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2"/>
  </p:notesMasterIdLst>
  <p:handoutMasterIdLst>
    <p:handoutMasterId r:id="rId113"/>
  </p:handoutMasterIdLst>
  <p:sldIdLst>
    <p:sldId id="256" r:id="rId2"/>
    <p:sldId id="1157" r:id="rId3"/>
    <p:sldId id="885" r:id="rId4"/>
    <p:sldId id="880" r:id="rId5"/>
    <p:sldId id="884" r:id="rId6"/>
    <p:sldId id="1159" r:id="rId7"/>
    <p:sldId id="883" r:id="rId8"/>
    <p:sldId id="886" r:id="rId9"/>
    <p:sldId id="877" r:id="rId10"/>
    <p:sldId id="839" r:id="rId11"/>
    <p:sldId id="878" r:id="rId12"/>
    <p:sldId id="879" r:id="rId13"/>
    <p:sldId id="1160" r:id="rId14"/>
    <p:sldId id="881" r:id="rId15"/>
    <p:sldId id="1161" r:id="rId16"/>
    <p:sldId id="840" r:id="rId17"/>
    <p:sldId id="841" r:id="rId18"/>
    <p:sldId id="1158" r:id="rId19"/>
    <p:sldId id="845" r:id="rId20"/>
    <p:sldId id="968" r:id="rId21"/>
    <p:sldId id="1163" r:id="rId22"/>
    <p:sldId id="1168" r:id="rId23"/>
    <p:sldId id="1167" r:id="rId24"/>
    <p:sldId id="1190" r:id="rId25"/>
    <p:sldId id="1192" r:id="rId26"/>
    <p:sldId id="1164" r:id="rId27"/>
    <p:sldId id="844" r:id="rId28"/>
    <p:sldId id="1166" r:id="rId29"/>
    <p:sldId id="1172" r:id="rId30"/>
    <p:sldId id="843" r:id="rId31"/>
    <p:sldId id="1170" r:id="rId32"/>
    <p:sldId id="1178" r:id="rId33"/>
    <p:sldId id="1174" r:id="rId34"/>
    <p:sldId id="1175" r:id="rId35"/>
    <p:sldId id="1179" r:id="rId36"/>
    <p:sldId id="1177" r:id="rId37"/>
    <p:sldId id="1176" r:id="rId38"/>
    <p:sldId id="887" r:id="rId39"/>
    <p:sldId id="846" r:id="rId40"/>
    <p:sldId id="1218" r:id="rId41"/>
    <p:sldId id="848" r:id="rId42"/>
    <p:sldId id="847" r:id="rId43"/>
    <p:sldId id="1219" r:id="rId44"/>
    <p:sldId id="1173" r:id="rId45"/>
    <p:sldId id="1180" r:id="rId46"/>
    <p:sldId id="1191" r:id="rId47"/>
    <p:sldId id="1213" r:id="rId48"/>
    <p:sldId id="1221" r:id="rId49"/>
    <p:sldId id="1181" r:id="rId50"/>
    <p:sldId id="1182" r:id="rId51"/>
    <p:sldId id="849" r:id="rId52"/>
    <p:sldId id="1183" r:id="rId53"/>
    <p:sldId id="1217" r:id="rId54"/>
    <p:sldId id="1184" r:id="rId55"/>
    <p:sldId id="1220" r:id="rId56"/>
    <p:sldId id="1194" r:id="rId57"/>
    <p:sldId id="1195" r:id="rId58"/>
    <p:sldId id="852" r:id="rId59"/>
    <p:sldId id="853" r:id="rId60"/>
    <p:sldId id="854" r:id="rId61"/>
    <p:sldId id="855" r:id="rId62"/>
    <p:sldId id="1186" r:id="rId63"/>
    <p:sldId id="1196" r:id="rId64"/>
    <p:sldId id="1228" r:id="rId65"/>
    <p:sldId id="1222" r:id="rId66"/>
    <p:sldId id="1188" r:id="rId67"/>
    <p:sldId id="1187" r:id="rId68"/>
    <p:sldId id="1197" r:id="rId69"/>
    <p:sldId id="857" r:id="rId70"/>
    <p:sldId id="858" r:id="rId71"/>
    <p:sldId id="859" r:id="rId72"/>
    <p:sldId id="860" r:id="rId73"/>
    <p:sldId id="1216" r:id="rId74"/>
    <p:sldId id="1199" r:id="rId75"/>
    <p:sldId id="862" r:id="rId76"/>
    <p:sldId id="1223" r:id="rId77"/>
    <p:sldId id="1224" r:id="rId78"/>
    <p:sldId id="863" r:id="rId79"/>
    <p:sldId id="1203" r:id="rId80"/>
    <p:sldId id="1198" r:id="rId81"/>
    <p:sldId id="866" r:id="rId82"/>
    <p:sldId id="1225" r:id="rId83"/>
    <p:sldId id="1226" r:id="rId84"/>
    <p:sldId id="867" r:id="rId85"/>
    <p:sldId id="1233" r:id="rId86"/>
    <p:sldId id="1215" r:id="rId87"/>
    <p:sldId id="1234" r:id="rId88"/>
    <p:sldId id="1200" r:id="rId89"/>
    <p:sldId id="1232" r:id="rId90"/>
    <p:sldId id="1227" r:id="rId91"/>
    <p:sldId id="1236" r:id="rId92"/>
    <p:sldId id="869" r:id="rId93"/>
    <p:sldId id="870" r:id="rId94"/>
    <p:sldId id="1212" r:id="rId95"/>
    <p:sldId id="1210" r:id="rId96"/>
    <p:sldId id="1211" r:id="rId97"/>
    <p:sldId id="872" r:id="rId98"/>
    <p:sldId id="1209" r:id="rId99"/>
    <p:sldId id="1207" r:id="rId100"/>
    <p:sldId id="1208" r:id="rId101"/>
    <p:sldId id="1205" r:id="rId102"/>
    <p:sldId id="1202" r:id="rId103"/>
    <p:sldId id="871" r:id="rId104"/>
    <p:sldId id="1229" r:id="rId105"/>
    <p:sldId id="1201" r:id="rId106"/>
    <p:sldId id="874" r:id="rId107"/>
    <p:sldId id="1237" r:id="rId108"/>
    <p:sldId id="1154" r:id="rId109"/>
    <p:sldId id="875" r:id="rId110"/>
    <p:sldId id="1204" r:id="rId111"/>
  </p:sldIdLst>
  <p:sldSz cx="9144000" cy="6858000" type="screen4x3"/>
  <p:notesSz cx="6985000" cy="9283700"/>
  <p:custDataLst>
    <p:tags r:id="rId114"/>
  </p:custDataLst>
  <p:defaultTextStyle>
    <a:defPPr>
      <a:defRPr lang="en-US"/>
    </a:defPPr>
    <a:lvl1pPr algn="r" rtl="0" fontAlgn="base">
      <a:spcBef>
        <a:spcPct val="0"/>
      </a:spcBef>
      <a:spcAft>
        <a:spcPct val="0"/>
      </a:spcAft>
      <a:defRPr sz="2000" kern="1200">
        <a:solidFill>
          <a:schemeClr val="tx1"/>
        </a:solidFill>
        <a:latin typeface="Georgia" panose="02040502050405020303" pitchFamily="18" charset="0"/>
        <a:ea typeface="+mn-ea"/>
        <a:cs typeface="+mn-cs"/>
      </a:defRPr>
    </a:lvl1pPr>
    <a:lvl2pPr marL="457200" algn="r" rtl="0" fontAlgn="base">
      <a:spcBef>
        <a:spcPct val="0"/>
      </a:spcBef>
      <a:spcAft>
        <a:spcPct val="0"/>
      </a:spcAft>
      <a:defRPr sz="2000" kern="1200">
        <a:solidFill>
          <a:schemeClr val="tx1"/>
        </a:solidFill>
        <a:latin typeface="Georgia" panose="02040502050405020303" pitchFamily="18" charset="0"/>
        <a:ea typeface="+mn-ea"/>
        <a:cs typeface="+mn-cs"/>
      </a:defRPr>
    </a:lvl2pPr>
    <a:lvl3pPr marL="914400" algn="r" rtl="0" fontAlgn="base">
      <a:spcBef>
        <a:spcPct val="0"/>
      </a:spcBef>
      <a:spcAft>
        <a:spcPct val="0"/>
      </a:spcAft>
      <a:defRPr sz="2000" kern="1200">
        <a:solidFill>
          <a:schemeClr val="tx1"/>
        </a:solidFill>
        <a:latin typeface="Georgia" panose="02040502050405020303" pitchFamily="18" charset="0"/>
        <a:ea typeface="+mn-ea"/>
        <a:cs typeface="+mn-cs"/>
      </a:defRPr>
    </a:lvl3pPr>
    <a:lvl4pPr marL="1371600" algn="r" rtl="0" fontAlgn="base">
      <a:spcBef>
        <a:spcPct val="0"/>
      </a:spcBef>
      <a:spcAft>
        <a:spcPct val="0"/>
      </a:spcAft>
      <a:defRPr sz="2000" kern="1200">
        <a:solidFill>
          <a:schemeClr val="tx1"/>
        </a:solidFill>
        <a:latin typeface="Georgia" panose="02040502050405020303" pitchFamily="18" charset="0"/>
        <a:ea typeface="+mn-ea"/>
        <a:cs typeface="+mn-cs"/>
      </a:defRPr>
    </a:lvl4pPr>
    <a:lvl5pPr marL="1828800" algn="r" rtl="0" fontAlgn="base">
      <a:spcBef>
        <a:spcPct val="0"/>
      </a:spcBef>
      <a:spcAft>
        <a:spcPct val="0"/>
      </a:spcAft>
      <a:defRPr sz="2000" kern="1200">
        <a:solidFill>
          <a:schemeClr val="tx1"/>
        </a:solidFill>
        <a:latin typeface="Georgia" panose="02040502050405020303" pitchFamily="18" charset="0"/>
        <a:ea typeface="+mn-ea"/>
        <a:cs typeface="+mn-cs"/>
      </a:defRPr>
    </a:lvl5pPr>
    <a:lvl6pPr marL="2286000" algn="l" defTabSz="914400" rtl="0" eaLnBrk="1" latinLnBrk="0" hangingPunct="1">
      <a:defRPr sz="2000" kern="1200">
        <a:solidFill>
          <a:schemeClr val="tx1"/>
        </a:solidFill>
        <a:latin typeface="Georgia" panose="02040502050405020303" pitchFamily="18" charset="0"/>
        <a:ea typeface="+mn-ea"/>
        <a:cs typeface="+mn-cs"/>
      </a:defRPr>
    </a:lvl6pPr>
    <a:lvl7pPr marL="2743200" algn="l" defTabSz="914400" rtl="0" eaLnBrk="1" latinLnBrk="0" hangingPunct="1">
      <a:defRPr sz="2000" kern="1200">
        <a:solidFill>
          <a:schemeClr val="tx1"/>
        </a:solidFill>
        <a:latin typeface="Georgia" panose="02040502050405020303" pitchFamily="18" charset="0"/>
        <a:ea typeface="+mn-ea"/>
        <a:cs typeface="+mn-cs"/>
      </a:defRPr>
    </a:lvl7pPr>
    <a:lvl8pPr marL="3200400" algn="l" defTabSz="914400" rtl="0" eaLnBrk="1" latinLnBrk="0" hangingPunct="1">
      <a:defRPr sz="2000" kern="1200">
        <a:solidFill>
          <a:schemeClr val="tx1"/>
        </a:solidFill>
        <a:latin typeface="Georgia" panose="02040502050405020303" pitchFamily="18" charset="0"/>
        <a:ea typeface="+mn-ea"/>
        <a:cs typeface="+mn-cs"/>
      </a:defRPr>
    </a:lvl8pPr>
    <a:lvl9pPr marL="3657600" algn="l" defTabSz="914400" rtl="0" eaLnBrk="1" latinLnBrk="0" hangingPunct="1">
      <a:defRPr sz="2000" kern="1200">
        <a:solidFill>
          <a:schemeClr val="tx1"/>
        </a:solidFill>
        <a:latin typeface="Georgia" panose="020405020504050203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4876"/>
    <a:srgbClr val="767648"/>
    <a:srgbClr val="990033"/>
    <a:srgbClr val="B61408"/>
    <a:srgbClr val="006600"/>
    <a:srgbClr val="4C004C"/>
    <a:srgbClr val="660066"/>
    <a:srgbClr val="460046"/>
    <a:srgbClr val="4848B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6434" autoAdjust="0"/>
  </p:normalViewPr>
  <p:slideViewPr>
    <p:cSldViewPr>
      <p:cViewPr varScale="1">
        <p:scale>
          <a:sx n="65" d="100"/>
          <a:sy n="65" d="100"/>
        </p:scale>
        <p:origin x="16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B88D49-94EF-4992-B3D4-3CCFC4F16D54}"/>
              </a:ext>
            </a:extLst>
          </p:cNvPr>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5C769DA-681F-4D5B-A007-0A6EBC10BF90}"/>
              </a:ext>
            </a:extLst>
          </p:cNvPr>
          <p:cNvSpPr>
            <a:spLocks noGrp="1"/>
          </p:cNvSpPr>
          <p:nvPr>
            <p:ph type="dt" sz="quarter"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defRPr>
            </a:lvl1pPr>
          </a:lstStyle>
          <a:p>
            <a:pPr>
              <a:defRPr/>
            </a:pPr>
            <a:fld id="{DA4F38E2-4227-4A06-BEDD-519A11AB0326}" type="datetimeFigureOut">
              <a:rPr lang="en-US"/>
              <a:pPr>
                <a:defRPr/>
              </a:pPr>
              <a:t>2/15/2023</a:t>
            </a:fld>
            <a:endParaRPr lang="en-US"/>
          </a:p>
        </p:txBody>
      </p:sp>
      <p:sp>
        <p:nvSpPr>
          <p:cNvPr id="4" name="Footer Placeholder 3">
            <a:extLst>
              <a:ext uri="{FF2B5EF4-FFF2-40B4-BE49-F238E27FC236}">
                <a16:creationId xmlns:a16="http://schemas.microsoft.com/office/drawing/2014/main" id="{E6729914-91B3-4841-A31F-E2A3B8CFFCAE}"/>
              </a:ext>
            </a:extLst>
          </p:cNvPr>
          <p:cNvSpPr>
            <a:spLocks noGrp="1"/>
          </p:cNvSpPr>
          <p:nvPr>
            <p:ph type="ftr" sz="quarter" idx="2"/>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2999DD2-3D1D-46FF-BEB9-09F846E45594}"/>
              </a:ext>
            </a:extLst>
          </p:cNvPr>
          <p:cNvSpPr>
            <a:spLocks noGrp="1"/>
          </p:cNvSpPr>
          <p:nvPr>
            <p:ph type="sldNum" sz="quarter" idx="3"/>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defRPr sz="1200">
                <a:latin typeface="Calibri" panose="020F0502020204030204" pitchFamily="34" charset="0"/>
              </a:defRPr>
            </a:lvl1pPr>
          </a:lstStyle>
          <a:p>
            <a:fld id="{01C863A2-E8CC-4C6F-8799-0BFA7C56E7B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9A7166-061F-4F98-AF12-0E72C8D886A5}"/>
              </a:ext>
            </a:extLst>
          </p:cNvPr>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defRPr>
            </a:lvl1pPr>
          </a:lstStyle>
          <a:p>
            <a:pPr>
              <a:defRPr/>
            </a:pPr>
            <a:endParaRPr lang="es-PR"/>
          </a:p>
        </p:txBody>
      </p:sp>
      <p:sp>
        <p:nvSpPr>
          <p:cNvPr id="3" name="Date Placeholder 2">
            <a:extLst>
              <a:ext uri="{FF2B5EF4-FFF2-40B4-BE49-F238E27FC236}">
                <a16:creationId xmlns:a16="http://schemas.microsoft.com/office/drawing/2014/main" id="{B0718875-08F0-457C-9A11-526EAA9816E9}"/>
              </a:ext>
            </a:extLst>
          </p:cNvPr>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defRPr>
            </a:lvl1pPr>
          </a:lstStyle>
          <a:p>
            <a:pPr>
              <a:defRPr/>
            </a:pPr>
            <a:fld id="{BB6A7EAE-05D7-4C68-B825-AA0029C7EEB7}" type="datetimeFigureOut">
              <a:rPr lang="es-PR"/>
              <a:pPr>
                <a:defRPr/>
              </a:pPr>
              <a:t>02/15/2023</a:t>
            </a:fld>
            <a:endParaRPr lang="es-PR"/>
          </a:p>
        </p:txBody>
      </p:sp>
      <p:sp>
        <p:nvSpPr>
          <p:cNvPr id="4" name="Slide Image Placeholder 3">
            <a:extLst>
              <a:ext uri="{FF2B5EF4-FFF2-40B4-BE49-F238E27FC236}">
                <a16:creationId xmlns:a16="http://schemas.microsoft.com/office/drawing/2014/main" id="{B88FF57A-C7B6-42EA-B9E4-95828AF86937}"/>
              </a:ext>
            </a:extLst>
          </p:cNvPr>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s-PR" noProof="0"/>
          </a:p>
        </p:txBody>
      </p:sp>
      <p:sp>
        <p:nvSpPr>
          <p:cNvPr id="5" name="Notes Placeholder 4">
            <a:extLst>
              <a:ext uri="{FF2B5EF4-FFF2-40B4-BE49-F238E27FC236}">
                <a16:creationId xmlns:a16="http://schemas.microsoft.com/office/drawing/2014/main" id="{D0452BEC-432D-4B87-A0D9-8570D68E7181}"/>
              </a:ext>
            </a:extLst>
          </p:cNvPr>
          <p:cNvSpPr>
            <a:spLocks noGrp="1"/>
          </p:cNvSpPr>
          <p:nvPr>
            <p:ph type="body" sz="quarter" idx="3"/>
          </p:nvPr>
        </p:nvSpPr>
        <p:spPr>
          <a:xfrm>
            <a:off x="698500" y="4410075"/>
            <a:ext cx="5588000" cy="4176713"/>
          </a:xfrm>
          <a:prstGeom prst="rect">
            <a:avLst/>
          </a:prstGeom>
        </p:spPr>
        <p:txBody>
          <a:bodyPr vert="horz" lIns="92958" tIns="46479" rIns="92958" bIns="4647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PR" noProof="0"/>
          </a:p>
        </p:txBody>
      </p:sp>
      <p:sp>
        <p:nvSpPr>
          <p:cNvPr id="6" name="Footer Placeholder 5">
            <a:extLst>
              <a:ext uri="{FF2B5EF4-FFF2-40B4-BE49-F238E27FC236}">
                <a16:creationId xmlns:a16="http://schemas.microsoft.com/office/drawing/2014/main" id="{C9A7FA92-993D-4BB9-91F4-FA0DC93D2E7F}"/>
              </a:ext>
            </a:extLst>
          </p:cNvPr>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defRPr>
            </a:lvl1pPr>
          </a:lstStyle>
          <a:p>
            <a:pPr>
              <a:defRPr/>
            </a:pPr>
            <a:endParaRPr lang="es-PR"/>
          </a:p>
        </p:txBody>
      </p:sp>
      <p:sp>
        <p:nvSpPr>
          <p:cNvPr id="7" name="Slide Number Placeholder 6">
            <a:extLst>
              <a:ext uri="{FF2B5EF4-FFF2-40B4-BE49-F238E27FC236}">
                <a16:creationId xmlns:a16="http://schemas.microsoft.com/office/drawing/2014/main" id="{8DAF5307-BC1D-4A68-BA52-999317176E47}"/>
              </a:ext>
            </a:extLst>
          </p:cNvPr>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defRPr sz="1200">
                <a:latin typeface="Calibri" panose="020F0502020204030204" pitchFamily="34" charset="0"/>
              </a:defRPr>
            </a:lvl1pPr>
          </a:lstStyle>
          <a:p>
            <a:fld id="{2E040103-E069-4C79-857B-F5267A92337A}" type="slidenum">
              <a:rPr lang="es-PR" altLang="en-US"/>
              <a:pPr/>
              <a:t>‹#›</a:t>
            </a:fld>
            <a:endParaRPr lang="es-P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16253948-189B-468E-B238-1E748D964D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A22A6CCE-A1D8-4A66-9709-FC3B159447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n-US"/>
          </a:p>
        </p:txBody>
      </p:sp>
      <p:sp>
        <p:nvSpPr>
          <p:cNvPr id="68612" name="Slide Number Placeholder 3">
            <a:extLst>
              <a:ext uri="{FF2B5EF4-FFF2-40B4-BE49-F238E27FC236}">
                <a16:creationId xmlns:a16="http://schemas.microsoft.com/office/drawing/2014/main" id="{BD3F5843-2A33-4D81-A935-44B44D6C7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eaLnBrk="1" hangingPunct="1"/>
            <a:fld id="{9393A6B7-C9CA-4BD8-B393-0706C028A5B1}" type="slidenum">
              <a:rPr lang="es-PR" altLang="en-US" sz="1200">
                <a:latin typeface="Calibri" panose="020F0502020204030204" pitchFamily="34" charset="0"/>
              </a:rPr>
              <a:pPr eaLnBrk="1" hangingPunct="1"/>
              <a:t>1</a:t>
            </a:fld>
            <a:endParaRPr lang="es-PR"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a:extLst>
              <a:ext uri="{FF2B5EF4-FFF2-40B4-BE49-F238E27FC236}">
                <a16:creationId xmlns:a16="http://schemas.microsoft.com/office/drawing/2014/main" id="{7832236B-29FD-4971-A062-B628DFA1D1E1}"/>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F262EFD5-C28E-4215-8D4B-B64B207F9896}" type="slidenum">
              <a:rPr lang="es-PR" altLang="en-US" sz="1200">
                <a:latin typeface="Times New Roman" panose="02020603050405020304" pitchFamily="18" charset="0"/>
              </a:rPr>
              <a:pPr/>
              <a:t>14</a:t>
            </a:fld>
            <a:endParaRPr lang="es-PR" altLang="en-US" sz="1200">
              <a:latin typeface="Times New Roman" panose="02020603050405020304" pitchFamily="18" charset="0"/>
            </a:endParaRPr>
          </a:p>
        </p:txBody>
      </p:sp>
      <p:sp>
        <p:nvSpPr>
          <p:cNvPr id="460803" name="Rectangle 2">
            <a:extLst>
              <a:ext uri="{FF2B5EF4-FFF2-40B4-BE49-F238E27FC236}">
                <a16:creationId xmlns:a16="http://schemas.microsoft.com/office/drawing/2014/main" id="{45599382-C545-469C-926B-22DC04FE43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04" name="Rectangle 3">
            <a:extLst>
              <a:ext uri="{FF2B5EF4-FFF2-40B4-BE49-F238E27FC236}">
                <a16:creationId xmlns:a16="http://schemas.microsoft.com/office/drawing/2014/main" id="{615AEC33-ED50-4C88-9673-8309ED0854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a:extLst>
              <a:ext uri="{FF2B5EF4-FFF2-40B4-BE49-F238E27FC236}">
                <a16:creationId xmlns:a16="http://schemas.microsoft.com/office/drawing/2014/main" id="{FD35E78F-A38E-4158-8E7B-5A22CF2DE2F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0B6770-22A2-489A-9396-1BE59FF203FE}" type="slidenum">
              <a:rPr lang="es-PR" altLang="en-US" sz="1200">
                <a:latin typeface="Times New Roman" panose="02020603050405020304" pitchFamily="18" charset="0"/>
              </a:rPr>
              <a:pPr/>
              <a:t>15</a:t>
            </a:fld>
            <a:endParaRPr lang="es-PR" altLang="en-US" sz="1200">
              <a:latin typeface="Times New Roman" panose="02020603050405020304" pitchFamily="18" charset="0"/>
            </a:endParaRPr>
          </a:p>
        </p:txBody>
      </p:sp>
      <p:sp>
        <p:nvSpPr>
          <p:cNvPr id="458755" name="Rectangle 2">
            <a:extLst>
              <a:ext uri="{FF2B5EF4-FFF2-40B4-BE49-F238E27FC236}">
                <a16:creationId xmlns:a16="http://schemas.microsoft.com/office/drawing/2014/main" id="{2CA1D083-CF19-42F2-800F-FB2CC2C69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6" name="Rectangle 3">
            <a:extLst>
              <a:ext uri="{FF2B5EF4-FFF2-40B4-BE49-F238E27FC236}">
                <a16:creationId xmlns:a16="http://schemas.microsoft.com/office/drawing/2014/main" id="{D83E63D9-015A-4F92-B5FA-CF02B77168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dirty="0"/>
          </a:p>
        </p:txBody>
      </p:sp>
    </p:spTree>
    <p:extLst>
      <p:ext uri="{BB962C8B-B14F-4D97-AF65-F5344CB8AC3E}">
        <p14:creationId xmlns:p14="http://schemas.microsoft.com/office/powerpoint/2010/main" val="167298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16</a:t>
            </a:fld>
            <a:endParaRPr lang="es-PR" altLang="en-US"/>
          </a:p>
        </p:txBody>
      </p:sp>
    </p:spTree>
    <p:extLst>
      <p:ext uri="{BB962C8B-B14F-4D97-AF65-F5344CB8AC3E}">
        <p14:creationId xmlns:p14="http://schemas.microsoft.com/office/powerpoint/2010/main" val="57570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a:extLst>
              <a:ext uri="{FF2B5EF4-FFF2-40B4-BE49-F238E27FC236}">
                <a16:creationId xmlns:a16="http://schemas.microsoft.com/office/drawing/2014/main" id="{FC8202DB-5847-4D51-822E-9980780C1E3B}"/>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FCD310A4-8EB3-4D0A-B7E0-B6D0DF606A32}" type="slidenum">
              <a:rPr lang="es-PR" altLang="en-US" sz="1300">
                <a:latin typeface="Times New Roman" panose="02020603050405020304" pitchFamily="18" charset="0"/>
              </a:rPr>
              <a:pPr/>
              <a:t>17</a:t>
            </a:fld>
            <a:endParaRPr lang="es-PR" altLang="en-US" sz="1300">
              <a:latin typeface="Times New Roman" panose="02020603050405020304" pitchFamily="18" charset="0"/>
            </a:endParaRPr>
          </a:p>
        </p:txBody>
      </p:sp>
      <p:sp>
        <p:nvSpPr>
          <p:cNvPr id="398339" name="Rectangle 2">
            <a:extLst>
              <a:ext uri="{FF2B5EF4-FFF2-40B4-BE49-F238E27FC236}">
                <a16:creationId xmlns:a16="http://schemas.microsoft.com/office/drawing/2014/main" id="{24E7A327-4BA2-4D0A-8C6E-9ED402D521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40" name="Rectangle 3">
            <a:extLst>
              <a:ext uri="{FF2B5EF4-FFF2-40B4-BE49-F238E27FC236}">
                <a16:creationId xmlns:a16="http://schemas.microsoft.com/office/drawing/2014/main" id="{3A5C9CE2-3288-4303-B079-61C15F5261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a:extLst>
              <a:ext uri="{FF2B5EF4-FFF2-40B4-BE49-F238E27FC236}">
                <a16:creationId xmlns:a16="http://schemas.microsoft.com/office/drawing/2014/main" id="{FD35E78F-A38E-4158-8E7B-5A22CF2DE2F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0B6770-22A2-489A-9396-1BE59FF203FE}" type="slidenum">
              <a:rPr lang="es-PR" altLang="en-US" sz="1200">
                <a:latin typeface="Times New Roman" panose="02020603050405020304" pitchFamily="18" charset="0"/>
              </a:rPr>
              <a:pPr/>
              <a:t>18</a:t>
            </a:fld>
            <a:endParaRPr lang="es-PR" altLang="en-US" sz="1200">
              <a:latin typeface="Times New Roman" panose="02020603050405020304" pitchFamily="18" charset="0"/>
            </a:endParaRPr>
          </a:p>
        </p:txBody>
      </p:sp>
      <p:sp>
        <p:nvSpPr>
          <p:cNvPr id="458755" name="Rectangle 2">
            <a:extLst>
              <a:ext uri="{FF2B5EF4-FFF2-40B4-BE49-F238E27FC236}">
                <a16:creationId xmlns:a16="http://schemas.microsoft.com/office/drawing/2014/main" id="{2CA1D083-CF19-42F2-800F-FB2CC2C69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6" name="Rectangle 3">
            <a:extLst>
              <a:ext uri="{FF2B5EF4-FFF2-40B4-BE49-F238E27FC236}">
                <a16:creationId xmlns:a16="http://schemas.microsoft.com/office/drawing/2014/main" id="{D83E63D9-015A-4F92-B5FA-CF02B77168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147414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19</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21</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953921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22</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254783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23</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184791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26</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2832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a:extLst>
              <a:ext uri="{FF2B5EF4-FFF2-40B4-BE49-F238E27FC236}">
                <a16:creationId xmlns:a16="http://schemas.microsoft.com/office/drawing/2014/main" id="{FD35E78F-A38E-4158-8E7B-5A22CF2DE2F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0B6770-22A2-489A-9396-1BE59FF203FE}" type="slidenum">
              <a:rPr lang="es-PR" altLang="en-US" sz="1200">
                <a:latin typeface="Times New Roman" panose="02020603050405020304" pitchFamily="18" charset="0"/>
              </a:rPr>
              <a:pPr/>
              <a:t>2</a:t>
            </a:fld>
            <a:endParaRPr lang="es-PR" altLang="en-US" sz="1200">
              <a:latin typeface="Times New Roman" panose="02020603050405020304" pitchFamily="18" charset="0"/>
            </a:endParaRPr>
          </a:p>
        </p:txBody>
      </p:sp>
      <p:sp>
        <p:nvSpPr>
          <p:cNvPr id="458755" name="Rectangle 2">
            <a:extLst>
              <a:ext uri="{FF2B5EF4-FFF2-40B4-BE49-F238E27FC236}">
                <a16:creationId xmlns:a16="http://schemas.microsoft.com/office/drawing/2014/main" id="{2CA1D083-CF19-42F2-800F-FB2CC2C69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6" name="Rectangle 3">
            <a:extLst>
              <a:ext uri="{FF2B5EF4-FFF2-40B4-BE49-F238E27FC236}">
                <a16:creationId xmlns:a16="http://schemas.microsoft.com/office/drawing/2014/main" id="{D83E63D9-015A-4F92-B5FA-CF02B77168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56804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28</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474414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29</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1251716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a:extLst>
              <a:ext uri="{FF2B5EF4-FFF2-40B4-BE49-F238E27FC236}">
                <a16:creationId xmlns:a16="http://schemas.microsoft.com/office/drawing/2014/main" id="{D792E58C-3750-4DC4-AC9F-7EFBCEF6E71A}"/>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B74CFB6D-17BC-4BC1-A219-96E9070F53A2}" type="slidenum">
              <a:rPr lang="es-PR" altLang="en-US" sz="1300">
                <a:latin typeface="Times New Roman" panose="02020603050405020304" pitchFamily="18" charset="0"/>
              </a:rPr>
              <a:pPr/>
              <a:t>30</a:t>
            </a:fld>
            <a:endParaRPr lang="es-PR" altLang="en-US" sz="1300">
              <a:latin typeface="Times New Roman" panose="02020603050405020304" pitchFamily="18" charset="0"/>
            </a:endParaRPr>
          </a:p>
        </p:txBody>
      </p:sp>
      <p:sp>
        <p:nvSpPr>
          <p:cNvPr id="402435" name="Rectangle 2">
            <a:extLst>
              <a:ext uri="{FF2B5EF4-FFF2-40B4-BE49-F238E27FC236}">
                <a16:creationId xmlns:a16="http://schemas.microsoft.com/office/drawing/2014/main" id="{DDE69630-075D-4758-AFA0-DBBFF6CF6B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6" name="Rectangle 3">
            <a:extLst>
              <a:ext uri="{FF2B5EF4-FFF2-40B4-BE49-F238E27FC236}">
                <a16:creationId xmlns:a16="http://schemas.microsoft.com/office/drawing/2014/main" id="{76675002-919B-483A-B0E4-4950914ABE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31</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768999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32</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4191363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33</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635006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34</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1737579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35</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468239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36</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249283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37</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174380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a:extLst>
              <a:ext uri="{FF2B5EF4-FFF2-40B4-BE49-F238E27FC236}">
                <a16:creationId xmlns:a16="http://schemas.microsoft.com/office/drawing/2014/main" id="{2F6ED955-06DF-495E-A5E6-E70D277ED2CD}"/>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3A7B127-51C5-4053-9124-16C3A60676D3}" type="slidenum">
              <a:rPr lang="es-PR" altLang="en-US" sz="1200">
                <a:latin typeface="Times New Roman" panose="02020603050405020304" pitchFamily="18" charset="0"/>
              </a:rPr>
              <a:pPr/>
              <a:t>3</a:t>
            </a:fld>
            <a:endParaRPr lang="es-PR" altLang="en-US" sz="1200">
              <a:latin typeface="Times New Roman" panose="02020603050405020304" pitchFamily="18" charset="0"/>
            </a:endParaRPr>
          </a:p>
        </p:txBody>
      </p:sp>
      <p:sp>
        <p:nvSpPr>
          <p:cNvPr id="468995" name="Rectangle 2">
            <a:extLst>
              <a:ext uri="{FF2B5EF4-FFF2-40B4-BE49-F238E27FC236}">
                <a16:creationId xmlns:a16="http://schemas.microsoft.com/office/drawing/2014/main" id="{19DDF3CC-C90F-421D-91D8-A561BFCBA3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8996" name="Rectangle 3">
            <a:extLst>
              <a:ext uri="{FF2B5EF4-FFF2-40B4-BE49-F238E27FC236}">
                <a16:creationId xmlns:a16="http://schemas.microsoft.com/office/drawing/2014/main" id="{65F8C193-58BE-47DD-81B8-52AA1508C0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a:extLst>
              <a:ext uri="{FF2B5EF4-FFF2-40B4-BE49-F238E27FC236}">
                <a16:creationId xmlns:a16="http://schemas.microsoft.com/office/drawing/2014/main" id="{21ED3B7E-FCDE-4FFE-910E-A705D0D009C4}"/>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D3FAEB9D-F53D-41CE-88CE-B0D72D87F279}" type="slidenum">
              <a:rPr lang="es-PR" altLang="en-US" sz="1200">
                <a:latin typeface="Times New Roman" panose="02020603050405020304" pitchFamily="18" charset="0"/>
              </a:rPr>
              <a:pPr/>
              <a:t>38</a:t>
            </a:fld>
            <a:endParaRPr lang="es-PR" altLang="en-US" sz="1200">
              <a:latin typeface="Times New Roman" panose="02020603050405020304" pitchFamily="18" charset="0"/>
            </a:endParaRPr>
          </a:p>
        </p:txBody>
      </p:sp>
      <p:sp>
        <p:nvSpPr>
          <p:cNvPr id="473091" name="Rectangle 2">
            <a:extLst>
              <a:ext uri="{FF2B5EF4-FFF2-40B4-BE49-F238E27FC236}">
                <a16:creationId xmlns:a16="http://schemas.microsoft.com/office/drawing/2014/main" id="{4621A3CB-FCB2-441A-8B53-FBFBD3F5FA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3092" name="Rectangle 3">
            <a:extLst>
              <a:ext uri="{FF2B5EF4-FFF2-40B4-BE49-F238E27FC236}">
                <a16:creationId xmlns:a16="http://schemas.microsoft.com/office/drawing/2014/main" id="{3024915D-F63D-4021-9351-7A4394FF46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43</a:t>
            </a:fld>
            <a:endParaRPr lang="es-PR" altLang="en-US"/>
          </a:p>
        </p:txBody>
      </p:sp>
    </p:spTree>
    <p:extLst>
      <p:ext uri="{BB962C8B-B14F-4D97-AF65-F5344CB8AC3E}">
        <p14:creationId xmlns:p14="http://schemas.microsoft.com/office/powerpoint/2010/main" val="4093799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44</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838271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45</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665515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46</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1182105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47</a:t>
            </a:fld>
            <a:endParaRPr lang="es-PR" altLang="en-US"/>
          </a:p>
        </p:txBody>
      </p:sp>
    </p:spTree>
    <p:extLst>
      <p:ext uri="{BB962C8B-B14F-4D97-AF65-F5344CB8AC3E}">
        <p14:creationId xmlns:p14="http://schemas.microsoft.com/office/powerpoint/2010/main" val="2922156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49</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881985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50</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dirty="0"/>
          </a:p>
        </p:txBody>
      </p:sp>
    </p:spTree>
    <p:extLst>
      <p:ext uri="{BB962C8B-B14F-4D97-AF65-F5344CB8AC3E}">
        <p14:creationId xmlns:p14="http://schemas.microsoft.com/office/powerpoint/2010/main" val="2182208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52</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564180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53</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45530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a:extLst>
              <a:ext uri="{FF2B5EF4-FFF2-40B4-BE49-F238E27FC236}">
                <a16:creationId xmlns:a16="http://schemas.microsoft.com/office/drawing/2014/main" id="{FD35E78F-A38E-4158-8E7B-5A22CF2DE2F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0B6770-22A2-489A-9396-1BE59FF203FE}" type="slidenum">
              <a:rPr lang="es-PR" altLang="en-US" sz="1200">
                <a:latin typeface="Times New Roman" panose="02020603050405020304" pitchFamily="18" charset="0"/>
              </a:rPr>
              <a:pPr/>
              <a:t>4</a:t>
            </a:fld>
            <a:endParaRPr lang="es-PR" altLang="en-US" sz="1200">
              <a:latin typeface="Times New Roman" panose="02020603050405020304" pitchFamily="18" charset="0"/>
            </a:endParaRPr>
          </a:p>
        </p:txBody>
      </p:sp>
      <p:sp>
        <p:nvSpPr>
          <p:cNvPr id="458755" name="Rectangle 2">
            <a:extLst>
              <a:ext uri="{FF2B5EF4-FFF2-40B4-BE49-F238E27FC236}">
                <a16:creationId xmlns:a16="http://schemas.microsoft.com/office/drawing/2014/main" id="{2CA1D083-CF19-42F2-800F-FB2CC2C69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6" name="Rectangle 3">
            <a:extLst>
              <a:ext uri="{FF2B5EF4-FFF2-40B4-BE49-F238E27FC236}">
                <a16:creationId xmlns:a16="http://schemas.microsoft.com/office/drawing/2014/main" id="{D83E63D9-015A-4F92-B5FA-CF02B77168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54</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724814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58</a:t>
            </a:fld>
            <a:endParaRPr lang="es-PR" altLang="en-US"/>
          </a:p>
        </p:txBody>
      </p:sp>
    </p:spTree>
    <p:extLst>
      <p:ext uri="{BB962C8B-B14F-4D97-AF65-F5344CB8AC3E}">
        <p14:creationId xmlns:p14="http://schemas.microsoft.com/office/powerpoint/2010/main" val="3496616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64D930A5-2239-4F4E-9364-DC6B20960AF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45196908-D4D0-4A6E-99A5-392CCAAC4272}" type="slidenum">
              <a:rPr lang="es-PR" altLang="en-US" sz="1300">
                <a:latin typeface="Times New Roman" panose="02020603050405020304" pitchFamily="18" charset="0"/>
              </a:rPr>
              <a:pPr/>
              <a:t>62</a:t>
            </a:fld>
            <a:endParaRPr lang="es-PR" altLang="en-US" sz="1300">
              <a:latin typeface="Times New Roman" panose="02020603050405020304" pitchFamily="18" charset="0"/>
            </a:endParaRPr>
          </a:p>
        </p:txBody>
      </p:sp>
      <p:sp>
        <p:nvSpPr>
          <p:cNvPr id="405507" name="Rectangle 2">
            <a:extLst>
              <a:ext uri="{FF2B5EF4-FFF2-40B4-BE49-F238E27FC236}">
                <a16:creationId xmlns:a16="http://schemas.microsoft.com/office/drawing/2014/main" id="{E746431A-5C8B-4D62-B32C-D28707981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8" name="Rectangle 3">
            <a:extLst>
              <a:ext uri="{FF2B5EF4-FFF2-40B4-BE49-F238E27FC236}">
                <a16:creationId xmlns:a16="http://schemas.microsoft.com/office/drawing/2014/main" id="{286E4CA7-985D-4321-8AED-29D5F99E42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227312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65</a:t>
            </a:fld>
            <a:endParaRPr lang="es-PR" altLang="en-US"/>
          </a:p>
        </p:txBody>
      </p:sp>
    </p:spTree>
    <p:extLst>
      <p:ext uri="{BB962C8B-B14F-4D97-AF65-F5344CB8AC3E}">
        <p14:creationId xmlns:p14="http://schemas.microsoft.com/office/powerpoint/2010/main" val="7886684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a:extLst>
              <a:ext uri="{FF2B5EF4-FFF2-40B4-BE49-F238E27FC236}">
                <a16:creationId xmlns:a16="http://schemas.microsoft.com/office/drawing/2014/main" id="{062CD457-8404-4F7A-8821-64D87C5B94E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A46CA12B-1D9C-4C38-9008-345D7CEA06A4}" type="slidenum">
              <a:rPr lang="es-PR" altLang="en-US" sz="1300">
                <a:latin typeface="Times New Roman" panose="02020603050405020304" pitchFamily="18" charset="0"/>
              </a:rPr>
              <a:pPr/>
              <a:t>71</a:t>
            </a:fld>
            <a:endParaRPr lang="es-PR" altLang="en-US" sz="1300">
              <a:latin typeface="Times New Roman" panose="02020603050405020304" pitchFamily="18" charset="0"/>
            </a:endParaRPr>
          </a:p>
        </p:txBody>
      </p:sp>
      <p:sp>
        <p:nvSpPr>
          <p:cNvPr id="420867" name="Rectangle 2">
            <a:extLst>
              <a:ext uri="{FF2B5EF4-FFF2-40B4-BE49-F238E27FC236}">
                <a16:creationId xmlns:a16="http://schemas.microsoft.com/office/drawing/2014/main" id="{F5C43468-7754-4EC6-AC6D-4C83DF57C0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8" name="Rectangle 3">
            <a:extLst>
              <a:ext uri="{FF2B5EF4-FFF2-40B4-BE49-F238E27FC236}">
                <a16:creationId xmlns:a16="http://schemas.microsoft.com/office/drawing/2014/main" id="{BE4E2992-C63F-4BCD-9C26-19F751A21F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a:extLst>
              <a:ext uri="{FF2B5EF4-FFF2-40B4-BE49-F238E27FC236}">
                <a16:creationId xmlns:a16="http://schemas.microsoft.com/office/drawing/2014/main" id="{DC56BAEF-24EE-44C9-97B0-071AE5435B53}"/>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5CDDD591-3774-47A3-8418-0E0AB12F9757}" type="slidenum">
              <a:rPr lang="es-PR" altLang="en-US" sz="1300">
                <a:latin typeface="Times New Roman" panose="02020603050405020304" pitchFamily="18" charset="0"/>
              </a:rPr>
              <a:pPr/>
              <a:t>72</a:t>
            </a:fld>
            <a:endParaRPr lang="es-PR" altLang="en-US" sz="1300">
              <a:latin typeface="Times New Roman" panose="02020603050405020304" pitchFamily="18" charset="0"/>
            </a:endParaRPr>
          </a:p>
        </p:txBody>
      </p:sp>
      <p:sp>
        <p:nvSpPr>
          <p:cNvPr id="422915" name="Rectangle 2">
            <a:extLst>
              <a:ext uri="{FF2B5EF4-FFF2-40B4-BE49-F238E27FC236}">
                <a16:creationId xmlns:a16="http://schemas.microsoft.com/office/drawing/2014/main" id="{242E8132-9655-44FB-871E-589F384539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6" name="Rectangle 3">
            <a:extLst>
              <a:ext uri="{FF2B5EF4-FFF2-40B4-BE49-F238E27FC236}">
                <a16:creationId xmlns:a16="http://schemas.microsoft.com/office/drawing/2014/main" id="{E6B18FDF-3E39-45F1-AF21-B1A2EBFFE0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73</a:t>
            </a:fld>
            <a:endParaRPr lang="es-PR" altLang="en-US"/>
          </a:p>
        </p:txBody>
      </p:sp>
    </p:spTree>
    <p:extLst>
      <p:ext uri="{BB962C8B-B14F-4D97-AF65-F5344CB8AC3E}">
        <p14:creationId xmlns:p14="http://schemas.microsoft.com/office/powerpoint/2010/main" val="29171934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a:extLst>
              <a:ext uri="{FF2B5EF4-FFF2-40B4-BE49-F238E27FC236}">
                <a16:creationId xmlns:a16="http://schemas.microsoft.com/office/drawing/2014/main" id="{3E1BDC4B-F179-4C7F-A3DF-37D330AEE158}"/>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B7391C-1BEE-4F37-ABE1-574BE8673DF6}" type="slidenum">
              <a:rPr lang="es-PR" altLang="en-US" sz="1300">
                <a:latin typeface="Times New Roman" panose="02020603050405020304" pitchFamily="18" charset="0"/>
              </a:rPr>
              <a:pPr/>
              <a:t>75</a:t>
            </a:fld>
            <a:endParaRPr lang="es-PR" altLang="en-US" sz="1300">
              <a:latin typeface="Times New Roman" panose="02020603050405020304" pitchFamily="18" charset="0"/>
            </a:endParaRPr>
          </a:p>
        </p:txBody>
      </p:sp>
      <p:sp>
        <p:nvSpPr>
          <p:cNvPr id="425987" name="Rectangle 2">
            <a:extLst>
              <a:ext uri="{FF2B5EF4-FFF2-40B4-BE49-F238E27FC236}">
                <a16:creationId xmlns:a16="http://schemas.microsoft.com/office/drawing/2014/main" id="{4E70A903-2048-408A-BCA2-13ACC8E740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5988" name="Rectangle 3">
            <a:extLst>
              <a:ext uri="{FF2B5EF4-FFF2-40B4-BE49-F238E27FC236}">
                <a16:creationId xmlns:a16="http://schemas.microsoft.com/office/drawing/2014/main" id="{ACBFD740-3BB9-480D-A27F-60EDBCB47C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76</a:t>
            </a:fld>
            <a:endParaRPr lang="es-PR" altLang="en-US"/>
          </a:p>
        </p:txBody>
      </p:sp>
    </p:spTree>
    <p:extLst>
      <p:ext uri="{BB962C8B-B14F-4D97-AF65-F5344CB8AC3E}">
        <p14:creationId xmlns:p14="http://schemas.microsoft.com/office/powerpoint/2010/main" val="26657458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77</a:t>
            </a:fld>
            <a:endParaRPr lang="es-PR" altLang="en-US"/>
          </a:p>
        </p:txBody>
      </p:sp>
    </p:spTree>
    <p:extLst>
      <p:ext uri="{BB962C8B-B14F-4D97-AF65-F5344CB8AC3E}">
        <p14:creationId xmlns:p14="http://schemas.microsoft.com/office/powerpoint/2010/main" val="146193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a:extLst>
              <a:ext uri="{FF2B5EF4-FFF2-40B4-BE49-F238E27FC236}">
                <a16:creationId xmlns:a16="http://schemas.microsoft.com/office/drawing/2014/main" id="{2D7A8F4C-F45B-470F-8B3C-904651480047}"/>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F791E52A-CE74-44F5-872A-3ED2451B3C21}" type="slidenum">
              <a:rPr lang="es-PR" altLang="en-US" sz="1200">
                <a:latin typeface="Times New Roman" panose="02020603050405020304" pitchFamily="18" charset="0"/>
              </a:rPr>
              <a:pPr/>
              <a:t>5</a:t>
            </a:fld>
            <a:endParaRPr lang="es-PR" altLang="en-US" sz="1200">
              <a:latin typeface="Times New Roman" panose="02020603050405020304" pitchFamily="18" charset="0"/>
            </a:endParaRPr>
          </a:p>
        </p:txBody>
      </p:sp>
      <p:sp>
        <p:nvSpPr>
          <p:cNvPr id="466947" name="Rectangle 2">
            <a:extLst>
              <a:ext uri="{FF2B5EF4-FFF2-40B4-BE49-F238E27FC236}">
                <a16:creationId xmlns:a16="http://schemas.microsoft.com/office/drawing/2014/main" id="{BE74CB05-6F0C-46F1-B11A-B3A92B0B28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6948" name="Rectangle 3">
            <a:extLst>
              <a:ext uri="{FF2B5EF4-FFF2-40B4-BE49-F238E27FC236}">
                <a16:creationId xmlns:a16="http://schemas.microsoft.com/office/drawing/2014/main" id="{AD03BA32-9735-4D86-9C8D-4A5448ED42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a:extLst>
              <a:ext uri="{FF2B5EF4-FFF2-40B4-BE49-F238E27FC236}">
                <a16:creationId xmlns:a16="http://schemas.microsoft.com/office/drawing/2014/main" id="{9605945D-E218-4AE4-9EB0-53161756760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EDB5E88-FFC7-4765-83BA-F017661119C0}" type="slidenum">
              <a:rPr lang="es-PR" altLang="en-US" sz="1300">
                <a:latin typeface="Times New Roman" panose="02020603050405020304" pitchFamily="18" charset="0"/>
              </a:rPr>
              <a:pPr/>
              <a:t>78</a:t>
            </a:fld>
            <a:endParaRPr lang="es-PR" altLang="en-US" sz="1300">
              <a:latin typeface="Times New Roman" panose="02020603050405020304" pitchFamily="18" charset="0"/>
            </a:endParaRPr>
          </a:p>
        </p:txBody>
      </p:sp>
      <p:sp>
        <p:nvSpPr>
          <p:cNvPr id="428035" name="Rectangle 2">
            <a:extLst>
              <a:ext uri="{FF2B5EF4-FFF2-40B4-BE49-F238E27FC236}">
                <a16:creationId xmlns:a16="http://schemas.microsoft.com/office/drawing/2014/main" id="{4EB62313-C69D-4D9E-B536-C59EAF2B6E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8036" name="Rectangle 3">
            <a:extLst>
              <a:ext uri="{FF2B5EF4-FFF2-40B4-BE49-F238E27FC236}">
                <a16:creationId xmlns:a16="http://schemas.microsoft.com/office/drawing/2014/main" id="{C2CD75C5-FE36-418B-A0EC-F2875EF16D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79</a:t>
            </a:fld>
            <a:endParaRPr lang="es-PR" altLang="en-US"/>
          </a:p>
        </p:txBody>
      </p:sp>
    </p:spTree>
    <p:extLst>
      <p:ext uri="{BB962C8B-B14F-4D97-AF65-F5344CB8AC3E}">
        <p14:creationId xmlns:p14="http://schemas.microsoft.com/office/powerpoint/2010/main" val="32618003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a:extLst>
              <a:ext uri="{FF2B5EF4-FFF2-40B4-BE49-F238E27FC236}">
                <a16:creationId xmlns:a16="http://schemas.microsoft.com/office/drawing/2014/main" id="{AA219E0D-3BDB-410C-B8AE-B652F7DC6901}"/>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0063BE4-9955-40EF-862E-3EFCE6DC8F96}" type="slidenum">
              <a:rPr lang="es-PR" altLang="en-US" sz="1300">
                <a:latin typeface="Times New Roman" panose="02020603050405020304" pitchFamily="18" charset="0"/>
              </a:rPr>
              <a:pPr/>
              <a:t>81</a:t>
            </a:fld>
            <a:endParaRPr lang="es-PR" altLang="en-US" sz="1300">
              <a:latin typeface="Times New Roman" panose="02020603050405020304" pitchFamily="18" charset="0"/>
            </a:endParaRPr>
          </a:p>
        </p:txBody>
      </p:sp>
      <p:sp>
        <p:nvSpPr>
          <p:cNvPr id="434179" name="Rectangle 2">
            <a:extLst>
              <a:ext uri="{FF2B5EF4-FFF2-40B4-BE49-F238E27FC236}">
                <a16:creationId xmlns:a16="http://schemas.microsoft.com/office/drawing/2014/main" id="{A925B12A-8413-4F2C-867F-63C4B196D1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4180" name="Rectangle 3">
            <a:extLst>
              <a:ext uri="{FF2B5EF4-FFF2-40B4-BE49-F238E27FC236}">
                <a16:creationId xmlns:a16="http://schemas.microsoft.com/office/drawing/2014/main" id="{97543E1B-F46F-44B3-A865-8ACE33D551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82</a:t>
            </a:fld>
            <a:endParaRPr lang="es-PR" altLang="en-US"/>
          </a:p>
        </p:txBody>
      </p:sp>
    </p:spTree>
    <p:extLst>
      <p:ext uri="{BB962C8B-B14F-4D97-AF65-F5344CB8AC3E}">
        <p14:creationId xmlns:p14="http://schemas.microsoft.com/office/powerpoint/2010/main" val="20455774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83</a:t>
            </a:fld>
            <a:endParaRPr lang="es-PR" altLang="en-US"/>
          </a:p>
        </p:txBody>
      </p:sp>
    </p:spTree>
    <p:extLst>
      <p:ext uri="{BB962C8B-B14F-4D97-AF65-F5344CB8AC3E}">
        <p14:creationId xmlns:p14="http://schemas.microsoft.com/office/powerpoint/2010/main" val="10775713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85</a:t>
            </a:fld>
            <a:endParaRPr lang="es-PR" altLang="en-US"/>
          </a:p>
        </p:txBody>
      </p:sp>
    </p:spTree>
    <p:extLst>
      <p:ext uri="{BB962C8B-B14F-4D97-AF65-F5344CB8AC3E}">
        <p14:creationId xmlns:p14="http://schemas.microsoft.com/office/powerpoint/2010/main" val="15951664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86</a:t>
            </a:fld>
            <a:endParaRPr lang="es-PR" altLang="en-US"/>
          </a:p>
        </p:txBody>
      </p:sp>
    </p:spTree>
    <p:extLst>
      <p:ext uri="{BB962C8B-B14F-4D97-AF65-F5344CB8AC3E}">
        <p14:creationId xmlns:p14="http://schemas.microsoft.com/office/powerpoint/2010/main" val="33947799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89</a:t>
            </a:fld>
            <a:endParaRPr lang="es-PR" altLang="en-US"/>
          </a:p>
        </p:txBody>
      </p:sp>
    </p:spTree>
    <p:extLst>
      <p:ext uri="{BB962C8B-B14F-4D97-AF65-F5344CB8AC3E}">
        <p14:creationId xmlns:p14="http://schemas.microsoft.com/office/powerpoint/2010/main" val="4137527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90</a:t>
            </a:fld>
            <a:endParaRPr lang="es-PR" altLang="en-US"/>
          </a:p>
        </p:txBody>
      </p:sp>
    </p:spTree>
    <p:extLst>
      <p:ext uri="{BB962C8B-B14F-4D97-AF65-F5344CB8AC3E}">
        <p14:creationId xmlns:p14="http://schemas.microsoft.com/office/powerpoint/2010/main" val="98309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a:extLst>
              <a:ext uri="{FF2B5EF4-FFF2-40B4-BE49-F238E27FC236}">
                <a16:creationId xmlns:a16="http://schemas.microsoft.com/office/drawing/2014/main" id="{AC5A679C-8FE1-4749-A7A8-A27AF3EC2FB3}"/>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971A640-627A-4CEA-919B-82C89883FF09}" type="slidenum">
              <a:rPr lang="es-PR" altLang="en-US" sz="1300">
                <a:latin typeface="Times New Roman" panose="02020603050405020304" pitchFamily="18" charset="0"/>
              </a:rPr>
              <a:pPr/>
              <a:t>92</a:t>
            </a:fld>
            <a:endParaRPr lang="es-PR" altLang="en-US" sz="1300">
              <a:latin typeface="Times New Roman" panose="02020603050405020304" pitchFamily="18" charset="0"/>
            </a:endParaRPr>
          </a:p>
        </p:txBody>
      </p:sp>
      <p:sp>
        <p:nvSpPr>
          <p:cNvPr id="439299" name="Rectangle 2">
            <a:extLst>
              <a:ext uri="{FF2B5EF4-FFF2-40B4-BE49-F238E27FC236}">
                <a16:creationId xmlns:a16="http://schemas.microsoft.com/office/drawing/2014/main" id="{E2FABC8D-ADC8-44B7-AF8D-9156098F2F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9300" name="Rectangle 3">
            <a:extLst>
              <a:ext uri="{FF2B5EF4-FFF2-40B4-BE49-F238E27FC236}">
                <a16:creationId xmlns:a16="http://schemas.microsoft.com/office/drawing/2014/main" id="{27856E64-C955-4E5D-A10D-B8E4F439B2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a:extLst>
              <a:ext uri="{FF2B5EF4-FFF2-40B4-BE49-F238E27FC236}">
                <a16:creationId xmlns:a16="http://schemas.microsoft.com/office/drawing/2014/main" id="{FD35E78F-A38E-4158-8E7B-5A22CF2DE2F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0B6770-22A2-489A-9396-1BE59FF203FE}" type="slidenum">
              <a:rPr lang="es-PR" altLang="en-US" sz="1200">
                <a:latin typeface="Times New Roman" panose="02020603050405020304" pitchFamily="18" charset="0"/>
              </a:rPr>
              <a:pPr/>
              <a:t>6</a:t>
            </a:fld>
            <a:endParaRPr lang="es-PR" altLang="en-US" sz="1200">
              <a:latin typeface="Times New Roman" panose="02020603050405020304" pitchFamily="18" charset="0"/>
            </a:endParaRPr>
          </a:p>
        </p:txBody>
      </p:sp>
      <p:sp>
        <p:nvSpPr>
          <p:cNvPr id="458755" name="Rectangle 2">
            <a:extLst>
              <a:ext uri="{FF2B5EF4-FFF2-40B4-BE49-F238E27FC236}">
                <a16:creationId xmlns:a16="http://schemas.microsoft.com/office/drawing/2014/main" id="{2CA1D083-CF19-42F2-800F-FB2CC2C69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6" name="Rectangle 3">
            <a:extLst>
              <a:ext uri="{FF2B5EF4-FFF2-40B4-BE49-F238E27FC236}">
                <a16:creationId xmlns:a16="http://schemas.microsoft.com/office/drawing/2014/main" id="{D83E63D9-015A-4F92-B5FA-CF02B77168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38129286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a:extLst>
              <a:ext uri="{FF2B5EF4-FFF2-40B4-BE49-F238E27FC236}">
                <a16:creationId xmlns:a16="http://schemas.microsoft.com/office/drawing/2014/main" id="{16CC4F19-09CE-40BF-90D6-2A5278A0C188}"/>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6FBA6D61-A31D-42D6-B242-62DE51C0BE23}" type="slidenum">
              <a:rPr lang="es-PR" altLang="en-US" sz="1300">
                <a:latin typeface="Times New Roman" panose="02020603050405020304" pitchFamily="18" charset="0"/>
              </a:rPr>
              <a:pPr/>
              <a:t>93</a:t>
            </a:fld>
            <a:endParaRPr lang="es-PR" altLang="en-US" sz="1300">
              <a:latin typeface="Times New Roman" panose="02020603050405020304" pitchFamily="18" charset="0"/>
            </a:endParaRPr>
          </a:p>
        </p:txBody>
      </p:sp>
      <p:sp>
        <p:nvSpPr>
          <p:cNvPr id="441347" name="Rectangle 2">
            <a:extLst>
              <a:ext uri="{FF2B5EF4-FFF2-40B4-BE49-F238E27FC236}">
                <a16:creationId xmlns:a16="http://schemas.microsoft.com/office/drawing/2014/main" id="{FC2E9739-E745-4F7D-9BC5-D39CB9FDDC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8" name="Rectangle 3">
            <a:extLst>
              <a:ext uri="{FF2B5EF4-FFF2-40B4-BE49-F238E27FC236}">
                <a16:creationId xmlns:a16="http://schemas.microsoft.com/office/drawing/2014/main" id="{7E021A12-8739-47CB-B1D7-BCBDD16752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94</a:t>
            </a:fld>
            <a:endParaRPr lang="es-PR" altLang="en-US"/>
          </a:p>
        </p:txBody>
      </p:sp>
    </p:spTree>
    <p:extLst>
      <p:ext uri="{BB962C8B-B14F-4D97-AF65-F5344CB8AC3E}">
        <p14:creationId xmlns:p14="http://schemas.microsoft.com/office/powerpoint/2010/main" val="41924329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95</a:t>
            </a:fld>
            <a:endParaRPr lang="es-PR" altLang="en-US"/>
          </a:p>
        </p:txBody>
      </p:sp>
    </p:spTree>
    <p:extLst>
      <p:ext uri="{BB962C8B-B14F-4D97-AF65-F5344CB8AC3E}">
        <p14:creationId xmlns:p14="http://schemas.microsoft.com/office/powerpoint/2010/main" val="38270813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96</a:t>
            </a:fld>
            <a:endParaRPr lang="es-PR" altLang="en-US"/>
          </a:p>
        </p:txBody>
      </p:sp>
    </p:spTree>
    <p:extLst>
      <p:ext uri="{BB962C8B-B14F-4D97-AF65-F5344CB8AC3E}">
        <p14:creationId xmlns:p14="http://schemas.microsoft.com/office/powerpoint/2010/main" val="32145147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id="{49874E0B-814A-4684-8E98-0D6AEAA07469}"/>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6510F2D3-75D3-48B1-8BAA-A837FC561C15}" type="slidenum">
              <a:rPr lang="es-PR" altLang="en-US" sz="1300">
                <a:latin typeface="Times New Roman" panose="02020603050405020304" pitchFamily="18" charset="0"/>
              </a:rPr>
              <a:pPr/>
              <a:t>97</a:t>
            </a:fld>
            <a:endParaRPr lang="es-PR" altLang="en-US" sz="1300">
              <a:latin typeface="Times New Roman" panose="02020603050405020304" pitchFamily="18" charset="0"/>
            </a:endParaRPr>
          </a:p>
        </p:txBody>
      </p:sp>
      <p:sp>
        <p:nvSpPr>
          <p:cNvPr id="445443" name="Rectangle 2">
            <a:extLst>
              <a:ext uri="{FF2B5EF4-FFF2-40B4-BE49-F238E27FC236}">
                <a16:creationId xmlns:a16="http://schemas.microsoft.com/office/drawing/2014/main" id="{0A86B13A-97E9-4E43-9B2D-CE3D47D8B0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4" name="Rectangle 3">
            <a:extLst>
              <a:ext uri="{FF2B5EF4-FFF2-40B4-BE49-F238E27FC236}">
                <a16:creationId xmlns:a16="http://schemas.microsoft.com/office/drawing/2014/main" id="{DC269DAE-5EAD-4808-A7A1-927CAE58D7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id="{49874E0B-814A-4684-8E98-0D6AEAA07469}"/>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6510F2D3-75D3-48B1-8BAA-A837FC561C15}" type="slidenum">
              <a:rPr lang="es-PR" altLang="en-US" sz="1300">
                <a:latin typeface="Times New Roman" panose="02020603050405020304" pitchFamily="18" charset="0"/>
              </a:rPr>
              <a:pPr/>
              <a:t>98</a:t>
            </a:fld>
            <a:endParaRPr lang="es-PR" altLang="en-US" sz="1300">
              <a:latin typeface="Times New Roman" panose="02020603050405020304" pitchFamily="18" charset="0"/>
            </a:endParaRPr>
          </a:p>
        </p:txBody>
      </p:sp>
      <p:sp>
        <p:nvSpPr>
          <p:cNvPr id="445443" name="Rectangle 2">
            <a:extLst>
              <a:ext uri="{FF2B5EF4-FFF2-40B4-BE49-F238E27FC236}">
                <a16:creationId xmlns:a16="http://schemas.microsoft.com/office/drawing/2014/main" id="{0A86B13A-97E9-4E43-9B2D-CE3D47D8B0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4" name="Rectangle 3">
            <a:extLst>
              <a:ext uri="{FF2B5EF4-FFF2-40B4-BE49-F238E27FC236}">
                <a16:creationId xmlns:a16="http://schemas.microsoft.com/office/drawing/2014/main" id="{DC269DAE-5EAD-4808-A7A1-927CAE58D7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8132198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id="{49874E0B-814A-4684-8E98-0D6AEAA07469}"/>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6510F2D3-75D3-48B1-8BAA-A837FC561C15}" type="slidenum">
              <a:rPr lang="es-PR" altLang="en-US" sz="1300">
                <a:latin typeface="Times New Roman" panose="02020603050405020304" pitchFamily="18" charset="0"/>
              </a:rPr>
              <a:pPr/>
              <a:t>99</a:t>
            </a:fld>
            <a:endParaRPr lang="es-PR" altLang="en-US" sz="1300">
              <a:latin typeface="Times New Roman" panose="02020603050405020304" pitchFamily="18" charset="0"/>
            </a:endParaRPr>
          </a:p>
        </p:txBody>
      </p:sp>
      <p:sp>
        <p:nvSpPr>
          <p:cNvPr id="445443" name="Rectangle 2">
            <a:extLst>
              <a:ext uri="{FF2B5EF4-FFF2-40B4-BE49-F238E27FC236}">
                <a16:creationId xmlns:a16="http://schemas.microsoft.com/office/drawing/2014/main" id="{0A86B13A-97E9-4E43-9B2D-CE3D47D8B0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4" name="Rectangle 3">
            <a:extLst>
              <a:ext uri="{FF2B5EF4-FFF2-40B4-BE49-F238E27FC236}">
                <a16:creationId xmlns:a16="http://schemas.microsoft.com/office/drawing/2014/main" id="{DC269DAE-5EAD-4808-A7A1-927CAE58D7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0137076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id="{49874E0B-814A-4684-8E98-0D6AEAA07469}"/>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6510F2D3-75D3-48B1-8BAA-A837FC561C15}" type="slidenum">
              <a:rPr lang="es-PR" altLang="en-US" sz="1300">
                <a:latin typeface="Times New Roman" panose="02020603050405020304" pitchFamily="18" charset="0"/>
              </a:rPr>
              <a:pPr/>
              <a:t>100</a:t>
            </a:fld>
            <a:endParaRPr lang="es-PR" altLang="en-US" sz="1300">
              <a:latin typeface="Times New Roman" panose="02020603050405020304" pitchFamily="18" charset="0"/>
            </a:endParaRPr>
          </a:p>
        </p:txBody>
      </p:sp>
      <p:sp>
        <p:nvSpPr>
          <p:cNvPr id="445443" name="Rectangle 2">
            <a:extLst>
              <a:ext uri="{FF2B5EF4-FFF2-40B4-BE49-F238E27FC236}">
                <a16:creationId xmlns:a16="http://schemas.microsoft.com/office/drawing/2014/main" id="{0A86B13A-97E9-4E43-9B2D-CE3D47D8B0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4" name="Rectangle 3">
            <a:extLst>
              <a:ext uri="{FF2B5EF4-FFF2-40B4-BE49-F238E27FC236}">
                <a16:creationId xmlns:a16="http://schemas.microsoft.com/office/drawing/2014/main" id="{DC269DAE-5EAD-4808-A7A1-927CAE58D7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1417724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a:extLst>
              <a:ext uri="{FF2B5EF4-FFF2-40B4-BE49-F238E27FC236}">
                <a16:creationId xmlns:a16="http://schemas.microsoft.com/office/drawing/2014/main" id="{5FE13F8C-BFDC-4A0C-B89A-635B17BD8813}"/>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61E4F711-B56C-4D2C-818F-5271D585EE06}" type="slidenum">
              <a:rPr lang="es-PR" altLang="en-US" sz="1300">
                <a:latin typeface="Times New Roman" panose="02020603050405020304" pitchFamily="18" charset="0"/>
              </a:rPr>
              <a:pPr/>
              <a:t>103</a:t>
            </a:fld>
            <a:endParaRPr lang="es-PR" altLang="en-US" sz="1300">
              <a:latin typeface="Times New Roman" panose="02020603050405020304" pitchFamily="18" charset="0"/>
            </a:endParaRPr>
          </a:p>
        </p:txBody>
      </p:sp>
      <p:sp>
        <p:nvSpPr>
          <p:cNvPr id="443395" name="Rectangle 2">
            <a:extLst>
              <a:ext uri="{FF2B5EF4-FFF2-40B4-BE49-F238E27FC236}">
                <a16:creationId xmlns:a16="http://schemas.microsoft.com/office/drawing/2014/main" id="{8FD7AC85-AF9F-469C-8E9D-DC87BA1DC5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3396" name="Rectangle 3">
            <a:extLst>
              <a:ext uri="{FF2B5EF4-FFF2-40B4-BE49-F238E27FC236}">
                <a16:creationId xmlns:a16="http://schemas.microsoft.com/office/drawing/2014/main" id="{10D4A0EE-F416-442F-B24D-24F181FC7B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40103-E069-4C79-857B-F5267A92337A}" type="slidenum">
              <a:rPr lang="es-PR" altLang="en-US" smtClean="0"/>
              <a:pPr/>
              <a:t>104</a:t>
            </a:fld>
            <a:endParaRPr lang="es-PR" altLang="en-US"/>
          </a:p>
        </p:txBody>
      </p:sp>
    </p:spTree>
    <p:extLst>
      <p:ext uri="{BB962C8B-B14F-4D97-AF65-F5344CB8AC3E}">
        <p14:creationId xmlns:p14="http://schemas.microsoft.com/office/powerpoint/2010/main" val="387119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a:extLst>
              <a:ext uri="{FF2B5EF4-FFF2-40B4-BE49-F238E27FC236}">
                <a16:creationId xmlns:a16="http://schemas.microsoft.com/office/drawing/2014/main" id="{11E8B6B8-CCE3-4CBA-979F-21321928E358}"/>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152A2C7B-4DDD-44BA-9F80-C0FD91561D2D}" type="slidenum">
              <a:rPr lang="es-PR" altLang="en-US" sz="1200">
                <a:latin typeface="Times New Roman" panose="02020603050405020304" pitchFamily="18" charset="0"/>
              </a:rPr>
              <a:pPr/>
              <a:t>7</a:t>
            </a:fld>
            <a:endParaRPr lang="es-PR" altLang="en-US" sz="1200">
              <a:latin typeface="Times New Roman" panose="02020603050405020304" pitchFamily="18" charset="0"/>
            </a:endParaRPr>
          </a:p>
        </p:txBody>
      </p:sp>
      <p:sp>
        <p:nvSpPr>
          <p:cNvPr id="464899" name="Rectangle 2">
            <a:extLst>
              <a:ext uri="{FF2B5EF4-FFF2-40B4-BE49-F238E27FC236}">
                <a16:creationId xmlns:a16="http://schemas.microsoft.com/office/drawing/2014/main" id="{048AF031-4A65-4569-A6C7-037DEF049C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4900" name="Rectangle 3">
            <a:extLst>
              <a:ext uri="{FF2B5EF4-FFF2-40B4-BE49-F238E27FC236}">
                <a16:creationId xmlns:a16="http://schemas.microsoft.com/office/drawing/2014/main" id="{015A02B2-0AE6-4E58-89BF-D885085A71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a:extLst>
              <a:ext uri="{FF2B5EF4-FFF2-40B4-BE49-F238E27FC236}">
                <a16:creationId xmlns:a16="http://schemas.microsoft.com/office/drawing/2014/main" id="{A5713994-8BE3-40BE-9274-5678D8A0EE59}"/>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D773ADAD-0FDD-4A43-A678-A6D2CD737776}" type="slidenum">
              <a:rPr lang="es-PR" altLang="en-US" sz="1300">
                <a:latin typeface="Times New Roman" panose="02020603050405020304" pitchFamily="18" charset="0"/>
              </a:rPr>
              <a:pPr/>
              <a:t>106</a:t>
            </a:fld>
            <a:endParaRPr lang="es-PR" altLang="en-US" sz="1300">
              <a:latin typeface="Times New Roman" panose="02020603050405020304" pitchFamily="18" charset="0"/>
            </a:endParaRPr>
          </a:p>
        </p:txBody>
      </p:sp>
      <p:sp>
        <p:nvSpPr>
          <p:cNvPr id="449539" name="Rectangle 2">
            <a:extLst>
              <a:ext uri="{FF2B5EF4-FFF2-40B4-BE49-F238E27FC236}">
                <a16:creationId xmlns:a16="http://schemas.microsoft.com/office/drawing/2014/main" id="{651A4760-3DA0-42C1-8FFE-F0B84FBC09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9540" name="Rectangle 3">
            <a:extLst>
              <a:ext uri="{FF2B5EF4-FFF2-40B4-BE49-F238E27FC236}">
                <a16:creationId xmlns:a16="http://schemas.microsoft.com/office/drawing/2014/main" id="{02D34AEE-2C15-437F-8E55-A36952CD52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a:extLst>
              <a:ext uri="{FF2B5EF4-FFF2-40B4-BE49-F238E27FC236}">
                <a16:creationId xmlns:a16="http://schemas.microsoft.com/office/drawing/2014/main" id="{2234A5CA-A11E-45C1-B982-426539B6E16B}"/>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80" rIns="92959" bIns="46480" anchor="b"/>
          <a:lstStyle>
            <a:lvl1pPr defTabSz="930275" eaLnBrk="0" hangingPunct="0">
              <a:defRPr sz="2000">
                <a:solidFill>
                  <a:schemeClr val="tx1"/>
                </a:solidFill>
                <a:latin typeface="Georgia" panose="02040502050405020303" pitchFamily="18" charset="0"/>
              </a:defRPr>
            </a:lvl1pPr>
            <a:lvl2pPr marL="755650" indent="-292100"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C43D566A-2700-4829-ABA8-2264D72B57F5}" type="slidenum">
              <a:rPr lang="es-PR" altLang="en-US" sz="1300">
                <a:latin typeface="Times New Roman" panose="02020603050405020304" pitchFamily="18" charset="0"/>
              </a:rPr>
              <a:pPr/>
              <a:t>109</a:t>
            </a:fld>
            <a:endParaRPr lang="es-PR" altLang="en-US" sz="1300">
              <a:latin typeface="Times New Roman" panose="02020603050405020304" pitchFamily="18" charset="0"/>
            </a:endParaRPr>
          </a:p>
        </p:txBody>
      </p:sp>
      <p:sp>
        <p:nvSpPr>
          <p:cNvPr id="451587" name="Rectangle 2">
            <a:extLst>
              <a:ext uri="{FF2B5EF4-FFF2-40B4-BE49-F238E27FC236}">
                <a16:creationId xmlns:a16="http://schemas.microsoft.com/office/drawing/2014/main" id="{7528BFFA-BC46-42D4-B6C9-09B6307237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1588" name="Rectangle 3">
            <a:extLst>
              <a:ext uri="{FF2B5EF4-FFF2-40B4-BE49-F238E27FC236}">
                <a16:creationId xmlns:a16="http://schemas.microsoft.com/office/drawing/2014/main" id="{9487AA9F-3043-479A-9E4A-1366C5E3BA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9" tIns="46480" rIns="92959" bIns="46480" numCol="1" anchor="t" anchorCtr="0" compatLnSpc="1">
            <a:prstTxWarp prst="textNoShape">
              <a:avLst/>
            </a:prstTxWarp>
          </a:bodyPr>
          <a:lstStyle/>
          <a:p>
            <a:endParaRPr lang="es-P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a:extLst>
              <a:ext uri="{FF2B5EF4-FFF2-40B4-BE49-F238E27FC236}">
                <a16:creationId xmlns:a16="http://schemas.microsoft.com/office/drawing/2014/main" id="{8E1CA82A-825B-4E12-9827-F9D6A721F290}"/>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0E83C7EA-11DD-44B3-BBFA-71E73732B9C8}" type="slidenum">
              <a:rPr lang="es-PR" altLang="en-US" sz="1200">
                <a:latin typeface="Times New Roman" panose="02020603050405020304" pitchFamily="18" charset="0"/>
              </a:rPr>
              <a:pPr/>
              <a:t>8</a:t>
            </a:fld>
            <a:endParaRPr lang="es-PR" altLang="en-US" sz="1200">
              <a:latin typeface="Times New Roman" panose="02020603050405020304" pitchFamily="18" charset="0"/>
            </a:endParaRPr>
          </a:p>
        </p:txBody>
      </p:sp>
      <p:sp>
        <p:nvSpPr>
          <p:cNvPr id="471043" name="Rectangle 2">
            <a:extLst>
              <a:ext uri="{FF2B5EF4-FFF2-40B4-BE49-F238E27FC236}">
                <a16:creationId xmlns:a16="http://schemas.microsoft.com/office/drawing/2014/main" id="{477CEBA9-0B99-4ECE-9DD7-A789C5CBBF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44" name="Rectangle 3">
            <a:extLst>
              <a:ext uri="{FF2B5EF4-FFF2-40B4-BE49-F238E27FC236}">
                <a16:creationId xmlns:a16="http://schemas.microsoft.com/office/drawing/2014/main" id="{9FF1108E-67C0-41C2-9460-AD99293B89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a:extLst>
              <a:ext uri="{FF2B5EF4-FFF2-40B4-BE49-F238E27FC236}">
                <a16:creationId xmlns:a16="http://schemas.microsoft.com/office/drawing/2014/main" id="{FD35E78F-A38E-4158-8E7B-5A22CF2DE2FF}"/>
              </a:ext>
            </a:extLst>
          </p:cNvPr>
          <p:cNvSpPr txBox="1">
            <a:spLocks noGrp="1"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sz="2000">
                <a:solidFill>
                  <a:schemeClr val="tx1"/>
                </a:solidFill>
                <a:latin typeface="Georgia" panose="02040502050405020303" pitchFamily="18" charset="0"/>
              </a:defRPr>
            </a:lvl1pPr>
            <a:lvl2pPr marL="755650" indent="-290513" defTabSz="930275" eaLnBrk="0" hangingPunct="0">
              <a:defRPr sz="2000">
                <a:solidFill>
                  <a:schemeClr val="tx1"/>
                </a:solidFill>
                <a:latin typeface="Georgia" panose="02040502050405020303" pitchFamily="18" charset="0"/>
              </a:defRPr>
            </a:lvl2pPr>
            <a:lvl3pPr marL="1162050" indent="-231775" defTabSz="930275" eaLnBrk="0" hangingPunct="0">
              <a:defRPr sz="2000">
                <a:solidFill>
                  <a:schemeClr val="tx1"/>
                </a:solidFill>
                <a:latin typeface="Georgia" panose="02040502050405020303" pitchFamily="18" charset="0"/>
              </a:defRPr>
            </a:lvl3pPr>
            <a:lvl4pPr marL="1627188" indent="-233363" defTabSz="930275" eaLnBrk="0" hangingPunct="0">
              <a:defRPr sz="2000">
                <a:solidFill>
                  <a:schemeClr val="tx1"/>
                </a:solidFill>
                <a:latin typeface="Georgia" panose="02040502050405020303" pitchFamily="18" charset="0"/>
              </a:defRPr>
            </a:lvl4pPr>
            <a:lvl5pPr marL="2092325" indent="-233363" defTabSz="930275" eaLnBrk="0" hangingPunct="0">
              <a:defRPr sz="2000">
                <a:solidFill>
                  <a:schemeClr val="tx1"/>
                </a:solidFill>
                <a:latin typeface="Georgia" panose="02040502050405020303" pitchFamily="18" charset="0"/>
              </a:defRPr>
            </a:lvl5pPr>
            <a:lvl6pPr marL="2549525" indent="-233363" algn="r" defTabSz="930275" eaLnBrk="0" fontAlgn="base" hangingPunct="0">
              <a:spcBef>
                <a:spcPct val="0"/>
              </a:spcBef>
              <a:spcAft>
                <a:spcPct val="0"/>
              </a:spcAft>
              <a:defRPr sz="2000">
                <a:solidFill>
                  <a:schemeClr val="tx1"/>
                </a:solidFill>
                <a:latin typeface="Georgia" panose="02040502050405020303" pitchFamily="18" charset="0"/>
              </a:defRPr>
            </a:lvl6pPr>
            <a:lvl7pPr marL="3006725" indent="-233363" algn="r" defTabSz="930275" eaLnBrk="0" fontAlgn="base" hangingPunct="0">
              <a:spcBef>
                <a:spcPct val="0"/>
              </a:spcBef>
              <a:spcAft>
                <a:spcPct val="0"/>
              </a:spcAft>
              <a:defRPr sz="2000">
                <a:solidFill>
                  <a:schemeClr val="tx1"/>
                </a:solidFill>
                <a:latin typeface="Georgia" panose="02040502050405020303" pitchFamily="18" charset="0"/>
              </a:defRPr>
            </a:lvl7pPr>
            <a:lvl8pPr marL="3463925" indent="-233363" algn="r" defTabSz="930275" eaLnBrk="0" fontAlgn="base" hangingPunct="0">
              <a:spcBef>
                <a:spcPct val="0"/>
              </a:spcBef>
              <a:spcAft>
                <a:spcPct val="0"/>
              </a:spcAft>
              <a:defRPr sz="2000">
                <a:solidFill>
                  <a:schemeClr val="tx1"/>
                </a:solidFill>
                <a:latin typeface="Georgia" panose="02040502050405020303" pitchFamily="18" charset="0"/>
              </a:defRPr>
            </a:lvl8pPr>
            <a:lvl9pPr marL="3921125" indent="-233363" algn="r" defTabSz="930275" eaLnBrk="0" fontAlgn="base" hangingPunct="0">
              <a:spcBef>
                <a:spcPct val="0"/>
              </a:spcBef>
              <a:spcAft>
                <a:spcPct val="0"/>
              </a:spcAft>
              <a:defRPr sz="2000">
                <a:solidFill>
                  <a:schemeClr val="tx1"/>
                </a:solidFill>
                <a:latin typeface="Georgia" panose="02040502050405020303" pitchFamily="18" charset="0"/>
              </a:defRPr>
            </a:lvl9pPr>
          </a:lstStyle>
          <a:p>
            <a:fld id="{E40B6770-22A2-489A-9396-1BE59FF203FE}" type="slidenum">
              <a:rPr lang="es-PR" altLang="en-US" sz="1200">
                <a:latin typeface="Times New Roman" panose="02020603050405020304" pitchFamily="18" charset="0"/>
              </a:rPr>
              <a:pPr/>
              <a:t>13</a:t>
            </a:fld>
            <a:endParaRPr lang="es-PR" altLang="en-US" sz="1200">
              <a:latin typeface="Times New Roman" panose="02020603050405020304" pitchFamily="18" charset="0"/>
            </a:endParaRPr>
          </a:p>
        </p:txBody>
      </p:sp>
      <p:sp>
        <p:nvSpPr>
          <p:cNvPr id="458755" name="Rectangle 2">
            <a:extLst>
              <a:ext uri="{FF2B5EF4-FFF2-40B4-BE49-F238E27FC236}">
                <a16:creationId xmlns:a16="http://schemas.microsoft.com/office/drawing/2014/main" id="{2CA1D083-CF19-42F2-800F-FB2CC2C69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6" name="Rectangle 3">
            <a:extLst>
              <a:ext uri="{FF2B5EF4-FFF2-40B4-BE49-F238E27FC236}">
                <a16:creationId xmlns:a16="http://schemas.microsoft.com/office/drawing/2014/main" id="{D83E63D9-015A-4F92-B5FA-CF02B77168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n-US"/>
          </a:p>
        </p:txBody>
      </p:sp>
    </p:spTree>
    <p:extLst>
      <p:ext uri="{BB962C8B-B14F-4D97-AF65-F5344CB8AC3E}">
        <p14:creationId xmlns:p14="http://schemas.microsoft.com/office/powerpoint/2010/main" val="2150202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hyperlink" Target="http://creativecommons.org/licenses/by-nc-nd/3.0/pr/" TargetMode="External"/><Relationship Id="rId4" Type="http://schemas.openxmlformats.org/officeDocument/2006/relationships/hyperlink" Target="http://www.saludmed.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E1B4CB-7653-43AD-AEAA-1F405D92DE8A}"/>
              </a:ext>
            </a:extLst>
          </p:cNvPr>
          <p:cNvSpPr/>
          <p:nvPr/>
        </p:nvSpPr>
        <p:spPr>
          <a:xfrm>
            <a:off x="0" y="0"/>
            <a:ext cx="9144000" cy="3702050"/>
          </a:xfrm>
          <a:prstGeom prst="rect">
            <a:avLst/>
          </a:prstGeom>
          <a:solidFill>
            <a:srgbClr val="48487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36" descr="saludmed-com_Ban_PPT-MASTER-1_v01">
            <a:extLst>
              <a:ext uri="{FF2B5EF4-FFF2-40B4-BE49-F238E27FC236}">
                <a16:creationId xmlns:a16="http://schemas.microsoft.com/office/drawing/2014/main" id="{14618C66-E82A-43D0-B335-DE9450D76A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C6A7088-EB9D-482B-AB01-35BE09C6C812}"/>
              </a:ext>
            </a:extLst>
          </p:cNvPr>
          <p:cNvSpPr/>
          <p:nvPr userDrawn="1"/>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a:extLst>
              <a:ext uri="{FF2B5EF4-FFF2-40B4-BE49-F238E27FC236}">
                <a16:creationId xmlns:a16="http://schemas.microsoft.com/office/drawing/2014/main" id="{680F5848-CB29-4C73-ACC8-9CBDF03D3DE5}"/>
              </a:ext>
            </a:extLst>
          </p:cNvPr>
          <p:cNvSpPr/>
          <p:nvPr userDrawn="1"/>
        </p:nvSpPr>
        <p:spPr>
          <a:xfrm>
            <a:off x="0" y="3675063"/>
            <a:ext cx="9144000" cy="141287"/>
          </a:xfrm>
          <a:prstGeom prst="rect">
            <a:avLst/>
          </a:prstGeom>
          <a:solidFill>
            <a:srgbClr val="8383B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 name="Picture 1">
            <a:extLst>
              <a:ext uri="{FF2B5EF4-FFF2-40B4-BE49-F238E27FC236}">
                <a16:creationId xmlns:a16="http://schemas.microsoft.com/office/drawing/2014/main" id="{33E23149-6529-4B81-9896-17D5C9558C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263" y="6284913"/>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a16="http://schemas.microsoft.com/office/drawing/2014/main" id="{56198904-BC31-4CAF-8E50-67BBCF857EB5}"/>
              </a:ext>
            </a:extLst>
          </p:cNvPr>
          <p:cNvSpPr txBox="1">
            <a:spLocks noChangeArrowheads="1"/>
          </p:cNvSpPr>
          <p:nvPr userDrawn="1"/>
        </p:nvSpPr>
        <p:spPr bwMode="auto">
          <a:xfrm>
            <a:off x="1693863" y="6157913"/>
            <a:ext cx="741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Georgia" pitchFamily="18" charset="0"/>
              </a:defRPr>
            </a:lvl1pPr>
            <a:lvl2pPr marL="742950" indent="-285750" algn="l">
              <a:defRPr>
                <a:solidFill>
                  <a:schemeClr val="tx1"/>
                </a:solidFill>
                <a:latin typeface="Georgia" pitchFamily="18" charset="0"/>
              </a:defRPr>
            </a:lvl2pPr>
            <a:lvl3pPr marL="1143000" indent="-228600" algn="l">
              <a:defRPr>
                <a:solidFill>
                  <a:schemeClr val="tx1"/>
                </a:solidFill>
                <a:latin typeface="Georgia" pitchFamily="18" charset="0"/>
              </a:defRPr>
            </a:lvl3pPr>
            <a:lvl4pPr marL="1600200" indent="-228600" algn="l">
              <a:defRPr>
                <a:solidFill>
                  <a:schemeClr val="tx1"/>
                </a:solidFill>
                <a:latin typeface="Georgia" pitchFamily="18" charset="0"/>
              </a:defRPr>
            </a:lvl4pPr>
            <a:lvl5pPr marL="2057400" indent="-228600" algn="l">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defRPr/>
            </a:pPr>
            <a:r>
              <a:rPr lang="es-PR" sz="1200" dirty="0" err="1">
                <a:latin typeface="Arial" charset="0"/>
              </a:rPr>
              <a:t>Saludmed</a:t>
            </a:r>
            <a:r>
              <a:rPr lang="es-PR" sz="1200" dirty="0">
                <a:latin typeface="Arial" charset="0"/>
              </a:rPr>
              <a:t> 2023, por </a:t>
            </a:r>
            <a:r>
              <a:rPr lang="es-PR" sz="1200" b="1" i="1" dirty="0">
                <a:latin typeface="Arial" charset="0"/>
                <a:hlinkClick r:id="rId4"/>
              </a:rPr>
              <a:t>Edgar Lopategui Corsino</a:t>
            </a:r>
            <a:r>
              <a:rPr lang="es-PR" sz="1200" dirty="0">
                <a:latin typeface="Arial" charset="0"/>
              </a:rPr>
              <a:t>, se encuentra bajo una licencia </a:t>
            </a:r>
            <a:r>
              <a:rPr lang="es-PR" sz="1200" i="1" dirty="0">
                <a:latin typeface="Arial" charset="0"/>
                <a:hlinkClick r:id="rId5"/>
              </a:rPr>
              <a:t>"Creative </a:t>
            </a:r>
            <a:r>
              <a:rPr lang="es-PR" sz="1200" i="1" dirty="0" err="1">
                <a:latin typeface="Arial" charset="0"/>
                <a:hlinkClick r:id="rId5"/>
              </a:rPr>
              <a:t>Commons</a:t>
            </a:r>
            <a:r>
              <a:rPr lang="es-PR" sz="1200" i="1" dirty="0">
                <a:latin typeface="Arial" charset="0"/>
                <a:hlinkClick r:id="rId5"/>
              </a:rPr>
              <a:t>"</a:t>
            </a:r>
            <a:r>
              <a:rPr lang="es-PR" sz="1200" dirty="0">
                <a:latin typeface="Arial" charset="0"/>
              </a:rPr>
              <a:t>, </a:t>
            </a:r>
          </a:p>
          <a:p>
            <a:pPr>
              <a:defRPr/>
            </a:pPr>
            <a:r>
              <a:rPr lang="es-PR" sz="1200" dirty="0">
                <a:latin typeface="Arial" charset="0"/>
              </a:rPr>
              <a:t>de tipo: </a:t>
            </a:r>
            <a:r>
              <a:rPr lang="es-PR" sz="1200" b="1" i="1" dirty="0">
                <a:latin typeface="Arial" charset="0"/>
                <a:hlinkClick r:id="rId5"/>
              </a:rPr>
              <a:t>Reconocimiento-</a:t>
            </a:r>
            <a:r>
              <a:rPr lang="es-PR" sz="1200" b="1" i="1" dirty="0" err="1">
                <a:latin typeface="Arial" charset="0"/>
                <a:hlinkClick r:id="rId5"/>
              </a:rPr>
              <a:t>NoComercial</a:t>
            </a:r>
            <a:r>
              <a:rPr lang="es-PR" sz="1200" b="1" i="1" dirty="0">
                <a:latin typeface="Arial" charset="0"/>
                <a:hlinkClick r:id="rId5"/>
              </a:rPr>
              <a:t>-Sin Obras Derivadas 3.0.  Licencia de Puerto Rico</a:t>
            </a:r>
            <a:r>
              <a:rPr lang="es-PR" sz="1200" dirty="0">
                <a:latin typeface="Arial" charset="0"/>
              </a:rPr>
              <a:t>.  </a:t>
            </a:r>
          </a:p>
          <a:p>
            <a:pPr>
              <a:defRPr/>
            </a:pPr>
            <a:r>
              <a:rPr lang="es-PR" sz="1200" dirty="0">
                <a:latin typeface="Arial" charset="0"/>
              </a:rPr>
              <a:t>Basado en las páginas publicadas para el sitio Web: </a:t>
            </a:r>
            <a:r>
              <a:rPr lang="es-PR" sz="1200" b="1" i="1" dirty="0">
                <a:latin typeface="Arial" charset="0"/>
                <a:hlinkClick r:id="rId4"/>
              </a:rPr>
              <a:t>www.saludmed.com</a:t>
            </a:r>
            <a:r>
              <a:rPr lang="es-PR" sz="1200" dirty="0">
                <a:latin typeface="Arial" charset="0"/>
              </a:rPr>
              <a:t>.</a:t>
            </a:r>
            <a:endParaRPr lang="es-PR" sz="1800" dirty="0">
              <a:latin typeface="Arial" charset="0"/>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dirty="0"/>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0" name="Slide Number Placeholder 28">
            <a:extLst>
              <a:ext uri="{FF2B5EF4-FFF2-40B4-BE49-F238E27FC236}">
                <a16:creationId xmlns:a16="http://schemas.microsoft.com/office/drawing/2014/main" id="{A38F08EC-674D-4AB3-B6A5-2A87AA881B9E}"/>
              </a:ext>
            </a:extLst>
          </p:cNvPr>
          <p:cNvSpPr>
            <a:spLocks noGrp="1"/>
          </p:cNvSpPr>
          <p:nvPr>
            <p:ph type="sldNum" sz="quarter" idx="10"/>
          </p:nvPr>
        </p:nvSpPr>
        <p:spPr>
          <a:xfrm>
            <a:off x="8320088" y="1588"/>
            <a:ext cx="747712" cy="365125"/>
          </a:xfrm>
        </p:spPr>
        <p:txBody>
          <a:bodyPr/>
          <a:lstStyle>
            <a:lvl1pPr>
              <a:defRPr>
                <a:solidFill>
                  <a:schemeClr val="bg1"/>
                </a:solidFill>
              </a:defRPr>
            </a:lvl1pPr>
          </a:lstStyle>
          <a:p>
            <a:fld id="{6C7288A3-860B-4B05-8101-33CFA18A9970}" type="slidenum">
              <a:rPr lang="es-PR" altLang="en-US"/>
              <a:pPr/>
              <a:t>‹#›</a:t>
            </a:fld>
            <a:endParaRPr lang="es-PR" altLang="en-US"/>
          </a:p>
        </p:txBody>
      </p:sp>
      <p:pic>
        <p:nvPicPr>
          <p:cNvPr id="23" name="Picture 22" descr="A picture containing background pattern&#10;&#10;Description automatically generated">
            <a:extLst>
              <a:ext uri="{FF2B5EF4-FFF2-40B4-BE49-F238E27FC236}">
                <a16:creationId xmlns:a16="http://schemas.microsoft.com/office/drawing/2014/main" id="{F11D5D47-44CA-4E7E-B31D-31C6935DBD1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6096" y="4060825"/>
            <a:ext cx="3657600" cy="1877312"/>
          </a:xfrm>
          <a:prstGeom prst="rect">
            <a:avLst/>
          </a:prstGeom>
          <a:effectLst>
            <a:softEdge rad="317500"/>
          </a:effectLst>
        </p:spPr>
      </p:pic>
      <p:sp>
        <p:nvSpPr>
          <p:cNvPr id="24" name="Rectangle 43">
            <a:extLst>
              <a:ext uri="{FF2B5EF4-FFF2-40B4-BE49-F238E27FC236}">
                <a16:creationId xmlns:a16="http://schemas.microsoft.com/office/drawing/2014/main" id="{A32F826B-DE1E-438A-8A86-1B8E191F9B57}"/>
              </a:ext>
            </a:extLst>
          </p:cNvPr>
          <p:cNvSpPr>
            <a:spLocks noChangeArrowheads="1"/>
          </p:cNvSpPr>
          <p:nvPr userDrawn="1"/>
        </p:nvSpPr>
        <p:spPr bwMode="auto">
          <a:xfrm flipV="1">
            <a:off x="5410200" y="3810000"/>
            <a:ext cx="3733800" cy="90488"/>
          </a:xfrm>
          <a:prstGeom prst="rect">
            <a:avLst/>
          </a:prstGeom>
          <a:solidFill>
            <a:schemeClr val="accent2"/>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25" name="Rectangle 44">
            <a:extLst>
              <a:ext uri="{FF2B5EF4-FFF2-40B4-BE49-F238E27FC236}">
                <a16:creationId xmlns:a16="http://schemas.microsoft.com/office/drawing/2014/main" id="{8355A55F-ADB8-4184-895C-9D90BAB57560}"/>
              </a:ext>
            </a:extLst>
          </p:cNvPr>
          <p:cNvSpPr>
            <a:spLocks noChangeArrowheads="1"/>
          </p:cNvSpPr>
          <p:nvPr userDrawn="1"/>
        </p:nvSpPr>
        <p:spPr bwMode="auto">
          <a:xfrm flipV="1">
            <a:off x="6413500" y="3643313"/>
            <a:ext cx="2730500" cy="247650"/>
          </a:xfrm>
          <a:prstGeom prst="rect">
            <a:avLst/>
          </a:prstGeom>
          <a:solidFill>
            <a:srgbClr val="8383B5"/>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26" name="Rectangle 45">
            <a:extLst>
              <a:ext uri="{FF2B5EF4-FFF2-40B4-BE49-F238E27FC236}">
                <a16:creationId xmlns:a16="http://schemas.microsoft.com/office/drawing/2014/main" id="{077EAE40-AAF5-4541-8404-17BEEF54D42D}"/>
              </a:ext>
            </a:extLst>
          </p:cNvPr>
          <p:cNvSpPr>
            <a:spLocks noChangeArrowheads="1"/>
          </p:cNvSpPr>
          <p:nvPr userDrawn="1"/>
        </p:nvSpPr>
        <p:spPr bwMode="auto">
          <a:xfrm flipV="1">
            <a:off x="5410200" y="3933825"/>
            <a:ext cx="3733800" cy="192088"/>
          </a:xfrm>
          <a:prstGeom prst="rect">
            <a:avLst/>
          </a:prstGeom>
          <a:solidFill>
            <a:schemeClr val="accent2">
              <a:alpha val="50195"/>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27" name="Rectangle 46">
            <a:extLst>
              <a:ext uri="{FF2B5EF4-FFF2-40B4-BE49-F238E27FC236}">
                <a16:creationId xmlns:a16="http://schemas.microsoft.com/office/drawing/2014/main" id="{A359B4B5-F79F-4F37-BB87-4C419BA417D3}"/>
              </a:ext>
            </a:extLst>
          </p:cNvPr>
          <p:cNvSpPr>
            <a:spLocks noChangeArrowheads="1"/>
          </p:cNvSpPr>
          <p:nvPr userDrawn="1"/>
        </p:nvSpPr>
        <p:spPr bwMode="auto">
          <a:xfrm flipV="1">
            <a:off x="5410200" y="4114800"/>
            <a:ext cx="3733800" cy="9525"/>
          </a:xfrm>
          <a:prstGeom prst="rect">
            <a:avLst/>
          </a:prstGeom>
          <a:solidFill>
            <a:schemeClr val="accent2">
              <a:alpha val="65097"/>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28" name="Rectangle 47">
            <a:extLst>
              <a:ext uri="{FF2B5EF4-FFF2-40B4-BE49-F238E27FC236}">
                <a16:creationId xmlns:a16="http://schemas.microsoft.com/office/drawing/2014/main" id="{C73A263B-4B42-494C-95AD-4B0758BC94A3}"/>
              </a:ext>
            </a:extLst>
          </p:cNvPr>
          <p:cNvSpPr>
            <a:spLocks noChangeArrowheads="1"/>
          </p:cNvSpPr>
          <p:nvPr userDrawn="1"/>
        </p:nvSpPr>
        <p:spPr bwMode="auto">
          <a:xfrm flipV="1">
            <a:off x="5410200" y="4164013"/>
            <a:ext cx="1966913" cy="19050"/>
          </a:xfrm>
          <a:prstGeom prst="rect">
            <a:avLst/>
          </a:prstGeom>
          <a:solidFill>
            <a:schemeClr val="accent2">
              <a:alpha val="59999"/>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29" name="Rectangle 48">
            <a:extLst>
              <a:ext uri="{FF2B5EF4-FFF2-40B4-BE49-F238E27FC236}">
                <a16:creationId xmlns:a16="http://schemas.microsoft.com/office/drawing/2014/main" id="{744BDE05-0409-4D6C-82B2-4E03FB5CA632}"/>
              </a:ext>
            </a:extLst>
          </p:cNvPr>
          <p:cNvSpPr>
            <a:spLocks noChangeArrowheads="1"/>
          </p:cNvSpPr>
          <p:nvPr userDrawn="1"/>
        </p:nvSpPr>
        <p:spPr bwMode="auto">
          <a:xfrm flipV="1">
            <a:off x="5410200" y="4198938"/>
            <a:ext cx="1966913" cy="9525"/>
          </a:xfrm>
          <a:prstGeom prst="rect">
            <a:avLst/>
          </a:prstGeom>
          <a:solidFill>
            <a:schemeClr val="accent2">
              <a:alpha val="65097"/>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useBgFill="1">
        <p:nvSpPr>
          <p:cNvPr id="30" name="Rounded Rectangle 49">
            <a:extLst>
              <a:ext uri="{FF2B5EF4-FFF2-40B4-BE49-F238E27FC236}">
                <a16:creationId xmlns:a16="http://schemas.microsoft.com/office/drawing/2014/main" id="{9510108B-144D-4EF1-8C79-8267D1DFE49F}"/>
              </a:ext>
            </a:extLst>
          </p:cNvPr>
          <p:cNvSpPr/>
          <p:nvPr userDrawn="1"/>
        </p:nvSpPr>
        <p:spPr bwMode="white">
          <a:xfrm>
            <a:off x="5410200" y="3962400"/>
            <a:ext cx="306546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31" name="Rounded Rectangle 50">
            <a:extLst>
              <a:ext uri="{FF2B5EF4-FFF2-40B4-BE49-F238E27FC236}">
                <a16:creationId xmlns:a16="http://schemas.microsoft.com/office/drawing/2014/main" id="{2754B91D-9B87-4044-8633-5877638DB5DD}"/>
              </a:ext>
            </a:extLst>
          </p:cNvPr>
          <p:cNvSpPr/>
          <p:nvPr userDrawn="1"/>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Date Placeholder 27">
            <a:extLst>
              <a:ext uri="{FF2B5EF4-FFF2-40B4-BE49-F238E27FC236}">
                <a16:creationId xmlns:a16="http://schemas.microsoft.com/office/drawing/2014/main" id="{D3B934C8-FBC5-4489-A89B-9ED023518095}"/>
              </a:ext>
            </a:extLst>
          </p:cNvPr>
          <p:cNvSpPr>
            <a:spLocks noGrp="1"/>
          </p:cNvSpPr>
          <p:nvPr>
            <p:ph type="dt" sz="half" idx="11"/>
          </p:nvPr>
        </p:nvSpPr>
        <p:spPr>
          <a:xfrm>
            <a:off x="6705600" y="4206875"/>
            <a:ext cx="960438" cy="457200"/>
          </a:xfrm>
        </p:spPr>
        <p:txBody>
          <a:bodyPr/>
          <a:lstStyle>
            <a:lvl1pPr>
              <a:defRPr/>
            </a:lvl1pPr>
          </a:lstStyle>
          <a:p>
            <a:pPr>
              <a:defRPr/>
            </a:pPr>
            <a:fld id="{6F7C020D-8538-48E6-8486-81D067BD5607}" type="datetimeFigureOut">
              <a:rPr lang="es-PR"/>
              <a:pPr>
                <a:defRPr/>
              </a:pPr>
              <a:t>02/15/2023</a:t>
            </a:fld>
            <a:endParaRPr lang="es-PR"/>
          </a:p>
        </p:txBody>
      </p:sp>
      <p:sp>
        <p:nvSpPr>
          <p:cNvPr id="33" name="Footer Placeholder 16">
            <a:extLst>
              <a:ext uri="{FF2B5EF4-FFF2-40B4-BE49-F238E27FC236}">
                <a16:creationId xmlns:a16="http://schemas.microsoft.com/office/drawing/2014/main" id="{C0B56024-3BA1-4D67-9224-FABADAFB5C6A}"/>
              </a:ext>
            </a:extLst>
          </p:cNvPr>
          <p:cNvSpPr>
            <a:spLocks noGrp="1"/>
          </p:cNvSpPr>
          <p:nvPr>
            <p:ph type="ftr" sz="quarter" idx="12"/>
          </p:nvPr>
        </p:nvSpPr>
        <p:spPr>
          <a:xfrm>
            <a:off x="5410200" y="4205288"/>
            <a:ext cx="1295400" cy="457200"/>
          </a:xfrm>
        </p:spPr>
        <p:txBody>
          <a:bodyPr/>
          <a:lstStyle>
            <a:lvl1pPr>
              <a:defRPr/>
            </a:lvl1pPr>
          </a:lstStyle>
          <a:p>
            <a:pPr>
              <a:defRPr/>
            </a:pPr>
            <a:endParaRPr lang="es-PR"/>
          </a:p>
        </p:txBody>
      </p:sp>
    </p:spTree>
    <p:extLst>
      <p:ext uri="{BB962C8B-B14F-4D97-AF65-F5344CB8AC3E}">
        <p14:creationId xmlns:p14="http://schemas.microsoft.com/office/powerpoint/2010/main" val="256760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B951F02-00D7-4C9E-B7B7-17C13222DFDD}"/>
              </a:ext>
            </a:extLst>
          </p:cNvPr>
          <p:cNvSpPr>
            <a:spLocks noGrp="1"/>
          </p:cNvSpPr>
          <p:nvPr>
            <p:ph type="dt" sz="half" idx="10"/>
          </p:nvPr>
        </p:nvSpPr>
        <p:spPr/>
        <p:txBody>
          <a:bodyPr/>
          <a:lstStyle>
            <a:lvl1pPr>
              <a:defRPr/>
            </a:lvl1pPr>
          </a:lstStyle>
          <a:p>
            <a:pPr>
              <a:defRPr/>
            </a:pPr>
            <a:fld id="{5F0FF35D-BD32-4E48-8FAC-B4F23205F83C}" type="datetimeFigureOut">
              <a:rPr lang="es-PR"/>
              <a:pPr>
                <a:defRPr/>
              </a:pPr>
              <a:t>02/15/2023</a:t>
            </a:fld>
            <a:endParaRPr lang="es-PR"/>
          </a:p>
        </p:txBody>
      </p:sp>
      <p:sp>
        <p:nvSpPr>
          <p:cNvPr id="5" name="Footer Placeholder 2">
            <a:extLst>
              <a:ext uri="{FF2B5EF4-FFF2-40B4-BE49-F238E27FC236}">
                <a16:creationId xmlns:a16="http://schemas.microsoft.com/office/drawing/2014/main" id="{FB5DDA97-A207-41CB-8DF6-C552856D7CD2}"/>
              </a:ext>
            </a:extLst>
          </p:cNvPr>
          <p:cNvSpPr>
            <a:spLocks noGrp="1"/>
          </p:cNvSpPr>
          <p:nvPr>
            <p:ph type="ftr" sz="quarter" idx="11"/>
          </p:nvPr>
        </p:nvSpPr>
        <p:spPr/>
        <p:txBody>
          <a:bodyPr/>
          <a:lstStyle>
            <a:lvl1pPr>
              <a:defRPr/>
            </a:lvl1pPr>
          </a:lstStyle>
          <a:p>
            <a:pPr>
              <a:defRPr/>
            </a:pPr>
            <a:endParaRPr lang="es-PR"/>
          </a:p>
        </p:txBody>
      </p:sp>
      <p:sp>
        <p:nvSpPr>
          <p:cNvPr id="6" name="Slide Number Placeholder 22">
            <a:extLst>
              <a:ext uri="{FF2B5EF4-FFF2-40B4-BE49-F238E27FC236}">
                <a16:creationId xmlns:a16="http://schemas.microsoft.com/office/drawing/2014/main" id="{A155EDF1-CC57-49C9-983F-313AECE11904}"/>
              </a:ext>
            </a:extLst>
          </p:cNvPr>
          <p:cNvSpPr>
            <a:spLocks noGrp="1"/>
          </p:cNvSpPr>
          <p:nvPr>
            <p:ph type="sldNum" sz="quarter" idx="12"/>
          </p:nvPr>
        </p:nvSpPr>
        <p:spPr/>
        <p:txBody>
          <a:bodyPr/>
          <a:lstStyle>
            <a:lvl1pPr>
              <a:defRPr/>
            </a:lvl1pPr>
          </a:lstStyle>
          <a:p>
            <a:fld id="{62ED9C59-0D02-4CB1-8230-67064DAC7ACA}" type="slidenum">
              <a:rPr lang="es-PR" altLang="en-US"/>
              <a:pPr/>
              <a:t>‹#›</a:t>
            </a:fld>
            <a:endParaRPr lang="es-PR" altLang="en-US"/>
          </a:p>
        </p:txBody>
      </p:sp>
    </p:spTree>
    <p:extLst>
      <p:ext uri="{BB962C8B-B14F-4D97-AF65-F5344CB8AC3E}">
        <p14:creationId xmlns:p14="http://schemas.microsoft.com/office/powerpoint/2010/main" val="251054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A268184-DEE9-4983-A086-A5E4EEFCBBF0}"/>
              </a:ext>
            </a:extLst>
          </p:cNvPr>
          <p:cNvSpPr>
            <a:spLocks noGrp="1"/>
          </p:cNvSpPr>
          <p:nvPr>
            <p:ph type="dt" sz="half" idx="10"/>
          </p:nvPr>
        </p:nvSpPr>
        <p:spPr/>
        <p:txBody>
          <a:bodyPr/>
          <a:lstStyle>
            <a:lvl1pPr>
              <a:defRPr/>
            </a:lvl1pPr>
          </a:lstStyle>
          <a:p>
            <a:pPr>
              <a:defRPr/>
            </a:pPr>
            <a:fld id="{B2C71B93-511B-4437-B08E-7F24DB3C936C}" type="datetimeFigureOut">
              <a:rPr lang="es-PR"/>
              <a:pPr>
                <a:defRPr/>
              </a:pPr>
              <a:t>02/15/2023</a:t>
            </a:fld>
            <a:endParaRPr lang="es-PR"/>
          </a:p>
        </p:txBody>
      </p:sp>
      <p:sp>
        <p:nvSpPr>
          <p:cNvPr id="5" name="Footer Placeholder 2">
            <a:extLst>
              <a:ext uri="{FF2B5EF4-FFF2-40B4-BE49-F238E27FC236}">
                <a16:creationId xmlns:a16="http://schemas.microsoft.com/office/drawing/2014/main" id="{EBE5E8C8-66AE-4157-A620-10BBAE2CDD3D}"/>
              </a:ext>
            </a:extLst>
          </p:cNvPr>
          <p:cNvSpPr>
            <a:spLocks noGrp="1"/>
          </p:cNvSpPr>
          <p:nvPr>
            <p:ph type="ftr" sz="quarter" idx="11"/>
          </p:nvPr>
        </p:nvSpPr>
        <p:spPr/>
        <p:txBody>
          <a:bodyPr/>
          <a:lstStyle>
            <a:lvl1pPr>
              <a:defRPr/>
            </a:lvl1pPr>
          </a:lstStyle>
          <a:p>
            <a:pPr>
              <a:defRPr/>
            </a:pPr>
            <a:endParaRPr lang="es-PR"/>
          </a:p>
        </p:txBody>
      </p:sp>
      <p:sp>
        <p:nvSpPr>
          <p:cNvPr id="6" name="Slide Number Placeholder 22">
            <a:extLst>
              <a:ext uri="{FF2B5EF4-FFF2-40B4-BE49-F238E27FC236}">
                <a16:creationId xmlns:a16="http://schemas.microsoft.com/office/drawing/2014/main" id="{A6E5AD56-F8AC-4530-B9DC-039F6E374EC2}"/>
              </a:ext>
            </a:extLst>
          </p:cNvPr>
          <p:cNvSpPr>
            <a:spLocks noGrp="1"/>
          </p:cNvSpPr>
          <p:nvPr>
            <p:ph type="sldNum" sz="quarter" idx="12"/>
          </p:nvPr>
        </p:nvSpPr>
        <p:spPr/>
        <p:txBody>
          <a:bodyPr/>
          <a:lstStyle>
            <a:lvl1pPr>
              <a:defRPr/>
            </a:lvl1pPr>
          </a:lstStyle>
          <a:p>
            <a:fld id="{65AE5790-AA7B-4D20-9360-2C1DE5DDFFAC}" type="slidenum">
              <a:rPr lang="es-PR" altLang="en-US"/>
              <a:pPr/>
              <a:t>‹#›</a:t>
            </a:fld>
            <a:endParaRPr lang="es-PR" altLang="en-US"/>
          </a:p>
        </p:txBody>
      </p:sp>
    </p:spTree>
    <p:extLst>
      <p:ext uri="{BB962C8B-B14F-4D97-AF65-F5344CB8AC3E}">
        <p14:creationId xmlns:p14="http://schemas.microsoft.com/office/powerpoint/2010/main" val="2579095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1470-321D-4A87-A3E1-B8D67572373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A6E2BB-520F-4BE9-829C-D3A9E28F24F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96F71-8F91-4F28-B7EF-B4123A98DA0E}"/>
              </a:ext>
            </a:extLst>
          </p:cNvPr>
          <p:cNvSpPr>
            <a:spLocks noGrp="1"/>
          </p:cNvSpPr>
          <p:nvPr>
            <p:ph type="dt" sz="half" idx="10"/>
          </p:nvPr>
        </p:nvSpPr>
        <p:spPr>
          <a:xfrm>
            <a:off x="6586538" y="612775"/>
            <a:ext cx="957262" cy="457200"/>
          </a:xfrm>
        </p:spPr>
        <p:txBody>
          <a:bodyPr/>
          <a:lstStyle>
            <a:lvl1pPr>
              <a:defRPr smtClean="0"/>
            </a:lvl1pPr>
          </a:lstStyle>
          <a:p>
            <a:pPr>
              <a:defRPr/>
            </a:pPr>
            <a:fld id="{C961AD24-0818-4FFB-95ED-112A9A760B3D}" type="datetimeFigureOut">
              <a:rPr lang="es-PR"/>
              <a:pPr>
                <a:defRPr/>
              </a:pPr>
              <a:t>02/15/2023</a:t>
            </a:fld>
            <a:endParaRPr lang="es-PR"/>
          </a:p>
        </p:txBody>
      </p:sp>
      <p:sp>
        <p:nvSpPr>
          <p:cNvPr id="5" name="Footer Placeholder 4">
            <a:extLst>
              <a:ext uri="{FF2B5EF4-FFF2-40B4-BE49-F238E27FC236}">
                <a16:creationId xmlns:a16="http://schemas.microsoft.com/office/drawing/2014/main" id="{36E3CD77-A73F-41B0-8511-E1065B824678}"/>
              </a:ext>
            </a:extLst>
          </p:cNvPr>
          <p:cNvSpPr>
            <a:spLocks noGrp="1"/>
          </p:cNvSpPr>
          <p:nvPr>
            <p:ph type="ftr" sz="quarter" idx="11"/>
          </p:nvPr>
        </p:nvSpPr>
        <p:spPr>
          <a:xfrm>
            <a:off x="5257800" y="612775"/>
            <a:ext cx="1325563" cy="457200"/>
          </a:xfrm>
        </p:spPr>
        <p:txBody>
          <a:bodyPr/>
          <a:lstStyle>
            <a:lvl1pPr>
              <a:defRPr/>
            </a:lvl1pPr>
          </a:lstStyle>
          <a:p>
            <a:pPr>
              <a:defRPr/>
            </a:pPr>
            <a:endParaRPr lang="es-PR"/>
          </a:p>
        </p:txBody>
      </p:sp>
      <p:sp>
        <p:nvSpPr>
          <p:cNvPr id="6" name="Slide Number Placeholder 5">
            <a:extLst>
              <a:ext uri="{FF2B5EF4-FFF2-40B4-BE49-F238E27FC236}">
                <a16:creationId xmlns:a16="http://schemas.microsoft.com/office/drawing/2014/main" id="{0E4A71C7-97DD-43E0-B276-BAD591A69E60}"/>
              </a:ext>
            </a:extLst>
          </p:cNvPr>
          <p:cNvSpPr>
            <a:spLocks noGrp="1"/>
          </p:cNvSpPr>
          <p:nvPr>
            <p:ph type="sldNum" sz="quarter" idx="12"/>
          </p:nvPr>
        </p:nvSpPr>
        <p:spPr>
          <a:xfrm>
            <a:off x="8174038" y="1588"/>
            <a:ext cx="762000" cy="366712"/>
          </a:xfrm>
        </p:spPr>
        <p:txBody>
          <a:bodyPr/>
          <a:lstStyle>
            <a:lvl1pPr>
              <a:defRPr/>
            </a:lvl1pPr>
          </a:lstStyle>
          <a:p>
            <a:fld id="{1F9AF2F8-77DA-46E9-818F-93179E088487}" type="slidenum">
              <a:rPr lang="es-PR" altLang="en-US"/>
              <a:pPr/>
              <a:t>‹#›</a:t>
            </a:fld>
            <a:endParaRPr lang="es-PR" altLang="en-US"/>
          </a:p>
        </p:txBody>
      </p:sp>
    </p:spTree>
    <p:extLst>
      <p:ext uri="{BB962C8B-B14F-4D97-AF65-F5344CB8AC3E}">
        <p14:creationId xmlns:p14="http://schemas.microsoft.com/office/powerpoint/2010/main" val="178191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B470F9C-ADBF-4089-A776-24BAA02E7AC7}"/>
              </a:ext>
            </a:extLst>
          </p:cNvPr>
          <p:cNvSpPr>
            <a:spLocks noGrp="1"/>
          </p:cNvSpPr>
          <p:nvPr>
            <p:ph type="dt" sz="half" idx="10"/>
          </p:nvPr>
        </p:nvSpPr>
        <p:spPr/>
        <p:txBody>
          <a:bodyPr/>
          <a:lstStyle>
            <a:lvl1pPr>
              <a:defRPr/>
            </a:lvl1pPr>
          </a:lstStyle>
          <a:p>
            <a:pPr>
              <a:defRPr/>
            </a:pPr>
            <a:fld id="{AF65D7C9-023F-435B-9F50-F0B81B26AF1C}" type="datetimeFigureOut">
              <a:rPr lang="es-PR"/>
              <a:pPr>
                <a:defRPr/>
              </a:pPr>
              <a:t>02/15/2023</a:t>
            </a:fld>
            <a:endParaRPr lang="es-PR"/>
          </a:p>
        </p:txBody>
      </p:sp>
      <p:sp>
        <p:nvSpPr>
          <p:cNvPr id="5" name="Footer Placeholder 2">
            <a:extLst>
              <a:ext uri="{FF2B5EF4-FFF2-40B4-BE49-F238E27FC236}">
                <a16:creationId xmlns:a16="http://schemas.microsoft.com/office/drawing/2014/main" id="{E7688A49-BE75-4196-938E-54CA6414ADC9}"/>
              </a:ext>
            </a:extLst>
          </p:cNvPr>
          <p:cNvSpPr>
            <a:spLocks noGrp="1"/>
          </p:cNvSpPr>
          <p:nvPr>
            <p:ph type="ftr" sz="quarter" idx="11"/>
          </p:nvPr>
        </p:nvSpPr>
        <p:spPr/>
        <p:txBody>
          <a:bodyPr/>
          <a:lstStyle>
            <a:lvl1pPr>
              <a:defRPr/>
            </a:lvl1pPr>
          </a:lstStyle>
          <a:p>
            <a:pPr>
              <a:defRPr/>
            </a:pPr>
            <a:endParaRPr lang="es-PR"/>
          </a:p>
        </p:txBody>
      </p:sp>
      <p:sp>
        <p:nvSpPr>
          <p:cNvPr id="6" name="Slide Number Placeholder 22">
            <a:extLst>
              <a:ext uri="{FF2B5EF4-FFF2-40B4-BE49-F238E27FC236}">
                <a16:creationId xmlns:a16="http://schemas.microsoft.com/office/drawing/2014/main" id="{5B98D87D-645E-4D82-99C4-6F78A5DC60D1}"/>
              </a:ext>
            </a:extLst>
          </p:cNvPr>
          <p:cNvSpPr>
            <a:spLocks noGrp="1"/>
          </p:cNvSpPr>
          <p:nvPr>
            <p:ph type="sldNum" sz="quarter" idx="12"/>
          </p:nvPr>
        </p:nvSpPr>
        <p:spPr/>
        <p:txBody>
          <a:bodyPr/>
          <a:lstStyle>
            <a:lvl1pPr>
              <a:defRPr/>
            </a:lvl1pPr>
          </a:lstStyle>
          <a:p>
            <a:fld id="{53DD83DA-5589-4C55-BB4C-F777E661F64A}" type="slidenum">
              <a:rPr lang="es-PR" altLang="en-US"/>
              <a:pPr/>
              <a:t>‹#›</a:t>
            </a:fld>
            <a:endParaRPr lang="es-PR" altLang="en-US"/>
          </a:p>
        </p:txBody>
      </p:sp>
    </p:spTree>
    <p:extLst>
      <p:ext uri="{BB962C8B-B14F-4D97-AF65-F5344CB8AC3E}">
        <p14:creationId xmlns:p14="http://schemas.microsoft.com/office/powerpoint/2010/main" val="259325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00A70424-B072-4635-95AA-99F0CB6BC692}"/>
              </a:ext>
            </a:extLst>
          </p:cNvPr>
          <p:cNvSpPr>
            <a:spLocks noGrp="1"/>
          </p:cNvSpPr>
          <p:nvPr>
            <p:ph type="dt" sz="half" idx="10"/>
          </p:nvPr>
        </p:nvSpPr>
        <p:spPr/>
        <p:txBody>
          <a:bodyPr/>
          <a:lstStyle>
            <a:lvl1pPr>
              <a:defRPr/>
            </a:lvl1pPr>
          </a:lstStyle>
          <a:p>
            <a:pPr>
              <a:defRPr/>
            </a:pPr>
            <a:fld id="{DF241F83-6F24-469B-8EDE-6D81613108FD}" type="datetimeFigureOut">
              <a:rPr lang="es-PR"/>
              <a:pPr>
                <a:defRPr/>
              </a:pPr>
              <a:t>02/15/2023</a:t>
            </a:fld>
            <a:endParaRPr lang="es-PR"/>
          </a:p>
        </p:txBody>
      </p:sp>
      <p:sp>
        <p:nvSpPr>
          <p:cNvPr id="5" name="Footer Placeholder 2">
            <a:extLst>
              <a:ext uri="{FF2B5EF4-FFF2-40B4-BE49-F238E27FC236}">
                <a16:creationId xmlns:a16="http://schemas.microsoft.com/office/drawing/2014/main" id="{B9B44691-6185-4A2B-99EA-F51607BD90C1}"/>
              </a:ext>
            </a:extLst>
          </p:cNvPr>
          <p:cNvSpPr>
            <a:spLocks noGrp="1"/>
          </p:cNvSpPr>
          <p:nvPr>
            <p:ph type="ftr" sz="quarter" idx="11"/>
          </p:nvPr>
        </p:nvSpPr>
        <p:spPr/>
        <p:txBody>
          <a:bodyPr/>
          <a:lstStyle>
            <a:lvl1pPr>
              <a:defRPr/>
            </a:lvl1pPr>
          </a:lstStyle>
          <a:p>
            <a:pPr>
              <a:defRPr/>
            </a:pPr>
            <a:endParaRPr lang="es-PR"/>
          </a:p>
        </p:txBody>
      </p:sp>
      <p:sp>
        <p:nvSpPr>
          <p:cNvPr id="6" name="Slide Number Placeholder 22">
            <a:extLst>
              <a:ext uri="{FF2B5EF4-FFF2-40B4-BE49-F238E27FC236}">
                <a16:creationId xmlns:a16="http://schemas.microsoft.com/office/drawing/2014/main" id="{D755E990-2835-4644-B338-B68AB6E7380B}"/>
              </a:ext>
            </a:extLst>
          </p:cNvPr>
          <p:cNvSpPr>
            <a:spLocks noGrp="1"/>
          </p:cNvSpPr>
          <p:nvPr>
            <p:ph type="sldNum" sz="quarter" idx="12"/>
          </p:nvPr>
        </p:nvSpPr>
        <p:spPr/>
        <p:txBody>
          <a:bodyPr/>
          <a:lstStyle>
            <a:lvl1pPr>
              <a:defRPr/>
            </a:lvl1pPr>
          </a:lstStyle>
          <a:p>
            <a:fld id="{A3DCCC56-C08C-4AF6-A296-0FB07BFB9A98}" type="slidenum">
              <a:rPr lang="es-PR" altLang="en-US"/>
              <a:pPr/>
              <a:t>‹#›</a:t>
            </a:fld>
            <a:endParaRPr lang="es-PR" altLang="en-US"/>
          </a:p>
        </p:txBody>
      </p:sp>
    </p:spTree>
    <p:extLst>
      <p:ext uri="{BB962C8B-B14F-4D97-AF65-F5344CB8AC3E}">
        <p14:creationId xmlns:p14="http://schemas.microsoft.com/office/powerpoint/2010/main" val="116255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2B9F8EE1-09D8-47AD-96C8-EB48F65F1568}"/>
              </a:ext>
            </a:extLst>
          </p:cNvPr>
          <p:cNvSpPr>
            <a:spLocks noGrp="1"/>
          </p:cNvSpPr>
          <p:nvPr>
            <p:ph type="dt" sz="half" idx="10"/>
          </p:nvPr>
        </p:nvSpPr>
        <p:spPr/>
        <p:txBody>
          <a:bodyPr/>
          <a:lstStyle>
            <a:lvl1pPr>
              <a:defRPr/>
            </a:lvl1pPr>
          </a:lstStyle>
          <a:p>
            <a:pPr>
              <a:defRPr/>
            </a:pPr>
            <a:fld id="{6DB06476-5A34-4D96-802F-8ECE59E37238}" type="datetimeFigureOut">
              <a:rPr lang="es-PR"/>
              <a:pPr>
                <a:defRPr/>
              </a:pPr>
              <a:t>02/15/2023</a:t>
            </a:fld>
            <a:endParaRPr lang="es-PR"/>
          </a:p>
        </p:txBody>
      </p:sp>
      <p:sp>
        <p:nvSpPr>
          <p:cNvPr id="6" name="Footer Placeholder 2">
            <a:extLst>
              <a:ext uri="{FF2B5EF4-FFF2-40B4-BE49-F238E27FC236}">
                <a16:creationId xmlns:a16="http://schemas.microsoft.com/office/drawing/2014/main" id="{0093AB25-C140-4A1A-A32F-B3EC0654DB31}"/>
              </a:ext>
            </a:extLst>
          </p:cNvPr>
          <p:cNvSpPr>
            <a:spLocks noGrp="1"/>
          </p:cNvSpPr>
          <p:nvPr>
            <p:ph type="ftr" sz="quarter" idx="11"/>
          </p:nvPr>
        </p:nvSpPr>
        <p:spPr/>
        <p:txBody>
          <a:bodyPr/>
          <a:lstStyle>
            <a:lvl1pPr>
              <a:defRPr/>
            </a:lvl1pPr>
          </a:lstStyle>
          <a:p>
            <a:pPr>
              <a:defRPr/>
            </a:pPr>
            <a:endParaRPr lang="es-PR"/>
          </a:p>
        </p:txBody>
      </p:sp>
      <p:sp>
        <p:nvSpPr>
          <p:cNvPr id="7" name="Slide Number Placeholder 22">
            <a:extLst>
              <a:ext uri="{FF2B5EF4-FFF2-40B4-BE49-F238E27FC236}">
                <a16:creationId xmlns:a16="http://schemas.microsoft.com/office/drawing/2014/main" id="{796B7DA6-785D-40E2-B17D-2631268C0551}"/>
              </a:ext>
            </a:extLst>
          </p:cNvPr>
          <p:cNvSpPr>
            <a:spLocks noGrp="1"/>
          </p:cNvSpPr>
          <p:nvPr>
            <p:ph type="sldNum" sz="quarter" idx="12"/>
          </p:nvPr>
        </p:nvSpPr>
        <p:spPr/>
        <p:txBody>
          <a:bodyPr/>
          <a:lstStyle>
            <a:lvl1pPr>
              <a:defRPr/>
            </a:lvl1pPr>
          </a:lstStyle>
          <a:p>
            <a:fld id="{2096BA6F-DC61-4FC9-9DEB-86D1C0A85FD8}" type="slidenum">
              <a:rPr lang="es-PR" altLang="en-US"/>
              <a:pPr/>
              <a:t>‹#›</a:t>
            </a:fld>
            <a:endParaRPr lang="es-PR" altLang="en-US"/>
          </a:p>
        </p:txBody>
      </p:sp>
    </p:spTree>
    <p:extLst>
      <p:ext uri="{BB962C8B-B14F-4D97-AF65-F5344CB8AC3E}">
        <p14:creationId xmlns:p14="http://schemas.microsoft.com/office/powerpoint/2010/main" val="375077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904208-4FC3-4DA7-B5D5-968DA8E24F31}"/>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23">
            <a:extLst>
              <a:ext uri="{FF2B5EF4-FFF2-40B4-BE49-F238E27FC236}">
                <a16:creationId xmlns:a16="http://schemas.microsoft.com/office/drawing/2014/main" id="{6264148C-A324-46E2-9DEB-194955FBD71F}"/>
              </a:ext>
            </a:extLst>
          </p:cNvPr>
          <p:cNvSpPr>
            <a:spLocks noChangeArrowheads="1"/>
          </p:cNvSpPr>
          <p:nvPr/>
        </p:nvSpPr>
        <p:spPr bwMode="auto">
          <a:xfrm>
            <a:off x="0" y="0"/>
            <a:ext cx="9144000" cy="311150"/>
          </a:xfrm>
          <a:prstGeom prst="rect">
            <a:avLst/>
          </a:prstGeom>
          <a:solidFill>
            <a:srgbClr val="484876"/>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9" name="Rectangle 8">
            <a:extLst>
              <a:ext uri="{FF2B5EF4-FFF2-40B4-BE49-F238E27FC236}">
                <a16:creationId xmlns:a16="http://schemas.microsoft.com/office/drawing/2014/main" id="{F988C302-2C6A-4C59-AF7D-273D11C7627B}"/>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25">
            <a:extLst>
              <a:ext uri="{FF2B5EF4-FFF2-40B4-BE49-F238E27FC236}">
                <a16:creationId xmlns:a16="http://schemas.microsoft.com/office/drawing/2014/main" id="{5C285D9F-76BE-473F-8796-AE8554C4615A}"/>
              </a:ext>
            </a:extLst>
          </p:cNvPr>
          <p:cNvSpPr>
            <a:spLocks noChangeArrowheads="1"/>
          </p:cNvSpPr>
          <p:nvPr/>
        </p:nvSpPr>
        <p:spPr bwMode="auto">
          <a:xfrm flipV="1">
            <a:off x="5410200" y="360363"/>
            <a:ext cx="3733800" cy="90487"/>
          </a:xfrm>
          <a:prstGeom prst="rect">
            <a:avLst/>
          </a:prstGeom>
          <a:solidFill>
            <a:schemeClr val="accent2"/>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11" name="Rectangle 26">
            <a:extLst>
              <a:ext uri="{FF2B5EF4-FFF2-40B4-BE49-F238E27FC236}">
                <a16:creationId xmlns:a16="http://schemas.microsoft.com/office/drawing/2014/main" id="{46F2599C-5FBC-4B92-82B5-2B60C125791E}"/>
              </a:ext>
            </a:extLst>
          </p:cNvPr>
          <p:cNvSpPr>
            <a:spLocks noChangeArrowheads="1"/>
          </p:cNvSpPr>
          <p:nvPr/>
        </p:nvSpPr>
        <p:spPr bwMode="auto">
          <a:xfrm flipV="1">
            <a:off x="5410200" y="439738"/>
            <a:ext cx="3733800" cy="180975"/>
          </a:xfrm>
          <a:prstGeom prst="rect">
            <a:avLst/>
          </a:prstGeom>
          <a:solidFill>
            <a:schemeClr val="accent2">
              <a:alpha val="50195"/>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useBgFill="1">
        <p:nvSpPr>
          <p:cNvPr id="12" name="Rounded Rectangle 40">
            <a:extLst>
              <a:ext uri="{FF2B5EF4-FFF2-40B4-BE49-F238E27FC236}">
                <a16:creationId xmlns:a16="http://schemas.microsoft.com/office/drawing/2014/main" id="{0CB04AAC-C62D-4733-B2B5-108B1E21C2F3}"/>
              </a:ext>
            </a:extLst>
          </p:cNvPr>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13" name="Rounded Rectangle 41">
            <a:extLst>
              <a:ext uri="{FF2B5EF4-FFF2-40B4-BE49-F238E27FC236}">
                <a16:creationId xmlns:a16="http://schemas.microsoft.com/office/drawing/2014/main" id="{0332E371-C2ED-4AC0-B7EC-CDC6F36C9D8D}"/>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a:extLst>
              <a:ext uri="{FF2B5EF4-FFF2-40B4-BE49-F238E27FC236}">
                <a16:creationId xmlns:a16="http://schemas.microsoft.com/office/drawing/2014/main" id="{243B1DEB-E245-42C0-BF6C-50BAE9CA6583}"/>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Rectangle 14">
            <a:extLst>
              <a:ext uri="{FF2B5EF4-FFF2-40B4-BE49-F238E27FC236}">
                <a16:creationId xmlns:a16="http://schemas.microsoft.com/office/drawing/2014/main" id="{E5677D6B-BAAC-4023-96E2-B5CEFF0F13E2}"/>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6" name="Rectangle 15">
            <a:extLst>
              <a:ext uri="{FF2B5EF4-FFF2-40B4-BE49-F238E27FC236}">
                <a16:creationId xmlns:a16="http://schemas.microsoft.com/office/drawing/2014/main" id="{9DF78C9F-A33C-43BC-A896-2771873C319F}"/>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Rectangle 16">
            <a:extLst>
              <a:ext uri="{FF2B5EF4-FFF2-40B4-BE49-F238E27FC236}">
                <a16:creationId xmlns:a16="http://schemas.microsoft.com/office/drawing/2014/main" id="{43449D02-D158-40E6-B6F8-7EB2D3603127}"/>
              </a:ext>
            </a:extLst>
          </p:cNvPr>
          <p:cNvSpPr/>
          <p:nvPr/>
        </p:nvSpPr>
        <p:spPr bwMode="invGray">
          <a:xfrm>
            <a:off x="8977313" y="-1588"/>
            <a:ext cx="25400"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 name="Rectangle 17">
            <a:extLst>
              <a:ext uri="{FF2B5EF4-FFF2-40B4-BE49-F238E27FC236}">
                <a16:creationId xmlns:a16="http://schemas.microsoft.com/office/drawing/2014/main" id="{52E73E33-1B2E-4E4E-B625-B9C57448ED92}"/>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 name="Rectangle 18">
            <a:extLst>
              <a:ext uri="{FF2B5EF4-FFF2-40B4-BE49-F238E27FC236}">
                <a16:creationId xmlns:a16="http://schemas.microsoft.com/office/drawing/2014/main" id="{16C1554E-54E9-47DC-ACD6-4AB5BB2886C9}"/>
              </a:ext>
            </a:extLst>
          </p:cNvPr>
          <p:cNvSpPr/>
          <p:nvPr/>
        </p:nvSpPr>
        <p:spPr bwMode="invGray">
          <a:xfrm>
            <a:off x="8875713" y="0"/>
            <a:ext cx="6350"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20" name="Picture 21" descr="saludmed-com_Ban_PPT-MASTER-2_v01">
            <a:extLst>
              <a:ext uri="{FF2B5EF4-FFF2-40B4-BE49-F238E27FC236}">
                <a16:creationId xmlns:a16="http://schemas.microsoft.com/office/drawing/2014/main" id="{0DCE9871-194A-4E54-8BB2-A7272A21EF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8894763" cy="33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Date Placeholder 25">
            <a:extLst>
              <a:ext uri="{FF2B5EF4-FFF2-40B4-BE49-F238E27FC236}">
                <a16:creationId xmlns:a16="http://schemas.microsoft.com/office/drawing/2014/main" id="{21EA1607-98B4-45F0-B155-D23EF578FF09}"/>
              </a:ext>
            </a:extLst>
          </p:cNvPr>
          <p:cNvSpPr>
            <a:spLocks noGrp="1"/>
          </p:cNvSpPr>
          <p:nvPr>
            <p:ph type="dt" sz="half" idx="10"/>
          </p:nvPr>
        </p:nvSpPr>
        <p:spPr/>
        <p:txBody>
          <a:bodyPr rtlCol="0"/>
          <a:lstStyle>
            <a:lvl1pPr>
              <a:defRPr/>
            </a:lvl1pPr>
          </a:lstStyle>
          <a:p>
            <a:pPr>
              <a:defRPr/>
            </a:pPr>
            <a:fld id="{1DE2B950-4B8D-4455-8C1B-16696EF17CF2}" type="datetimeFigureOut">
              <a:rPr lang="es-PR"/>
              <a:pPr>
                <a:defRPr/>
              </a:pPr>
              <a:t>02/15/2023</a:t>
            </a:fld>
            <a:endParaRPr lang="es-PR"/>
          </a:p>
        </p:txBody>
      </p:sp>
      <p:sp>
        <p:nvSpPr>
          <p:cNvPr id="22" name="Footer Placeholder 27">
            <a:extLst>
              <a:ext uri="{FF2B5EF4-FFF2-40B4-BE49-F238E27FC236}">
                <a16:creationId xmlns:a16="http://schemas.microsoft.com/office/drawing/2014/main" id="{BE86B2BE-C7AD-4F3A-A581-6A4EEF8CE47D}"/>
              </a:ext>
            </a:extLst>
          </p:cNvPr>
          <p:cNvSpPr>
            <a:spLocks noGrp="1"/>
          </p:cNvSpPr>
          <p:nvPr>
            <p:ph type="ftr" sz="quarter" idx="11"/>
          </p:nvPr>
        </p:nvSpPr>
        <p:spPr/>
        <p:txBody>
          <a:bodyPr rtlCol="0"/>
          <a:lstStyle>
            <a:lvl1pPr>
              <a:defRPr/>
            </a:lvl1pPr>
          </a:lstStyle>
          <a:p>
            <a:pPr>
              <a:defRPr/>
            </a:pPr>
            <a:endParaRPr lang="es-PR"/>
          </a:p>
        </p:txBody>
      </p:sp>
      <p:sp>
        <p:nvSpPr>
          <p:cNvPr id="23" name="Slide Number Placeholder 26">
            <a:extLst>
              <a:ext uri="{FF2B5EF4-FFF2-40B4-BE49-F238E27FC236}">
                <a16:creationId xmlns:a16="http://schemas.microsoft.com/office/drawing/2014/main" id="{86819A5E-3A8F-4F12-A72D-75BC02CD31B6}"/>
              </a:ext>
            </a:extLst>
          </p:cNvPr>
          <p:cNvSpPr>
            <a:spLocks noGrp="1"/>
          </p:cNvSpPr>
          <p:nvPr>
            <p:ph type="sldNum" sz="quarter" idx="12"/>
          </p:nvPr>
        </p:nvSpPr>
        <p:spPr/>
        <p:txBody>
          <a:bodyPr/>
          <a:lstStyle>
            <a:lvl1pPr>
              <a:defRPr/>
            </a:lvl1pPr>
          </a:lstStyle>
          <a:p>
            <a:fld id="{ACC29DCF-B428-453E-A3BD-F5154B37112F}" type="slidenum">
              <a:rPr lang="es-PR" altLang="en-US"/>
              <a:pPr/>
              <a:t>‹#›</a:t>
            </a:fld>
            <a:endParaRPr lang="es-PR" altLang="en-US"/>
          </a:p>
        </p:txBody>
      </p:sp>
    </p:spTree>
    <p:extLst>
      <p:ext uri="{BB962C8B-B14F-4D97-AF65-F5344CB8AC3E}">
        <p14:creationId xmlns:p14="http://schemas.microsoft.com/office/powerpoint/2010/main" val="226566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BF6079-253F-4FF7-8D21-F488E9BA84E2}"/>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ectangle 23">
            <a:extLst>
              <a:ext uri="{FF2B5EF4-FFF2-40B4-BE49-F238E27FC236}">
                <a16:creationId xmlns:a16="http://schemas.microsoft.com/office/drawing/2014/main" id="{6DF8E6DA-E93C-4720-8E10-3EA4A32193A7}"/>
              </a:ext>
            </a:extLst>
          </p:cNvPr>
          <p:cNvSpPr>
            <a:spLocks noChangeArrowheads="1"/>
          </p:cNvSpPr>
          <p:nvPr/>
        </p:nvSpPr>
        <p:spPr bwMode="auto">
          <a:xfrm>
            <a:off x="0" y="0"/>
            <a:ext cx="9144000" cy="311150"/>
          </a:xfrm>
          <a:prstGeom prst="rect">
            <a:avLst/>
          </a:prstGeom>
          <a:solidFill>
            <a:srgbClr val="484876"/>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5" name="Rectangle 4">
            <a:extLst>
              <a:ext uri="{FF2B5EF4-FFF2-40B4-BE49-F238E27FC236}">
                <a16:creationId xmlns:a16="http://schemas.microsoft.com/office/drawing/2014/main" id="{5C643C3A-17C1-4473-A924-19E127D6A4B0}"/>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25">
            <a:extLst>
              <a:ext uri="{FF2B5EF4-FFF2-40B4-BE49-F238E27FC236}">
                <a16:creationId xmlns:a16="http://schemas.microsoft.com/office/drawing/2014/main" id="{293CC57F-6EA9-41BF-B38E-3DD7B19D9862}"/>
              </a:ext>
            </a:extLst>
          </p:cNvPr>
          <p:cNvSpPr>
            <a:spLocks noChangeArrowheads="1"/>
          </p:cNvSpPr>
          <p:nvPr/>
        </p:nvSpPr>
        <p:spPr bwMode="auto">
          <a:xfrm flipV="1">
            <a:off x="5410200" y="360363"/>
            <a:ext cx="3733800" cy="90487"/>
          </a:xfrm>
          <a:prstGeom prst="rect">
            <a:avLst/>
          </a:prstGeom>
          <a:solidFill>
            <a:schemeClr val="accent2"/>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7" name="Rectangle 26">
            <a:extLst>
              <a:ext uri="{FF2B5EF4-FFF2-40B4-BE49-F238E27FC236}">
                <a16:creationId xmlns:a16="http://schemas.microsoft.com/office/drawing/2014/main" id="{7F72739B-F3D9-4B83-A5E4-EE9AF50C4273}"/>
              </a:ext>
            </a:extLst>
          </p:cNvPr>
          <p:cNvSpPr>
            <a:spLocks noChangeArrowheads="1"/>
          </p:cNvSpPr>
          <p:nvPr/>
        </p:nvSpPr>
        <p:spPr bwMode="auto">
          <a:xfrm flipV="1">
            <a:off x="5410200" y="439738"/>
            <a:ext cx="3733800" cy="180975"/>
          </a:xfrm>
          <a:prstGeom prst="rect">
            <a:avLst/>
          </a:prstGeom>
          <a:solidFill>
            <a:schemeClr val="accent2">
              <a:alpha val="50195"/>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useBgFill="1">
        <p:nvSpPr>
          <p:cNvPr id="8" name="Rounded Rectangle 40">
            <a:extLst>
              <a:ext uri="{FF2B5EF4-FFF2-40B4-BE49-F238E27FC236}">
                <a16:creationId xmlns:a16="http://schemas.microsoft.com/office/drawing/2014/main" id="{D086E271-5F7F-4252-BF12-05CA1C9788CD}"/>
              </a:ext>
            </a:extLst>
          </p:cNvPr>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9" name="Rounded Rectangle 41">
            <a:extLst>
              <a:ext uri="{FF2B5EF4-FFF2-40B4-BE49-F238E27FC236}">
                <a16:creationId xmlns:a16="http://schemas.microsoft.com/office/drawing/2014/main" id="{EFEB715D-7DE4-4914-9C83-F55D51665E51}"/>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a:extLst>
              <a:ext uri="{FF2B5EF4-FFF2-40B4-BE49-F238E27FC236}">
                <a16:creationId xmlns:a16="http://schemas.microsoft.com/office/drawing/2014/main" id="{06BB02F6-22BC-43B6-8927-91A9DBF2FE0B}"/>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Rectangle 10">
            <a:extLst>
              <a:ext uri="{FF2B5EF4-FFF2-40B4-BE49-F238E27FC236}">
                <a16:creationId xmlns:a16="http://schemas.microsoft.com/office/drawing/2014/main" id="{AA8D2353-E381-41B1-8A7C-E9220C0250D2}"/>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Rectangle 11">
            <a:extLst>
              <a:ext uri="{FF2B5EF4-FFF2-40B4-BE49-F238E27FC236}">
                <a16:creationId xmlns:a16="http://schemas.microsoft.com/office/drawing/2014/main" id="{577C9690-E98C-4AE5-AC30-C549D79A9C17}"/>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a:extLst>
              <a:ext uri="{FF2B5EF4-FFF2-40B4-BE49-F238E27FC236}">
                <a16:creationId xmlns:a16="http://schemas.microsoft.com/office/drawing/2014/main" id="{0243E86C-917C-47B9-862E-D5644086578C}"/>
              </a:ext>
            </a:extLst>
          </p:cNvPr>
          <p:cNvSpPr/>
          <p:nvPr/>
        </p:nvSpPr>
        <p:spPr bwMode="invGray">
          <a:xfrm>
            <a:off x="8977313" y="-1588"/>
            <a:ext cx="25400"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a:extLst>
              <a:ext uri="{FF2B5EF4-FFF2-40B4-BE49-F238E27FC236}">
                <a16:creationId xmlns:a16="http://schemas.microsoft.com/office/drawing/2014/main" id="{1D34536A-611B-47CF-85D0-D0EE430D6966}"/>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a:extLst>
              <a:ext uri="{FF2B5EF4-FFF2-40B4-BE49-F238E27FC236}">
                <a16:creationId xmlns:a16="http://schemas.microsoft.com/office/drawing/2014/main" id="{034248E2-2AC8-43DD-BB6A-27A31FDD8585}"/>
              </a:ext>
            </a:extLst>
          </p:cNvPr>
          <p:cNvSpPr/>
          <p:nvPr/>
        </p:nvSpPr>
        <p:spPr bwMode="invGray">
          <a:xfrm>
            <a:off x="8875713" y="0"/>
            <a:ext cx="6350"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16" name="Picture 21" descr="saludmed-com_Ban_PPT-MASTER-2_v01">
            <a:extLst>
              <a:ext uri="{FF2B5EF4-FFF2-40B4-BE49-F238E27FC236}">
                <a16:creationId xmlns:a16="http://schemas.microsoft.com/office/drawing/2014/main" id="{08BFBA6D-9623-436F-B627-75F4FF7EAC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8894763" cy="33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17" name="Date Placeholder 2">
            <a:extLst>
              <a:ext uri="{FF2B5EF4-FFF2-40B4-BE49-F238E27FC236}">
                <a16:creationId xmlns:a16="http://schemas.microsoft.com/office/drawing/2014/main" id="{9C552083-A571-4230-832E-DD55E49CF128}"/>
              </a:ext>
            </a:extLst>
          </p:cNvPr>
          <p:cNvSpPr>
            <a:spLocks noGrp="1"/>
          </p:cNvSpPr>
          <p:nvPr>
            <p:ph type="dt" sz="half" idx="10"/>
          </p:nvPr>
        </p:nvSpPr>
        <p:spPr>
          <a:xfrm>
            <a:off x="6583363" y="612775"/>
            <a:ext cx="958850" cy="457200"/>
          </a:xfrm>
        </p:spPr>
        <p:txBody>
          <a:bodyPr/>
          <a:lstStyle>
            <a:lvl1pPr>
              <a:defRPr/>
            </a:lvl1pPr>
          </a:lstStyle>
          <a:p>
            <a:pPr>
              <a:defRPr/>
            </a:pPr>
            <a:fld id="{6F000C86-F510-4B9B-9228-AB67F553E6A7}" type="datetimeFigureOut">
              <a:rPr lang="es-PR"/>
              <a:pPr>
                <a:defRPr/>
              </a:pPr>
              <a:t>02/15/2023</a:t>
            </a:fld>
            <a:endParaRPr lang="es-PR"/>
          </a:p>
        </p:txBody>
      </p:sp>
      <p:sp>
        <p:nvSpPr>
          <p:cNvPr id="18" name="Footer Placeholder 3">
            <a:extLst>
              <a:ext uri="{FF2B5EF4-FFF2-40B4-BE49-F238E27FC236}">
                <a16:creationId xmlns:a16="http://schemas.microsoft.com/office/drawing/2014/main" id="{F750F0AF-103F-49D1-B6F5-656231FBEC2E}"/>
              </a:ext>
            </a:extLst>
          </p:cNvPr>
          <p:cNvSpPr>
            <a:spLocks noGrp="1"/>
          </p:cNvSpPr>
          <p:nvPr>
            <p:ph type="ftr" sz="quarter" idx="11"/>
          </p:nvPr>
        </p:nvSpPr>
        <p:spPr/>
        <p:txBody>
          <a:bodyPr/>
          <a:lstStyle>
            <a:lvl1pPr>
              <a:defRPr/>
            </a:lvl1pPr>
          </a:lstStyle>
          <a:p>
            <a:pPr>
              <a:defRPr/>
            </a:pPr>
            <a:endParaRPr lang="es-PR"/>
          </a:p>
        </p:txBody>
      </p:sp>
      <p:sp>
        <p:nvSpPr>
          <p:cNvPr id="19" name="Slide Number Placeholder 4">
            <a:extLst>
              <a:ext uri="{FF2B5EF4-FFF2-40B4-BE49-F238E27FC236}">
                <a16:creationId xmlns:a16="http://schemas.microsoft.com/office/drawing/2014/main" id="{2773160C-3575-49F9-B488-03BE3294849F}"/>
              </a:ext>
            </a:extLst>
          </p:cNvPr>
          <p:cNvSpPr>
            <a:spLocks noGrp="1"/>
          </p:cNvSpPr>
          <p:nvPr>
            <p:ph type="sldNum" sz="quarter" idx="12"/>
          </p:nvPr>
        </p:nvSpPr>
        <p:spPr/>
        <p:txBody>
          <a:bodyPr/>
          <a:lstStyle>
            <a:lvl1pPr>
              <a:defRPr/>
            </a:lvl1pPr>
          </a:lstStyle>
          <a:p>
            <a:fld id="{55D93794-2D32-432F-80C5-E5494A582BF5}" type="slidenum">
              <a:rPr lang="es-PR" altLang="en-US"/>
              <a:pPr/>
              <a:t>‹#›</a:t>
            </a:fld>
            <a:endParaRPr lang="es-PR" altLang="en-US"/>
          </a:p>
        </p:txBody>
      </p:sp>
    </p:spTree>
    <p:extLst>
      <p:ext uri="{BB962C8B-B14F-4D97-AF65-F5344CB8AC3E}">
        <p14:creationId xmlns:p14="http://schemas.microsoft.com/office/powerpoint/2010/main" val="173103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F64AF19A-0308-4C32-89A6-B6BADBEE1F8C}"/>
              </a:ext>
            </a:extLst>
          </p:cNvPr>
          <p:cNvSpPr>
            <a:spLocks noGrp="1"/>
          </p:cNvSpPr>
          <p:nvPr>
            <p:ph type="dt" sz="half" idx="10"/>
          </p:nvPr>
        </p:nvSpPr>
        <p:spPr/>
        <p:txBody>
          <a:bodyPr/>
          <a:lstStyle>
            <a:lvl1pPr>
              <a:defRPr/>
            </a:lvl1pPr>
          </a:lstStyle>
          <a:p>
            <a:pPr>
              <a:defRPr/>
            </a:pPr>
            <a:fld id="{5478DFEF-A864-4975-90CE-9C0B102A771B}" type="datetimeFigureOut">
              <a:rPr lang="es-PR"/>
              <a:pPr>
                <a:defRPr/>
              </a:pPr>
              <a:t>02/15/2023</a:t>
            </a:fld>
            <a:endParaRPr lang="es-PR"/>
          </a:p>
        </p:txBody>
      </p:sp>
      <p:sp>
        <p:nvSpPr>
          <p:cNvPr id="3" name="Footer Placeholder 2">
            <a:extLst>
              <a:ext uri="{FF2B5EF4-FFF2-40B4-BE49-F238E27FC236}">
                <a16:creationId xmlns:a16="http://schemas.microsoft.com/office/drawing/2014/main" id="{FCC8D701-2D87-4528-895E-6F8B5E5E0600}"/>
              </a:ext>
            </a:extLst>
          </p:cNvPr>
          <p:cNvSpPr>
            <a:spLocks noGrp="1"/>
          </p:cNvSpPr>
          <p:nvPr>
            <p:ph type="ftr" sz="quarter" idx="11"/>
          </p:nvPr>
        </p:nvSpPr>
        <p:spPr/>
        <p:txBody>
          <a:bodyPr/>
          <a:lstStyle>
            <a:lvl1pPr>
              <a:defRPr/>
            </a:lvl1pPr>
          </a:lstStyle>
          <a:p>
            <a:pPr>
              <a:defRPr/>
            </a:pPr>
            <a:endParaRPr lang="es-PR"/>
          </a:p>
        </p:txBody>
      </p:sp>
      <p:sp>
        <p:nvSpPr>
          <p:cNvPr id="4" name="Slide Number Placeholder 22">
            <a:extLst>
              <a:ext uri="{FF2B5EF4-FFF2-40B4-BE49-F238E27FC236}">
                <a16:creationId xmlns:a16="http://schemas.microsoft.com/office/drawing/2014/main" id="{17321389-0D2F-43BC-9579-4BA950EC3CED}"/>
              </a:ext>
            </a:extLst>
          </p:cNvPr>
          <p:cNvSpPr>
            <a:spLocks noGrp="1"/>
          </p:cNvSpPr>
          <p:nvPr>
            <p:ph type="sldNum" sz="quarter" idx="12"/>
          </p:nvPr>
        </p:nvSpPr>
        <p:spPr/>
        <p:txBody>
          <a:bodyPr/>
          <a:lstStyle>
            <a:lvl1pPr>
              <a:defRPr/>
            </a:lvl1pPr>
          </a:lstStyle>
          <a:p>
            <a:fld id="{561365D2-0C4F-4C9D-9C9A-1171F4CEBE49}" type="slidenum">
              <a:rPr lang="es-PR" altLang="en-US"/>
              <a:pPr/>
              <a:t>‹#›</a:t>
            </a:fld>
            <a:endParaRPr lang="es-PR" altLang="en-US"/>
          </a:p>
        </p:txBody>
      </p:sp>
    </p:spTree>
    <p:extLst>
      <p:ext uri="{BB962C8B-B14F-4D97-AF65-F5344CB8AC3E}">
        <p14:creationId xmlns:p14="http://schemas.microsoft.com/office/powerpoint/2010/main" val="257171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3D0167A8-0B99-4E3F-A9CC-8045C019500C}"/>
              </a:ext>
            </a:extLst>
          </p:cNvPr>
          <p:cNvSpPr>
            <a:spLocks noGrp="1"/>
          </p:cNvSpPr>
          <p:nvPr>
            <p:ph type="dt" sz="half" idx="10"/>
          </p:nvPr>
        </p:nvSpPr>
        <p:spPr/>
        <p:txBody>
          <a:bodyPr/>
          <a:lstStyle>
            <a:lvl1pPr>
              <a:defRPr/>
            </a:lvl1pPr>
          </a:lstStyle>
          <a:p>
            <a:pPr>
              <a:defRPr/>
            </a:pPr>
            <a:fld id="{6C7D55AF-249E-499A-B937-0EFE22A7185D}" type="datetimeFigureOut">
              <a:rPr lang="es-PR"/>
              <a:pPr>
                <a:defRPr/>
              </a:pPr>
              <a:t>02/15/2023</a:t>
            </a:fld>
            <a:endParaRPr lang="es-PR"/>
          </a:p>
        </p:txBody>
      </p:sp>
      <p:sp>
        <p:nvSpPr>
          <p:cNvPr id="6" name="Footer Placeholder 2">
            <a:extLst>
              <a:ext uri="{FF2B5EF4-FFF2-40B4-BE49-F238E27FC236}">
                <a16:creationId xmlns:a16="http://schemas.microsoft.com/office/drawing/2014/main" id="{17C1079A-6142-425B-8353-B663FBBDFAEF}"/>
              </a:ext>
            </a:extLst>
          </p:cNvPr>
          <p:cNvSpPr>
            <a:spLocks noGrp="1"/>
          </p:cNvSpPr>
          <p:nvPr>
            <p:ph type="ftr" sz="quarter" idx="11"/>
          </p:nvPr>
        </p:nvSpPr>
        <p:spPr/>
        <p:txBody>
          <a:bodyPr/>
          <a:lstStyle>
            <a:lvl1pPr>
              <a:defRPr/>
            </a:lvl1pPr>
          </a:lstStyle>
          <a:p>
            <a:pPr>
              <a:defRPr/>
            </a:pPr>
            <a:endParaRPr lang="es-PR"/>
          </a:p>
        </p:txBody>
      </p:sp>
      <p:sp>
        <p:nvSpPr>
          <p:cNvPr id="7" name="Slide Number Placeholder 22">
            <a:extLst>
              <a:ext uri="{FF2B5EF4-FFF2-40B4-BE49-F238E27FC236}">
                <a16:creationId xmlns:a16="http://schemas.microsoft.com/office/drawing/2014/main" id="{5CD5A31A-C85E-47C7-85C3-62F8CC2B98A0}"/>
              </a:ext>
            </a:extLst>
          </p:cNvPr>
          <p:cNvSpPr>
            <a:spLocks noGrp="1"/>
          </p:cNvSpPr>
          <p:nvPr>
            <p:ph type="sldNum" sz="quarter" idx="12"/>
          </p:nvPr>
        </p:nvSpPr>
        <p:spPr/>
        <p:txBody>
          <a:bodyPr/>
          <a:lstStyle>
            <a:lvl1pPr>
              <a:defRPr/>
            </a:lvl1pPr>
          </a:lstStyle>
          <a:p>
            <a:fld id="{AF4A6A4D-C118-49D4-8ADA-7D164F79F59D}" type="slidenum">
              <a:rPr lang="es-PR" altLang="en-US"/>
              <a:pPr/>
              <a:t>‹#›</a:t>
            </a:fld>
            <a:endParaRPr lang="es-PR" altLang="en-US"/>
          </a:p>
        </p:txBody>
      </p:sp>
    </p:spTree>
    <p:extLst>
      <p:ext uri="{BB962C8B-B14F-4D97-AF65-F5344CB8AC3E}">
        <p14:creationId xmlns:p14="http://schemas.microsoft.com/office/powerpoint/2010/main" val="395963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FDCB9FAA-9E16-4882-8A68-814D0F408966}"/>
              </a:ext>
            </a:extLst>
          </p:cNvPr>
          <p:cNvSpPr>
            <a:spLocks noGrp="1"/>
          </p:cNvSpPr>
          <p:nvPr>
            <p:ph type="dt" sz="half" idx="10"/>
          </p:nvPr>
        </p:nvSpPr>
        <p:spPr/>
        <p:txBody>
          <a:bodyPr/>
          <a:lstStyle>
            <a:lvl1pPr>
              <a:defRPr/>
            </a:lvl1pPr>
          </a:lstStyle>
          <a:p>
            <a:pPr>
              <a:defRPr/>
            </a:pPr>
            <a:fld id="{BF28E35D-E307-4783-BFD3-5C7D81CED67B}" type="datetimeFigureOut">
              <a:rPr lang="es-PR"/>
              <a:pPr>
                <a:defRPr/>
              </a:pPr>
              <a:t>02/15/2023</a:t>
            </a:fld>
            <a:endParaRPr lang="es-PR"/>
          </a:p>
        </p:txBody>
      </p:sp>
      <p:sp>
        <p:nvSpPr>
          <p:cNvPr id="6" name="Footer Placeholder 2">
            <a:extLst>
              <a:ext uri="{FF2B5EF4-FFF2-40B4-BE49-F238E27FC236}">
                <a16:creationId xmlns:a16="http://schemas.microsoft.com/office/drawing/2014/main" id="{1CA58683-F2E5-45DD-B8B5-F12CC60511EB}"/>
              </a:ext>
            </a:extLst>
          </p:cNvPr>
          <p:cNvSpPr>
            <a:spLocks noGrp="1"/>
          </p:cNvSpPr>
          <p:nvPr>
            <p:ph type="ftr" sz="quarter" idx="11"/>
          </p:nvPr>
        </p:nvSpPr>
        <p:spPr/>
        <p:txBody>
          <a:bodyPr/>
          <a:lstStyle>
            <a:lvl1pPr>
              <a:defRPr/>
            </a:lvl1pPr>
          </a:lstStyle>
          <a:p>
            <a:pPr>
              <a:defRPr/>
            </a:pPr>
            <a:endParaRPr lang="es-PR"/>
          </a:p>
        </p:txBody>
      </p:sp>
      <p:sp>
        <p:nvSpPr>
          <p:cNvPr id="7" name="Slide Number Placeholder 22">
            <a:extLst>
              <a:ext uri="{FF2B5EF4-FFF2-40B4-BE49-F238E27FC236}">
                <a16:creationId xmlns:a16="http://schemas.microsoft.com/office/drawing/2014/main" id="{82A9B17A-2BC3-4553-8D60-3D397DFFE3B5}"/>
              </a:ext>
            </a:extLst>
          </p:cNvPr>
          <p:cNvSpPr>
            <a:spLocks noGrp="1"/>
          </p:cNvSpPr>
          <p:nvPr>
            <p:ph type="sldNum" sz="quarter" idx="12"/>
          </p:nvPr>
        </p:nvSpPr>
        <p:spPr/>
        <p:txBody>
          <a:bodyPr/>
          <a:lstStyle>
            <a:lvl1pPr>
              <a:defRPr/>
            </a:lvl1pPr>
          </a:lstStyle>
          <a:p>
            <a:fld id="{96CF89B8-0E08-4436-91B6-3B9F03466395}" type="slidenum">
              <a:rPr lang="es-PR" altLang="en-US"/>
              <a:pPr/>
              <a:t>‹#›</a:t>
            </a:fld>
            <a:endParaRPr lang="es-PR" altLang="en-US"/>
          </a:p>
        </p:txBody>
      </p:sp>
    </p:spTree>
    <p:extLst>
      <p:ext uri="{BB962C8B-B14F-4D97-AF65-F5344CB8AC3E}">
        <p14:creationId xmlns:p14="http://schemas.microsoft.com/office/powerpoint/2010/main" val="332129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16A14B9-D746-4DA2-9ED8-A74DC217AFDA}"/>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27" name="Rectangle 28">
            <a:extLst>
              <a:ext uri="{FF2B5EF4-FFF2-40B4-BE49-F238E27FC236}">
                <a16:creationId xmlns:a16="http://schemas.microsoft.com/office/drawing/2014/main" id="{929BF943-46A2-4F8B-B409-C8D52183B52E}"/>
              </a:ext>
            </a:extLst>
          </p:cNvPr>
          <p:cNvSpPr>
            <a:spLocks noChangeArrowheads="1"/>
          </p:cNvSpPr>
          <p:nvPr/>
        </p:nvSpPr>
        <p:spPr bwMode="auto">
          <a:xfrm>
            <a:off x="0" y="0"/>
            <a:ext cx="9144000" cy="311150"/>
          </a:xfrm>
          <a:prstGeom prst="rect">
            <a:avLst/>
          </a:prstGeom>
          <a:solidFill>
            <a:srgbClr val="484876"/>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30" name="Rectangle 29">
            <a:extLst>
              <a:ext uri="{FF2B5EF4-FFF2-40B4-BE49-F238E27FC236}">
                <a16:creationId xmlns:a16="http://schemas.microsoft.com/office/drawing/2014/main" id="{11BC8356-F161-42ED-A6B0-1C142092CF91}"/>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29" name="Rectangle 30">
            <a:extLst>
              <a:ext uri="{FF2B5EF4-FFF2-40B4-BE49-F238E27FC236}">
                <a16:creationId xmlns:a16="http://schemas.microsoft.com/office/drawing/2014/main" id="{E8173EE0-30D5-48AA-B896-D40343F4E810}"/>
              </a:ext>
            </a:extLst>
          </p:cNvPr>
          <p:cNvSpPr>
            <a:spLocks noChangeArrowheads="1"/>
          </p:cNvSpPr>
          <p:nvPr/>
        </p:nvSpPr>
        <p:spPr bwMode="auto">
          <a:xfrm flipV="1">
            <a:off x="5410200" y="360363"/>
            <a:ext cx="3733800" cy="90487"/>
          </a:xfrm>
          <a:prstGeom prst="rect">
            <a:avLst/>
          </a:prstGeom>
          <a:solidFill>
            <a:schemeClr val="accent2"/>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p:nvSpPr>
          <p:cNvPr id="1030" name="Rectangle 31">
            <a:extLst>
              <a:ext uri="{FF2B5EF4-FFF2-40B4-BE49-F238E27FC236}">
                <a16:creationId xmlns:a16="http://schemas.microsoft.com/office/drawing/2014/main" id="{1B606737-2F7B-4984-9D6B-5CFB1B57523A}"/>
              </a:ext>
            </a:extLst>
          </p:cNvPr>
          <p:cNvSpPr>
            <a:spLocks noChangeArrowheads="1"/>
          </p:cNvSpPr>
          <p:nvPr userDrawn="1"/>
        </p:nvSpPr>
        <p:spPr bwMode="auto">
          <a:xfrm flipV="1">
            <a:off x="5410200" y="439738"/>
            <a:ext cx="3733800" cy="180975"/>
          </a:xfrm>
          <a:prstGeom prst="rect">
            <a:avLst/>
          </a:prstGeom>
          <a:solidFill>
            <a:schemeClr val="accent2">
              <a:alpha val="50195"/>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solidFill>
                <a:srgbClr val="FFFFFF"/>
              </a:solidFill>
            </a:endParaRPr>
          </a:p>
        </p:txBody>
      </p:sp>
      <p:sp useBgFill="1">
        <p:nvSpPr>
          <p:cNvPr id="33" name="Rounded Rectangle 32">
            <a:extLst>
              <a:ext uri="{FF2B5EF4-FFF2-40B4-BE49-F238E27FC236}">
                <a16:creationId xmlns:a16="http://schemas.microsoft.com/office/drawing/2014/main" id="{711F85F9-ACDD-476D-AC44-A2B296B3C3C3}"/>
              </a:ext>
            </a:extLst>
          </p:cNvPr>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34" name="Rounded Rectangle 33">
            <a:extLst>
              <a:ext uri="{FF2B5EF4-FFF2-40B4-BE49-F238E27FC236}">
                <a16:creationId xmlns:a16="http://schemas.microsoft.com/office/drawing/2014/main" id="{94110304-0203-48A5-958F-449D0FC19AB2}"/>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5" name="Rectangle 34">
            <a:extLst>
              <a:ext uri="{FF2B5EF4-FFF2-40B4-BE49-F238E27FC236}">
                <a16:creationId xmlns:a16="http://schemas.microsoft.com/office/drawing/2014/main" id="{368A93E3-BEBA-4869-83FB-92B75AE4A88E}"/>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6" name="Rectangle 35">
            <a:extLst>
              <a:ext uri="{FF2B5EF4-FFF2-40B4-BE49-F238E27FC236}">
                <a16:creationId xmlns:a16="http://schemas.microsoft.com/office/drawing/2014/main" id="{0F835AD1-5891-4823-BC97-0278D5AC799B}"/>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Rectangle 36">
            <a:extLst>
              <a:ext uri="{FF2B5EF4-FFF2-40B4-BE49-F238E27FC236}">
                <a16:creationId xmlns:a16="http://schemas.microsoft.com/office/drawing/2014/main" id="{1615B30D-D3C6-4D72-B95A-8FFD9F949A8B}"/>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Rectangle 37">
            <a:extLst>
              <a:ext uri="{FF2B5EF4-FFF2-40B4-BE49-F238E27FC236}">
                <a16:creationId xmlns:a16="http://schemas.microsoft.com/office/drawing/2014/main" id="{47C2993B-20AD-46B9-AE6A-9DBAEDE79406}"/>
              </a:ext>
            </a:extLst>
          </p:cNvPr>
          <p:cNvSpPr/>
          <p:nvPr/>
        </p:nvSpPr>
        <p:spPr bwMode="invGray">
          <a:xfrm>
            <a:off x="8977313" y="-1588"/>
            <a:ext cx="25400"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Rectangle 38">
            <a:extLst>
              <a:ext uri="{FF2B5EF4-FFF2-40B4-BE49-F238E27FC236}">
                <a16:creationId xmlns:a16="http://schemas.microsoft.com/office/drawing/2014/main" id="{FF9ED80B-C220-440F-B0A2-43FF9314975F}"/>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Rectangle 39">
            <a:extLst>
              <a:ext uri="{FF2B5EF4-FFF2-40B4-BE49-F238E27FC236}">
                <a16:creationId xmlns:a16="http://schemas.microsoft.com/office/drawing/2014/main" id="{4BDACB08-0FA1-41F7-84EC-24548EACAB2E}"/>
              </a:ext>
            </a:extLst>
          </p:cNvPr>
          <p:cNvSpPr/>
          <p:nvPr/>
        </p:nvSpPr>
        <p:spPr bwMode="invGray">
          <a:xfrm>
            <a:off x="8875713" y="0"/>
            <a:ext cx="6350"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39" name="Title Placeholder 21">
            <a:extLst>
              <a:ext uri="{FF2B5EF4-FFF2-40B4-BE49-F238E27FC236}">
                <a16:creationId xmlns:a16="http://schemas.microsoft.com/office/drawing/2014/main" id="{BCD4AF1B-C844-4C1E-BE44-25C28C1C92ED}"/>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2223ED58-59D5-4E21-B0BE-AC8418745C94}"/>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83CDEF0A-6AD7-45CD-944B-DAC3C99C3C75}"/>
              </a:ext>
            </a:extLst>
          </p:cNvPr>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211BC540-D593-443C-A1FA-71770D962B8E}" type="datetimeFigureOut">
              <a:rPr lang="es-PR"/>
              <a:pPr>
                <a:defRPr/>
              </a:pPr>
              <a:t>02/15/2023</a:t>
            </a:fld>
            <a:endParaRPr lang="es-PR"/>
          </a:p>
        </p:txBody>
      </p:sp>
      <p:sp>
        <p:nvSpPr>
          <p:cNvPr id="3" name="Footer Placeholder 2">
            <a:extLst>
              <a:ext uri="{FF2B5EF4-FFF2-40B4-BE49-F238E27FC236}">
                <a16:creationId xmlns:a16="http://schemas.microsoft.com/office/drawing/2014/main" id="{729835BF-E55C-4057-A5D9-85845409347E}"/>
              </a:ext>
            </a:extLst>
          </p:cNvPr>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s-PR"/>
          </a:p>
        </p:txBody>
      </p:sp>
      <p:pic>
        <p:nvPicPr>
          <p:cNvPr id="1043" name="Picture 34" descr="saludmed-com_Ban_PPT-MASTER-2_v01">
            <a:extLst>
              <a:ext uri="{FF2B5EF4-FFF2-40B4-BE49-F238E27FC236}">
                <a16:creationId xmlns:a16="http://schemas.microsoft.com/office/drawing/2014/main" id="{4D1E9781-A8AE-4176-BAD7-512599734B9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88947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lide Number Placeholder 22">
            <a:extLst>
              <a:ext uri="{FF2B5EF4-FFF2-40B4-BE49-F238E27FC236}">
                <a16:creationId xmlns:a16="http://schemas.microsoft.com/office/drawing/2014/main" id="{4EAE0D4D-894D-48F1-B31F-AB9363CEDD3F}"/>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defRPr sz="1800">
                <a:solidFill>
                  <a:srgbClr val="FFFFFF"/>
                </a:solidFill>
              </a:defRPr>
            </a:lvl1pPr>
          </a:lstStyle>
          <a:p>
            <a:fld id="{6BBFFD17-EC8B-46A8-A1C2-0A9CA078A6A3}" type="slidenum">
              <a:rPr lang="es-PR" altLang="en-US"/>
              <a:pPr/>
              <a:t>‹#›</a:t>
            </a:fld>
            <a:endParaRPr lang="es-PR" altLang="en-US"/>
          </a:p>
        </p:txBody>
      </p:sp>
      <p:sp>
        <p:nvSpPr>
          <p:cNvPr id="10" name="Text Box 6">
            <a:extLst>
              <a:ext uri="{FF2B5EF4-FFF2-40B4-BE49-F238E27FC236}">
                <a16:creationId xmlns:a16="http://schemas.microsoft.com/office/drawing/2014/main" id="{6DFDB096-4177-4CE3-B814-4C6807B159E8}"/>
              </a:ext>
            </a:extLst>
          </p:cNvPr>
          <p:cNvSpPr txBox="1">
            <a:spLocks noChangeArrowheads="1"/>
          </p:cNvSpPr>
          <p:nvPr userDrawn="1"/>
        </p:nvSpPr>
        <p:spPr bwMode="auto">
          <a:xfrm>
            <a:off x="0" y="6588125"/>
            <a:ext cx="9144000" cy="269875"/>
          </a:xfrm>
          <a:prstGeom prst="rect">
            <a:avLst/>
          </a:prstGeom>
          <a:solidFill>
            <a:srgbClr val="E6E6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tabLst>
                <a:tab pos="7485063" algn="l"/>
              </a:tabLst>
              <a:defRPr>
                <a:solidFill>
                  <a:schemeClr val="tx1"/>
                </a:solidFill>
                <a:latin typeface="Georgia" pitchFamily="18" charset="0"/>
              </a:defRPr>
            </a:lvl1pPr>
            <a:lvl2pPr marL="742950" indent="-285750" algn="l">
              <a:tabLst>
                <a:tab pos="7485063" algn="l"/>
              </a:tabLst>
              <a:defRPr>
                <a:solidFill>
                  <a:schemeClr val="tx1"/>
                </a:solidFill>
                <a:latin typeface="Georgia" pitchFamily="18" charset="0"/>
              </a:defRPr>
            </a:lvl2pPr>
            <a:lvl3pPr marL="1143000" indent="-228600" algn="l">
              <a:tabLst>
                <a:tab pos="7485063" algn="l"/>
              </a:tabLst>
              <a:defRPr>
                <a:solidFill>
                  <a:schemeClr val="tx1"/>
                </a:solidFill>
                <a:latin typeface="Georgia" pitchFamily="18" charset="0"/>
              </a:defRPr>
            </a:lvl3pPr>
            <a:lvl4pPr marL="1600200" indent="-228600" algn="l">
              <a:tabLst>
                <a:tab pos="7485063" algn="l"/>
              </a:tabLst>
              <a:defRPr>
                <a:solidFill>
                  <a:schemeClr val="tx1"/>
                </a:solidFill>
                <a:latin typeface="Georgia" pitchFamily="18" charset="0"/>
              </a:defRPr>
            </a:lvl4pPr>
            <a:lvl5pPr marL="2057400" indent="-228600" algn="l">
              <a:tabLst>
                <a:tab pos="7485063" algn="l"/>
              </a:tabLst>
              <a:defRPr>
                <a:solidFill>
                  <a:schemeClr val="tx1"/>
                </a:solidFill>
                <a:latin typeface="Georgia" pitchFamily="18" charset="0"/>
              </a:defRPr>
            </a:lvl5pPr>
            <a:lvl6pPr marL="2514600" indent="-228600" fontAlgn="base">
              <a:spcBef>
                <a:spcPct val="0"/>
              </a:spcBef>
              <a:spcAft>
                <a:spcPct val="0"/>
              </a:spcAft>
              <a:tabLst>
                <a:tab pos="7485063" algn="l"/>
              </a:tabLst>
              <a:defRPr>
                <a:solidFill>
                  <a:schemeClr val="tx1"/>
                </a:solidFill>
                <a:latin typeface="Georgia" pitchFamily="18" charset="0"/>
              </a:defRPr>
            </a:lvl6pPr>
            <a:lvl7pPr marL="2971800" indent="-228600" fontAlgn="base">
              <a:spcBef>
                <a:spcPct val="0"/>
              </a:spcBef>
              <a:spcAft>
                <a:spcPct val="0"/>
              </a:spcAft>
              <a:tabLst>
                <a:tab pos="7485063" algn="l"/>
              </a:tabLst>
              <a:defRPr>
                <a:solidFill>
                  <a:schemeClr val="tx1"/>
                </a:solidFill>
                <a:latin typeface="Georgia" pitchFamily="18" charset="0"/>
              </a:defRPr>
            </a:lvl7pPr>
            <a:lvl8pPr marL="3429000" indent="-228600" fontAlgn="base">
              <a:spcBef>
                <a:spcPct val="0"/>
              </a:spcBef>
              <a:spcAft>
                <a:spcPct val="0"/>
              </a:spcAft>
              <a:tabLst>
                <a:tab pos="7485063" algn="l"/>
              </a:tabLst>
              <a:defRPr>
                <a:solidFill>
                  <a:schemeClr val="tx1"/>
                </a:solidFill>
                <a:latin typeface="Georgia" pitchFamily="18" charset="0"/>
              </a:defRPr>
            </a:lvl8pPr>
            <a:lvl9pPr marL="3886200" indent="-228600" fontAlgn="base">
              <a:spcBef>
                <a:spcPct val="0"/>
              </a:spcBef>
              <a:spcAft>
                <a:spcPct val="0"/>
              </a:spcAft>
              <a:tabLst>
                <a:tab pos="7485063" algn="l"/>
              </a:tabLst>
              <a:defRPr>
                <a:solidFill>
                  <a:schemeClr val="tx1"/>
                </a:solidFill>
                <a:latin typeface="Georgia" pitchFamily="18" charset="0"/>
              </a:defRPr>
            </a:lvl9pPr>
          </a:lstStyle>
          <a:p>
            <a:pPr algn="ctr">
              <a:spcBef>
                <a:spcPct val="50000"/>
              </a:spcBef>
              <a:defRPr/>
            </a:pPr>
            <a:r>
              <a:rPr lang="en-US" sz="1000" dirty="0">
                <a:latin typeface="Arial" charset="0"/>
              </a:rPr>
              <a:t>Copyright © 2023 Edgar Lopategui Corsino | </a:t>
            </a:r>
            <a:r>
              <a:rPr lang="en-US" sz="1000" dirty="0" err="1">
                <a:latin typeface="Arial" charset="0"/>
              </a:rPr>
              <a:t>Saludmed</a:t>
            </a:r>
            <a:r>
              <a:rPr lang="en-US" sz="1000" dirty="0">
                <a:latin typeface="Arial" charset="0"/>
              </a:rPr>
              <a:t> </a:t>
            </a:r>
          </a:p>
        </p:txBody>
      </p:sp>
    </p:spTree>
  </p:cSld>
  <p:clrMap bg1="lt1" tx1="dk1" bg2="lt2" tx2="dk2" accent1="accent1" accent2="accent2" accent3="accent3" accent4="accent4" accent5="accent5" accent6="accent6" hlink="hlink" folHlink="folHlink"/>
  <p:sldLayoutIdLst>
    <p:sldLayoutId id="2147483710" r:id="rId1"/>
    <p:sldLayoutId id="2147483701" r:id="rId2"/>
    <p:sldLayoutId id="2147483702" r:id="rId3"/>
    <p:sldLayoutId id="2147483703" r:id="rId4"/>
    <p:sldLayoutId id="2147483711" r:id="rId5"/>
    <p:sldLayoutId id="2147483712" r:id="rId6"/>
    <p:sldLayoutId id="2147483704" r:id="rId7"/>
    <p:sldLayoutId id="2147483705" r:id="rId8"/>
    <p:sldLayoutId id="2147483706" r:id="rId9"/>
    <p:sldLayoutId id="2147483707" r:id="rId10"/>
    <p:sldLayoutId id="2147483708" r:id="rId11"/>
    <p:sldLayoutId id="2147483709"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1.xml"/><Relationship Id="rId7" Type="http://schemas.openxmlformats.org/officeDocument/2006/relationships/image" Target="../media/image8.jp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image" Target="../media/image32.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974EBC-831B-4CB1-A40E-EA2A76EA999B}"/>
              </a:ext>
            </a:extLst>
          </p:cNvPr>
          <p:cNvSpPr>
            <a:spLocks/>
          </p:cNvSpPr>
          <p:nvPr/>
        </p:nvSpPr>
        <p:spPr bwMode="auto">
          <a:xfrm>
            <a:off x="323850" y="3900488"/>
            <a:ext cx="47625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0" algn="ctr" eaLnBrk="0" hangingPunct="0">
              <a:spcBef>
                <a:spcPts val="300"/>
              </a:spcBef>
              <a:buClr>
                <a:srgbClr val="A04DA3"/>
              </a:buClr>
              <a:buFont typeface="Georgia" panose="02040502050405020303" pitchFamily="18" charset="0"/>
              <a:defRPr sz="2800">
                <a:solidFill>
                  <a:schemeClr val="tx1"/>
                </a:solidFill>
                <a:latin typeface="Georgia" panose="02040502050405020303" pitchFamily="18" charset="0"/>
              </a:defRPr>
            </a:lvl1pPr>
            <a:lvl2pPr marL="742950" indent="-285750" algn="ctr" eaLnBrk="0" hangingPunct="0">
              <a:spcBef>
                <a:spcPts val="300"/>
              </a:spcBef>
              <a:buClr>
                <a:schemeClr val="accent2"/>
              </a:buClr>
              <a:buFont typeface="Georgia" panose="02040502050405020303" pitchFamily="18" charset="0"/>
              <a:defRPr sz="2600">
                <a:solidFill>
                  <a:schemeClr val="accent2"/>
                </a:solidFill>
                <a:latin typeface="Georgia" panose="02040502050405020303" pitchFamily="18" charset="0"/>
              </a:defRPr>
            </a:lvl2pPr>
            <a:lvl3pPr marL="1143000" indent="-228600" algn="ctr" eaLnBrk="0" hangingPunct="0">
              <a:spcBef>
                <a:spcPts val="300"/>
              </a:spcBef>
              <a:buClr>
                <a:schemeClr val="accent1"/>
              </a:buClr>
              <a:buFont typeface="Wingdings 2" panose="05020102010507070707" pitchFamily="18" charset="2"/>
              <a:defRPr sz="2400">
                <a:solidFill>
                  <a:schemeClr val="accent1"/>
                </a:solidFill>
                <a:latin typeface="Georgia" panose="02040502050405020303" pitchFamily="18" charset="0"/>
              </a:defRPr>
            </a:lvl3pPr>
            <a:lvl4pPr marL="1600200" indent="-228600" algn="ctr" eaLnBrk="0" hangingPunct="0">
              <a:spcBef>
                <a:spcPts val="300"/>
              </a:spcBef>
              <a:buClr>
                <a:schemeClr val="accent1"/>
              </a:buClr>
              <a:buFont typeface="Wingdings 2" panose="05020102010507070707" pitchFamily="18" charset="2"/>
              <a:defRPr sz="2200">
                <a:solidFill>
                  <a:schemeClr val="accent1"/>
                </a:solidFill>
                <a:latin typeface="Georgia" panose="02040502050405020303" pitchFamily="18" charset="0"/>
              </a:defRPr>
            </a:lvl4pPr>
            <a:lvl5pPr marL="2057400" indent="-228600" algn="ctr" eaLnBrk="0" hangingPunct="0">
              <a:spcBef>
                <a:spcPts val="300"/>
              </a:spcBef>
              <a:buClr>
                <a:srgbClr val="A04DA3"/>
              </a:buClr>
              <a:buFont typeface="Georgia" panose="02040502050405020303" pitchFamily="18" charset="0"/>
              <a:defRPr sz="2000">
                <a:solidFill>
                  <a:srgbClr val="A04DA3"/>
                </a:solidFill>
                <a:latin typeface="Georgia" panose="02040502050405020303" pitchFamily="18" charset="0"/>
              </a:defRPr>
            </a:lvl5pPr>
            <a:lvl6pPr marL="2514600" indent="-228600" algn="ctr" eaLnBrk="0" fontAlgn="base" hangingPunct="0">
              <a:spcBef>
                <a:spcPts val="300"/>
              </a:spcBef>
              <a:spcAft>
                <a:spcPct val="0"/>
              </a:spcAft>
              <a:buClr>
                <a:srgbClr val="A04DA3"/>
              </a:buClr>
              <a:buFont typeface="Georgia" panose="02040502050405020303" pitchFamily="18" charset="0"/>
              <a:defRPr sz="2000">
                <a:solidFill>
                  <a:srgbClr val="A04DA3"/>
                </a:solidFill>
                <a:latin typeface="Georgia" panose="02040502050405020303" pitchFamily="18" charset="0"/>
              </a:defRPr>
            </a:lvl6pPr>
            <a:lvl7pPr marL="2971800" indent="-228600" algn="ctr" eaLnBrk="0" fontAlgn="base" hangingPunct="0">
              <a:spcBef>
                <a:spcPts val="300"/>
              </a:spcBef>
              <a:spcAft>
                <a:spcPct val="0"/>
              </a:spcAft>
              <a:buClr>
                <a:srgbClr val="A04DA3"/>
              </a:buClr>
              <a:buFont typeface="Georgia" panose="02040502050405020303" pitchFamily="18" charset="0"/>
              <a:defRPr sz="2000">
                <a:solidFill>
                  <a:srgbClr val="A04DA3"/>
                </a:solidFill>
                <a:latin typeface="Georgia" panose="02040502050405020303" pitchFamily="18" charset="0"/>
              </a:defRPr>
            </a:lvl7pPr>
            <a:lvl8pPr marL="3429000" indent="-228600" algn="ctr" eaLnBrk="0" fontAlgn="base" hangingPunct="0">
              <a:spcBef>
                <a:spcPts val="300"/>
              </a:spcBef>
              <a:spcAft>
                <a:spcPct val="0"/>
              </a:spcAft>
              <a:buClr>
                <a:srgbClr val="A04DA3"/>
              </a:buClr>
              <a:buFont typeface="Georgia" panose="02040502050405020303" pitchFamily="18" charset="0"/>
              <a:defRPr sz="2000">
                <a:solidFill>
                  <a:srgbClr val="A04DA3"/>
                </a:solidFill>
                <a:latin typeface="Georgia" panose="02040502050405020303" pitchFamily="18" charset="0"/>
              </a:defRPr>
            </a:lvl8pPr>
            <a:lvl9pPr marL="3886200" indent="-228600" algn="ctr" eaLnBrk="0" fontAlgn="base" hangingPunct="0">
              <a:spcBef>
                <a:spcPts val="300"/>
              </a:spcBef>
              <a:spcAft>
                <a:spcPct val="0"/>
              </a:spcAft>
              <a:buClr>
                <a:srgbClr val="A04DA3"/>
              </a:buClr>
              <a:buFont typeface="Georgia" panose="02040502050405020303" pitchFamily="18" charset="0"/>
              <a:defRPr sz="2000">
                <a:solidFill>
                  <a:srgbClr val="A04DA3"/>
                </a:solidFill>
                <a:latin typeface="Georgia" panose="02040502050405020303" pitchFamily="18" charset="0"/>
              </a:defRPr>
            </a:lvl9pPr>
          </a:lstStyle>
          <a:p>
            <a:pPr algn="l">
              <a:lnSpc>
                <a:spcPct val="90000"/>
              </a:lnSpc>
            </a:pPr>
            <a:r>
              <a:rPr lang="es-PR" altLang="en-US" sz="2400" b="1">
                <a:solidFill>
                  <a:srgbClr val="484876"/>
                </a:solidFill>
                <a:latin typeface="Arial" panose="020B0604020202020204" pitchFamily="34" charset="0"/>
                <a:cs typeface="Arial" panose="020B0604020202020204" pitchFamily="34" charset="0"/>
              </a:rPr>
              <a:t>Prof. Edgar Lopategui Corsino</a:t>
            </a:r>
          </a:p>
          <a:p>
            <a:pPr algn="l">
              <a:lnSpc>
                <a:spcPct val="90000"/>
              </a:lnSpc>
            </a:pPr>
            <a:r>
              <a:rPr lang="es-PR" altLang="en-US" sz="2400" b="1" i="1">
                <a:solidFill>
                  <a:srgbClr val="484876"/>
                </a:solidFill>
                <a:latin typeface="Arial" panose="020B0604020202020204" pitchFamily="34" charset="0"/>
                <a:cs typeface="Arial" panose="020B0604020202020204" pitchFamily="34" charset="0"/>
              </a:rPr>
              <a:t>M.A., Fisiología del Ejercicio</a:t>
            </a:r>
          </a:p>
        </p:txBody>
      </p:sp>
      <p:pic>
        <p:nvPicPr>
          <p:cNvPr id="5135" name="Picture 15">
            <a:extLst>
              <a:ext uri="{FF2B5EF4-FFF2-40B4-BE49-F238E27FC236}">
                <a16:creationId xmlns:a16="http://schemas.microsoft.com/office/drawing/2014/main" id="{3E270E96-6AB6-4124-BF5F-B615FE95C6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5084763"/>
            <a:ext cx="287337" cy="287337"/>
          </a:xfrm>
          <a:prstGeom prst="rect">
            <a:avLst/>
          </a:prstGeom>
          <a:noFill/>
          <a:extLst>
            <a:ext uri="{909E8E84-426E-40DD-AFC4-6F175D3DCCD1}">
              <a14:hiddenFill xmlns:a14="http://schemas.microsoft.com/office/drawing/2010/main">
                <a:solidFill>
                  <a:srgbClr val="FFFFFF"/>
                </a:solidFill>
              </a14:hiddenFill>
            </a:ext>
          </a:extLst>
        </p:spPr>
      </p:pic>
      <p:sp>
        <p:nvSpPr>
          <p:cNvPr id="5136" name="Rectangle 16">
            <a:extLst>
              <a:ext uri="{FF2B5EF4-FFF2-40B4-BE49-F238E27FC236}">
                <a16:creationId xmlns:a16="http://schemas.microsoft.com/office/drawing/2014/main" id="{7E911630-2A8A-4147-9806-21E9349331F8}"/>
              </a:ext>
            </a:extLst>
          </p:cNvPr>
          <p:cNvSpPr>
            <a:spLocks noChangeArrowheads="1"/>
          </p:cNvSpPr>
          <p:nvPr/>
        </p:nvSpPr>
        <p:spPr bwMode="auto">
          <a:xfrm>
            <a:off x="682625" y="4725988"/>
            <a:ext cx="475297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nSpc>
                <a:spcPct val="95000"/>
              </a:lnSpc>
            </a:pPr>
            <a:r>
              <a:rPr lang="es-PR" altLang="en-US" sz="1800" b="1">
                <a:solidFill>
                  <a:srgbClr val="484876"/>
                </a:solidFill>
              </a:rPr>
              <a:t>Web:        </a:t>
            </a:r>
            <a:r>
              <a:rPr lang="es-PR" altLang="en-US" sz="1800" b="1" i="1">
                <a:solidFill>
                  <a:srgbClr val="484876"/>
                </a:solidFill>
              </a:rPr>
              <a:t>http://www.saludmed.com/</a:t>
            </a:r>
            <a:endParaRPr lang="es-PR" altLang="en-US" sz="2800" i="1">
              <a:solidFill>
                <a:srgbClr val="484876"/>
              </a:solidFill>
            </a:endParaRPr>
          </a:p>
        </p:txBody>
      </p:sp>
      <p:pic>
        <p:nvPicPr>
          <p:cNvPr id="5137" name="Picture 17">
            <a:extLst>
              <a:ext uri="{FF2B5EF4-FFF2-40B4-BE49-F238E27FC236}">
                <a16:creationId xmlns:a16="http://schemas.microsoft.com/office/drawing/2014/main" id="{DF9FEC8E-282A-4A84-9215-2BF4220E34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724400"/>
            <a:ext cx="287337" cy="287338"/>
          </a:xfrm>
          <a:prstGeom prst="rect">
            <a:avLst/>
          </a:prstGeom>
          <a:noFill/>
          <a:extLst>
            <a:ext uri="{909E8E84-426E-40DD-AFC4-6F175D3DCCD1}">
              <a14:hiddenFill xmlns:a14="http://schemas.microsoft.com/office/drawing/2010/main">
                <a:solidFill>
                  <a:srgbClr val="FFFFFF"/>
                </a:solidFill>
              </a14:hiddenFill>
            </a:ext>
          </a:extLst>
        </p:spPr>
      </p:pic>
      <p:sp>
        <p:nvSpPr>
          <p:cNvPr id="5138" name="Rectangle 18">
            <a:extLst>
              <a:ext uri="{FF2B5EF4-FFF2-40B4-BE49-F238E27FC236}">
                <a16:creationId xmlns:a16="http://schemas.microsoft.com/office/drawing/2014/main" id="{FFAC1D63-1771-4E48-81BC-54D5343B705F}"/>
              </a:ext>
            </a:extLst>
          </p:cNvPr>
          <p:cNvSpPr>
            <a:spLocks noChangeArrowheads="1"/>
          </p:cNvSpPr>
          <p:nvPr/>
        </p:nvSpPr>
        <p:spPr bwMode="auto">
          <a:xfrm>
            <a:off x="682625" y="5084763"/>
            <a:ext cx="46101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nSpc>
                <a:spcPct val="95000"/>
              </a:lnSpc>
            </a:pPr>
            <a:r>
              <a:rPr lang="es-PR" altLang="en-US" sz="1800" b="1">
                <a:solidFill>
                  <a:srgbClr val="484876"/>
                </a:solidFill>
              </a:rPr>
              <a:t>E-Mail:</a:t>
            </a:r>
            <a:r>
              <a:rPr lang="es-PR" altLang="en-US" sz="1800" b="1" i="1">
                <a:solidFill>
                  <a:srgbClr val="484876"/>
                </a:solidFill>
              </a:rPr>
              <a:t>     elopategui@intermetro.edu</a:t>
            </a:r>
            <a:br>
              <a:rPr lang="es-PR" altLang="en-US" sz="1800" b="1" i="1">
                <a:solidFill>
                  <a:srgbClr val="484876"/>
                </a:solidFill>
              </a:rPr>
            </a:br>
            <a:r>
              <a:rPr lang="es-PR" altLang="en-US" sz="1800" b="1" i="1">
                <a:solidFill>
                  <a:srgbClr val="484876"/>
                </a:solidFill>
              </a:rPr>
              <a:t>                elopateg@gmail.com</a:t>
            </a:r>
          </a:p>
        </p:txBody>
      </p:sp>
      <p:pic>
        <p:nvPicPr>
          <p:cNvPr id="5139" name="Picture 19">
            <a:extLst>
              <a:ext uri="{FF2B5EF4-FFF2-40B4-BE49-F238E27FC236}">
                <a16:creationId xmlns:a16="http://schemas.microsoft.com/office/drawing/2014/main" id="{301DF1B3-52C8-471E-A37B-B57EBE5620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5732463"/>
            <a:ext cx="287337" cy="287337"/>
          </a:xfrm>
          <a:prstGeom prst="rect">
            <a:avLst/>
          </a:prstGeom>
          <a:noFill/>
          <a:extLst>
            <a:ext uri="{909E8E84-426E-40DD-AFC4-6F175D3DCCD1}">
              <a14:hiddenFill xmlns:a14="http://schemas.microsoft.com/office/drawing/2010/main">
                <a:solidFill>
                  <a:srgbClr val="FFFFFF"/>
                </a:solidFill>
              </a14:hiddenFill>
            </a:ext>
          </a:extLst>
        </p:spPr>
      </p:pic>
      <p:sp>
        <p:nvSpPr>
          <p:cNvPr id="5140" name="Rectangle 20">
            <a:extLst>
              <a:ext uri="{FF2B5EF4-FFF2-40B4-BE49-F238E27FC236}">
                <a16:creationId xmlns:a16="http://schemas.microsoft.com/office/drawing/2014/main" id="{570A146B-5DF8-47C8-B1B9-CBEC1B26ECEF}"/>
              </a:ext>
            </a:extLst>
          </p:cNvPr>
          <p:cNvSpPr>
            <a:spLocks noChangeArrowheads="1"/>
          </p:cNvSpPr>
          <p:nvPr/>
        </p:nvSpPr>
        <p:spPr bwMode="auto">
          <a:xfrm>
            <a:off x="684213" y="5732463"/>
            <a:ext cx="84597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nSpc>
                <a:spcPct val="85000"/>
              </a:lnSpc>
            </a:pPr>
            <a:r>
              <a:rPr lang="es-PR" altLang="en-US" sz="1700" b="1">
                <a:solidFill>
                  <a:srgbClr val="484876"/>
                </a:solidFill>
              </a:rPr>
              <a:t>Curso:      </a:t>
            </a:r>
            <a:r>
              <a:rPr lang="es-PR" altLang="en-US" sz="1700" b="1" i="1">
                <a:solidFill>
                  <a:srgbClr val="484876"/>
                </a:solidFill>
              </a:rPr>
              <a:t>http://www.saludmed.com/fisiologia</a:t>
            </a:r>
            <a:r>
              <a:rPr lang="es-PR" altLang="en-US" sz="1700" b="1" i="1"/>
              <a:t>ejercico/fisiologiaejercicio.html</a:t>
            </a:r>
          </a:p>
        </p:txBody>
      </p:sp>
      <p:pic>
        <p:nvPicPr>
          <p:cNvPr id="5" name="Picture 4" descr="A person running on a track&#10;&#10;Description automatically generated with low confidence">
            <a:extLst>
              <a:ext uri="{FF2B5EF4-FFF2-40B4-BE49-F238E27FC236}">
                <a16:creationId xmlns:a16="http://schemas.microsoft.com/office/drawing/2014/main" id="{25456E5D-76F1-4C18-A4DA-3B74D5BD6B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153" y="2018633"/>
            <a:ext cx="5459043" cy="1609545"/>
          </a:xfrm>
          <a:prstGeom prst="rect">
            <a:avLst/>
          </a:prstGeom>
          <a:effectLst>
            <a:softEdge rad="317500"/>
          </a:effectLst>
        </p:spPr>
      </p:pic>
      <p:sp>
        <p:nvSpPr>
          <p:cNvPr id="15" name="Title 1">
            <a:extLst>
              <a:ext uri="{FF2B5EF4-FFF2-40B4-BE49-F238E27FC236}">
                <a16:creationId xmlns:a16="http://schemas.microsoft.com/office/drawing/2014/main" id="{789F9385-E6F4-47F2-B748-9E82F722C981}"/>
              </a:ext>
            </a:extLst>
          </p:cNvPr>
          <p:cNvSpPr>
            <a:spLocks/>
          </p:cNvSpPr>
          <p:nvPr/>
        </p:nvSpPr>
        <p:spPr bwMode="auto">
          <a:xfrm>
            <a:off x="7390" y="332656"/>
            <a:ext cx="9144000" cy="183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lnSpc>
                <a:spcPct val="110000"/>
              </a:lnSpc>
            </a:pPr>
            <a:r>
              <a:rPr lang="es-PR" altLang="en-US" sz="2600" dirty="0">
                <a:solidFill>
                  <a:srgbClr val="99CCFF"/>
                </a:solidFill>
                <a:effectLst>
                  <a:outerShdw blurRad="38100" dist="38100" dir="2700000" algn="tl">
                    <a:srgbClr val="C0C0C0"/>
                  </a:outerShdw>
                </a:effectLst>
                <a:latin typeface="Arial Black" panose="020B0A04020102020204" pitchFamily="34" charset="0"/>
              </a:rPr>
              <a:t>METABOLISMO – </a:t>
            </a:r>
            <a:r>
              <a:rPr lang="es-PR" altLang="en-US" sz="2600" i="1" dirty="0">
                <a:solidFill>
                  <a:srgbClr val="99CCFF"/>
                </a:solidFill>
                <a:effectLst>
                  <a:outerShdw blurRad="38100" dist="38100" dir="2700000" algn="tl">
                    <a:srgbClr val="C0C0C0"/>
                  </a:outerShdw>
                </a:effectLst>
                <a:latin typeface="Arial Black" panose="020B0A04020102020204" pitchFamily="34" charset="0"/>
              </a:rPr>
              <a:t>BIOQUÍMICA:</a:t>
            </a:r>
            <a:br>
              <a:rPr lang="es-PR" altLang="en-US" sz="2600" dirty="0">
                <a:solidFill>
                  <a:schemeClr val="bg1"/>
                </a:solidFill>
                <a:effectLst>
                  <a:outerShdw blurRad="38100" dist="38100" dir="2700000" algn="tl">
                    <a:srgbClr val="C0C0C0"/>
                  </a:outerShdw>
                </a:effectLst>
                <a:latin typeface="Arial Black" panose="020B0A04020102020204" pitchFamily="34" charset="0"/>
              </a:rPr>
            </a:br>
            <a:r>
              <a:rPr lang="es-PR" altLang="en-US" sz="2700" dirty="0">
                <a:solidFill>
                  <a:srgbClr val="E6E6EF"/>
                </a:solidFill>
                <a:effectLst>
                  <a:outerShdw blurRad="38100" dist="38100" dir="2700000" algn="tl">
                    <a:srgbClr val="C0C0C0"/>
                  </a:outerShdw>
                </a:effectLst>
                <a:latin typeface="Arial Black" panose="020B0A04020102020204" pitchFamily="34" charset="0"/>
              </a:rPr>
              <a:t>METABOLISMO CELULAR:</a:t>
            </a:r>
          </a:p>
          <a:p>
            <a:pPr algn="ctr" eaLnBrk="1" hangingPunct="1">
              <a:lnSpc>
                <a:spcPct val="110000"/>
              </a:lnSpc>
            </a:pPr>
            <a:r>
              <a:rPr lang="es-PR" altLang="en-US" sz="2700" dirty="0">
                <a:solidFill>
                  <a:srgbClr val="E6E6EF"/>
                </a:solidFill>
                <a:effectLst>
                  <a:outerShdw blurRad="38100" dist="38100" dir="2700000" algn="tl">
                    <a:srgbClr val="C0C0C0"/>
                  </a:outerShdw>
                </a:effectLst>
                <a:latin typeface="Arial Black" panose="020B0A04020102020204" pitchFamily="34" charset="0"/>
              </a:rPr>
              <a:t>Fuentes Bioquímicas y Transferencias de</a:t>
            </a:r>
          </a:p>
          <a:p>
            <a:pPr algn="ctr" eaLnBrk="1" hangingPunct="1">
              <a:lnSpc>
                <a:spcPct val="110000"/>
              </a:lnSpc>
            </a:pPr>
            <a:r>
              <a:rPr lang="es-PR" altLang="en-US" sz="2700" dirty="0">
                <a:solidFill>
                  <a:srgbClr val="E6E6EF"/>
                </a:solidFill>
                <a:effectLst>
                  <a:outerShdw blurRad="38100" dist="38100" dir="2700000" algn="tl">
                    <a:srgbClr val="C0C0C0"/>
                  </a:outerShdw>
                </a:effectLst>
                <a:latin typeface="Arial Black" panose="020B0A04020102020204" pitchFamily="34" charset="0"/>
              </a:rPr>
              <a:t>Energía durante el Ejercicio Agudo</a:t>
            </a:r>
          </a:p>
        </p:txBody>
      </p:sp>
      <p:pic>
        <p:nvPicPr>
          <p:cNvPr id="16" name="Picture 15" descr="A picture containing light&#10;&#10;Description automatically generated">
            <a:extLst>
              <a:ext uri="{FF2B5EF4-FFF2-40B4-BE49-F238E27FC236}">
                <a16:creationId xmlns:a16="http://schemas.microsoft.com/office/drawing/2014/main" id="{7089E670-CDD7-45C8-97CB-A972149C1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5344" y="1988840"/>
            <a:ext cx="3639006" cy="1669130"/>
          </a:xfrm>
          <a:prstGeom prst="rect">
            <a:avLst/>
          </a:prstGeom>
          <a:effectLst>
            <a:softEdge rad="317500"/>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p14:vortex dir="r"/>
        <p:sndAc>
          <p:stSnd>
            <p:snd r:embed="rId4" name="chimes.wav"/>
          </p:stSnd>
        </p:sndAc>
      </p:transition>
    </mc:Choice>
    <mc:Fallback xmlns="">
      <p:transition spd="slow">
        <p:fade/>
        <p:sndAc>
          <p:stSnd>
            <p:snd r:embed="rId9"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49" descr="Energia_Tarbajo_001">
            <a:extLst>
              <a:ext uri="{FF2B5EF4-FFF2-40B4-BE49-F238E27FC236}">
                <a16:creationId xmlns:a16="http://schemas.microsoft.com/office/drawing/2014/main" id="{C6D715B4-F1BA-4062-974F-B1AEFB7FC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92150"/>
            <a:ext cx="8612188"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C0D01F25-F06D-47B5-85E3-AF3ED0752DD8}"/>
              </a:ext>
            </a:extLst>
          </p:cNvPr>
          <p:cNvSpPr txBox="1">
            <a:spLocks noChangeArrowheads="1"/>
          </p:cNvSpPr>
          <p:nvPr/>
        </p:nvSpPr>
        <p:spPr bwMode="auto">
          <a:xfrm>
            <a:off x="179388" y="6021388"/>
            <a:ext cx="8964612" cy="360362"/>
          </a:xfrm>
          <a:prstGeom prst="rect">
            <a:avLst/>
          </a:prstGeom>
          <a:noFill/>
          <a:ln w="9525">
            <a:noFill/>
            <a:miter lim="800000"/>
            <a:headEnd/>
            <a:tailEnd/>
          </a:ln>
          <a:effectLst/>
        </p:spPr>
        <p:txBody>
          <a:bodyPr/>
          <a:lstStyle>
            <a:lvl1pPr eaLnBrk="0" hangingPunct="0">
              <a:tabLst>
                <a:tab pos="7485063" algn="l"/>
              </a:tabLst>
              <a:defRPr sz="2000">
                <a:solidFill>
                  <a:schemeClr val="tx1"/>
                </a:solidFill>
                <a:latin typeface="Georgia" panose="02040502050405020303" pitchFamily="18" charset="0"/>
              </a:defRPr>
            </a:lvl1pPr>
            <a:lvl2pPr marL="742950" indent="-285750" eaLnBrk="0" hangingPunct="0">
              <a:tabLst>
                <a:tab pos="7485063" algn="l"/>
              </a:tabLst>
              <a:defRPr sz="2000">
                <a:solidFill>
                  <a:schemeClr val="tx1"/>
                </a:solidFill>
                <a:latin typeface="Georgia" panose="02040502050405020303" pitchFamily="18" charset="0"/>
              </a:defRPr>
            </a:lvl2pPr>
            <a:lvl3pPr marL="1143000" indent="-228600" eaLnBrk="0" hangingPunct="0">
              <a:tabLst>
                <a:tab pos="7485063" algn="l"/>
              </a:tabLst>
              <a:defRPr sz="2000">
                <a:solidFill>
                  <a:schemeClr val="tx1"/>
                </a:solidFill>
                <a:latin typeface="Georgia" panose="02040502050405020303" pitchFamily="18" charset="0"/>
              </a:defRPr>
            </a:lvl3pPr>
            <a:lvl4pPr marL="1600200" indent="-228600" eaLnBrk="0" hangingPunct="0">
              <a:tabLst>
                <a:tab pos="7485063" algn="l"/>
              </a:tabLst>
              <a:defRPr sz="2000">
                <a:solidFill>
                  <a:schemeClr val="tx1"/>
                </a:solidFill>
                <a:latin typeface="Georgia" panose="02040502050405020303" pitchFamily="18" charset="0"/>
              </a:defRPr>
            </a:lvl4pPr>
            <a:lvl5pPr marL="2057400" indent="-228600" eaLnBrk="0" hangingPunct="0">
              <a:tabLst>
                <a:tab pos="7485063" algn="l"/>
              </a:tabLst>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9pPr>
          </a:lstStyle>
          <a:p>
            <a:pPr algn="l" eaLnBrk="1" hangingPunct="1">
              <a:spcBef>
                <a:spcPct val="50000"/>
              </a:spcBef>
            </a:pPr>
            <a:r>
              <a:rPr lang="es-ES" altLang="en-US" sz="1200" b="1" i="1">
                <a:latin typeface="Times New Roman" panose="02020603050405020304" pitchFamily="18" charset="0"/>
              </a:rPr>
              <a:t>NOTA</a:t>
            </a:r>
            <a:r>
              <a:rPr lang="es-ES" altLang="en-US" sz="1200" b="1">
                <a:latin typeface="Times New Roman" panose="02020603050405020304" pitchFamily="18" charset="0"/>
              </a:rPr>
              <a:t>.</a:t>
            </a:r>
            <a:r>
              <a:rPr lang="es-ES" altLang="en-US" sz="1200">
                <a:latin typeface="Times New Roman" panose="02020603050405020304" pitchFamily="18" charset="0"/>
              </a:rPr>
              <a:t> Adaptado de: </a:t>
            </a:r>
            <a:r>
              <a:rPr lang="en-US" altLang="en-US" sz="1200" b="1" i="1">
                <a:latin typeface="Times New Roman" panose="02020603050405020304" pitchFamily="18" charset="0"/>
              </a:rPr>
              <a:t>Fisiología del Esfuerzo y del Deporte</a:t>
            </a:r>
            <a:r>
              <a:rPr lang="en-US" altLang="en-US" sz="1200">
                <a:latin typeface="Times New Roman" panose="02020603050405020304" pitchFamily="18" charset="0"/>
              </a:rPr>
              <a:t>. 5ta. ed.; (p. 116), por J. H. Wilmore, &amp; D. L. Costill, 2004, Barcelona, España: Editorial Paidotribo. Copyright 2004 por Jack H. Wilmore y David L. Costill.</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CF9CE-E1A5-444C-9D95-0047686FA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26567"/>
            <a:ext cx="88392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7677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D35333-C9BA-4846-B423-F4D4A54DD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16160"/>
            <a:ext cx="5891213" cy="6553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0409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7FFDBE3-1F9F-4DDE-9953-7E9666551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13" y="64454"/>
            <a:ext cx="5514999" cy="66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6024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43" name="Rectangle 19">
            <a:extLst>
              <a:ext uri="{FF2B5EF4-FFF2-40B4-BE49-F238E27FC236}">
                <a16:creationId xmlns:a16="http://schemas.microsoft.com/office/drawing/2014/main" id="{0C124DD8-DBDE-4DEA-9E24-38A9511B035B}"/>
              </a:ext>
            </a:extLst>
          </p:cNvPr>
          <p:cNvSpPr>
            <a:spLocks noChangeArrowheads="1"/>
          </p:cNvSpPr>
          <p:nvPr/>
        </p:nvSpPr>
        <p:spPr bwMode="auto">
          <a:xfrm>
            <a:off x="1695450" y="1049362"/>
            <a:ext cx="5581650" cy="630238"/>
          </a:xfrm>
          <a:prstGeom prst="rect">
            <a:avLst/>
          </a:prstGeom>
          <a:noFill/>
          <a:ln w="9525">
            <a:noFill/>
            <a:miter lim="800000"/>
            <a:headEnd/>
            <a:tailEnd/>
          </a:ln>
          <a:effectLst/>
        </p:spPr>
        <p:txBody>
          <a:bodyPr/>
          <a:lstStyle/>
          <a:p>
            <a:pPr marL="342900" indent="-342900" algn="ctr" eaLnBrk="0" hangingPunct="0">
              <a:lnSpc>
                <a:spcPct val="60000"/>
              </a:lnSpc>
              <a:spcBef>
                <a:spcPct val="20000"/>
              </a:spcBef>
              <a:defRPr/>
            </a:pPr>
            <a:r>
              <a:rPr lang="en-US" sz="2700">
                <a:effectLst>
                  <a:outerShdw blurRad="38100" dist="38100" dir="2700000" algn="tl">
                    <a:srgbClr val="C0C0C0"/>
                  </a:outerShdw>
                </a:effectLst>
                <a:latin typeface="Arial Black" pitchFamily="34" charset="0"/>
              </a:rPr>
              <a:t>SISTEMA OXIDATIVO</a:t>
            </a:r>
          </a:p>
          <a:p>
            <a:pPr marL="342900" indent="-342900" algn="ctr" eaLnBrk="0" hangingPunct="0">
              <a:lnSpc>
                <a:spcPct val="60000"/>
              </a:lnSpc>
              <a:spcBef>
                <a:spcPct val="20000"/>
              </a:spcBef>
              <a:defRPr/>
            </a:pPr>
            <a:r>
              <a:rPr lang="en-US" sz="2700">
                <a:effectLst>
                  <a:outerShdw blurRad="38100" dist="38100" dir="2700000" algn="tl">
                    <a:srgbClr val="C0C0C0"/>
                  </a:outerShdw>
                </a:effectLst>
                <a:latin typeface="Arial Black" pitchFamily="34" charset="0"/>
              </a:rPr>
              <a:t>(METABOLISMO AERÓBICO</a:t>
            </a:r>
          </a:p>
        </p:txBody>
      </p:sp>
      <p:sp>
        <p:nvSpPr>
          <p:cNvPr id="442371" name="Rectangle 21">
            <a:extLst>
              <a:ext uri="{FF2B5EF4-FFF2-40B4-BE49-F238E27FC236}">
                <a16:creationId xmlns:a16="http://schemas.microsoft.com/office/drawing/2014/main" id="{243A078F-2536-4F1E-8D69-5722A8176D5F}"/>
              </a:ext>
            </a:extLst>
          </p:cNvPr>
          <p:cNvSpPr>
            <a:spLocks noChangeArrowheads="1"/>
          </p:cNvSpPr>
          <p:nvPr/>
        </p:nvSpPr>
        <p:spPr bwMode="auto">
          <a:xfrm>
            <a:off x="211138" y="1830412"/>
            <a:ext cx="1846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400" b="1">
                <a:latin typeface="Arial" panose="020B0604020202020204" pitchFamily="34" charset="0"/>
              </a:rPr>
              <a:t>Glucólisis</a:t>
            </a:r>
          </a:p>
          <a:p>
            <a:pPr algn="ctr">
              <a:lnSpc>
                <a:spcPct val="60000"/>
              </a:lnSpc>
              <a:spcBef>
                <a:spcPct val="20000"/>
              </a:spcBef>
            </a:pPr>
            <a:r>
              <a:rPr lang="en-US" altLang="en-US" sz="2400" b="1">
                <a:latin typeface="Arial" panose="020B0604020202020204" pitchFamily="34" charset="0"/>
              </a:rPr>
              <a:t>Aeróbica</a:t>
            </a:r>
          </a:p>
        </p:txBody>
      </p:sp>
      <p:sp>
        <p:nvSpPr>
          <p:cNvPr id="442372" name="Line 27">
            <a:extLst>
              <a:ext uri="{FF2B5EF4-FFF2-40B4-BE49-F238E27FC236}">
                <a16:creationId xmlns:a16="http://schemas.microsoft.com/office/drawing/2014/main" id="{E0EBC353-9895-4641-95C9-E20C3FAB4152}"/>
              </a:ext>
            </a:extLst>
          </p:cNvPr>
          <p:cNvSpPr>
            <a:spLocks noChangeShapeType="1"/>
          </p:cNvSpPr>
          <p:nvPr/>
        </p:nvSpPr>
        <p:spPr bwMode="auto">
          <a:xfrm>
            <a:off x="4445000" y="2513037"/>
            <a:ext cx="0" cy="59055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1452" name="Rectangle 28">
            <a:extLst>
              <a:ext uri="{FF2B5EF4-FFF2-40B4-BE49-F238E27FC236}">
                <a16:creationId xmlns:a16="http://schemas.microsoft.com/office/drawing/2014/main" id="{BB77E6AB-D8B0-45B2-9E27-CB89EAC479A3}"/>
              </a:ext>
            </a:extLst>
          </p:cNvPr>
          <p:cNvSpPr>
            <a:spLocks noChangeArrowheads="1"/>
          </p:cNvSpPr>
          <p:nvPr/>
        </p:nvSpPr>
        <p:spPr bwMode="auto">
          <a:xfrm>
            <a:off x="1022350" y="3109937"/>
            <a:ext cx="6908800" cy="803275"/>
          </a:xfrm>
          <a:prstGeom prst="rect">
            <a:avLst/>
          </a:prstGeom>
          <a:noFill/>
          <a:ln w="9525">
            <a:noFill/>
            <a:miter lim="800000"/>
            <a:headEnd/>
            <a:tailEnd/>
          </a:ln>
          <a:effectLst/>
        </p:spPr>
        <p:txBody>
          <a:bodyPr/>
          <a:lstStyle/>
          <a:p>
            <a:pPr marL="342900" indent="-342900" algn="ctr" eaLnBrk="0" hangingPunct="0">
              <a:lnSpc>
                <a:spcPct val="60000"/>
              </a:lnSpc>
              <a:spcBef>
                <a:spcPct val="20000"/>
              </a:spcBef>
              <a:defRPr/>
            </a:pPr>
            <a:r>
              <a:rPr lang="en-US" sz="2400" b="1" i="1">
                <a:latin typeface="Arial" charset="0"/>
              </a:rPr>
              <a:t>Producción Neta/Total de Energía (ATP)</a:t>
            </a:r>
          </a:p>
          <a:p>
            <a:pPr marL="342900" indent="-342900" algn="ctr" eaLnBrk="0" hangingPunct="0">
              <a:lnSpc>
                <a:spcPct val="60000"/>
              </a:lnSpc>
              <a:spcBef>
                <a:spcPct val="20000"/>
              </a:spcBef>
              <a:defRPr/>
            </a:pPr>
            <a:r>
              <a:rPr lang="en-US" sz="2400" b="1" i="1">
                <a:latin typeface="Arial" charset="0"/>
              </a:rPr>
              <a:t>a partir de</a:t>
            </a:r>
          </a:p>
          <a:p>
            <a:pPr marL="342900" indent="-342900" algn="ctr" eaLnBrk="0" hangingPunct="0">
              <a:lnSpc>
                <a:spcPct val="60000"/>
              </a:lnSpc>
              <a:spcBef>
                <a:spcPct val="20000"/>
              </a:spcBef>
              <a:defRPr/>
            </a:pPr>
            <a:r>
              <a:rPr lang="en-US" sz="2400" b="1">
                <a:effectLst>
                  <a:outerShdw blurRad="38100" dist="38100" dir="2700000" algn="tl">
                    <a:srgbClr val="C0C0C0"/>
                  </a:outerShdw>
                </a:effectLst>
                <a:latin typeface="Arial" charset="0"/>
              </a:rPr>
              <a:t>CHO</a:t>
            </a:r>
            <a:endParaRPr lang="en-US" b="1">
              <a:effectLst>
                <a:outerShdw blurRad="38100" dist="38100" dir="2700000" algn="tl">
                  <a:srgbClr val="C0C0C0"/>
                </a:outerShdw>
              </a:effectLst>
              <a:latin typeface="Arial" charset="0"/>
            </a:endParaRPr>
          </a:p>
        </p:txBody>
      </p:sp>
      <p:sp>
        <p:nvSpPr>
          <p:cNvPr id="442374" name="Rectangle 54">
            <a:extLst>
              <a:ext uri="{FF2B5EF4-FFF2-40B4-BE49-F238E27FC236}">
                <a16:creationId xmlns:a16="http://schemas.microsoft.com/office/drawing/2014/main" id="{70283660-00BE-454D-8695-B5AA854AA3BD}"/>
              </a:ext>
            </a:extLst>
          </p:cNvPr>
          <p:cNvSpPr>
            <a:spLocks noChangeArrowheads="1"/>
          </p:cNvSpPr>
          <p:nvPr/>
        </p:nvSpPr>
        <p:spPr bwMode="auto">
          <a:xfrm>
            <a:off x="369888" y="962050"/>
            <a:ext cx="8455025" cy="1506537"/>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2375" name="Line 55">
            <a:extLst>
              <a:ext uri="{FF2B5EF4-FFF2-40B4-BE49-F238E27FC236}">
                <a16:creationId xmlns:a16="http://schemas.microsoft.com/office/drawing/2014/main" id="{74551EA7-FD2F-45A3-991D-57A30FC0D6B8}"/>
              </a:ext>
            </a:extLst>
          </p:cNvPr>
          <p:cNvSpPr>
            <a:spLocks noChangeShapeType="1"/>
          </p:cNvSpPr>
          <p:nvPr/>
        </p:nvSpPr>
        <p:spPr bwMode="auto">
          <a:xfrm rot="-5400000">
            <a:off x="2275682" y="1701031"/>
            <a:ext cx="0" cy="78263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2376" name="Rectangle 56">
            <a:extLst>
              <a:ext uri="{FF2B5EF4-FFF2-40B4-BE49-F238E27FC236}">
                <a16:creationId xmlns:a16="http://schemas.microsoft.com/office/drawing/2014/main" id="{3ACD7AD0-7047-44E6-81F2-36A7F9A1F628}"/>
              </a:ext>
            </a:extLst>
          </p:cNvPr>
          <p:cNvSpPr>
            <a:spLocks noChangeArrowheads="1"/>
          </p:cNvSpPr>
          <p:nvPr/>
        </p:nvSpPr>
        <p:spPr bwMode="auto">
          <a:xfrm>
            <a:off x="2582863" y="1951062"/>
            <a:ext cx="23383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400" b="1">
                <a:latin typeface="Arial" panose="020B0604020202020204" pitchFamily="34" charset="0"/>
              </a:rPr>
              <a:t>Ciclo de Krebs</a:t>
            </a:r>
          </a:p>
        </p:txBody>
      </p:sp>
      <p:sp>
        <p:nvSpPr>
          <p:cNvPr id="442377" name="Line 57">
            <a:extLst>
              <a:ext uri="{FF2B5EF4-FFF2-40B4-BE49-F238E27FC236}">
                <a16:creationId xmlns:a16="http://schemas.microsoft.com/office/drawing/2014/main" id="{D31AA6A0-DF7C-4B91-8175-E61F576CB8D2}"/>
              </a:ext>
            </a:extLst>
          </p:cNvPr>
          <p:cNvSpPr>
            <a:spLocks noChangeShapeType="1"/>
          </p:cNvSpPr>
          <p:nvPr/>
        </p:nvSpPr>
        <p:spPr bwMode="auto">
          <a:xfrm rot="-5400000">
            <a:off x="5247482" y="1701031"/>
            <a:ext cx="0" cy="78263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2378" name="Rectangle 58">
            <a:extLst>
              <a:ext uri="{FF2B5EF4-FFF2-40B4-BE49-F238E27FC236}">
                <a16:creationId xmlns:a16="http://schemas.microsoft.com/office/drawing/2014/main" id="{35A1DB87-C3FF-4690-9E23-F4435A28EF3E}"/>
              </a:ext>
            </a:extLst>
          </p:cNvPr>
          <p:cNvSpPr>
            <a:spLocks noChangeArrowheads="1"/>
          </p:cNvSpPr>
          <p:nvPr/>
        </p:nvSpPr>
        <p:spPr bwMode="auto">
          <a:xfrm>
            <a:off x="5440363" y="1773262"/>
            <a:ext cx="34115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400" b="1">
                <a:latin typeface="Arial" panose="020B0604020202020204" pitchFamily="34" charset="0"/>
              </a:rPr>
              <a:t>Cadena de Transporte</a:t>
            </a:r>
          </a:p>
          <a:p>
            <a:pPr algn="ctr">
              <a:lnSpc>
                <a:spcPct val="60000"/>
              </a:lnSpc>
              <a:spcBef>
                <a:spcPct val="20000"/>
              </a:spcBef>
            </a:pPr>
            <a:r>
              <a:rPr lang="en-US" altLang="en-US" sz="2400" b="1">
                <a:latin typeface="Arial" panose="020B0604020202020204" pitchFamily="34" charset="0"/>
              </a:rPr>
              <a:t>de Electrones</a:t>
            </a:r>
          </a:p>
        </p:txBody>
      </p:sp>
      <p:sp>
        <p:nvSpPr>
          <p:cNvPr id="442379" name="Rectangle 61">
            <a:extLst>
              <a:ext uri="{FF2B5EF4-FFF2-40B4-BE49-F238E27FC236}">
                <a16:creationId xmlns:a16="http://schemas.microsoft.com/office/drawing/2014/main" id="{8637D8C6-3698-4CCA-AF7B-4A463E64169C}"/>
              </a:ext>
            </a:extLst>
          </p:cNvPr>
          <p:cNvSpPr>
            <a:spLocks noChangeArrowheads="1"/>
          </p:cNvSpPr>
          <p:nvPr/>
        </p:nvSpPr>
        <p:spPr bwMode="auto">
          <a:xfrm>
            <a:off x="293688" y="4797450"/>
            <a:ext cx="22304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60000"/>
              </a:lnSpc>
              <a:spcBef>
                <a:spcPct val="20000"/>
              </a:spcBef>
              <a:buFontTx/>
              <a:buBlip>
                <a:blip r:embed="rId3"/>
              </a:buBlip>
            </a:pPr>
            <a:r>
              <a:rPr lang="en-US" altLang="en-US" sz="2400" b="1">
                <a:latin typeface="Arial" panose="020B0604020202020204" pitchFamily="34" charset="0"/>
              </a:rPr>
              <a:t>Glucógeno</a:t>
            </a:r>
          </a:p>
        </p:txBody>
      </p:sp>
      <p:sp>
        <p:nvSpPr>
          <p:cNvPr id="442380" name="Rectangle 62">
            <a:extLst>
              <a:ext uri="{FF2B5EF4-FFF2-40B4-BE49-F238E27FC236}">
                <a16:creationId xmlns:a16="http://schemas.microsoft.com/office/drawing/2014/main" id="{A2DBBC94-AE39-4590-AA24-BED9DDC641DD}"/>
              </a:ext>
            </a:extLst>
          </p:cNvPr>
          <p:cNvSpPr>
            <a:spLocks noChangeArrowheads="1"/>
          </p:cNvSpPr>
          <p:nvPr/>
        </p:nvSpPr>
        <p:spPr bwMode="auto">
          <a:xfrm>
            <a:off x="369888" y="4606950"/>
            <a:ext cx="8455025" cy="1630362"/>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2381" name="Line 63">
            <a:extLst>
              <a:ext uri="{FF2B5EF4-FFF2-40B4-BE49-F238E27FC236}">
                <a16:creationId xmlns:a16="http://schemas.microsoft.com/office/drawing/2014/main" id="{C58AE25A-73D3-4FDA-8DF3-7782B1D5AB17}"/>
              </a:ext>
            </a:extLst>
          </p:cNvPr>
          <p:cNvSpPr>
            <a:spLocks noChangeShapeType="1"/>
          </p:cNvSpPr>
          <p:nvPr/>
        </p:nvSpPr>
        <p:spPr bwMode="auto">
          <a:xfrm rot="-5400000">
            <a:off x="3549651" y="3771924"/>
            <a:ext cx="0" cy="2327275"/>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2382" name="Rectangle 67">
            <a:extLst>
              <a:ext uri="{FF2B5EF4-FFF2-40B4-BE49-F238E27FC236}">
                <a16:creationId xmlns:a16="http://schemas.microsoft.com/office/drawing/2014/main" id="{28891DDB-7FAB-497A-882C-8F12F98F44C4}"/>
              </a:ext>
            </a:extLst>
          </p:cNvPr>
          <p:cNvSpPr>
            <a:spLocks noChangeArrowheads="1"/>
          </p:cNvSpPr>
          <p:nvPr/>
        </p:nvSpPr>
        <p:spPr bwMode="auto">
          <a:xfrm>
            <a:off x="4649788" y="4797450"/>
            <a:ext cx="413226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60000"/>
              </a:lnSpc>
              <a:spcBef>
                <a:spcPct val="20000"/>
              </a:spcBef>
            </a:pPr>
            <a:r>
              <a:rPr lang="en-US" altLang="en-US" sz="2400" b="1">
                <a:latin typeface="Arial" panose="020B0604020202020204" pitchFamily="34" charset="0"/>
              </a:rPr>
              <a:t>39 Moléculas de ATP</a:t>
            </a:r>
          </a:p>
        </p:txBody>
      </p:sp>
      <p:sp>
        <p:nvSpPr>
          <p:cNvPr id="442383" name="Rectangle 68">
            <a:extLst>
              <a:ext uri="{FF2B5EF4-FFF2-40B4-BE49-F238E27FC236}">
                <a16:creationId xmlns:a16="http://schemas.microsoft.com/office/drawing/2014/main" id="{8856BB1C-2D0A-4EA5-9628-906E33A316B9}"/>
              </a:ext>
            </a:extLst>
          </p:cNvPr>
          <p:cNvSpPr>
            <a:spLocks noChangeArrowheads="1"/>
          </p:cNvSpPr>
          <p:nvPr/>
        </p:nvSpPr>
        <p:spPr bwMode="auto">
          <a:xfrm>
            <a:off x="306388" y="5356250"/>
            <a:ext cx="22304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60000"/>
              </a:lnSpc>
              <a:spcBef>
                <a:spcPct val="20000"/>
              </a:spcBef>
              <a:buFontTx/>
              <a:buBlip>
                <a:blip r:embed="rId3"/>
              </a:buBlip>
            </a:pPr>
            <a:r>
              <a:rPr lang="en-US" altLang="en-US" sz="2400" b="1">
                <a:latin typeface="Arial" panose="020B0604020202020204" pitchFamily="34" charset="0"/>
              </a:rPr>
              <a:t>Glucosa</a:t>
            </a:r>
          </a:p>
        </p:txBody>
      </p:sp>
      <p:sp>
        <p:nvSpPr>
          <p:cNvPr id="442384" name="Line 69">
            <a:extLst>
              <a:ext uri="{FF2B5EF4-FFF2-40B4-BE49-F238E27FC236}">
                <a16:creationId xmlns:a16="http://schemas.microsoft.com/office/drawing/2014/main" id="{F3D179E8-DE17-4DC3-A004-8D42E6DD095A}"/>
              </a:ext>
            </a:extLst>
          </p:cNvPr>
          <p:cNvSpPr>
            <a:spLocks noChangeShapeType="1"/>
          </p:cNvSpPr>
          <p:nvPr/>
        </p:nvSpPr>
        <p:spPr bwMode="auto">
          <a:xfrm rot="-5400000">
            <a:off x="3371057" y="4139430"/>
            <a:ext cx="0" cy="2709863"/>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2385" name="Rectangle 70">
            <a:extLst>
              <a:ext uri="{FF2B5EF4-FFF2-40B4-BE49-F238E27FC236}">
                <a16:creationId xmlns:a16="http://schemas.microsoft.com/office/drawing/2014/main" id="{A387D58C-2FC6-44B8-93C5-53BEF78BE88D}"/>
              </a:ext>
            </a:extLst>
          </p:cNvPr>
          <p:cNvSpPr>
            <a:spLocks noChangeArrowheads="1"/>
          </p:cNvSpPr>
          <p:nvPr/>
        </p:nvSpPr>
        <p:spPr bwMode="auto">
          <a:xfrm>
            <a:off x="4649788" y="5356250"/>
            <a:ext cx="413226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60000"/>
              </a:lnSpc>
              <a:spcBef>
                <a:spcPct val="20000"/>
              </a:spcBef>
            </a:pPr>
            <a:r>
              <a:rPr lang="en-US" altLang="en-US" sz="2400" b="1">
                <a:latin typeface="Arial" panose="020B0604020202020204" pitchFamily="34" charset="0"/>
              </a:rPr>
              <a:t>38 Moléculas de ATP</a:t>
            </a:r>
          </a:p>
        </p:txBody>
      </p:sp>
      <p:sp>
        <p:nvSpPr>
          <p:cNvPr id="442386" name="Rectangle 71">
            <a:extLst>
              <a:ext uri="{FF2B5EF4-FFF2-40B4-BE49-F238E27FC236}">
                <a16:creationId xmlns:a16="http://schemas.microsoft.com/office/drawing/2014/main" id="{A4B3A69D-CC34-4E9B-9A98-0789CB762732}"/>
              </a:ext>
            </a:extLst>
          </p:cNvPr>
          <p:cNvSpPr>
            <a:spLocks noChangeArrowheads="1"/>
          </p:cNvSpPr>
          <p:nvPr/>
        </p:nvSpPr>
        <p:spPr bwMode="auto">
          <a:xfrm>
            <a:off x="676275" y="5845200"/>
            <a:ext cx="18224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60000"/>
              </a:lnSpc>
              <a:spcBef>
                <a:spcPct val="20000"/>
              </a:spcBef>
            </a:pPr>
            <a:r>
              <a:rPr lang="en-US" altLang="en-US" sz="2400" b="1">
                <a:latin typeface="Arial" panose="020B0604020202020204" pitchFamily="34" charset="0"/>
              </a:rPr>
              <a:t>(1 mol ATP</a:t>
            </a:r>
          </a:p>
        </p:txBody>
      </p:sp>
      <p:sp>
        <p:nvSpPr>
          <p:cNvPr id="442387" name="Line 72">
            <a:extLst>
              <a:ext uri="{FF2B5EF4-FFF2-40B4-BE49-F238E27FC236}">
                <a16:creationId xmlns:a16="http://schemas.microsoft.com/office/drawing/2014/main" id="{608B981B-2B3C-4C05-9065-836B3C1425ED}"/>
              </a:ext>
            </a:extLst>
          </p:cNvPr>
          <p:cNvSpPr>
            <a:spLocks noChangeShapeType="1"/>
          </p:cNvSpPr>
          <p:nvPr/>
        </p:nvSpPr>
        <p:spPr bwMode="auto">
          <a:xfrm rot="-5400000">
            <a:off x="4207669" y="4198169"/>
            <a:ext cx="0" cy="3611562"/>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2388" name="Rectangle 73">
            <a:extLst>
              <a:ext uri="{FF2B5EF4-FFF2-40B4-BE49-F238E27FC236}">
                <a16:creationId xmlns:a16="http://schemas.microsoft.com/office/drawing/2014/main" id="{1B893A16-73CE-453F-805D-D6A091D2B04F}"/>
              </a:ext>
            </a:extLst>
          </p:cNvPr>
          <p:cNvSpPr>
            <a:spLocks noChangeArrowheads="1"/>
          </p:cNvSpPr>
          <p:nvPr/>
        </p:nvSpPr>
        <p:spPr bwMode="auto">
          <a:xfrm>
            <a:off x="5922963" y="5845200"/>
            <a:ext cx="31448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60000"/>
              </a:lnSpc>
              <a:spcBef>
                <a:spcPct val="20000"/>
              </a:spcBef>
            </a:pPr>
            <a:r>
              <a:rPr lang="en-US" altLang="en-US" sz="2400" b="1">
                <a:latin typeface="Arial" panose="020B0604020202020204" pitchFamily="34" charset="0"/>
              </a:rPr>
              <a:t>Glucosa-6-Fosfato)</a:t>
            </a:r>
          </a:p>
        </p:txBody>
      </p:sp>
      <p:sp>
        <p:nvSpPr>
          <p:cNvPr id="442389" name="Rectangle 74">
            <a:extLst>
              <a:ext uri="{FF2B5EF4-FFF2-40B4-BE49-F238E27FC236}">
                <a16:creationId xmlns:a16="http://schemas.microsoft.com/office/drawing/2014/main" id="{AB8B94AE-1F05-47B9-B194-E8F9E40792C5}"/>
              </a:ext>
            </a:extLst>
          </p:cNvPr>
          <p:cNvSpPr>
            <a:spLocks noChangeArrowheads="1"/>
          </p:cNvSpPr>
          <p:nvPr/>
        </p:nvSpPr>
        <p:spPr bwMode="auto">
          <a:xfrm>
            <a:off x="2249488" y="5702325"/>
            <a:ext cx="36226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200" b="1" i="1">
                <a:latin typeface="Times New Roman" panose="02020603050405020304" pitchFamily="18" charset="0"/>
              </a:rPr>
              <a:t>(Usado para convertirse en)</a:t>
            </a:r>
          </a:p>
        </p:txBody>
      </p:sp>
      <p:sp>
        <p:nvSpPr>
          <p:cNvPr id="442390" name="Line 75">
            <a:extLst>
              <a:ext uri="{FF2B5EF4-FFF2-40B4-BE49-F238E27FC236}">
                <a16:creationId xmlns:a16="http://schemas.microsoft.com/office/drawing/2014/main" id="{F09AA0F1-3B63-4B8E-91F1-5AE7A9E40B85}"/>
              </a:ext>
            </a:extLst>
          </p:cNvPr>
          <p:cNvSpPr>
            <a:spLocks noChangeShapeType="1"/>
          </p:cNvSpPr>
          <p:nvPr/>
        </p:nvSpPr>
        <p:spPr bwMode="auto">
          <a:xfrm>
            <a:off x="4457700" y="3973537"/>
            <a:ext cx="0" cy="59055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a:extLst>
              <a:ext uri="{FF2B5EF4-FFF2-40B4-BE49-F238E27FC236}">
                <a16:creationId xmlns:a16="http://schemas.microsoft.com/office/drawing/2014/main" id="{7075D42F-5C4C-4299-82A5-2A2695811158}"/>
              </a:ext>
            </a:extLst>
          </p:cNvPr>
          <p:cNvSpPr>
            <a:spLocks noChangeArrowheads="1"/>
          </p:cNvSpPr>
          <p:nvPr/>
        </p:nvSpPr>
        <p:spPr bwMode="auto">
          <a:xfrm>
            <a:off x="898525" y="1138238"/>
            <a:ext cx="7450138" cy="457200"/>
          </a:xfrm>
          <a:prstGeom prst="rect">
            <a:avLst/>
          </a:prstGeom>
          <a:noFill/>
          <a:ln w="9525">
            <a:noFill/>
            <a:miter lim="800000"/>
            <a:headEnd/>
            <a:tailEnd/>
          </a:ln>
          <a:effectLst/>
        </p:spPr>
        <p:txBody>
          <a:bodyPr/>
          <a:lstStyle/>
          <a:p>
            <a:pPr marL="342900" indent="-342900" algn="ctr" fontAlgn="auto">
              <a:lnSpc>
                <a:spcPct val="90000"/>
              </a:lnSpc>
              <a:spcBef>
                <a:spcPct val="20000"/>
              </a:spcBef>
              <a:spcAft>
                <a:spcPts val="0"/>
              </a:spcAft>
              <a:defRPr/>
            </a:pPr>
            <a:r>
              <a:rPr lang="en-US" sz="4100" b="1">
                <a:effectLst>
                  <a:outerShdw blurRad="38100" dist="38100" dir="2700000" algn="tl">
                    <a:srgbClr val="C0C0C0"/>
                  </a:outerShdw>
                </a:effectLst>
                <a:latin typeface="Arial Black" pitchFamily="34" charset="0"/>
              </a:rPr>
              <a:t>1 Mol de Glucosa o AGL</a:t>
            </a:r>
          </a:p>
        </p:txBody>
      </p:sp>
      <p:sp>
        <p:nvSpPr>
          <p:cNvPr id="4" name="Freeform 28">
            <a:extLst>
              <a:ext uri="{FF2B5EF4-FFF2-40B4-BE49-F238E27FC236}">
                <a16:creationId xmlns:a16="http://schemas.microsoft.com/office/drawing/2014/main" id="{AA8A6F63-44CD-4EAE-94B5-FFA745740D44}"/>
              </a:ext>
            </a:extLst>
          </p:cNvPr>
          <p:cNvSpPr>
            <a:spLocks/>
          </p:cNvSpPr>
          <p:nvPr/>
        </p:nvSpPr>
        <p:spPr bwMode="auto">
          <a:xfrm>
            <a:off x="2208213" y="3927475"/>
            <a:ext cx="728662" cy="828675"/>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524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Rectangle 29">
            <a:extLst>
              <a:ext uri="{FF2B5EF4-FFF2-40B4-BE49-F238E27FC236}">
                <a16:creationId xmlns:a16="http://schemas.microsoft.com/office/drawing/2014/main" id="{00AE53B7-76D9-4479-BC6D-2341E1C0632D}"/>
              </a:ext>
            </a:extLst>
          </p:cNvPr>
          <p:cNvSpPr>
            <a:spLocks noChangeArrowheads="1"/>
          </p:cNvSpPr>
          <p:nvPr/>
        </p:nvSpPr>
        <p:spPr bwMode="auto">
          <a:xfrm>
            <a:off x="1528763" y="4672013"/>
            <a:ext cx="1501775"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300" b="1">
                <a:effectLst>
                  <a:outerShdw blurRad="38100" dist="38100" dir="2700000" algn="tl">
                    <a:srgbClr val="C0C0C0"/>
                  </a:outerShdw>
                </a:effectLst>
                <a:latin typeface="Arial" charset="0"/>
              </a:rPr>
              <a:t>40 %</a:t>
            </a:r>
          </a:p>
        </p:txBody>
      </p:sp>
      <p:sp>
        <p:nvSpPr>
          <p:cNvPr id="6" name="Rectangle 30">
            <a:extLst>
              <a:ext uri="{FF2B5EF4-FFF2-40B4-BE49-F238E27FC236}">
                <a16:creationId xmlns:a16="http://schemas.microsoft.com/office/drawing/2014/main" id="{173B2202-BC1E-4F2B-A2C2-C077D672C38A}"/>
              </a:ext>
            </a:extLst>
          </p:cNvPr>
          <p:cNvSpPr>
            <a:spLocks noChangeArrowheads="1"/>
          </p:cNvSpPr>
          <p:nvPr/>
        </p:nvSpPr>
        <p:spPr bwMode="auto">
          <a:xfrm>
            <a:off x="2978150" y="2308225"/>
            <a:ext cx="3721100"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700" b="1">
                <a:effectLst>
                  <a:outerShdw blurRad="38100" dist="38100" dir="2700000" algn="tl">
                    <a:srgbClr val="C0C0C0"/>
                  </a:outerShdw>
                </a:effectLst>
                <a:latin typeface="Verdana" pitchFamily="34" charset="0"/>
              </a:rPr>
              <a:t>Metabolismo</a:t>
            </a:r>
          </a:p>
        </p:txBody>
      </p:sp>
      <p:sp>
        <p:nvSpPr>
          <p:cNvPr id="7" name="Line 33">
            <a:extLst>
              <a:ext uri="{FF2B5EF4-FFF2-40B4-BE49-F238E27FC236}">
                <a16:creationId xmlns:a16="http://schemas.microsoft.com/office/drawing/2014/main" id="{3D8185B9-5628-49DC-A2BF-5D062A2CE4F3}"/>
              </a:ext>
            </a:extLst>
          </p:cNvPr>
          <p:cNvSpPr>
            <a:spLocks noChangeShapeType="1"/>
          </p:cNvSpPr>
          <p:nvPr/>
        </p:nvSpPr>
        <p:spPr bwMode="auto">
          <a:xfrm>
            <a:off x="4799013" y="1704975"/>
            <a:ext cx="0" cy="8001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8" name="Rectangle 36">
            <a:extLst>
              <a:ext uri="{FF2B5EF4-FFF2-40B4-BE49-F238E27FC236}">
                <a16:creationId xmlns:a16="http://schemas.microsoft.com/office/drawing/2014/main" id="{660015DC-2F73-4CF4-9CEB-18883D2F0981}"/>
              </a:ext>
            </a:extLst>
          </p:cNvPr>
          <p:cNvSpPr>
            <a:spLocks noChangeArrowheads="1"/>
          </p:cNvSpPr>
          <p:nvPr/>
        </p:nvSpPr>
        <p:spPr bwMode="auto">
          <a:xfrm>
            <a:off x="2617788" y="3695700"/>
            <a:ext cx="4392612" cy="4953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fontAlgn="auto">
              <a:lnSpc>
                <a:spcPct val="70000"/>
              </a:lnSpc>
              <a:spcBef>
                <a:spcPct val="20000"/>
              </a:spcBef>
              <a:spcAft>
                <a:spcPts val="0"/>
              </a:spcAft>
              <a:defRPr/>
            </a:pPr>
            <a:r>
              <a:rPr lang="es-PR" sz="3600" b="1">
                <a:solidFill>
                  <a:srgbClr val="000000"/>
                </a:solidFill>
                <a:effectLst>
                  <a:outerShdw blurRad="38100" dist="38100" dir="2700000" algn="tl">
                    <a:srgbClr val="C0C0C0"/>
                  </a:outerShdw>
                </a:effectLst>
                <a:latin typeface="Arial" charset="0"/>
              </a:rPr>
              <a:t>Energía Liberada</a:t>
            </a:r>
            <a:endParaRPr lang="en-US" sz="3600" b="1" i="1">
              <a:solidFill>
                <a:srgbClr val="000000"/>
              </a:solidFill>
              <a:effectLst>
                <a:outerShdw blurRad="38100" dist="38100" dir="2700000" algn="tl">
                  <a:srgbClr val="C0C0C0"/>
                </a:outerShdw>
              </a:effectLst>
              <a:latin typeface="Arial" charset="0"/>
            </a:endParaRPr>
          </a:p>
        </p:txBody>
      </p:sp>
      <p:sp>
        <p:nvSpPr>
          <p:cNvPr id="9" name="Line 38">
            <a:extLst>
              <a:ext uri="{FF2B5EF4-FFF2-40B4-BE49-F238E27FC236}">
                <a16:creationId xmlns:a16="http://schemas.microsoft.com/office/drawing/2014/main" id="{BBC839C0-BDDD-4E05-A8B4-8271638FA9F6}"/>
              </a:ext>
            </a:extLst>
          </p:cNvPr>
          <p:cNvSpPr>
            <a:spLocks noChangeShapeType="1"/>
          </p:cNvSpPr>
          <p:nvPr/>
        </p:nvSpPr>
        <p:spPr bwMode="auto">
          <a:xfrm>
            <a:off x="2182813" y="5181600"/>
            <a:ext cx="0" cy="6350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 name="Line 39">
            <a:extLst>
              <a:ext uri="{FF2B5EF4-FFF2-40B4-BE49-F238E27FC236}">
                <a16:creationId xmlns:a16="http://schemas.microsoft.com/office/drawing/2014/main" id="{4EDC1078-98AA-4884-B5AB-2F3A2AE4DCD3}"/>
              </a:ext>
            </a:extLst>
          </p:cNvPr>
          <p:cNvSpPr>
            <a:spLocks noChangeShapeType="1"/>
          </p:cNvSpPr>
          <p:nvPr/>
        </p:nvSpPr>
        <p:spPr bwMode="auto">
          <a:xfrm>
            <a:off x="4799013" y="2886075"/>
            <a:ext cx="0" cy="8001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 name="Rectangle 41">
            <a:extLst>
              <a:ext uri="{FF2B5EF4-FFF2-40B4-BE49-F238E27FC236}">
                <a16:creationId xmlns:a16="http://schemas.microsoft.com/office/drawing/2014/main" id="{19A1D8D1-78BD-4989-9F3D-401D3DA1FE2A}"/>
              </a:ext>
            </a:extLst>
          </p:cNvPr>
          <p:cNvSpPr>
            <a:spLocks noChangeArrowheads="1"/>
          </p:cNvSpPr>
          <p:nvPr/>
        </p:nvSpPr>
        <p:spPr bwMode="auto">
          <a:xfrm>
            <a:off x="190500" y="5765800"/>
            <a:ext cx="4430713" cy="8001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fontAlgn="auto">
              <a:lnSpc>
                <a:spcPct val="70000"/>
              </a:lnSpc>
              <a:spcBef>
                <a:spcPct val="20000"/>
              </a:spcBef>
              <a:spcAft>
                <a:spcPts val="0"/>
              </a:spcAft>
              <a:defRPr/>
            </a:pPr>
            <a:r>
              <a:rPr lang="es-PR" sz="2800" b="1">
                <a:solidFill>
                  <a:srgbClr val="000000"/>
                </a:solidFill>
                <a:effectLst>
                  <a:outerShdw blurRad="38100" dist="38100" dir="2700000" algn="tl">
                    <a:srgbClr val="C0C0C0"/>
                  </a:outerShdw>
                </a:effectLst>
                <a:latin typeface="Arial" charset="0"/>
              </a:rPr>
              <a:t>Capturada para Formar</a:t>
            </a:r>
          </a:p>
          <a:p>
            <a:pPr marL="342900" indent="-342900" fontAlgn="auto">
              <a:lnSpc>
                <a:spcPct val="70000"/>
              </a:lnSpc>
              <a:spcBef>
                <a:spcPct val="20000"/>
              </a:spcBef>
              <a:spcAft>
                <a:spcPts val="0"/>
              </a:spcAft>
              <a:defRPr/>
            </a:pPr>
            <a:r>
              <a:rPr lang="en-US" sz="3200" b="1">
                <a:solidFill>
                  <a:srgbClr val="000000"/>
                </a:solidFill>
                <a:effectLst>
                  <a:outerShdw blurRad="38100" dist="38100" dir="2700000" algn="tl">
                    <a:srgbClr val="C0C0C0"/>
                  </a:outerShdw>
                </a:effectLst>
                <a:latin typeface="Arial Black" pitchFamily="34" charset="0"/>
              </a:rPr>
              <a:t>           ATP</a:t>
            </a:r>
            <a:endParaRPr lang="en-US" sz="3200" b="1" i="1">
              <a:solidFill>
                <a:srgbClr val="000000"/>
              </a:solidFill>
              <a:effectLst>
                <a:outerShdw blurRad="38100" dist="38100" dir="2700000" algn="tl">
                  <a:srgbClr val="C0C0C0"/>
                </a:outerShdw>
              </a:effectLst>
              <a:latin typeface="Arial Black" pitchFamily="34" charset="0"/>
            </a:endParaRPr>
          </a:p>
        </p:txBody>
      </p:sp>
      <p:sp>
        <p:nvSpPr>
          <p:cNvPr id="12" name="Freeform 42">
            <a:extLst>
              <a:ext uri="{FF2B5EF4-FFF2-40B4-BE49-F238E27FC236}">
                <a16:creationId xmlns:a16="http://schemas.microsoft.com/office/drawing/2014/main" id="{A5245B3F-75BD-4FB8-8C9E-0DE77367551A}"/>
              </a:ext>
            </a:extLst>
          </p:cNvPr>
          <p:cNvSpPr>
            <a:spLocks/>
          </p:cNvSpPr>
          <p:nvPr/>
        </p:nvSpPr>
        <p:spPr bwMode="auto">
          <a:xfrm flipH="1">
            <a:off x="6716713" y="3927475"/>
            <a:ext cx="1008062" cy="828675"/>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524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Rectangle 43">
            <a:extLst>
              <a:ext uri="{FF2B5EF4-FFF2-40B4-BE49-F238E27FC236}">
                <a16:creationId xmlns:a16="http://schemas.microsoft.com/office/drawing/2014/main" id="{D5205EEC-4A2D-4598-9549-00FABB82150A}"/>
              </a:ext>
            </a:extLst>
          </p:cNvPr>
          <p:cNvSpPr>
            <a:spLocks noChangeArrowheads="1"/>
          </p:cNvSpPr>
          <p:nvPr/>
        </p:nvSpPr>
        <p:spPr bwMode="auto">
          <a:xfrm>
            <a:off x="7065963" y="4672013"/>
            <a:ext cx="1501775"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300" b="1">
                <a:effectLst>
                  <a:outerShdw blurRad="38100" dist="38100" dir="2700000" algn="tl">
                    <a:srgbClr val="C0C0C0"/>
                  </a:outerShdw>
                </a:effectLst>
                <a:latin typeface="Arial" charset="0"/>
              </a:rPr>
              <a:t>60 %</a:t>
            </a:r>
          </a:p>
        </p:txBody>
      </p:sp>
      <p:sp>
        <p:nvSpPr>
          <p:cNvPr id="14" name="Line 44">
            <a:extLst>
              <a:ext uri="{FF2B5EF4-FFF2-40B4-BE49-F238E27FC236}">
                <a16:creationId xmlns:a16="http://schemas.microsoft.com/office/drawing/2014/main" id="{AA5B8E99-0893-48B0-8EF0-AA7C0BFC16C6}"/>
              </a:ext>
            </a:extLst>
          </p:cNvPr>
          <p:cNvSpPr>
            <a:spLocks noChangeShapeType="1"/>
          </p:cNvSpPr>
          <p:nvPr/>
        </p:nvSpPr>
        <p:spPr bwMode="auto">
          <a:xfrm>
            <a:off x="7720013" y="5181600"/>
            <a:ext cx="0" cy="6350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 name="Rectangle 45">
            <a:extLst>
              <a:ext uri="{FF2B5EF4-FFF2-40B4-BE49-F238E27FC236}">
                <a16:creationId xmlns:a16="http://schemas.microsoft.com/office/drawing/2014/main" id="{5A8350B5-9437-45F5-997E-BD4CCDDDB5DC}"/>
              </a:ext>
            </a:extLst>
          </p:cNvPr>
          <p:cNvSpPr>
            <a:spLocks noChangeArrowheads="1"/>
          </p:cNvSpPr>
          <p:nvPr/>
        </p:nvSpPr>
        <p:spPr bwMode="auto">
          <a:xfrm>
            <a:off x="6299200" y="5765800"/>
            <a:ext cx="2741613" cy="8001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fontAlgn="auto">
              <a:lnSpc>
                <a:spcPct val="70000"/>
              </a:lnSpc>
              <a:spcBef>
                <a:spcPct val="20000"/>
              </a:spcBef>
              <a:spcAft>
                <a:spcPts val="0"/>
              </a:spcAft>
              <a:defRPr/>
            </a:pPr>
            <a:r>
              <a:rPr lang="es-PR" sz="2800" b="1">
                <a:solidFill>
                  <a:srgbClr val="000000"/>
                </a:solidFill>
                <a:effectLst>
                  <a:outerShdw blurRad="38100" dist="38100" dir="2700000" algn="tl">
                    <a:srgbClr val="C0C0C0"/>
                  </a:outerShdw>
                </a:effectLst>
                <a:latin typeface="Arial" charset="0"/>
              </a:rPr>
              <a:t>Disipada como</a:t>
            </a:r>
          </a:p>
          <a:p>
            <a:pPr marL="342900" indent="-342900" algn="ctr" fontAlgn="auto">
              <a:lnSpc>
                <a:spcPct val="70000"/>
              </a:lnSpc>
              <a:spcBef>
                <a:spcPct val="20000"/>
              </a:spcBef>
              <a:spcAft>
                <a:spcPts val="0"/>
              </a:spcAft>
              <a:defRPr/>
            </a:pPr>
            <a:r>
              <a:rPr lang="en-US" sz="3200" b="1">
                <a:solidFill>
                  <a:srgbClr val="000000"/>
                </a:solidFill>
                <a:effectLst>
                  <a:outerShdw blurRad="38100" dist="38100" dir="2700000" algn="tl">
                    <a:srgbClr val="C0C0C0"/>
                  </a:outerShdw>
                </a:effectLst>
                <a:latin typeface="Arial Black" pitchFamily="34" charset="0"/>
              </a:rPr>
              <a:t>Calor</a:t>
            </a:r>
            <a:endParaRPr lang="en-US" sz="3200" b="1" i="1">
              <a:solidFill>
                <a:srgbClr val="000000"/>
              </a:solidFill>
              <a:effectLst>
                <a:outerShdw blurRad="38100" dist="38100" dir="2700000" algn="tl">
                  <a:srgbClr val="C0C0C0"/>
                </a:outerShdw>
              </a:effectLst>
              <a:latin typeface="Arial Black" pitchFamily="34" charset="0"/>
            </a:endParaRPr>
          </a:p>
        </p:txBody>
      </p:sp>
      <p:sp>
        <p:nvSpPr>
          <p:cNvPr id="16" name="Title 1">
            <a:extLst>
              <a:ext uri="{FF2B5EF4-FFF2-40B4-BE49-F238E27FC236}">
                <a16:creationId xmlns:a16="http://schemas.microsoft.com/office/drawing/2014/main" id="{73F8BDF4-D7BC-477B-BEC6-469668EDA52C}"/>
              </a:ext>
            </a:extLst>
          </p:cNvPr>
          <p:cNvSpPr>
            <a:spLocks/>
          </p:cNvSpPr>
          <p:nvPr/>
        </p:nvSpPr>
        <p:spPr bwMode="auto">
          <a:xfrm>
            <a:off x="-22225" y="692944"/>
            <a:ext cx="9144000"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dirty="0">
                <a:solidFill>
                  <a:srgbClr val="484876"/>
                </a:solidFill>
                <a:effectLst>
                  <a:outerShdw blurRad="38100" dist="38100" dir="2700000" algn="tl">
                    <a:srgbClr val="C0C0C0"/>
                  </a:outerShdw>
                </a:effectLst>
                <a:latin typeface="Arial Black" pitchFamily="34" charset="0"/>
                <a:cs typeface="Arial" charset="0"/>
              </a:rPr>
              <a:t>SISTEMA OXIDATIVO</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0108822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a:extLst>
              <a:ext uri="{FF2B5EF4-FFF2-40B4-BE49-F238E27FC236}">
                <a16:creationId xmlns:a16="http://schemas.microsoft.com/office/drawing/2014/main" id="{03C1F0AD-0EEB-4AED-ABF4-5799659DCCB3}"/>
              </a:ext>
            </a:extLst>
          </p:cNvPr>
          <p:cNvSpPr txBox="1">
            <a:spLocks noChangeArrowheads="1"/>
          </p:cNvSpPr>
          <p:nvPr/>
        </p:nvSpPr>
        <p:spPr bwMode="auto">
          <a:xfrm>
            <a:off x="182563" y="63500"/>
            <a:ext cx="8181975" cy="587375"/>
          </a:xfrm>
          <a:prstGeom prst="rect">
            <a:avLst/>
          </a:prstGeom>
          <a:noFill/>
          <a:ln w="9525">
            <a:noFill/>
            <a:miter lim="800000"/>
            <a:headEnd/>
            <a:tailEnd/>
          </a:ln>
          <a:effectLst/>
        </p:spPr>
        <p:txBody>
          <a:bodyPr>
            <a:spAutoFit/>
          </a:bodyPr>
          <a:lstStyle/>
          <a:p>
            <a:pPr algn="ctr" eaLnBrk="0" hangingPunct="0">
              <a:lnSpc>
                <a:spcPct val="90000"/>
              </a:lnSpc>
              <a:defRPr/>
            </a:pPr>
            <a:r>
              <a:rPr lang="en-US" sz="1800" b="1">
                <a:effectLst>
                  <a:outerShdw blurRad="38100" dist="38100" dir="2700000" algn="tl">
                    <a:srgbClr val="C0C0C0"/>
                  </a:outerShdw>
                </a:effectLst>
                <a:latin typeface="Arial" charset="0"/>
              </a:rPr>
              <a:t>TRIGLICÉRIDOS</a:t>
            </a:r>
          </a:p>
          <a:p>
            <a:pPr algn="ctr" eaLnBrk="0" hangingPunct="0">
              <a:lnSpc>
                <a:spcPct val="90000"/>
              </a:lnSpc>
              <a:defRPr/>
            </a:pPr>
            <a:r>
              <a:rPr lang="en-US" sz="1800" b="1">
                <a:effectLst>
                  <a:outerShdw blurRad="38100" dist="38100" dir="2700000" algn="tl">
                    <a:srgbClr val="C0C0C0"/>
                  </a:outerShdw>
                </a:effectLst>
                <a:latin typeface="Arial" charset="0"/>
              </a:rPr>
              <a:t>(Almacenes de: Células Grasas en Fibras Esqueletales)</a:t>
            </a:r>
          </a:p>
        </p:txBody>
      </p:sp>
      <p:sp>
        <p:nvSpPr>
          <p:cNvPr id="4" name="Freeform 3">
            <a:extLst>
              <a:ext uri="{FF2B5EF4-FFF2-40B4-BE49-F238E27FC236}">
                <a16:creationId xmlns:a16="http://schemas.microsoft.com/office/drawing/2014/main" id="{E6B479AD-AAD1-4F6E-9943-7048CC22F1BF}"/>
              </a:ext>
            </a:extLst>
          </p:cNvPr>
          <p:cNvSpPr>
            <a:spLocks/>
          </p:cNvSpPr>
          <p:nvPr/>
        </p:nvSpPr>
        <p:spPr bwMode="auto">
          <a:xfrm rot="-5400000" flipH="1" flipV="1">
            <a:off x="2132806" y="716757"/>
            <a:ext cx="249237" cy="1676400"/>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5" name="Text Box 4">
            <a:extLst>
              <a:ext uri="{FF2B5EF4-FFF2-40B4-BE49-F238E27FC236}">
                <a16:creationId xmlns:a16="http://schemas.microsoft.com/office/drawing/2014/main" id="{BCA800F9-3291-4EDC-A020-D3006D6041FB}"/>
              </a:ext>
            </a:extLst>
          </p:cNvPr>
          <p:cNvSpPr txBox="1">
            <a:spLocks noChangeArrowheads="1"/>
          </p:cNvSpPr>
          <p:nvPr/>
        </p:nvSpPr>
        <p:spPr bwMode="auto">
          <a:xfrm>
            <a:off x="3668713" y="879475"/>
            <a:ext cx="11509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Lipólisis</a:t>
            </a:r>
            <a:endParaRPr lang="en-US" altLang="en-US" sz="1600" b="1" i="1">
              <a:latin typeface="Arial" panose="020B0604020202020204" pitchFamily="34" charset="0"/>
            </a:endParaRPr>
          </a:p>
        </p:txBody>
      </p:sp>
      <p:sp>
        <p:nvSpPr>
          <p:cNvPr id="6" name="Line 5">
            <a:extLst>
              <a:ext uri="{FF2B5EF4-FFF2-40B4-BE49-F238E27FC236}">
                <a16:creationId xmlns:a16="http://schemas.microsoft.com/office/drawing/2014/main" id="{9A89A977-D0AD-47A8-8FA7-9963C91523AF}"/>
              </a:ext>
            </a:extLst>
          </p:cNvPr>
          <p:cNvSpPr>
            <a:spLocks noChangeShapeType="1"/>
          </p:cNvSpPr>
          <p:nvPr/>
        </p:nvSpPr>
        <p:spPr bwMode="auto">
          <a:xfrm>
            <a:off x="4191000" y="11112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 name="Text Box 6">
            <a:extLst>
              <a:ext uri="{FF2B5EF4-FFF2-40B4-BE49-F238E27FC236}">
                <a16:creationId xmlns:a16="http://schemas.microsoft.com/office/drawing/2014/main" id="{BCF10607-EBA7-469E-A243-D94C7783C92F}"/>
              </a:ext>
            </a:extLst>
          </p:cNvPr>
          <p:cNvSpPr txBox="1">
            <a:spLocks noChangeArrowheads="1"/>
          </p:cNvSpPr>
          <p:nvPr/>
        </p:nvSpPr>
        <p:spPr bwMode="auto">
          <a:xfrm>
            <a:off x="153988" y="1576388"/>
            <a:ext cx="24955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1 Molécula: GLICEROL</a:t>
            </a:r>
          </a:p>
        </p:txBody>
      </p:sp>
      <p:sp>
        <p:nvSpPr>
          <p:cNvPr id="8" name="Rectangle 7">
            <a:extLst>
              <a:ext uri="{FF2B5EF4-FFF2-40B4-BE49-F238E27FC236}">
                <a16:creationId xmlns:a16="http://schemas.microsoft.com/office/drawing/2014/main" id="{F4CCE44E-03C2-4435-897E-74BFF2382E0C}"/>
              </a:ext>
            </a:extLst>
          </p:cNvPr>
          <p:cNvSpPr>
            <a:spLocks noChangeArrowheads="1"/>
          </p:cNvSpPr>
          <p:nvPr/>
        </p:nvSpPr>
        <p:spPr bwMode="auto">
          <a:xfrm>
            <a:off x="4506913" y="4162425"/>
            <a:ext cx="3205162" cy="7064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9" name="Line 8">
            <a:extLst>
              <a:ext uri="{FF2B5EF4-FFF2-40B4-BE49-F238E27FC236}">
                <a16:creationId xmlns:a16="http://schemas.microsoft.com/office/drawing/2014/main" id="{18CE01AA-08FD-4ECB-ACF0-811567DDE904}"/>
              </a:ext>
            </a:extLst>
          </p:cNvPr>
          <p:cNvSpPr>
            <a:spLocks noChangeShapeType="1"/>
          </p:cNvSpPr>
          <p:nvPr/>
        </p:nvSpPr>
        <p:spPr bwMode="auto">
          <a:xfrm>
            <a:off x="4192588" y="59055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 name="Text Box 9">
            <a:extLst>
              <a:ext uri="{FF2B5EF4-FFF2-40B4-BE49-F238E27FC236}">
                <a16:creationId xmlns:a16="http://schemas.microsoft.com/office/drawing/2014/main" id="{A0C8C106-B490-4857-AF62-A780177BCCF9}"/>
              </a:ext>
            </a:extLst>
          </p:cNvPr>
          <p:cNvSpPr txBox="1">
            <a:spLocks noChangeArrowheads="1"/>
          </p:cNvSpPr>
          <p:nvPr/>
        </p:nvSpPr>
        <p:spPr bwMode="auto">
          <a:xfrm>
            <a:off x="4183063" y="557213"/>
            <a:ext cx="2992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(Enzima: LIPASA)</a:t>
            </a:r>
          </a:p>
        </p:txBody>
      </p:sp>
      <p:sp>
        <p:nvSpPr>
          <p:cNvPr id="11" name="Freeform 10">
            <a:extLst>
              <a:ext uri="{FF2B5EF4-FFF2-40B4-BE49-F238E27FC236}">
                <a16:creationId xmlns:a16="http://schemas.microsoft.com/office/drawing/2014/main" id="{6962358F-BCBF-4280-895B-78F04B6135A4}"/>
              </a:ext>
            </a:extLst>
          </p:cNvPr>
          <p:cNvSpPr>
            <a:spLocks/>
          </p:cNvSpPr>
          <p:nvPr/>
        </p:nvSpPr>
        <p:spPr bwMode="auto">
          <a:xfrm rot="5400000" flipV="1">
            <a:off x="5673725" y="1212851"/>
            <a:ext cx="173037" cy="608012"/>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12" name="Text Box 11">
            <a:extLst>
              <a:ext uri="{FF2B5EF4-FFF2-40B4-BE49-F238E27FC236}">
                <a16:creationId xmlns:a16="http://schemas.microsoft.com/office/drawing/2014/main" id="{986201D3-7DE7-414B-9349-4C6FA59E9BC3}"/>
              </a:ext>
            </a:extLst>
          </p:cNvPr>
          <p:cNvSpPr txBox="1">
            <a:spLocks noChangeArrowheads="1"/>
          </p:cNvSpPr>
          <p:nvPr/>
        </p:nvSpPr>
        <p:spPr bwMode="auto">
          <a:xfrm>
            <a:off x="4121150" y="1576388"/>
            <a:ext cx="4699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3 Moléculas: ÁCIDOS GRASOS LIBRES (AGL)</a:t>
            </a:r>
          </a:p>
        </p:txBody>
      </p:sp>
      <p:sp>
        <p:nvSpPr>
          <p:cNvPr id="13" name="Text Box 12">
            <a:extLst>
              <a:ext uri="{FF2B5EF4-FFF2-40B4-BE49-F238E27FC236}">
                <a16:creationId xmlns:a16="http://schemas.microsoft.com/office/drawing/2014/main" id="{ED8EA172-FDC8-4295-85B3-617067206924}"/>
              </a:ext>
            </a:extLst>
          </p:cNvPr>
          <p:cNvSpPr txBox="1">
            <a:spLocks noChangeArrowheads="1"/>
          </p:cNvSpPr>
          <p:nvPr/>
        </p:nvSpPr>
        <p:spPr bwMode="auto">
          <a:xfrm>
            <a:off x="2944813" y="1279525"/>
            <a:ext cx="26685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Degrada Trigicéridos en</a:t>
            </a:r>
            <a:endParaRPr lang="en-US" altLang="en-US" sz="1600" b="1" baseline="30000">
              <a:latin typeface="Arial" panose="020B0604020202020204" pitchFamily="34" charset="0"/>
            </a:endParaRPr>
          </a:p>
        </p:txBody>
      </p:sp>
      <p:sp>
        <p:nvSpPr>
          <p:cNvPr id="14" name="Line 13">
            <a:extLst>
              <a:ext uri="{FF2B5EF4-FFF2-40B4-BE49-F238E27FC236}">
                <a16:creationId xmlns:a16="http://schemas.microsoft.com/office/drawing/2014/main" id="{6DB9EA6D-A240-4D13-894F-850894778566}"/>
              </a:ext>
            </a:extLst>
          </p:cNvPr>
          <p:cNvSpPr>
            <a:spLocks noChangeShapeType="1"/>
          </p:cNvSpPr>
          <p:nvPr/>
        </p:nvSpPr>
        <p:spPr bwMode="auto">
          <a:xfrm>
            <a:off x="6072188" y="180975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 name="Text Box 14">
            <a:extLst>
              <a:ext uri="{FF2B5EF4-FFF2-40B4-BE49-F238E27FC236}">
                <a16:creationId xmlns:a16="http://schemas.microsoft.com/office/drawing/2014/main" id="{0EC6C38F-F34B-43E8-881B-033283071829}"/>
              </a:ext>
            </a:extLst>
          </p:cNvPr>
          <p:cNvSpPr txBox="1">
            <a:spLocks noChangeArrowheads="1"/>
          </p:cNvSpPr>
          <p:nvPr/>
        </p:nvSpPr>
        <p:spPr bwMode="auto">
          <a:xfrm>
            <a:off x="6062663" y="1776413"/>
            <a:ext cx="187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(Transportados por)</a:t>
            </a:r>
          </a:p>
        </p:txBody>
      </p:sp>
      <p:sp>
        <p:nvSpPr>
          <p:cNvPr id="16" name="Text Box 15">
            <a:extLst>
              <a:ext uri="{FF2B5EF4-FFF2-40B4-BE49-F238E27FC236}">
                <a16:creationId xmlns:a16="http://schemas.microsoft.com/office/drawing/2014/main" id="{AD6D72B8-F285-4A86-B721-F0D04CFAC4AE}"/>
              </a:ext>
            </a:extLst>
          </p:cNvPr>
          <p:cNvSpPr txBox="1">
            <a:spLocks noChangeArrowheads="1"/>
          </p:cNvSpPr>
          <p:nvPr/>
        </p:nvSpPr>
        <p:spPr bwMode="auto">
          <a:xfrm>
            <a:off x="4500563" y="2052638"/>
            <a:ext cx="32019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Sangre</a:t>
            </a:r>
          </a:p>
          <a:p>
            <a:pPr algn="ctr">
              <a:lnSpc>
                <a:spcPct val="80000"/>
              </a:lnSpc>
            </a:pPr>
            <a:r>
              <a:rPr lang="en-US" altLang="en-US" sz="1600" b="1">
                <a:latin typeface="Arial" panose="020B0604020202020204" pitchFamily="34" charset="0"/>
              </a:rPr>
              <a:t>(     </a:t>
            </a:r>
            <a:r>
              <a:rPr lang="en-US" altLang="en-US" sz="1600" b="1" i="1">
                <a:latin typeface="Arial" panose="020B0604020202020204" pitchFamily="34" charset="0"/>
              </a:rPr>
              <a:t>Concentración de AGL</a:t>
            </a:r>
            <a:r>
              <a:rPr lang="en-US" altLang="en-US" sz="1600" b="1">
                <a:latin typeface="Arial" panose="020B0604020202020204" pitchFamily="34" charset="0"/>
              </a:rPr>
              <a:t>)</a:t>
            </a:r>
            <a:endParaRPr lang="en-US" altLang="en-US" sz="1600" b="1" i="1">
              <a:latin typeface="Arial" panose="020B0604020202020204" pitchFamily="34" charset="0"/>
            </a:endParaRPr>
          </a:p>
        </p:txBody>
      </p:sp>
      <p:sp>
        <p:nvSpPr>
          <p:cNvPr id="17" name="Line 16">
            <a:extLst>
              <a:ext uri="{FF2B5EF4-FFF2-40B4-BE49-F238E27FC236}">
                <a16:creationId xmlns:a16="http://schemas.microsoft.com/office/drawing/2014/main" id="{24642AC1-36C0-4E90-9B8F-84B18AC07AE7}"/>
              </a:ext>
            </a:extLst>
          </p:cNvPr>
          <p:cNvSpPr>
            <a:spLocks noChangeShapeType="1"/>
          </p:cNvSpPr>
          <p:nvPr/>
        </p:nvSpPr>
        <p:spPr bwMode="auto">
          <a:xfrm flipV="1">
            <a:off x="4914900" y="2257425"/>
            <a:ext cx="0" cy="20002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 name="Line 17">
            <a:extLst>
              <a:ext uri="{FF2B5EF4-FFF2-40B4-BE49-F238E27FC236}">
                <a16:creationId xmlns:a16="http://schemas.microsoft.com/office/drawing/2014/main" id="{970437D4-EFBA-4130-9A3E-0E4D56670109}"/>
              </a:ext>
            </a:extLst>
          </p:cNvPr>
          <p:cNvSpPr>
            <a:spLocks noChangeShapeType="1"/>
          </p:cNvSpPr>
          <p:nvPr/>
        </p:nvSpPr>
        <p:spPr bwMode="auto">
          <a:xfrm flipV="1">
            <a:off x="5054600" y="2257425"/>
            <a:ext cx="0" cy="20002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Line 18">
            <a:extLst>
              <a:ext uri="{FF2B5EF4-FFF2-40B4-BE49-F238E27FC236}">
                <a16:creationId xmlns:a16="http://schemas.microsoft.com/office/drawing/2014/main" id="{964EAABA-62E5-4AD4-9AB6-245A3B2D6608}"/>
              </a:ext>
            </a:extLst>
          </p:cNvPr>
          <p:cNvSpPr>
            <a:spLocks noChangeShapeType="1"/>
          </p:cNvSpPr>
          <p:nvPr/>
        </p:nvSpPr>
        <p:spPr bwMode="auto">
          <a:xfrm>
            <a:off x="6072188" y="245745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 name="Text Box 19">
            <a:extLst>
              <a:ext uri="{FF2B5EF4-FFF2-40B4-BE49-F238E27FC236}">
                <a16:creationId xmlns:a16="http://schemas.microsoft.com/office/drawing/2014/main" id="{812BDABB-D76C-4516-B2B6-8652866BB676}"/>
              </a:ext>
            </a:extLst>
          </p:cNvPr>
          <p:cNvSpPr txBox="1">
            <a:spLocks noChangeArrowheads="1"/>
          </p:cNvSpPr>
          <p:nvPr/>
        </p:nvSpPr>
        <p:spPr bwMode="auto">
          <a:xfrm>
            <a:off x="6062663" y="2424113"/>
            <a:ext cx="2498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(Entran por difusión a las)</a:t>
            </a:r>
          </a:p>
        </p:txBody>
      </p:sp>
      <p:sp>
        <p:nvSpPr>
          <p:cNvPr id="21" name="Text Box 20">
            <a:extLst>
              <a:ext uri="{FF2B5EF4-FFF2-40B4-BE49-F238E27FC236}">
                <a16:creationId xmlns:a16="http://schemas.microsoft.com/office/drawing/2014/main" id="{7AC2CCC2-D9D9-44B3-BE82-4E8D7628BE7F}"/>
              </a:ext>
            </a:extLst>
          </p:cNvPr>
          <p:cNvSpPr txBox="1">
            <a:spLocks noChangeArrowheads="1"/>
          </p:cNvSpPr>
          <p:nvPr/>
        </p:nvSpPr>
        <p:spPr bwMode="auto">
          <a:xfrm>
            <a:off x="5130800" y="2744788"/>
            <a:ext cx="1990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Fibras Musculares</a:t>
            </a:r>
            <a:endParaRPr lang="en-US" altLang="en-US" sz="1600" b="1" i="1">
              <a:latin typeface="Arial" panose="020B0604020202020204" pitchFamily="34" charset="0"/>
            </a:endParaRPr>
          </a:p>
        </p:txBody>
      </p:sp>
      <p:sp>
        <p:nvSpPr>
          <p:cNvPr id="22" name="Text Box 21">
            <a:extLst>
              <a:ext uri="{FF2B5EF4-FFF2-40B4-BE49-F238E27FC236}">
                <a16:creationId xmlns:a16="http://schemas.microsoft.com/office/drawing/2014/main" id="{B6CE5379-F953-46C7-860C-518E45B66782}"/>
              </a:ext>
            </a:extLst>
          </p:cNvPr>
          <p:cNvSpPr txBox="1">
            <a:spLocks noChangeArrowheads="1"/>
          </p:cNvSpPr>
          <p:nvPr/>
        </p:nvSpPr>
        <p:spPr bwMode="auto">
          <a:xfrm>
            <a:off x="5157788" y="3127375"/>
            <a:ext cx="18764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Mitocondrias</a:t>
            </a:r>
          </a:p>
        </p:txBody>
      </p:sp>
      <p:sp>
        <p:nvSpPr>
          <p:cNvPr id="23" name="Line 22">
            <a:extLst>
              <a:ext uri="{FF2B5EF4-FFF2-40B4-BE49-F238E27FC236}">
                <a16:creationId xmlns:a16="http://schemas.microsoft.com/office/drawing/2014/main" id="{CE5CEB0D-6412-4F6C-BDED-6A103DFFECEA}"/>
              </a:ext>
            </a:extLst>
          </p:cNvPr>
          <p:cNvSpPr>
            <a:spLocks noChangeShapeType="1"/>
          </p:cNvSpPr>
          <p:nvPr/>
        </p:nvSpPr>
        <p:spPr bwMode="auto">
          <a:xfrm>
            <a:off x="6070600" y="298767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 name="Text Box 23">
            <a:extLst>
              <a:ext uri="{FF2B5EF4-FFF2-40B4-BE49-F238E27FC236}">
                <a16:creationId xmlns:a16="http://schemas.microsoft.com/office/drawing/2014/main" id="{91E3D5EE-B44E-4343-A4D2-A1F02926367D}"/>
              </a:ext>
            </a:extLst>
          </p:cNvPr>
          <p:cNvSpPr txBox="1">
            <a:spLocks noChangeArrowheads="1"/>
          </p:cNvSpPr>
          <p:nvPr/>
        </p:nvSpPr>
        <p:spPr bwMode="auto">
          <a:xfrm>
            <a:off x="4416425" y="3508375"/>
            <a:ext cx="3409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AGL Activados Enzimáticamente</a:t>
            </a:r>
          </a:p>
          <a:p>
            <a:pPr algn="ctr">
              <a:lnSpc>
                <a:spcPct val="80000"/>
              </a:lnSpc>
            </a:pPr>
            <a:r>
              <a:rPr lang="en-US" altLang="en-US" sz="1600" b="1">
                <a:latin typeface="Arial" panose="020B0604020202020204" pitchFamily="34" charset="0"/>
              </a:rPr>
              <a:t>con Energía del ATP</a:t>
            </a:r>
          </a:p>
        </p:txBody>
      </p:sp>
      <p:sp>
        <p:nvSpPr>
          <p:cNvPr id="25" name="Line 24">
            <a:extLst>
              <a:ext uri="{FF2B5EF4-FFF2-40B4-BE49-F238E27FC236}">
                <a16:creationId xmlns:a16="http://schemas.microsoft.com/office/drawing/2014/main" id="{E9007B08-0EE9-42EF-8FD6-2EF03964BDEC}"/>
              </a:ext>
            </a:extLst>
          </p:cNvPr>
          <p:cNvSpPr>
            <a:spLocks noChangeShapeType="1"/>
          </p:cNvSpPr>
          <p:nvPr/>
        </p:nvSpPr>
        <p:spPr bwMode="auto">
          <a:xfrm>
            <a:off x="6070600" y="335597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6" name="Line 25">
            <a:extLst>
              <a:ext uri="{FF2B5EF4-FFF2-40B4-BE49-F238E27FC236}">
                <a16:creationId xmlns:a16="http://schemas.microsoft.com/office/drawing/2014/main" id="{FCC6ABE4-26A7-4C94-A981-8ABA04EADE84}"/>
              </a:ext>
            </a:extLst>
          </p:cNvPr>
          <p:cNvSpPr>
            <a:spLocks noChangeShapeType="1"/>
          </p:cNvSpPr>
          <p:nvPr/>
        </p:nvSpPr>
        <p:spPr bwMode="auto">
          <a:xfrm>
            <a:off x="6070600" y="395287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Text Box 26">
            <a:extLst>
              <a:ext uri="{FF2B5EF4-FFF2-40B4-BE49-F238E27FC236}">
                <a16:creationId xmlns:a16="http://schemas.microsoft.com/office/drawing/2014/main" id="{6089C74F-6953-4F0C-873B-1BD71F802D55}"/>
              </a:ext>
            </a:extLst>
          </p:cNvPr>
          <p:cNvSpPr txBox="1">
            <a:spLocks noChangeArrowheads="1"/>
          </p:cNvSpPr>
          <p:nvPr/>
        </p:nvSpPr>
        <p:spPr bwMode="auto">
          <a:xfrm>
            <a:off x="4478338" y="4181475"/>
            <a:ext cx="32131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Catabolismo Enzimático de los</a:t>
            </a:r>
          </a:p>
          <a:p>
            <a:pPr algn="ctr">
              <a:lnSpc>
                <a:spcPct val="80000"/>
              </a:lnSpc>
            </a:pPr>
            <a:r>
              <a:rPr lang="en-US" altLang="en-US" sz="1600" b="1">
                <a:latin typeface="Arial" panose="020B0604020202020204" pitchFamily="34" charset="0"/>
              </a:rPr>
              <a:t>AGL</a:t>
            </a:r>
          </a:p>
          <a:p>
            <a:pPr algn="ctr">
              <a:lnSpc>
                <a:spcPct val="80000"/>
              </a:lnSpc>
            </a:pPr>
            <a:r>
              <a:rPr lang="en-US" altLang="en-US" sz="1600" b="1">
                <a:latin typeface="Arial" panose="020B0604020202020204" pitchFamily="34" charset="0"/>
              </a:rPr>
              <a:t>(Betaoxidación)</a:t>
            </a:r>
          </a:p>
        </p:txBody>
      </p:sp>
      <p:sp>
        <p:nvSpPr>
          <p:cNvPr id="28" name="Text Box 27">
            <a:extLst>
              <a:ext uri="{FF2B5EF4-FFF2-40B4-BE49-F238E27FC236}">
                <a16:creationId xmlns:a16="http://schemas.microsoft.com/office/drawing/2014/main" id="{8F2613EB-50D9-42B6-9982-50B276F01E97}"/>
              </a:ext>
            </a:extLst>
          </p:cNvPr>
          <p:cNvSpPr txBox="1">
            <a:spLocks noChangeArrowheads="1"/>
          </p:cNvSpPr>
          <p:nvPr/>
        </p:nvSpPr>
        <p:spPr bwMode="auto">
          <a:xfrm>
            <a:off x="5132388" y="5045075"/>
            <a:ext cx="18764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Ácido Acético</a:t>
            </a:r>
          </a:p>
        </p:txBody>
      </p:sp>
      <p:sp>
        <p:nvSpPr>
          <p:cNvPr id="29" name="Line 28">
            <a:extLst>
              <a:ext uri="{FF2B5EF4-FFF2-40B4-BE49-F238E27FC236}">
                <a16:creationId xmlns:a16="http://schemas.microsoft.com/office/drawing/2014/main" id="{6484035A-E8CB-4915-923D-E636AFF00170}"/>
              </a:ext>
            </a:extLst>
          </p:cNvPr>
          <p:cNvSpPr>
            <a:spLocks noChangeShapeType="1"/>
          </p:cNvSpPr>
          <p:nvPr/>
        </p:nvSpPr>
        <p:spPr bwMode="auto">
          <a:xfrm>
            <a:off x="6045200" y="490537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 name="Line 29">
            <a:extLst>
              <a:ext uri="{FF2B5EF4-FFF2-40B4-BE49-F238E27FC236}">
                <a16:creationId xmlns:a16="http://schemas.microsoft.com/office/drawing/2014/main" id="{FFBAFEC2-3384-432B-B4CF-573B2CCB0C87}"/>
              </a:ext>
            </a:extLst>
          </p:cNvPr>
          <p:cNvSpPr>
            <a:spLocks noChangeShapeType="1"/>
          </p:cNvSpPr>
          <p:nvPr/>
        </p:nvSpPr>
        <p:spPr bwMode="auto">
          <a:xfrm>
            <a:off x="6072188" y="528955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Text Box 30">
            <a:extLst>
              <a:ext uri="{FF2B5EF4-FFF2-40B4-BE49-F238E27FC236}">
                <a16:creationId xmlns:a16="http://schemas.microsoft.com/office/drawing/2014/main" id="{B20E1AA5-F104-4D46-BC04-794429776613}"/>
              </a:ext>
            </a:extLst>
          </p:cNvPr>
          <p:cNvSpPr txBox="1">
            <a:spLocks noChangeArrowheads="1"/>
          </p:cNvSpPr>
          <p:nvPr/>
        </p:nvSpPr>
        <p:spPr bwMode="auto">
          <a:xfrm>
            <a:off x="6062663" y="5256213"/>
            <a:ext cx="1398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(Convierte en)</a:t>
            </a:r>
          </a:p>
        </p:txBody>
      </p:sp>
      <p:sp>
        <p:nvSpPr>
          <p:cNvPr id="32" name="Text Box 31">
            <a:extLst>
              <a:ext uri="{FF2B5EF4-FFF2-40B4-BE49-F238E27FC236}">
                <a16:creationId xmlns:a16="http://schemas.microsoft.com/office/drawing/2014/main" id="{89C0E1E1-3E29-4759-A9D8-3667CD089B2B}"/>
              </a:ext>
            </a:extLst>
          </p:cNvPr>
          <p:cNvSpPr txBox="1">
            <a:spLocks noChangeArrowheads="1"/>
          </p:cNvSpPr>
          <p:nvPr/>
        </p:nvSpPr>
        <p:spPr bwMode="auto">
          <a:xfrm>
            <a:off x="1766888" y="5489575"/>
            <a:ext cx="20986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CICLO DE KREBS</a:t>
            </a:r>
          </a:p>
        </p:txBody>
      </p:sp>
      <p:sp>
        <p:nvSpPr>
          <p:cNvPr id="33" name="Text Box 32">
            <a:extLst>
              <a:ext uri="{FF2B5EF4-FFF2-40B4-BE49-F238E27FC236}">
                <a16:creationId xmlns:a16="http://schemas.microsoft.com/office/drawing/2014/main" id="{9F2BEC73-9165-4378-A152-F67502E2A546}"/>
              </a:ext>
            </a:extLst>
          </p:cNvPr>
          <p:cNvSpPr txBox="1">
            <a:spLocks noChangeArrowheads="1"/>
          </p:cNvSpPr>
          <p:nvPr/>
        </p:nvSpPr>
        <p:spPr bwMode="auto">
          <a:xfrm>
            <a:off x="2682875" y="5727700"/>
            <a:ext cx="476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34" name="Line 33">
            <a:extLst>
              <a:ext uri="{FF2B5EF4-FFF2-40B4-BE49-F238E27FC236}">
                <a16:creationId xmlns:a16="http://schemas.microsoft.com/office/drawing/2014/main" id="{A76D6902-0396-43BC-8721-54C9E7CD9D37}"/>
              </a:ext>
            </a:extLst>
          </p:cNvPr>
          <p:cNvSpPr>
            <a:spLocks noChangeShapeType="1"/>
          </p:cNvSpPr>
          <p:nvPr/>
        </p:nvSpPr>
        <p:spPr bwMode="auto">
          <a:xfrm>
            <a:off x="2727325" y="63484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Line 34">
            <a:extLst>
              <a:ext uri="{FF2B5EF4-FFF2-40B4-BE49-F238E27FC236}">
                <a16:creationId xmlns:a16="http://schemas.microsoft.com/office/drawing/2014/main" id="{56242CA9-A8D4-4919-A7A4-31C8B58FC0C3}"/>
              </a:ext>
            </a:extLst>
          </p:cNvPr>
          <p:cNvSpPr>
            <a:spLocks noChangeShapeType="1"/>
          </p:cNvSpPr>
          <p:nvPr/>
        </p:nvSpPr>
        <p:spPr bwMode="auto">
          <a:xfrm>
            <a:off x="2732088" y="570865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 name="Text Box 35">
            <a:extLst>
              <a:ext uri="{FF2B5EF4-FFF2-40B4-BE49-F238E27FC236}">
                <a16:creationId xmlns:a16="http://schemas.microsoft.com/office/drawing/2014/main" id="{239E1D04-CE0B-4954-8651-A78D392DE7AF}"/>
              </a:ext>
            </a:extLst>
          </p:cNvPr>
          <p:cNvSpPr txBox="1">
            <a:spLocks noChangeArrowheads="1"/>
          </p:cNvSpPr>
          <p:nvPr/>
        </p:nvSpPr>
        <p:spPr bwMode="auto">
          <a:xfrm>
            <a:off x="593725" y="5972175"/>
            <a:ext cx="4667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CADENA DE TRANSPORTE DE ELECTRONES</a:t>
            </a:r>
          </a:p>
        </p:txBody>
      </p:sp>
      <p:sp>
        <p:nvSpPr>
          <p:cNvPr id="37" name="Text Box 36">
            <a:extLst>
              <a:ext uri="{FF2B5EF4-FFF2-40B4-BE49-F238E27FC236}">
                <a16:creationId xmlns:a16="http://schemas.microsoft.com/office/drawing/2014/main" id="{124D76FE-F088-47D4-A01C-858308F9AD73}"/>
              </a:ext>
            </a:extLst>
          </p:cNvPr>
          <p:cNvSpPr txBox="1">
            <a:spLocks noChangeArrowheads="1"/>
          </p:cNvSpPr>
          <p:nvPr/>
        </p:nvSpPr>
        <p:spPr bwMode="auto">
          <a:xfrm>
            <a:off x="2173288" y="6097588"/>
            <a:ext cx="1398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(Productos)</a:t>
            </a:r>
          </a:p>
        </p:txBody>
      </p:sp>
      <p:sp>
        <p:nvSpPr>
          <p:cNvPr id="38" name="Text Box 37">
            <a:extLst>
              <a:ext uri="{FF2B5EF4-FFF2-40B4-BE49-F238E27FC236}">
                <a16:creationId xmlns:a16="http://schemas.microsoft.com/office/drawing/2014/main" id="{7190BB40-0B19-45B5-B291-1B99D42BC6BA}"/>
              </a:ext>
            </a:extLst>
          </p:cNvPr>
          <p:cNvSpPr txBox="1">
            <a:spLocks noChangeArrowheads="1"/>
          </p:cNvSpPr>
          <p:nvPr/>
        </p:nvSpPr>
        <p:spPr bwMode="auto">
          <a:xfrm>
            <a:off x="3595688" y="6456363"/>
            <a:ext cx="6969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CO</a:t>
            </a:r>
            <a:r>
              <a:rPr lang="en-US" altLang="en-US" sz="1600" b="1" baseline="-25000">
                <a:latin typeface="Arial" panose="020B0604020202020204" pitchFamily="34" charset="0"/>
              </a:rPr>
              <a:t>2</a:t>
            </a:r>
          </a:p>
        </p:txBody>
      </p:sp>
      <p:sp>
        <p:nvSpPr>
          <p:cNvPr id="39" name="Text Box 38">
            <a:extLst>
              <a:ext uri="{FF2B5EF4-FFF2-40B4-BE49-F238E27FC236}">
                <a16:creationId xmlns:a16="http://schemas.microsoft.com/office/drawing/2014/main" id="{EB0B5BE3-9901-452B-AA63-45D058FD53BE}"/>
              </a:ext>
            </a:extLst>
          </p:cNvPr>
          <p:cNvSpPr txBox="1">
            <a:spLocks noChangeArrowheads="1"/>
          </p:cNvSpPr>
          <p:nvPr/>
        </p:nvSpPr>
        <p:spPr bwMode="auto">
          <a:xfrm>
            <a:off x="2413000" y="6456363"/>
            <a:ext cx="6000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H</a:t>
            </a:r>
            <a:r>
              <a:rPr lang="en-US" altLang="en-US" sz="1600" b="1" baseline="-25000">
                <a:latin typeface="Arial" panose="020B0604020202020204" pitchFamily="34" charset="0"/>
              </a:rPr>
              <a:t>2</a:t>
            </a:r>
            <a:r>
              <a:rPr lang="en-US" altLang="en-US" sz="1600" b="1">
                <a:latin typeface="Arial" panose="020B0604020202020204" pitchFamily="34" charset="0"/>
              </a:rPr>
              <a:t>O</a:t>
            </a:r>
            <a:endParaRPr lang="en-US" altLang="en-US" sz="1600" b="1" baseline="-25000">
              <a:latin typeface="Arial" panose="020B0604020202020204" pitchFamily="34" charset="0"/>
            </a:endParaRPr>
          </a:p>
        </p:txBody>
      </p:sp>
      <p:sp>
        <p:nvSpPr>
          <p:cNvPr id="40" name="Text Box 39">
            <a:extLst>
              <a:ext uri="{FF2B5EF4-FFF2-40B4-BE49-F238E27FC236}">
                <a16:creationId xmlns:a16="http://schemas.microsoft.com/office/drawing/2014/main" id="{C17A3BDA-E134-44F9-8672-96938BE4F698}"/>
              </a:ext>
            </a:extLst>
          </p:cNvPr>
          <p:cNvSpPr txBox="1">
            <a:spLocks noChangeArrowheads="1"/>
          </p:cNvSpPr>
          <p:nvPr/>
        </p:nvSpPr>
        <p:spPr bwMode="auto">
          <a:xfrm>
            <a:off x="1330325" y="6494463"/>
            <a:ext cx="6905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ATP</a:t>
            </a:r>
          </a:p>
        </p:txBody>
      </p:sp>
      <p:sp>
        <p:nvSpPr>
          <p:cNvPr id="41" name="Freeform 40">
            <a:extLst>
              <a:ext uri="{FF2B5EF4-FFF2-40B4-BE49-F238E27FC236}">
                <a16:creationId xmlns:a16="http://schemas.microsoft.com/office/drawing/2014/main" id="{602DB951-2B6E-4056-95BE-7BDE618DE395}"/>
              </a:ext>
            </a:extLst>
          </p:cNvPr>
          <p:cNvSpPr>
            <a:spLocks/>
          </p:cNvSpPr>
          <p:nvPr/>
        </p:nvSpPr>
        <p:spPr bwMode="auto">
          <a:xfrm rot="-5400000" flipH="1" flipV="1">
            <a:off x="1818482" y="6076156"/>
            <a:ext cx="236538" cy="63817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 name="Freeform 41">
            <a:extLst>
              <a:ext uri="{FF2B5EF4-FFF2-40B4-BE49-F238E27FC236}">
                <a16:creationId xmlns:a16="http://schemas.microsoft.com/office/drawing/2014/main" id="{7D8BC4D6-D47F-4C54-B9B2-7C63DC06F723}"/>
              </a:ext>
            </a:extLst>
          </p:cNvPr>
          <p:cNvSpPr>
            <a:spLocks/>
          </p:cNvSpPr>
          <p:nvPr/>
        </p:nvSpPr>
        <p:spPr bwMode="auto">
          <a:xfrm rot="5400000" flipV="1">
            <a:off x="3456782" y="6076156"/>
            <a:ext cx="236538" cy="63817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3" name="Text Box 42">
            <a:extLst>
              <a:ext uri="{FF2B5EF4-FFF2-40B4-BE49-F238E27FC236}">
                <a16:creationId xmlns:a16="http://schemas.microsoft.com/office/drawing/2014/main" id="{5FF40B52-5107-41A7-96C4-BFFC3E7EDBE1}"/>
              </a:ext>
            </a:extLst>
          </p:cNvPr>
          <p:cNvSpPr txBox="1">
            <a:spLocks noChangeArrowheads="1"/>
          </p:cNvSpPr>
          <p:nvPr/>
        </p:nvSpPr>
        <p:spPr bwMode="auto">
          <a:xfrm>
            <a:off x="5153025" y="5595938"/>
            <a:ext cx="20986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Acetil CoA</a:t>
            </a:r>
          </a:p>
        </p:txBody>
      </p:sp>
      <p:sp>
        <p:nvSpPr>
          <p:cNvPr id="44" name="Line 43">
            <a:extLst>
              <a:ext uri="{FF2B5EF4-FFF2-40B4-BE49-F238E27FC236}">
                <a16:creationId xmlns:a16="http://schemas.microsoft.com/office/drawing/2014/main" id="{294C314E-385C-4592-BAB9-847F036629CD}"/>
              </a:ext>
            </a:extLst>
          </p:cNvPr>
          <p:cNvSpPr>
            <a:spLocks noChangeShapeType="1"/>
          </p:cNvSpPr>
          <p:nvPr/>
        </p:nvSpPr>
        <p:spPr bwMode="auto">
          <a:xfrm flipH="1" flipV="1">
            <a:off x="3681413" y="5589588"/>
            <a:ext cx="2001837" cy="120650"/>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931880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Text Box 3">
            <a:extLst>
              <a:ext uri="{FF2B5EF4-FFF2-40B4-BE49-F238E27FC236}">
                <a16:creationId xmlns:a16="http://schemas.microsoft.com/office/drawing/2014/main" id="{E31886A8-82DF-49E6-B730-39200921BB8A}"/>
              </a:ext>
            </a:extLst>
          </p:cNvPr>
          <p:cNvSpPr txBox="1">
            <a:spLocks noChangeArrowheads="1"/>
          </p:cNvSpPr>
          <p:nvPr/>
        </p:nvSpPr>
        <p:spPr bwMode="auto">
          <a:xfrm>
            <a:off x="276225" y="617314"/>
            <a:ext cx="8474075" cy="579438"/>
          </a:xfrm>
          <a:prstGeom prst="rect">
            <a:avLst/>
          </a:prstGeom>
          <a:noFill/>
          <a:ln w="9525">
            <a:noFill/>
            <a:miter lim="800000"/>
            <a:headEnd/>
            <a:tailEnd/>
          </a:ln>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50000"/>
              </a:spcBef>
            </a:pPr>
            <a:r>
              <a:rPr lang="en-US" altLang="en-US" sz="3200" dirty="0">
                <a:solidFill>
                  <a:srgbClr val="484876"/>
                </a:solidFill>
                <a:effectLst>
                  <a:outerShdw blurRad="38100" dist="38100" dir="2700000" algn="tl">
                    <a:srgbClr val="C0C0C0"/>
                  </a:outerShdw>
                </a:effectLst>
                <a:latin typeface="Arial Black" panose="020B0A04020102020204" pitchFamily="34" charset="0"/>
              </a:rPr>
              <a:t>METABOLISMO DE LAS PROTEÍNAS</a:t>
            </a:r>
          </a:p>
        </p:txBody>
      </p:sp>
      <p:sp>
        <p:nvSpPr>
          <p:cNvPr id="241718" name="Text Box 54">
            <a:extLst>
              <a:ext uri="{FF2B5EF4-FFF2-40B4-BE49-F238E27FC236}">
                <a16:creationId xmlns:a16="http://schemas.microsoft.com/office/drawing/2014/main" id="{6BC98EAB-B185-432C-943B-04CCF95620DA}"/>
              </a:ext>
            </a:extLst>
          </p:cNvPr>
          <p:cNvSpPr txBox="1">
            <a:spLocks noChangeArrowheads="1"/>
          </p:cNvSpPr>
          <p:nvPr/>
        </p:nvSpPr>
        <p:spPr bwMode="auto">
          <a:xfrm>
            <a:off x="3194621" y="1194519"/>
            <a:ext cx="1855788" cy="366713"/>
          </a:xfrm>
          <a:prstGeom prst="rect">
            <a:avLst/>
          </a:prstGeom>
          <a:noFill/>
          <a:ln w="9525">
            <a:noFill/>
            <a:miter lim="800000"/>
            <a:headEnd/>
            <a:tailEnd/>
          </a:ln>
          <a:effectLst/>
        </p:spPr>
        <p:txBody>
          <a:bodyPr>
            <a:spAutoFit/>
          </a:bodyPr>
          <a:lstStyle/>
          <a:p>
            <a:pPr algn="ctr" eaLnBrk="0" hangingPunct="0">
              <a:lnSpc>
                <a:spcPct val="90000"/>
              </a:lnSpc>
              <a:defRPr/>
            </a:pPr>
            <a:r>
              <a:rPr lang="en-US" b="1">
                <a:effectLst>
                  <a:outerShdw blurRad="38100" dist="38100" dir="2700000" algn="tl">
                    <a:srgbClr val="C0C0C0"/>
                  </a:outerShdw>
                </a:effectLst>
                <a:latin typeface="Arial" charset="0"/>
              </a:rPr>
              <a:t>PROTEÍNAS</a:t>
            </a:r>
          </a:p>
        </p:txBody>
      </p:sp>
      <p:sp>
        <p:nvSpPr>
          <p:cNvPr id="448516" name="Freeform 55">
            <a:extLst>
              <a:ext uri="{FF2B5EF4-FFF2-40B4-BE49-F238E27FC236}">
                <a16:creationId xmlns:a16="http://schemas.microsoft.com/office/drawing/2014/main" id="{53AD1603-4A25-4E53-9128-CE08F10B1741}"/>
              </a:ext>
            </a:extLst>
          </p:cNvPr>
          <p:cNvSpPr>
            <a:spLocks/>
          </p:cNvSpPr>
          <p:nvPr/>
        </p:nvSpPr>
        <p:spPr bwMode="auto">
          <a:xfrm rot="-5400000" flipH="1" flipV="1">
            <a:off x="1813496" y="948457"/>
            <a:ext cx="185738" cy="1922462"/>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41720" name="Text Box 56">
            <a:extLst>
              <a:ext uri="{FF2B5EF4-FFF2-40B4-BE49-F238E27FC236}">
                <a16:creationId xmlns:a16="http://schemas.microsoft.com/office/drawing/2014/main" id="{AD25E50D-FFB1-4E37-8AC3-43AFF8E7C8D4}"/>
              </a:ext>
            </a:extLst>
          </p:cNvPr>
          <p:cNvSpPr txBox="1">
            <a:spLocks noChangeArrowheads="1"/>
          </p:cNvSpPr>
          <p:nvPr/>
        </p:nvSpPr>
        <p:spPr bwMode="auto">
          <a:xfrm>
            <a:off x="2726309" y="1667594"/>
            <a:ext cx="3176587" cy="311150"/>
          </a:xfrm>
          <a:prstGeom prst="rect">
            <a:avLst/>
          </a:prstGeom>
          <a:noFill/>
          <a:ln w="9525">
            <a:noFill/>
            <a:miter lim="800000"/>
            <a:headEnd/>
            <a:tailEnd/>
          </a:ln>
          <a:effectLst/>
        </p:spPr>
        <p:txBody>
          <a:bodyPr>
            <a:spAutoFit/>
          </a:bodyPr>
          <a:lstStyle/>
          <a:p>
            <a:pPr algn="ctr" eaLnBrk="0" hangingPunct="0">
              <a:lnSpc>
                <a:spcPct val="80000"/>
              </a:lnSpc>
              <a:defRPr/>
            </a:pPr>
            <a:r>
              <a:rPr lang="en-US" sz="1800" b="1">
                <a:effectLst>
                  <a:outerShdw blurRad="38100" dist="38100" dir="2700000" algn="tl">
                    <a:srgbClr val="C0C0C0"/>
                  </a:outerShdw>
                </a:effectLst>
                <a:latin typeface="Arial" charset="0"/>
              </a:rPr>
              <a:t>Deaminación/Catabolismo</a:t>
            </a:r>
            <a:endParaRPr lang="en-US" sz="1800" b="1" i="1">
              <a:effectLst>
                <a:outerShdw blurRad="38100" dist="38100" dir="2700000" algn="tl">
                  <a:srgbClr val="C0C0C0"/>
                </a:outerShdw>
              </a:effectLst>
              <a:latin typeface="Arial" charset="0"/>
            </a:endParaRPr>
          </a:p>
        </p:txBody>
      </p:sp>
      <p:sp>
        <p:nvSpPr>
          <p:cNvPr id="448518" name="Text Box 57">
            <a:extLst>
              <a:ext uri="{FF2B5EF4-FFF2-40B4-BE49-F238E27FC236}">
                <a16:creationId xmlns:a16="http://schemas.microsoft.com/office/drawing/2014/main" id="{FDB519AA-B474-4957-8044-79EBF4810FDF}"/>
              </a:ext>
            </a:extLst>
          </p:cNvPr>
          <p:cNvSpPr txBox="1">
            <a:spLocks noChangeArrowheads="1"/>
          </p:cNvSpPr>
          <p:nvPr/>
        </p:nvSpPr>
        <p:spPr bwMode="auto">
          <a:xfrm>
            <a:off x="5766371" y="1961282"/>
            <a:ext cx="16779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Aminoácidos</a:t>
            </a:r>
          </a:p>
        </p:txBody>
      </p:sp>
      <p:sp>
        <p:nvSpPr>
          <p:cNvPr id="448519" name="Text Box 58">
            <a:extLst>
              <a:ext uri="{FF2B5EF4-FFF2-40B4-BE49-F238E27FC236}">
                <a16:creationId xmlns:a16="http://schemas.microsoft.com/office/drawing/2014/main" id="{3C75A750-565A-4A2A-BD83-FF85796D6D39}"/>
              </a:ext>
            </a:extLst>
          </p:cNvPr>
          <p:cNvSpPr txBox="1">
            <a:spLocks noChangeArrowheads="1"/>
          </p:cNvSpPr>
          <p:nvPr/>
        </p:nvSpPr>
        <p:spPr bwMode="auto">
          <a:xfrm>
            <a:off x="5869559" y="2274019"/>
            <a:ext cx="2844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800" b="1">
                <a:latin typeface="Arial" panose="020B0604020202020204" pitchFamily="34" charset="0"/>
              </a:rPr>
              <a:t>Convierten en</a:t>
            </a:r>
          </a:p>
          <a:p>
            <a:pPr algn="ctr">
              <a:lnSpc>
                <a:spcPct val="90000"/>
              </a:lnSpc>
            </a:pPr>
            <a:r>
              <a:rPr lang="en-US" altLang="en-US" sz="1800" b="1">
                <a:latin typeface="Arial" panose="020B0604020202020204" pitchFamily="34" charset="0"/>
              </a:rPr>
              <a:t>Productos Intermedios</a:t>
            </a:r>
            <a:endParaRPr lang="en-US" altLang="en-US" sz="1800" b="1" i="1">
              <a:latin typeface="Arial" panose="020B0604020202020204" pitchFamily="34" charset="0"/>
            </a:endParaRPr>
          </a:p>
        </p:txBody>
      </p:sp>
      <p:sp>
        <p:nvSpPr>
          <p:cNvPr id="448520" name="Text Box 59">
            <a:extLst>
              <a:ext uri="{FF2B5EF4-FFF2-40B4-BE49-F238E27FC236}">
                <a16:creationId xmlns:a16="http://schemas.microsoft.com/office/drawing/2014/main" id="{91C77A0B-5D16-4638-851C-94F41D3D27B9}"/>
              </a:ext>
            </a:extLst>
          </p:cNvPr>
          <p:cNvSpPr txBox="1">
            <a:spLocks noChangeArrowheads="1"/>
          </p:cNvSpPr>
          <p:nvPr/>
        </p:nvSpPr>
        <p:spPr bwMode="auto">
          <a:xfrm>
            <a:off x="581596" y="2558182"/>
            <a:ext cx="7143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Urea</a:t>
            </a:r>
          </a:p>
        </p:txBody>
      </p:sp>
      <p:sp>
        <p:nvSpPr>
          <p:cNvPr id="448521" name="Line 60">
            <a:extLst>
              <a:ext uri="{FF2B5EF4-FFF2-40B4-BE49-F238E27FC236}">
                <a16:creationId xmlns:a16="http://schemas.microsoft.com/office/drawing/2014/main" id="{1CFDB5EA-721E-4644-9227-DB775E8CFB17}"/>
              </a:ext>
            </a:extLst>
          </p:cNvPr>
          <p:cNvSpPr>
            <a:spLocks noChangeShapeType="1"/>
          </p:cNvSpPr>
          <p:nvPr/>
        </p:nvSpPr>
        <p:spPr bwMode="auto">
          <a:xfrm>
            <a:off x="949896" y="2253382"/>
            <a:ext cx="0" cy="360362"/>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22" name="Line 63">
            <a:extLst>
              <a:ext uri="{FF2B5EF4-FFF2-40B4-BE49-F238E27FC236}">
                <a16:creationId xmlns:a16="http://schemas.microsoft.com/office/drawing/2014/main" id="{844D59FE-0751-41F7-957E-FF87C2F06420}"/>
              </a:ext>
            </a:extLst>
          </p:cNvPr>
          <p:cNvSpPr>
            <a:spLocks noChangeShapeType="1"/>
          </p:cNvSpPr>
          <p:nvPr/>
        </p:nvSpPr>
        <p:spPr bwMode="auto">
          <a:xfrm>
            <a:off x="4061396" y="1505669"/>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23" name="Freeform 64">
            <a:extLst>
              <a:ext uri="{FF2B5EF4-FFF2-40B4-BE49-F238E27FC236}">
                <a16:creationId xmlns:a16="http://schemas.microsoft.com/office/drawing/2014/main" id="{E09AFE3D-801E-40E0-94BE-976F89EAB387}"/>
              </a:ext>
            </a:extLst>
          </p:cNvPr>
          <p:cNvSpPr>
            <a:spLocks/>
          </p:cNvSpPr>
          <p:nvPr/>
        </p:nvSpPr>
        <p:spPr bwMode="auto">
          <a:xfrm rot="-5400000" flipH="1" flipV="1">
            <a:off x="4850383" y="1426295"/>
            <a:ext cx="195263" cy="1579562"/>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24" name="Freeform 65">
            <a:extLst>
              <a:ext uri="{FF2B5EF4-FFF2-40B4-BE49-F238E27FC236}">
                <a16:creationId xmlns:a16="http://schemas.microsoft.com/office/drawing/2014/main" id="{0920F18C-DD98-477A-9742-6AD94DF7CCA4}"/>
              </a:ext>
            </a:extLst>
          </p:cNvPr>
          <p:cNvSpPr>
            <a:spLocks/>
          </p:cNvSpPr>
          <p:nvPr/>
        </p:nvSpPr>
        <p:spPr bwMode="auto">
          <a:xfrm rot="5400000" flipV="1">
            <a:off x="5971159" y="1618382"/>
            <a:ext cx="196850" cy="590550"/>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25" name="Text Box 71">
            <a:extLst>
              <a:ext uri="{FF2B5EF4-FFF2-40B4-BE49-F238E27FC236}">
                <a16:creationId xmlns:a16="http://schemas.microsoft.com/office/drawing/2014/main" id="{B9285E23-228E-47DE-A190-02D82F0D6542}"/>
              </a:ext>
            </a:extLst>
          </p:cNvPr>
          <p:cNvSpPr txBox="1">
            <a:spLocks noChangeArrowheads="1"/>
          </p:cNvSpPr>
          <p:nvPr/>
        </p:nvSpPr>
        <p:spPr bwMode="auto">
          <a:xfrm>
            <a:off x="2839021" y="2280369"/>
            <a:ext cx="28384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Convierten en Glucosa</a:t>
            </a:r>
          </a:p>
          <a:p>
            <a:pPr algn="ctr">
              <a:lnSpc>
                <a:spcPct val="80000"/>
              </a:lnSpc>
            </a:pPr>
            <a:r>
              <a:rPr lang="en-US" altLang="en-US" sz="1800" b="1">
                <a:latin typeface="Arial" panose="020B0604020202020204" pitchFamily="34" charset="0"/>
              </a:rPr>
              <a:t>(</a:t>
            </a:r>
            <a:r>
              <a:rPr lang="en-US" altLang="en-US" sz="1800" b="1" i="1">
                <a:latin typeface="Arial" panose="020B0604020202020204" pitchFamily="34" charset="0"/>
              </a:rPr>
              <a:t>Gluconeogénesis</a:t>
            </a:r>
            <a:r>
              <a:rPr lang="en-US" altLang="en-US" sz="1800" b="1">
                <a:latin typeface="Arial" panose="020B0604020202020204" pitchFamily="34" charset="0"/>
              </a:rPr>
              <a:t>)</a:t>
            </a:r>
          </a:p>
        </p:txBody>
      </p:sp>
      <p:sp>
        <p:nvSpPr>
          <p:cNvPr id="448526" name="Freeform 72">
            <a:extLst>
              <a:ext uri="{FF2B5EF4-FFF2-40B4-BE49-F238E27FC236}">
                <a16:creationId xmlns:a16="http://schemas.microsoft.com/office/drawing/2014/main" id="{D8FF2034-ADBE-4FC9-A307-CDC42FBA5298}"/>
              </a:ext>
            </a:extLst>
          </p:cNvPr>
          <p:cNvSpPr>
            <a:spLocks/>
          </p:cNvSpPr>
          <p:nvPr/>
        </p:nvSpPr>
        <p:spPr bwMode="auto">
          <a:xfrm rot="5400000" flipV="1">
            <a:off x="7349109" y="2099394"/>
            <a:ext cx="257175" cy="26987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27" name="Text Box 86">
            <a:extLst>
              <a:ext uri="{FF2B5EF4-FFF2-40B4-BE49-F238E27FC236}">
                <a16:creationId xmlns:a16="http://schemas.microsoft.com/office/drawing/2014/main" id="{B485B536-0E33-4650-8F38-B5CEB42835F8}"/>
              </a:ext>
            </a:extLst>
          </p:cNvPr>
          <p:cNvSpPr txBox="1">
            <a:spLocks noChangeArrowheads="1"/>
          </p:cNvSpPr>
          <p:nvPr/>
        </p:nvSpPr>
        <p:spPr bwMode="auto">
          <a:xfrm>
            <a:off x="767334" y="1973982"/>
            <a:ext cx="5349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N</a:t>
            </a:r>
            <a:r>
              <a:rPr lang="en-US" altLang="en-US" sz="1800" b="1" baseline="-25000">
                <a:latin typeface="Arial" panose="020B0604020202020204" pitchFamily="34" charset="0"/>
              </a:rPr>
              <a:t>2</a:t>
            </a:r>
          </a:p>
        </p:txBody>
      </p:sp>
      <p:sp>
        <p:nvSpPr>
          <p:cNvPr id="448528" name="Line 87">
            <a:extLst>
              <a:ext uri="{FF2B5EF4-FFF2-40B4-BE49-F238E27FC236}">
                <a16:creationId xmlns:a16="http://schemas.microsoft.com/office/drawing/2014/main" id="{6E15B99B-8DED-4931-9A32-4CEDA24BE0F9}"/>
              </a:ext>
            </a:extLst>
          </p:cNvPr>
          <p:cNvSpPr>
            <a:spLocks noChangeShapeType="1"/>
          </p:cNvSpPr>
          <p:nvPr/>
        </p:nvSpPr>
        <p:spPr bwMode="auto">
          <a:xfrm flipV="1">
            <a:off x="814959" y="1983507"/>
            <a:ext cx="1587" cy="249237"/>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29" name="Line 89">
            <a:extLst>
              <a:ext uri="{FF2B5EF4-FFF2-40B4-BE49-F238E27FC236}">
                <a16:creationId xmlns:a16="http://schemas.microsoft.com/office/drawing/2014/main" id="{EFA862F3-376E-47F2-94F5-FAA17A58797C}"/>
              </a:ext>
            </a:extLst>
          </p:cNvPr>
          <p:cNvSpPr>
            <a:spLocks noChangeShapeType="1"/>
          </p:cNvSpPr>
          <p:nvPr/>
        </p:nvSpPr>
        <p:spPr bwMode="auto">
          <a:xfrm flipV="1">
            <a:off x="5806059" y="1970807"/>
            <a:ext cx="1587" cy="249237"/>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30" name="Text Box 90">
            <a:extLst>
              <a:ext uri="{FF2B5EF4-FFF2-40B4-BE49-F238E27FC236}">
                <a16:creationId xmlns:a16="http://schemas.microsoft.com/office/drawing/2014/main" id="{9473F195-07C0-4F36-9600-898CD66616AF}"/>
              </a:ext>
            </a:extLst>
          </p:cNvPr>
          <p:cNvSpPr txBox="1">
            <a:spLocks noChangeArrowheads="1"/>
          </p:cNvSpPr>
          <p:nvPr/>
        </p:nvSpPr>
        <p:spPr bwMode="auto">
          <a:xfrm>
            <a:off x="35496" y="2951882"/>
            <a:ext cx="20002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Excretada</a:t>
            </a:r>
          </a:p>
          <a:p>
            <a:pPr algn="ctr">
              <a:lnSpc>
                <a:spcPct val="80000"/>
              </a:lnSpc>
            </a:pPr>
            <a:r>
              <a:rPr lang="en-US" altLang="en-US" sz="1800" b="1">
                <a:latin typeface="Arial" panose="020B0604020202020204" pitchFamily="34" charset="0"/>
              </a:rPr>
              <a:t>por la</a:t>
            </a:r>
          </a:p>
          <a:p>
            <a:pPr algn="ctr">
              <a:lnSpc>
                <a:spcPct val="80000"/>
              </a:lnSpc>
            </a:pPr>
            <a:r>
              <a:rPr lang="en-US" altLang="en-US" sz="1800" b="1">
                <a:latin typeface="Arial" panose="020B0604020202020204" pitchFamily="34" charset="0"/>
              </a:rPr>
              <a:t>Orina</a:t>
            </a:r>
          </a:p>
        </p:txBody>
      </p:sp>
      <p:sp>
        <p:nvSpPr>
          <p:cNvPr id="448531" name="Line 91">
            <a:extLst>
              <a:ext uri="{FF2B5EF4-FFF2-40B4-BE49-F238E27FC236}">
                <a16:creationId xmlns:a16="http://schemas.microsoft.com/office/drawing/2014/main" id="{DC93A123-263E-4C42-8E1F-75739CDAEE9F}"/>
              </a:ext>
            </a:extLst>
          </p:cNvPr>
          <p:cNvSpPr>
            <a:spLocks noChangeShapeType="1"/>
          </p:cNvSpPr>
          <p:nvPr/>
        </p:nvSpPr>
        <p:spPr bwMode="auto">
          <a:xfrm>
            <a:off x="949896" y="279948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32" name="Text Box 92">
            <a:extLst>
              <a:ext uri="{FF2B5EF4-FFF2-40B4-BE49-F238E27FC236}">
                <a16:creationId xmlns:a16="http://schemas.microsoft.com/office/drawing/2014/main" id="{A65F6431-DD2B-4A57-BC82-096722E5FE52}"/>
              </a:ext>
            </a:extLst>
          </p:cNvPr>
          <p:cNvSpPr txBox="1">
            <a:spLocks noChangeArrowheads="1"/>
          </p:cNvSpPr>
          <p:nvPr/>
        </p:nvSpPr>
        <p:spPr bwMode="auto">
          <a:xfrm>
            <a:off x="932434" y="2204169"/>
            <a:ext cx="1633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(Convertida en)</a:t>
            </a:r>
          </a:p>
        </p:txBody>
      </p:sp>
      <p:sp>
        <p:nvSpPr>
          <p:cNvPr id="448533" name="Freeform 93">
            <a:extLst>
              <a:ext uri="{FF2B5EF4-FFF2-40B4-BE49-F238E27FC236}">
                <a16:creationId xmlns:a16="http://schemas.microsoft.com/office/drawing/2014/main" id="{5E943CCA-40CA-4B6F-9E6D-14E648F391D1}"/>
              </a:ext>
            </a:extLst>
          </p:cNvPr>
          <p:cNvSpPr>
            <a:spLocks/>
          </p:cNvSpPr>
          <p:nvPr/>
        </p:nvSpPr>
        <p:spPr bwMode="auto">
          <a:xfrm>
            <a:off x="1110234" y="2224807"/>
            <a:ext cx="1397000" cy="619125"/>
          </a:xfrm>
          <a:custGeom>
            <a:avLst/>
            <a:gdLst>
              <a:gd name="T0" fmla="*/ 2147483647 w 880"/>
              <a:gd name="T1" fmla="*/ 0 h 335"/>
              <a:gd name="T2" fmla="*/ 2147483647 w 880"/>
              <a:gd name="T3" fmla="*/ 0 h 335"/>
              <a:gd name="T4" fmla="*/ 2147483647 w 880"/>
              <a:gd name="T5" fmla="*/ 2147483647 h 335"/>
              <a:gd name="T6" fmla="*/ 0 w 880"/>
              <a:gd name="T7" fmla="*/ 2147483647 h 335"/>
              <a:gd name="T8" fmla="*/ 0 60000 65536"/>
              <a:gd name="T9" fmla="*/ 0 60000 65536"/>
              <a:gd name="T10" fmla="*/ 0 60000 65536"/>
              <a:gd name="T11" fmla="*/ 0 60000 65536"/>
              <a:gd name="T12" fmla="*/ 0 w 880"/>
              <a:gd name="T13" fmla="*/ 0 h 335"/>
              <a:gd name="T14" fmla="*/ 880 w 880"/>
              <a:gd name="T15" fmla="*/ 335 h 335"/>
            </a:gdLst>
            <a:ahLst/>
            <a:cxnLst>
              <a:cxn ang="T8">
                <a:pos x="T0" y="T1"/>
              </a:cxn>
              <a:cxn ang="T9">
                <a:pos x="T2" y="T3"/>
              </a:cxn>
              <a:cxn ang="T10">
                <a:pos x="T4" y="T5"/>
              </a:cxn>
              <a:cxn ang="T11">
                <a:pos x="T6" y="T7"/>
              </a:cxn>
            </a:cxnLst>
            <a:rect l="T12" t="T13" r="T14" b="T15"/>
            <a:pathLst>
              <a:path w="880" h="335">
                <a:moveTo>
                  <a:pt x="70" y="0"/>
                </a:moveTo>
                <a:lnTo>
                  <a:pt x="880" y="0"/>
                </a:lnTo>
                <a:lnTo>
                  <a:pt x="880" y="335"/>
                </a:lnTo>
                <a:lnTo>
                  <a:pt x="0" y="335"/>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34" name="Freeform 94">
            <a:extLst>
              <a:ext uri="{FF2B5EF4-FFF2-40B4-BE49-F238E27FC236}">
                <a16:creationId xmlns:a16="http://schemas.microsoft.com/office/drawing/2014/main" id="{C9074FCC-84AC-4D4D-892D-4CDFA0933D63}"/>
              </a:ext>
            </a:extLst>
          </p:cNvPr>
          <p:cNvSpPr>
            <a:spLocks/>
          </p:cNvSpPr>
          <p:nvPr/>
        </p:nvSpPr>
        <p:spPr bwMode="auto">
          <a:xfrm>
            <a:off x="2532634" y="2532782"/>
            <a:ext cx="233362" cy="1273175"/>
          </a:xfrm>
          <a:custGeom>
            <a:avLst/>
            <a:gdLst>
              <a:gd name="T0" fmla="*/ 0 w 155"/>
              <a:gd name="T1" fmla="*/ 0 h 973"/>
              <a:gd name="T2" fmla="*/ 2147483647 w 155"/>
              <a:gd name="T3" fmla="*/ 0 h 973"/>
              <a:gd name="T4" fmla="*/ 2147483647 w 155"/>
              <a:gd name="T5" fmla="*/ 2147483647 h 973"/>
              <a:gd name="T6" fmla="*/ 0 60000 65536"/>
              <a:gd name="T7" fmla="*/ 0 60000 65536"/>
              <a:gd name="T8" fmla="*/ 0 60000 65536"/>
              <a:gd name="T9" fmla="*/ 0 w 155"/>
              <a:gd name="T10" fmla="*/ 0 h 973"/>
              <a:gd name="T11" fmla="*/ 155 w 155"/>
              <a:gd name="T12" fmla="*/ 973 h 973"/>
            </a:gdLst>
            <a:ahLst/>
            <a:cxnLst>
              <a:cxn ang="T6">
                <a:pos x="T0" y="T1"/>
              </a:cxn>
              <a:cxn ang="T7">
                <a:pos x="T2" y="T3"/>
              </a:cxn>
              <a:cxn ang="T8">
                <a:pos x="T4" y="T5"/>
              </a:cxn>
            </a:cxnLst>
            <a:rect l="T9" t="T10" r="T11" b="T12"/>
            <a:pathLst>
              <a:path w="155" h="973">
                <a:moveTo>
                  <a:pt x="0" y="0"/>
                </a:moveTo>
                <a:lnTo>
                  <a:pt x="155" y="0"/>
                </a:lnTo>
                <a:lnTo>
                  <a:pt x="155" y="973"/>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35" name="Text Box 95">
            <a:extLst>
              <a:ext uri="{FF2B5EF4-FFF2-40B4-BE49-F238E27FC236}">
                <a16:creationId xmlns:a16="http://schemas.microsoft.com/office/drawing/2014/main" id="{77ECCD64-7DAF-4164-84E6-DD5FDEFBDAAD}"/>
              </a:ext>
            </a:extLst>
          </p:cNvPr>
          <p:cNvSpPr txBox="1">
            <a:spLocks noChangeArrowheads="1"/>
          </p:cNvSpPr>
          <p:nvPr/>
        </p:nvSpPr>
        <p:spPr bwMode="auto">
          <a:xfrm>
            <a:off x="1338834" y="3756744"/>
            <a:ext cx="234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Require ATP</a:t>
            </a:r>
          </a:p>
          <a:p>
            <a:pPr algn="ctr">
              <a:lnSpc>
                <a:spcPct val="80000"/>
              </a:lnSpc>
            </a:pPr>
            <a:r>
              <a:rPr lang="en-US" altLang="en-US" sz="1800" b="1">
                <a:latin typeface="Arial" panose="020B0604020202020204" pitchFamily="34" charset="0"/>
              </a:rPr>
              <a:t>(se Gasta Energía)</a:t>
            </a:r>
          </a:p>
        </p:txBody>
      </p:sp>
      <p:sp>
        <p:nvSpPr>
          <p:cNvPr id="448536" name="Line 96">
            <a:extLst>
              <a:ext uri="{FF2B5EF4-FFF2-40B4-BE49-F238E27FC236}">
                <a16:creationId xmlns:a16="http://schemas.microsoft.com/office/drawing/2014/main" id="{7D8D4F6A-1EF2-4E38-9707-150B7A9664F8}"/>
              </a:ext>
            </a:extLst>
          </p:cNvPr>
          <p:cNvSpPr>
            <a:spLocks noChangeShapeType="1"/>
          </p:cNvSpPr>
          <p:nvPr/>
        </p:nvSpPr>
        <p:spPr bwMode="auto">
          <a:xfrm>
            <a:off x="6164834" y="280583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37" name="Text Box 97">
            <a:extLst>
              <a:ext uri="{FF2B5EF4-FFF2-40B4-BE49-F238E27FC236}">
                <a16:creationId xmlns:a16="http://schemas.microsoft.com/office/drawing/2014/main" id="{928FCD79-36E2-4DF8-9191-92E59087C814}"/>
              </a:ext>
            </a:extLst>
          </p:cNvPr>
          <p:cNvSpPr txBox="1">
            <a:spLocks noChangeArrowheads="1"/>
          </p:cNvSpPr>
          <p:nvPr/>
        </p:nvSpPr>
        <p:spPr bwMode="auto">
          <a:xfrm>
            <a:off x="5559996" y="2966169"/>
            <a:ext cx="11334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Ácido</a:t>
            </a:r>
          </a:p>
          <a:p>
            <a:pPr algn="ctr">
              <a:lnSpc>
                <a:spcPct val="80000"/>
              </a:lnSpc>
            </a:pPr>
            <a:r>
              <a:rPr lang="en-US" altLang="en-US" sz="1800" b="1">
                <a:latin typeface="Arial" panose="020B0604020202020204" pitchFamily="34" charset="0"/>
              </a:rPr>
              <a:t>Pirúvico</a:t>
            </a:r>
          </a:p>
        </p:txBody>
      </p:sp>
      <p:sp>
        <p:nvSpPr>
          <p:cNvPr id="448538" name="Line 98">
            <a:extLst>
              <a:ext uri="{FF2B5EF4-FFF2-40B4-BE49-F238E27FC236}">
                <a16:creationId xmlns:a16="http://schemas.microsoft.com/office/drawing/2014/main" id="{68E49BCE-0DBF-4B5A-879F-5D1DE0B3DDBB}"/>
              </a:ext>
            </a:extLst>
          </p:cNvPr>
          <p:cNvSpPr>
            <a:spLocks noChangeShapeType="1"/>
          </p:cNvSpPr>
          <p:nvPr/>
        </p:nvSpPr>
        <p:spPr bwMode="auto">
          <a:xfrm>
            <a:off x="7866634" y="280583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39" name="Text Box 99">
            <a:extLst>
              <a:ext uri="{FF2B5EF4-FFF2-40B4-BE49-F238E27FC236}">
                <a16:creationId xmlns:a16="http://schemas.microsoft.com/office/drawing/2014/main" id="{C34F071E-2E6A-4D7F-8659-75CDF7F2CF59}"/>
              </a:ext>
            </a:extLst>
          </p:cNvPr>
          <p:cNvSpPr txBox="1">
            <a:spLocks noChangeArrowheads="1"/>
          </p:cNvSpPr>
          <p:nvPr/>
        </p:nvSpPr>
        <p:spPr bwMode="auto">
          <a:xfrm>
            <a:off x="7179246" y="2966169"/>
            <a:ext cx="14065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Acetil CoA</a:t>
            </a:r>
          </a:p>
        </p:txBody>
      </p:sp>
      <p:sp>
        <p:nvSpPr>
          <p:cNvPr id="448540" name="Freeform 100">
            <a:extLst>
              <a:ext uri="{FF2B5EF4-FFF2-40B4-BE49-F238E27FC236}">
                <a16:creationId xmlns:a16="http://schemas.microsoft.com/office/drawing/2014/main" id="{29C37B57-5EBA-4067-BD09-6DF415F354E9}"/>
              </a:ext>
            </a:extLst>
          </p:cNvPr>
          <p:cNvSpPr>
            <a:spLocks/>
          </p:cNvSpPr>
          <p:nvPr/>
        </p:nvSpPr>
        <p:spPr bwMode="auto">
          <a:xfrm>
            <a:off x="4150296" y="2793132"/>
            <a:ext cx="2903538" cy="1954212"/>
          </a:xfrm>
          <a:custGeom>
            <a:avLst/>
            <a:gdLst>
              <a:gd name="T0" fmla="*/ 0 w 1744"/>
              <a:gd name="T1" fmla="*/ 0 h 638"/>
              <a:gd name="T2" fmla="*/ 0 w 1744"/>
              <a:gd name="T3" fmla="*/ 2147483647 h 638"/>
              <a:gd name="T4" fmla="*/ 2147483647 w 1744"/>
              <a:gd name="T5" fmla="*/ 2147483647 h 638"/>
              <a:gd name="T6" fmla="*/ 2147483647 w 1744"/>
              <a:gd name="T7" fmla="*/ 2147483647 h 638"/>
              <a:gd name="T8" fmla="*/ 0 60000 65536"/>
              <a:gd name="T9" fmla="*/ 0 60000 65536"/>
              <a:gd name="T10" fmla="*/ 0 60000 65536"/>
              <a:gd name="T11" fmla="*/ 0 60000 65536"/>
              <a:gd name="T12" fmla="*/ 0 w 1744"/>
              <a:gd name="T13" fmla="*/ 0 h 638"/>
              <a:gd name="T14" fmla="*/ 1744 w 1744"/>
              <a:gd name="T15" fmla="*/ 638 h 638"/>
            </a:gdLst>
            <a:ahLst/>
            <a:cxnLst>
              <a:cxn ang="T8">
                <a:pos x="T0" y="T1"/>
              </a:cxn>
              <a:cxn ang="T9">
                <a:pos x="T2" y="T3"/>
              </a:cxn>
              <a:cxn ang="T10">
                <a:pos x="T4" y="T5"/>
              </a:cxn>
              <a:cxn ang="T11">
                <a:pos x="T6" y="T7"/>
              </a:cxn>
            </a:cxnLst>
            <a:rect l="T12" t="T13" r="T14" b="T15"/>
            <a:pathLst>
              <a:path w="1744" h="638">
                <a:moveTo>
                  <a:pt x="0" y="0"/>
                </a:moveTo>
                <a:lnTo>
                  <a:pt x="0" y="638"/>
                </a:lnTo>
                <a:lnTo>
                  <a:pt x="1744" y="638"/>
                </a:lnTo>
                <a:lnTo>
                  <a:pt x="1744" y="521"/>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41" name="Freeform 102">
            <a:extLst>
              <a:ext uri="{FF2B5EF4-FFF2-40B4-BE49-F238E27FC236}">
                <a16:creationId xmlns:a16="http://schemas.microsoft.com/office/drawing/2014/main" id="{AB19824E-5C4E-4BCC-A608-524A34EF5AB4}"/>
              </a:ext>
            </a:extLst>
          </p:cNvPr>
          <p:cNvSpPr>
            <a:spLocks/>
          </p:cNvSpPr>
          <p:nvPr/>
        </p:nvSpPr>
        <p:spPr bwMode="auto">
          <a:xfrm>
            <a:off x="6177534" y="3237632"/>
            <a:ext cx="1668462" cy="493712"/>
          </a:xfrm>
          <a:custGeom>
            <a:avLst/>
            <a:gdLst>
              <a:gd name="T0" fmla="*/ 0 w 1051"/>
              <a:gd name="T1" fmla="*/ 2147483647 h 311"/>
              <a:gd name="T2" fmla="*/ 0 w 1051"/>
              <a:gd name="T3" fmla="*/ 2147483647 h 311"/>
              <a:gd name="T4" fmla="*/ 2147483647 w 1051"/>
              <a:gd name="T5" fmla="*/ 2147483647 h 311"/>
              <a:gd name="T6" fmla="*/ 2147483647 w 1051"/>
              <a:gd name="T7" fmla="*/ 0 h 311"/>
              <a:gd name="T8" fmla="*/ 0 60000 65536"/>
              <a:gd name="T9" fmla="*/ 0 60000 65536"/>
              <a:gd name="T10" fmla="*/ 0 60000 65536"/>
              <a:gd name="T11" fmla="*/ 0 60000 65536"/>
              <a:gd name="T12" fmla="*/ 0 w 1051"/>
              <a:gd name="T13" fmla="*/ 0 h 311"/>
              <a:gd name="T14" fmla="*/ 1051 w 1051"/>
              <a:gd name="T15" fmla="*/ 311 h 311"/>
            </a:gdLst>
            <a:ahLst/>
            <a:cxnLst>
              <a:cxn ang="T8">
                <a:pos x="T0" y="T1"/>
              </a:cxn>
              <a:cxn ang="T9">
                <a:pos x="T2" y="T3"/>
              </a:cxn>
              <a:cxn ang="T10">
                <a:pos x="T4" y="T5"/>
              </a:cxn>
              <a:cxn ang="T11">
                <a:pos x="T6" y="T7"/>
              </a:cxn>
            </a:cxnLst>
            <a:rect l="T12" t="T13" r="T14" b="T15"/>
            <a:pathLst>
              <a:path w="1051" h="311">
                <a:moveTo>
                  <a:pt x="0" y="132"/>
                </a:moveTo>
                <a:lnTo>
                  <a:pt x="0" y="311"/>
                </a:lnTo>
                <a:lnTo>
                  <a:pt x="1051" y="311"/>
                </a:lnTo>
                <a:lnTo>
                  <a:pt x="1051"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8542" name="Line 103">
            <a:extLst>
              <a:ext uri="{FF2B5EF4-FFF2-40B4-BE49-F238E27FC236}">
                <a16:creationId xmlns:a16="http://schemas.microsoft.com/office/drawing/2014/main" id="{99CF9FB9-B326-4DB5-A3CF-220E4ECB0FB4}"/>
              </a:ext>
            </a:extLst>
          </p:cNvPr>
          <p:cNvSpPr>
            <a:spLocks noChangeShapeType="1"/>
          </p:cNvSpPr>
          <p:nvPr/>
        </p:nvSpPr>
        <p:spPr bwMode="auto">
          <a:xfrm>
            <a:off x="7042721" y="375833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43" name="Text Box 104">
            <a:extLst>
              <a:ext uri="{FF2B5EF4-FFF2-40B4-BE49-F238E27FC236}">
                <a16:creationId xmlns:a16="http://schemas.microsoft.com/office/drawing/2014/main" id="{5D671FCD-A1EC-447E-B458-1A781A7970B5}"/>
              </a:ext>
            </a:extLst>
          </p:cNvPr>
          <p:cNvSpPr txBox="1">
            <a:spLocks noChangeArrowheads="1"/>
          </p:cNvSpPr>
          <p:nvPr/>
        </p:nvSpPr>
        <p:spPr bwMode="auto">
          <a:xfrm>
            <a:off x="5944171" y="3898032"/>
            <a:ext cx="234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Entran en el</a:t>
            </a:r>
          </a:p>
          <a:p>
            <a:pPr algn="ctr">
              <a:lnSpc>
                <a:spcPct val="80000"/>
              </a:lnSpc>
            </a:pPr>
            <a:r>
              <a:rPr lang="en-US" altLang="en-US" sz="1800" b="1">
                <a:latin typeface="Arial" panose="020B0604020202020204" pitchFamily="34" charset="0"/>
              </a:rPr>
              <a:t>Proceso Oxidativo</a:t>
            </a:r>
          </a:p>
        </p:txBody>
      </p:sp>
      <p:sp>
        <p:nvSpPr>
          <p:cNvPr id="448544" name="Line 105">
            <a:extLst>
              <a:ext uri="{FF2B5EF4-FFF2-40B4-BE49-F238E27FC236}">
                <a16:creationId xmlns:a16="http://schemas.microsoft.com/office/drawing/2014/main" id="{09C8676A-E57A-4D0F-A125-EA5AFBEDFD55}"/>
              </a:ext>
            </a:extLst>
          </p:cNvPr>
          <p:cNvSpPr>
            <a:spLocks noChangeShapeType="1"/>
          </p:cNvSpPr>
          <p:nvPr/>
        </p:nvSpPr>
        <p:spPr bwMode="auto">
          <a:xfrm>
            <a:off x="5663184" y="4763219"/>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45" name="Text Box 106">
            <a:extLst>
              <a:ext uri="{FF2B5EF4-FFF2-40B4-BE49-F238E27FC236}">
                <a16:creationId xmlns:a16="http://schemas.microsoft.com/office/drawing/2014/main" id="{E3052314-4044-4055-833C-CE78CFAF5107}"/>
              </a:ext>
            </a:extLst>
          </p:cNvPr>
          <p:cNvSpPr txBox="1">
            <a:spLocks noChangeArrowheads="1"/>
          </p:cNvSpPr>
          <p:nvPr/>
        </p:nvSpPr>
        <p:spPr bwMode="auto">
          <a:xfrm>
            <a:off x="4175696" y="4928319"/>
            <a:ext cx="30749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Aporte de Energía (ATP)</a:t>
            </a:r>
          </a:p>
        </p:txBody>
      </p:sp>
      <p:sp>
        <p:nvSpPr>
          <p:cNvPr id="448546" name="Text Box 107">
            <a:extLst>
              <a:ext uri="{FF2B5EF4-FFF2-40B4-BE49-F238E27FC236}">
                <a16:creationId xmlns:a16="http://schemas.microsoft.com/office/drawing/2014/main" id="{DCD3134A-A63A-452F-B314-39083D8980D7}"/>
              </a:ext>
            </a:extLst>
          </p:cNvPr>
          <p:cNvSpPr txBox="1">
            <a:spLocks noChangeArrowheads="1"/>
          </p:cNvSpPr>
          <p:nvPr/>
        </p:nvSpPr>
        <p:spPr bwMode="auto">
          <a:xfrm>
            <a:off x="3180334" y="5347419"/>
            <a:ext cx="50641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5% - 10% del</a:t>
            </a:r>
          </a:p>
          <a:p>
            <a:pPr algn="ctr">
              <a:lnSpc>
                <a:spcPct val="80000"/>
              </a:lnSpc>
            </a:pPr>
            <a:r>
              <a:rPr lang="en-US" altLang="en-US" sz="1800" b="1">
                <a:latin typeface="Arial" panose="020B0604020202020204" pitchFamily="34" charset="0"/>
              </a:rPr>
              <a:t>Total de Energía Consumida</a:t>
            </a:r>
          </a:p>
        </p:txBody>
      </p:sp>
      <p:sp>
        <p:nvSpPr>
          <p:cNvPr id="448547" name="Line 108">
            <a:extLst>
              <a:ext uri="{FF2B5EF4-FFF2-40B4-BE49-F238E27FC236}">
                <a16:creationId xmlns:a16="http://schemas.microsoft.com/office/drawing/2014/main" id="{803ADECD-6236-46B1-A677-FDA31843A125}"/>
              </a:ext>
            </a:extLst>
          </p:cNvPr>
          <p:cNvSpPr>
            <a:spLocks noChangeShapeType="1"/>
          </p:cNvSpPr>
          <p:nvPr/>
        </p:nvSpPr>
        <p:spPr bwMode="auto">
          <a:xfrm>
            <a:off x="5675884" y="5195019"/>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48" name="Text Box 109">
            <a:extLst>
              <a:ext uri="{FF2B5EF4-FFF2-40B4-BE49-F238E27FC236}">
                <a16:creationId xmlns:a16="http://schemas.microsoft.com/office/drawing/2014/main" id="{89A6157D-782B-4AD4-8560-0D7ACD310161}"/>
              </a:ext>
            </a:extLst>
          </p:cNvPr>
          <p:cNvSpPr txBox="1">
            <a:spLocks noChangeArrowheads="1"/>
          </p:cNvSpPr>
          <p:nvPr/>
        </p:nvSpPr>
        <p:spPr bwMode="auto">
          <a:xfrm>
            <a:off x="3180334" y="5995119"/>
            <a:ext cx="50641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a:latin typeface="Arial" panose="020B0604020202020204" pitchFamily="34" charset="0"/>
              </a:rPr>
              <a:t>No se Considera Significativo</a:t>
            </a:r>
          </a:p>
          <a:p>
            <a:pPr algn="ctr">
              <a:lnSpc>
                <a:spcPct val="80000"/>
              </a:lnSpc>
            </a:pPr>
            <a:r>
              <a:rPr lang="en-US" altLang="en-US" sz="1800" b="1">
                <a:latin typeface="Arial" panose="020B0604020202020204" pitchFamily="34" charset="0"/>
              </a:rPr>
              <a:t>el Metabolismo de las Proteínas</a:t>
            </a:r>
          </a:p>
        </p:txBody>
      </p:sp>
      <p:sp>
        <p:nvSpPr>
          <p:cNvPr id="448549" name="Line 110">
            <a:extLst>
              <a:ext uri="{FF2B5EF4-FFF2-40B4-BE49-F238E27FC236}">
                <a16:creationId xmlns:a16="http://schemas.microsoft.com/office/drawing/2014/main" id="{5EB30861-C3E1-42E9-86F5-A706604312E8}"/>
              </a:ext>
            </a:extLst>
          </p:cNvPr>
          <p:cNvSpPr>
            <a:spLocks noChangeShapeType="1"/>
          </p:cNvSpPr>
          <p:nvPr/>
        </p:nvSpPr>
        <p:spPr bwMode="auto">
          <a:xfrm>
            <a:off x="5675884" y="5868119"/>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550" name="Text Box 111">
            <a:extLst>
              <a:ext uri="{FF2B5EF4-FFF2-40B4-BE49-F238E27FC236}">
                <a16:creationId xmlns:a16="http://schemas.microsoft.com/office/drawing/2014/main" id="{D59E8B71-78F6-4046-B710-84C8B8EA97E8}"/>
              </a:ext>
            </a:extLst>
          </p:cNvPr>
          <p:cNvSpPr txBox="1">
            <a:spLocks noChangeArrowheads="1"/>
          </p:cNvSpPr>
          <p:nvPr/>
        </p:nvSpPr>
        <p:spPr bwMode="auto">
          <a:xfrm>
            <a:off x="4464621" y="1891432"/>
            <a:ext cx="793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200" b="1" i="1">
                <a:latin typeface="Times New Roman" panose="02020603050405020304" pitchFamily="18" charset="0"/>
              </a:rPr>
              <a:t>(Alanina)</a:t>
            </a:r>
          </a:p>
        </p:txBody>
      </p:sp>
      <p:sp>
        <p:nvSpPr>
          <p:cNvPr id="448551" name="Text Box 112">
            <a:extLst>
              <a:ext uri="{FF2B5EF4-FFF2-40B4-BE49-F238E27FC236}">
                <a16:creationId xmlns:a16="http://schemas.microsoft.com/office/drawing/2014/main" id="{1A3A6F80-13E3-4D33-921C-680D9DC0D631}"/>
              </a:ext>
            </a:extLst>
          </p:cNvPr>
          <p:cNvSpPr txBox="1">
            <a:spLocks noChangeArrowheads="1"/>
          </p:cNvSpPr>
          <p:nvPr/>
        </p:nvSpPr>
        <p:spPr bwMode="auto">
          <a:xfrm>
            <a:off x="7563421" y="2005732"/>
            <a:ext cx="803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200" b="1" i="1">
                <a:latin typeface="Times New Roman" panose="02020603050405020304" pitchFamily="18" charset="0"/>
              </a:rPr>
              <a:t>(Leucina)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1667"/>
                                        </p:tgtEl>
                                        <p:attrNameLst>
                                          <p:attrName>style.visibility</p:attrName>
                                        </p:attrNameLst>
                                      </p:cBhvr>
                                      <p:to>
                                        <p:strVal val="visible"/>
                                      </p:to>
                                    </p:set>
                                    <p:animEffect transition="in" filter="wipe(left)">
                                      <p:cBhvr>
                                        <p:cTn id="7" dur="500"/>
                                        <p:tgtEl>
                                          <p:spTgt spid="241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0A8E85A-146F-41F1-81B2-538EF3EB3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9400"/>
            <a:ext cx="8610600" cy="624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1464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267E627C-30F9-4B40-98AE-B8112353795F}"/>
              </a:ext>
            </a:extLst>
          </p:cNvPr>
          <p:cNvSpPr>
            <a:spLocks noChangeArrowheads="1"/>
          </p:cNvSpPr>
          <p:nvPr/>
        </p:nvSpPr>
        <p:spPr bwMode="auto">
          <a:xfrm>
            <a:off x="304800" y="2711152"/>
            <a:ext cx="8610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5000" b="1">
                <a:solidFill>
                  <a:schemeClr val="accent1"/>
                </a:solidFill>
                <a:latin typeface="Times New Roman" panose="02020603050405020304" pitchFamily="18" charset="0"/>
              </a:rPr>
              <a:t>La Capacidad de Cualquier Sistema Energético para Suministrar ATP se Vincula con el Tipo Específico de Actividad Física </a:t>
            </a:r>
            <a:endParaRPr lang="en-US" altLang="en-US" sz="4400" b="1" i="1">
              <a:solidFill>
                <a:schemeClr val="accent1"/>
              </a:solidFill>
              <a:latin typeface="Times New Roman" panose="02020603050405020304" pitchFamily="18" charset="0"/>
            </a:endParaRPr>
          </a:p>
        </p:txBody>
      </p:sp>
      <p:sp>
        <p:nvSpPr>
          <p:cNvPr id="825347" name="Rectangle 3">
            <a:extLst>
              <a:ext uri="{FF2B5EF4-FFF2-40B4-BE49-F238E27FC236}">
                <a16:creationId xmlns:a16="http://schemas.microsoft.com/office/drawing/2014/main" id="{1D06BAF7-A2DA-4402-946D-74CBA99D76D8}"/>
              </a:ext>
            </a:extLst>
          </p:cNvPr>
          <p:cNvSpPr>
            <a:spLocks noChangeArrowheads="1"/>
          </p:cNvSpPr>
          <p:nvPr/>
        </p:nvSpPr>
        <p:spPr bwMode="auto">
          <a:xfrm>
            <a:off x="762000" y="1720552"/>
            <a:ext cx="7696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Georgia" panose="02040502050405020303" pitchFamily="18" charset="0"/>
              </a:defRPr>
            </a:lvl1pPr>
            <a:lvl2pPr eaLnBrk="0" hangingPunct="0">
              <a:defRPr sz="2000">
                <a:solidFill>
                  <a:schemeClr val="tx1"/>
                </a:solidFill>
                <a:latin typeface="Georgia" panose="02040502050405020303" pitchFamily="18" charset="0"/>
              </a:defRPr>
            </a:lvl2pPr>
            <a:lvl3pPr eaLnBrk="0" hangingPunct="0">
              <a:defRPr sz="2000">
                <a:solidFill>
                  <a:schemeClr val="tx1"/>
                </a:solidFill>
                <a:latin typeface="Georgia" panose="02040502050405020303" pitchFamily="18" charset="0"/>
              </a:defRPr>
            </a:lvl3pPr>
            <a:lvl4pPr eaLnBrk="0" hangingPunct="0">
              <a:defRPr sz="2000">
                <a:solidFill>
                  <a:schemeClr val="tx1"/>
                </a:solidFill>
                <a:latin typeface="Georgia" panose="02040502050405020303" pitchFamily="18" charset="0"/>
              </a:defRPr>
            </a:lvl4pPr>
            <a:lvl5pPr eaLnBrk="0" hangingPunct="0">
              <a:defRPr sz="2000">
                <a:solidFill>
                  <a:schemeClr val="tx1"/>
                </a:solidFill>
                <a:latin typeface="Georgia" panose="02040502050405020303" pitchFamily="18" charset="0"/>
              </a:defRPr>
            </a:lvl5pPr>
            <a:lvl6pPr marL="457200" algn="r" eaLnBrk="0" fontAlgn="base" hangingPunct="0">
              <a:spcBef>
                <a:spcPct val="0"/>
              </a:spcBef>
              <a:spcAft>
                <a:spcPct val="0"/>
              </a:spcAft>
              <a:defRPr sz="2000">
                <a:solidFill>
                  <a:schemeClr val="tx1"/>
                </a:solidFill>
                <a:latin typeface="Georgia" panose="02040502050405020303" pitchFamily="18" charset="0"/>
              </a:defRPr>
            </a:lvl6pPr>
            <a:lvl7pPr marL="914400" algn="r" eaLnBrk="0" fontAlgn="base" hangingPunct="0">
              <a:spcBef>
                <a:spcPct val="0"/>
              </a:spcBef>
              <a:spcAft>
                <a:spcPct val="0"/>
              </a:spcAft>
              <a:defRPr sz="2000">
                <a:solidFill>
                  <a:schemeClr val="tx1"/>
                </a:solidFill>
                <a:latin typeface="Georgia" panose="02040502050405020303" pitchFamily="18" charset="0"/>
              </a:defRPr>
            </a:lvl7pPr>
            <a:lvl8pPr marL="1371600" algn="r" eaLnBrk="0" fontAlgn="base" hangingPunct="0">
              <a:spcBef>
                <a:spcPct val="0"/>
              </a:spcBef>
              <a:spcAft>
                <a:spcPct val="0"/>
              </a:spcAft>
              <a:defRPr sz="2000">
                <a:solidFill>
                  <a:schemeClr val="tx1"/>
                </a:solidFill>
                <a:latin typeface="Georgia" panose="02040502050405020303" pitchFamily="18" charset="0"/>
              </a:defRPr>
            </a:lvl8pPr>
            <a:lvl9pPr marL="18288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6100" b="1">
                <a:solidFill>
                  <a:srgbClr val="66FF33"/>
                </a:solidFill>
                <a:effectLst>
                  <a:outerShdw blurRad="38100" dist="38100" dir="2700000" algn="tl">
                    <a:srgbClr val="C0C0C0"/>
                  </a:outerShdw>
                </a:effectLst>
                <a:latin typeface="Arial" panose="020B0604020202020204" pitchFamily="34" charset="0"/>
              </a:rPr>
              <a:t>Concepto</a:t>
            </a:r>
          </a:p>
        </p:txBody>
      </p:sp>
      <p:sp>
        <p:nvSpPr>
          <p:cNvPr id="825348" name="AutoShape 4">
            <a:extLst>
              <a:ext uri="{FF2B5EF4-FFF2-40B4-BE49-F238E27FC236}">
                <a16:creationId xmlns:a16="http://schemas.microsoft.com/office/drawing/2014/main" id="{85BBB23F-CDA2-4E0B-A197-A0F569062E15}"/>
              </a:ext>
            </a:extLst>
          </p:cNvPr>
          <p:cNvSpPr>
            <a:spLocks noChangeArrowheads="1"/>
          </p:cNvSpPr>
          <p:nvPr/>
        </p:nvSpPr>
        <p:spPr bwMode="auto">
          <a:xfrm>
            <a:off x="1828800" y="1568152"/>
            <a:ext cx="838200" cy="838200"/>
          </a:xfrm>
          <a:prstGeom prst="sun">
            <a:avLst>
              <a:gd name="adj" fmla="val 25000"/>
            </a:avLst>
          </a:prstGeom>
          <a:gradFill rotWithShape="0">
            <a:gsLst>
              <a:gs pos="0">
                <a:srgbClr val="FFCC00"/>
              </a:gs>
              <a:gs pos="100000">
                <a:srgbClr val="FFFF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349" name="AutoShape 5">
            <a:extLst>
              <a:ext uri="{FF2B5EF4-FFF2-40B4-BE49-F238E27FC236}">
                <a16:creationId xmlns:a16="http://schemas.microsoft.com/office/drawing/2014/main" id="{5BB72949-5CA5-4D75-9983-332AE0FFA0BB}"/>
              </a:ext>
            </a:extLst>
          </p:cNvPr>
          <p:cNvSpPr>
            <a:spLocks noChangeArrowheads="1"/>
          </p:cNvSpPr>
          <p:nvPr/>
        </p:nvSpPr>
        <p:spPr bwMode="auto">
          <a:xfrm>
            <a:off x="6553200" y="1644352"/>
            <a:ext cx="838200" cy="838200"/>
          </a:xfrm>
          <a:prstGeom prst="sun">
            <a:avLst>
              <a:gd name="adj" fmla="val 25000"/>
            </a:avLst>
          </a:prstGeom>
          <a:gradFill rotWithShape="0">
            <a:gsLst>
              <a:gs pos="0">
                <a:srgbClr val="FFCC00"/>
              </a:gs>
              <a:gs pos="100000">
                <a:srgbClr val="FFFF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350" name="Rectangle 6">
            <a:extLst>
              <a:ext uri="{FF2B5EF4-FFF2-40B4-BE49-F238E27FC236}">
                <a16:creationId xmlns:a16="http://schemas.microsoft.com/office/drawing/2014/main" id="{8F5785FB-72A4-4838-84D2-1DCA84B4D0DB}"/>
              </a:ext>
            </a:extLst>
          </p:cNvPr>
          <p:cNvSpPr>
            <a:spLocks noChangeArrowheads="1"/>
          </p:cNvSpPr>
          <p:nvPr/>
        </p:nvSpPr>
        <p:spPr bwMode="auto">
          <a:xfrm>
            <a:off x="381000" y="501352"/>
            <a:ext cx="838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Georgia" panose="02040502050405020303" pitchFamily="18" charset="0"/>
              </a:defRPr>
            </a:lvl1pPr>
            <a:lvl2pPr eaLnBrk="0" hangingPunct="0">
              <a:defRPr sz="2000">
                <a:solidFill>
                  <a:schemeClr val="tx1"/>
                </a:solidFill>
                <a:latin typeface="Georgia" panose="02040502050405020303" pitchFamily="18" charset="0"/>
              </a:defRPr>
            </a:lvl2pPr>
            <a:lvl3pPr eaLnBrk="0" hangingPunct="0">
              <a:defRPr sz="2000">
                <a:solidFill>
                  <a:schemeClr val="tx1"/>
                </a:solidFill>
                <a:latin typeface="Georgia" panose="02040502050405020303" pitchFamily="18" charset="0"/>
              </a:defRPr>
            </a:lvl3pPr>
            <a:lvl4pPr eaLnBrk="0" hangingPunct="0">
              <a:defRPr sz="2000">
                <a:solidFill>
                  <a:schemeClr val="tx1"/>
                </a:solidFill>
                <a:latin typeface="Georgia" panose="02040502050405020303" pitchFamily="18" charset="0"/>
              </a:defRPr>
            </a:lvl4pPr>
            <a:lvl5pPr eaLnBrk="0" hangingPunct="0">
              <a:defRPr sz="2000">
                <a:solidFill>
                  <a:schemeClr val="tx1"/>
                </a:solidFill>
                <a:latin typeface="Georgia" panose="02040502050405020303" pitchFamily="18" charset="0"/>
              </a:defRPr>
            </a:lvl5pPr>
            <a:lvl6pPr marL="457200" algn="r" eaLnBrk="0" fontAlgn="base" hangingPunct="0">
              <a:spcBef>
                <a:spcPct val="0"/>
              </a:spcBef>
              <a:spcAft>
                <a:spcPct val="0"/>
              </a:spcAft>
              <a:defRPr sz="2000">
                <a:solidFill>
                  <a:schemeClr val="tx1"/>
                </a:solidFill>
                <a:latin typeface="Georgia" panose="02040502050405020303" pitchFamily="18" charset="0"/>
              </a:defRPr>
            </a:lvl6pPr>
            <a:lvl7pPr marL="914400" algn="r" eaLnBrk="0" fontAlgn="base" hangingPunct="0">
              <a:spcBef>
                <a:spcPct val="0"/>
              </a:spcBef>
              <a:spcAft>
                <a:spcPct val="0"/>
              </a:spcAft>
              <a:defRPr sz="2000">
                <a:solidFill>
                  <a:schemeClr val="tx1"/>
                </a:solidFill>
                <a:latin typeface="Georgia" panose="02040502050405020303" pitchFamily="18" charset="0"/>
              </a:defRPr>
            </a:lvl7pPr>
            <a:lvl8pPr marL="1371600" algn="r" eaLnBrk="0" fontAlgn="base" hangingPunct="0">
              <a:spcBef>
                <a:spcPct val="0"/>
              </a:spcBef>
              <a:spcAft>
                <a:spcPct val="0"/>
              </a:spcAft>
              <a:defRPr sz="2000">
                <a:solidFill>
                  <a:schemeClr val="tx1"/>
                </a:solidFill>
                <a:latin typeface="Georgia" panose="02040502050405020303" pitchFamily="18" charset="0"/>
              </a:defRPr>
            </a:lvl8pPr>
            <a:lvl9pPr marL="18288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160000"/>
              </a:lnSpc>
            </a:pPr>
            <a:r>
              <a:rPr lang="en-US" altLang="en-US" sz="4400" b="1">
                <a:solidFill>
                  <a:srgbClr val="0000FF"/>
                </a:solidFill>
                <a:effectLst>
                  <a:outerShdw blurRad="38100" dist="38100" dir="2700000" algn="tl">
                    <a:srgbClr val="C0C0C0"/>
                  </a:outerShdw>
                </a:effectLst>
                <a:latin typeface="Arial" panose="020B0604020202020204" pitchFamily="34" charset="0"/>
              </a:rPr>
              <a:t>EL CONTINUUM ENERGÉTCO</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a:extLst>
              <a:ext uri="{FF2B5EF4-FFF2-40B4-BE49-F238E27FC236}">
                <a16:creationId xmlns:a16="http://schemas.microsoft.com/office/drawing/2014/main" id="{5E1520FE-5174-41D2-ACCB-1F84176BAD87}"/>
              </a:ext>
            </a:extLst>
          </p:cNvPr>
          <p:cNvSpPr txBox="1">
            <a:spLocks noChangeArrowheads="1"/>
          </p:cNvSpPr>
          <p:nvPr/>
        </p:nvSpPr>
        <p:spPr bwMode="auto">
          <a:xfrm>
            <a:off x="406400" y="1107603"/>
            <a:ext cx="84455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50000"/>
              </a:spcBef>
            </a:pPr>
            <a:r>
              <a:rPr lang="en-US" altLang="en-US" sz="2800" dirty="0">
                <a:solidFill>
                  <a:srgbClr val="484876"/>
                </a:solidFill>
                <a:effectLst>
                  <a:outerShdw blurRad="38100" dist="38100" dir="2700000" algn="tl">
                    <a:srgbClr val="000000">
                      <a:alpha val="43137"/>
                    </a:srgbClr>
                  </a:outerShdw>
                </a:effectLst>
                <a:latin typeface="Arial Black" panose="020B0A04020102020204" pitchFamily="34" charset="0"/>
              </a:rPr>
              <a:t>INTERACCIÓN DE LOS SISTEMAS ENERGÉTICOS ILUSTRANDO EL SISTEMA ENERGÉTICO PREDOMINANTE</a:t>
            </a:r>
          </a:p>
        </p:txBody>
      </p:sp>
      <p:pic>
        <p:nvPicPr>
          <p:cNvPr id="73733" name="Picture 5">
            <a:extLst>
              <a:ext uri="{FF2B5EF4-FFF2-40B4-BE49-F238E27FC236}">
                <a16:creationId xmlns:a16="http://schemas.microsoft.com/office/drawing/2014/main" id="{AE281FDF-C917-4028-90B4-88A6DB2D5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963391"/>
            <a:ext cx="863123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wipe(left)">
                                      <p:cBhvr>
                                        <p:cTn id="7" dur="500"/>
                                        <p:tgtEl>
                                          <p:spTgt spid="73731"/>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73733"/>
                                        </p:tgtEl>
                                        <p:attrNameLst>
                                          <p:attrName>style.visibility</p:attrName>
                                        </p:attrNameLst>
                                      </p:cBhvr>
                                      <p:to>
                                        <p:strVal val="visible"/>
                                      </p:to>
                                    </p:set>
                                    <p:anim calcmode="lin" valueType="num">
                                      <p:cBhvr>
                                        <p:cTn id="11" dur="500" fill="hold"/>
                                        <p:tgtEl>
                                          <p:spTgt spid="73733"/>
                                        </p:tgtEl>
                                        <p:attrNameLst>
                                          <p:attrName>ppt_w</p:attrName>
                                        </p:attrNameLst>
                                      </p:cBhvr>
                                      <p:tavLst>
                                        <p:tav tm="0">
                                          <p:val>
                                            <p:fltVal val="0"/>
                                          </p:val>
                                        </p:tav>
                                        <p:tav tm="100000">
                                          <p:val>
                                            <p:strVal val="#ppt_w"/>
                                          </p:val>
                                        </p:tav>
                                      </p:tavLst>
                                    </p:anim>
                                    <p:anim calcmode="lin" valueType="num">
                                      <p:cBhvr>
                                        <p:cTn id="12" dur="500" fill="hold"/>
                                        <p:tgtEl>
                                          <p:spTgt spid="73733"/>
                                        </p:tgtEl>
                                        <p:attrNameLst>
                                          <p:attrName>ppt_h</p:attrName>
                                        </p:attrNameLst>
                                      </p:cBhvr>
                                      <p:tavLst>
                                        <p:tav tm="0">
                                          <p:val>
                                            <p:fltVal val="0"/>
                                          </p:val>
                                        </p:tav>
                                        <p:tav tm="100000">
                                          <p:val>
                                            <p:strVal val="#ppt_h"/>
                                          </p:val>
                                        </p:tav>
                                      </p:tavLst>
                                    </p:anim>
                                    <p:anim calcmode="lin" valueType="num">
                                      <p:cBhvr>
                                        <p:cTn id="13" dur="500" fill="hold"/>
                                        <p:tgtEl>
                                          <p:spTgt spid="73733"/>
                                        </p:tgtEl>
                                        <p:attrNameLst>
                                          <p:attrName>ppt_x</p:attrName>
                                        </p:attrNameLst>
                                      </p:cBhvr>
                                      <p:tavLst>
                                        <p:tav tm="0">
                                          <p:val>
                                            <p:fltVal val="0.5"/>
                                          </p:val>
                                        </p:tav>
                                        <p:tav tm="100000">
                                          <p:val>
                                            <p:strVal val="#ppt_x"/>
                                          </p:val>
                                        </p:tav>
                                      </p:tavLst>
                                    </p:anim>
                                    <p:anim calcmode="lin" valueType="num">
                                      <p:cBhvr>
                                        <p:cTn id="14" dur="500" fill="hold"/>
                                        <p:tgtEl>
                                          <p:spTgt spid="737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A2541EFC-3BCE-4F4B-AFA9-E8FCC167D127}"/>
              </a:ext>
            </a:extLst>
          </p:cNvPr>
          <p:cNvSpPr>
            <a:spLocks noGrp="1"/>
          </p:cNvSpPr>
          <p:nvPr>
            <p:ph type="title"/>
          </p:nvPr>
        </p:nvSpPr>
        <p:spPr>
          <a:xfrm>
            <a:off x="3837680" y="1503196"/>
            <a:ext cx="5110336" cy="576064"/>
          </a:xfrm>
        </p:spPr>
        <p:txBody>
          <a:bodyPr/>
          <a:lstStyle/>
          <a:p>
            <a:r>
              <a:rPr lang="en-US" altLang="en-US" b="1" dirty="0">
                <a:effectLst>
                  <a:outerShdw blurRad="38100" dist="38100" dir="2700000" algn="tl">
                    <a:srgbClr val="C0C0C0"/>
                  </a:outerShdw>
                </a:effectLst>
                <a:latin typeface="Arial Black" panose="020B0A04020102020204" pitchFamily="34" charset="0"/>
              </a:rPr>
              <a:t>TERMODINÁMICA</a:t>
            </a:r>
          </a:p>
        </p:txBody>
      </p:sp>
      <p:sp>
        <p:nvSpPr>
          <p:cNvPr id="455683" name="Rectangle 3">
            <a:extLst>
              <a:ext uri="{FF2B5EF4-FFF2-40B4-BE49-F238E27FC236}">
                <a16:creationId xmlns:a16="http://schemas.microsoft.com/office/drawing/2014/main" id="{248819B6-44AA-4E32-8C7E-E5C8A7BA1D90}"/>
              </a:ext>
            </a:extLst>
          </p:cNvPr>
          <p:cNvSpPr>
            <a:spLocks noGrp="1"/>
          </p:cNvSpPr>
          <p:nvPr>
            <p:ph type="body" idx="1"/>
          </p:nvPr>
        </p:nvSpPr>
        <p:spPr>
          <a:xfrm>
            <a:off x="323528" y="2780928"/>
            <a:ext cx="8153400" cy="3600400"/>
          </a:xfrm>
        </p:spPr>
        <p:txBody>
          <a:bodyPr/>
          <a:lstStyle/>
          <a:p>
            <a:pPr algn="ctr">
              <a:buFont typeface="Georgia" panose="02040502050405020303" pitchFamily="18" charset="0"/>
              <a:buNone/>
            </a:pPr>
            <a:r>
              <a:rPr lang="en-US" altLang="en-US" sz="4400" b="1" dirty="0">
                <a:latin typeface="Arial" panose="020B0604020202020204" pitchFamily="34" charset="0"/>
                <a:cs typeface="Arial" panose="020B0604020202020204" pitchFamily="34" charset="0"/>
              </a:rPr>
              <a:t>El Campo de las</a:t>
            </a:r>
          </a:p>
          <a:p>
            <a:pPr algn="ctr">
              <a:buFont typeface="Georgia" panose="02040502050405020303" pitchFamily="18" charset="0"/>
              <a:buNone/>
            </a:pPr>
            <a:r>
              <a:rPr lang="en-US" altLang="en-US" sz="4400" b="1" dirty="0" err="1">
                <a:latin typeface="Arial" panose="020B0604020202020204" pitchFamily="34" charset="0"/>
                <a:cs typeface="Arial" panose="020B0604020202020204" pitchFamily="34" charset="0"/>
              </a:rPr>
              <a:t>Ciencias</a:t>
            </a:r>
            <a:r>
              <a:rPr lang="en-US" altLang="en-US" sz="4400" b="1" dirty="0">
                <a:latin typeface="Arial" panose="020B0604020202020204" pitchFamily="34" charset="0"/>
                <a:cs typeface="Arial" panose="020B0604020202020204" pitchFamily="34" charset="0"/>
              </a:rPr>
              <a:t> </a:t>
            </a:r>
            <a:r>
              <a:rPr lang="en-US" altLang="en-US" sz="4400" b="1" dirty="0" err="1">
                <a:latin typeface="Arial" panose="020B0604020202020204" pitchFamily="34" charset="0"/>
                <a:cs typeface="Arial" panose="020B0604020202020204" pitchFamily="34" charset="0"/>
              </a:rPr>
              <a:t>Físicas</a:t>
            </a:r>
            <a:endParaRPr lang="en-US" altLang="en-US" sz="4400" b="1" dirty="0">
              <a:latin typeface="Arial" panose="020B0604020202020204" pitchFamily="34" charset="0"/>
              <a:cs typeface="Arial" panose="020B0604020202020204" pitchFamily="34" charset="0"/>
            </a:endParaRPr>
          </a:p>
          <a:p>
            <a:pPr algn="ctr">
              <a:buFont typeface="Georgia" panose="02040502050405020303" pitchFamily="18" charset="0"/>
              <a:buNone/>
            </a:pPr>
            <a:r>
              <a:rPr lang="en-US" altLang="en-US" sz="4400" b="1" dirty="0">
                <a:latin typeface="Arial" panose="020B0604020202020204" pitchFamily="34" charset="0"/>
                <a:cs typeface="Arial" panose="020B0604020202020204" pitchFamily="34" charset="0"/>
              </a:rPr>
              <a:t>que </a:t>
            </a:r>
            <a:r>
              <a:rPr lang="en-US" altLang="en-US" sz="4400" b="1" dirty="0" err="1">
                <a:latin typeface="Arial" panose="020B0604020202020204" pitchFamily="34" charset="0"/>
                <a:cs typeface="Arial" panose="020B0604020202020204" pitchFamily="34" charset="0"/>
              </a:rPr>
              <a:t>Estudia</a:t>
            </a:r>
            <a:r>
              <a:rPr lang="en-US" altLang="en-US" sz="4400" b="1" dirty="0">
                <a:latin typeface="Arial" panose="020B0604020202020204" pitchFamily="34" charset="0"/>
                <a:cs typeface="Arial" panose="020B0604020202020204" pitchFamily="34" charset="0"/>
              </a:rPr>
              <a:t> </a:t>
            </a:r>
            <a:r>
              <a:rPr lang="en-US" altLang="en-US" sz="4400" b="1" dirty="0" err="1">
                <a:latin typeface="Arial" panose="020B0604020202020204" pitchFamily="34" charset="0"/>
                <a:cs typeface="Arial" panose="020B0604020202020204" pitchFamily="34" charset="0"/>
              </a:rPr>
              <a:t>los</a:t>
            </a:r>
            <a:endParaRPr lang="en-US" altLang="en-US" sz="4400" b="1" dirty="0">
              <a:latin typeface="Arial" panose="020B0604020202020204" pitchFamily="34" charset="0"/>
              <a:cs typeface="Arial" panose="020B0604020202020204" pitchFamily="34" charset="0"/>
            </a:endParaRPr>
          </a:p>
          <a:p>
            <a:pPr algn="ctr">
              <a:buFont typeface="Georgia" panose="02040502050405020303" pitchFamily="18" charset="0"/>
              <a:buNone/>
            </a:pPr>
            <a:r>
              <a:rPr lang="en-US" altLang="en-US" sz="44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Intercambios</a:t>
            </a:r>
            <a:r>
              <a:rPr lang="en-US" altLang="en-US" sz="44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en-US" altLang="en-US" sz="44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Energía</a:t>
            </a:r>
            <a:r>
              <a:rPr lang="en-US" altLang="en-US" sz="4400" b="1" dirty="0">
                <a:latin typeface="Arial" panose="020B0604020202020204" pitchFamily="34" charset="0"/>
                <a:cs typeface="Arial" panose="020B0604020202020204" pitchFamily="34" charset="0"/>
              </a:rPr>
              <a:t> entre Conjuntos de </a:t>
            </a:r>
            <a:r>
              <a:rPr lang="en-US" altLang="en-US" sz="44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Materia</a:t>
            </a:r>
          </a:p>
        </p:txBody>
      </p:sp>
      <p:pic>
        <p:nvPicPr>
          <p:cNvPr id="5" name="Picture 4">
            <a:extLst>
              <a:ext uri="{FF2B5EF4-FFF2-40B4-BE49-F238E27FC236}">
                <a16:creationId xmlns:a16="http://schemas.microsoft.com/office/drawing/2014/main" id="{280ACA38-9E74-4D7F-907F-81DD66D2E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67060"/>
            <a:ext cx="3658168" cy="1848337"/>
          </a:xfrm>
          <a:prstGeom prst="rect">
            <a:avLst/>
          </a:prstGeom>
          <a:effectLst>
            <a:softEdge rad="317500"/>
          </a:effec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842E8CA-0963-401D-B5B8-93D36563A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134" y="84138"/>
            <a:ext cx="6219941" cy="665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42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7" name="Rectangle 3">
            <a:extLst>
              <a:ext uri="{FF2B5EF4-FFF2-40B4-BE49-F238E27FC236}">
                <a16:creationId xmlns:a16="http://schemas.microsoft.com/office/drawing/2014/main" id="{E3F71D0B-0972-41CD-BECB-ECA4A4569389}"/>
              </a:ext>
            </a:extLst>
          </p:cNvPr>
          <p:cNvSpPr>
            <a:spLocks noGrp="1"/>
          </p:cNvSpPr>
          <p:nvPr>
            <p:ph type="body" idx="1"/>
          </p:nvPr>
        </p:nvSpPr>
        <p:spPr>
          <a:xfrm>
            <a:off x="292510" y="5842000"/>
            <a:ext cx="8431088" cy="609600"/>
          </a:xfrm>
        </p:spPr>
        <p:txBody>
          <a:bodyPr/>
          <a:lstStyle/>
          <a:p>
            <a:pPr algn="ctr">
              <a:buFont typeface="Georgia" panose="02040502050405020303" pitchFamily="18" charset="0"/>
              <a:buNone/>
            </a:pPr>
            <a:r>
              <a:rPr lang="en-US" altLang="en-US" sz="2900" b="1" dirty="0" err="1">
                <a:solidFill>
                  <a:srgbClr val="484876"/>
                </a:solidFill>
                <a:effectLst>
                  <a:outerShdw blurRad="38100" dist="38100" dir="2700000" algn="tl">
                    <a:srgbClr val="000000">
                      <a:alpha val="43137"/>
                    </a:srgbClr>
                  </a:outerShdw>
                </a:effectLst>
                <a:latin typeface="Arial Black" panose="020B0A04020102020204" pitchFamily="34" charset="0"/>
              </a:rPr>
              <a:t>Aspectos</a:t>
            </a:r>
            <a:r>
              <a:rPr lang="en-US" altLang="en-US" sz="2900" b="1" dirty="0">
                <a:solidFill>
                  <a:srgbClr val="484876"/>
                </a:solidFill>
                <a:effectLst>
                  <a:outerShdw blurRad="38100" dist="38100" dir="2700000" algn="tl">
                    <a:srgbClr val="000000">
                      <a:alpha val="43137"/>
                    </a:srgbClr>
                  </a:outerShdw>
                </a:effectLst>
                <a:latin typeface="Arial Black" panose="020B0A04020102020204" pitchFamily="34" charset="0"/>
              </a:rPr>
              <a:t> que </a:t>
            </a:r>
            <a:r>
              <a:rPr lang="en-US" altLang="en-US" sz="2900" b="1" dirty="0" err="1">
                <a:solidFill>
                  <a:srgbClr val="484876"/>
                </a:solidFill>
                <a:effectLst>
                  <a:outerShdw blurRad="38100" dist="38100" dir="2700000" algn="tl">
                    <a:srgbClr val="000000">
                      <a:alpha val="43137"/>
                    </a:srgbClr>
                  </a:outerShdw>
                </a:effectLst>
                <a:latin typeface="Arial Black" panose="020B0A04020102020204" pitchFamily="34" charset="0"/>
              </a:rPr>
              <a:t>Estudia</a:t>
            </a:r>
            <a:r>
              <a:rPr lang="en-US" altLang="en-US" sz="2900" b="1" dirty="0">
                <a:solidFill>
                  <a:srgbClr val="484876"/>
                </a:solidFill>
                <a:effectLst>
                  <a:outerShdw blurRad="38100" dist="38100" dir="2700000" algn="tl">
                    <a:srgbClr val="000000">
                      <a:alpha val="43137"/>
                    </a:srgbClr>
                  </a:outerShdw>
                </a:effectLst>
                <a:latin typeface="Arial Black" panose="020B0A04020102020204" pitchFamily="34" charset="0"/>
              </a:rPr>
              <a:t> la </a:t>
            </a:r>
            <a:r>
              <a:rPr lang="en-US" altLang="en-US" sz="2900" b="1" dirty="0" err="1">
                <a:solidFill>
                  <a:srgbClr val="484876"/>
                </a:solidFill>
                <a:effectLst>
                  <a:outerShdw blurRad="38100" dist="38100" dir="2700000" algn="tl">
                    <a:srgbClr val="000000">
                      <a:alpha val="43137"/>
                    </a:srgbClr>
                  </a:outerShdw>
                </a:effectLst>
                <a:latin typeface="Arial Black" panose="020B0A04020102020204" pitchFamily="34" charset="0"/>
              </a:rPr>
              <a:t>Termodinámica</a:t>
            </a:r>
            <a:endParaRPr lang="en-US" altLang="en-US" sz="2900" b="1"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
        <p:nvSpPr>
          <p:cNvPr id="456708" name="Rectangle 4">
            <a:extLst>
              <a:ext uri="{FF2B5EF4-FFF2-40B4-BE49-F238E27FC236}">
                <a16:creationId xmlns:a16="http://schemas.microsoft.com/office/drawing/2014/main" id="{C8C99358-3F27-4A85-9F6F-7FEF41E81AD2}"/>
              </a:ext>
            </a:extLst>
          </p:cNvPr>
          <p:cNvSpPr>
            <a:spLocks noChangeArrowheads="1"/>
          </p:cNvSpPr>
          <p:nvPr/>
        </p:nvSpPr>
        <p:spPr bwMode="auto">
          <a:xfrm>
            <a:off x="533400" y="1931640"/>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3200" b="1">
                <a:latin typeface="Arial" panose="020B0604020202020204" pitchFamily="34" charset="0"/>
              </a:rPr>
              <a:t>Sistema</a:t>
            </a:r>
          </a:p>
        </p:txBody>
      </p:sp>
      <p:sp>
        <p:nvSpPr>
          <p:cNvPr id="456709" name="Rectangle 5">
            <a:extLst>
              <a:ext uri="{FF2B5EF4-FFF2-40B4-BE49-F238E27FC236}">
                <a16:creationId xmlns:a16="http://schemas.microsoft.com/office/drawing/2014/main" id="{509A2448-07B2-427A-A74A-C596CE1D6921}"/>
              </a:ext>
            </a:extLst>
          </p:cNvPr>
          <p:cNvSpPr>
            <a:spLocks noChangeArrowheads="1"/>
          </p:cNvSpPr>
          <p:nvPr/>
        </p:nvSpPr>
        <p:spPr bwMode="auto">
          <a:xfrm>
            <a:off x="5791200" y="1931640"/>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3200" b="1">
                <a:latin typeface="Arial" panose="020B0604020202020204" pitchFamily="34" charset="0"/>
              </a:rPr>
              <a:t>Medio</a:t>
            </a:r>
          </a:p>
        </p:txBody>
      </p:sp>
      <p:sp>
        <p:nvSpPr>
          <p:cNvPr id="456710" name="Rectangle 6">
            <a:extLst>
              <a:ext uri="{FF2B5EF4-FFF2-40B4-BE49-F238E27FC236}">
                <a16:creationId xmlns:a16="http://schemas.microsoft.com/office/drawing/2014/main" id="{EB80B620-3BE1-46A3-8620-365075F67D0C}"/>
              </a:ext>
            </a:extLst>
          </p:cNvPr>
          <p:cNvSpPr>
            <a:spLocks noChangeArrowheads="1"/>
          </p:cNvSpPr>
          <p:nvPr/>
        </p:nvSpPr>
        <p:spPr bwMode="auto">
          <a:xfrm>
            <a:off x="381000" y="2465040"/>
            <a:ext cx="2819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400" b="1" i="1">
                <a:latin typeface="Times New Roman" panose="02020603050405020304" pitchFamily="18" charset="0"/>
              </a:rPr>
              <a:t>Conjunto de Materia</a:t>
            </a:r>
          </a:p>
        </p:txBody>
      </p:sp>
      <p:sp>
        <p:nvSpPr>
          <p:cNvPr id="456711" name="Rectangle 7">
            <a:extLst>
              <a:ext uri="{FF2B5EF4-FFF2-40B4-BE49-F238E27FC236}">
                <a16:creationId xmlns:a16="http://schemas.microsoft.com/office/drawing/2014/main" id="{3902BBEC-AEC0-44BA-A716-D20AC14E90CC}"/>
              </a:ext>
            </a:extLst>
          </p:cNvPr>
          <p:cNvSpPr>
            <a:spLocks noChangeArrowheads="1"/>
          </p:cNvSpPr>
          <p:nvPr/>
        </p:nvSpPr>
        <p:spPr bwMode="auto">
          <a:xfrm>
            <a:off x="5181600" y="2465040"/>
            <a:ext cx="365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400" b="1" i="1">
                <a:latin typeface="Times New Roman" panose="02020603050405020304" pitchFamily="18" charset="0"/>
              </a:rPr>
              <a:t>Todo el Resto de la Materia</a:t>
            </a:r>
          </a:p>
        </p:txBody>
      </p:sp>
      <p:sp>
        <p:nvSpPr>
          <p:cNvPr id="456712" name="Freeform 8">
            <a:extLst>
              <a:ext uri="{FF2B5EF4-FFF2-40B4-BE49-F238E27FC236}">
                <a16:creationId xmlns:a16="http://schemas.microsoft.com/office/drawing/2014/main" id="{C9C93F6C-5388-4123-AFD9-C44BBFECAC66}"/>
              </a:ext>
            </a:extLst>
          </p:cNvPr>
          <p:cNvSpPr>
            <a:spLocks/>
          </p:cNvSpPr>
          <p:nvPr/>
        </p:nvSpPr>
        <p:spPr bwMode="auto">
          <a:xfrm>
            <a:off x="1676400" y="2922240"/>
            <a:ext cx="5181600" cy="914400"/>
          </a:xfrm>
          <a:custGeom>
            <a:avLst/>
            <a:gdLst>
              <a:gd name="T0" fmla="*/ 0 w 3264"/>
              <a:gd name="T1" fmla="*/ 0 h 864"/>
              <a:gd name="T2" fmla="*/ 0 w 3264"/>
              <a:gd name="T3" fmla="*/ 864 h 864"/>
              <a:gd name="T4" fmla="*/ 3264 w 3264"/>
              <a:gd name="T5" fmla="*/ 864 h 864"/>
              <a:gd name="T6" fmla="*/ 3264 w 3264"/>
              <a:gd name="T7" fmla="*/ 0 h 864"/>
            </a:gdLst>
            <a:ahLst/>
            <a:cxnLst>
              <a:cxn ang="0">
                <a:pos x="T0" y="T1"/>
              </a:cxn>
              <a:cxn ang="0">
                <a:pos x="T2" y="T3"/>
              </a:cxn>
              <a:cxn ang="0">
                <a:pos x="T4" y="T5"/>
              </a:cxn>
              <a:cxn ang="0">
                <a:pos x="T6" y="T7"/>
              </a:cxn>
            </a:cxnLst>
            <a:rect l="0" t="0" r="r" b="b"/>
            <a:pathLst>
              <a:path w="3264" h="864">
                <a:moveTo>
                  <a:pt x="0" y="0"/>
                </a:moveTo>
                <a:lnTo>
                  <a:pt x="0" y="864"/>
                </a:lnTo>
                <a:lnTo>
                  <a:pt x="3264" y="864"/>
                </a:lnTo>
                <a:lnTo>
                  <a:pt x="3264"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713" name="Line 9">
            <a:extLst>
              <a:ext uri="{FF2B5EF4-FFF2-40B4-BE49-F238E27FC236}">
                <a16:creationId xmlns:a16="http://schemas.microsoft.com/office/drawing/2014/main" id="{551FB097-D714-4344-AB16-1F434C1CD605}"/>
              </a:ext>
            </a:extLst>
          </p:cNvPr>
          <p:cNvSpPr>
            <a:spLocks noChangeShapeType="1"/>
          </p:cNvSpPr>
          <p:nvPr/>
        </p:nvSpPr>
        <p:spPr bwMode="auto">
          <a:xfrm>
            <a:off x="4191000" y="3836640"/>
            <a:ext cx="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714" name="Rectangle 10">
            <a:extLst>
              <a:ext uri="{FF2B5EF4-FFF2-40B4-BE49-F238E27FC236}">
                <a16:creationId xmlns:a16="http://schemas.microsoft.com/office/drawing/2014/main" id="{41A1920F-CEDB-4C6B-BD3F-4E91D70A1DAB}"/>
              </a:ext>
            </a:extLst>
          </p:cNvPr>
          <p:cNvSpPr>
            <a:spLocks noChangeArrowheads="1"/>
          </p:cNvSpPr>
          <p:nvPr/>
        </p:nvSpPr>
        <p:spPr bwMode="auto">
          <a:xfrm>
            <a:off x="3124200" y="4522440"/>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3200" b="1">
                <a:latin typeface="Arial" panose="020B0604020202020204" pitchFamily="34" charset="0"/>
              </a:rPr>
              <a:t>Universo</a:t>
            </a:r>
          </a:p>
        </p:txBody>
      </p:sp>
      <p:sp>
        <p:nvSpPr>
          <p:cNvPr id="456715" name="Rectangle 11">
            <a:extLst>
              <a:ext uri="{FF2B5EF4-FFF2-40B4-BE49-F238E27FC236}">
                <a16:creationId xmlns:a16="http://schemas.microsoft.com/office/drawing/2014/main" id="{9BF49A92-199A-4640-B6E8-E2B88EC46E42}"/>
              </a:ext>
            </a:extLst>
          </p:cNvPr>
          <p:cNvSpPr>
            <a:spLocks noChangeArrowheads="1"/>
          </p:cNvSpPr>
          <p:nvPr/>
        </p:nvSpPr>
        <p:spPr bwMode="auto">
          <a:xfrm>
            <a:off x="2895600" y="5055840"/>
            <a:ext cx="2819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800" b="1" i="1">
                <a:latin typeface="Times New Roman" panose="02020603050405020304" pitchFamily="18" charset="0"/>
              </a:rPr>
              <a:t>Sistema  +  Medio</a:t>
            </a:r>
          </a:p>
        </p:txBody>
      </p:sp>
      <p:sp>
        <p:nvSpPr>
          <p:cNvPr id="12" name="Rectangle 2">
            <a:extLst>
              <a:ext uri="{FF2B5EF4-FFF2-40B4-BE49-F238E27FC236}">
                <a16:creationId xmlns:a16="http://schemas.microsoft.com/office/drawing/2014/main" id="{437E1825-137C-43C8-9553-18DF956A9804}"/>
              </a:ext>
            </a:extLst>
          </p:cNvPr>
          <p:cNvSpPr txBox="1">
            <a:spLocks/>
          </p:cNvSpPr>
          <p:nvPr/>
        </p:nvSpPr>
        <p:spPr bwMode="auto">
          <a:xfrm>
            <a:off x="442452" y="6223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r>
              <a:rPr lang="en-US" altLang="en-US" sz="5400" b="1" dirty="0">
                <a:solidFill>
                  <a:srgbClr val="484876"/>
                </a:solidFill>
                <a:effectLst>
                  <a:outerShdw blurRad="38100" dist="38100" dir="2700000" algn="tl">
                    <a:srgbClr val="C0C0C0"/>
                  </a:outerShdw>
                </a:effectLst>
                <a:latin typeface="Arial Black" panose="020B0A04020102020204" pitchFamily="34" charset="0"/>
              </a:rPr>
              <a:t>TERMODINÁMICA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0B1298C-FB63-48B7-994C-AC75C19D3295}"/>
              </a:ext>
            </a:extLst>
          </p:cNvPr>
          <p:cNvSpPr txBox="1">
            <a:spLocks noChangeArrowheads="1"/>
          </p:cNvSpPr>
          <p:nvPr/>
        </p:nvSpPr>
        <p:spPr>
          <a:xfrm>
            <a:off x="349696" y="1609254"/>
            <a:ext cx="3810000" cy="838200"/>
          </a:xfrm>
          <a:prstGeom prst="rect">
            <a:avLst/>
          </a:prstGeom>
        </p:spPr>
        <p:txBody>
          <a:bodyPr/>
          <a:lst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eaLnBrk="1" hangingPunct="1">
              <a:buFont typeface="Wingdings" panose="05000000000000000000" pitchFamily="2" charset="2"/>
              <a:buNone/>
            </a:pPr>
            <a:r>
              <a:rPr lang="en-US" altLang="en-US" sz="4300" b="1"/>
              <a:t>Potencial:</a:t>
            </a:r>
          </a:p>
        </p:txBody>
      </p:sp>
      <p:sp>
        <p:nvSpPr>
          <p:cNvPr id="3" name="Rectangle 4">
            <a:extLst>
              <a:ext uri="{FF2B5EF4-FFF2-40B4-BE49-F238E27FC236}">
                <a16:creationId xmlns:a16="http://schemas.microsoft.com/office/drawing/2014/main" id="{F69769B1-A653-4856-8C75-D7B7FB09A2A4}"/>
              </a:ext>
            </a:extLst>
          </p:cNvPr>
          <p:cNvSpPr>
            <a:spLocks noChangeArrowheads="1"/>
          </p:cNvSpPr>
          <p:nvPr/>
        </p:nvSpPr>
        <p:spPr bwMode="auto">
          <a:xfrm>
            <a:off x="273496" y="2371254"/>
            <a:ext cx="4114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Bef>
                <a:spcPct val="20000"/>
              </a:spcBef>
              <a:buFontTx/>
              <a:buChar char="•"/>
            </a:pPr>
            <a:r>
              <a:rPr lang="en-US" altLang="en-US" sz="2500" b="1" dirty="0" err="1">
                <a:latin typeface="Times New Roman" panose="02020603050405020304" pitchFamily="18" charset="0"/>
              </a:rPr>
              <a:t>Energía</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Almacenada</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dentro</a:t>
            </a:r>
            <a:r>
              <a:rPr lang="en-US" altLang="en-US" sz="2500" b="1" dirty="0">
                <a:latin typeface="Times New Roman" panose="02020603050405020304" pitchFamily="18" charset="0"/>
              </a:rPr>
              <a:t> de un Sistema</a:t>
            </a:r>
          </a:p>
          <a:p>
            <a:pPr algn="l">
              <a:spcBef>
                <a:spcPct val="20000"/>
              </a:spcBef>
              <a:buFontTx/>
              <a:buChar char="•"/>
            </a:pPr>
            <a:r>
              <a:rPr lang="en-US" altLang="en-US" sz="2500" b="1" dirty="0" err="1">
                <a:latin typeface="Times New Roman" panose="02020603050405020304" pitchFamily="18" charset="0"/>
              </a:rPr>
              <a:t>Aquella</a:t>
            </a:r>
            <a:r>
              <a:rPr lang="en-US" altLang="en-US" sz="2500" b="1" dirty="0">
                <a:latin typeface="Times New Roman" panose="02020603050405020304" pitchFamily="18" charset="0"/>
              </a:rPr>
              <a:t> que es </a:t>
            </a:r>
            <a:r>
              <a:rPr lang="en-US" altLang="en-US" sz="2500" b="1" dirty="0" err="1">
                <a:latin typeface="Times New Roman" panose="02020603050405020304" pitchFamily="18" charset="0"/>
              </a:rPr>
              <a:t>Capaz</a:t>
            </a:r>
            <a:r>
              <a:rPr lang="en-US" altLang="en-US" sz="2500" b="1" dirty="0">
                <a:latin typeface="Times New Roman" panose="02020603050405020304" pitchFamily="18" charset="0"/>
              </a:rPr>
              <a:t> de </a:t>
            </a:r>
            <a:r>
              <a:rPr lang="en-US" altLang="en-US" sz="2500" b="1" dirty="0" err="1">
                <a:latin typeface="Times New Roman" panose="02020603050405020304" pitchFamily="18" charset="0"/>
              </a:rPr>
              <a:t>Realizar</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Trabajo</a:t>
            </a:r>
            <a:endParaRPr lang="en-US" altLang="en-US" sz="2500" b="1" dirty="0">
              <a:latin typeface="Times New Roman" panose="02020603050405020304" pitchFamily="18" charset="0"/>
            </a:endParaRPr>
          </a:p>
        </p:txBody>
      </p:sp>
      <p:sp>
        <p:nvSpPr>
          <p:cNvPr id="4" name="Rectangle 5">
            <a:extLst>
              <a:ext uri="{FF2B5EF4-FFF2-40B4-BE49-F238E27FC236}">
                <a16:creationId xmlns:a16="http://schemas.microsoft.com/office/drawing/2014/main" id="{5F22051F-D743-47D6-B1D4-695110DF3D98}"/>
              </a:ext>
            </a:extLst>
          </p:cNvPr>
          <p:cNvSpPr>
            <a:spLocks noChangeArrowheads="1"/>
          </p:cNvSpPr>
          <p:nvPr/>
        </p:nvSpPr>
        <p:spPr bwMode="auto">
          <a:xfrm>
            <a:off x="5531296" y="1609254"/>
            <a:ext cx="312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4400" b="1">
                <a:latin typeface="Arial" panose="020B0604020202020204" pitchFamily="34" charset="0"/>
              </a:rPr>
              <a:t>Cinética:</a:t>
            </a:r>
          </a:p>
        </p:txBody>
      </p:sp>
      <p:sp>
        <p:nvSpPr>
          <p:cNvPr id="5" name="Rectangle 6">
            <a:extLst>
              <a:ext uri="{FF2B5EF4-FFF2-40B4-BE49-F238E27FC236}">
                <a16:creationId xmlns:a16="http://schemas.microsoft.com/office/drawing/2014/main" id="{045B1D1B-B67D-41B8-8951-9170587B907E}"/>
              </a:ext>
            </a:extLst>
          </p:cNvPr>
          <p:cNvSpPr>
            <a:spLocks noChangeArrowheads="1"/>
          </p:cNvSpPr>
          <p:nvPr/>
        </p:nvSpPr>
        <p:spPr bwMode="auto">
          <a:xfrm>
            <a:off x="4997896" y="2295054"/>
            <a:ext cx="4038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Bef>
                <a:spcPct val="20000"/>
              </a:spcBef>
              <a:buFontTx/>
              <a:buChar char="•"/>
            </a:pPr>
            <a:r>
              <a:rPr lang="en-US" altLang="en-US" sz="2500" b="1" dirty="0">
                <a:latin typeface="Times New Roman" panose="02020603050405020304" pitchFamily="18" charset="0"/>
              </a:rPr>
              <a:t>Forma </a:t>
            </a:r>
            <a:r>
              <a:rPr lang="en-US" altLang="en-US" sz="2500" b="1" dirty="0" err="1">
                <a:latin typeface="Times New Roman" panose="02020603050405020304" pitchFamily="18" charset="0"/>
              </a:rPr>
              <a:t>Activa</a:t>
            </a:r>
            <a:r>
              <a:rPr lang="en-US" altLang="en-US" sz="2500" b="1" dirty="0">
                <a:latin typeface="Times New Roman" panose="02020603050405020304" pitchFamily="18" charset="0"/>
              </a:rPr>
              <a:t> de la </a:t>
            </a:r>
            <a:r>
              <a:rPr lang="en-US" altLang="en-US" sz="2500" b="1" dirty="0" err="1">
                <a:latin typeface="Times New Roman" panose="02020603050405020304" pitchFamily="18" charset="0"/>
              </a:rPr>
              <a:t>Energía</a:t>
            </a:r>
            <a:endParaRPr lang="en-US" altLang="en-US" sz="2500" b="1" dirty="0">
              <a:latin typeface="Times New Roman" panose="02020603050405020304" pitchFamily="18" charset="0"/>
            </a:endParaRPr>
          </a:p>
          <a:p>
            <a:pPr algn="l">
              <a:spcBef>
                <a:spcPct val="20000"/>
              </a:spcBef>
              <a:buFontTx/>
              <a:buChar char="•"/>
            </a:pPr>
            <a:r>
              <a:rPr lang="en-US" altLang="en-US" sz="2500" b="1" dirty="0" err="1">
                <a:latin typeface="Times New Roman" panose="02020603050405020304" pitchFamily="18" charset="0"/>
              </a:rPr>
              <a:t>Energía</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en</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el</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Proceso</a:t>
            </a:r>
            <a:r>
              <a:rPr lang="en-US" altLang="en-US" sz="2500" b="1" dirty="0">
                <a:latin typeface="Times New Roman" panose="02020603050405020304" pitchFamily="18" charset="0"/>
              </a:rPr>
              <a:t> de </a:t>
            </a:r>
            <a:r>
              <a:rPr lang="en-US" altLang="en-US" sz="2500" b="1" dirty="0" err="1">
                <a:latin typeface="Times New Roman" panose="02020603050405020304" pitchFamily="18" charset="0"/>
              </a:rPr>
              <a:t>Realización</a:t>
            </a:r>
            <a:r>
              <a:rPr lang="en-US" altLang="en-US" sz="2500" b="1" dirty="0">
                <a:latin typeface="Times New Roman" panose="02020603050405020304" pitchFamily="18" charset="0"/>
              </a:rPr>
              <a:t> de </a:t>
            </a:r>
            <a:r>
              <a:rPr lang="en-US" altLang="en-US" sz="2500" b="1" dirty="0" err="1">
                <a:latin typeface="Times New Roman" panose="02020603050405020304" pitchFamily="18" charset="0"/>
              </a:rPr>
              <a:t>Trabajo</a:t>
            </a:r>
            <a:endParaRPr lang="en-US" altLang="en-US" sz="2500" b="1" dirty="0">
              <a:latin typeface="Times New Roman" panose="02020603050405020304" pitchFamily="18" charset="0"/>
            </a:endParaRPr>
          </a:p>
        </p:txBody>
      </p:sp>
      <p:sp>
        <p:nvSpPr>
          <p:cNvPr id="6" name="Rectangle 7">
            <a:extLst>
              <a:ext uri="{FF2B5EF4-FFF2-40B4-BE49-F238E27FC236}">
                <a16:creationId xmlns:a16="http://schemas.microsoft.com/office/drawing/2014/main" id="{94B1CAD3-7E86-4DF3-ADE1-85F955A87AC5}"/>
              </a:ext>
            </a:extLst>
          </p:cNvPr>
          <p:cNvSpPr>
            <a:spLocks noChangeArrowheads="1"/>
          </p:cNvSpPr>
          <p:nvPr/>
        </p:nvSpPr>
        <p:spPr bwMode="auto">
          <a:xfrm>
            <a:off x="1645096" y="4352454"/>
            <a:ext cx="5791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4400" b="1">
                <a:latin typeface="Times New Roman" panose="02020603050405020304" pitchFamily="18" charset="0"/>
              </a:rPr>
              <a:t>Energía Química:</a:t>
            </a:r>
            <a:endParaRPr lang="en-US" altLang="en-US" sz="2800" b="1">
              <a:latin typeface="Times New Roman" panose="02020603050405020304" pitchFamily="18" charset="0"/>
            </a:endParaRPr>
          </a:p>
        </p:txBody>
      </p:sp>
      <p:sp>
        <p:nvSpPr>
          <p:cNvPr id="7" name="Freeform 8">
            <a:extLst>
              <a:ext uri="{FF2B5EF4-FFF2-40B4-BE49-F238E27FC236}">
                <a16:creationId xmlns:a16="http://schemas.microsoft.com/office/drawing/2014/main" id="{3B008042-C9EF-4597-8D22-ABFB2220524C}"/>
              </a:ext>
            </a:extLst>
          </p:cNvPr>
          <p:cNvSpPr>
            <a:spLocks/>
          </p:cNvSpPr>
          <p:nvPr/>
        </p:nvSpPr>
        <p:spPr bwMode="auto">
          <a:xfrm>
            <a:off x="1645096" y="1152054"/>
            <a:ext cx="1219200"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9">
            <a:extLst>
              <a:ext uri="{FF2B5EF4-FFF2-40B4-BE49-F238E27FC236}">
                <a16:creationId xmlns:a16="http://schemas.microsoft.com/office/drawing/2014/main" id="{27087133-710A-43A4-B6F5-EF6921A6E712}"/>
              </a:ext>
            </a:extLst>
          </p:cNvPr>
          <p:cNvSpPr>
            <a:spLocks noChangeArrowheads="1"/>
          </p:cNvSpPr>
          <p:nvPr/>
        </p:nvSpPr>
        <p:spPr bwMode="auto">
          <a:xfrm>
            <a:off x="2254696" y="5114454"/>
            <a:ext cx="4800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Bef>
                <a:spcPct val="20000"/>
              </a:spcBef>
              <a:buFontTx/>
              <a:buChar char="•"/>
            </a:pPr>
            <a:r>
              <a:rPr lang="en-US" altLang="en-US" sz="2500" b="1" dirty="0" err="1">
                <a:latin typeface="Times New Roman" panose="02020603050405020304" pitchFamily="18" charset="0"/>
              </a:rPr>
              <a:t>Aquella</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Almacenada</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en</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Moléculas</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Químicas</a:t>
            </a:r>
            <a:endParaRPr lang="en-US" altLang="en-US" sz="2500" b="1" dirty="0">
              <a:latin typeface="Times New Roman" panose="02020603050405020304" pitchFamily="18" charset="0"/>
            </a:endParaRPr>
          </a:p>
          <a:p>
            <a:pPr algn="l">
              <a:spcBef>
                <a:spcPct val="20000"/>
              </a:spcBef>
              <a:buFontTx/>
              <a:buChar char="•"/>
            </a:pPr>
            <a:r>
              <a:rPr lang="en-US" altLang="en-US" sz="2500" b="1" dirty="0" err="1">
                <a:latin typeface="Times New Roman" panose="02020603050405020304" pitchFamily="18" charset="0"/>
              </a:rPr>
              <a:t>Ejemplo</a:t>
            </a:r>
            <a:r>
              <a:rPr lang="en-US" altLang="en-US" sz="2500" b="1" dirty="0">
                <a:latin typeface="Times New Roman" panose="02020603050405020304" pitchFamily="18" charset="0"/>
              </a:rPr>
              <a:t>: La </a:t>
            </a:r>
            <a:r>
              <a:rPr lang="en-US" altLang="en-US" sz="2500" b="1" dirty="0" err="1">
                <a:latin typeface="Times New Roman" panose="02020603050405020304" pitchFamily="18" charset="0"/>
              </a:rPr>
              <a:t>Célula</a:t>
            </a:r>
            <a:r>
              <a:rPr lang="en-US" altLang="en-US" sz="2500" b="1" dirty="0">
                <a:latin typeface="Times New Roman" panose="02020603050405020304" pitchFamily="18" charset="0"/>
              </a:rPr>
              <a:t> Muscular</a:t>
            </a:r>
          </a:p>
        </p:txBody>
      </p:sp>
      <p:sp>
        <p:nvSpPr>
          <p:cNvPr id="9" name="Freeform 10">
            <a:extLst>
              <a:ext uri="{FF2B5EF4-FFF2-40B4-BE49-F238E27FC236}">
                <a16:creationId xmlns:a16="http://schemas.microsoft.com/office/drawing/2014/main" id="{B4A0BE40-BBCC-4645-9EA5-0E67956C4EB9}"/>
              </a:ext>
            </a:extLst>
          </p:cNvPr>
          <p:cNvSpPr>
            <a:spLocks/>
          </p:cNvSpPr>
          <p:nvPr/>
        </p:nvSpPr>
        <p:spPr bwMode="auto">
          <a:xfrm flipH="1">
            <a:off x="6217096" y="1152054"/>
            <a:ext cx="914400"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itle 1">
            <a:extLst>
              <a:ext uri="{FF2B5EF4-FFF2-40B4-BE49-F238E27FC236}">
                <a16:creationId xmlns:a16="http://schemas.microsoft.com/office/drawing/2014/main" id="{F28C2742-9967-4EFE-993F-5F254BA964B2}"/>
              </a:ext>
            </a:extLst>
          </p:cNvPr>
          <p:cNvSpPr>
            <a:spLocks/>
          </p:cNvSpPr>
          <p:nvPr/>
        </p:nvSpPr>
        <p:spPr bwMode="auto">
          <a:xfrm>
            <a:off x="2699196" y="764704"/>
            <a:ext cx="3697288" cy="642938"/>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5200" dirty="0">
                <a:solidFill>
                  <a:srgbClr val="484876"/>
                </a:solidFill>
                <a:effectLst>
                  <a:outerShdw blurRad="38100" dist="38100" dir="2700000" algn="tl">
                    <a:srgbClr val="C0C0C0"/>
                  </a:outerShdw>
                </a:effectLst>
                <a:latin typeface="Arial Black" pitchFamily="34" charset="0"/>
                <a:cs typeface="Arial" charset="0"/>
              </a:rPr>
              <a:t>ENERGÍA</a:t>
            </a:r>
          </a:p>
        </p:txBody>
      </p:sp>
      <p:sp>
        <p:nvSpPr>
          <p:cNvPr id="11" name="Line 18">
            <a:extLst>
              <a:ext uri="{FF2B5EF4-FFF2-40B4-BE49-F238E27FC236}">
                <a16:creationId xmlns:a16="http://schemas.microsoft.com/office/drawing/2014/main" id="{A6512C75-DD5B-4C16-B887-A99C3E585A1A}"/>
              </a:ext>
            </a:extLst>
          </p:cNvPr>
          <p:cNvSpPr>
            <a:spLocks noChangeShapeType="1"/>
          </p:cNvSpPr>
          <p:nvPr/>
        </p:nvSpPr>
        <p:spPr bwMode="auto">
          <a:xfrm flipH="1">
            <a:off x="4501009" y="1499717"/>
            <a:ext cx="0" cy="306070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66116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a:extLst>
              <a:ext uri="{FF2B5EF4-FFF2-40B4-BE49-F238E27FC236}">
                <a16:creationId xmlns:a16="http://schemas.microsoft.com/office/drawing/2014/main" id="{CC1C5FBD-70B4-4D2E-A9B7-651E65C322B4}"/>
              </a:ext>
            </a:extLst>
          </p:cNvPr>
          <p:cNvSpPr>
            <a:spLocks noChangeArrowheads="1"/>
          </p:cNvSpPr>
          <p:nvPr/>
        </p:nvSpPr>
        <p:spPr bwMode="auto">
          <a:xfrm>
            <a:off x="2255838" y="2279104"/>
            <a:ext cx="4821237" cy="457200"/>
          </a:xfrm>
          <a:prstGeom prst="rect">
            <a:avLst/>
          </a:prstGeom>
          <a:noFill/>
          <a:ln w="9525">
            <a:noFill/>
            <a:miter lim="800000"/>
            <a:headEnd/>
            <a:tailEnd/>
          </a:ln>
          <a:effectLst/>
        </p:spPr>
        <p:txBody>
          <a:bodyPr/>
          <a:lstStyle/>
          <a:p>
            <a:pPr marL="342900" indent="-342900" algn="ctr" eaLnBrk="0" hangingPunct="0">
              <a:lnSpc>
                <a:spcPct val="90000"/>
              </a:lnSpc>
              <a:spcBef>
                <a:spcPct val="20000"/>
              </a:spcBef>
              <a:defRPr/>
            </a:pPr>
            <a:r>
              <a:rPr lang="en-US" sz="3300">
                <a:effectLst>
                  <a:outerShdw blurRad="38100" dist="38100" dir="2700000" algn="tl">
                    <a:srgbClr val="C0C0C0"/>
                  </a:outerShdw>
                </a:effectLst>
                <a:latin typeface="Arial Black" pitchFamily="34" charset="0"/>
              </a:rPr>
              <a:t>Formas de Energía</a:t>
            </a:r>
          </a:p>
        </p:txBody>
      </p:sp>
      <p:sp>
        <p:nvSpPr>
          <p:cNvPr id="459780" name="Line 5">
            <a:extLst>
              <a:ext uri="{FF2B5EF4-FFF2-40B4-BE49-F238E27FC236}">
                <a16:creationId xmlns:a16="http://schemas.microsoft.com/office/drawing/2014/main" id="{9C2A341F-7437-413D-9EBA-AA1585BA99D1}"/>
              </a:ext>
            </a:extLst>
          </p:cNvPr>
          <p:cNvSpPr>
            <a:spLocks noChangeShapeType="1"/>
          </p:cNvSpPr>
          <p:nvPr/>
        </p:nvSpPr>
        <p:spPr bwMode="auto">
          <a:xfrm flipH="1">
            <a:off x="3683000" y="2736304"/>
            <a:ext cx="889000" cy="2947988"/>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9781" name="Rectangle 6">
            <a:extLst>
              <a:ext uri="{FF2B5EF4-FFF2-40B4-BE49-F238E27FC236}">
                <a16:creationId xmlns:a16="http://schemas.microsoft.com/office/drawing/2014/main" id="{A7587B9F-3328-4163-98D7-3709C1360C37}"/>
              </a:ext>
            </a:extLst>
          </p:cNvPr>
          <p:cNvSpPr>
            <a:spLocks noChangeArrowheads="1"/>
          </p:cNvSpPr>
          <p:nvPr/>
        </p:nvSpPr>
        <p:spPr bwMode="auto">
          <a:xfrm>
            <a:off x="458788" y="2964904"/>
            <a:ext cx="1762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900" b="1">
                <a:latin typeface="Arial" panose="020B0604020202020204" pitchFamily="34" charset="0"/>
              </a:rPr>
              <a:t>Química</a:t>
            </a:r>
          </a:p>
        </p:txBody>
      </p:sp>
      <p:sp>
        <p:nvSpPr>
          <p:cNvPr id="459782" name="Freeform 7">
            <a:extLst>
              <a:ext uri="{FF2B5EF4-FFF2-40B4-BE49-F238E27FC236}">
                <a16:creationId xmlns:a16="http://schemas.microsoft.com/office/drawing/2014/main" id="{65CE3F13-D6D6-4E1D-8A2B-A2D6DEDDE0FA}"/>
              </a:ext>
            </a:extLst>
          </p:cNvPr>
          <p:cNvSpPr>
            <a:spLocks/>
          </p:cNvSpPr>
          <p:nvPr/>
        </p:nvSpPr>
        <p:spPr bwMode="auto">
          <a:xfrm>
            <a:off x="1270000" y="2507704"/>
            <a:ext cx="1219200" cy="6096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59783" name="Freeform 8">
            <a:extLst>
              <a:ext uri="{FF2B5EF4-FFF2-40B4-BE49-F238E27FC236}">
                <a16:creationId xmlns:a16="http://schemas.microsoft.com/office/drawing/2014/main" id="{92B6BC8A-8A70-436C-9F24-296873BA49C5}"/>
              </a:ext>
            </a:extLst>
          </p:cNvPr>
          <p:cNvSpPr>
            <a:spLocks/>
          </p:cNvSpPr>
          <p:nvPr/>
        </p:nvSpPr>
        <p:spPr bwMode="auto">
          <a:xfrm flipH="1">
            <a:off x="6832600" y="2583904"/>
            <a:ext cx="1143000" cy="5334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59784" name="Rectangle 9">
            <a:extLst>
              <a:ext uri="{FF2B5EF4-FFF2-40B4-BE49-F238E27FC236}">
                <a16:creationId xmlns:a16="http://schemas.microsoft.com/office/drawing/2014/main" id="{0D57FC99-E0F3-4DC2-8C5A-775344F80B30}"/>
              </a:ext>
            </a:extLst>
          </p:cNvPr>
          <p:cNvSpPr>
            <a:spLocks noChangeArrowheads="1"/>
          </p:cNvSpPr>
          <p:nvPr/>
        </p:nvSpPr>
        <p:spPr bwMode="auto">
          <a:xfrm>
            <a:off x="7100888" y="2964904"/>
            <a:ext cx="1749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900" b="1">
                <a:latin typeface="Arial" panose="020B0604020202020204" pitchFamily="34" charset="0"/>
              </a:rPr>
              <a:t>Eléctrica</a:t>
            </a:r>
          </a:p>
        </p:txBody>
      </p:sp>
      <p:sp>
        <p:nvSpPr>
          <p:cNvPr id="459785" name="Line 10">
            <a:extLst>
              <a:ext uri="{FF2B5EF4-FFF2-40B4-BE49-F238E27FC236}">
                <a16:creationId xmlns:a16="http://schemas.microsoft.com/office/drawing/2014/main" id="{1989E91B-C651-4A5F-B44D-6122C6A1EE3F}"/>
              </a:ext>
            </a:extLst>
          </p:cNvPr>
          <p:cNvSpPr>
            <a:spLocks noChangeShapeType="1"/>
          </p:cNvSpPr>
          <p:nvPr/>
        </p:nvSpPr>
        <p:spPr bwMode="auto">
          <a:xfrm flipH="1">
            <a:off x="2514600" y="2736304"/>
            <a:ext cx="1066800" cy="12954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9786" name="Line 11">
            <a:extLst>
              <a:ext uri="{FF2B5EF4-FFF2-40B4-BE49-F238E27FC236}">
                <a16:creationId xmlns:a16="http://schemas.microsoft.com/office/drawing/2014/main" id="{2AA00A46-E76D-4EE4-9169-E8A056947995}"/>
              </a:ext>
            </a:extLst>
          </p:cNvPr>
          <p:cNvSpPr>
            <a:spLocks noChangeShapeType="1"/>
          </p:cNvSpPr>
          <p:nvPr/>
        </p:nvSpPr>
        <p:spPr bwMode="auto">
          <a:xfrm>
            <a:off x="5641975" y="2699792"/>
            <a:ext cx="835025" cy="1331912"/>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9787" name="Rectangle 12">
            <a:extLst>
              <a:ext uri="{FF2B5EF4-FFF2-40B4-BE49-F238E27FC236}">
                <a16:creationId xmlns:a16="http://schemas.microsoft.com/office/drawing/2014/main" id="{FF08736A-3AC3-4862-B49C-35063C9EB370}"/>
              </a:ext>
            </a:extLst>
          </p:cNvPr>
          <p:cNvSpPr>
            <a:spLocks noChangeArrowheads="1"/>
          </p:cNvSpPr>
          <p:nvPr/>
        </p:nvSpPr>
        <p:spPr bwMode="auto">
          <a:xfrm>
            <a:off x="409575" y="3879304"/>
            <a:ext cx="339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900" b="1">
                <a:latin typeface="Arial" panose="020B0604020202020204" pitchFamily="34" charset="0"/>
              </a:rPr>
              <a:t>Electromagnética</a:t>
            </a:r>
          </a:p>
        </p:txBody>
      </p:sp>
      <p:sp>
        <p:nvSpPr>
          <p:cNvPr id="459788" name="Rectangle 13">
            <a:extLst>
              <a:ext uri="{FF2B5EF4-FFF2-40B4-BE49-F238E27FC236}">
                <a16:creationId xmlns:a16="http://schemas.microsoft.com/office/drawing/2014/main" id="{72BAC2AD-31D8-48C0-B98D-E58D01C01710}"/>
              </a:ext>
            </a:extLst>
          </p:cNvPr>
          <p:cNvSpPr>
            <a:spLocks noChangeArrowheads="1"/>
          </p:cNvSpPr>
          <p:nvPr/>
        </p:nvSpPr>
        <p:spPr bwMode="auto">
          <a:xfrm>
            <a:off x="2644775" y="5555704"/>
            <a:ext cx="205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900" b="1">
                <a:latin typeface="Arial" panose="020B0604020202020204" pitchFamily="34" charset="0"/>
              </a:rPr>
              <a:t>Mecánica</a:t>
            </a:r>
          </a:p>
        </p:txBody>
      </p:sp>
      <p:sp>
        <p:nvSpPr>
          <p:cNvPr id="459789" name="Rectangle 14">
            <a:extLst>
              <a:ext uri="{FF2B5EF4-FFF2-40B4-BE49-F238E27FC236}">
                <a16:creationId xmlns:a16="http://schemas.microsoft.com/office/drawing/2014/main" id="{9AA6A5D1-6098-497F-8D99-4FBC7E2F31FE}"/>
              </a:ext>
            </a:extLst>
          </p:cNvPr>
          <p:cNvSpPr>
            <a:spLocks noChangeArrowheads="1"/>
          </p:cNvSpPr>
          <p:nvPr/>
        </p:nvSpPr>
        <p:spPr bwMode="auto">
          <a:xfrm>
            <a:off x="5486400" y="4031704"/>
            <a:ext cx="20574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900" b="1">
                <a:latin typeface="Arial" panose="020B0604020202020204" pitchFamily="34" charset="0"/>
              </a:rPr>
              <a:t>Térmica</a:t>
            </a:r>
          </a:p>
        </p:txBody>
      </p:sp>
      <p:sp>
        <p:nvSpPr>
          <p:cNvPr id="459790" name="Line 15">
            <a:extLst>
              <a:ext uri="{FF2B5EF4-FFF2-40B4-BE49-F238E27FC236}">
                <a16:creationId xmlns:a16="http://schemas.microsoft.com/office/drawing/2014/main" id="{7071902B-3736-40F5-AE0E-47C4BC643626}"/>
              </a:ext>
            </a:extLst>
          </p:cNvPr>
          <p:cNvSpPr>
            <a:spLocks noChangeShapeType="1"/>
          </p:cNvSpPr>
          <p:nvPr/>
        </p:nvSpPr>
        <p:spPr bwMode="auto">
          <a:xfrm>
            <a:off x="4895850" y="2755354"/>
            <a:ext cx="889000" cy="2947988"/>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9791" name="Rectangle 16">
            <a:extLst>
              <a:ext uri="{FF2B5EF4-FFF2-40B4-BE49-F238E27FC236}">
                <a16:creationId xmlns:a16="http://schemas.microsoft.com/office/drawing/2014/main" id="{7FC84423-C9DE-458C-B3DE-33B5ABBFC002}"/>
              </a:ext>
            </a:extLst>
          </p:cNvPr>
          <p:cNvSpPr>
            <a:spLocks noChangeArrowheads="1"/>
          </p:cNvSpPr>
          <p:nvPr/>
        </p:nvSpPr>
        <p:spPr bwMode="auto">
          <a:xfrm>
            <a:off x="4879975" y="5555704"/>
            <a:ext cx="205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900" b="1">
                <a:latin typeface="Arial" panose="020B0604020202020204" pitchFamily="34" charset="0"/>
              </a:rPr>
              <a:t>Nuclear</a:t>
            </a:r>
          </a:p>
        </p:txBody>
      </p:sp>
      <p:sp>
        <p:nvSpPr>
          <p:cNvPr id="16" name="Title 1">
            <a:extLst>
              <a:ext uri="{FF2B5EF4-FFF2-40B4-BE49-F238E27FC236}">
                <a16:creationId xmlns:a16="http://schemas.microsoft.com/office/drawing/2014/main" id="{69404917-2248-4C44-A6E4-8E083E9A93A6}"/>
              </a:ext>
            </a:extLst>
          </p:cNvPr>
          <p:cNvSpPr>
            <a:spLocks/>
          </p:cNvSpPr>
          <p:nvPr/>
        </p:nvSpPr>
        <p:spPr bwMode="auto">
          <a:xfrm>
            <a:off x="2955925" y="1118641"/>
            <a:ext cx="323215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4400" dirty="0">
                <a:solidFill>
                  <a:srgbClr val="484876"/>
                </a:solidFill>
                <a:effectLst>
                  <a:outerShdw blurRad="38100" dist="38100" dir="2700000" algn="tl">
                    <a:srgbClr val="C0C0C0"/>
                  </a:outerShdw>
                </a:effectLst>
                <a:latin typeface="Arial Black" pitchFamily="34" charset="0"/>
                <a:cs typeface="Arial" charset="0"/>
              </a:rPr>
              <a:t>ENERGÍA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B5322A3-2204-479C-955E-8BABE88DA783}"/>
              </a:ext>
            </a:extLst>
          </p:cNvPr>
          <p:cNvSpPr>
            <a:spLocks noChangeArrowheads="1"/>
          </p:cNvSpPr>
          <p:nvPr/>
        </p:nvSpPr>
        <p:spPr bwMode="auto">
          <a:xfrm>
            <a:off x="381000" y="3011760"/>
            <a:ext cx="2438400" cy="6096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err="1">
                <a:solidFill>
                  <a:srgbClr val="BC1E40"/>
                </a:solidFill>
                <a:effectLst>
                  <a:outerShdw blurRad="38100" dist="38100" dir="2700000" algn="tl">
                    <a:srgbClr val="000000">
                      <a:alpha val="43137"/>
                    </a:srgbClr>
                  </a:outerShdw>
                </a:effectLst>
                <a:latin typeface="Arial" panose="020B0604020202020204" pitchFamily="34" charset="0"/>
              </a:rPr>
              <a:t>Potencial</a:t>
            </a:r>
            <a:endParaRPr lang="en-US" altLang="en-US" sz="2900" b="1" dirty="0">
              <a:solidFill>
                <a:srgbClr val="BC1E40"/>
              </a:solidFill>
              <a:effectLst>
                <a:outerShdw blurRad="38100" dist="38100" dir="2700000" algn="tl">
                  <a:srgbClr val="000000">
                    <a:alpha val="43137"/>
                  </a:srgbClr>
                </a:outerShdw>
              </a:effectLst>
              <a:latin typeface="Arial" panose="020B0604020202020204" pitchFamily="34" charset="0"/>
            </a:endParaRPr>
          </a:p>
        </p:txBody>
      </p:sp>
      <p:sp>
        <p:nvSpPr>
          <p:cNvPr id="3" name="Freeform 7">
            <a:extLst>
              <a:ext uri="{FF2B5EF4-FFF2-40B4-BE49-F238E27FC236}">
                <a16:creationId xmlns:a16="http://schemas.microsoft.com/office/drawing/2014/main" id="{BF897ECA-0FB4-4D77-B0FF-2CE8796E8733}"/>
              </a:ext>
            </a:extLst>
          </p:cNvPr>
          <p:cNvSpPr>
            <a:spLocks/>
          </p:cNvSpPr>
          <p:nvPr/>
        </p:nvSpPr>
        <p:spPr bwMode="auto">
          <a:xfrm>
            <a:off x="1524000" y="2554560"/>
            <a:ext cx="1219200"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reeform 8">
            <a:extLst>
              <a:ext uri="{FF2B5EF4-FFF2-40B4-BE49-F238E27FC236}">
                <a16:creationId xmlns:a16="http://schemas.microsoft.com/office/drawing/2014/main" id="{DA48DB5B-50AA-4B8B-8A39-D49ED99C5CE4}"/>
              </a:ext>
            </a:extLst>
          </p:cNvPr>
          <p:cNvSpPr>
            <a:spLocks/>
          </p:cNvSpPr>
          <p:nvPr/>
        </p:nvSpPr>
        <p:spPr bwMode="auto">
          <a:xfrm flipH="1">
            <a:off x="6553200" y="2630760"/>
            <a:ext cx="1143000" cy="5334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Freeform 10">
            <a:extLst>
              <a:ext uri="{FF2B5EF4-FFF2-40B4-BE49-F238E27FC236}">
                <a16:creationId xmlns:a16="http://schemas.microsoft.com/office/drawing/2014/main" id="{A15B86EC-6A22-42DC-AA2D-9EE2D45007C2}"/>
              </a:ext>
            </a:extLst>
          </p:cNvPr>
          <p:cNvSpPr>
            <a:spLocks/>
          </p:cNvSpPr>
          <p:nvPr/>
        </p:nvSpPr>
        <p:spPr bwMode="auto">
          <a:xfrm>
            <a:off x="1524000" y="3545160"/>
            <a:ext cx="6172200" cy="1295400"/>
          </a:xfrm>
          <a:custGeom>
            <a:avLst/>
            <a:gdLst>
              <a:gd name="T0" fmla="*/ 0 w 3264"/>
              <a:gd name="T1" fmla="*/ 0 h 864"/>
              <a:gd name="T2" fmla="*/ 0 w 3264"/>
              <a:gd name="T3" fmla="*/ 2147483646 h 864"/>
              <a:gd name="T4" fmla="*/ 2147483646 w 3264"/>
              <a:gd name="T5" fmla="*/ 2147483646 h 864"/>
              <a:gd name="T6" fmla="*/ 2147483646 w 3264"/>
              <a:gd name="T7" fmla="*/ 0 h 8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64" h="864">
                <a:moveTo>
                  <a:pt x="0" y="0"/>
                </a:moveTo>
                <a:lnTo>
                  <a:pt x="0" y="864"/>
                </a:lnTo>
                <a:lnTo>
                  <a:pt x="3264" y="864"/>
                </a:lnTo>
                <a:lnTo>
                  <a:pt x="3264" y="0"/>
                </a:ln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11">
            <a:extLst>
              <a:ext uri="{FF2B5EF4-FFF2-40B4-BE49-F238E27FC236}">
                <a16:creationId xmlns:a16="http://schemas.microsoft.com/office/drawing/2014/main" id="{C011B106-2E4D-4D15-A01C-4196E34F349A}"/>
              </a:ext>
            </a:extLst>
          </p:cNvPr>
          <p:cNvSpPr>
            <a:spLocks noChangeArrowheads="1"/>
          </p:cNvSpPr>
          <p:nvPr/>
        </p:nvSpPr>
        <p:spPr bwMode="auto">
          <a:xfrm>
            <a:off x="609600" y="1327100"/>
            <a:ext cx="8077200" cy="5334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3600" b="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Capacidad</a:t>
            </a:r>
            <a:r>
              <a:rPr lang="en-US" altLang="en-US" sz="3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para </a:t>
            </a:r>
            <a:r>
              <a:rPr lang="en-US" altLang="en-US" sz="3600" b="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Efectuar</a:t>
            </a:r>
            <a:r>
              <a:rPr lang="en-US" altLang="en-US" sz="3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en-US" sz="3600" b="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Trabajo</a:t>
            </a:r>
            <a:endParaRPr lang="en-US" altLang="en-US" sz="36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angle 13">
            <a:extLst>
              <a:ext uri="{FF2B5EF4-FFF2-40B4-BE49-F238E27FC236}">
                <a16:creationId xmlns:a16="http://schemas.microsoft.com/office/drawing/2014/main" id="{03FAA6B4-730F-4F7F-8DF7-91EF4B047A58}"/>
              </a:ext>
            </a:extLst>
          </p:cNvPr>
          <p:cNvSpPr>
            <a:spLocks noChangeArrowheads="1"/>
          </p:cNvSpPr>
          <p:nvPr/>
        </p:nvSpPr>
        <p:spPr bwMode="auto">
          <a:xfrm>
            <a:off x="6477000" y="3011760"/>
            <a:ext cx="2438400" cy="6096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err="1">
                <a:solidFill>
                  <a:srgbClr val="BC1E40"/>
                </a:solidFill>
                <a:effectLst>
                  <a:outerShdw blurRad="38100" dist="38100" dir="2700000" algn="tl">
                    <a:srgbClr val="000000">
                      <a:alpha val="43137"/>
                    </a:srgbClr>
                  </a:outerShdw>
                </a:effectLst>
                <a:latin typeface="Arial" panose="020B0604020202020204" pitchFamily="34" charset="0"/>
              </a:rPr>
              <a:t>Cinética</a:t>
            </a:r>
            <a:endParaRPr lang="en-US" altLang="en-US" sz="2900" b="1" dirty="0">
              <a:solidFill>
                <a:srgbClr val="BC1E40"/>
              </a:solidFill>
              <a:effectLst>
                <a:outerShdw blurRad="38100" dist="38100" dir="2700000" algn="tl">
                  <a:srgbClr val="000000">
                    <a:alpha val="43137"/>
                  </a:srgbClr>
                </a:outerShdw>
              </a:effectLst>
              <a:latin typeface="Arial" panose="020B0604020202020204" pitchFamily="34" charset="0"/>
            </a:endParaRPr>
          </a:p>
        </p:txBody>
      </p:sp>
      <p:sp>
        <p:nvSpPr>
          <p:cNvPr id="8" name="Line 14">
            <a:extLst>
              <a:ext uri="{FF2B5EF4-FFF2-40B4-BE49-F238E27FC236}">
                <a16:creationId xmlns:a16="http://schemas.microsoft.com/office/drawing/2014/main" id="{E9D54DC8-7511-41F3-9FA3-9DB029F5984C}"/>
              </a:ext>
            </a:extLst>
          </p:cNvPr>
          <p:cNvSpPr>
            <a:spLocks noChangeShapeType="1"/>
          </p:cNvSpPr>
          <p:nvPr/>
        </p:nvSpPr>
        <p:spPr bwMode="auto">
          <a:xfrm flipH="1">
            <a:off x="2514600" y="2783160"/>
            <a:ext cx="1066800" cy="1295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5">
            <a:extLst>
              <a:ext uri="{FF2B5EF4-FFF2-40B4-BE49-F238E27FC236}">
                <a16:creationId xmlns:a16="http://schemas.microsoft.com/office/drawing/2014/main" id="{B9985CA0-6B73-416C-87C1-E27FB465BE2F}"/>
              </a:ext>
            </a:extLst>
          </p:cNvPr>
          <p:cNvSpPr>
            <a:spLocks noChangeShapeType="1"/>
          </p:cNvSpPr>
          <p:nvPr/>
        </p:nvSpPr>
        <p:spPr bwMode="auto">
          <a:xfrm>
            <a:off x="5562600" y="2706960"/>
            <a:ext cx="914400" cy="1371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16">
            <a:extLst>
              <a:ext uri="{FF2B5EF4-FFF2-40B4-BE49-F238E27FC236}">
                <a16:creationId xmlns:a16="http://schemas.microsoft.com/office/drawing/2014/main" id="{81F273B5-D94D-49DF-B02E-10501607947F}"/>
              </a:ext>
            </a:extLst>
          </p:cNvPr>
          <p:cNvSpPr>
            <a:spLocks noChangeArrowheads="1"/>
          </p:cNvSpPr>
          <p:nvPr/>
        </p:nvSpPr>
        <p:spPr bwMode="auto">
          <a:xfrm>
            <a:off x="1524000" y="3926160"/>
            <a:ext cx="2057400" cy="6096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err="1">
                <a:solidFill>
                  <a:srgbClr val="BC1E40"/>
                </a:solidFill>
                <a:effectLst>
                  <a:outerShdw blurRad="38100" dist="38100" dir="2700000" algn="tl">
                    <a:srgbClr val="000000">
                      <a:alpha val="43137"/>
                    </a:srgbClr>
                  </a:outerShdw>
                </a:effectLst>
                <a:latin typeface="Arial" panose="020B0604020202020204" pitchFamily="34" charset="0"/>
              </a:rPr>
              <a:t>Eléctrica</a:t>
            </a:r>
            <a:endParaRPr lang="en-US" altLang="en-US" sz="2900" b="1" dirty="0">
              <a:solidFill>
                <a:srgbClr val="BC1E40"/>
              </a:solidFill>
              <a:effectLst>
                <a:outerShdw blurRad="38100" dist="38100" dir="2700000" algn="tl">
                  <a:srgbClr val="000000">
                    <a:alpha val="43137"/>
                  </a:srgbClr>
                </a:outerShdw>
              </a:effectLst>
              <a:latin typeface="Arial" panose="020B0604020202020204" pitchFamily="34" charset="0"/>
            </a:endParaRPr>
          </a:p>
        </p:txBody>
      </p:sp>
      <p:sp>
        <p:nvSpPr>
          <p:cNvPr id="11" name="Rectangle 17">
            <a:extLst>
              <a:ext uri="{FF2B5EF4-FFF2-40B4-BE49-F238E27FC236}">
                <a16:creationId xmlns:a16="http://schemas.microsoft.com/office/drawing/2014/main" id="{E92B1419-8340-4675-99DE-C5B2DFA68637}"/>
              </a:ext>
            </a:extLst>
          </p:cNvPr>
          <p:cNvSpPr>
            <a:spLocks noChangeArrowheads="1"/>
          </p:cNvSpPr>
          <p:nvPr/>
        </p:nvSpPr>
        <p:spPr bwMode="auto">
          <a:xfrm>
            <a:off x="3581400" y="3697560"/>
            <a:ext cx="2057400" cy="6096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a:solidFill>
                  <a:srgbClr val="BC1E40"/>
                </a:solidFill>
                <a:effectLst>
                  <a:outerShdw blurRad="38100" dist="38100" dir="2700000" algn="tl">
                    <a:srgbClr val="000000">
                      <a:alpha val="43137"/>
                    </a:srgbClr>
                  </a:outerShdw>
                </a:effectLst>
                <a:latin typeface="Arial" panose="020B0604020202020204" pitchFamily="34" charset="0"/>
              </a:rPr>
              <a:t>Nuclear</a:t>
            </a:r>
          </a:p>
        </p:txBody>
      </p:sp>
      <p:sp>
        <p:nvSpPr>
          <p:cNvPr id="12" name="Rectangle 18">
            <a:extLst>
              <a:ext uri="{FF2B5EF4-FFF2-40B4-BE49-F238E27FC236}">
                <a16:creationId xmlns:a16="http://schemas.microsoft.com/office/drawing/2014/main" id="{B9FDF057-202B-41C6-BA5E-0738ABCE966C}"/>
              </a:ext>
            </a:extLst>
          </p:cNvPr>
          <p:cNvSpPr>
            <a:spLocks noChangeArrowheads="1"/>
          </p:cNvSpPr>
          <p:nvPr/>
        </p:nvSpPr>
        <p:spPr bwMode="auto">
          <a:xfrm>
            <a:off x="5486400" y="4078560"/>
            <a:ext cx="2057400" cy="6858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defRPr/>
            </a:pPr>
            <a:r>
              <a:rPr lang="en-US" altLang="en-US" sz="2900" b="1" dirty="0" err="1">
                <a:solidFill>
                  <a:srgbClr val="BC1E40"/>
                </a:solidFill>
                <a:effectLst>
                  <a:outerShdw blurRad="38100" dist="38100" dir="2700000" algn="tl">
                    <a:srgbClr val="000000">
                      <a:alpha val="43137"/>
                    </a:srgbClr>
                  </a:outerShdw>
                </a:effectLst>
                <a:latin typeface="Arial" panose="020B0604020202020204" pitchFamily="34" charset="0"/>
              </a:rPr>
              <a:t>Radiante</a:t>
            </a:r>
            <a:r>
              <a:rPr lang="en-US" altLang="en-US" sz="2900" b="1" dirty="0">
                <a:solidFill>
                  <a:srgbClr val="BC1E40"/>
                </a:solidFill>
                <a:effectLst>
                  <a:outerShdw blurRad="38100" dist="38100" dir="2700000" algn="tl">
                    <a:srgbClr val="000000">
                      <a:alpha val="43137"/>
                    </a:srgbClr>
                  </a:outerShdw>
                </a:effectLst>
                <a:latin typeface="Arial" panose="020B0604020202020204" pitchFamily="34" charset="0"/>
              </a:rPr>
              <a:t>/</a:t>
            </a:r>
          </a:p>
          <a:p>
            <a:pPr algn="ctr">
              <a:lnSpc>
                <a:spcPct val="60000"/>
              </a:lnSpc>
              <a:spcBef>
                <a:spcPct val="20000"/>
              </a:spcBef>
              <a:defRPr/>
            </a:pPr>
            <a:r>
              <a:rPr lang="en-US" altLang="en-US" sz="2900" b="1" dirty="0">
                <a:solidFill>
                  <a:srgbClr val="BC1E40"/>
                </a:solidFill>
                <a:effectLst>
                  <a:outerShdw blurRad="38100" dist="38100" dir="2700000" algn="tl">
                    <a:srgbClr val="000000">
                      <a:alpha val="43137"/>
                    </a:srgbClr>
                  </a:outerShdw>
                </a:effectLst>
                <a:latin typeface="Arial" panose="020B0604020202020204" pitchFamily="34" charset="0"/>
              </a:rPr>
              <a:t>Solar</a:t>
            </a:r>
          </a:p>
        </p:txBody>
      </p:sp>
      <p:sp>
        <p:nvSpPr>
          <p:cNvPr id="13" name="Freeform 20">
            <a:extLst>
              <a:ext uri="{FF2B5EF4-FFF2-40B4-BE49-F238E27FC236}">
                <a16:creationId xmlns:a16="http://schemas.microsoft.com/office/drawing/2014/main" id="{182DA004-57BA-418C-986F-D135236C85BC}"/>
              </a:ext>
            </a:extLst>
          </p:cNvPr>
          <p:cNvSpPr>
            <a:spLocks/>
          </p:cNvSpPr>
          <p:nvPr/>
        </p:nvSpPr>
        <p:spPr bwMode="auto">
          <a:xfrm>
            <a:off x="1600200" y="5450160"/>
            <a:ext cx="1143000"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21">
            <a:extLst>
              <a:ext uri="{FF2B5EF4-FFF2-40B4-BE49-F238E27FC236}">
                <a16:creationId xmlns:a16="http://schemas.microsoft.com/office/drawing/2014/main" id="{4BA9049D-6A4E-4523-84AF-FB85E83462FC}"/>
              </a:ext>
            </a:extLst>
          </p:cNvPr>
          <p:cNvSpPr>
            <a:spLocks noChangeArrowheads="1"/>
          </p:cNvSpPr>
          <p:nvPr/>
        </p:nvSpPr>
        <p:spPr bwMode="auto">
          <a:xfrm>
            <a:off x="457200" y="5983560"/>
            <a:ext cx="2438400" cy="6096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err="1">
                <a:solidFill>
                  <a:srgbClr val="AC0000"/>
                </a:solidFill>
                <a:effectLst>
                  <a:outerShdw blurRad="38100" dist="38100" dir="2700000" algn="tl">
                    <a:srgbClr val="000000">
                      <a:alpha val="43137"/>
                    </a:srgbClr>
                  </a:outerShdw>
                </a:effectLst>
                <a:latin typeface="Arial" panose="020B0604020202020204" pitchFamily="34" charset="0"/>
              </a:rPr>
              <a:t>Química</a:t>
            </a:r>
            <a:endParaRPr lang="en-US" altLang="en-US" sz="2900" b="1" dirty="0">
              <a:solidFill>
                <a:srgbClr val="AC0000"/>
              </a:solidFill>
              <a:effectLst>
                <a:outerShdw blurRad="38100" dist="38100" dir="2700000" algn="tl">
                  <a:srgbClr val="000000">
                    <a:alpha val="43137"/>
                  </a:srgbClr>
                </a:outerShdw>
              </a:effectLst>
              <a:latin typeface="Arial" panose="020B0604020202020204" pitchFamily="34" charset="0"/>
            </a:endParaRPr>
          </a:p>
        </p:txBody>
      </p:sp>
      <p:sp>
        <p:nvSpPr>
          <p:cNvPr id="15" name="Rectangle 23">
            <a:extLst>
              <a:ext uri="{FF2B5EF4-FFF2-40B4-BE49-F238E27FC236}">
                <a16:creationId xmlns:a16="http://schemas.microsoft.com/office/drawing/2014/main" id="{D0318C78-2411-4B63-9964-5D91EFF7040F}"/>
              </a:ext>
            </a:extLst>
          </p:cNvPr>
          <p:cNvSpPr>
            <a:spLocks noChangeArrowheads="1"/>
          </p:cNvSpPr>
          <p:nvPr/>
        </p:nvSpPr>
        <p:spPr bwMode="auto">
          <a:xfrm>
            <a:off x="3352800" y="6093296"/>
            <a:ext cx="2438400" cy="381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err="1">
                <a:solidFill>
                  <a:srgbClr val="AC0000"/>
                </a:solidFill>
                <a:effectLst>
                  <a:outerShdw blurRad="38100" dist="38100" dir="2700000" algn="tl">
                    <a:srgbClr val="000000">
                      <a:alpha val="43137"/>
                    </a:srgbClr>
                  </a:outerShdw>
                </a:effectLst>
                <a:latin typeface="Arial" panose="020B0604020202020204" pitchFamily="34" charset="0"/>
              </a:rPr>
              <a:t>Osmótica</a:t>
            </a:r>
            <a:endParaRPr lang="en-US" altLang="en-US" sz="2900" b="1" dirty="0">
              <a:solidFill>
                <a:srgbClr val="AC0000"/>
              </a:solidFill>
              <a:effectLst>
                <a:outerShdw blurRad="38100" dist="38100" dir="2700000" algn="tl">
                  <a:srgbClr val="000000">
                    <a:alpha val="43137"/>
                  </a:srgbClr>
                </a:outerShdw>
              </a:effectLst>
              <a:latin typeface="Arial" panose="020B0604020202020204" pitchFamily="34" charset="0"/>
            </a:endParaRPr>
          </a:p>
        </p:txBody>
      </p:sp>
      <p:sp>
        <p:nvSpPr>
          <p:cNvPr id="16" name="Freeform 24">
            <a:extLst>
              <a:ext uri="{FF2B5EF4-FFF2-40B4-BE49-F238E27FC236}">
                <a16:creationId xmlns:a16="http://schemas.microsoft.com/office/drawing/2014/main" id="{B222E57B-074E-4D84-B449-ABD4F94F015D}"/>
              </a:ext>
            </a:extLst>
          </p:cNvPr>
          <p:cNvSpPr>
            <a:spLocks/>
          </p:cNvSpPr>
          <p:nvPr/>
        </p:nvSpPr>
        <p:spPr bwMode="auto">
          <a:xfrm flipH="1">
            <a:off x="6627813" y="5526360"/>
            <a:ext cx="1068387"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25">
            <a:extLst>
              <a:ext uri="{FF2B5EF4-FFF2-40B4-BE49-F238E27FC236}">
                <a16:creationId xmlns:a16="http://schemas.microsoft.com/office/drawing/2014/main" id="{0EFE166F-397E-4002-8E7C-BFE2F28C7929}"/>
              </a:ext>
            </a:extLst>
          </p:cNvPr>
          <p:cNvSpPr>
            <a:spLocks noChangeArrowheads="1"/>
          </p:cNvSpPr>
          <p:nvPr/>
        </p:nvSpPr>
        <p:spPr bwMode="auto">
          <a:xfrm>
            <a:off x="6477000" y="6059760"/>
            <a:ext cx="2438400" cy="6096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900" b="1" dirty="0" err="1">
                <a:solidFill>
                  <a:srgbClr val="AC0000"/>
                </a:solidFill>
                <a:effectLst>
                  <a:outerShdw blurRad="38100" dist="38100" dir="2700000" algn="tl">
                    <a:srgbClr val="000000">
                      <a:alpha val="43137"/>
                    </a:srgbClr>
                  </a:outerShdw>
                </a:effectLst>
                <a:latin typeface="Arial" panose="020B0604020202020204" pitchFamily="34" charset="0"/>
              </a:rPr>
              <a:t>Mecánica</a:t>
            </a:r>
            <a:endParaRPr lang="en-US" altLang="en-US" sz="2900" b="1" dirty="0">
              <a:solidFill>
                <a:srgbClr val="AC0000"/>
              </a:solidFill>
              <a:effectLst>
                <a:outerShdw blurRad="38100" dist="38100" dir="2700000" algn="tl">
                  <a:srgbClr val="000000">
                    <a:alpha val="43137"/>
                  </a:srgbClr>
                </a:outerShdw>
              </a:effectLst>
              <a:latin typeface="Arial" panose="020B0604020202020204" pitchFamily="34" charset="0"/>
            </a:endParaRPr>
          </a:p>
        </p:txBody>
      </p:sp>
      <p:sp>
        <p:nvSpPr>
          <p:cNvPr id="18" name="Title 1">
            <a:extLst>
              <a:ext uri="{FF2B5EF4-FFF2-40B4-BE49-F238E27FC236}">
                <a16:creationId xmlns:a16="http://schemas.microsoft.com/office/drawing/2014/main" id="{D416DCA5-CDEB-4678-9730-E153BEEDF3C7}"/>
              </a:ext>
            </a:extLst>
          </p:cNvPr>
          <p:cNvSpPr>
            <a:spLocks/>
          </p:cNvSpPr>
          <p:nvPr/>
        </p:nvSpPr>
        <p:spPr bwMode="auto">
          <a:xfrm>
            <a:off x="2843808" y="510307"/>
            <a:ext cx="3232150" cy="551577"/>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dirty="0">
                <a:solidFill>
                  <a:srgbClr val="484876"/>
                </a:solidFill>
                <a:effectLst>
                  <a:outerShdw blurRad="38100" dist="38100" dir="2700000" algn="tl">
                    <a:srgbClr val="C0C0C0"/>
                  </a:outerShdw>
                </a:effectLst>
                <a:latin typeface="Arial Black" pitchFamily="34" charset="0"/>
                <a:cs typeface="Arial" charset="0"/>
              </a:rPr>
              <a:t>ENERGÍA</a:t>
            </a:r>
          </a:p>
        </p:txBody>
      </p:sp>
      <p:sp>
        <p:nvSpPr>
          <p:cNvPr id="19" name="Line 18">
            <a:extLst>
              <a:ext uri="{FF2B5EF4-FFF2-40B4-BE49-F238E27FC236}">
                <a16:creationId xmlns:a16="http://schemas.microsoft.com/office/drawing/2014/main" id="{42362AEC-8DCA-4CB7-8AD2-AD132AE50997}"/>
              </a:ext>
            </a:extLst>
          </p:cNvPr>
          <p:cNvSpPr>
            <a:spLocks noChangeShapeType="1"/>
          </p:cNvSpPr>
          <p:nvPr/>
        </p:nvSpPr>
        <p:spPr bwMode="auto">
          <a:xfrm flipH="1">
            <a:off x="4502746" y="1075457"/>
            <a:ext cx="0" cy="54927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 name="Line 18">
            <a:extLst>
              <a:ext uri="{FF2B5EF4-FFF2-40B4-BE49-F238E27FC236}">
                <a16:creationId xmlns:a16="http://schemas.microsoft.com/office/drawing/2014/main" id="{0D8957BF-71F3-4E8F-A2F8-77CC63244FD0}"/>
              </a:ext>
            </a:extLst>
          </p:cNvPr>
          <p:cNvSpPr>
            <a:spLocks noChangeShapeType="1"/>
          </p:cNvSpPr>
          <p:nvPr/>
        </p:nvSpPr>
        <p:spPr bwMode="auto">
          <a:xfrm flipH="1">
            <a:off x="4532313" y="1871613"/>
            <a:ext cx="0" cy="54927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Title 1">
            <a:extLst>
              <a:ext uri="{FF2B5EF4-FFF2-40B4-BE49-F238E27FC236}">
                <a16:creationId xmlns:a16="http://schemas.microsoft.com/office/drawing/2014/main" id="{379E748E-F8F7-47BB-8CFE-E98007BC5B35}"/>
              </a:ext>
            </a:extLst>
          </p:cNvPr>
          <p:cNvSpPr>
            <a:spLocks/>
          </p:cNvSpPr>
          <p:nvPr/>
        </p:nvSpPr>
        <p:spPr bwMode="auto">
          <a:xfrm>
            <a:off x="2636838" y="2270398"/>
            <a:ext cx="3990975"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Formas de Energía</a:t>
            </a:r>
          </a:p>
        </p:txBody>
      </p:sp>
      <p:sp>
        <p:nvSpPr>
          <p:cNvPr id="22" name="Title 1">
            <a:extLst>
              <a:ext uri="{FF2B5EF4-FFF2-40B4-BE49-F238E27FC236}">
                <a16:creationId xmlns:a16="http://schemas.microsoft.com/office/drawing/2014/main" id="{D9D66573-2C29-4BCE-AD5D-676B5E7EE829}"/>
              </a:ext>
            </a:extLst>
          </p:cNvPr>
          <p:cNvSpPr>
            <a:spLocks/>
          </p:cNvSpPr>
          <p:nvPr/>
        </p:nvSpPr>
        <p:spPr bwMode="auto">
          <a:xfrm>
            <a:off x="2693988" y="5173935"/>
            <a:ext cx="3989387"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3000" dirty="0">
                <a:solidFill>
                  <a:srgbClr val="484876"/>
                </a:solidFill>
                <a:effectLst>
                  <a:outerShdw blurRad="38100" dist="38100" dir="2700000" algn="tl">
                    <a:srgbClr val="C0C0C0"/>
                  </a:outerShdw>
                </a:effectLst>
                <a:latin typeface="Arial Black" pitchFamily="34" charset="0"/>
                <a:cs typeface="Arial" charset="0"/>
              </a:rPr>
              <a:t>Clases de Energía</a:t>
            </a:r>
          </a:p>
        </p:txBody>
      </p:sp>
      <p:sp>
        <p:nvSpPr>
          <p:cNvPr id="23" name="Line 18">
            <a:extLst>
              <a:ext uri="{FF2B5EF4-FFF2-40B4-BE49-F238E27FC236}">
                <a16:creationId xmlns:a16="http://schemas.microsoft.com/office/drawing/2014/main" id="{2A218F78-589E-423F-82F9-14244C626DB3}"/>
              </a:ext>
            </a:extLst>
          </p:cNvPr>
          <p:cNvSpPr>
            <a:spLocks noChangeShapeType="1"/>
          </p:cNvSpPr>
          <p:nvPr/>
        </p:nvSpPr>
        <p:spPr bwMode="auto">
          <a:xfrm flipH="1">
            <a:off x="4532313" y="2737123"/>
            <a:ext cx="0" cy="10763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 name="Line 18">
            <a:extLst>
              <a:ext uri="{FF2B5EF4-FFF2-40B4-BE49-F238E27FC236}">
                <a16:creationId xmlns:a16="http://schemas.microsoft.com/office/drawing/2014/main" id="{C7C0C104-122E-4DC7-8F60-E1566B1AA1D8}"/>
              </a:ext>
            </a:extLst>
          </p:cNvPr>
          <p:cNvSpPr>
            <a:spLocks noChangeShapeType="1"/>
          </p:cNvSpPr>
          <p:nvPr/>
        </p:nvSpPr>
        <p:spPr bwMode="auto">
          <a:xfrm flipH="1">
            <a:off x="4519613" y="4154760"/>
            <a:ext cx="0" cy="114300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5" name="Line 18">
            <a:extLst>
              <a:ext uri="{FF2B5EF4-FFF2-40B4-BE49-F238E27FC236}">
                <a16:creationId xmlns:a16="http://schemas.microsoft.com/office/drawing/2014/main" id="{2D66A003-86C5-482E-936F-417A66BD6A38}"/>
              </a:ext>
            </a:extLst>
          </p:cNvPr>
          <p:cNvSpPr>
            <a:spLocks noChangeShapeType="1"/>
          </p:cNvSpPr>
          <p:nvPr/>
        </p:nvSpPr>
        <p:spPr bwMode="auto">
          <a:xfrm flipH="1">
            <a:off x="4559300" y="5686698"/>
            <a:ext cx="0" cy="54927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6777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descr="EForm1e">
            <a:extLst>
              <a:ext uri="{FF2B5EF4-FFF2-40B4-BE49-F238E27FC236}">
                <a16:creationId xmlns:a16="http://schemas.microsoft.com/office/drawing/2014/main" id="{58A06BFD-8D6E-469F-AEF2-859B00F99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7257"/>
            <a:ext cx="8064896" cy="587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Rectangle 6">
            <a:extLst>
              <a:ext uri="{FF2B5EF4-FFF2-40B4-BE49-F238E27FC236}">
                <a16:creationId xmlns:a16="http://schemas.microsoft.com/office/drawing/2014/main" id="{4208F13F-A65F-410C-88C2-090B5011D1BE}"/>
              </a:ext>
            </a:extLst>
          </p:cNvPr>
          <p:cNvSpPr>
            <a:spLocks noChangeArrowheads="1"/>
          </p:cNvSpPr>
          <p:nvPr/>
        </p:nvSpPr>
        <p:spPr bwMode="auto">
          <a:xfrm>
            <a:off x="495300" y="1792188"/>
            <a:ext cx="2609850" cy="533400"/>
          </a:xfrm>
          <a:prstGeom prst="rect">
            <a:avLst/>
          </a:prstGeom>
          <a:noFill/>
          <a:ln w="9525">
            <a:noFill/>
            <a:miter lim="800000"/>
            <a:headEnd/>
            <a:tailEnd/>
          </a:ln>
          <a:effectLst/>
        </p:spPr>
        <p:txBody>
          <a:bodyPr/>
          <a:lstStyle/>
          <a:p>
            <a:pPr marL="342900" indent="-342900" algn="ctr" eaLnBrk="0" hangingPunct="0">
              <a:spcBef>
                <a:spcPct val="20000"/>
              </a:spcBef>
              <a:defRPr/>
            </a:pPr>
            <a:r>
              <a:rPr lang="en-US" sz="2800" b="1">
                <a:effectLst>
                  <a:outerShdw blurRad="38100" dist="38100" dir="2700000" algn="tl">
                    <a:srgbClr val="C0C0C0"/>
                  </a:outerShdw>
                </a:effectLst>
                <a:latin typeface="Arial" charset="0"/>
              </a:rPr>
              <a:t>Primera Ley</a:t>
            </a:r>
          </a:p>
        </p:txBody>
      </p:sp>
      <p:sp>
        <p:nvSpPr>
          <p:cNvPr id="397316" name="Rectangle 7">
            <a:extLst>
              <a:ext uri="{FF2B5EF4-FFF2-40B4-BE49-F238E27FC236}">
                <a16:creationId xmlns:a16="http://schemas.microsoft.com/office/drawing/2014/main" id="{F35DD510-7380-4E4D-B138-55C4D0171524}"/>
              </a:ext>
            </a:extLst>
          </p:cNvPr>
          <p:cNvSpPr>
            <a:spLocks noChangeArrowheads="1"/>
          </p:cNvSpPr>
          <p:nvPr/>
        </p:nvSpPr>
        <p:spPr bwMode="auto">
          <a:xfrm>
            <a:off x="255588" y="2325588"/>
            <a:ext cx="33956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500" b="1">
                <a:latin typeface="Times New Roman" panose="02020603050405020304" pitchFamily="18" charset="0"/>
              </a:rPr>
              <a:t>La Energía ni se Crea</a:t>
            </a:r>
          </a:p>
          <a:p>
            <a:pPr algn="ctr">
              <a:lnSpc>
                <a:spcPct val="80000"/>
              </a:lnSpc>
              <a:spcBef>
                <a:spcPct val="20000"/>
              </a:spcBef>
            </a:pPr>
            <a:r>
              <a:rPr lang="en-US" altLang="en-US" sz="2500" b="1">
                <a:latin typeface="Times New Roman" panose="02020603050405020304" pitchFamily="18" charset="0"/>
              </a:rPr>
              <a:t>ni se Destruye, solo</a:t>
            </a:r>
          </a:p>
          <a:p>
            <a:pPr algn="ctr">
              <a:lnSpc>
                <a:spcPct val="80000"/>
              </a:lnSpc>
              <a:spcBef>
                <a:spcPct val="20000"/>
              </a:spcBef>
            </a:pPr>
            <a:r>
              <a:rPr lang="en-US" altLang="en-US" sz="2500" b="1">
                <a:latin typeface="Times New Roman" panose="02020603050405020304" pitchFamily="18" charset="0"/>
              </a:rPr>
              <a:t>se Transforma de una</a:t>
            </a:r>
          </a:p>
          <a:p>
            <a:pPr algn="ctr">
              <a:lnSpc>
                <a:spcPct val="80000"/>
              </a:lnSpc>
              <a:spcBef>
                <a:spcPct val="20000"/>
              </a:spcBef>
            </a:pPr>
            <a:r>
              <a:rPr lang="en-US" altLang="en-US" sz="2500" b="1">
                <a:latin typeface="Times New Roman" panose="02020603050405020304" pitchFamily="18" charset="0"/>
              </a:rPr>
              <a:t>Forma a otra</a:t>
            </a:r>
          </a:p>
        </p:txBody>
      </p:sp>
      <p:sp>
        <p:nvSpPr>
          <p:cNvPr id="88072" name="Rectangle 8">
            <a:extLst>
              <a:ext uri="{FF2B5EF4-FFF2-40B4-BE49-F238E27FC236}">
                <a16:creationId xmlns:a16="http://schemas.microsoft.com/office/drawing/2014/main" id="{1E6E673B-91D0-408E-9E84-FC8D0519EDD2}"/>
              </a:ext>
            </a:extLst>
          </p:cNvPr>
          <p:cNvSpPr>
            <a:spLocks noChangeArrowheads="1"/>
          </p:cNvSpPr>
          <p:nvPr/>
        </p:nvSpPr>
        <p:spPr bwMode="auto">
          <a:xfrm>
            <a:off x="5295900" y="1792188"/>
            <a:ext cx="2819400" cy="533400"/>
          </a:xfrm>
          <a:prstGeom prst="rect">
            <a:avLst/>
          </a:prstGeom>
          <a:noFill/>
          <a:ln w="9525">
            <a:noFill/>
            <a:miter lim="800000"/>
            <a:headEnd/>
            <a:tailEnd/>
          </a:ln>
          <a:effectLst/>
        </p:spPr>
        <p:txBody>
          <a:bodyPr/>
          <a:lstStyle/>
          <a:p>
            <a:pPr marL="342900" indent="-342900" algn="ctr" eaLnBrk="0" hangingPunct="0">
              <a:spcBef>
                <a:spcPct val="20000"/>
              </a:spcBef>
              <a:defRPr/>
            </a:pPr>
            <a:r>
              <a:rPr lang="en-US" sz="2800" b="1">
                <a:effectLst>
                  <a:outerShdw blurRad="38100" dist="38100" dir="2700000" algn="tl">
                    <a:srgbClr val="C0C0C0"/>
                  </a:outerShdw>
                </a:effectLst>
                <a:latin typeface="Arial" charset="0"/>
              </a:rPr>
              <a:t>Segunda Ley</a:t>
            </a:r>
          </a:p>
        </p:txBody>
      </p:sp>
      <p:sp>
        <p:nvSpPr>
          <p:cNvPr id="397318" name="Freeform 9">
            <a:extLst>
              <a:ext uri="{FF2B5EF4-FFF2-40B4-BE49-F238E27FC236}">
                <a16:creationId xmlns:a16="http://schemas.microsoft.com/office/drawing/2014/main" id="{CBA972E6-A519-4A91-A509-7957CCD881BD}"/>
              </a:ext>
            </a:extLst>
          </p:cNvPr>
          <p:cNvSpPr>
            <a:spLocks/>
          </p:cNvSpPr>
          <p:nvPr/>
        </p:nvSpPr>
        <p:spPr bwMode="auto">
          <a:xfrm>
            <a:off x="1444626" y="1334988"/>
            <a:ext cx="523874" cy="5334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397319" name="Freeform 10">
            <a:extLst>
              <a:ext uri="{FF2B5EF4-FFF2-40B4-BE49-F238E27FC236}">
                <a16:creationId xmlns:a16="http://schemas.microsoft.com/office/drawing/2014/main" id="{931E7DC4-9719-4674-AB55-4E8BC8078745}"/>
              </a:ext>
            </a:extLst>
          </p:cNvPr>
          <p:cNvSpPr>
            <a:spLocks/>
          </p:cNvSpPr>
          <p:nvPr/>
        </p:nvSpPr>
        <p:spPr bwMode="auto">
          <a:xfrm flipH="1">
            <a:off x="6870700" y="1258788"/>
            <a:ext cx="304800" cy="6858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88075" name="Rectangle 11">
            <a:extLst>
              <a:ext uri="{FF2B5EF4-FFF2-40B4-BE49-F238E27FC236}">
                <a16:creationId xmlns:a16="http://schemas.microsoft.com/office/drawing/2014/main" id="{6F9CBCF5-662E-49F9-9B15-B0AF73EA4A4A}"/>
              </a:ext>
            </a:extLst>
          </p:cNvPr>
          <p:cNvSpPr>
            <a:spLocks noChangeArrowheads="1"/>
          </p:cNvSpPr>
          <p:nvPr/>
        </p:nvSpPr>
        <p:spPr bwMode="auto">
          <a:xfrm>
            <a:off x="4211960" y="2249388"/>
            <a:ext cx="4694362" cy="1423988"/>
          </a:xfrm>
          <a:prstGeom prst="rect">
            <a:avLst/>
          </a:prstGeom>
          <a:noFill/>
          <a:ln w="9525">
            <a:noFill/>
            <a:miter lim="800000"/>
            <a:headEnd/>
            <a:tailEnd/>
          </a:ln>
          <a:effectLst/>
        </p:spPr>
        <p:txBody>
          <a:bodyPr/>
          <a:lstStyle/>
          <a:p>
            <a:pPr marL="342900" indent="-342900" algn="ctr" eaLnBrk="0" hangingPunct="0">
              <a:lnSpc>
                <a:spcPct val="90000"/>
              </a:lnSpc>
              <a:spcBef>
                <a:spcPct val="20000"/>
              </a:spcBef>
              <a:defRPr/>
            </a:pPr>
            <a:r>
              <a:rPr lang="en-US" sz="2500" b="1" dirty="0">
                <a:latin typeface="Times New Roman" pitchFamily="18" charset="0"/>
              </a:rPr>
              <a:t>Los </a:t>
            </a:r>
            <a:r>
              <a:rPr lang="en-US" sz="2500" b="1" dirty="0" err="1">
                <a:latin typeface="Times New Roman" pitchFamily="18" charset="0"/>
              </a:rPr>
              <a:t>Sistemas</a:t>
            </a:r>
            <a:r>
              <a:rPr lang="en-US" sz="2500" b="1" dirty="0">
                <a:latin typeface="Times New Roman" pitchFamily="18" charset="0"/>
              </a:rPr>
              <a:t> </a:t>
            </a:r>
            <a:r>
              <a:rPr lang="en-US" sz="2500" b="1" dirty="0" err="1">
                <a:latin typeface="Times New Roman" pitchFamily="18" charset="0"/>
              </a:rPr>
              <a:t>Vivientes</a:t>
            </a:r>
            <a:r>
              <a:rPr lang="en-US" sz="2500" b="1" dirty="0">
                <a:latin typeface="Times New Roman" pitchFamily="18" charset="0"/>
              </a:rPr>
              <a:t> se </a:t>
            </a:r>
            <a:r>
              <a:rPr lang="en-US" sz="2500" b="1" dirty="0" err="1">
                <a:latin typeface="Times New Roman" pitchFamily="18" charset="0"/>
              </a:rPr>
              <a:t>encuentran</a:t>
            </a:r>
            <a:r>
              <a:rPr lang="en-US" sz="2500" b="1" dirty="0">
                <a:latin typeface="Times New Roman" pitchFamily="18" charset="0"/>
              </a:rPr>
              <a:t> </a:t>
            </a:r>
            <a:r>
              <a:rPr lang="en-US" sz="2500" b="1" dirty="0" err="1">
                <a:latin typeface="Times New Roman" pitchFamily="18" charset="0"/>
              </a:rPr>
              <a:t>en</a:t>
            </a:r>
            <a:r>
              <a:rPr lang="en-US" sz="2500" b="1" dirty="0">
                <a:latin typeface="Times New Roman" pitchFamily="18" charset="0"/>
              </a:rPr>
              <a:t> un Estado Alto de </a:t>
            </a:r>
            <a:r>
              <a:rPr lang="en-US" sz="2500" b="1" dirty="0" err="1">
                <a:latin typeface="Times New Roman" pitchFamily="18" charset="0"/>
              </a:rPr>
              <a:t>Alteración</a:t>
            </a:r>
            <a:r>
              <a:rPr lang="en-US" sz="2500" b="1" dirty="0">
                <a:latin typeface="Times New Roman" pitchFamily="18" charset="0"/>
              </a:rPr>
              <a:t>, </a:t>
            </a:r>
            <a:r>
              <a:rPr lang="en-US" sz="2500" b="1" dirty="0" err="1">
                <a:latin typeface="Times New Roman" pitchFamily="18" charset="0"/>
              </a:rPr>
              <a:t>llamado</a:t>
            </a:r>
            <a:r>
              <a:rPr lang="en-US" sz="2500" b="1" dirty="0">
                <a:latin typeface="Times New Roman" pitchFamily="18" charset="0"/>
              </a:rPr>
              <a:t> </a:t>
            </a:r>
            <a:r>
              <a:rPr lang="en-US" sz="2500" b="1" i="1" dirty="0" err="1">
                <a:effectLst>
                  <a:outerShdw blurRad="38100" dist="38100" dir="2700000" algn="tl">
                    <a:srgbClr val="C0C0C0"/>
                  </a:outerShdw>
                </a:effectLst>
                <a:latin typeface="Arial" charset="0"/>
              </a:rPr>
              <a:t>Entropía</a:t>
            </a:r>
            <a:endParaRPr lang="en-US" sz="2500" b="1" i="1" dirty="0">
              <a:effectLst>
                <a:outerShdw blurRad="38100" dist="38100" dir="2700000" algn="tl">
                  <a:srgbClr val="C0C0C0"/>
                </a:outerShdw>
              </a:effectLst>
              <a:latin typeface="Arial" charset="0"/>
            </a:endParaRPr>
          </a:p>
        </p:txBody>
      </p:sp>
      <p:sp>
        <p:nvSpPr>
          <p:cNvPr id="397321" name="Rectangle 12">
            <a:extLst>
              <a:ext uri="{FF2B5EF4-FFF2-40B4-BE49-F238E27FC236}">
                <a16:creationId xmlns:a16="http://schemas.microsoft.com/office/drawing/2014/main" id="{67D015BA-9C97-4063-86EA-587CF8A22981}"/>
              </a:ext>
            </a:extLst>
          </p:cNvPr>
          <p:cNvSpPr>
            <a:spLocks noChangeArrowheads="1"/>
          </p:cNvSpPr>
          <p:nvPr/>
        </p:nvSpPr>
        <p:spPr bwMode="auto">
          <a:xfrm>
            <a:off x="4762500" y="3735288"/>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i="1">
                <a:solidFill>
                  <a:srgbClr val="66FFFF"/>
                </a:solidFill>
                <a:latin typeface="Arial" panose="020B0604020202020204" pitchFamily="34" charset="0"/>
              </a:rPr>
              <a:t> </a:t>
            </a:r>
            <a:r>
              <a:rPr lang="en-US" altLang="en-US" sz="2100" b="1" i="1">
                <a:latin typeface="Arial" panose="020B0604020202020204" pitchFamily="34" charset="0"/>
              </a:rPr>
              <a:t>* Implicación</a:t>
            </a:r>
            <a:r>
              <a:rPr lang="en-US" altLang="en-US" sz="2100" b="1" i="1">
                <a:solidFill>
                  <a:srgbClr val="66FFFF"/>
                </a:solidFill>
                <a:latin typeface="Arial" panose="020B0604020202020204" pitchFamily="34" charset="0"/>
              </a:rPr>
              <a:t> </a:t>
            </a:r>
            <a:r>
              <a:rPr lang="en-US" altLang="en-US" sz="2100" b="1" i="1">
                <a:latin typeface="Arial" panose="020B0604020202020204" pitchFamily="34" charset="0"/>
              </a:rPr>
              <a:t>*</a:t>
            </a:r>
            <a:endParaRPr lang="en-US" altLang="en-US" sz="2400" b="1" i="1">
              <a:latin typeface="Times New Roman" panose="02020603050405020304" pitchFamily="18" charset="0"/>
            </a:endParaRPr>
          </a:p>
        </p:txBody>
      </p:sp>
      <p:sp>
        <p:nvSpPr>
          <p:cNvPr id="397322" name="Rectangle 13">
            <a:extLst>
              <a:ext uri="{FF2B5EF4-FFF2-40B4-BE49-F238E27FC236}">
                <a16:creationId xmlns:a16="http://schemas.microsoft.com/office/drawing/2014/main" id="{1F89CCAE-3BE9-4FAB-8B80-485877DC6D6E}"/>
              </a:ext>
            </a:extLst>
          </p:cNvPr>
          <p:cNvSpPr>
            <a:spLocks noChangeArrowheads="1"/>
          </p:cNvSpPr>
          <p:nvPr/>
        </p:nvSpPr>
        <p:spPr bwMode="auto">
          <a:xfrm>
            <a:off x="4989513" y="4116288"/>
            <a:ext cx="3721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i="1">
                <a:solidFill>
                  <a:srgbClr val="FFFF00"/>
                </a:solidFill>
                <a:latin typeface="Arial" panose="020B0604020202020204" pitchFamily="34" charset="0"/>
              </a:rPr>
              <a:t> </a:t>
            </a:r>
            <a:r>
              <a:rPr lang="en-US" altLang="en-US" b="1" i="1">
                <a:latin typeface="Arial" panose="020B0604020202020204" pitchFamily="34" charset="0"/>
              </a:rPr>
              <a:t>Los Cambios Energético en los Sistemas Vivientes Tienden a ir desde un Estado Alto de Energía Libre a un Estado </a:t>
            </a:r>
          </a:p>
          <a:p>
            <a:pPr algn="ctr">
              <a:lnSpc>
                <a:spcPct val="90000"/>
              </a:lnSpc>
              <a:spcBef>
                <a:spcPct val="20000"/>
              </a:spcBef>
            </a:pPr>
            <a:r>
              <a:rPr lang="en-US" altLang="en-US" b="1" i="1">
                <a:latin typeface="Arial" panose="020B0604020202020204" pitchFamily="34" charset="0"/>
              </a:rPr>
              <a:t>Bajo de Energía</a:t>
            </a:r>
            <a:endParaRPr lang="en-US" altLang="en-US" b="1" i="1">
              <a:latin typeface="Times New Roman" panose="02020603050405020304" pitchFamily="18" charset="0"/>
            </a:endParaRPr>
          </a:p>
        </p:txBody>
      </p:sp>
      <p:sp>
        <p:nvSpPr>
          <p:cNvPr id="397323" name="Line 14">
            <a:extLst>
              <a:ext uri="{FF2B5EF4-FFF2-40B4-BE49-F238E27FC236}">
                <a16:creationId xmlns:a16="http://schemas.microsoft.com/office/drawing/2014/main" id="{50F199BE-7B91-414C-93C2-11D4BE854F7C}"/>
              </a:ext>
            </a:extLst>
          </p:cNvPr>
          <p:cNvSpPr>
            <a:spLocks noChangeShapeType="1"/>
          </p:cNvSpPr>
          <p:nvPr/>
        </p:nvSpPr>
        <p:spPr bwMode="auto">
          <a:xfrm>
            <a:off x="1762125" y="3852763"/>
            <a:ext cx="0" cy="6096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97324" name="Text Box 15">
            <a:extLst>
              <a:ext uri="{FF2B5EF4-FFF2-40B4-BE49-F238E27FC236}">
                <a16:creationId xmlns:a16="http://schemas.microsoft.com/office/drawing/2014/main" id="{962BD375-4095-4BCF-A3FE-BD841AE52093}"/>
              </a:ext>
            </a:extLst>
          </p:cNvPr>
          <p:cNvSpPr txBox="1">
            <a:spLocks noChangeArrowheads="1"/>
          </p:cNvSpPr>
          <p:nvPr/>
        </p:nvSpPr>
        <p:spPr bwMode="auto">
          <a:xfrm>
            <a:off x="273050" y="4356001"/>
            <a:ext cx="30130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s-PR" altLang="en-US" sz="2400" b="1" i="1">
                <a:latin typeface="Arial" panose="020B0604020202020204" pitchFamily="34" charset="0"/>
              </a:rPr>
              <a:t>Todas las Formas de Energía</a:t>
            </a:r>
          </a:p>
          <a:p>
            <a:pPr algn="ctr"/>
            <a:r>
              <a:rPr lang="es-PR" altLang="en-US" sz="2400" b="1" i="1">
                <a:latin typeface="Arial" panose="020B0604020202020204" pitchFamily="34" charset="0"/>
              </a:rPr>
              <a:t>Son Intercambiables</a:t>
            </a:r>
          </a:p>
        </p:txBody>
      </p:sp>
      <p:sp>
        <p:nvSpPr>
          <p:cNvPr id="13" name="Rectangle 2">
            <a:extLst>
              <a:ext uri="{FF2B5EF4-FFF2-40B4-BE49-F238E27FC236}">
                <a16:creationId xmlns:a16="http://schemas.microsoft.com/office/drawing/2014/main" id="{602784E1-2D4F-460E-B526-D2B722E01008}"/>
              </a:ext>
            </a:extLst>
          </p:cNvPr>
          <p:cNvSpPr txBox="1">
            <a:spLocks/>
          </p:cNvSpPr>
          <p:nvPr/>
        </p:nvSpPr>
        <p:spPr bwMode="auto">
          <a:xfrm>
            <a:off x="1835696" y="1122782"/>
            <a:ext cx="5116661" cy="43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r>
              <a:rPr lang="en-US" altLang="en-US" b="1" dirty="0">
                <a:effectLst>
                  <a:outerShdw blurRad="38100" dist="38100" dir="2700000" algn="tl">
                    <a:srgbClr val="C0C0C0"/>
                  </a:outerShdw>
                </a:effectLst>
                <a:latin typeface="Arial Black" panose="020B0A04020102020204" pitchFamily="34" charset="0"/>
              </a:rPr>
              <a:t>TERMODINÁMICA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5351F0-8196-4537-8C7F-A3CFFB58CD2C}"/>
              </a:ext>
            </a:extLst>
          </p:cNvPr>
          <p:cNvSpPr>
            <a:spLocks noChangeArrowheads="1"/>
          </p:cNvSpPr>
          <p:nvPr/>
        </p:nvSpPr>
        <p:spPr bwMode="auto">
          <a:xfrm>
            <a:off x="582613" y="671736"/>
            <a:ext cx="7747000" cy="381000"/>
          </a:xfrm>
          <a:prstGeom prst="rect">
            <a:avLst/>
          </a:prstGeom>
          <a:noFill/>
          <a:ln>
            <a:noFill/>
          </a:ln>
          <a:effectLst/>
        </p:spPr>
        <p:txBody>
          <a:bodyPr anchor="ctr"/>
          <a:lstStyle>
            <a:lvl1pPr eaLnBrk="0" hangingPunct="0">
              <a:defRPr sz="1200" b="1" i="1">
                <a:solidFill>
                  <a:schemeClr val="tx1"/>
                </a:solidFill>
                <a:latin typeface="Times New Roman" panose="02020603050405020304" pitchFamily="18" charset="0"/>
              </a:defRPr>
            </a:lvl1pPr>
            <a:lvl2pPr eaLnBrk="0" hangingPunct="0">
              <a:defRPr sz="1200" b="1" i="1">
                <a:solidFill>
                  <a:schemeClr val="tx1"/>
                </a:solidFill>
                <a:latin typeface="Times New Roman" panose="02020603050405020304" pitchFamily="18" charset="0"/>
              </a:defRPr>
            </a:lvl2pPr>
            <a:lvl3pPr eaLnBrk="0" hangingPunct="0">
              <a:defRPr sz="1200" b="1" i="1">
                <a:solidFill>
                  <a:schemeClr val="tx1"/>
                </a:solidFill>
                <a:latin typeface="Times New Roman" panose="02020603050405020304" pitchFamily="18" charset="0"/>
              </a:defRPr>
            </a:lvl3pPr>
            <a:lvl4pPr eaLnBrk="0" hangingPunct="0">
              <a:defRPr sz="1200" b="1" i="1">
                <a:solidFill>
                  <a:schemeClr val="tx1"/>
                </a:solidFill>
                <a:latin typeface="Times New Roman" panose="02020603050405020304" pitchFamily="18" charset="0"/>
              </a:defRPr>
            </a:lvl4pPr>
            <a:lvl5pPr eaLnBrk="0" hangingPunct="0">
              <a:defRPr sz="1200" b="1" i="1">
                <a:solidFill>
                  <a:schemeClr val="tx1"/>
                </a:solidFill>
                <a:latin typeface="Times New Roman" panose="02020603050405020304" pitchFamily="18" charset="0"/>
              </a:defRPr>
            </a:lvl5pPr>
            <a:lvl6pPr marL="457200" eaLnBrk="0" fontAlgn="base" hangingPunct="0">
              <a:spcBef>
                <a:spcPct val="0"/>
              </a:spcBef>
              <a:spcAft>
                <a:spcPct val="0"/>
              </a:spcAft>
              <a:defRPr sz="1200" b="1" i="1">
                <a:solidFill>
                  <a:schemeClr val="tx1"/>
                </a:solidFill>
                <a:latin typeface="Times New Roman" panose="02020603050405020304" pitchFamily="18" charset="0"/>
              </a:defRPr>
            </a:lvl6pPr>
            <a:lvl7pPr marL="914400" eaLnBrk="0" fontAlgn="base" hangingPunct="0">
              <a:spcBef>
                <a:spcPct val="0"/>
              </a:spcBef>
              <a:spcAft>
                <a:spcPct val="0"/>
              </a:spcAft>
              <a:defRPr sz="1200" b="1" i="1">
                <a:solidFill>
                  <a:schemeClr val="tx1"/>
                </a:solidFill>
                <a:latin typeface="Times New Roman" panose="02020603050405020304" pitchFamily="18" charset="0"/>
              </a:defRPr>
            </a:lvl7pPr>
            <a:lvl8pPr marL="1371600" eaLnBrk="0" fontAlgn="base" hangingPunct="0">
              <a:spcBef>
                <a:spcPct val="0"/>
              </a:spcBef>
              <a:spcAft>
                <a:spcPct val="0"/>
              </a:spcAft>
              <a:defRPr sz="1200" b="1" i="1">
                <a:solidFill>
                  <a:schemeClr val="tx1"/>
                </a:solidFill>
                <a:latin typeface="Times New Roman" panose="02020603050405020304" pitchFamily="18" charset="0"/>
              </a:defRPr>
            </a:lvl8pPr>
            <a:lvl9pPr marL="18288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spcBef>
                <a:spcPts val="0"/>
              </a:spcBef>
              <a:spcAft>
                <a:spcPts val="0"/>
              </a:spcAft>
              <a:defRPr/>
            </a:pPr>
            <a:r>
              <a:rPr lang="en-US" altLang="en-US" sz="2400" i="0" dirty="0">
                <a:solidFill>
                  <a:srgbClr val="484876"/>
                </a:solidFill>
                <a:effectLst>
                  <a:outerShdw blurRad="38100" dist="38100" dir="2700000" algn="tl">
                    <a:srgbClr val="C0C0C0"/>
                  </a:outerShdw>
                </a:effectLst>
                <a:latin typeface="Arial Black" panose="020B0A04020102020204" pitchFamily="34" charset="0"/>
              </a:rPr>
              <a:t>TRANSFORMACIÓN BIOLÓGICA DE ENERGÍA</a:t>
            </a:r>
          </a:p>
        </p:txBody>
      </p:sp>
      <p:sp>
        <p:nvSpPr>
          <p:cNvPr id="3" name="Rectangle 3">
            <a:extLst>
              <a:ext uri="{FF2B5EF4-FFF2-40B4-BE49-F238E27FC236}">
                <a16:creationId xmlns:a16="http://schemas.microsoft.com/office/drawing/2014/main" id="{D1D2E1D6-2126-40CB-B1B5-42FA4F6ADDEC}"/>
              </a:ext>
            </a:extLst>
          </p:cNvPr>
          <p:cNvSpPr>
            <a:spLocks noChangeArrowheads="1"/>
          </p:cNvSpPr>
          <p:nvPr/>
        </p:nvSpPr>
        <p:spPr bwMode="auto">
          <a:xfrm>
            <a:off x="176213" y="1340768"/>
            <a:ext cx="2819400" cy="381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defRPr/>
            </a:pPr>
            <a:r>
              <a:rPr lang="en-US" altLang="en-US" sz="2100" dirty="0" err="1">
                <a:solidFill>
                  <a:srgbClr val="484876"/>
                </a:solidFill>
                <a:effectLst>
                  <a:outerShdw blurRad="38100" dist="38100" dir="2700000" algn="tl">
                    <a:srgbClr val="000000">
                      <a:alpha val="43137"/>
                    </a:srgbClr>
                  </a:outerShdw>
                </a:effectLst>
                <a:latin typeface="Arial Black" panose="020B0A04020102020204" pitchFamily="34" charset="0"/>
              </a:rPr>
              <a:t>Termodinámica</a:t>
            </a:r>
            <a:endParaRPr lang="en-US" altLang="en-US" sz="2100"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
        <p:nvSpPr>
          <p:cNvPr id="4" name="Line 4">
            <a:extLst>
              <a:ext uri="{FF2B5EF4-FFF2-40B4-BE49-F238E27FC236}">
                <a16:creationId xmlns:a16="http://schemas.microsoft.com/office/drawing/2014/main" id="{D2C91811-39B7-4485-BABD-6B3E092C8500}"/>
              </a:ext>
            </a:extLst>
          </p:cNvPr>
          <p:cNvSpPr>
            <a:spLocks noChangeShapeType="1"/>
          </p:cNvSpPr>
          <p:nvPr/>
        </p:nvSpPr>
        <p:spPr bwMode="auto">
          <a:xfrm flipH="1">
            <a:off x="1624013" y="1031776"/>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5">
            <a:extLst>
              <a:ext uri="{FF2B5EF4-FFF2-40B4-BE49-F238E27FC236}">
                <a16:creationId xmlns:a16="http://schemas.microsoft.com/office/drawing/2014/main" id="{3F1EEFAA-5712-46FE-A6FA-20CBD10FD20C}"/>
              </a:ext>
            </a:extLst>
          </p:cNvPr>
          <p:cNvSpPr>
            <a:spLocks noChangeArrowheads="1"/>
          </p:cNvSpPr>
          <p:nvPr/>
        </p:nvSpPr>
        <p:spPr bwMode="auto">
          <a:xfrm>
            <a:off x="40611" y="2002160"/>
            <a:ext cx="1752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100" b="1" dirty="0">
                <a:latin typeface="Arial" panose="020B0604020202020204" pitchFamily="34" charset="0"/>
              </a:rPr>
              <a:t>1ra Ley</a:t>
            </a:r>
          </a:p>
          <a:p>
            <a:pPr algn="ctr">
              <a:lnSpc>
                <a:spcPct val="90000"/>
              </a:lnSpc>
              <a:spcBef>
                <a:spcPct val="20000"/>
              </a:spcBef>
            </a:pPr>
            <a:r>
              <a:rPr lang="en-US" altLang="en-US" sz="2000" b="1" i="1" dirty="0">
                <a:latin typeface="Times New Roman" panose="02020603050405020304" pitchFamily="18" charset="0"/>
              </a:rPr>
              <a:t>(</a:t>
            </a:r>
            <a:r>
              <a:rPr lang="en-US" altLang="en-US" sz="2000" b="1" i="1" dirty="0" err="1">
                <a:latin typeface="Times New Roman" panose="02020603050405020304" pitchFamily="18" charset="0"/>
              </a:rPr>
              <a:t>Conservación</a:t>
            </a:r>
            <a:endParaRPr lang="en-US" altLang="en-US" sz="2000" b="1" i="1" dirty="0">
              <a:latin typeface="Times New Roman" panose="02020603050405020304" pitchFamily="18" charset="0"/>
            </a:endParaRPr>
          </a:p>
          <a:p>
            <a:pPr algn="ctr">
              <a:lnSpc>
                <a:spcPct val="90000"/>
              </a:lnSpc>
              <a:spcBef>
                <a:spcPct val="20000"/>
              </a:spcBef>
            </a:pPr>
            <a:r>
              <a:rPr lang="en-US" altLang="en-US" sz="2000" b="1" i="1" dirty="0">
                <a:latin typeface="Times New Roman" panose="02020603050405020304" pitchFamily="18" charset="0"/>
              </a:rPr>
              <a:t>De </a:t>
            </a:r>
            <a:r>
              <a:rPr lang="en-US" altLang="en-US" sz="2000" b="1" i="1" dirty="0" err="1">
                <a:latin typeface="Times New Roman" panose="02020603050405020304" pitchFamily="18" charset="0"/>
              </a:rPr>
              <a:t>Energía</a:t>
            </a:r>
            <a:r>
              <a:rPr lang="en-US" altLang="en-US" sz="2000" b="1" i="1" dirty="0">
                <a:solidFill>
                  <a:srgbClr val="FFFF00"/>
                </a:solidFill>
                <a:latin typeface="Times New Roman" panose="02020603050405020304" pitchFamily="18" charset="0"/>
              </a:rPr>
              <a:t>)</a:t>
            </a:r>
          </a:p>
        </p:txBody>
      </p:sp>
      <p:sp>
        <p:nvSpPr>
          <p:cNvPr id="6" name="Freeform 6">
            <a:extLst>
              <a:ext uri="{FF2B5EF4-FFF2-40B4-BE49-F238E27FC236}">
                <a16:creationId xmlns:a16="http://schemas.microsoft.com/office/drawing/2014/main" id="{6431C9D0-654B-461F-B2B7-E8F109FED239}"/>
              </a:ext>
            </a:extLst>
          </p:cNvPr>
          <p:cNvSpPr>
            <a:spLocks/>
          </p:cNvSpPr>
          <p:nvPr/>
        </p:nvSpPr>
        <p:spPr bwMode="auto">
          <a:xfrm>
            <a:off x="3032467" y="1523572"/>
            <a:ext cx="1182345" cy="1299084"/>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7">
            <a:extLst>
              <a:ext uri="{FF2B5EF4-FFF2-40B4-BE49-F238E27FC236}">
                <a16:creationId xmlns:a16="http://schemas.microsoft.com/office/drawing/2014/main" id="{EAFF9353-6130-4993-9AF2-2A44233A1519}"/>
              </a:ext>
            </a:extLst>
          </p:cNvPr>
          <p:cNvSpPr>
            <a:spLocks noChangeShapeType="1"/>
          </p:cNvSpPr>
          <p:nvPr/>
        </p:nvSpPr>
        <p:spPr bwMode="auto">
          <a:xfrm flipH="1">
            <a:off x="3850608" y="1675971"/>
            <a:ext cx="1147863" cy="229839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8">
            <a:extLst>
              <a:ext uri="{FF2B5EF4-FFF2-40B4-BE49-F238E27FC236}">
                <a16:creationId xmlns:a16="http://schemas.microsoft.com/office/drawing/2014/main" id="{31805EBE-D05F-4B37-8812-C6037893CC2A}"/>
              </a:ext>
            </a:extLst>
          </p:cNvPr>
          <p:cNvSpPr>
            <a:spLocks noChangeArrowheads="1"/>
          </p:cNvSpPr>
          <p:nvPr/>
        </p:nvSpPr>
        <p:spPr bwMode="auto">
          <a:xfrm>
            <a:off x="4067328" y="1339416"/>
            <a:ext cx="4953000" cy="381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defRPr/>
            </a:pPr>
            <a:r>
              <a:rPr lang="en-US" altLang="en-US" sz="2100" dirty="0" err="1">
                <a:solidFill>
                  <a:srgbClr val="484876"/>
                </a:solidFill>
                <a:effectLst>
                  <a:outerShdw blurRad="38100" dist="38100" dir="2700000" algn="tl">
                    <a:srgbClr val="000000">
                      <a:alpha val="43137"/>
                    </a:srgbClr>
                  </a:outerShdw>
                </a:effectLst>
                <a:latin typeface="Arial Black" panose="020B0A04020102020204" pitchFamily="34" charset="0"/>
              </a:rPr>
              <a:t>Reacciones</a:t>
            </a:r>
            <a:r>
              <a:rPr lang="en-US" altLang="en-US" sz="2100"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2100" dirty="0" err="1">
                <a:solidFill>
                  <a:srgbClr val="484876"/>
                </a:solidFill>
                <a:effectLst>
                  <a:outerShdw blurRad="38100" dist="38100" dir="2700000" algn="tl">
                    <a:srgbClr val="000000">
                      <a:alpha val="43137"/>
                    </a:srgbClr>
                  </a:outerShdw>
                </a:effectLst>
                <a:latin typeface="Arial Black" panose="020B0A04020102020204" pitchFamily="34" charset="0"/>
              </a:rPr>
              <a:t>Químicas</a:t>
            </a:r>
            <a:r>
              <a:rPr lang="en-US" altLang="en-US" sz="2100"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2100" dirty="0" err="1">
                <a:solidFill>
                  <a:srgbClr val="484876"/>
                </a:solidFill>
                <a:effectLst>
                  <a:outerShdw blurRad="38100" dist="38100" dir="2700000" algn="tl">
                    <a:srgbClr val="000000">
                      <a:alpha val="43137"/>
                    </a:srgbClr>
                  </a:outerShdw>
                </a:effectLst>
                <a:latin typeface="Arial Black" panose="020B0A04020102020204" pitchFamily="34" charset="0"/>
              </a:rPr>
              <a:t>Celulares</a:t>
            </a:r>
            <a:endParaRPr lang="en-US" altLang="en-US" sz="2100"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
        <p:nvSpPr>
          <p:cNvPr id="11" name="Rectangle 11">
            <a:extLst>
              <a:ext uri="{FF2B5EF4-FFF2-40B4-BE49-F238E27FC236}">
                <a16:creationId xmlns:a16="http://schemas.microsoft.com/office/drawing/2014/main" id="{96119AA7-D751-4E10-9E87-EA6ED586AFED}"/>
              </a:ext>
            </a:extLst>
          </p:cNvPr>
          <p:cNvSpPr>
            <a:spLocks noChangeArrowheads="1"/>
          </p:cNvSpPr>
          <p:nvPr/>
        </p:nvSpPr>
        <p:spPr bwMode="auto">
          <a:xfrm>
            <a:off x="1451335" y="2040260"/>
            <a:ext cx="141215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100" b="1" dirty="0">
                <a:latin typeface="Arial" panose="020B0604020202020204" pitchFamily="34" charset="0"/>
              </a:rPr>
              <a:t>2da Ley</a:t>
            </a:r>
            <a:endParaRPr lang="en-US" altLang="en-US" sz="2000" b="1" i="1" dirty="0">
              <a:latin typeface="Times New Roman" panose="02020603050405020304" pitchFamily="18" charset="0"/>
            </a:endParaRPr>
          </a:p>
        </p:txBody>
      </p:sp>
      <p:sp>
        <p:nvSpPr>
          <p:cNvPr id="12" name="Rectangle 12">
            <a:extLst>
              <a:ext uri="{FF2B5EF4-FFF2-40B4-BE49-F238E27FC236}">
                <a16:creationId xmlns:a16="http://schemas.microsoft.com/office/drawing/2014/main" id="{BFCBC5A7-537E-45AC-9F33-A8DA7F11D315}"/>
              </a:ext>
            </a:extLst>
          </p:cNvPr>
          <p:cNvSpPr>
            <a:spLocks noChangeArrowheads="1"/>
          </p:cNvSpPr>
          <p:nvPr/>
        </p:nvSpPr>
        <p:spPr bwMode="auto">
          <a:xfrm>
            <a:off x="1252282" y="2778211"/>
            <a:ext cx="2667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100" b="1" dirty="0" err="1">
                <a:latin typeface="Arial" panose="020B0604020202020204" pitchFamily="34" charset="0"/>
              </a:rPr>
              <a:t>Reacciones</a:t>
            </a:r>
            <a:endParaRPr lang="en-US" altLang="en-US" sz="2100" b="1" dirty="0">
              <a:latin typeface="Arial" panose="020B0604020202020204" pitchFamily="34" charset="0"/>
            </a:endParaRPr>
          </a:p>
          <a:p>
            <a:pPr algn="ctr">
              <a:lnSpc>
                <a:spcPct val="90000"/>
              </a:lnSpc>
              <a:spcBef>
                <a:spcPct val="20000"/>
              </a:spcBef>
            </a:pPr>
            <a:r>
              <a:rPr lang="en-US" altLang="en-US" sz="2100" b="1" dirty="0" err="1">
                <a:latin typeface="Arial" panose="020B0604020202020204" pitchFamily="34" charset="0"/>
              </a:rPr>
              <a:t>Endergónicas</a:t>
            </a:r>
            <a:endParaRPr lang="en-US" altLang="en-US" sz="2100" b="1" dirty="0">
              <a:latin typeface="Arial" panose="020B0604020202020204" pitchFamily="34" charset="0"/>
            </a:endParaRPr>
          </a:p>
          <a:p>
            <a:pPr algn="ctr">
              <a:lnSpc>
                <a:spcPct val="80000"/>
              </a:lnSpc>
              <a:spcBef>
                <a:spcPct val="20000"/>
              </a:spcBef>
            </a:pPr>
            <a:r>
              <a:rPr lang="en-US" altLang="en-US" sz="2000" b="1" i="1" dirty="0">
                <a:latin typeface="Times New Roman" panose="02020603050405020304" pitchFamily="18" charset="0"/>
              </a:rPr>
              <a:t>(Se le </a:t>
            </a:r>
            <a:r>
              <a:rPr lang="en-US" altLang="en-US" sz="2000" b="1" i="1" dirty="0" err="1">
                <a:latin typeface="Times New Roman" panose="02020603050405020304" pitchFamily="18" charset="0"/>
              </a:rPr>
              <a:t>Añade</a:t>
            </a:r>
            <a:r>
              <a:rPr lang="en-US" altLang="en-US" sz="2000" b="1" i="1" dirty="0">
                <a:latin typeface="Times New Roman" panose="02020603050405020304" pitchFamily="18" charset="0"/>
              </a:rPr>
              <a:t> </a:t>
            </a:r>
            <a:r>
              <a:rPr lang="en-US" altLang="en-US" sz="2000" b="1" i="1" dirty="0" err="1">
                <a:latin typeface="Times New Roman" panose="02020603050405020304" pitchFamily="18" charset="0"/>
              </a:rPr>
              <a:t>Energía</a:t>
            </a:r>
            <a:r>
              <a:rPr lang="en-US" altLang="en-US" sz="2000" b="1" i="1" dirty="0">
                <a:latin typeface="Times New Roman" panose="02020603050405020304" pitchFamily="18" charset="0"/>
              </a:rPr>
              <a:t>)</a:t>
            </a:r>
          </a:p>
        </p:txBody>
      </p:sp>
      <p:sp>
        <p:nvSpPr>
          <p:cNvPr id="13" name="Rectangle 13">
            <a:extLst>
              <a:ext uri="{FF2B5EF4-FFF2-40B4-BE49-F238E27FC236}">
                <a16:creationId xmlns:a16="http://schemas.microsoft.com/office/drawing/2014/main" id="{7CD948CC-1AE0-43DD-819A-CC37BB96322C}"/>
              </a:ext>
            </a:extLst>
          </p:cNvPr>
          <p:cNvSpPr>
            <a:spLocks noChangeArrowheads="1"/>
          </p:cNvSpPr>
          <p:nvPr/>
        </p:nvSpPr>
        <p:spPr bwMode="auto">
          <a:xfrm>
            <a:off x="1700213" y="3865326"/>
            <a:ext cx="4038600" cy="9144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defRPr/>
            </a:pPr>
            <a:r>
              <a:rPr lang="en-US" altLang="en-US" sz="2100" b="1" dirty="0" err="1">
                <a:solidFill>
                  <a:srgbClr val="FF0000"/>
                </a:solidFill>
                <a:effectLst>
                  <a:outerShdw blurRad="38100" dist="38100" dir="2700000" algn="tl">
                    <a:srgbClr val="000000">
                      <a:alpha val="43137"/>
                    </a:srgbClr>
                  </a:outerShdw>
                </a:effectLst>
                <a:latin typeface="Arial" panose="020B0604020202020204" pitchFamily="34" charset="0"/>
              </a:rPr>
              <a:t>Enzimas</a:t>
            </a:r>
            <a:endParaRPr lang="en-US" altLang="en-US" sz="2100" b="1" dirty="0">
              <a:solidFill>
                <a:srgbClr val="FF0000"/>
              </a:solidFill>
              <a:effectLst>
                <a:outerShdw blurRad="38100" dist="38100" dir="2700000" algn="tl">
                  <a:srgbClr val="000000">
                    <a:alpha val="43137"/>
                  </a:srgbClr>
                </a:outerShdw>
              </a:effectLst>
              <a:latin typeface="Arial" panose="020B0604020202020204" pitchFamily="34" charset="0"/>
            </a:endParaRPr>
          </a:p>
          <a:p>
            <a:pPr algn="ctr">
              <a:lnSpc>
                <a:spcPct val="80000"/>
              </a:lnSpc>
              <a:spcBef>
                <a:spcPct val="20000"/>
              </a:spcBef>
              <a:defRPr/>
            </a:pPr>
            <a:r>
              <a:rPr lang="en-US" altLang="en-US" sz="2000" b="1" i="1" dirty="0">
                <a:solidFill>
                  <a:srgbClr val="C00000"/>
                </a:solidFill>
                <a:latin typeface="Arial" panose="020B0604020202020204" pitchFamily="34" charset="0"/>
                <a:cs typeface="Arial" panose="020B0604020202020204" pitchFamily="34" charset="0"/>
              </a:rPr>
              <a:t>(</a:t>
            </a:r>
            <a:r>
              <a:rPr lang="en-US" altLang="en-US" sz="2000" b="1" i="1" dirty="0" err="1">
                <a:solidFill>
                  <a:srgbClr val="C00000"/>
                </a:solidFill>
                <a:latin typeface="Arial" panose="020B0604020202020204" pitchFamily="34" charset="0"/>
                <a:cs typeface="Arial" panose="020B0604020202020204" pitchFamily="34" charset="0"/>
              </a:rPr>
              <a:t>Regulan</a:t>
            </a:r>
            <a:r>
              <a:rPr lang="en-US" altLang="en-US" sz="2000" b="1" i="1" dirty="0">
                <a:solidFill>
                  <a:srgbClr val="C00000"/>
                </a:solidFill>
                <a:latin typeface="Arial" panose="020B0604020202020204" pitchFamily="34" charset="0"/>
                <a:cs typeface="Arial" panose="020B0604020202020204" pitchFamily="34" charset="0"/>
              </a:rPr>
              <a:t> la </a:t>
            </a:r>
            <a:r>
              <a:rPr lang="en-US" altLang="en-US" sz="2000" b="1" i="1" dirty="0" err="1">
                <a:solidFill>
                  <a:srgbClr val="C00000"/>
                </a:solidFill>
                <a:latin typeface="Arial" panose="020B0604020202020204" pitchFamily="34" charset="0"/>
                <a:cs typeface="Arial" panose="020B0604020202020204" pitchFamily="34" charset="0"/>
              </a:rPr>
              <a:t>Velocidad</a:t>
            </a:r>
            <a:endParaRPr lang="en-US" altLang="en-US" sz="2000" b="1" i="1" dirty="0">
              <a:solidFill>
                <a:srgbClr val="C00000"/>
              </a:solidFill>
              <a:latin typeface="Arial" panose="020B0604020202020204" pitchFamily="34" charset="0"/>
              <a:cs typeface="Arial" panose="020B0604020202020204" pitchFamily="34" charset="0"/>
            </a:endParaRPr>
          </a:p>
          <a:p>
            <a:pPr algn="ctr">
              <a:lnSpc>
                <a:spcPct val="80000"/>
              </a:lnSpc>
              <a:spcBef>
                <a:spcPct val="20000"/>
              </a:spcBef>
              <a:defRPr/>
            </a:pPr>
            <a:r>
              <a:rPr lang="en-US" altLang="en-US" sz="2000" b="1" i="1" dirty="0">
                <a:solidFill>
                  <a:srgbClr val="C00000"/>
                </a:solidFill>
                <a:latin typeface="Arial" panose="020B0604020202020204" pitchFamily="34" charset="0"/>
                <a:cs typeface="Arial" panose="020B0604020202020204" pitchFamily="34" charset="0"/>
              </a:rPr>
              <a:t>de las </a:t>
            </a:r>
            <a:r>
              <a:rPr lang="en-US" altLang="en-US" sz="2000" b="1" i="1" dirty="0" err="1">
                <a:solidFill>
                  <a:srgbClr val="C00000"/>
                </a:solidFill>
                <a:latin typeface="Arial" panose="020B0604020202020204" pitchFamily="34" charset="0"/>
                <a:cs typeface="Arial" panose="020B0604020202020204" pitchFamily="34" charset="0"/>
              </a:rPr>
              <a:t>Reacciones</a:t>
            </a:r>
            <a:r>
              <a:rPr lang="en-US" altLang="en-US" sz="2000" b="1" i="1" dirty="0">
                <a:solidFill>
                  <a:srgbClr val="C00000"/>
                </a:solidFill>
                <a:latin typeface="Arial" panose="020B0604020202020204" pitchFamily="34" charset="0"/>
                <a:cs typeface="Arial" panose="020B0604020202020204" pitchFamily="34" charset="0"/>
              </a:rPr>
              <a:t> </a:t>
            </a:r>
            <a:r>
              <a:rPr lang="en-US" altLang="en-US" sz="2000" b="1" i="1" dirty="0" err="1">
                <a:solidFill>
                  <a:srgbClr val="C00000"/>
                </a:solidFill>
                <a:latin typeface="Arial" panose="020B0604020202020204" pitchFamily="34" charset="0"/>
                <a:cs typeface="Arial" panose="020B0604020202020204" pitchFamily="34" charset="0"/>
              </a:rPr>
              <a:t>Químicas</a:t>
            </a:r>
            <a:r>
              <a:rPr lang="en-US" altLang="en-US" sz="2000" b="1" i="1" dirty="0">
                <a:solidFill>
                  <a:srgbClr val="C00000"/>
                </a:solidFill>
                <a:latin typeface="Arial" panose="020B0604020202020204" pitchFamily="34" charset="0"/>
                <a:cs typeface="Arial" panose="020B0604020202020204" pitchFamily="34" charset="0"/>
              </a:rPr>
              <a:t>)</a:t>
            </a:r>
          </a:p>
        </p:txBody>
      </p:sp>
      <p:sp>
        <p:nvSpPr>
          <p:cNvPr id="14" name="Rectangle 14">
            <a:extLst>
              <a:ext uri="{FF2B5EF4-FFF2-40B4-BE49-F238E27FC236}">
                <a16:creationId xmlns:a16="http://schemas.microsoft.com/office/drawing/2014/main" id="{66C045A7-7FE3-49C7-A26D-A738D92809DC}"/>
              </a:ext>
            </a:extLst>
          </p:cNvPr>
          <p:cNvSpPr>
            <a:spLocks noChangeArrowheads="1"/>
          </p:cNvSpPr>
          <p:nvPr/>
        </p:nvSpPr>
        <p:spPr bwMode="auto">
          <a:xfrm>
            <a:off x="4291013" y="4841683"/>
            <a:ext cx="3657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100" b="1" dirty="0" err="1">
                <a:latin typeface="Arial" panose="020B0604020202020204" pitchFamily="34" charset="0"/>
              </a:rPr>
              <a:t>Reacciones</a:t>
            </a:r>
            <a:r>
              <a:rPr lang="en-US" altLang="en-US" sz="2100" b="1" dirty="0">
                <a:latin typeface="Arial" panose="020B0604020202020204" pitchFamily="34" charset="0"/>
              </a:rPr>
              <a:t> </a:t>
            </a:r>
            <a:r>
              <a:rPr lang="en-US" altLang="en-US" sz="2100" b="1" i="1" dirty="0" err="1">
                <a:solidFill>
                  <a:srgbClr val="460046"/>
                </a:solidFill>
                <a:effectLst>
                  <a:outerShdw blurRad="38100" dist="38100" dir="2700000" algn="tl">
                    <a:srgbClr val="000000">
                      <a:alpha val="43137"/>
                    </a:srgbClr>
                  </a:outerShdw>
                </a:effectLst>
                <a:latin typeface="Arial" panose="020B0604020202020204" pitchFamily="34" charset="0"/>
              </a:rPr>
              <a:t>Acopladas</a:t>
            </a:r>
            <a:endParaRPr lang="en-US" altLang="en-US" sz="2000" b="1" i="1" dirty="0">
              <a:solidFill>
                <a:srgbClr val="460046"/>
              </a:solidFill>
              <a:effectLst>
                <a:outerShdw blurRad="38100" dist="38100" dir="2700000" algn="tl">
                  <a:srgbClr val="000000">
                    <a:alpha val="43137"/>
                  </a:srgbClr>
                </a:outerShdw>
              </a:effectLst>
              <a:latin typeface="Times New Roman" panose="02020603050405020304" pitchFamily="18" charset="0"/>
            </a:endParaRPr>
          </a:p>
        </p:txBody>
      </p:sp>
      <p:sp>
        <p:nvSpPr>
          <p:cNvPr id="15" name="Line 15">
            <a:extLst>
              <a:ext uri="{FF2B5EF4-FFF2-40B4-BE49-F238E27FC236}">
                <a16:creationId xmlns:a16="http://schemas.microsoft.com/office/drawing/2014/main" id="{FBF16696-56A4-413D-B3BF-F35837410F6B}"/>
              </a:ext>
            </a:extLst>
          </p:cNvPr>
          <p:cNvSpPr>
            <a:spLocks noChangeShapeType="1"/>
          </p:cNvSpPr>
          <p:nvPr/>
        </p:nvSpPr>
        <p:spPr bwMode="auto">
          <a:xfrm>
            <a:off x="6272211" y="1621253"/>
            <a:ext cx="2" cy="331991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6">
            <a:extLst>
              <a:ext uri="{FF2B5EF4-FFF2-40B4-BE49-F238E27FC236}">
                <a16:creationId xmlns:a16="http://schemas.microsoft.com/office/drawing/2014/main" id="{CC35858F-325A-41C3-8330-09F5D54C5070}"/>
              </a:ext>
            </a:extLst>
          </p:cNvPr>
          <p:cNvSpPr>
            <a:spLocks noChangeShapeType="1"/>
          </p:cNvSpPr>
          <p:nvPr/>
        </p:nvSpPr>
        <p:spPr bwMode="auto">
          <a:xfrm flipH="1">
            <a:off x="3919281" y="5177407"/>
            <a:ext cx="1209925" cy="19767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7">
            <a:extLst>
              <a:ext uri="{FF2B5EF4-FFF2-40B4-BE49-F238E27FC236}">
                <a16:creationId xmlns:a16="http://schemas.microsoft.com/office/drawing/2014/main" id="{EF8CA134-108C-4644-815A-FC1C644C958A}"/>
              </a:ext>
            </a:extLst>
          </p:cNvPr>
          <p:cNvSpPr>
            <a:spLocks noChangeShapeType="1"/>
          </p:cNvSpPr>
          <p:nvPr/>
        </p:nvSpPr>
        <p:spPr bwMode="auto">
          <a:xfrm flipH="1">
            <a:off x="7545952" y="1628800"/>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18">
            <a:extLst>
              <a:ext uri="{FF2B5EF4-FFF2-40B4-BE49-F238E27FC236}">
                <a16:creationId xmlns:a16="http://schemas.microsoft.com/office/drawing/2014/main" id="{CE18B56D-43A6-4FF8-9CC9-1ABD24F46D12}"/>
              </a:ext>
            </a:extLst>
          </p:cNvPr>
          <p:cNvSpPr>
            <a:spLocks noChangeArrowheads="1"/>
          </p:cNvSpPr>
          <p:nvPr/>
        </p:nvSpPr>
        <p:spPr bwMode="auto">
          <a:xfrm>
            <a:off x="176213" y="5199856"/>
            <a:ext cx="403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1700" b="1" dirty="0" err="1">
                <a:latin typeface="Arial" panose="020B0604020202020204" pitchFamily="34" charset="0"/>
              </a:rPr>
              <a:t>Reacciones</a:t>
            </a:r>
            <a:r>
              <a:rPr lang="en-US" altLang="en-US" sz="1700" b="1" dirty="0">
                <a:latin typeface="Arial" panose="020B0604020202020204" pitchFamily="34" charset="0"/>
              </a:rPr>
              <a:t> </a:t>
            </a:r>
            <a:r>
              <a:rPr lang="en-US" altLang="en-US" sz="1700" b="1" dirty="0" err="1">
                <a:latin typeface="Arial" panose="020B0604020202020204" pitchFamily="34" charset="0"/>
              </a:rPr>
              <a:t>Liberadores</a:t>
            </a:r>
            <a:r>
              <a:rPr lang="en-US" altLang="en-US" sz="1700" b="1" dirty="0">
                <a:latin typeface="Arial" panose="020B0604020202020204" pitchFamily="34" charset="0"/>
              </a:rPr>
              <a:t> de </a:t>
            </a:r>
            <a:r>
              <a:rPr lang="en-US" altLang="en-US" sz="1700" b="1" dirty="0" err="1">
                <a:latin typeface="Arial" panose="020B0604020202020204" pitchFamily="34" charset="0"/>
              </a:rPr>
              <a:t>Energía</a:t>
            </a:r>
            <a:endParaRPr lang="en-US" altLang="en-US" sz="1700" b="1" dirty="0">
              <a:latin typeface="Arial" panose="020B0604020202020204" pitchFamily="34" charset="0"/>
            </a:endParaRPr>
          </a:p>
          <a:p>
            <a:pPr algn="ctr">
              <a:lnSpc>
                <a:spcPct val="90000"/>
              </a:lnSpc>
              <a:spcBef>
                <a:spcPct val="20000"/>
              </a:spcBef>
            </a:pPr>
            <a:r>
              <a:rPr lang="en-US" altLang="en-US" sz="1900" b="1" i="1" dirty="0">
                <a:latin typeface="Times New Roman" panose="02020603050405020304" pitchFamily="18" charset="0"/>
              </a:rPr>
              <a:t> (</a:t>
            </a:r>
            <a:r>
              <a:rPr lang="en-US" altLang="en-US" sz="1900" b="1" i="1" dirty="0" err="1">
                <a:latin typeface="Times New Roman" panose="02020603050405020304" pitchFamily="18" charset="0"/>
              </a:rPr>
              <a:t>Exergónicas</a:t>
            </a:r>
            <a:r>
              <a:rPr lang="en-US" altLang="en-US" sz="1900" b="1" i="1" dirty="0">
                <a:latin typeface="Times New Roman" panose="02020603050405020304" pitchFamily="18" charset="0"/>
              </a:rPr>
              <a:t>)</a:t>
            </a:r>
            <a:endParaRPr lang="en-US" altLang="en-US" b="1" i="1" dirty="0">
              <a:latin typeface="Times New Roman" panose="02020603050405020304" pitchFamily="18" charset="0"/>
            </a:endParaRPr>
          </a:p>
        </p:txBody>
      </p:sp>
      <p:sp>
        <p:nvSpPr>
          <p:cNvPr id="19" name="Rectangle 19">
            <a:extLst>
              <a:ext uri="{FF2B5EF4-FFF2-40B4-BE49-F238E27FC236}">
                <a16:creationId xmlns:a16="http://schemas.microsoft.com/office/drawing/2014/main" id="{F56A6864-CD2D-40F8-BA12-0A748B4879D0}"/>
              </a:ext>
            </a:extLst>
          </p:cNvPr>
          <p:cNvSpPr>
            <a:spLocks noChangeArrowheads="1"/>
          </p:cNvSpPr>
          <p:nvPr/>
        </p:nvSpPr>
        <p:spPr bwMode="auto">
          <a:xfrm>
            <a:off x="4976813" y="5791200"/>
            <a:ext cx="3886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ct val="20000"/>
              </a:spcBef>
            </a:pPr>
            <a:r>
              <a:rPr lang="en-US" altLang="en-US" sz="1700" b="1">
                <a:latin typeface="Arial" panose="020B0604020202020204" pitchFamily="34" charset="0"/>
              </a:rPr>
              <a:t>Reacciones que Requieren Energía</a:t>
            </a:r>
          </a:p>
          <a:p>
            <a:pPr algn="r">
              <a:lnSpc>
                <a:spcPct val="90000"/>
              </a:lnSpc>
              <a:spcBef>
                <a:spcPct val="20000"/>
              </a:spcBef>
            </a:pPr>
            <a:r>
              <a:rPr lang="en-US" altLang="en-US" sz="1900" b="1" i="1">
                <a:latin typeface="Times New Roman" panose="02020603050405020304" pitchFamily="18" charset="0"/>
              </a:rPr>
              <a:t>(Endergónicas)</a:t>
            </a:r>
            <a:endParaRPr lang="en-US" altLang="en-US" b="1" i="1">
              <a:latin typeface="Times New Roman" panose="02020603050405020304" pitchFamily="18" charset="0"/>
            </a:endParaRPr>
          </a:p>
        </p:txBody>
      </p:sp>
      <p:sp>
        <p:nvSpPr>
          <p:cNvPr id="20" name="Line 20">
            <a:extLst>
              <a:ext uri="{FF2B5EF4-FFF2-40B4-BE49-F238E27FC236}">
                <a16:creationId xmlns:a16="http://schemas.microsoft.com/office/drawing/2014/main" id="{54DD5A51-4464-4743-982B-6DEEFCD6798C}"/>
              </a:ext>
            </a:extLst>
          </p:cNvPr>
          <p:cNvSpPr>
            <a:spLocks noChangeShapeType="1"/>
          </p:cNvSpPr>
          <p:nvPr/>
        </p:nvSpPr>
        <p:spPr bwMode="auto">
          <a:xfrm>
            <a:off x="6948264" y="5199856"/>
            <a:ext cx="9749" cy="667544"/>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1">
            <a:extLst>
              <a:ext uri="{FF2B5EF4-FFF2-40B4-BE49-F238E27FC236}">
                <a16:creationId xmlns:a16="http://schemas.microsoft.com/office/drawing/2014/main" id="{DCC29F4B-B369-4780-A043-2B6CAB837B06}"/>
              </a:ext>
            </a:extLst>
          </p:cNvPr>
          <p:cNvSpPr>
            <a:spLocks noChangeShapeType="1"/>
          </p:cNvSpPr>
          <p:nvPr/>
        </p:nvSpPr>
        <p:spPr bwMode="auto">
          <a:xfrm>
            <a:off x="1090613" y="5638800"/>
            <a:ext cx="121920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2">
            <a:extLst>
              <a:ext uri="{FF2B5EF4-FFF2-40B4-BE49-F238E27FC236}">
                <a16:creationId xmlns:a16="http://schemas.microsoft.com/office/drawing/2014/main" id="{05D79050-82C9-4FDD-B286-B1E68C52F52A}"/>
              </a:ext>
            </a:extLst>
          </p:cNvPr>
          <p:cNvSpPr>
            <a:spLocks noChangeShapeType="1"/>
          </p:cNvSpPr>
          <p:nvPr/>
        </p:nvSpPr>
        <p:spPr bwMode="auto">
          <a:xfrm flipH="1">
            <a:off x="3833813" y="5943600"/>
            <a:ext cx="129540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Rectangle 23">
            <a:extLst>
              <a:ext uri="{FF2B5EF4-FFF2-40B4-BE49-F238E27FC236}">
                <a16:creationId xmlns:a16="http://schemas.microsoft.com/office/drawing/2014/main" id="{5B8A1EC0-F269-4F7B-9AA8-DC7DA4044F56}"/>
              </a:ext>
            </a:extLst>
          </p:cNvPr>
          <p:cNvSpPr>
            <a:spLocks noChangeArrowheads="1"/>
          </p:cNvSpPr>
          <p:nvPr/>
        </p:nvSpPr>
        <p:spPr bwMode="auto">
          <a:xfrm>
            <a:off x="6590994" y="2124100"/>
            <a:ext cx="210363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100" b="1" dirty="0" err="1">
                <a:latin typeface="Arial" panose="020B0604020202020204" pitchFamily="34" charset="0"/>
              </a:rPr>
              <a:t>Reacciones</a:t>
            </a:r>
            <a:endParaRPr lang="en-US" altLang="en-US" sz="2100" b="1" dirty="0">
              <a:latin typeface="Arial" panose="020B0604020202020204" pitchFamily="34" charset="0"/>
            </a:endParaRPr>
          </a:p>
          <a:p>
            <a:pPr algn="ctr">
              <a:lnSpc>
                <a:spcPct val="90000"/>
              </a:lnSpc>
              <a:spcBef>
                <a:spcPct val="20000"/>
              </a:spcBef>
            </a:pPr>
            <a:r>
              <a:rPr lang="en-US" altLang="en-US" sz="2100" b="1" dirty="0" err="1">
                <a:latin typeface="Arial" panose="020B0604020202020204" pitchFamily="34" charset="0"/>
              </a:rPr>
              <a:t>Exergónicas</a:t>
            </a:r>
            <a:endParaRPr lang="en-US" altLang="en-US" sz="2100" b="1" dirty="0">
              <a:latin typeface="Arial" panose="020B0604020202020204" pitchFamily="34" charset="0"/>
            </a:endParaRPr>
          </a:p>
          <a:p>
            <a:pPr algn="ctr">
              <a:lnSpc>
                <a:spcPct val="80000"/>
              </a:lnSpc>
              <a:spcBef>
                <a:spcPct val="20000"/>
              </a:spcBef>
            </a:pPr>
            <a:r>
              <a:rPr lang="en-US" altLang="en-US" sz="2000" b="1" i="1" dirty="0">
                <a:latin typeface="Times New Roman" panose="02020603050405020304" pitchFamily="18" charset="0"/>
              </a:rPr>
              <a:t>(Libera </a:t>
            </a:r>
            <a:r>
              <a:rPr lang="en-US" altLang="en-US" sz="2000" b="1" i="1" dirty="0" err="1">
                <a:latin typeface="Times New Roman" panose="02020603050405020304" pitchFamily="18" charset="0"/>
              </a:rPr>
              <a:t>Energía</a:t>
            </a:r>
            <a:r>
              <a:rPr lang="en-US" altLang="en-US" sz="2000" b="1" i="1" dirty="0">
                <a:latin typeface="Times New Roman" panose="02020603050405020304" pitchFamily="18" charset="0"/>
              </a:rPr>
              <a:t>)</a:t>
            </a:r>
          </a:p>
        </p:txBody>
      </p:sp>
      <p:sp>
        <p:nvSpPr>
          <p:cNvPr id="24" name="Line 24">
            <a:extLst>
              <a:ext uri="{FF2B5EF4-FFF2-40B4-BE49-F238E27FC236}">
                <a16:creationId xmlns:a16="http://schemas.microsoft.com/office/drawing/2014/main" id="{97203186-5EA1-4A45-BE07-D764A21D7498}"/>
              </a:ext>
            </a:extLst>
          </p:cNvPr>
          <p:cNvSpPr>
            <a:spLocks noChangeShapeType="1"/>
          </p:cNvSpPr>
          <p:nvPr/>
        </p:nvSpPr>
        <p:spPr bwMode="auto">
          <a:xfrm flipH="1">
            <a:off x="6272213" y="1031776"/>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25">
            <a:extLst>
              <a:ext uri="{FF2B5EF4-FFF2-40B4-BE49-F238E27FC236}">
                <a16:creationId xmlns:a16="http://schemas.microsoft.com/office/drawing/2014/main" id="{934C8710-0F8A-4D4E-AA43-C027329B1106}"/>
              </a:ext>
            </a:extLst>
          </p:cNvPr>
          <p:cNvSpPr>
            <a:spLocks noChangeArrowheads="1"/>
          </p:cNvSpPr>
          <p:nvPr/>
        </p:nvSpPr>
        <p:spPr bwMode="auto">
          <a:xfrm>
            <a:off x="1243013" y="6096000"/>
            <a:ext cx="3657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spcBef>
                <a:spcPct val="20000"/>
              </a:spcBef>
            </a:pPr>
            <a:r>
              <a:rPr lang="en-US" altLang="en-US" sz="1900" b="1" i="1" dirty="0" err="1">
                <a:solidFill>
                  <a:srgbClr val="4C004C"/>
                </a:solidFill>
                <a:effectLst>
                  <a:outerShdw blurRad="38100" dist="38100" dir="2700000" algn="tl">
                    <a:srgbClr val="000000">
                      <a:alpha val="43137"/>
                    </a:srgbClr>
                  </a:outerShdw>
                </a:effectLst>
                <a:latin typeface="Arial" panose="020B0604020202020204" pitchFamily="34" charset="0"/>
              </a:rPr>
              <a:t>Acopladas</a:t>
            </a:r>
            <a:r>
              <a:rPr lang="en-US" altLang="en-US" sz="1900" b="1" dirty="0">
                <a:latin typeface="Arial" panose="020B0604020202020204" pitchFamily="34" charset="0"/>
              </a:rPr>
              <a:t> a</a:t>
            </a:r>
          </a:p>
          <a:p>
            <a:pPr algn="ctr">
              <a:lnSpc>
                <a:spcPct val="70000"/>
              </a:lnSpc>
              <a:spcBef>
                <a:spcPct val="20000"/>
              </a:spcBef>
            </a:pPr>
            <a:r>
              <a:rPr lang="en-US" altLang="en-US" sz="1900" b="1" i="1" dirty="0">
                <a:latin typeface="Times New Roman" panose="02020603050405020304" pitchFamily="18" charset="0"/>
              </a:rPr>
              <a:t>(</a:t>
            </a:r>
            <a:r>
              <a:rPr lang="en-US" altLang="en-US" sz="1900" b="1" i="1" dirty="0" err="1">
                <a:latin typeface="Times New Roman" panose="02020603050405020304" pitchFamily="18" charset="0"/>
              </a:rPr>
              <a:t>Promueven</a:t>
            </a:r>
            <a:r>
              <a:rPr lang="en-US" altLang="en-US" sz="1900" b="1" i="1" dirty="0">
                <a:latin typeface="Times New Roman" panose="02020603050405020304" pitchFamily="18" charset="0"/>
              </a:rPr>
              <a:t>/</a:t>
            </a:r>
            <a:r>
              <a:rPr lang="en-US" altLang="en-US" sz="1900" b="1" i="1" dirty="0" err="1">
                <a:latin typeface="Times New Roman" panose="02020603050405020304" pitchFamily="18" charset="0"/>
              </a:rPr>
              <a:t>Conducen</a:t>
            </a:r>
            <a:r>
              <a:rPr lang="en-US" altLang="en-US" sz="1900" b="1" i="1" dirty="0">
                <a:latin typeface="Times New Roman" panose="02020603050405020304" pitchFamily="18" charset="0"/>
              </a:rPr>
              <a:t>)</a:t>
            </a:r>
            <a:endParaRPr lang="en-US" altLang="en-US" b="1" i="1" dirty="0">
              <a:latin typeface="Times New Roman" panose="02020603050405020304" pitchFamily="18" charset="0"/>
            </a:endParaRPr>
          </a:p>
        </p:txBody>
      </p:sp>
      <p:sp>
        <p:nvSpPr>
          <p:cNvPr id="27" name="Line 4">
            <a:extLst>
              <a:ext uri="{FF2B5EF4-FFF2-40B4-BE49-F238E27FC236}">
                <a16:creationId xmlns:a16="http://schemas.microsoft.com/office/drawing/2014/main" id="{A5E2F8B4-4A34-4CA9-AF25-53C1E4AD4BEC}"/>
              </a:ext>
            </a:extLst>
          </p:cNvPr>
          <p:cNvSpPr>
            <a:spLocks noChangeShapeType="1"/>
          </p:cNvSpPr>
          <p:nvPr/>
        </p:nvSpPr>
        <p:spPr bwMode="auto">
          <a:xfrm flipH="1">
            <a:off x="2113128" y="1675971"/>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4">
            <a:extLst>
              <a:ext uri="{FF2B5EF4-FFF2-40B4-BE49-F238E27FC236}">
                <a16:creationId xmlns:a16="http://schemas.microsoft.com/office/drawing/2014/main" id="{17329DFE-42A7-4A72-AA4A-1ACBFADC586A}"/>
              </a:ext>
            </a:extLst>
          </p:cNvPr>
          <p:cNvSpPr>
            <a:spLocks noChangeShapeType="1"/>
          </p:cNvSpPr>
          <p:nvPr/>
        </p:nvSpPr>
        <p:spPr bwMode="auto">
          <a:xfrm flipH="1">
            <a:off x="827584" y="1675971"/>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68543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5A19B345-C6EF-4E54-9084-6464F1BD9277}"/>
              </a:ext>
            </a:extLst>
          </p:cNvPr>
          <p:cNvSpPr>
            <a:spLocks noChangeArrowheads="1"/>
          </p:cNvSpPr>
          <p:nvPr/>
        </p:nvSpPr>
        <p:spPr bwMode="auto">
          <a:xfrm>
            <a:off x="-76200" y="492968"/>
            <a:ext cx="388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3200" b="1">
                <a:latin typeface="Arial" panose="020B0604020202020204" pitchFamily="34" charset="0"/>
              </a:rPr>
              <a:t>C</a:t>
            </a:r>
            <a:r>
              <a:rPr lang="en-US" altLang="en-US" sz="3200" b="1" baseline="-25000">
                <a:latin typeface="Arial" panose="020B0604020202020204" pitchFamily="34" charset="0"/>
              </a:rPr>
              <a:t>6</a:t>
            </a:r>
            <a:r>
              <a:rPr lang="en-US" altLang="en-US" sz="3200" b="1">
                <a:latin typeface="Arial" panose="020B0604020202020204" pitchFamily="34" charset="0"/>
              </a:rPr>
              <a:t>H</a:t>
            </a:r>
            <a:r>
              <a:rPr lang="en-US" altLang="en-US" sz="3200" b="1" baseline="-25000">
                <a:latin typeface="Arial" panose="020B0604020202020204" pitchFamily="34" charset="0"/>
              </a:rPr>
              <a:t>12</a:t>
            </a:r>
            <a:r>
              <a:rPr lang="en-US" altLang="en-US" sz="3200" b="1">
                <a:latin typeface="Arial" panose="020B0604020202020204" pitchFamily="34" charset="0"/>
              </a:rPr>
              <a:t>O</a:t>
            </a:r>
            <a:r>
              <a:rPr lang="en-US" altLang="en-US" sz="3200" b="1" baseline="-25000">
                <a:latin typeface="Arial" panose="020B0604020202020204" pitchFamily="34" charset="0"/>
              </a:rPr>
              <a:t>6 </a:t>
            </a:r>
            <a:r>
              <a:rPr lang="en-US" altLang="en-US" sz="3200" b="1">
                <a:latin typeface="Arial" panose="020B0604020202020204" pitchFamily="34" charset="0"/>
              </a:rPr>
              <a:t>+ 6O</a:t>
            </a:r>
            <a:r>
              <a:rPr lang="en-US" altLang="en-US" sz="3200" b="1" baseline="-25000">
                <a:latin typeface="Arial" panose="020B0604020202020204" pitchFamily="34" charset="0"/>
              </a:rPr>
              <a:t>2</a:t>
            </a:r>
          </a:p>
          <a:p>
            <a:pPr algn="ctr">
              <a:lnSpc>
                <a:spcPct val="90000"/>
              </a:lnSpc>
              <a:spcBef>
                <a:spcPct val="20000"/>
              </a:spcBef>
            </a:pPr>
            <a:r>
              <a:rPr lang="en-US" altLang="en-US" sz="3200" b="1">
                <a:latin typeface="Arial" panose="020B0604020202020204" pitchFamily="34" charset="0"/>
              </a:rPr>
              <a:t>(Glucosa)</a:t>
            </a:r>
          </a:p>
        </p:txBody>
      </p:sp>
      <p:sp>
        <p:nvSpPr>
          <p:cNvPr id="20" name="Rectangle 3">
            <a:extLst>
              <a:ext uri="{FF2B5EF4-FFF2-40B4-BE49-F238E27FC236}">
                <a16:creationId xmlns:a16="http://schemas.microsoft.com/office/drawing/2014/main" id="{219CF374-E107-4CEF-8C9E-EACFB3AAE9C6}"/>
              </a:ext>
            </a:extLst>
          </p:cNvPr>
          <p:cNvSpPr>
            <a:spLocks noChangeArrowheads="1"/>
          </p:cNvSpPr>
          <p:nvPr/>
        </p:nvSpPr>
        <p:spPr bwMode="auto">
          <a:xfrm>
            <a:off x="0" y="2093168"/>
            <a:ext cx="3962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800" b="1">
                <a:latin typeface="Arial" panose="020B0604020202020204" pitchFamily="34" charset="0"/>
              </a:rPr>
              <a:t>Se Degrada</a:t>
            </a:r>
          </a:p>
          <a:p>
            <a:pPr algn="ctr">
              <a:lnSpc>
                <a:spcPct val="80000"/>
              </a:lnSpc>
              <a:spcBef>
                <a:spcPct val="20000"/>
              </a:spcBef>
            </a:pPr>
            <a:r>
              <a:rPr lang="en-US" altLang="en-US" sz="2800" b="1">
                <a:latin typeface="Arial" panose="020B0604020202020204" pitchFamily="34" charset="0"/>
              </a:rPr>
              <a:t>Vía</a:t>
            </a:r>
          </a:p>
          <a:p>
            <a:pPr algn="ctr">
              <a:lnSpc>
                <a:spcPct val="80000"/>
              </a:lnSpc>
              <a:spcBef>
                <a:spcPct val="20000"/>
              </a:spcBef>
            </a:pPr>
            <a:r>
              <a:rPr lang="en-US" altLang="en-US" sz="2800" b="1">
                <a:latin typeface="Arial" panose="020B0604020202020204" pitchFamily="34" charset="0"/>
              </a:rPr>
              <a:t>Oxidación Celular</a:t>
            </a:r>
          </a:p>
        </p:txBody>
      </p:sp>
      <p:sp>
        <p:nvSpPr>
          <p:cNvPr id="21" name="Line 4">
            <a:extLst>
              <a:ext uri="{FF2B5EF4-FFF2-40B4-BE49-F238E27FC236}">
                <a16:creationId xmlns:a16="http://schemas.microsoft.com/office/drawing/2014/main" id="{B52D92E1-9E02-4F88-A53D-1D262B11A2B5}"/>
              </a:ext>
            </a:extLst>
          </p:cNvPr>
          <p:cNvSpPr>
            <a:spLocks noChangeShapeType="1"/>
          </p:cNvSpPr>
          <p:nvPr/>
        </p:nvSpPr>
        <p:spPr bwMode="auto">
          <a:xfrm flipH="1">
            <a:off x="1905000" y="3312368"/>
            <a:ext cx="0" cy="2209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5">
            <a:extLst>
              <a:ext uri="{FF2B5EF4-FFF2-40B4-BE49-F238E27FC236}">
                <a16:creationId xmlns:a16="http://schemas.microsoft.com/office/drawing/2014/main" id="{069243A1-9137-4E97-A6C6-087926B760BB}"/>
              </a:ext>
            </a:extLst>
          </p:cNvPr>
          <p:cNvSpPr>
            <a:spLocks noChangeShapeType="1"/>
          </p:cNvSpPr>
          <p:nvPr/>
        </p:nvSpPr>
        <p:spPr bwMode="auto">
          <a:xfrm flipH="1">
            <a:off x="1828800" y="1559768"/>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Rectangle 6">
            <a:extLst>
              <a:ext uri="{FF2B5EF4-FFF2-40B4-BE49-F238E27FC236}">
                <a16:creationId xmlns:a16="http://schemas.microsoft.com/office/drawing/2014/main" id="{F164CC1F-C78F-4A18-869A-8EBD73FB8A97}"/>
              </a:ext>
            </a:extLst>
          </p:cNvPr>
          <p:cNvSpPr>
            <a:spLocks noChangeArrowheads="1"/>
          </p:cNvSpPr>
          <p:nvPr/>
        </p:nvSpPr>
        <p:spPr bwMode="auto">
          <a:xfrm>
            <a:off x="0" y="5522168"/>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3200" b="1">
                <a:latin typeface="Arial" panose="020B0604020202020204" pitchFamily="34" charset="0"/>
              </a:rPr>
              <a:t>6CO</a:t>
            </a:r>
            <a:r>
              <a:rPr lang="en-US" altLang="en-US" sz="3200" b="1" baseline="-25000">
                <a:latin typeface="Arial" panose="020B0604020202020204" pitchFamily="34" charset="0"/>
              </a:rPr>
              <a:t>2 </a:t>
            </a:r>
            <a:r>
              <a:rPr lang="en-US" altLang="en-US" sz="3200" b="1">
                <a:latin typeface="Arial" panose="020B0604020202020204" pitchFamily="34" charset="0"/>
              </a:rPr>
              <a:t>+ 6H</a:t>
            </a:r>
            <a:r>
              <a:rPr lang="en-US" altLang="en-US" sz="3200" b="1" baseline="-25000">
                <a:latin typeface="Arial" panose="020B0604020202020204" pitchFamily="34" charset="0"/>
              </a:rPr>
              <a:t>2</a:t>
            </a:r>
            <a:r>
              <a:rPr lang="en-US" altLang="en-US" sz="3200" b="1">
                <a:latin typeface="Arial" panose="020B0604020202020204" pitchFamily="34" charset="0"/>
              </a:rPr>
              <a:t>O</a:t>
            </a:r>
          </a:p>
        </p:txBody>
      </p:sp>
      <p:sp>
        <p:nvSpPr>
          <p:cNvPr id="24" name="Rectangle 7">
            <a:extLst>
              <a:ext uri="{FF2B5EF4-FFF2-40B4-BE49-F238E27FC236}">
                <a16:creationId xmlns:a16="http://schemas.microsoft.com/office/drawing/2014/main" id="{B66FC5B8-0037-4437-8F9C-15DD996F8CCF}"/>
              </a:ext>
            </a:extLst>
          </p:cNvPr>
          <p:cNvSpPr>
            <a:spLocks noChangeArrowheads="1"/>
          </p:cNvSpPr>
          <p:nvPr/>
        </p:nvSpPr>
        <p:spPr bwMode="auto">
          <a:xfrm>
            <a:off x="457200" y="6131768"/>
            <a:ext cx="1600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n-US" altLang="en-US" sz="1900" b="1">
                <a:solidFill>
                  <a:srgbClr val="00FF00"/>
                </a:solidFill>
                <a:latin typeface="Times New Roman" panose="02020603050405020304" pitchFamily="18" charset="0"/>
              </a:rPr>
              <a:t> </a:t>
            </a:r>
            <a:r>
              <a:rPr lang="en-US" altLang="en-US" sz="2100" b="1" i="1">
                <a:latin typeface="Times New Roman" panose="02020603050405020304" pitchFamily="18" charset="0"/>
              </a:rPr>
              <a:t>(Bióxido de</a:t>
            </a:r>
          </a:p>
          <a:p>
            <a:pPr algn="ctr">
              <a:lnSpc>
                <a:spcPct val="60000"/>
              </a:lnSpc>
              <a:spcBef>
                <a:spcPct val="20000"/>
              </a:spcBef>
            </a:pPr>
            <a:r>
              <a:rPr lang="en-US" altLang="en-US" sz="2100" b="1" i="1">
                <a:latin typeface="Times New Roman" panose="02020603050405020304" pitchFamily="18" charset="0"/>
              </a:rPr>
              <a:t>Carbono)</a:t>
            </a:r>
          </a:p>
        </p:txBody>
      </p:sp>
      <p:sp>
        <p:nvSpPr>
          <p:cNvPr id="25" name="Rectangle 8">
            <a:extLst>
              <a:ext uri="{FF2B5EF4-FFF2-40B4-BE49-F238E27FC236}">
                <a16:creationId xmlns:a16="http://schemas.microsoft.com/office/drawing/2014/main" id="{367A3ECC-550D-4F34-A6FB-EF77A0644D3E}"/>
              </a:ext>
            </a:extLst>
          </p:cNvPr>
          <p:cNvSpPr>
            <a:spLocks noChangeArrowheads="1"/>
          </p:cNvSpPr>
          <p:nvPr/>
        </p:nvSpPr>
        <p:spPr bwMode="auto">
          <a:xfrm>
            <a:off x="1905000" y="6131768"/>
            <a:ext cx="1600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n-US" altLang="en-US" sz="1900" b="1">
                <a:solidFill>
                  <a:srgbClr val="00FF00"/>
                </a:solidFill>
                <a:latin typeface="Times New Roman" panose="02020603050405020304" pitchFamily="18" charset="0"/>
              </a:rPr>
              <a:t> </a:t>
            </a:r>
            <a:r>
              <a:rPr lang="en-US" altLang="en-US" sz="2100" b="1" i="1">
                <a:latin typeface="Times New Roman" panose="02020603050405020304" pitchFamily="18" charset="0"/>
              </a:rPr>
              <a:t>(Agua)</a:t>
            </a:r>
          </a:p>
        </p:txBody>
      </p:sp>
      <p:sp>
        <p:nvSpPr>
          <p:cNvPr id="26" name="AutoShape 9">
            <a:extLst>
              <a:ext uri="{FF2B5EF4-FFF2-40B4-BE49-F238E27FC236}">
                <a16:creationId xmlns:a16="http://schemas.microsoft.com/office/drawing/2014/main" id="{1E063E6A-E220-4353-B5F4-BD576C6811D4}"/>
              </a:ext>
            </a:extLst>
          </p:cNvPr>
          <p:cNvSpPr>
            <a:spLocks/>
          </p:cNvSpPr>
          <p:nvPr/>
        </p:nvSpPr>
        <p:spPr bwMode="auto">
          <a:xfrm>
            <a:off x="3200400" y="1559768"/>
            <a:ext cx="838200" cy="4038600"/>
          </a:xfrm>
          <a:prstGeom prst="rightBrace">
            <a:avLst>
              <a:gd name="adj1" fmla="val 40152"/>
              <a:gd name="adj2" fmla="val 50000"/>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27" name="Rectangle 10">
            <a:extLst>
              <a:ext uri="{FF2B5EF4-FFF2-40B4-BE49-F238E27FC236}">
                <a16:creationId xmlns:a16="http://schemas.microsoft.com/office/drawing/2014/main" id="{36B000F1-3444-4A5F-902E-A05BD3EFA1F4}"/>
              </a:ext>
            </a:extLst>
          </p:cNvPr>
          <p:cNvSpPr>
            <a:spLocks noChangeArrowheads="1"/>
          </p:cNvSpPr>
          <p:nvPr/>
        </p:nvSpPr>
        <p:spPr bwMode="auto">
          <a:xfrm>
            <a:off x="3276600" y="797768"/>
            <a:ext cx="5715000" cy="6096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fontAlgn="auto">
              <a:lnSpc>
                <a:spcPct val="80000"/>
              </a:lnSpc>
              <a:spcBef>
                <a:spcPct val="20000"/>
              </a:spcBef>
              <a:spcAft>
                <a:spcPts val="0"/>
              </a:spcAft>
              <a:defRPr/>
            </a:pPr>
            <a:r>
              <a:rPr lang="en-US" altLang="en-US" sz="4500" i="0" dirty="0">
                <a:effectLst>
                  <a:outerShdw blurRad="38100" dist="38100" dir="2700000" algn="tl">
                    <a:srgbClr val="C0C0C0"/>
                  </a:outerShdw>
                </a:effectLst>
              </a:rPr>
              <a:t>(</a:t>
            </a:r>
            <a:r>
              <a:rPr lang="en-US" altLang="en-US" sz="4500" i="0" dirty="0" err="1">
                <a:effectLst>
                  <a:outerShdw blurRad="38100" dist="38100" dir="2700000" algn="tl">
                    <a:srgbClr val="C0C0C0"/>
                  </a:outerShdw>
                </a:effectLst>
              </a:rPr>
              <a:t>Reactante</a:t>
            </a:r>
            <a:r>
              <a:rPr lang="en-US" altLang="en-US" sz="4500" i="0" dirty="0">
                <a:effectLst>
                  <a:outerShdw blurRad="38100" dist="38100" dir="2700000" algn="tl">
                    <a:srgbClr val="C0C0C0"/>
                  </a:outerShdw>
                </a:effectLst>
              </a:rPr>
              <a:t> o </a:t>
            </a:r>
            <a:r>
              <a:rPr lang="en-US" altLang="en-US" sz="4500" i="0" dirty="0" err="1">
                <a:effectLst>
                  <a:outerShdw blurRad="38100" dist="38100" dir="2700000" algn="tl">
                    <a:srgbClr val="C0C0C0"/>
                  </a:outerShdw>
                </a:effectLst>
              </a:rPr>
              <a:t>Sustrato</a:t>
            </a:r>
            <a:r>
              <a:rPr lang="en-US" altLang="en-US" sz="4500" i="0" dirty="0">
                <a:effectLst>
                  <a:outerShdw blurRad="38100" dist="38100" dir="2700000" algn="tl">
                    <a:srgbClr val="C0C0C0"/>
                  </a:outerShdw>
                </a:effectLst>
              </a:rPr>
              <a:t>)</a:t>
            </a:r>
          </a:p>
        </p:txBody>
      </p:sp>
      <p:sp>
        <p:nvSpPr>
          <p:cNvPr id="28" name="Rectangle 11">
            <a:extLst>
              <a:ext uri="{FF2B5EF4-FFF2-40B4-BE49-F238E27FC236}">
                <a16:creationId xmlns:a16="http://schemas.microsoft.com/office/drawing/2014/main" id="{7763A754-9483-4AC5-8FD3-B2160B4F44D3}"/>
              </a:ext>
            </a:extLst>
          </p:cNvPr>
          <p:cNvSpPr>
            <a:spLocks noChangeArrowheads="1"/>
          </p:cNvSpPr>
          <p:nvPr/>
        </p:nvSpPr>
        <p:spPr bwMode="auto">
          <a:xfrm>
            <a:off x="3429000" y="5750768"/>
            <a:ext cx="3505200" cy="6096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fontAlgn="auto">
              <a:lnSpc>
                <a:spcPct val="80000"/>
              </a:lnSpc>
              <a:spcBef>
                <a:spcPct val="20000"/>
              </a:spcBef>
              <a:spcAft>
                <a:spcPts val="0"/>
              </a:spcAft>
              <a:defRPr/>
            </a:pPr>
            <a:r>
              <a:rPr lang="en-US" altLang="en-US" sz="4800" i="0" dirty="0">
                <a:effectLst>
                  <a:outerShdw blurRad="38100" dist="38100" dir="2700000" algn="tl">
                    <a:srgbClr val="C0C0C0"/>
                  </a:outerShdw>
                </a:effectLst>
              </a:rPr>
              <a:t>(</a:t>
            </a:r>
            <a:r>
              <a:rPr lang="en-US" altLang="en-US" sz="4800" i="0" dirty="0" err="1">
                <a:effectLst>
                  <a:outerShdw blurRad="38100" dist="38100" dir="2700000" algn="tl">
                    <a:srgbClr val="C0C0C0"/>
                  </a:outerShdw>
                </a:effectLst>
              </a:rPr>
              <a:t>Producto</a:t>
            </a:r>
            <a:r>
              <a:rPr lang="en-US" altLang="en-US" sz="4800" i="0" dirty="0">
                <a:effectLst>
                  <a:outerShdw blurRad="38100" dist="38100" dir="2700000" algn="tl">
                    <a:srgbClr val="C0C0C0"/>
                  </a:outerShdw>
                </a:effectLst>
              </a:rPr>
              <a:t>)</a:t>
            </a:r>
          </a:p>
        </p:txBody>
      </p:sp>
      <p:sp>
        <p:nvSpPr>
          <p:cNvPr id="29" name="Rectangle 12">
            <a:extLst>
              <a:ext uri="{FF2B5EF4-FFF2-40B4-BE49-F238E27FC236}">
                <a16:creationId xmlns:a16="http://schemas.microsoft.com/office/drawing/2014/main" id="{50F63E0D-AB54-4D44-BCB1-CB686C0578DA}"/>
              </a:ext>
            </a:extLst>
          </p:cNvPr>
          <p:cNvSpPr>
            <a:spLocks noChangeArrowheads="1"/>
          </p:cNvSpPr>
          <p:nvPr/>
        </p:nvSpPr>
        <p:spPr bwMode="auto">
          <a:xfrm>
            <a:off x="3581400" y="2016968"/>
            <a:ext cx="5486400" cy="28956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lnSpc>
                <a:spcPct val="90000"/>
              </a:lnSpc>
              <a:spcBef>
                <a:spcPct val="20000"/>
              </a:spcBef>
              <a:spcAft>
                <a:spcPts val="0"/>
              </a:spcAft>
              <a:defRPr/>
            </a:pPr>
            <a:r>
              <a:rPr lang="en-US" altLang="en-US" sz="4400" i="0" dirty="0">
                <a:effectLst>
                  <a:outerShdw blurRad="38100" dist="38100" dir="2700000" algn="tl">
                    <a:srgbClr val="C0C0C0"/>
                  </a:outerShdw>
                </a:effectLst>
              </a:rPr>
              <a:t>Se</a:t>
            </a:r>
          </a:p>
          <a:p>
            <a:pPr algn="ctr" fontAlgn="auto">
              <a:lnSpc>
                <a:spcPct val="90000"/>
              </a:lnSpc>
              <a:spcBef>
                <a:spcPct val="20000"/>
              </a:spcBef>
              <a:spcAft>
                <a:spcPts val="0"/>
              </a:spcAft>
              <a:defRPr/>
            </a:pPr>
            <a:r>
              <a:rPr lang="en-US" altLang="en-US" sz="4400" i="0" dirty="0">
                <a:effectLst>
                  <a:outerShdw blurRad="38100" dist="38100" dir="2700000" algn="tl">
                    <a:srgbClr val="C0C0C0"/>
                  </a:outerShdw>
                </a:effectLst>
              </a:rPr>
              <a:t>Libera</a:t>
            </a:r>
          </a:p>
          <a:p>
            <a:pPr algn="ctr" fontAlgn="auto">
              <a:lnSpc>
                <a:spcPct val="90000"/>
              </a:lnSpc>
              <a:spcBef>
                <a:spcPct val="20000"/>
              </a:spcBef>
              <a:spcAft>
                <a:spcPts val="0"/>
              </a:spcAft>
              <a:defRPr/>
            </a:pPr>
            <a:r>
              <a:rPr lang="en-US" altLang="en-US" sz="4400" i="0" dirty="0" err="1">
                <a:effectLst>
                  <a:outerShdw blurRad="38100" dist="38100" dir="2700000" algn="tl">
                    <a:srgbClr val="C0C0C0"/>
                  </a:outerShdw>
                </a:effectLst>
              </a:rPr>
              <a:t>Energía</a:t>
            </a:r>
            <a:r>
              <a:rPr lang="en-US" altLang="en-US" sz="4400" i="0" dirty="0">
                <a:effectLst>
                  <a:outerShdw blurRad="38100" dist="38100" dir="2700000" algn="tl">
                    <a:srgbClr val="C0C0C0"/>
                  </a:outerShdw>
                </a:effectLst>
              </a:rPr>
              <a:t> Libre</a:t>
            </a:r>
          </a:p>
          <a:p>
            <a:pPr algn="ctr" fontAlgn="auto">
              <a:lnSpc>
                <a:spcPct val="90000"/>
              </a:lnSpc>
              <a:spcBef>
                <a:spcPct val="20000"/>
              </a:spcBef>
              <a:spcAft>
                <a:spcPts val="0"/>
              </a:spcAft>
              <a:defRPr/>
            </a:pPr>
            <a:r>
              <a:rPr lang="en-US" altLang="en-US" sz="4100" i="0" dirty="0">
                <a:effectLst>
                  <a:outerShdw blurRad="38100" dist="38100" dir="2700000" algn="tl">
                    <a:srgbClr val="C0C0C0"/>
                  </a:outerShdw>
                </a:effectLst>
              </a:rPr>
              <a:t>(</a:t>
            </a:r>
            <a:r>
              <a:rPr lang="en-US" altLang="en-US" sz="4100" i="0" dirty="0" err="1">
                <a:effectLst>
                  <a:outerShdw blurRad="38100" dist="38100" dir="2700000" algn="tl">
                    <a:srgbClr val="C0C0C0"/>
                  </a:outerShdw>
                </a:effectLst>
              </a:rPr>
              <a:t>Reacción</a:t>
            </a:r>
            <a:r>
              <a:rPr lang="en-US" altLang="en-US" sz="4100" i="0" dirty="0">
                <a:effectLst>
                  <a:outerShdw blurRad="38100" dist="38100" dir="2700000" algn="tl">
                    <a:srgbClr val="C0C0C0"/>
                  </a:outerShdw>
                </a:effectLst>
              </a:rPr>
              <a:t> </a:t>
            </a:r>
            <a:r>
              <a:rPr lang="en-US" altLang="en-US" sz="4100" i="0" dirty="0" err="1">
                <a:effectLst>
                  <a:outerShdw blurRad="38100" dist="38100" dir="2700000" algn="tl">
                    <a:srgbClr val="C0C0C0"/>
                  </a:outerShdw>
                </a:effectLst>
              </a:rPr>
              <a:t>Exergónica</a:t>
            </a:r>
            <a:r>
              <a:rPr lang="en-US" altLang="en-US" sz="4100" i="0" dirty="0">
                <a:effectLst>
                  <a:outerShdw blurRad="38100" dist="38100" dir="2700000" algn="tl">
                    <a:srgbClr val="C0C0C0"/>
                  </a:outerShdw>
                </a:effectLst>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78FA-F7E6-4684-84C9-4415E9612B5B}"/>
              </a:ext>
            </a:extLst>
          </p:cNvPr>
          <p:cNvSpPr>
            <a:spLocks/>
          </p:cNvSpPr>
          <p:nvPr/>
        </p:nvSpPr>
        <p:spPr bwMode="auto">
          <a:xfrm>
            <a:off x="0" y="836613"/>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pPr>
            <a:r>
              <a:rPr lang="es-PR" altLang="en-US" sz="3000"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BIOENERGÉTICA: </a:t>
            </a:r>
            <a:r>
              <a:rPr lang="es-PR" altLang="en-US" sz="3000" i="1"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CONCEPTOS BÁSICOS</a:t>
            </a:r>
            <a:br>
              <a:rPr lang="es-PR" altLang="en-US" sz="2400" i="1"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n-US" i="1"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Energía*</a:t>
            </a:r>
          </a:p>
        </p:txBody>
      </p:sp>
      <p:pic>
        <p:nvPicPr>
          <p:cNvPr id="457733" name="Picture 5">
            <a:extLst>
              <a:ext uri="{FF2B5EF4-FFF2-40B4-BE49-F238E27FC236}">
                <a16:creationId xmlns:a16="http://schemas.microsoft.com/office/drawing/2014/main" id="{E0811665-445F-4798-A6E5-2AF81BC2E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278063"/>
            <a:ext cx="324036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672C9E1D-CD96-4FF5-B46D-F5353C9FAA00}"/>
              </a:ext>
            </a:extLst>
          </p:cNvPr>
          <p:cNvSpPr>
            <a:spLocks/>
          </p:cNvSpPr>
          <p:nvPr/>
        </p:nvSpPr>
        <p:spPr bwMode="auto">
          <a:xfrm>
            <a:off x="1331913" y="2376488"/>
            <a:ext cx="63357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pPr>
            <a:r>
              <a:rPr lang="es-PR" altLang="en-US" sz="350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Definición</a:t>
            </a:r>
          </a:p>
        </p:txBody>
      </p:sp>
      <p:sp>
        <p:nvSpPr>
          <p:cNvPr id="4" name="Title 1">
            <a:extLst>
              <a:ext uri="{FF2B5EF4-FFF2-40B4-BE49-F238E27FC236}">
                <a16:creationId xmlns:a16="http://schemas.microsoft.com/office/drawing/2014/main" id="{99AAF939-0EBF-4669-BA68-06CC3AF67A94}"/>
              </a:ext>
            </a:extLst>
          </p:cNvPr>
          <p:cNvSpPr>
            <a:spLocks/>
          </p:cNvSpPr>
          <p:nvPr/>
        </p:nvSpPr>
        <p:spPr bwMode="auto">
          <a:xfrm>
            <a:off x="287338" y="3357563"/>
            <a:ext cx="83883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pPr>
            <a:r>
              <a:rPr lang="es-PR" altLang="en-US" sz="4900" b="1" dirty="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t>La Capacidad</a:t>
            </a:r>
            <a:br>
              <a:rPr lang="es-PR" altLang="en-US" sz="4900" b="1" dirty="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br>
            <a:r>
              <a:rPr lang="es-PR" altLang="en-US" sz="4900" b="1" dirty="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t>para</a:t>
            </a:r>
            <a:br>
              <a:rPr lang="es-PR" altLang="en-US" sz="4900" b="1" dirty="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br>
            <a:r>
              <a:rPr lang="es-PR" altLang="en-US" sz="4900" b="1" dirty="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t>Desempeñar Trabajo</a:t>
            </a:r>
          </a:p>
        </p:txBody>
      </p:sp>
      <p:sp>
        <p:nvSpPr>
          <p:cNvPr id="10" name="Text Box 6">
            <a:extLst>
              <a:ext uri="{FF2B5EF4-FFF2-40B4-BE49-F238E27FC236}">
                <a16:creationId xmlns:a16="http://schemas.microsoft.com/office/drawing/2014/main" id="{D3104BB9-B6A8-48AB-B730-42257F9A7A72}"/>
              </a:ext>
            </a:extLst>
          </p:cNvPr>
          <p:cNvSpPr txBox="1">
            <a:spLocks noChangeArrowheads="1"/>
          </p:cNvSpPr>
          <p:nvPr/>
        </p:nvSpPr>
        <p:spPr bwMode="auto">
          <a:xfrm>
            <a:off x="143753" y="6021387"/>
            <a:ext cx="8964612" cy="360362"/>
          </a:xfrm>
          <a:prstGeom prst="rect">
            <a:avLst/>
          </a:prstGeom>
          <a:noFill/>
          <a:ln w="9525">
            <a:noFill/>
            <a:miter lim="800000"/>
            <a:headEnd/>
            <a:tailEnd/>
          </a:ln>
          <a:effectLst/>
        </p:spPr>
        <p:txBody>
          <a:bodyPr/>
          <a:lstStyle>
            <a:lvl1pPr eaLnBrk="0" hangingPunct="0">
              <a:tabLst>
                <a:tab pos="7485063" algn="l"/>
              </a:tabLst>
              <a:defRPr sz="2000">
                <a:solidFill>
                  <a:schemeClr val="tx1"/>
                </a:solidFill>
                <a:latin typeface="Georgia" panose="02040502050405020303" pitchFamily="18" charset="0"/>
              </a:defRPr>
            </a:lvl1pPr>
            <a:lvl2pPr marL="742950" indent="-285750" eaLnBrk="0" hangingPunct="0">
              <a:tabLst>
                <a:tab pos="7485063" algn="l"/>
              </a:tabLst>
              <a:defRPr sz="2000">
                <a:solidFill>
                  <a:schemeClr val="tx1"/>
                </a:solidFill>
                <a:latin typeface="Georgia" panose="02040502050405020303" pitchFamily="18" charset="0"/>
              </a:defRPr>
            </a:lvl2pPr>
            <a:lvl3pPr marL="1143000" indent="-228600" eaLnBrk="0" hangingPunct="0">
              <a:tabLst>
                <a:tab pos="7485063" algn="l"/>
              </a:tabLst>
              <a:defRPr sz="2000">
                <a:solidFill>
                  <a:schemeClr val="tx1"/>
                </a:solidFill>
                <a:latin typeface="Georgia" panose="02040502050405020303" pitchFamily="18" charset="0"/>
              </a:defRPr>
            </a:lvl3pPr>
            <a:lvl4pPr marL="1600200" indent="-228600" eaLnBrk="0" hangingPunct="0">
              <a:tabLst>
                <a:tab pos="7485063" algn="l"/>
              </a:tabLst>
              <a:defRPr sz="2000">
                <a:solidFill>
                  <a:schemeClr val="tx1"/>
                </a:solidFill>
                <a:latin typeface="Georgia" panose="02040502050405020303" pitchFamily="18" charset="0"/>
              </a:defRPr>
            </a:lvl4pPr>
            <a:lvl5pPr marL="2057400" indent="-228600" eaLnBrk="0" hangingPunct="0">
              <a:tabLst>
                <a:tab pos="7485063" algn="l"/>
              </a:tabLst>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9pPr>
          </a:lstStyle>
          <a:p>
            <a:pPr algn="l" eaLnBrk="1" hangingPunct="1">
              <a:spcBef>
                <a:spcPct val="50000"/>
              </a:spcBef>
            </a:pPr>
            <a:r>
              <a:rPr lang="es-ES" altLang="en-US" sz="1200" b="1" i="1" dirty="0">
                <a:latin typeface="Times New Roman" panose="02020603050405020304" pitchFamily="18" charset="0"/>
              </a:rPr>
              <a:t>NOTA</a:t>
            </a:r>
            <a:r>
              <a:rPr lang="es-ES" altLang="en-US" sz="1200" b="1" dirty="0">
                <a:latin typeface="Times New Roman" panose="02020603050405020304" pitchFamily="18" charset="0"/>
              </a:rPr>
              <a:t>.</a:t>
            </a:r>
            <a:r>
              <a:rPr lang="es-ES" altLang="en-US" sz="1200" dirty="0">
                <a:latin typeface="Times New Roman" panose="02020603050405020304" pitchFamily="18" charset="0"/>
              </a:rPr>
              <a:t> Adaptado de: </a:t>
            </a:r>
            <a:r>
              <a:rPr lang="en-US" altLang="en-US" sz="1200" b="1" i="1" dirty="0" err="1">
                <a:latin typeface="Times New Roman" panose="02020603050405020304" pitchFamily="18" charset="0"/>
              </a:rPr>
              <a:t>Fisiología</a:t>
            </a:r>
            <a:r>
              <a:rPr lang="en-US" altLang="en-US" sz="1200" b="1" i="1" dirty="0">
                <a:latin typeface="Times New Roman" panose="02020603050405020304" pitchFamily="18" charset="0"/>
              </a:rPr>
              <a:t> del </a:t>
            </a:r>
            <a:r>
              <a:rPr lang="en-US" altLang="en-US" sz="1200" b="1" i="1" dirty="0" err="1">
                <a:latin typeface="Times New Roman" panose="02020603050405020304" pitchFamily="18" charset="0"/>
              </a:rPr>
              <a:t>Esfuerzo</a:t>
            </a:r>
            <a:r>
              <a:rPr lang="en-US" altLang="en-US" sz="1200" b="1" i="1" dirty="0">
                <a:latin typeface="Times New Roman" panose="02020603050405020304" pitchFamily="18" charset="0"/>
              </a:rPr>
              <a:t> y del </a:t>
            </a:r>
            <a:r>
              <a:rPr lang="en-US" altLang="en-US" sz="1200" b="1" i="1" dirty="0" err="1">
                <a:latin typeface="Times New Roman" panose="02020603050405020304" pitchFamily="18" charset="0"/>
              </a:rPr>
              <a:t>Deporte</a:t>
            </a:r>
            <a:r>
              <a:rPr lang="en-US" altLang="en-US" sz="1200" dirty="0">
                <a:latin typeface="Times New Roman" panose="02020603050405020304" pitchFamily="18" charset="0"/>
              </a:rPr>
              <a:t>. 5ta. ed.; (p. 116), </a:t>
            </a:r>
            <a:r>
              <a:rPr lang="en-US" altLang="en-US" sz="1200" dirty="0" err="1">
                <a:latin typeface="Times New Roman" panose="02020603050405020304" pitchFamily="18" charset="0"/>
              </a:rPr>
              <a:t>por</a:t>
            </a:r>
            <a:r>
              <a:rPr lang="en-US" altLang="en-US" sz="1200" dirty="0">
                <a:latin typeface="Times New Roman" panose="02020603050405020304" pitchFamily="18" charset="0"/>
              </a:rPr>
              <a:t> J. H. Wilmore, &amp; D. L. </a:t>
            </a:r>
            <a:r>
              <a:rPr lang="en-US" altLang="en-US" sz="1200" dirty="0" err="1">
                <a:latin typeface="Times New Roman" panose="02020603050405020304" pitchFamily="18" charset="0"/>
              </a:rPr>
              <a:t>Costill</a:t>
            </a:r>
            <a:r>
              <a:rPr lang="en-US" altLang="en-US" sz="1200" dirty="0">
                <a:latin typeface="Times New Roman" panose="02020603050405020304" pitchFamily="18" charset="0"/>
              </a:rPr>
              <a:t>, 2004, Barcelona, </a:t>
            </a:r>
            <a:r>
              <a:rPr lang="en-US" altLang="en-US" sz="1200" dirty="0" err="1">
                <a:latin typeface="Times New Roman" panose="02020603050405020304" pitchFamily="18" charset="0"/>
              </a:rPr>
              <a:t>España</a:t>
            </a:r>
            <a:r>
              <a:rPr lang="en-US" altLang="en-US" sz="1200" dirty="0">
                <a:latin typeface="Times New Roman" panose="02020603050405020304" pitchFamily="18" charset="0"/>
              </a:rPr>
              <a:t>: Editorial </a:t>
            </a:r>
            <a:r>
              <a:rPr lang="en-US" altLang="en-US" sz="1200" dirty="0" err="1">
                <a:latin typeface="Times New Roman" panose="02020603050405020304" pitchFamily="18" charset="0"/>
              </a:rPr>
              <a:t>Paidotribo</a:t>
            </a:r>
            <a:r>
              <a:rPr lang="en-US" altLang="en-US" sz="1200" dirty="0">
                <a:latin typeface="Times New Roman" panose="02020603050405020304" pitchFamily="18" charset="0"/>
              </a:rPr>
              <a:t>. Copyright 2004 </a:t>
            </a:r>
            <a:r>
              <a:rPr lang="en-US" altLang="en-US" sz="1200" dirty="0" err="1">
                <a:latin typeface="Times New Roman" panose="02020603050405020304" pitchFamily="18" charset="0"/>
              </a:rPr>
              <a:t>por</a:t>
            </a:r>
            <a:r>
              <a:rPr lang="en-US" altLang="en-US" sz="1200" dirty="0">
                <a:latin typeface="Times New Roman" panose="02020603050405020304" pitchFamily="18" charset="0"/>
              </a:rPr>
              <a:t> Jack H. Wilmore y David L. </a:t>
            </a:r>
            <a:r>
              <a:rPr lang="en-US" altLang="en-US" sz="1200" dirty="0" err="1">
                <a:latin typeface="Times New Roman" panose="02020603050405020304" pitchFamily="18" charset="0"/>
              </a:rPr>
              <a:t>Costill</a:t>
            </a:r>
            <a:r>
              <a:rPr lang="en-US" altLang="en-US" sz="1200" dirty="0">
                <a:latin typeface="Times New Roman" panose="02020603050405020304" pitchFamily="18" charset="0"/>
              </a:rPr>
              <a:t>.</a:t>
            </a:r>
          </a:p>
        </p:txBody>
      </p:sp>
    </p:spTree>
    <p:extLst>
      <p:ext uri="{BB962C8B-B14F-4D97-AF65-F5344CB8AC3E}">
        <p14:creationId xmlns:p14="http://schemas.microsoft.com/office/powerpoint/2010/main" val="2540546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3" name="Rectangle 3">
            <a:extLst>
              <a:ext uri="{FF2B5EF4-FFF2-40B4-BE49-F238E27FC236}">
                <a16:creationId xmlns:a16="http://schemas.microsoft.com/office/drawing/2014/main" id="{0A5DB6CD-61AE-47C0-AF71-DC6D46AFD0EF}"/>
              </a:ext>
            </a:extLst>
          </p:cNvPr>
          <p:cNvSpPr>
            <a:spLocks noGrp="1" noChangeArrowheads="1"/>
          </p:cNvSpPr>
          <p:nvPr>
            <p:ph type="body" idx="1"/>
          </p:nvPr>
        </p:nvSpPr>
        <p:spPr>
          <a:xfrm>
            <a:off x="203846" y="3356992"/>
            <a:ext cx="8736307" cy="30051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buFont typeface="Georgia" panose="02040502050405020303" pitchFamily="18" charset="0"/>
              <a:buNone/>
            </a:pPr>
            <a:r>
              <a:rPr lang="en-US" altLang="en-US" sz="3800" b="1" dirty="0">
                <a:latin typeface="Arial" panose="020B0604020202020204" pitchFamily="34" charset="0"/>
                <a:cs typeface="Arial" panose="020B0604020202020204" pitchFamily="34" charset="0"/>
              </a:rPr>
              <a:t>Suma Total de </a:t>
            </a:r>
            <a:r>
              <a:rPr lang="en-US" altLang="en-US" sz="3800" b="1" dirty="0" err="1">
                <a:latin typeface="Arial" panose="020B0604020202020204" pitchFamily="34" charset="0"/>
                <a:cs typeface="Arial" panose="020B0604020202020204" pitchFamily="34" charset="0"/>
              </a:rPr>
              <a:t>los</a:t>
            </a:r>
            <a:endParaRPr lang="en-US" altLang="en-US" sz="3800" b="1" dirty="0">
              <a:latin typeface="Arial" panose="020B0604020202020204" pitchFamily="34" charset="0"/>
              <a:cs typeface="Arial" panose="020B0604020202020204" pitchFamily="34" charset="0"/>
            </a:endParaRPr>
          </a:p>
          <a:p>
            <a:pPr algn="ctr">
              <a:lnSpc>
                <a:spcPct val="90000"/>
              </a:lnSpc>
              <a:buFont typeface="Georgia" panose="02040502050405020303" pitchFamily="18" charset="0"/>
              <a:buNone/>
            </a:pPr>
            <a:r>
              <a:rPr lang="en-US" altLang="en-US" sz="38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Procesos</a:t>
            </a:r>
            <a:r>
              <a:rPr lang="en-US" altLang="en-US" sz="38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8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Químicos</a:t>
            </a:r>
            <a:endParaRPr lang="en-US" altLang="en-US" sz="38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90000"/>
              </a:lnSpc>
              <a:buFont typeface="Georgia" panose="02040502050405020303" pitchFamily="18" charset="0"/>
              <a:buNone/>
            </a:pPr>
            <a:r>
              <a:rPr lang="en-US" altLang="en-US" sz="3800" b="1" dirty="0" err="1">
                <a:latin typeface="Arial" panose="020B0604020202020204" pitchFamily="34" charset="0"/>
                <a:cs typeface="Arial" panose="020B0604020202020204" pitchFamily="34" charset="0"/>
              </a:rPr>
              <a:t>Involucrados</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en</a:t>
            </a:r>
            <a:r>
              <a:rPr lang="en-US" altLang="en-US" sz="3800" b="1" dirty="0">
                <a:latin typeface="Arial" panose="020B0604020202020204" pitchFamily="34" charset="0"/>
                <a:cs typeface="Arial" panose="020B0604020202020204" pitchFamily="34" charset="0"/>
              </a:rPr>
              <a:t> la</a:t>
            </a:r>
          </a:p>
          <a:p>
            <a:pPr algn="ctr">
              <a:lnSpc>
                <a:spcPct val="90000"/>
              </a:lnSpc>
              <a:buFont typeface="Georgia" panose="02040502050405020303" pitchFamily="18" charset="0"/>
              <a:buNone/>
            </a:pPr>
            <a:r>
              <a:rPr lang="en-US" altLang="en-US" sz="38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Liberación</a:t>
            </a:r>
            <a:r>
              <a:rPr lang="en-US" altLang="en-US" sz="38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 </a:t>
            </a:r>
            <a:r>
              <a:rPr lang="en-US" altLang="en-US" sz="38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Utilización</a:t>
            </a:r>
            <a:r>
              <a:rPr lang="en-US" altLang="en-US" sz="38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en-US" altLang="en-US" sz="38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Energía</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dentro</a:t>
            </a:r>
            <a:r>
              <a:rPr lang="en-US" altLang="en-US" sz="3800" b="1" dirty="0">
                <a:latin typeface="Arial" panose="020B0604020202020204" pitchFamily="34" charset="0"/>
                <a:cs typeface="Arial" panose="020B0604020202020204" pitchFamily="34" charset="0"/>
              </a:rPr>
              <a:t> de la </a:t>
            </a:r>
            <a:r>
              <a:rPr lang="en-US" altLang="en-US" sz="38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Célula</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Viviente</a:t>
            </a:r>
            <a:endParaRPr lang="en-US" altLang="en-US" sz="3800" b="1" dirty="0">
              <a:latin typeface="Arial" panose="020B0604020202020204" pitchFamily="34" charset="0"/>
              <a:cs typeface="Arial" panose="020B0604020202020204" pitchFamily="34" charset="0"/>
            </a:endParaRPr>
          </a:p>
        </p:txBody>
      </p:sp>
      <p:pic>
        <p:nvPicPr>
          <p:cNvPr id="3" name="Picture 2" descr="A picture containing vegetable&#10;&#10;Description automatically generated">
            <a:extLst>
              <a:ext uri="{FF2B5EF4-FFF2-40B4-BE49-F238E27FC236}">
                <a16:creationId xmlns:a16="http://schemas.microsoft.com/office/drawing/2014/main" id="{2D48A54F-249D-4D7A-9DFF-0CCCCD2BF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57" y="836712"/>
            <a:ext cx="3293742" cy="2403854"/>
          </a:xfrm>
          <a:prstGeom prst="rect">
            <a:avLst/>
          </a:prstGeom>
        </p:spPr>
      </p:pic>
      <p:sp>
        <p:nvSpPr>
          <p:cNvPr id="6" name="Title 1">
            <a:extLst>
              <a:ext uri="{FF2B5EF4-FFF2-40B4-BE49-F238E27FC236}">
                <a16:creationId xmlns:a16="http://schemas.microsoft.com/office/drawing/2014/main" id="{28C1A494-42F9-4625-9972-842934B1F487}"/>
              </a:ext>
            </a:extLst>
          </p:cNvPr>
          <p:cNvSpPr>
            <a:spLocks/>
          </p:cNvSpPr>
          <p:nvPr/>
        </p:nvSpPr>
        <p:spPr bwMode="auto">
          <a:xfrm>
            <a:off x="3562609" y="1844824"/>
            <a:ext cx="5257863" cy="72008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eaLnBrk="1" fontAlgn="auto" hangingPunct="1">
              <a:lnSpc>
                <a:spcPct val="130000"/>
              </a:lnSpc>
              <a:spcBef>
                <a:spcPts val="0"/>
              </a:spcBef>
              <a:spcAft>
                <a:spcPts val="0"/>
              </a:spcAft>
              <a:defRPr/>
            </a:pPr>
            <a:r>
              <a:rPr lang="es-PR" altLang="es-PR" sz="4800" dirty="0">
                <a:solidFill>
                  <a:srgbClr val="484876"/>
                </a:solidFill>
                <a:effectLst>
                  <a:outerShdw blurRad="38100" dist="38100" dir="2700000" algn="tl">
                    <a:srgbClr val="C0C0C0"/>
                  </a:outerShdw>
                </a:effectLst>
                <a:latin typeface="Arial Black" pitchFamily="34" charset="0"/>
                <a:cs typeface="Arial" charset="0"/>
              </a:rPr>
              <a:t>METABOLISMO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312A726-D318-47D9-A8E8-DA2DDA5C8E54}"/>
              </a:ext>
            </a:extLst>
          </p:cNvPr>
          <p:cNvSpPr txBox="1">
            <a:spLocks noChangeArrowheads="1"/>
          </p:cNvSpPr>
          <p:nvPr/>
        </p:nvSpPr>
        <p:spPr>
          <a:xfrm>
            <a:off x="384175" y="2259731"/>
            <a:ext cx="4157663" cy="365125"/>
          </a:xfrm>
          <a:prstGeom prst="rect">
            <a:avLst/>
          </a:prstGeom>
        </p:spPr>
        <p:txBody>
          <a:bodyPr/>
          <a:lst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eaLnBrk="1" hangingPunct="1">
              <a:buFont typeface="Wingdings" panose="05000000000000000000" pitchFamily="2" charset="2"/>
              <a:buNone/>
            </a:pPr>
            <a:r>
              <a:rPr lang="en-US" altLang="en-US" sz="3600" b="1">
                <a:solidFill>
                  <a:srgbClr val="421C5E"/>
                </a:solidFill>
                <a:latin typeface="Verdana" panose="020B0604030504040204" pitchFamily="34" charset="0"/>
                <a:ea typeface="Verdana" panose="020B0604030504040204" pitchFamily="34" charset="0"/>
                <a:cs typeface="Verdana" panose="020B0604030504040204" pitchFamily="34" charset="0"/>
              </a:rPr>
              <a:t>CATABOLISMO:</a:t>
            </a:r>
          </a:p>
        </p:txBody>
      </p:sp>
      <p:sp>
        <p:nvSpPr>
          <p:cNvPr id="3" name="Rectangle 4">
            <a:extLst>
              <a:ext uri="{FF2B5EF4-FFF2-40B4-BE49-F238E27FC236}">
                <a16:creationId xmlns:a16="http://schemas.microsoft.com/office/drawing/2014/main" id="{684C0CB8-8B5E-41D0-AE35-E0054E352BEC}"/>
              </a:ext>
            </a:extLst>
          </p:cNvPr>
          <p:cNvSpPr>
            <a:spLocks noChangeArrowheads="1"/>
          </p:cNvSpPr>
          <p:nvPr/>
        </p:nvSpPr>
        <p:spPr bwMode="auto">
          <a:xfrm>
            <a:off x="204788" y="2793131"/>
            <a:ext cx="451643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Bef>
                <a:spcPct val="20000"/>
              </a:spcBef>
              <a:buFontTx/>
              <a:buChar char="•"/>
            </a:pPr>
            <a:r>
              <a:rPr lang="en-US" altLang="en-US" sz="2200" b="1" dirty="0" err="1">
                <a:latin typeface="Arial" panose="020B0604020202020204" pitchFamily="34" charset="0"/>
                <a:cs typeface="Arial" panose="020B0604020202020204" pitchFamily="34" charset="0"/>
              </a:rPr>
              <a:t>Proceso</a:t>
            </a:r>
            <a:r>
              <a:rPr lang="en-US" altLang="en-US" sz="2200" b="1" dirty="0">
                <a:latin typeface="Arial" panose="020B0604020202020204" pitchFamily="34" charset="0"/>
                <a:cs typeface="Arial" panose="020B0604020202020204" pitchFamily="34" charset="0"/>
              </a:rPr>
              <a:t> de </a:t>
            </a:r>
            <a:r>
              <a:rPr lang="en-US" altLang="en-US" sz="2200" b="1" dirty="0" err="1">
                <a:latin typeface="Arial" panose="020B0604020202020204" pitchFamily="34" charset="0"/>
                <a:cs typeface="Arial" panose="020B0604020202020204" pitchFamily="34" charset="0"/>
              </a:rPr>
              <a:t>Descomposición</a:t>
            </a:r>
            <a:endParaRPr lang="en-US" altLang="en-US" sz="2200" b="1" dirty="0">
              <a:latin typeface="Arial" panose="020B0604020202020204" pitchFamily="34" charset="0"/>
              <a:cs typeface="Arial" panose="020B0604020202020204" pitchFamily="34" charset="0"/>
            </a:endParaRPr>
          </a:p>
          <a:p>
            <a:pPr algn="l">
              <a:spcBef>
                <a:spcPct val="20000"/>
              </a:spcBef>
              <a:buFontTx/>
              <a:buChar char="•"/>
            </a:pPr>
            <a:r>
              <a:rPr lang="en-US" altLang="en-US" sz="2200" b="1" dirty="0" err="1">
                <a:latin typeface="Arial" panose="020B0604020202020204" pitchFamily="34" charset="0"/>
                <a:cs typeface="Arial" panose="020B0604020202020204" pitchFamily="34" charset="0"/>
              </a:rPr>
              <a:t>Fragmentación</a:t>
            </a:r>
            <a:r>
              <a:rPr lang="en-US" altLang="en-US" sz="2200" b="1" dirty="0">
                <a:latin typeface="Arial" panose="020B0604020202020204" pitchFamily="34" charset="0"/>
                <a:cs typeface="Arial" panose="020B0604020202020204" pitchFamily="34" charset="0"/>
              </a:rPr>
              <a:t> de </a:t>
            </a:r>
            <a:r>
              <a:rPr lang="en-US" altLang="en-US" sz="2200" b="1" dirty="0" err="1">
                <a:latin typeface="Arial" panose="020B0604020202020204" pitchFamily="34" charset="0"/>
                <a:cs typeface="Arial" panose="020B0604020202020204" pitchFamily="34" charset="0"/>
              </a:rPr>
              <a:t>Moléculas</a:t>
            </a:r>
            <a:r>
              <a:rPr lang="en-US" altLang="en-US" sz="2200" b="1" dirty="0">
                <a:latin typeface="Arial" panose="020B0604020202020204" pitchFamily="34" charset="0"/>
                <a:cs typeface="Arial" panose="020B0604020202020204" pitchFamily="34" charset="0"/>
              </a:rPr>
              <a:t> Grandes a </a:t>
            </a:r>
            <a:r>
              <a:rPr lang="en-US" altLang="en-US" sz="2200" b="1" dirty="0" err="1">
                <a:latin typeface="Arial" panose="020B0604020202020204" pitchFamily="34" charset="0"/>
                <a:cs typeface="Arial" panose="020B0604020202020204" pitchFamily="34" charset="0"/>
              </a:rPr>
              <a:t>Moléculas</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Pequeñas</a:t>
            </a:r>
            <a:r>
              <a:rPr lang="en-US" altLang="en-US" sz="2200" b="1" dirty="0">
                <a:latin typeface="Arial" panose="020B0604020202020204" pitchFamily="34" charset="0"/>
                <a:cs typeface="Arial" panose="020B0604020202020204" pitchFamily="34" charset="0"/>
              </a:rPr>
              <a:t> con la </a:t>
            </a:r>
            <a:r>
              <a:rPr lang="en-US" altLang="en-US" sz="2200" b="1" dirty="0" err="1">
                <a:latin typeface="Arial" panose="020B0604020202020204" pitchFamily="34" charset="0"/>
                <a:cs typeface="Arial" panose="020B0604020202020204" pitchFamily="34" charset="0"/>
              </a:rPr>
              <a:t>Liberación</a:t>
            </a:r>
            <a:r>
              <a:rPr lang="en-US" altLang="en-US" sz="2200" b="1" dirty="0">
                <a:latin typeface="Arial" panose="020B0604020202020204" pitchFamily="34" charset="0"/>
                <a:cs typeface="Arial" panose="020B0604020202020204" pitchFamily="34" charset="0"/>
              </a:rPr>
              <a:t> de </a:t>
            </a:r>
            <a:r>
              <a:rPr lang="en-US" altLang="en-US" sz="2200" b="1" dirty="0" err="1">
                <a:latin typeface="Arial" panose="020B0604020202020204" pitchFamily="34" charset="0"/>
                <a:cs typeface="Arial" panose="020B0604020202020204" pitchFamily="34" charset="0"/>
              </a:rPr>
              <a:t>Energía</a:t>
            </a:r>
            <a:r>
              <a:rPr lang="en-US" altLang="en-US" sz="2200" b="1" dirty="0">
                <a:latin typeface="Arial" panose="020B0604020202020204" pitchFamily="34" charset="0"/>
                <a:cs typeface="Arial" panose="020B0604020202020204" pitchFamily="34" charset="0"/>
              </a:rPr>
              <a:t> y </a:t>
            </a:r>
            <a:r>
              <a:rPr lang="en-US" altLang="en-US" sz="2200" b="1" dirty="0" err="1">
                <a:latin typeface="Arial" panose="020B0604020202020204" pitchFamily="34" charset="0"/>
                <a:cs typeface="Arial" panose="020B0604020202020204" pitchFamily="34" charset="0"/>
              </a:rPr>
              <a:t>Calor</a:t>
            </a:r>
            <a:endParaRPr lang="en-US" altLang="en-US" sz="2200" b="1" dirty="0">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9B9EA261-FB78-4002-A8BF-260F23633E57}"/>
              </a:ext>
            </a:extLst>
          </p:cNvPr>
          <p:cNvSpPr>
            <a:spLocks noChangeArrowheads="1"/>
          </p:cNvSpPr>
          <p:nvPr/>
        </p:nvSpPr>
        <p:spPr bwMode="auto">
          <a:xfrm>
            <a:off x="4602163" y="2186706"/>
            <a:ext cx="44100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3600" b="1">
                <a:solidFill>
                  <a:srgbClr val="421C5E"/>
                </a:solidFill>
                <a:latin typeface="Verdana" panose="020B0604030504040204" pitchFamily="34" charset="0"/>
                <a:ea typeface="Verdana" panose="020B0604030504040204" pitchFamily="34" charset="0"/>
                <a:cs typeface="Verdana" panose="020B0604030504040204" pitchFamily="34" charset="0"/>
              </a:rPr>
              <a:t>ANABOLISMO:</a:t>
            </a:r>
          </a:p>
        </p:txBody>
      </p:sp>
      <p:sp>
        <p:nvSpPr>
          <p:cNvPr id="5" name="Rectangle 6">
            <a:extLst>
              <a:ext uri="{FF2B5EF4-FFF2-40B4-BE49-F238E27FC236}">
                <a16:creationId xmlns:a16="http://schemas.microsoft.com/office/drawing/2014/main" id="{84F380BA-92B9-40BA-9318-DB65DCE66C2B}"/>
              </a:ext>
            </a:extLst>
          </p:cNvPr>
          <p:cNvSpPr>
            <a:spLocks noChangeArrowheads="1"/>
          </p:cNvSpPr>
          <p:nvPr/>
        </p:nvSpPr>
        <p:spPr bwMode="auto">
          <a:xfrm>
            <a:off x="4897438" y="2758206"/>
            <a:ext cx="4114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Bef>
                <a:spcPct val="20000"/>
              </a:spcBef>
              <a:buFontTx/>
              <a:buChar char="•"/>
            </a:pPr>
            <a:r>
              <a:rPr lang="en-US" altLang="en-US" sz="2200" b="1" dirty="0" err="1">
                <a:latin typeface="Arial" panose="020B0604020202020204" pitchFamily="34" charset="0"/>
                <a:cs typeface="Arial" panose="020B0604020202020204" pitchFamily="34" charset="0"/>
              </a:rPr>
              <a:t>Proceso</a:t>
            </a:r>
            <a:r>
              <a:rPr lang="en-US" altLang="en-US" sz="2200" b="1" dirty="0">
                <a:latin typeface="Arial" panose="020B0604020202020204" pitchFamily="34" charset="0"/>
                <a:cs typeface="Arial" panose="020B0604020202020204" pitchFamily="34" charset="0"/>
              </a:rPr>
              <a:t> de </a:t>
            </a:r>
            <a:r>
              <a:rPr lang="en-US" altLang="en-US" sz="2200" b="1" dirty="0" err="1">
                <a:latin typeface="Arial" panose="020B0604020202020204" pitchFamily="34" charset="0"/>
                <a:cs typeface="Arial" panose="020B0604020202020204" pitchFamily="34" charset="0"/>
              </a:rPr>
              <a:t>Síntesis</a:t>
            </a:r>
            <a:endParaRPr lang="en-US" altLang="en-US" sz="2200" b="1" dirty="0">
              <a:latin typeface="Arial" panose="020B0604020202020204" pitchFamily="34" charset="0"/>
              <a:cs typeface="Arial" panose="020B0604020202020204" pitchFamily="34" charset="0"/>
            </a:endParaRPr>
          </a:p>
          <a:p>
            <a:pPr algn="l">
              <a:spcBef>
                <a:spcPct val="20000"/>
              </a:spcBef>
              <a:buFontTx/>
              <a:buChar char="•"/>
            </a:pPr>
            <a:r>
              <a:rPr lang="en-US" altLang="en-US" sz="2200" b="1" dirty="0" err="1">
                <a:latin typeface="Arial" panose="020B0604020202020204" pitchFamily="34" charset="0"/>
                <a:cs typeface="Arial" panose="020B0604020202020204" pitchFamily="34" charset="0"/>
              </a:rPr>
              <a:t>Recurre</a:t>
            </a:r>
            <a:r>
              <a:rPr lang="en-US" altLang="en-US" sz="2200" b="1" dirty="0">
                <a:latin typeface="Arial" panose="020B0604020202020204" pitchFamily="34" charset="0"/>
                <a:cs typeface="Arial" panose="020B0604020202020204" pitchFamily="34" charset="0"/>
              </a:rPr>
              <a:t> a </a:t>
            </a:r>
            <a:r>
              <a:rPr lang="en-US" altLang="en-US" sz="2200" b="1" dirty="0" err="1">
                <a:latin typeface="Arial" panose="020B0604020202020204" pitchFamily="34" charset="0"/>
                <a:cs typeface="Arial" panose="020B0604020202020204" pitchFamily="34" charset="0"/>
              </a:rPr>
              <a:t>Energía</a:t>
            </a:r>
            <a:r>
              <a:rPr lang="en-US" altLang="en-US" sz="2200" b="1" dirty="0">
                <a:latin typeface="Arial" panose="020B0604020202020204" pitchFamily="34" charset="0"/>
                <a:cs typeface="Arial" panose="020B0604020202020204" pitchFamily="34" charset="0"/>
              </a:rPr>
              <a:t> para </a:t>
            </a:r>
            <a:r>
              <a:rPr lang="en-US" altLang="en-US" sz="2200" b="1" dirty="0" err="1">
                <a:latin typeface="Arial" panose="020B0604020202020204" pitchFamily="34" charset="0"/>
                <a:cs typeface="Arial" panose="020B0604020202020204" pitchFamily="34" charset="0"/>
              </a:rPr>
              <a:t>Elaborar</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Moléculas</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Mayores</a:t>
            </a:r>
            <a:r>
              <a:rPr lang="en-US" altLang="en-US" sz="2200" b="1" dirty="0">
                <a:latin typeface="Arial" panose="020B0604020202020204" pitchFamily="34" charset="0"/>
                <a:cs typeface="Arial" panose="020B0604020202020204" pitchFamily="34" charset="0"/>
              </a:rPr>
              <a:t> a </a:t>
            </a:r>
            <a:r>
              <a:rPr lang="en-US" altLang="en-US" sz="2200" b="1" dirty="0" err="1">
                <a:latin typeface="Arial" panose="020B0604020202020204" pitchFamily="34" charset="0"/>
                <a:cs typeface="Arial" panose="020B0604020202020204" pitchFamily="34" charset="0"/>
              </a:rPr>
              <a:t>Partir</a:t>
            </a:r>
            <a:r>
              <a:rPr lang="en-US" altLang="en-US" sz="2200" b="1" dirty="0">
                <a:latin typeface="Arial" panose="020B0604020202020204" pitchFamily="34" charset="0"/>
                <a:cs typeface="Arial" panose="020B0604020202020204" pitchFamily="34" charset="0"/>
              </a:rPr>
              <a:t> de </a:t>
            </a:r>
            <a:r>
              <a:rPr lang="en-US" altLang="en-US" sz="2200" b="1" dirty="0" err="1">
                <a:latin typeface="Arial" panose="020B0604020202020204" pitchFamily="34" charset="0"/>
                <a:cs typeface="Arial" panose="020B0604020202020204" pitchFamily="34" charset="0"/>
              </a:rPr>
              <a:t>Moléculás</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Pequeñas</a:t>
            </a:r>
            <a:endParaRPr lang="en-US" altLang="en-US" sz="2200" b="1" dirty="0">
              <a:latin typeface="Arial" panose="020B0604020202020204" pitchFamily="34" charset="0"/>
              <a:cs typeface="Arial" panose="020B0604020202020204" pitchFamily="34" charset="0"/>
            </a:endParaRPr>
          </a:p>
        </p:txBody>
      </p:sp>
      <p:sp>
        <p:nvSpPr>
          <p:cNvPr id="6" name="Rectangle 9">
            <a:extLst>
              <a:ext uri="{FF2B5EF4-FFF2-40B4-BE49-F238E27FC236}">
                <a16:creationId xmlns:a16="http://schemas.microsoft.com/office/drawing/2014/main" id="{11A3C3A1-A0AF-498E-98A8-2336B9013ACE}"/>
              </a:ext>
            </a:extLst>
          </p:cNvPr>
          <p:cNvSpPr>
            <a:spLocks noChangeArrowheads="1"/>
          </p:cNvSpPr>
          <p:nvPr/>
        </p:nvSpPr>
        <p:spPr bwMode="auto">
          <a:xfrm>
            <a:off x="1052513" y="5569669"/>
            <a:ext cx="67929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4700"/>
              </a:lnSpc>
              <a:spcBef>
                <a:spcPct val="20000"/>
              </a:spcBef>
            </a:pPr>
            <a:r>
              <a:rPr lang="en-US" altLang="en-US" sz="4400">
                <a:solidFill>
                  <a:srgbClr val="660033"/>
                </a:solidFill>
                <a:latin typeface="Arial Black" panose="020B0A04020102020204" pitchFamily="34" charset="0"/>
                <a:cs typeface="Arial" panose="020B0604020202020204" pitchFamily="34" charset="0"/>
              </a:rPr>
              <a:t>HOMEOSTASIS:</a:t>
            </a:r>
          </a:p>
        </p:txBody>
      </p:sp>
      <p:sp>
        <p:nvSpPr>
          <p:cNvPr id="7" name="Title 1">
            <a:extLst>
              <a:ext uri="{FF2B5EF4-FFF2-40B4-BE49-F238E27FC236}">
                <a16:creationId xmlns:a16="http://schemas.microsoft.com/office/drawing/2014/main" id="{1C889F12-414E-4A2E-817B-8D4A00D16957}"/>
              </a:ext>
            </a:extLst>
          </p:cNvPr>
          <p:cNvSpPr>
            <a:spLocks/>
          </p:cNvSpPr>
          <p:nvPr/>
        </p:nvSpPr>
        <p:spPr bwMode="auto">
          <a:xfrm>
            <a:off x="563563" y="702394"/>
            <a:ext cx="7958137"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4400" dirty="0">
                <a:solidFill>
                  <a:srgbClr val="484876"/>
                </a:solidFill>
                <a:effectLst>
                  <a:outerShdw blurRad="38100" dist="38100" dir="2700000" algn="tl">
                    <a:srgbClr val="C0C0C0"/>
                  </a:outerShdw>
                </a:effectLst>
                <a:latin typeface="Arial Black" pitchFamily="34" charset="0"/>
                <a:cs typeface="Arial" charset="0"/>
              </a:rPr>
              <a:t>METABOLISMO CELULAR</a:t>
            </a:r>
          </a:p>
        </p:txBody>
      </p:sp>
      <p:sp>
        <p:nvSpPr>
          <p:cNvPr id="8" name="Line 30">
            <a:extLst>
              <a:ext uri="{FF2B5EF4-FFF2-40B4-BE49-F238E27FC236}">
                <a16:creationId xmlns:a16="http://schemas.microsoft.com/office/drawing/2014/main" id="{AE6799D8-3A2D-465E-B33D-91681337111F}"/>
              </a:ext>
            </a:extLst>
          </p:cNvPr>
          <p:cNvSpPr>
            <a:spLocks noChangeShapeType="1"/>
          </p:cNvSpPr>
          <p:nvPr/>
        </p:nvSpPr>
        <p:spPr bwMode="auto">
          <a:xfrm>
            <a:off x="2351088" y="1305644"/>
            <a:ext cx="0" cy="95408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Line 30">
            <a:extLst>
              <a:ext uri="{FF2B5EF4-FFF2-40B4-BE49-F238E27FC236}">
                <a16:creationId xmlns:a16="http://schemas.microsoft.com/office/drawing/2014/main" id="{2D3FCC39-2506-4D2F-AA93-5401E771F005}"/>
              </a:ext>
            </a:extLst>
          </p:cNvPr>
          <p:cNvSpPr>
            <a:spLocks noChangeShapeType="1"/>
          </p:cNvSpPr>
          <p:nvPr/>
        </p:nvSpPr>
        <p:spPr bwMode="auto">
          <a:xfrm>
            <a:off x="6426200" y="1311994"/>
            <a:ext cx="0" cy="955675"/>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 name="Line 30">
            <a:extLst>
              <a:ext uri="{FF2B5EF4-FFF2-40B4-BE49-F238E27FC236}">
                <a16:creationId xmlns:a16="http://schemas.microsoft.com/office/drawing/2014/main" id="{D356E7DC-FB73-4EE0-A918-D3B53CAB2CE5}"/>
              </a:ext>
            </a:extLst>
          </p:cNvPr>
          <p:cNvSpPr>
            <a:spLocks noChangeShapeType="1"/>
          </p:cNvSpPr>
          <p:nvPr/>
        </p:nvSpPr>
        <p:spPr bwMode="auto">
          <a:xfrm>
            <a:off x="2701925" y="4680669"/>
            <a:ext cx="0" cy="955675"/>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 name="Line 30">
            <a:extLst>
              <a:ext uri="{FF2B5EF4-FFF2-40B4-BE49-F238E27FC236}">
                <a16:creationId xmlns:a16="http://schemas.microsoft.com/office/drawing/2014/main" id="{F307919C-C270-405C-8C2E-2AF7EBFED63B}"/>
              </a:ext>
            </a:extLst>
          </p:cNvPr>
          <p:cNvSpPr>
            <a:spLocks noChangeShapeType="1"/>
          </p:cNvSpPr>
          <p:nvPr/>
        </p:nvSpPr>
        <p:spPr bwMode="auto">
          <a:xfrm>
            <a:off x="6075363" y="4680669"/>
            <a:ext cx="0" cy="955675"/>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 name="Rectangle 9">
            <a:extLst>
              <a:ext uri="{FF2B5EF4-FFF2-40B4-BE49-F238E27FC236}">
                <a16:creationId xmlns:a16="http://schemas.microsoft.com/office/drawing/2014/main" id="{186B3A0F-4C0D-45D7-8BD3-6267D5C151E6}"/>
              </a:ext>
            </a:extLst>
          </p:cNvPr>
          <p:cNvSpPr>
            <a:spLocks noChangeArrowheads="1"/>
          </p:cNvSpPr>
          <p:nvPr/>
        </p:nvSpPr>
        <p:spPr bwMode="auto">
          <a:xfrm>
            <a:off x="198438" y="5960194"/>
            <a:ext cx="86868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4700"/>
              </a:lnSpc>
              <a:spcBef>
                <a:spcPct val="20000"/>
              </a:spcBef>
            </a:pPr>
            <a:r>
              <a:rPr lang="en-US" altLang="en-US" sz="2400" b="1">
                <a:solidFill>
                  <a:srgbClr val="45345E"/>
                </a:solidFill>
                <a:latin typeface="Tahoma" panose="020B0604030504040204" pitchFamily="34" charset="0"/>
                <a:cs typeface="Tahoma" panose="020B0604030504040204" pitchFamily="34" charset="0"/>
              </a:rPr>
              <a:t>Balance Constante entre el Catabolismo y Anabolismo</a:t>
            </a:r>
          </a:p>
          <a:p>
            <a:pPr algn="ctr">
              <a:lnSpc>
                <a:spcPts val="4700"/>
              </a:lnSpc>
              <a:spcBef>
                <a:spcPct val="20000"/>
              </a:spcBef>
            </a:pPr>
            <a:endParaRPr lang="en-US" altLang="en-US" sz="2800" b="1" i="1">
              <a:solidFill>
                <a:srgbClr val="00FF00"/>
              </a:solidFill>
              <a:latin typeface="Times New Roman" panose="02020603050405020304" pitchFamily="18" charset="0"/>
            </a:endParaRPr>
          </a:p>
        </p:txBody>
      </p:sp>
    </p:spTree>
    <p:extLst>
      <p:ext uri="{BB962C8B-B14F-4D97-AF65-F5344CB8AC3E}">
        <p14:creationId xmlns:p14="http://schemas.microsoft.com/office/powerpoint/2010/main" val="172905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5A1E76F-A423-4ECC-AEF1-2A9BBDA3E6EB}"/>
              </a:ext>
            </a:extLst>
          </p:cNvPr>
          <p:cNvSpPr txBox="1">
            <a:spLocks noChangeArrowheads="1"/>
          </p:cNvSpPr>
          <p:nvPr/>
        </p:nvSpPr>
        <p:spPr>
          <a:xfrm>
            <a:off x="258763" y="1577976"/>
            <a:ext cx="3810000" cy="519112"/>
          </a:xfrm>
          <a:prstGeom prst="rect">
            <a:avLst/>
          </a:prstGeom>
        </p:spPr>
        <p:txBody>
          <a:bodyPr/>
          <a:lst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eaLnBrk="1" hangingPunct="1">
              <a:buFont typeface="Wingdings" panose="05000000000000000000" pitchFamily="2" charset="2"/>
              <a:buNone/>
            </a:pPr>
            <a:r>
              <a:rPr lang="en-US" altLang="en-US" sz="3400" b="1" dirty="0" err="1">
                <a:solidFill>
                  <a:srgbClr val="000099"/>
                </a:solidFill>
                <a:latin typeface="Verdana" panose="020B0604030504040204" pitchFamily="34" charset="0"/>
                <a:ea typeface="Verdana" panose="020B0604030504040204" pitchFamily="34" charset="0"/>
                <a:cs typeface="Verdana" panose="020B0604030504040204" pitchFamily="34" charset="0"/>
              </a:rPr>
              <a:t>Catabolismo</a:t>
            </a:r>
            <a:endParaRPr lang="en-US" altLang="en-US" sz="34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4">
            <a:extLst>
              <a:ext uri="{FF2B5EF4-FFF2-40B4-BE49-F238E27FC236}">
                <a16:creationId xmlns:a16="http://schemas.microsoft.com/office/drawing/2014/main" id="{C796E6E8-8C43-4B3A-9BE3-642AB81D83D9}"/>
              </a:ext>
            </a:extLst>
          </p:cNvPr>
          <p:cNvSpPr>
            <a:spLocks noChangeArrowheads="1"/>
          </p:cNvSpPr>
          <p:nvPr/>
        </p:nvSpPr>
        <p:spPr bwMode="auto">
          <a:xfrm>
            <a:off x="4648200" y="1519238"/>
            <a:ext cx="3581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3400" b="1" dirty="0" err="1">
                <a:solidFill>
                  <a:srgbClr val="000099"/>
                </a:solidFill>
                <a:latin typeface="Verdana" panose="020B0604030504040204" pitchFamily="34" charset="0"/>
                <a:ea typeface="Verdana" panose="020B0604030504040204" pitchFamily="34" charset="0"/>
                <a:cs typeface="Verdana" panose="020B0604030504040204" pitchFamily="34" charset="0"/>
              </a:rPr>
              <a:t>Anabolismo</a:t>
            </a:r>
            <a:endParaRPr lang="en-US" altLang="en-US" sz="34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4" name="Oval 7">
            <a:extLst>
              <a:ext uri="{FF2B5EF4-FFF2-40B4-BE49-F238E27FC236}">
                <a16:creationId xmlns:a16="http://schemas.microsoft.com/office/drawing/2014/main" id="{250896E0-AFE6-48F3-8618-C75AC2429BEB}"/>
              </a:ext>
            </a:extLst>
          </p:cNvPr>
          <p:cNvSpPr>
            <a:spLocks noChangeArrowheads="1"/>
          </p:cNvSpPr>
          <p:nvPr/>
        </p:nvSpPr>
        <p:spPr bwMode="auto">
          <a:xfrm>
            <a:off x="1477963" y="2679700"/>
            <a:ext cx="1371600" cy="1371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5" name="Oval 9">
            <a:extLst>
              <a:ext uri="{FF2B5EF4-FFF2-40B4-BE49-F238E27FC236}">
                <a16:creationId xmlns:a16="http://schemas.microsoft.com/office/drawing/2014/main" id="{2F3E2F2E-0053-4A25-A9E4-979C1A3AF0B2}"/>
              </a:ext>
            </a:extLst>
          </p:cNvPr>
          <p:cNvSpPr>
            <a:spLocks noChangeArrowheads="1"/>
          </p:cNvSpPr>
          <p:nvPr/>
        </p:nvSpPr>
        <p:spPr bwMode="auto">
          <a:xfrm>
            <a:off x="706438" y="4757738"/>
            <a:ext cx="609600" cy="609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 name="Oval 10">
            <a:extLst>
              <a:ext uri="{FF2B5EF4-FFF2-40B4-BE49-F238E27FC236}">
                <a16:creationId xmlns:a16="http://schemas.microsoft.com/office/drawing/2014/main" id="{8C9F8E09-14D9-47C4-946B-6B81D162C3B6}"/>
              </a:ext>
            </a:extLst>
          </p:cNvPr>
          <p:cNvSpPr>
            <a:spLocks noChangeArrowheads="1"/>
          </p:cNvSpPr>
          <p:nvPr/>
        </p:nvSpPr>
        <p:spPr bwMode="auto">
          <a:xfrm>
            <a:off x="1808163" y="4757738"/>
            <a:ext cx="609600" cy="609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 name="Oval 11">
            <a:extLst>
              <a:ext uri="{FF2B5EF4-FFF2-40B4-BE49-F238E27FC236}">
                <a16:creationId xmlns:a16="http://schemas.microsoft.com/office/drawing/2014/main" id="{9BF0296E-8ED4-4ACA-B36B-D4BD420A1858}"/>
              </a:ext>
            </a:extLst>
          </p:cNvPr>
          <p:cNvSpPr>
            <a:spLocks noChangeArrowheads="1"/>
          </p:cNvSpPr>
          <p:nvPr/>
        </p:nvSpPr>
        <p:spPr bwMode="auto">
          <a:xfrm>
            <a:off x="2849563" y="4757738"/>
            <a:ext cx="609600" cy="609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8" name="Rectangle 15">
            <a:extLst>
              <a:ext uri="{FF2B5EF4-FFF2-40B4-BE49-F238E27FC236}">
                <a16:creationId xmlns:a16="http://schemas.microsoft.com/office/drawing/2014/main" id="{04F72919-8544-4A19-A00D-64912ACC6EEC}"/>
              </a:ext>
            </a:extLst>
          </p:cNvPr>
          <p:cNvSpPr>
            <a:spLocks noChangeArrowheads="1"/>
          </p:cNvSpPr>
          <p:nvPr/>
        </p:nvSpPr>
        <p:spPr bwMode="auto">
          <a:xfrm>
            <a:off x="868363" y="5891213"/>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4000" b="1">
                <a:solidFill>
                  <a:srgbClr val="DA0000"/>
                </a:solidFill>
                <a:latin typeface="Tahoma" panose="020B0604030504040204" pitchFamily="34" charset="0"/>
                <a:cs typeface="Tahoma" panose="020B0604030504040204" pitchFamily="34" charset="0"/>
              </a:rPr>
              <a:t>Energía</a:t>
            </a:r>
          </a:p>
        </p:txBody>
      </p:sp>
      <p:sp>
        <p:nvSpPr>
          <p:cNvPr id="9" name="Oval 19">
            <a:extLst>
              <a:ext uri="{FF2B5EF4-FFF2-40B4-BE49-F238E27FC236}">
                <a16:creationId xmlns:a16="http://schemas.microsoft.com/office/drawing/2014/main" id="{AD278753-F334-47C1-B30B-CA30738098A1}"/>
              </a:ext>
            </a:extLst>
          </p:cNvPr>
          <p:cNvSpPr>
            <a:spLocks noChangeArrowheads="1"/>
          </p:cNvSpPr>
          <p:nvPr/>
        </p:nvSpPr>
        <p:spPr bwMode="auto">
          <a:xfrm>
            <a:off x="5583238" y="4637088"/>
            <a:ext cx="1708150" cy="16764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0" name="Oval 20">
            <a:extLst>
              <a:ext uri="{FF2B5EF4-FFF2-40B4-BE49-F238E27FC236}">
                <a16:creationId xmlns:a16="http://schemas.microsoft.com/office/drawing/2014/main" id="{BA886817-BCCC-448F-96EF-032DABAA769F}"/>
              </a:ext>
            </a:extLst>
          </p:cNvPr>
          <p:cNvSpPr>
            <a:spLocks noChangeArrowheads="1"/>
          </p:cNvSpPr>
          <p:nvPr/>
        </p:nvSpPr>
        <p:spPr bwMode="auto">
          <a:xfrm>
            <a:off x="4983163" y="2984500"/>
            <a:ext cx="609600" cy="609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1" name="Oval 21">
            <a:extLst>
              <a:ext uri="{FF2B5EF4-FFF2-40B4-BE49-F238E27FC236}">
                <a16:creationId xmlns:a16="http://schemas.microsoft.com/office/drawing/2014/main" id="{6A9B365A-1F34-4A8E-94EE-791D11685370}"/>
              </a:ext>
            </a:extLst>
          </p:cNvPr>
          <p:cNvSpPr>
            <a:spLocks noChangeArrowheads="1"/>
          </p:cNvSpPr>
          <p:nvPr/>
        </p:nvSpPr>
        <p:spPr bwMode="auto">
          <a:xfrm>
            <a:off x="6126163" y="2984500"/>
            <a:ext cx="609600" cy="609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2" name="Oval 22">
            <a:extLst>
              <a:ext uri="{FF2B5EF4-FFF2-40B4-BE49-F238E27FC236}">
                <a16:creationId xmlns:a16="http://schemas.microsoft.com/office/drawing/2014/main" id="{2CF76DB4-D2E1-40EC-AD98-7E5058B72243}"/>
              </a:ext>
            </a:extLst>
          </p:cNvPr>
          <p:cNvSpPr>
            <a:spLocks noChangeArrowheads="1"/>
          </p:cNvSpPr>
          <p:nvPr/>
        </p:nvSpPr>
        <p:spPr bwMode="auto">
          <a:xfrm>
            <a:off x="7192963" y="2984500"/>
            <a:ext cx="609600" cy="609600"/>
          </a:xfrm>
          <a:prstGeom prst="ellipse">
            <a:avLst/>
          </a:prstGeom>
          <a:gradFill rotWithShape="0">
            <a:gsLst>
              <a:gs pos="0">
                <a:srgbClr val="FFFF00"/>
              </a:gs>
              <a:gs pos="100000">
                <a:srgbClr val="FF0000"/>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3" name="Title 1">
            <a:extLst>
              <a:ext uri="{FF2B5EF4-FFF2-40B4-BE49-F238E27FC236}">
                <a16:creationId xmlns:a16="http://schemas.microsoft.com/office/drawing/2014/main" id="{9CE5E510-CE9C-4D90-8F09-211236BF1D24}"/>
              </a:ext>
            </a:extLst>
          </p:cNvPr>
          <p:cNvSpPr>
            <a:spLocks/>
          </p:cNvSpPr>
          <p:nvPr/>
        </p:nvSpPr>
        <p:spPr bwMode="auto">
          <a:xfrm>
            <a:off x="431800" y="548680"/>
            <a:ext cx="8493125" cy="652463"/>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dirty="0">
                <a:solidFill>
                  <a:srgbClr val="484876"/>
                </a:solidFill>
                <a:effectLst>
                  <a:outerShdw blurRad="38100" dist="38100" dir="2700000" algn="tl">
                    <a:srgbClr val="C0C0C0"/>
                  </a:outerShdw>
                </a:effectLst>
                <a:latin typeface="Arial Black" pitchFamily="34" charset="0"/>
                <a:cs typeface="Arial" charset="0"/>
              </a:rPr>
              <a:t>METABOLISMO CELULAR</a:t>
            </a:r>
          </a:p>
        </p:txBody>
      </p:sp>
      <p:sp>
        <p:nvSpPr>
          <p:cNvPr id="15" name="Line 18">
            <a:extLst>
              <a:ext uri="{FF2B5EF4-FFF2-40B4-BE49-F238E27FC236}">
                <a16:creationId xmlns:a16="http://schemas.microsoft.com/office/drawing/2014/main" id="{1643E795-CC5E-49E8-8706-F0D4F1F9B459}"/>
              </a:ext>
            </a:extLst>
          </p:cNvPr>
          <p:cNvSpPr>
            <a:spLocks noChangeShapeType="1"/>
          </p:cNvSpPr>
          <p:nvPr/>
        </p:nvSpPr>
        <p:spPr bwMode="auto">
          <a:xfrm flipH="1">
            <a:off x="6469063" y="1160710"/>
            <a:ext cx="0" cy="540097"/>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 name="Line 18">
            <a:extLst>
              <a:ext uri="{FF2B5EF4-FFF2-40B4-BE49-F238E27FC236}">
                <a16:creationId xmlns:a16="http://schemas.microsoft.com/office/drawing/2014/main" id="{EA0FAEB1-B7C6-4F06-B111-85FDC8B78738}"/>
              </a:ext>
            </a:extLst>
          </p:cNvPr>
          <p:cNvSpPr>
            <a:spLocks noChangeShapeType="1"/>
          </p:cNvSpPr>
          <p:nvPr/>
        </p:nvSpPr>
        <p:spPr bwMode="auto">
          <a:xfrm flipH="1">
            <a:off x="2163763" y="2087835"/>
            <a:ext cx="0" cy="62108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Line 18">
            <a:extLst>
              <a:ext uri="{FF2B5EF4-FFF2-40B4-BE49-F238E27FC236}">
                <a16:creationId xmlns:a16="http://schemas.microsoft.com/office/drawing/2014/main" id="{B52961D5-79F3-4018-871C-4583DF8042F8}"/>
              </a:ext>
            </a:extLst>
          </p:cNvPr>
          <p:cNvSpPr>
            <a:spLocks noChangeShapeType="1"/>
          </p:cNvSpPr>
          <p:nvPr/>
        </p:nvSpPr>
        <p:spPr bwMode="auto">
          <a:xfrm flipH="1">
            <a:off x="7440613" y="2060847"/>
            <a:ext cx="0" cy="89666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 name="Line 18">
            <a:extLst>
              <a:ext uri="{FF2B5EF4-FFF2-40B4-BE49-F238E27FC236}">
                <a16:creationId xmlns:a16="http://schemas.microsoft.com/office/drawing/2014/main" id="{51A70A3A-FE34-414E-BF2B-A48AD09F11DE}"/>
              </a:ext>
            </a:extLst>
          </p:cNvPr>
          <p:cNvSpPr>
            <a:spLocks noChangeShapeType="1"/>
          </p:cNvSpPr>
          <p:nvPr/>
        </p:nvSpPr>
        <p:spPr bwMode="auto">
          <a:xfrm flipH="1">
            <a:off x="2103438" y="4100513"/>
            <a:ext cx="0" cy="642937"/>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Line 18">
            <a:extLst>
              <a:ext uri="{FF2B5EF4-FFF2-40B4-BE49-F238E27FC236}">
                <a16:creationId xmlns:a16="http://schemas.microsoft.com/office/drawing/2014/main" id="{B445F440-0E60-43A3-8A5A-63A4091687D9}"/>
              </a:ext>
            </a:extLst>
          </p:cNvPr>
          <p:cNvSpPr>
            <a:spLocks noChangeShapeType="1"/>
          </p:cNvSpPr>
          <p:nvPr/>
        </p:nvSpPr>
        <p:spPr bwMode="auto">
          <a:xfrm flipH="1">
            <a:off x="6415088" y="3621088"/>
            <a:ext cx="0" cy="101600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2" name="Line 18">
            <a:extLst>
              <a:ext uri="{FF2B5EF4-FFF2-40B4-BE49-F238E27FC236}">
                <a16:creationId xmlns:a16="http://schemas.microsoft.com/office/drawing/2014/main" id="{8A9CD763-4785-4721-B786-BB2009DAEA70}"/>
              </a:ext>
            </a:extLst>
          </p:cNvPr>
          <p:cNvSpPr>
            <a:spLocks noChangeShapeType="1"/>
          </p:cNvSpPr>
          <p:nvPr/>
        </p:nvSpPr>
        <p:spPr bwMode="auto">
          <a:xfrm flipH="1">
            <a:off x="6934200" y="3646488"/>
            <a:ext cx="506413" cy="111125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 name="Line 18">
            <a:extLst>
              <a:ext uri="{FF2B5EF4-FFF2-40B4-BE49-F238E27FC236}">
                <a16:creationId xmlns:a16="http://schemas.microsoft.com/office/drawing/2014/main" id="{80571F36-31D4-40DF-A68B-561E3175C69F}"/>
              </a:ext>
            </a:extLst>
          </p:cNvPr>
          <p:cNvSpPr>
            <a:spLocks noChangeShapeType="1"/>
          </p:cNvSpPr>
          <p:nvPr/>
        </p:nvSpPr>
        <p:spPr bwMode="auto">
          <a:xfrm>
            <a:off x="5308600" y="3654425"/>
            <a:ext cx="588963" cy="110331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 name="Line 18">
            <a:extLst>
              <a:ext uri="{FF2B5EF4-FFF2-40B4-BE49-F238E27FC236}">
                <a16:creationId xmlns:a16="http://schemas.microsoft.com/office/drawing/2014/main" id="{F4DB6620-D170-447D-A584-5EC405684D05}"/>
              </a:ext>
            </a:extLst>
          </p:cNvPr>
          <p:cNvSpPr>
            <a:spLocks noChangeShapeType="1"/>
          </p:cNvSpPr>
          <p:nvPr/>
        </p:nvSpPr>
        <p:spPr bwMode="auto">
          <a:xfrm flipH="1">
            <a:off x="2097088" y="5419725"/>
            <a:ext cx="0" cy="642938"/>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5" name="Line 18">
            <a:extLst>
              <a:ext uri="{FF2B5EF4-FFF2-40B4-BE49-F238E27FC236}">
                <a16:creationId xmlns:a16="http://schemas.microsoft.com/office/drawing/2014/main" id="{10CC4885-39D4-4713-A882-1F154FC5D849}"/>
              </a:ext>
            </a:extLst>
          </p:cNvPr>
          <p:cNvSpPr>
            <a:spLocks noChangeShapeType="1"/>
          </p:cNvSpPr>
          <p:nvPr/>
        </p:nvSpPr>
        <p:spPr bwMode="auto">
          <a:xfrm flipH="1">
            <a:off x="1066800" y="3911600"/>
            <a:ext cx="592138" cy="846138"/>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6" name="Line 18">
            <a:extLst>
              <a:ext uri="{FF2B5EF4-FFF2-40B4-BE49-F238E27FC236}">
                <a16:creationId xmlns:a16="http://schemas.microsoft.com/office/drawing/2014/main" id="{FCBCE60E-BA5B-4B1E-8FC8-6A22F6A610D5}"/>
              </a:ext>
            </a:extLst>
          </p:cNvPr>
          <p:cNvSpPr>
            <a:spLocks noChangeShapeType="1"/>
          </p:cNvSpPr>
          <p:nvPr/>
        </p:nvSpPr>
        <p:spPr bwMode="auto">
          <a:xfrm>
            <a:off x="2668588" y="3870325"/>
            <a:ext cx="409575" cy="91916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Line 18">
            <a:extLst>
              <a:ext uri="{FF2B5EF4-FFF2-40B4-BE49-F238E27FC236}">
                <a16:creationId xmlns:a16="http://schemas.microsoft.com/office/drawing/2014/main" id="{CB4A981F-D622-49E3-807D-EE23479D825F}"/>
              </a:ext>
            </a:extLst>
          </p:cNvPr>
          <p:cNvSpPr>
            <a:spLocks noChangeShapeType="1"/>
          </p:cNvSpPr>
          <p:nvPr/>
        </p:nvSpPr>
        <p:spPr bwMode="auto">
          <a:xfrm>
            <a:off x="962025" y="5403850"/>
            <a:ext cx="515938" cy="60960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 name="Line 18">
            <a:extLst>
              <a:ext uri="{FF2B5EF4-FFF2-40B4-BE49-F238E27FC236}">
                <a16:creationId xmlns:a16="http://schemas.microsoft.com/office/drawing/2014/main" id="{7D29071E-8217-49F9-AA24-F43E5829BDFF}"/>
              </a:ext>
            </a:extLst>
          </p:cNvPr>
          <p:cNvSpPr>
            <a:spLocks noChangeShapeType="1"/>
          </p:cNvSpPr>
          <p:nvPr/>
        </p:nvSpPr>
        <p:spPr bwMode="auto">
          <a:xfrm flipH="1">
            <a:off x="2849563" y="5389563"/>
            <a:ext cx="304800" cy="684212"/>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 name="Line 18">
            <a:extLst>
              <a:ext uri="{FF2B5EF4-FFF2-40B4-BE49-F238E27FC236}">
                <a16:creationId xmlns:a16="http://schemas.microsoft.com/office/drawing/2014/main" id="{5177C50E-39CF-401E-B4EA-7E550710E227}"/>
              </a:ext>
            </a:extLst>
          </p:cNvPr>
          <p:cNvSpPr>
            <a:spLocks noChangeShapeType="1"/>
          </p:cNvSpPr>
          <p:nvPr/>
        </p:nvSpPr>
        <p:spPr bwMode="auto">
          <a:xfrm flipH="1">
            <a:off x="2123728" y="1160711"/>
            <a:ext cx="0" cy="540097"/>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 name="Line 18">
            <a:extLst>
              <a:ext uri="{FF2B5EF4-FFF2-40B4-BE49-F238E27FC236}">
                <a16:creationId xmlns:a16="http://schemas.microsoft.com/office/drawing/2014/main" id="{CF446D0D-8251-4607-B443-DF2F805FA690}"/>
              </a:ext>
            </a:extLst>
          </p:cNvPr>
          <p:cNvSpPr>
            <a:spLocks noChangeShapeType="1"/>
          </p:cNvSpPr>
          <p:nvPr/>
        </p:nvSpPr>
        <p:spPr bwMode="auto">
          <a:xfrm flipH="1">
            <a:off x="6415088" y="2087835"/>
            <a:ext cx="0" cy="89666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Line 18">
            <a:extLst>
              <a:ext uri="{FF2B5EF4-FFF2-40B4-BE49-F238E27FC236}">
                <a16:creationId xmlns:a16="http://schemas.microsoft.com/office/drawing/2014/main" id="{2192FB12-716B-49E7-A21C-024A64497866}"/>
              </a:ext>
            </a:extLst>
          </p:cNvPr>
          <p:cNvSpPr>
            <a:spLocks noChangeShapeType="1"/>
          </p:cNvSpPr>
          <p:nvPr/>
        </p:nvSpPr>
        <p:spPr bwMode="auto">
          <a:xfrm flipH="1">
            <a:off x="5292080" y="2060848"/>
            <a:ext cx="0" cy="89666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55605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8">
            <a:extLst>
              <a:ext uri="{FF2B5EF4-FFF2-40B4-BE49-F238E27FC236}">
                <a16:creationId xmlns:a16="http://schemas.microsoft.com/office/drawing/2014/main" id="{D53A36F0-4496-4BA4-BE1F-56BC86FCB631}"/>
              </a:ext>
            </a:extLst>
          </p:cNvPr>
          <p:cNvSpPr>
            <a:spLocks noChangeShapeType="1"/>
          </p:cNvSpPr>
          <p:nvPr/>
        </p:nvSpPr>
        <p:spPr bwMode="auto">
          <a:xfrm flipH="1">
            <a:off x="1901825" y="2639714"/>
            <a:ext cx="0" cy="79851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 name="Rectangle 31">
            <a:extLst>
              <a:ext uri="{FF2B5EF4-FFF2-40B4-BE49-F238E27FC236}">
                <a16:creationId xmlns:a16="http://schemas.microsoft.com/office/drawing/2014/main" id="{546202FE-0A25-456E-A4E9-CEB7FE57D5EA}"/>
              </a:ext>
            </a:extLst>
          </p:cNvPr>
          <p:cNvSpPr>
            <a:spLocks noChangeArrowheads="1"/>
          </p:cNvSpPr>
          <p:nvPr/>
        </p:nvSpPr>
        <p:spPr bwMode="auto">
          <a:xfrm>
            <a:off x="890588" y="1283989"/>
            <a:ext cx="7553325" cy="4572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fontAlgn="auto">
              <a:lnSpc>
                <a:spcPct val="70000"/>
              </a:lnSpc>
              <a:spcBef>
                <a:spcPct val="20000"/>
              </a:spcBef>
              <a:spcAft>
                <a:spcPts val="0"/>
              </a:spcAft>
              <a:defRPr/>
            </a:pPr>
            <a:r>
              <a:rPr lang="es-PR" sz="3200" b="1">
                <a:solidFill>
                  <a:srgbClr val="000000"/>
                </a:solidFill>
                <a:effectLst>
                  <a:outerShdw blurRad="38100" dist="38100" dir="2700000" algn="tl">
                    <a:srgbClr val="C0C0C0"/>
                  </a:outerShdw>
                </a:effectLst>
                <a:latin typeface="Arial" charset="0"/>
              </a:rPr>
              <a:t>METABOLISMO</a:t>
            </a:r>
            <a:endParaRPr lang="en-US" sz="3200" b="1" i="1">
              <a:solidFill>
                <a:srgbClr val="000000"/>
              </a:solidFill>
              <a:effectLst>
                <a:outerShdw blurRad="38100" dist="38100" dir="2700000" algn="tl">
                  <a:srgbClr val="C0C0C0"/>
                </a:outerShdw>
              </a:effectLst>
              <a:latin typeface="Arial" charset="0"/>
            </a:endParaRPr>
          </a:p>
        </p:txBody>
      </p:sp>
      <p:sp>
        <p:nvSpPr>
          <p:cNvPr id="4" name="Rectangle 32">
            <a:extLst>
              <a:ext uri="{FF2B5EF4-FFF2-40B4-BE49-F238E27FC236}">
                <a16:creationId xmlns:a16="http://schemas.microsoft.com/office/drawing/2014/main" id="{BA757654-7A8D-4191-AD14-B2C6FAA5CBDE}"/>
              </a:ext>
            </a:extLst>
          </p:cNvPr>
          <p:cNvSpPr>
            <a:spLocks noChangeArrowheads="1"/>
          </p:cNvSpPr>
          <p:nvPr/>
        </p:nvSpPr>
        <p:spPr bwMode="auto">
          <a:xfrm>
            <a:off x="503238" y="2299989"/>
            <a:ext cx="2890837" cy="2984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s-PR" altLang="en-US" sz="3200" b="1">
                <a:solidFill>
                  <a:srgbClr val="000000"/>
                </a:solidFill>
                <a:latin typeface="Arial" panose="020B0604020202020204" pitchFamily="34" charset="0"/>
              </a:rPr>
              <a:t>Catabolismo</a:t>
            </a:r>
          </a:p>
        </p:txBody>
      </p:sp>
      <p:sp>
        <p:nvSpPr>
          <p:cNvPr id="5" name="Freeform 33">
            <a:extLst>
              <a:ext uri="{FF2B5EF4-FFF2-40B4-BE49-F238E27FC236}">
                <a16:creationId xmlns:a16="http://schemas.microsoft.com/office/drawing/2014/main" id="{BDC41950-CAD5-4006-9D0A-DFADC18683B0}"/>
              </a:ext>
            </a:extLst>
          </p:cNvPr>
          <p:cNvSpPr>
            <a:spLocks/>
          </p:cNvSpPr>
          <p:nvPr/>
        </p:nvSpPr>
        <p:spPr bwMode="auto">
          <a:xfrm>
            <a:off x="1944688" y="1450677"/>
            <a:ext cx="1179512" cy="86201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143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Text Box 34">
            <a:extLst>
              <a:ext uri="{FF2B5EF4-FFF2-40B4-BE49-F238E27FC236}">
                <a16:creationId xmlns:a16="http://schemas.microsoft.com/office/drawing/2014/main" id="{7463974B-0A0D-4430-A31C-1598CDB15D90}"/>
              </a:ext>
            </a:extLst>
          </p:cNvPr>
          <p:cNvSpPr txBox="1">
            <a:spLocks noChangeArrowheads="1"/>
          </p:cNvSpPr>
          <p:nvPr/>
        </p:nvSpPr>
        <p:spPr bwMode="auto">
          <a:xfrm>
            <a:off x="363538" y="3363614"/>
            <a:ext cx="3197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s-PR" altLang="en-US" sz="2500" b="1" i="1">
                <a:solidFill>
                  <a:srgbClr val="000000"/>
                </a:solidFill>
                <a:latin typeface="Verdana" panose="020B0604030504040204" pitchFamily="34" charset="0"/>
              </a:rPr>
              <a:t>Descomposición</a:t>
            </a:r>
          </a:p>
        </p:txBody>
      </p:sp>
      <p:sp>
        <p:nvSpPr>
          <p:cNvPr id="7" name="Text Box 36">
            <a:extLst>
              <a:ext uri="{FF2B5EF4-FFF2-40B4-BE49-F238E27FC236}">
                <a16:creationId xmlns:a16="http://schemas.microsoft.com/office/drawing/2014/main" id="{429EC8D4-7D48-4448-8738-C6B74D09BF78}"/>
              </a:ext>
            </a:extLst>
          </p:cNvPr>
          <p:cNvSpPr txBox="1">
            <a:spLocks noChangeArrowheads="1"/>
          </p:cNvSpPr>
          <p:nvPr/>
        </p:nvSpPr>
        <p:spPr bwMode="auto">
          <a:xfrm>
            <a:off x="482600" y="4498677"/>
            <a:ext cx="2990850" cy="676275"/>
          </a:xfrm>
          <a:prstGeom prst="rect">
            <a:avLst/>
          </a:prstGeom>
          <a:noFill/>
          <a:ln w="9525">
            <a:noFill/>
            <a:miter lim="800000"/>
            <a:headEnd/>
            <a:tailEnd/>
          </a:ln>
          <a:effectLst/>
        </p:spPr>
        <p:txBody>
          <a:bodyPr>
            <a:spAutoFit/>
          </a:bodyPr>
          <a:lstStyle/>
          <a:p>
            <a:pPr algn="ctr" fontAlgn="auto">
              <a:lnSpc>
                <a:spcPct val="80000"/>
              </a:lnSpc>
              <a:spcBef>
                <a:spcPts val="0"/>
              </a:spcBef>
              <a:spcAft>
                <a:spcPts val="0"/>
              </a:spcAft>
              <a:defRPr/>
            </a:pPr>
            <a:r>
              <a:rPr lang="es-PR" sz="2400" b="1">
                <a:effectLst>
                  <a:outerShdw blurRad="38100" dist="38100" dir="2700000" algn="tl">
                    <a:srgbClr val="C0C0C0"/>
                  </a:outerShdw>
                </a:effectLst>
                <a:latin typeface="Verdana" pitchFamily="34" charset="0"/>
              </a:rPr>
              <a:t>Exergónica</a:t>
            </a:r>
          </a:p>
          <a:p>
            <a:pPr algn="ctr" fontAlgn="auto">
              <a:lnSpc>
                <a:spcPct val="80000"/>
              </a:lnSpc>
              <a:spcBef>
                <a:spcPts val="0"/>
              </a:spcBef>
              <a:spcAft>
                <a:spcPts val="0"/>
              </a:spcAft>
              <a:defRPr/>
            </a:pPr>
            <a:r>
              <a:rPr lang="en-US" sz="2400" b="1">
                <a:effectLst>
                  <a:outerShdw blurRad="38100" dist="38100" dir="2700000" algn="tl">
                    <a:srgbClr val="C0C0C0"/>
                  </a:outerShdw>
                </a:effectLst>
                <a:latin typeface="Verdana" pitchFamily="34" charset="0"/>
              </a:rPr>
              <a:t>(Libera Energía)</a:t>
            </a:r>
            <a:endParaRPr lang="es-PR" sz="2400" b="1">
              <a:effectLst>
                <a:outerShdw blurRad="38100" dist="38100" dir="2700000" algn="tl">
                  <a:srgbClr val="C0C0C0"/>
                </a:outerShdw>
              </a:effectLst>
              <a:latin typeface="Verdana" pitchFamily="34" charset="0"/>
            </a:endParaRPr>
          </a:p>
        </p:txBody>
      </p:sp>
      <p:sp>
        <p:nvSpPr>
          <p:cNvPr id="8" name="Freeform 37">
            <a:extLst>
              <a:ext uri="{FF2B5EF4-FFF2-40B4-BE49-F238E27FC236}">
                <a16:creationId xmlns:a16="http://schemas.microsoft.com/office/drawing/2014/main" id="{588D21F6-FA9D-4F97-9693-BF86786BC141}"/>
              </a:ext>
            </a:extLst>
          </p:cNvPr>
          <p:cNvSpPr>
            <a:spLocks/>
          </p:cNvSpPr>
          <p:nvPr/>
        </p:nvSpPr>
        <p:spPr bwMode="auto">
          <a:xfrm>
            <a:off x="1905000" y="5125739"/>
            <a:ext cx="5394325" cy="384175"/>
          </a:xfrm>
          <a:custGeom>
            <a:avLst/>
            <a:gdLst>
              <a:gd name="T0" fmla="*/ 0 w 1995"/>
              <a:gd name="T1" fmla="*/ 0 h 292"/>
              <a:gd name="T2" fmla="*/ 0 w 1995"/>
              <a:gd name="T3" fmla="*/ 2147483646 h 292"/>
              <a:gd name="T4" fmla="*/ 2147483646 w 1995"/>
              <a:gd name="T5" fmla="*/ 2147483646 h 292"/>
              <a:gd name="T6" fmla="*/ 2147483646 w 1995"/>
              <a:gd name="T7" fmla="*/ 0 h 292"/>
              <a:gd name="T8" fmla="*/ 0 60000 65536"/>
              <a:gd name="T9" fmla="*/ 0 60000 65536"/>
              <a:gd name="T10" fmla="*/ 0 60000 65536"/>
              <a:gd name="T11" fmla="*/ 0 60000 65536"/>
              <a:gd name="T12" fmla="*/ 0 w 1995"/>
              <a:gd name="T13" fmla="*/ 0 h 292"/>
              <a:gd name="T14" fmla="*/ 1995 w 1995"/>
              <a:gd name="T15" fmla="*/ 292 h 292"/>
            </a:gdLst>
            <a:ahLst/>
            <a:cxnLst>
              <a:cxn ang="T8">
                <a:pos x="T0" y="T1"/>
              </a:cxn>
              <a:cxn ang="T9">
                <a:pos x="T2" y="T3"/>
              </a:cxn>
              <a:cxn ang="T10">
                <a:pos x="T4" y="T5"/>
              </a:cxn>
              <a:cxn ang="T11">
                <a:pos x="T6" y="T7"/>
              </a:cxn>
            </a:cxnLst>
            <a:rect l="T12" t="T13" r="T14" b="T15"/>
            <a:pathLst>
              <a:path w="1995" h="292">
                <a:moveTo>
                  <a:pt x="0" y="0"/>
                </a:moveTo>
                <a:lnTo>
                  <a:pt x="0" y="292"/>
                </a:lnTo>
                <a:lnTo>
                  <a:pt x="1995" y="292"/>
                </a:lnTo>
                <a:lnTo>
                  <a:pt x="1995" y="0"/>
                </a:lnTo>
              </a:path>
            </a:pathLst>
          </a:custGeom>
          <a:noFill/>
          <a:ln w="1143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Line 38">
            <a:extLst>
              <a:ext uri="{FF2B5EF4-FFF2-40B4-BE49-F238E27FC236}">
                <a16:creationId xmlns:a16="http://schemas.microsoft.com/office/drawing/2014/main" id="{218A06AA-BAAA-4FD3-B312-BE4791CAA7A3}"/>
              </a:ext>
            </a:extLst>
          </p:cNvPr>
          <p:cNvSpPr>
            <a:spLocks noChangeShapeType="1"/>
          </p:cNvSpPr>
          <p:nvPr/>
        </p:nvSpPr>
        <p:spPr bwMode="auto">
          <a:xfrm flipH="1">
            <a:off x="1889125" y="3731914"/>
            <a:ext cx="0" cy="79851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 name="Line 39">
            <a:extLst>
              <a:ext uri="{FF2B5EF4-FFF2-40B4-BE49-F238E27FC236}">
                <a16:creationId xmlns:a16="http://schemas.microsoft.com/office/drawing/2014/main" id="{2006D848-E712-434F-8782-C5884AECE783}"/>
              </a:ext>
            </a:extLst>
          </p:cNvPr>
          <p:cNvSpPr>
            <a:spLocks noChangeShapeType="1"/>
          </p:cNvSpPr>
          <p:nvPr/>
        </p:nvSpPr>
        <p:spPr bwMode="auto">
          <a:xfrm flipH="1">
            <a:off x="4416425" y="5548014"/>
            <a:ext cx="0" cy="66675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 name="Text Box 40">
            <a:extLst>
              <a:ext uri="{FF2B5EF4-FFF2-40B4-BE49-F238E27FC236}">
                <a16:creationId xmlns:a16="http://schemas.microsoft.com/office/drawing/2014/main" id="{B118364A-AFF1-4212-AE0A-B1A978B97D44}"/>
              </a:ext>
            </a:extLst>
          </p:cNvPr>
          <p:cNvSpPr txBox="1">
            <a:spLocks noChangeArrowheads="1"/>
          </p:cNvSpPr>
          <p:nvPr/>
        </p:nvSpPr>
        <p:spPr bwMode="auto">
          <a:xfrm>
            <a:off x="2314575" y="6152852"/>
            <a:ext cx="4665663" cy="444500"/>
          </a:xfrm>
          <a:prstGeom prst="rect">
            <a:avLst/>
          </a:prstGeom>
          <a:noFill/>
          <a:ln w="9525">
            <a:noFill/>
            <a:miter lim="800000"/>
            <a:headEnd/>
            <a:tailEnd/>
          </a:ln>
          <a:effectLst/>
        </p:spPr>
        <p:txBody>
          <a:bodyPr>
            <a:spAutoFit/>
          </a:bodyPr>
          <a:lstStyle/>
          <a:p>
            <a:pPr algn="ctr" fontAlgn="auto">
              <a:lnSpc>
                <a:spcPct val="80000"/>
              </a:lnSpc>
              <a:spcBef>
                <a:spcPts val="0"/>
              </a:spcBef>
              <a:spcAft>
                <a:spcPts val="0"/>
              </a:spcAft>
              <a:defRPr/>
            </a:pPr>
            <a:r>
              <a:rPr lang="es-PR" sz="2900">
                <a:solidFill>
                  <a:srgbClr val="000000"/>
                </a:solidFill>
                <a:effectLst>
                  <a:outerShdw blurRad="38100" dist="38100" dir="2700000" algn="tl">
                    <a:srgbClr val="C0C0C0"/>
                  </a:outerShdw>
                </a:effectLst>
                <a:latin typeface="Arial Black" pitchFamily="34" charset="0"/>
              </a:rPr>
              <a:t>Trabajan Acoplados</a:t>
            </a:r>
            <a:endParaRPr lang="es-PR" sz="2900" b="1">
              <a:solidFill>
                <a:srgbClr val="000000"/>
              </a:solidFill>
              <a:effectLst>
                <a:outerShdw blurRad="38100" dist="38100" dir="2700000" algn="tl">
                  <a:srgbClr val="C0C0C0"/>
                </a:outerShdw>
              </a:effectLst>
              <a:latin typeface="Arial Black" pitchFamily="34" charset="0"/>
            </a:endParaRPr>
          </a:p>
        </p:txBody>
      </p:sp>
      <p:sp>
        <p:nvSpPr>
          <p:cNvPr id="12" name="Line 41">
            <a:extLst>
              <a:ext uri="{FF2B5EF4-FFF2-40B4-BE49-F238E27FC236}">
                <a16:creationId xmlns:a16="http://schemas.microsoft.com/office/drawing/2014/main" id="{3F5DF591-7532-45B4-BECB-6E50E632AA0A}"/>
              </a:ext>
            </a:extLst>
          </p:cNvPr>
          <p:cNvSpPr>
            <a:spLocks noChangeShapeType="1"/>
          </p:cNvSpPr>
          <p:nvPr/>
        </p:nvSpPr>
        <p:spPr bwMode="auto">
          <a:xfrm flipH="1">
            <a:off x="7286625" y="2639714"/>
            <a:ext cx="0" cy="79851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 name="Rectangle 42">
            <a:extLst>
              <a:ext uri="{FF2B5EF4-FFF2-40B4-BE49-F238E27FC236}">
                <a16:creationId xmlns:a16="http://schemas.microsoft.com/office/drawing/2014/main" id="{644EACA8-5F40-4785-8648-61478610E8D1}"/>
              </a:ext>
            </a:extLst>
          </p:cNvPr>
          <p:cNvSpPr>
            <a:spLocks noChangeArrowheads="1"/>
          </p:cNvSpPr>
          <p:nvPr/>
        </p:nvSpPr>
        <p:spPr bwMode="auto">
          <a:xfrm>
            <a:off x="5994400" y="2287289"/>
            <a:ext cx="2638425" cy="2984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s-PR" altLang="en-US" sz="3200" b="1">
                <a:solidFill>
                  <a:srgbClr val="000000"/>
                </a:solidFill>
                <a:latin typeface="Arial" panose="020B0604020202020204" pitchFamily="34" charset="0"/>
              </a:rPr>
              <a:t>Anabolismo</a:t>
            </a:r>
          </a:p>
        </p:txBody>
      </p:sp>
      <p:sp>
        <p:nvSpPr>
          <p:cNvPr id="14" name="Freeform 43">
            <a:extLst>
              <a:ext uri="{FF2B5EF4-FFF2-40B4-BE49-F238E27FC236}">
                <a16:creationId xmlns:a16="http://schemas.microsoft.com/office/drawing/2014/main" id="{2C47163D-D341-498F-8491-703266A3FFFC}"/>
              </a:ext>
            </a:extLst>
          </p:cNvPr>
          <p:cNvSpPr>
            <a:spLocks/>
          </p:cNvSpPr>
          <p:nvPr/>
        </p:nvSpPr>
        <p:spPr bwMode="auto">
          <a:xfrm flipH="1">
            <a:off x="6249988" y="1450677"/>
            <a:ext cx="1047750" cy="86201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143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Text Box 44">
            <a:extLst>
              <a:ext uri="{FF2B5EF4-FFF2-40B4-BE49-F238E27FC236}">
                <a16:creationId xmlns:a16="http://schemas.microsoft.com/office/drawing/2014/main" id="{059D0376-7779-4D00-ACEC-504EACA45364}"/>
              </a:ext>
            </a:extLst>
          </p:cNvPr>
          <p:cNvSpPr txBox="1">
            <a:spLocks noChangeArrowheads="1"/>
          </p:cNvSpPr>
          <p:nvPr/>
        </p:nvSpPr>
        <p:spPr bwMode="auto">
          <a:xfrm>
            <a:off x="5748338" y="3363614"/>
            <a:ext cx="3197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s-PR" altLang="en-US" sz="2500" b="1" i="1">
                <a:solidFill>
                  <a:srgbClr val="000000"/>
                </a:solidFill>
                <a:latin typeface="Verdana" panose="020B0604030504040204" pitchFamily="34" charset="0"/>
              </a:rPr>
              <a:t>Síntesis</a:t>
            </a:r>
          </a:p>
        </p:txBody>
      </p:sp>
      <p:sp>
        <p:nvSpPr>
          <p:cNvPr id="16" name="Text Box 45">
            <a:extLst>
              <a:ext uri="{FF2B5EF4-FFF2-40B4-BE49-F238E27FC236}">
                <a16:creationId xmlns:a16="http://schemas.microsoft.com/office/drawing/2014/main" id="{A2B45719-2AE5-486D-A898-7583820770CB}"/>
              </a:ext>
            </a:extLst>
          </p:cNvPr>
          <p:cNvSpPr txBox="1">
            <a:spLocks noChangeArrowheads="1"/>
          </p:cNvSpPr>
          <p:nvPr/>
        </p:nvSpPr>
        <p:spPr bwMode="auto">
          <a:xfrm>
            <a:off x="5735638" y="4498677"/>
            <a:ext cx="3122612" cy="676275"/>
          </a:xfrm>
          <a:prstGeom prst="rect">
            <a:avLst/>
          </a:prstGeom>
          <a:noFill/>
          <a:ln w="9525">
            <a:noFill/>
            <a:miter lim="800000"/>
            <a:headEnd/>
            <a:tailEnd/>
          </a:ln>
          <a:effectLst/>
        </p:spPr>
        <p:txBody>
          <a:bodyPr>
            <a:spAutoFit/>
          </a:bodyPr>
          <a:lstStyle/>
          <a:p>
            <a:pPr algn="ctr" fontAlgn="auto">
              <a:lnSpc>
                <a:spcPct val="80000"/>
              </a:lnSpc>
              <a:spcBef>
                <a:spcPts val="0"/>
              </a:spcBef>
              <a:spcAft>
                <a:spcPts val="0"/>
              </a:spcAft>
              <a:defRPr/>
            </a:pPr>
            <a:r>
              <a:rPr lang="es-PR" sz="2400" b="1">
                <a:effectLst>
                  <a:outerShdw blurRad="38100" dist="38100" dir="2700000" algn="tl">
                    <a:srgbClr val="C0C0C0"/>
                  </a:outerShdw>
                </a:effectLst>
                <a:latin typeface="Verdana" pitchFamily="34" charset="0"/>
              </a:rPr>
              <a:t>Endergónica</a:t>
            </a:r>
          </a:p>
          <a:p>
            <a:pPr algn="ctr" fontAlgn="auto">
              <a:lnSpc>
                <a:spcPct val="80000"/>
              </a:lnSpc>
              <a:spcBef>
                <a:spcPts val="0"/>
              </a:spcBef>
              <a:spcAft>
                <a:spcPts val="0"/>
              </a:spcAft>
              <a:defRPr/>
            </a:pPr>
            <a:r>
              <a:rPr lang="en-US" sz="2400" b="1">
                <a:effectLst>
                  <a:outerShdw blurRad="38100" dist="38100" dir="2700000" algn="tl">
                    <a:srgbClr val="C0C0C0"/>
                  </a:outerShdw>
                </a:effectLst>
                <a:latin typeface="Verdana" pitchFamily="34" charset="0"/>
              </a:rPr>
              <a:t>(Utiliza Energía)</a:t>
            </a:r>
            <a:endParaRPr lang="es-PR" sz="2400" b="1">
              <a:effectLst>
                <a:outerShdw blurRad="38100" dist="38100" dir="2700000" algn="tl">
                  <a:srgbClr val="C0C0C0"/>
                </a:outerShdw>
              </a:effectLst>
              <a:latin typeface="Verdana" pitchFamily="34" charset="0"/>
            </a:endParaRPr>
          </a:p>
        </p:txBody>
      </p:sp>
      <p:sp>
        <p:nvSpPr>
          <p:cNvPr id="17" name="Line 46">
            <a:extLst>
              <a:ext uri="{FF2B5EF4-FFF2-40B4-BE49-F238E27FC236}">
                <a16:creationId xmlns:a16="http://schemas.microsoft.com/office/drawing/2014/main" id="{BA66EC26-0DD9-4815-94E5-6616D2C8911B}"/>
              </a:ext>
            </a:extLst>
          </p:cNvPr>
          <p:cNvSpPr>
            <a:spLocks noChangeShapeType="1"/>
          </p:cNvSpPr>
          <p:nvPr/>
        </p:nvSpPr>
        <p:spPr bwMode="auto">
          <a:xfrm flipH="1">
            <a:off x="7273925" y="3731914"/>
            <a:ext cx="0" cy="79851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 name="Line 47">
            <a:extLst>
              <a:ext uri="{FF2B5EF4-FFF2-40B4-BE49-F238E27FC236}">
                <a16:creationId xmlns:a16="http://schemas.microsoft.com/office/drawing/2014/main" id="{C7BFE4AA-4082-41D6-8795-0E938DDD4BDB}"/>
              </a:ext>
            </a:extLst>
          </p:cNvPr>
          <p:cNvSpPr>
            <a:spLocks noChangeShapeType="1"/>
          </p:cNvSpPr>
          <p:nvPr/>
        </p:nvSpPr>
        <p:spPr bwMode="auto">
          <a:xfrm rot="-5400000">
            <a:off x="4655344" y="3342183"/>
            <a:ext cx="0" cy="2827338"/>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Title 1">
            <a:extLst>
              <a:ext uri="{FF2B5EF4-FFF2-40B4-BE49-F238E27FC236}">
                <a16:creationId xmlns:a16="http://schemas.microsoft.com/office/drawing/2014/main" id="{836E5B16-0588-491C-8270-26649F2CA801}"/>
              </a:ext>
            </a:extLst>
          </p:cNvPr>
          <p:cNvSpPr>
            <a:spLocks/>
          </p:cNvSpPr>
          <p:nvPr/>
        </p:nvSpPr>
        <p:spPr bwMode="auto">
          <a:xfrm>
            <a:off x="471488" y="548680"/>
            <a:ext cx="8494712" cy="652462"/>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eaLnBrk="1" fontAlgn="auto" hangingPunct="1">
              <a:lnSpc>
                <a:spcPct val="130000"/>
              </a:lnSpc>
              <a:spcBef>
                <a:spcPts val="0"/>
              </a:spcBef>
              <a:spcAft>
                <a:spcPts val="0"/>
              </a:spcAft>
              <a:defRPr/>
            </a:pPr>
            <a:r>
              <a:rPr lang="es-PR" altLang="es-PR" sz="3200" dirty="0">
                <a:solidFill>
                  <a:srgbClr val="484876"/>
                </a:solidFill>
                <a:effectLst>
                  <a:outerShdw blurRad="38100" dist="38100" dir="2700000" algn="tl">
                    <a:srgbClr val="C0C0C0"/>
                  </a:outerShdw>
                </a:effectLst>
                <a:latin typeface="Arial Black" pitchFamily="34" charset="0"/>
                <a:cs typeface="Arial" charset="0"/>
              </a:rPr>
              <a:t>SISTEMAS ENERGÉTICOS BÁSICOS</a:t>
            </a:r>
          </a:p>
        </p:txBody>
      </p:sp>
    </p:spTree>
    <p:extLst>
      <p:ext uri="{BB962C8B-B14F-4D97-AF65-F5344CB8AC3E}">
        <p14:creationId xmlns:p14="http://schemas.microsoft.com/office/powerpoint/2010/main" val="3338696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701AECE-B33B-45C9-A28E-D4D04AC42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78022"/>
            <a:ext cx="7560840" cy="670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86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F466CDB-DC7B-4F02-86CD-D7B68BB44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13" y="201612"/>
            <a:ext cx="5381672" cy="646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987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4B71FDA1-FB96-4BDA-B7CD-E94CAB75D079}"/>
              </a:ext>
            </a:extLst>
          </p:cNvPr>
          <p:cNvSpPr>
            <a:spLocks/>
          </p:cNvSpPr>
          <p:nvPr/>
        </p:nvSpPr>
        <p:spPr bwMode="auto">
          <a:xfrm>
            <a:off x="2743200" y="1891668"/>
            <a:ext cx="381000" cy="1981200"/>
          </a:xfrm>
          <a:prstGeom prst="rightBrace">
            <a:avLst>
              <a:gd name="adj1" fmla="val 43333"/>
              <a:gd name="adj2" fmla="val 50000"/>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 name="Rectangle 3">
            <a:extLst>
              <a:ext uri="{FF2B5EF4-FFF2-40B4-BE49-F238E27FC236}">
                <a16:creationId xmlns:a16="http://schemas.microsoft.com/office/drawing/2014/main" id="{8C245664-568A-4990-89B7-B6B653308F9D}"/>
              </a:ext>
            </a:extLst>
          </p:cNvPr>
          <p:cNvSpPr>
            <a:spLocks noChangeArrowheads="1"/>
          </p:cNvSpPr>
          <p:nvPr/>
        </p:nvSpPr>
        <p:spPr bwMode="auto">
          <a:xfrm>
            <a:off x="228600" y="836712"/>
            <a:ext cx="3429000" cy="104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800" b="1" dirty="0" err="1">
                <a:solidFill>
                  <a:srgbClr val="484876"/>
                </a:solidFill>
                <a:effectLst>
                  <a:outerShdw blurRad="38100" dist="38100" dir="2700000" algn="tl">
                    <a:srgbClr val="000000">
                      <a:alpha val="43137"/>
                    </a:srgbClr>
                  </a:outerShdw>
                </a:effectLst>
                <a:latin typeface="Arial Black" panose="020B0A04020102020204" pitchFamily="34" charset="0"/>
              </a:rPr>
              <a:t>Reacciones</a:t>
            </a:r>
            <a:endParaRPr lang="en-US" altLang="en-US" sz="2800" b="1" dirty="0">
              <a:solidFill>
                <a:srgbClr val="484876"/>
              </a:solidFill>
              <a:effectLst>
                <a:outerShdw blurRad="38100" dist="38100" dir="2700000" algn="tl">
                  <a:srgbClr val="000000">
                    <a:alpha val="43137"/>
                  </a:srgbClr>
                </a:outerShdw>
              </a:effectLst>
              <a:latin typeface="Arial Black" panose="020B0A04020102020204" pitchFamily="34" charset="0"/>
            </a:endParaRPr>
          </a:p>
          <a:p>
            <a:pPr algn="ctr">
              <a:spcBef>
                <a:spcPct val="20000"/>
              </a:spcBef>
            </a:pPr>
            <a:r>
              <a:rPr lang="en-US" altLang="en-US" sz="2800" b="1" i="1" dirty="0" err="1">
                <a:solidFill>
                  <a:srgbClr val="B61408"/>
                </a:solidFill>
                <a:effectLst>
                  <a:outerShdw blurRad="38100" dist="38100" dir="2700000" algn="tl">
                    <a:srgbClr val="000000">
                      <a:alpha val="43137"/>
                    </a:srgbClr>
                  </a:outerShdw>
                </a:effectLst>
                <a:latin typeface="Arial Black" panose="020B0A04020102020204" pitchFamily="34" charset="0"/>
              </a:rPr>
              <a:t>Exergónicas</a:t>
            </a:r>
            <a:r>
              <a:rPr lang="en-US" altLang="en-US" sz="2800" b="1" i="1" dirty="0">
                <a:solidFill>
                  <a:srgbClr val="B61408"/>
                </a:solidFill>
                <a:effectLst>
                  <a:outerShdw blurRad="38100" dist="38100" dir="2700000" algn="tl">
                    <a:srgbClr val="000000">
                      <a:alpha val="43137"/>
                    </a:srgbClr>
                  </a:outerShdw>
                </a:effectLst>
                <a:latin typeface="Arial Black" panose="020B0A04020102020204" pitchFamily="34" charset="0"/>
              </a:rPr>
              <a:t>:</a:t>
            </a:r>
          </a:p>
        </p:txBody>
      </p:sp>
      <p:sp>
        <p:nvSpPr>
          <p:cNvPr id="4" name="Rectangle 4">
            <a:extLst>
              <a:ext uri="{FF2B5EF4-FFF2-40B4-BE49-F238E27FC236}">
                <a16:creationId xmlns:a16="http://schemas.microsoft.com/office/drawing/2014/main" id="{1EB0C4F3-30D4-4E88-A425-F1AA8581EF92}"/>
              </a:ext>
            </a:extLst>
          </p:cNvPr>
          <p:cNvSpPr>
            <a:spLocks noChangeArrowheads="1"/>
          </p:cNvSpPr>
          <p:nvPr/>
        </p:nvSpPr>
        <p:spPr bwMode="auto">
          <a:xfrm>
            <a:off x="533400" y="1891668"/>
            <a:ext cx="266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500" b="1">
                <a:latin typeface="Arial" panose="020B0604020202020204" pitchFamily="34" charset="0"/>
              </a:rPr>
              <a:t>Reactante</a:t>
            </a:r>
          </a:p>
          <a:p>
            <a:pPr algn="ctr">
              <a:lnSpc>
                <a:spcPct val="80000"/>
              </a:lnSpc>
              <a:spcBef>
                <a:spcPct val="20000"/>
              </a:spcBef>
            </a:pPr>
            <a:r>
              <a:rPr lang="en-US" altLang="en-US" sz="2500" b="1">
                <a:latin typeface="Arial" panose="020B0604020202020204" pitchFamily="34" charset="0"/>
              </a:rPr>
              <a:t>(Sustratos)</a:t>
            </a:r>
          </a:p>
        </p:txBody>
      </p:sp>
      <p:sp>
        <p:nvSpPr>
          <p:cNvPr id="5" name="Rectangle 5">
            <a:extLst>
              <a:ext uri="{FF2B5EF4-FFF2-40B4-BE49-F238E27FC236}">
                <a16:creationId xmlns:a16="http://schemas.microsoft.com/office/drawing/2014/main" id="{6B12701E-F503-45CA-95AA-386A521ABB93}"/>
              </a:ext>
            </a:extLst>
          </p:cNvPr>
          <p:cNvSpPr>
            <a:spLocks noChangeArrowheads="1"/>
          </p:cNvSpPr>
          <p:nvPr/>
        </p:nvSpPr>
        <p:spPr bwMode="auto">
          <a:xfrm>
            <a:off x="1676400" y="4177668"/>
            <a:ext cx="518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n-US" altLang="en-US" sz="2500" b="1" i="1">
                <a:solidFill>
                  <a:srgbClr val="00FF00"/>
                </a:solidFill>
                <a:latin typeface="Times New Roman" panose="02020603050405020304" pitchFamily="18" charset="0"/>
              </a:rPr>
              <a:t> </a:t>
            </a:r>
            <a:r>
              <a:rPr lang="en-US" altLang="en-US" sz="2800" b="1">
                <a:latin typeface="Times New Roman" panose="02020603050405020304" pitchFamily="18" charset="0"/>
              </a:rPr>
              <a:t>Dirigida a Conducir</a:t>
            </a:r>
          </a:p>
        </p:txBody>
      </p:sp>
      <p:sp>
        <p:nvSpPr>
          <p:cNvPr id="6" name="Line 6">
            <a:extLst>
              <a:ext uri="{FF2B5EF4-FFF2-40B4-BE49-F238E27FC236}">
                <a16:creationId xmlns:a16="http://schemas.microsoft.com/office/drawing/2014/main" id="{B9BCA97B-A33A-483D-953A-9F7D85759B3C}"/>
              </a:ext>
            </a:extLst>
          </p:cNvPr>
          <p:cNvSpPr>
            <a:spLocks noChangeShapeType="1"/>
          </p:cNvSpPr>
          <p:nvPr/>
        </p:nvSpPr>
        <p:spPr bwMode="auto">
          <a:xfrm flipH="1">
            <a:off x="1752600" y="2653668"/>
            <a:ext cx="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7">
            <a:extLst>
              <a:ext uri="{FF2B5EF4-FFF2-40B4-BE49-F238E27FC236}">
                <a16:creationId xmlns:a16="http://schemas.microsoft.com/office/drawing/2014/main" id="{2A93CA79-3764-4424-902C-A4A42D52A13F}"/>
              </a:ext>
            </a:extLst>
          </p:cNvPr>
          <p:cNvSpPr>
            <a:spLocks noChangeArrowheads="1"/>
          </p:cNvSpPr>
          <p:nvPr/>
        </p:nvSpPr>
        <p:spPr bwMode="auto">
          <a:xfrm>
            <a:off x="5215068" y="848685"/>
            <a:ext cx="3285864" cy="10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800" b="1" dirty="0" err="1">
                <a:solidFill>
                  <a:srgbClr val="484876"/>
                </a:solidFill>
                <a:effectLst>
                  <a:outerShdw blurRad="38100" dist="38100" dir="2700000" algn="tl">
                    <a:srgbClr val="000000">
                      <a:alpha val="43137"/>
                    </a:srgbClr>
                  </a:outerShdw>
                </a:effectLst>
                <a:latin typeface="Arial Black" panose="020B0A04020102020204" pitchFamily="34" charset="0"/>
              </a:rPr>
              <a:t>Reacciones</a:t>
            </a:r>
            <a:endParaRPr lang="en-US" altLang="en-US" sz="2800" b="1" dirty="0">
              <a:solidFill>
                <a:srgbClr val="484876"/>
              </a:solidFill>
              <a:effectLst>
                <a:outerShdw blurRad="38100" dist="38100" dir="2700000" algn="tl">
                  <a:srgbClr val="000000">
                    <a:alpha val="43137"/>
                  </a:srgbClr>
                </a:outerShdw>
              </a:effectLst>
              <a:latin typeface="Arial Black" panose="020B0A04020102020204" pitchFamily="34" charset="0"/>
            </a:endParaRPr>
          </a:p>
          <a:p>
            <a:pPr algn="ctr">
              <a:spcBef>
                <a:spcPct val="20000"/>
              </a:spcBef>
            </a:pPr>
            <a:r>
              <a:rPr lang="en-US" altLang="en-US" sz="2800" b="1"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2800" b="1" i="1" dirty="0" err="1">
                <a:solidFill>
                  <a:srgbClr val="B61408"/>
                </a:solidFill>
                <a:effectLst>
                  <a:outerShdw blurRad="38100" dist="38100" dir="2700000" algn="tl">
                    <a:srgbClr val="000000">
                      <a:alpha val="43137"/>
                    </a:srgbClr>
                  </a:outerShdw>
                </a:effectLst>
                <a:latin typeface="Arial Black" panose="020B0A04020102020204" pitchFamily="34" charset="0"/>
              </a:rPr>
              <a:t>Endergónicas</a:t>
            </a:r>
            <a:r>
              <a:rPr lang="en-US" altLang="en-US" sz="2800" b="1" i="1" dirty="0">
                <a:solidFill>
                  <a:srgbClr val="B61408"/>
                </a:solidFill>
                <a:effectLst>
                  <a:outerShdw blurRad="38100" dist="38100" dir="2700000" algn="tl">
                    <a:srgbClr val="000000">
                      <a:alpha val="43137"/>
                    </a:srgbClr>
                  </a:outerShdw>
                </a:effectLst>
                <a:latin typeface="Arial Black" panose="020B0A04020102020204" pitchFamily="34" charset="0"/>
              </a:rPr>
              <a:t>:</a:t>
            </a:r>
          </a:p>
        </p:txBody>
      </p:sp>
      <p:sp>
        <p:nvSpPr>
          <p:cNvPr id="8" name="Rectangle 8">
            <a:extLst>
              <a:ext uri="{FF2B5EF4-FFF2-40B4-BE49-F238E27FC236}">
                <a16:creationId xmlns:a16="http://schemas.microsoft.com/office/drawing/2014/main" id="{C12E2600-8515-45AD-BFA0-BE38E5CDD895}"/>
              </a:ext>
            </a:extLst>
          </p:cNvPr>
          <p:cNvSpPr>
            <a:spLocks noChangeArrowheads="1"/>
          </p:cNvSpPr>
          <p:nvPr/>
        </p:nvSpPr>
        <p:spPr bwMode="auto">
          <a:xfrm>
            <a:off x="533400" y="3491868"/>
            <a:ext cx="266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500" b="1">
                <a:latin typeface="Arial" panose="020B0604020202020204" pitchFamily="34" charset="0"/>
              </a:rPr>
              <a:t>Productos</a:t>
            </a:r>
          </a:p>
        </p:txBody>
      </p:sp>
      <p:sp>
        <p:nvSpPr>
          <p:cNvPr id="9" name="Line 9">
            <a:extLst>
              <a:ext uri="{FF2B5EF4-FFF2-40B4-BE49-F238E27FC236}">
                <a16:creationId xmlns:a16="http://schemas.microsoft.com/office/drawing/2014/main" id="{305B4568-FC27-4661-BD29-B7BEF3E0CBB3}"/>
              </a:ext>
            </a:extLst>
          </p:cNvPr>
          <p:cNvSpPr>
            <a:spLocks noChangeShapeType="1"/>
          </p:cNvSpPr>
          <p:nvPr/>
        </p:nvSpPr>
        <p:spPr bwMode="auto">
          <a:xfrm>
            <a:off x="3276600" y="2882268"/>
            <a:ext cx="381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10">
            <a:extLst>
              <a:ext uri="{FF2B5EF4-FFF2-40B4-BE49-F238E27FC236}">
                <a16:creationId xmlns:a16="http://schemas.microsoft.com/office/drawing/2014/main" id="{127DCF62-0544-4403-B293-64CC971A4CB0}"/>
              </a:ext>
            </a:extLst>
          </p:cNvPr>
          <p:cNvSpPr>
            <a:spLocks noChangeArrowheads="1"/>
          </p:cNvSpPr>
          <p:nvPr/>
        </p:nvSpPr>
        <p:spPr bwMode="auto">
          <a:xfrm>
            <a:off x="3581400" y="2425068"/>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2900" b="1" i="1">
                <a:solidFill>
                  <a:srgbClr val="00FF00"/>
                </a:solidFill>
                <a:latin typeface="Times New Roman" panose="02020603050405020304" pitchFamily="18" charset="0"/>
              </a:rPr>
              <a:t> </a:t>
            </a:r>
            <a:r>
              <a:rPr lang="en-US" altLang="en-US" sz="2800" b="1">
                <a:latin typeface="Times New Roman" panose="02020603050405020304" pitchFamily="18" charset="0"/>
              </a:rPr>
              <a:t>Energía</a:t>
            </a:r>
          </a:p>
          <a:p>
            <a:pPr>
              <a:lnSpc>
                <a:spcPct val="80000"/>
              </a:lnSpc>
              <a:spcBef>
                <a:spcPct val="20000"/>
              </a:spcBef>
            </a:pPr>
            <a:r>
              <a:rPr lang="en-US" altLang="en-US" sz="2800" b="1">
                <a:latin typeface="Times New Roman" panose="02020603050405020304" pitchFamily="18" charset="0"/>
              </a:rPr>
              <a:t> Libre</a:t>
            </a:r>
          </a:p>
        </p:txBody>
      </p:sp>
      <p:sp>
        <p:nvSpPr>
          <p:cNvPr id="11" name="Line 11">
            <a:extLst>
              <a:ext uri="{FF2B5EF4-FFF2-40B4-BE49-F238E27FC236}">
                <a16:creationId xmlns:a16="http://schemas.microsoft.com/office/drawing/2014/main" id="{D095F35A-E842-42D2-AA0F-84964B2AC25E}"/>
              </a:ext>
            </a:extLst>
          </p:cNvPr>
          <p:cNvSpPr>
            <a:spLocks noChangeShapeType="1"/>
          </p:cNvSpPr>
          <p:nvPr/>
        </p:nvSpPr>
        <p:spPr bwMode="auto">
          <a:xfrm flipH="1">
            <a:off x="4191000" y="3339468"/>
            <a:ext cx="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Rectangle 12">
            <a:extLst>
              <a:ext uri="{FF2B5EF4-FFF2-40B4-BE49-F238E27FC236}">
                <a16:creationId xmlns:a16="http://schemas.microsoft.com/office/drawing/2014/main" id="{999B2E61-EC60-4A55-A895-72084280FDBE}"/>
              </a:ext>
            </a:extLst>
          </p:cNvPr>
          <p:cNvSpPr>
            <a:spLocks noChangeArrowheads="1"/>
          </p:cNvSpPr>
          <p:nvPr/>
        </p:nvSpPr>
        <p:spPr bwMode="auto">
          <a:xfrm>
            <a:off x="5486400" y="1891668"/>
            <a:ext cx="266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500" b="1">
                <a:latin typeface="Arial" panose="020B0604020202020204" pitchFamily="34" charset="0"/>
              </a:rPr>
              <a:t>Reactante</a:t>
            </a:r>
          </a:p>
          <a:p>
            <a:pPr algn="ctr">
              <a:lnSpc>
                <a:spcPct val="80000"/>
              </a:lnSpc>
              <a:spcBef>
                <a:spcPct val="20000"/>
              </a:spcBef>
            </a:pPr>
            <a:r>
              <a:rPr lang="en-US" altLang="en-US" sz="2500" b="1">
                <a:latin typeface="Arial" panose="020B0604020202020204" pitchFamily="34" charset="0"/>
              </a:rPr>
              <a:t>(Sustratos)</a:t>
            </a:r>
          </a:p>
        </p:txBody>
      </p:sp>
      <p:sp>
        <p:nvSpPr>
          <p:cNvPr id="13" name="Line 13">
            <a:extLst>
              <a:ext uri="{FF2B5EF4-FFF2-40B4-BE49-F238E27FC236}">
                <a16:creationId xmlns:a16="http://schemas.microsoft.com/office/drawing/2014/main" id="{D15268C9-2FEA-419E-9A35-1BCE774F3BA9}"/>
              </a:ext>
            </a:extLst>
          </p:cNvPr>
          <p:cNvSpPr>
            <a:spLocks noChangeShapeType="1"/>
          </p:cNvSpPr>
          <p:nvPr/>
        </p:nvSpPr>
        <p:spPr bwMode="auto">
          <a:xfrm flipH="1">
            <a:off x="6705600" y="2653668"/>
            <a:ext cx="0" cy="83820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4">
            <a:extLst>
              <a:ext uri="{FF2B5EF4-FFF2-40B4-BE49-F238E27FC236}">
                <a16:creationId xmlns:a16="http://schemas.microsoft.com/office/drawing/2014/main" id="{088F4D17-CC6C-474B-8E33-B92E1475E956}"/>
              </a:ext>
            </a:extLst>
          </p:cNvPr>
          <p:cNvSpPr>
            <a:spLocks noChangeArrowheads="1"/>
          </p:cNvSpPr>
          <p:nvPr/>
        </p:nvSpPr>
        <p:spPr bwMode="auto">
          <a:xfrm>
            <a:off x="5486400" y="3491868"/>
            <a:ext cx="266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500" b="1">
                <a:latin typeface="Arial" panose="020B0604020202020204" pitchFamily="34" charset="0"/>
              </a:rPr>
              <a:t>Productos</a:t>
            </a:r>
          </a:p>
        </p:txBody>
      </p:sp>
      <p:sp>
        <p:nvSpPr>
          <p:cNvPr id="15" name="Freeform 15">
            <a:extLst>
              <a:ext uri="{FF2B5EF4-FFF2-40B4-BE49-F238E27FC236}">
                <a16:creationId xmlns:a16="http://schemas.microsoft.com/office/drawing/2014/main" id="{B60B4A2F-127C-4E9D-BD9F-BD957FFDB29B}"/>
              </a:ext>
            </a:extLst>
          </p:cNvPr>
          <p:cNvSpPr>
            <a:spLocks/>
          </p:cNvSpPr>
          <p:nvPr/>
        </p:nvSpPr>
        <p:spPr bwMode="auto">
          <a:xfrm>
            <a:off x="4191000" y="3872868"/>
            <a:ext cx="2590800" cy="1143000"/>
          </a:xfrm>
          <a:custGeom>
            <a:avLst/>
            <a:gdLst>
              <a:gd name="T0" fmla="*/ 0 w 1680"/>
              <a:gd name="T1" fmla="*/ 2147483646 h 720"/>
              <a:gd name="T2" fmla="*/ 0 w 1680"/>
              <a:gd name="T3" fmla="*/ 2147483646 h 720"/>
              <a:gd name="T4" fmla="*/ 2147483646 w 1680"/>
              <a:gd name="T5" fmla="*/ 2147483646 h 720"/>
              <a:gd name="T6" fmla="*/ 2147483646 w 1680"/>
              <a:gd name="T7" fmla="*/ 0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0" h="720">
                <a:moveTo>
                  <a:pt x="0" y="432"/>
                </a:moveTo>
                <a:lnTo>
                  <a:pt x="0" y="720"/>
                </a:lnTo>
                <a:lnTo>
                  <a:pt x="1680" y="720"/>
                </a:lnTo>
                <a:lnTo>
                  <a:pt x="1680" y="0"/>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6">
            <a:extLst>
              <a:ext uri="{FF2B5EF4-FFF2-40B4-BE49-F238E27FC236}">
                <a16:creationId xmlns:a16="http://schemas.microsoft.com/office/drawing/2014/main" id="{093E235F-9104-497C-BCCF-8127905A6FC2}"/>
              </a:ext>
            </a:extLst>
          </p:cNvPr>
          <p:cNvSpPr>
            <a:spLocks noChangeArrowheads="1"/>
          </p:cNvSpPr>
          <p:nvPr/>
        </p:nvSpPr>
        <p:spPr bwMode="auto">
          <a:xfrm>
            <a:off x="457200" y="5473068"/>
            <a:ext cx="8534400" cy="762000"/>
          </a:xfrm>
          <a:prstGeom prst="rect">
            <a:avLst/>
          </a:prstGeom>
          <a:noFill/>
          <a:ln>
            <a:noFill/>
          </a:ln>
          <a:effectLst/>
        </p:spPr>
        <p:txBody>
          <a:bodyPr anchor="ctr"/>
          <a:lstStyle>
            <a:lvl1pPr eaLnBrk="0" hangingPunct="0">
              <a:defRPr sz="1200" b="1" i="1">
                <a:solidFill>
                  <a:schemeClr val="tx1"/>
                </a:solidFill>
                <a:latin typeface="Times New Roman" panose="02020603050405020304" pitchFamily="18" charset="0"/>
              </a:defRPr>
            </a:lvl1pPr>
            <a:lvl2pPr eaLnBrk="0" hangingPunct="0">
              <a:defRPr sz="1200" b="1" i="1">
                <a:solidFill>
                  <a:schemeClr val="tx1"/>
                </a:solidFill>
                <a:latin typeface="Times New Roman" panose="02020603050405020304" pitchFamily="18" charset="0"/>
              </a:defRPr>
            </a:lvl2pPr>
            <a:lvl3pPr eaLnBrk="0" hangingPunct="0">
              <a:defRPr sz="1200" b="1" i="1">
                <a:solidFill>
                  <a:schemeClr val="tx1"/>
                </a:solidFill>
                <a:latin typeface="Times New Roman" panose="02020603050405020304" pitchFamily="18" charset="0"/>
              </a:defRPr>
            </a:lvl3pPr>
            <a:lvl4pPr eaLnBrk="0" hangingPunct="0">
              <a:defRPr sz="1200" b="1" i="1">
                <a:solidFill>
                  <a:schemeClr val="tx1"/>
                </a:solidFill>
                <a:latin typeface="Times New Roman" panose="02020603050405020304" pitchFamily="18" charset="0"/>
              </a:defRPr>
            </a:lvl4pPr>
            <a:lvl5pPr eaLnBrk="0" hangingPunct="0">
              <a:defRPr sz="1200" b="1" i="1">
                <a:solidFill>
                  <a:schemeClr val="tx1"/>
                </a:solidFill>
                <a:latin typeface="Times New Roman" panose="02020603050405020304" pitchFamily="18" charset="0"/>
              </a:defRPr>
            </a:lvl5pPr>
            <a:lvl6pPr marL="457200" eaLnBrk="0" fontAlgn="base" hangingPunct="0">
              <a:spcBef>
                <a:spcPct val="0"/>
              </a:spcBef>
              <a:spcAft>
                <a:spcPct val="0"/>
              </a:spcAft>
              <a:defRPr sz="1200" b="1" i="1">
                <a:solidFill>
                  <a:schemeClr val="tx1"/>
                </a:solidFill>
                <a:latin typeface="Times New Roman" panose="02020603050405020304" pitchFamily="18" charset="0"/>
              </a:defRPr>
            </a:lvl6pPr>
            <a:lvl7pPr marL="914400" eaLnBrk="0" fontAlgn="base" hangingPunct="0">
              <a:spcBef>
                <a:spcPct val="0"/>
              </a:spcBef>
              <a:spcAft>
                <a:spcPct val="0"/>
              </a:spcAft>
              <a:defRPr sz="1200" b="1" i="1">
                <a:solidFill>
                  <a:schemeClr val="tx1"/>
                </a:solidFill>
                <a:latin typeface="Times New Roman" panose="02020603050405020304" pitchFamily="18" charset="0"/>
              </a:defRPr>
            </a:lvl7pPr>
            <a:lvl8pPr marL="1371600" eaLnBrk="0" fontAlgn="base" hangingPunct="0">
              <a:spcBef>
                <a:spcPct val="0"/>
              </a:spcBef>
              <a:spcAft>
                <a:spcPct val="0"/>
              </a:spcAft>
              <a:defRPr sz="1200" b="1" i="1">
                <a:solidFill>
                  <a:schemeClr val="tx1"/>
                </a:solidFill>
                <a:latin typeface="Times New Roman" panose="02020603050405020304" pitchFamily="18" charset="0"/>
              </a:defRPr>
            </a:lvl8pPr>
            <a:lvl9pPr marL="18288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lnSpc>
                <a:spcPct val="110000"/>
              </a:lnSpc>
              <a:spcBef>
                <a:spcPts val="0"/>
              </a:spcBef>
              <a:spcAft>
                <a:spcPts val="0"/>
              </a:spcAft>
              <a:defRPr/>
            </a:pPr>
            <a:r>
              <a:rPr lang="en-US" altLang="en-US" sz="2600" i="0" dirty="0">
                <a:solidFill>
                  <a:srgbClr val="484876"/>
                </a:solidFill>
                <a:effectLst>
                  <a:outerShdw blurRad="38100" dist="38100" dir="2700000" algn="tl">
                    <a:srgbClr val="C0C0C0"/>
                  </a:outerShdw>
                </a:effectLst>
                <a:latin typeface="Arial Black" panose="020B0A04020102020204" pitchFamily="34" charset="0"/>
              </a:rPr>
              <a:t>EL ACOPLAMIENTO DE LAS REACCIONES</a:t>
            </a:r>
          </a:p>
          <a:p>
            <a:pPr algn="ctr" fontAlgn="auto">
              <a:lnSpc>
                <a:spcPct val="110000"/>
              </a:lnSpc>
              <a:spcBef>
                <a:spcPts val="0"/>
              </a:spcBef>
              <a:spcAft>
                <a:spcPts val="0"/>
              </a:spcAft>
              <a:defRPr/>
            </a:pPr>
            <a:r>
              <a:rPr lang="en-US" altLang="en-US" sz="2600" i="0" dirty="0">
                <a:solidFill>
                  <a:srgbClr val="484876"/>
                </a:solidFill>
                <a:effectLst>
                  <a:outerShdw blurRad="38100" dist="38100" dir="2700000" algn="tl">
                    <a:srgbClr val="C0C0C0"/>
                  </a:outerShdw>
                </a:effectLst>
                <a:latin typeface="Arial Black" panose="020B0A04020102020204" pitchFamily="34" charset="0"/>
              </a:rPr>
              <a:t>EXERGÓNICAS Y ENDERGÓNICAS</a:t>
            </a:r>
          </a:p>
        </p:txBody>
      </p:sp>
    </p:spTree>
    <p:extLst>
      <p:ext uri="{BB962C8B-B14F-4D97-AF65-F5344CB8AC3E}">
        <p14:creationId xmlns:p14="http://schemas.microsoft.com/office/powerpoint/2010/main" val="3864566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3">
            <a:extLst>
              <a:ext uri="{FF2B5EF4-FFF2-40B4-BE49-F238E27FC236}">
                <a16:creationId xmlns:a16="http://schemas.microsoft.com/office/drawing/2014/main" id="{9F1A8563-78F9-42EC-9BF6-B04D47F9C8E0}"/>
              </a:ext>
            </a:extLst>
          </p:cNvPr>
          <p:cNvSpPr>
            <a:spLocks noChangeArrowheads="1"/>
          </p:cNvSpPr>
          <p:nvPr/>
        </p:nvSpPr>
        <p:spPr bwMode="auto">
          <a:xfrm>
            <a:off x="171450" y="2887216"/>
            <a:ext cx="2832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200" b="1" dirty="0" err="1">
                <a:latin typeface="Arial Black" panose="020B0A04020102020204" pitchFamily="34" charset="0"/>
              </a:rPr>
              <a:t>Reacciones</a:t>
            </a:r>
            <a:endParaRPr lang="en-US" altLang="en-US" sz="2200" b="1" dirty="0">
              <a:latin typeface="Arial Black" panose="020B0A04020102020204" pitchFamily="34" charset="0"/>
            </a:endParaRPr>
          </a:p>
          <a:p>
            <a:pPr algn="ctr">
              <a:spcBef>
                <a:spcPct val="20000"/>
              </a:spcBef>
            </a:pPr>
            <a:r>
              <a:rPr lang="en-US" altLang="en-US" sz="2200" b="1" i="1" dirty="0" err="1">
                <a:solidFill>
                  <a:srgbClr val="C00000"/>
                </a:solidFill>
                <a:effectLst>
                  <a:outerShdw blurRad="38100" dist="38100" dir="2700000" algn="tl">
                    <a:srgbClr val="000000">
                      <a:alpha val="43137"/>
                    </a:srgbClr>
                  </a:outerShdw>
                </a:effectLst>
                <a:latin typeface="Arial Black" panose="020B0A04020102020204" pitchFamily="34" charset="0"/>
              </a:rPr>
              <a:t>Endergónicas</a:t>
            </a:r>
            <a:endParaRPr lang="en-US" altLang="en-US" sz="2200" b="1" i="1"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403460" name="Rectangle 4">
            <a:extLst>
              <a:ext uri="{FF2B5EF4-FFF2-40B4-BE49-F238E27FC236}">
                <a16:creationId xmlns:a16="http://schemas.microsoft.com/office/drawing/2014/main" id="{3D8B68A0-4A5D-40D3-A19F-BBB006F279A5}"/>
              </a:ext>
            </a:extLst>
          </p:cNvPr>
          <p:cNvSpPr>
            <a:spLocks noChangeArrowheads="1"/>
          </p:cNvSpPr>
          <p:nvPr/>
        </p:nvSpPr>
        <p:spPr bwMode="auto">
          <a:xfrm>
            <a:off x="35496" y="3717032"/>
            <a:ext cx="350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500" b="1">
                <a:latin typeface="Times New Roman" panose="02020603050405020304" pitchFamily="18" charset="0"/>
              </a:rPr>
              <a:t>Aquellas Reacciones que Requiere que se le Añada Energía a los Reactivos</a:t>
            </a:r>
          </a:p>
        </p:txBody>
      </p:sp>
      <p:sp>
        <p:nvSpPr>
          <p:cNvPr id="403461" name="Freeform 5">
            <a:extLst>
              <a:ext uri="{FF2B5EF4-FFF2-40B4-BE49-F238E27FC236}">
                <a16:creationId xmlns:a16="http://schemas.microsoft.com/office/drawing/2014/main" id="{C1EFE832-1776-479B-97B5-3EB33CED68C6}"/>
              </a:ext>
            </a:extLst>
          </p:cNvPr>
          <p:cNvSpPr>
            <a:spLocks/>
          </p:cNvSpPr>
          <p:nvPr/>
        </p:nvSpPr>
        <p:spPr bwMode="auto">
          <a:xfrm>
            <a:off x="1524000" y="2482552"/>
            <a:ext cx="1143000" cy="533400"/>
          </a:xfrm>
          <a:custGeom>
            <a:avLst/>
            <a:gdLst>
              <a:gd name="T0" fmla="*/ 768 w 768"/>
              <a:gd name="T1" fmla="*/ 0 h 528"/>
              <a:gd name="T2" fmla="*/ 0 w 768"/>
              <a:gd name="T3" fmla="*/ 0 h 528"/>
              <a:gd name="T4" fmla="*/ 0 w 768"/>
              <a:gd name="T5" fmla="*/ 528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3462" name="Freeform 6">
            <a:extLst>
              <a:ext uri="{FF2B5EF4-FFF2-40B4-BE49-F238E27FC236}">
                <a16:creationId xmlns:a16="http://schemas.microsoft.com/office/drawing/2014/main" id="{5C8DE708-9B94-4BCE-9916-5C857FCA8427}"/>
              </a:ext>
            </a:extLst>
          </p:cNvPr>
          <p:cNvSpPr>
            <a:spLocks/>
          </p:cNvSpPr>
          <p:nvPr/>
        </p:nvSpPr>
        <p:spPr bwMode="auto">
          <a:xfrm flipH="1">
            <a:off x="6705600" y="2482552"/>
            <a:ext cx="304800" cy="533400"/>
          </a:xfrm>
          <a:custGeom>
            <a:avLst/>
            <a:gdLst>
              <a:gd name="T0" fmla="*/ 768 w 768"/>
              <a:gd name="T1" fmla="*/ 0 h 528"/>
              <a:gd name="T2" fmla="*/ 0 w 768"/>
              <a:gd name="T3" fmla="*/ 0 h 528"/>
              <a:gd name="T4" fmla="*/ 0 w 768"/>
              <a:gd name="T5" fmla="*/ 528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3463" name="Rectangle 7">
            <a:extLst>
              <a:ext uri="{FF2B5EF4-FFF2-40B4-BE49-F238E27FC236}">
                <a16:creationId xmlns:a16="http://schemas.microsoft.com/office/drawing/2014/main" id="{9F58044E-A35C-4E3D-9AE7-DD5AB4F81C92}"/>
              </a:ext>
            </a:extLst>
          </p:cNvPr>
          <p:cNvSpPr>
            <a:spLocks noChangeArrowheads="1"/>
          </p:cNvSpPr>
          <p:nvPr/>
        </p:nvSpPr>
        <p:spPr bwMode="auto">
          <a:xfrm>
            <a:off x="4191000" y="3770040"/>
            <a:ext cx="487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500" b="1">
                <a:latin typeface="Times New Roman" panose="02020603050405020304" pitchFamily="18" charset="0"/>
              </a:rPr>
              <a:t>Aquellas Reacciones que Liberan Energía cono Resultado de los Procesos Químicos</a:t>
            </a:r>
          </a:p>
        </p:txBody>
      </p:sp>
      <p:sp>
        <p:nvSpPr>
          <p:cNvPr id="403464" name="Rectangle 8">
            <a:extLst>
              <a:ext uri="{FF2B5EF4-FFF2-40B4-BE49-F238E27FC236}">
                <a16:creationId xmlns:a16="http://schemas.microsoft.com/office/drawing/2014/main" id="{734D4851-E73D-4F62-BE25-21C816809346}"/>
              </a:ext>
            </a:extLst>
          </p:cNvPr>
          <p:cNvSpPr>
            <a:spLocks noChangeArrowheads="1"/>
          </p:cNvSpPr>
          <p:nvPr/>
        </p:nvSpPr>
        <p:spPr bwMode="auto">
          <a:xfrm>
            <a:off x="73596" y="5507732"/>
            <a:ext cx="365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100" b="1" i="1" dirty="0">
                <a:latin typeface="Arial" panose="020B0604020202020204" pitchFamily="34" charset="0"/>
              </a:rPr>
              <a:t> </a:t>
            </a:r>
            <a:r>
              <a:rPr lang="en-US" altLang="en-US" b="1" dirty="0">
                <a:latin typeface="Arial" panose="020B0604020202020204" pitchFamily="34" charset="0"/>
              </a:rPr>
              <a:t>Se le Suma/</a:t>
            </a:r>
            <a:r>
              <a:rPr lang="en-US" altLang="en-US" b="1" dirty="0" err="1">
                <a:latin typeface="Arial" panose="020B0604020202020204" pitchFamily="34" charset="0"/>
              </a:rPr>
              <a:t>Utiliza</a:t>
            </a:r>
            <a:r>
              <a:rPr lang="en-US" altLang="en-US" b="1" dirty="0">
                <a:latin typeface="Arial" panose="020B0604020202020204" pitchFamily="34" charset="0"/>
              </a:rPr>
              <a:t> </a:t>
            </a:r>
            <a:r>
              <a:rPr lang="en-US" altLang="en-US" b="1" dirty="0" err="1">
                <a:latin typeface="Arial" panose="020B0604020202020204" pitchFamily="34" charset="0"/>
              </a:rPr>
              <a:t>Energía</a:t>
            </a:r>
            <a:endParaRPr lang="en-US" altLang="en-US" b="1" dirty="0">
              <a:latin typeface="Arial" panose="020B0604020202020204" pitchFamily="34" charset="0"/>
            </a:endParaRPr>
          </a:p>
          <a:p>
            <a:pPr algn="ctr">
              <a:lnSpc>
                <a:spcPct val="80000"/>
              </a:lnSpc>
              <a:spcBef>
                <a:spcPct val="20000"/>
              </a:spcBef>
            </a:pPr>
            <a:r>
              <a:rPr lang="en-US" altLang="en-US" b="1" i="1" dirty="0">
                <a:latin typeface="Times New Roman" panose="02020603050405020304" pitchFamily="18" charset="0"/>
              </a:rPr>
              <a:t>(</a:t>
            </a:r>
            <a:r>
              <a:rPr lang="en-US" altLang="en-US" b="1" i="1" dirty="0" err="1">
                <a:latin typeface="Times New Roman" panose="02020603050405020304" pitchFamily="18" charset="0"/>
              </a:rPr>
              <a:t>Contiene</a:t>
            </a:r>
            <a:r>
              <a:rPr lang="en-US" altLang="en-US" b="1" i="1" dirty="0">
                <a:latin typeface="Times New Roman" panose="02020603050405020304" pitchFamily="18" charset="0"/>
              </a:rPr>
              <a:t> </a:t>
            </a:r>
            <a:r>
              <a:rPr lang="en-US" altLang="en-US" b="1" i="1" dirty="0" err="1">
                <a:latin typeface="Times New Roman" panose="02020603050405020304" pitchFamily="18" charset="0"/>
              </a:rPr>
              <a:t>más</a:t>
            </a:r>
            <a:r>
              <a:rPr lang="en-US" altLang="en-US" b="1" i="1" dirty="0">
                <a:latin typeface="Times New Roman" panose="02020603050405020304" pitchFamily="18" charset="0"/>
              </a:rPr>
              <a:t> </a:t>
            </a:r>
            <a:r>
              <a:rPr lang="en-US" altLang="en-US" b="1" i="1" dirty="0" err="1">
                <a:latin typeface="Times New Roman" panose="02020603050405020304" pitchFamily="18" charset="0"/>
              </a:rPr>
              <a:t>Energía</a:t>
            </a:r>
            <a:r>
              <a:rPr lang="en-US" altLang="en-US" b="1" i="1" dirty="0">
                <a:latin typeface="Times New Roman" panose="02020603050405020304" pitchFamily="18" charset="0"/>
              </a:rPr>
              <a:t> Libre</a:t>
            </a:r>
          </a:p>
          <a:p>
            <a:pPr algn="ctr">
              <a:lnSpc>
                <a:spcPct val="80000"/>
              </a:lnSpc>
              <a:spcBef>
                <a:spcPct val="20000"/>
              </a:spcBef>
            </a:pPr>
            <a:r>
              <a:rPr lang="en-US" altLang="en-US" b="1" i="1" dirty="0">
                <a:latin typeface="Times New Roman" panose="02020603050405020304" pitchFamily="18" charset="0"/>
              </a:rPr>
              <a:t>Que </a:t>
            </a:r>
            <a:r>
              <a:rPr lang="en-US" altLang="en-US" b="1" i="1" dirty="0" err="1">
                <a:latin typeface="Times New Roman" panose="02020603050405020304" pitchFamily="18" charset="0"/>
              </a:rPr>
              <a:t>los</a:t>
            </a:r>
            <a:r>
              <a:rPr lang="en-US" altLang="en-US" b="1" i="1" dirty="0">
                <a:latin typeface="Times New Roman" panose="02020603050405020304" pitchFamily="18" charset="0"/>
              </a:rPr>
              <a:t> </a:t>
            </a:r>
            <a:r>
              <a:rPr lang="en-US" altLang="en-US" b="1" i="1" dirty="0" err="1">
                <a:latin typeface="Times New Roman" panose="02020603050405020304" pitchFamily="18" charset="0"/>
              </a:rPr>
              <a:t>Reacvtivos</a:t>
            </a:r>
            <a:r>
              <a:rPr lang="en-US" altLang="en-US" b="1" i="1" dirty="0">
                <a:latin typeface="Times New Roman" panose="02020603050405020304" pitchFamily="18" charset="0"/>
              </a:rPr>
              <a:t> </a:t>
            </a:r>
            <a:r>
              <a:rPr lang="en-US" altLang="en-US" b="1" i="1" dirty="0" err="1">
                <a:latin typeface="Times New Roman" panose="02020603050405020304" pitchFamily="18" charset="0"/>
              </a:rPr>
              <a:t>Originales</a:t>
            </a:r>
            <a:r>
              <a:rPr lang="en-US" altLang="en-US" b="1" i="1" dirty="0">
                <a:latin typeface="Times New Roman" panose="02020603050405020304" pitchFamily="18" charset="0"/>
              </a:rPr>
              <a:t>)</a:t>
            </a:r>
          </a:p>
        </p:txBody>
      </p:sp>
      <p:sp>
        <p:nvSpPr>
          <p:cNvPr id="548873" name="Rectangle 9">
            <a:extLst>
              <a:ext uri="{FF2B5EF4-FFF2-40B4-BE49-F238E27FC236}">
                <a16:creationId xmlns:a16="http://schemas.microsoft.com/office/drawing/2014/main" id="{954F6541-EFD3-4798-8DCA-BAD60B7253C1}"/>
              </a:ext>
            </a:extLst>
          </p:cNvPr>
          <p:cNvSpPr>
            <a:spLocks noChangeArrowheads="1"/>
          </p:cNvSpPr>
          <p:nvPr/>
        </p:nvSpPr>
        <p:spPr bwMode="auto">
          <a:xfrm>
            <a:off x="457200" y="1644352"/>
            <a:ext cx="8458200" cy="990600"/>
          </a:xfrm>
          <a:prstGeom prst="rect">
            <a:avLst/>
          </a:prstGeom>
          <a:noFill/>
          <a:ln w="9525">
            <a:noFill/>
            <a:miter lim="800000"/>
            <a:headEnd/>
            <a:tailEnd/>
          </a:ln>
          <a:effectLst/>
        </p:spPr>
        <p:txBody>
          <a:bodyPr anchor="ctr"/>
          <a:lstStyle/>
          <a:p>
            <a:pPr algn="ctr" eaLnBrk="0" hangingPunct="0">
              <a:lnSpc>
                <a:spcPct val="90000"/>
              </a:lnSpc>
              <a:defRPr/>
            </a:pPr>
            <a:r>
              <a:rPr lang="en-US" sz="2500" b="1" dirty="0" err="1">
                <a:effectLst>
                  <a:outerShdw blurRad="38100" dist="38100" dir="2700000" algn="tl">
                    <a:srgbClr val="C0C0C0"/>
                  </a:outerShdw>
                </a:effectLst>
                <a:latin typeface="Arial" charset="0"/>
              </a:rPr>
              <a:t>Transforma</a:t>
            </a:r>
            <a:r>
              <a:rPr lang="en-US" sz="2500" b="1" dirty="0">
                <a:effectLst>
                  <a:outerShdw blurRad="38100" dist="38100" dir="2700000" algn="tl">
                    <a:srgbClr val="C0C0C0"/>
                  </a:outerShdw>
                </a:effectLst>
                <a:latin typeface="Arial" charset="0"/>
              </a:rPr>
              <a:t> la </a:t>
            </a:r>
            <a:r>
              <a:rPr lang="en-US" sz="2500" b="1" dirty="0" err="1">
                <a:effectLst>
                  <a:outerShdw blurRad="38100" dist="38100" dir="2700000" algn="tl">
                    <a:srgbClr val="C0C0C0"/>
                  </a:outerShdw>
                </a:effectLst>
                <a:latin typeface="Arial" charset="0"/>
              </a:rPr>
              <a:t>Energía</a:t>
            </a:r>
            <a:r>
              <a:rPr lang="en-US" sz="2500" b="1" dirty="0">
                <a:effectLst>
                  <a:outerShdw blurRad="38100" dist="38100" dir="2700000" algn="tl">
                    <a:srgbClr val="C0C0C0"/>
                  </a:outerShdw>
                </a:effectLst>
                <a:latin typeface="Arial" charset="0"/>
              </a:rPr>
              <a:t> de las </a:t>
            </a:r>
            <a:r>
              <a:rPr lang="en-US" sz="2500" b="1" dirty="0" err="1">
                <a:effectLst>
                  <a:outerShdw blurRad="38100" dist="38100" dir="2700000" algn="tl">
                    <a:srgbClr val="C0C0C0"/>
                  </a:outerShdw>
                </a:effectLst>
                <a:latin typeface="Arial" charset="0"/>
              </a:rPr>
              <a:t>Sustancias</a:t>
            </a:r>
            <a:r>
              <a:rPr lang="en-US" sz="2500" b="1" dirty="0">
                <a:effectLst>
                  <a:outerShdw blurRad="38100" dist="38100" dir="2700000" algn="tl">
                    <a:srgbClr val="C0C0C0"/>
                  </a:outerShdw>
                </a:effectLst>
                <a:latin typeface="Arial" charset="0"/>
              </a:rPr>
              <a:t> </a:t>
            </a:r>
            <a:r>
              <a:rPr lang="en-US" sz="2500" b="1" dirty="0" err="1">
                <a:effectLst>
                  <a:outerShdw blurRad="38100" dist="38100" dir="2700000" algn="tl">
                    <a:srgbClr val="C0C0C0"/>
                  </a:outerShdw>
                </a:effectLst>
                <a:latin typeface="Arial" charset="0"/>
              </a:rPr>
              <a:t>Nutricias</a:t>
            </a:r>
            <a:endParaRPr lang="en-US" sz="2500" b="1" dirty="0">
              <a:effectLst>
                <a:outerShdw blurRad="38100" dist="38100" dir="2700000" algn="tl">
                  <a:srgbClr val="C0C0C0"/>
                </a:outerShdw>
              </a:effectLst>
              <a:latin typeface="Arial" charset="0"/>
            </a:endParaRPr>
          </a:p>
          <a:p>
            <a:pPr algn="ctr" eaLnBrk="0" hangingPunct="0">
              <a:lnSpc>
                <a:spcPct val="90000"/>
              </a:lnSpc>
              <a:defRPr/>
            </a:pPr>
            <a:r>
              <a:rPr lang="en-US" sz="2500" b="1" dirty="0">
                <a:effectLst>
                  <a:outerShdw blurRad="38100" dist="38100" dir="2700000" algn="tl">
                    <a:srgbClr val="C0C0C0"/>
                  </a:outerShdw>
                </a:effectLst>
                <a:latin typeface="Arial" charset="0"/>
              </a:rPr>
              <a:t>a una Forma</a:t>
            </a:r>
          </a:p>
          <a:p>
            <a:pPr algn="ctr" eaLnBrk="0" hangingPunct="0">
              <a:lnSpc>
                <a:spcPct val="90000"/>
              </a:lnSpc>
              <a:defRPr/>
            </a:pPr>
            <a:r>
              <a:rPr lang="en-US" sz="2500" b="1" dirty="0" err="1">
                <a:effectLst>
                  <a:outerShdw blurRad="38100" dist="38100" dir="2700000" algn="tl">
                    <a:srgbClr val="C0C0C0"/>
                  </a:outerShdw>
                </a:effectLst>
                <a:latin typeface="Arial" charset="0"/>
              </a:rPr>
              <a:t>Biológicamente</a:t>
            </a:r>
            <a:r>
              <a:rPr lang="en-US" sz="2500" b="1" dirty="0">
                <a:effectLst>
                  <a:outerShdw blurRad="38100" dist="38100" dir="2700000" algn="tl">
                    <a:srgbClr val="C0C0C0"/>
                  </a:outerShdw>
                </a:effectLst>
                <a:latin typeface="Arial" charset="0"/>
              </a:rPr>
              <a:t> Utilizable</a:t>
            </a:r>
          </a:p>
        </p:txBody>
      </p:sp>
      <p:sp>
        <p:nvSpPr>
          <p:cNvPr id="403466" name="Line 10">
            <a:extLst>
              <a:ext uri="{FF2B5EF4-FFF2-40B4-BE49-F238E27FC236}">
                <a16:creationId xmlns:a16="http://schemas.microsoft.com/office/drawing/2014/main" id="{E142E5DC-EDCC-49F4-AE2C-5C9A69BB7D9F}"/>
              </a:ext>
            </a:extLst>
          </p:cNvPr>
          <p:cNvSpPr>
            <a:spLocks noChangeShapeType="1"/>
          </p:cNvSpPr>
          <p:nvPr/>
        </p:nvSpPr>
        <p:spPr bwMode="auto">
          <a:xfrm flipH="1">
            <a:off x="4267200" y="1339552"/>
            <a:ext cx="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3467" name="Line 11">
            <a:extLst>
              <a:ext uri="{FF2B5EF4-FFF2-40B4-BE49-F238E27FC236}">
                <a16:creationId xmlns:a16="http://schemas.microsoft.com/office/drawing/2014/main" id="{4A8DB495-EEFD-4551-B682-0C35E1396CC2}"/>
              </a:ext>
            </a:extLst>
          </p:cNvPr>
          <p:cNvSpPr>
            <a:spLocks noChangeShapeType="1"/>
          </p:cNvSpPr>
          <p:nvPr/>
        </p:nvSpPr>
        <p:spPr bwMode="auto">
          <a:xfrm flipH="1">
            <a:off x="1673796" y="5050532"/>
            <a:ext cx="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3468" name="Rectangle 12">
            <a:extLst>
              <a:ext uri="{FF2B5EF4-FFF2-40B4-BE49-F238E27FC236}">
                <a16:creationId xmlns:a16="http://schemas.microsoft.com/office/drawing/2014/main" id="{9EF4253D-D504-47E6-BC3A-A699D72AE662}"/>
              </a:ext>
            </a:extLst>
          </p:cNvPr>
          <p:cNvSpPr>
            <a:spLocks noChangeArrowheads="1"/>
          </p:cNvSpPr>
          <p:nvPr/>
        </p:nvSpPr>
        <p:spPr bwMode="auto">
          <a:xfrm>
            <a:off x="5652120" y="2924944"/>
            <a:ext cx="2304256" cy="69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200" b="1" dirty="0" err="1">
                <a:latin typeface="Arial Black" panose="020B0A04020102020204" pitchFamily="34" charset="0"/>
              </a:rPr>
              <a:t>Reacciones</a:t>
            </a:r>
            <a:endParaRPr lang="en-US" altLang="en-US" sz="2200" b="1" dirty="0">
              <a:latin typeface="Arial Black" panose="020B0A04020102020204" pitchFamily="34" charset="0"/>
            </a:endParaRPr>
          </a:p>
          <a:p>
            <a:pPr algn="ctr">
              <a:spcBef>
                <a:spcPct val="20000"/>
              </a:spcBef>
            </a:pPr>
            <a:r>
              <a:rPr lang="en-US" altLang="en-US" sz="2200" b="1" i="1" dirty="0" err="1">
                <a:solidFill>
                  <a:srgbClr val="C00000"/>
                </a:solidFill>
                <a:effectLst>
                  <a:outerShdw blurRad="38100" dist="38100" dir="2700000" algn="tl">
                    <a:srgbClr val="000000">
                      <a:alpha val="43137"/>
                    </a:srgbClr>
                  </a:outerShdw>
                </a:effectLst>
                <a:latin typeface="Arial Black" panose="020B0A04020102020204" pitchFamily="34" charset="0"/>
              </a:rPr>
              <a:t>Exergónicas</a:t>
            </a:r>
            <a:endParaRPr lang="en-US" altLang="en-US" sz="2200" b="1" i="1"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403469" name="Rectangle 13">
            <a:extLst>
              <a:ext uri="{FF2B5EF4-FFF2-40B4-BE49-F238E27FC236}">
                <a16:creationId xmlns:a16="http://schemas.microsoft.com/office/drawing/2014/main" id="{797BD40D-B138-48B1-BCBB-B0FDCB9EE6E8}"/>
              </a:ext>
            </a:extLst>
          </p:cNvPr>
          <p:cNvSpPr>
            <a:spLocks noChangeArrowheads="1"/>
          </p:cNvSpPr>
          <p:nvPr/>
        </p:nvSpPr>
        <p:spPr bwMode="auto">
          <a:xfrm>
            <a:off x="5181600" y="5354340"/>
            <a:ext cx="3657600" cy="37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100" b="1" i="1" dirty="0">
                <a:latin typeface="Arial" panose="020B0604020202020204" pitchFamily="34" charset="0"/>
              </a:rPr>
              <a:t> </a:t>
            </a:r>
            <a:r>
              <a:rPr lang="en-US" altLang="en-US" b="1" dirty="0">
                <a:latin typeface="Arial" panose="020B0604020202020204" pitchFamily="34" charset="0"/>
              </a:rPr>
              <a:t>Se Libera </a:t>
            </a:r>
            <a:r>
              <a:rPr lang="en-US" altLang="en-US" b="1" dirty="0" err="1">
                <a:latin typeface="Arial" panose="020B0604020202020204" pitchFamily="34" charset="0"/>
              </a:rPr>
              <a:t>Energía</a:t>
            </a:r>
            <a:endParaRPr lang="en-US" altLang="en-US" b="1" dirty="0">
              <a:latin typeface="Arial" panose="020B0604020202020204" pitchFamily="34" charset="0"/>
            </a:endParaRPr>
          </a:p>
        </p:txBody>
      </p:sp>
      <p:sp>
        <p:nvSpPr>
          <p:cNvPr id="403470" name="Line 14">
            <a:extLst>
              <a:ext uri="{FF2B5EF4-FFF2-40B4-BE49-F238E27FC236}">
                <a16:creationId xmlns:a16="http://schemas.microsoft.com/office/drawing/2014/main" id="{4E2594D9-AFE4-4CDF-A54C-95D0504DF432}"/>
              </a:ext>
            </a:extLst>
          </p:cNvPr>
          <p:cNvSpPr>
            <a:spLocks noChangeShapeType="1"/>
          </p:cNvSpPr>
          <p:nvPr/>
        </p:nvSpPr>
        <p:spPr bwMode="auto">
          <a:xfrm flipH="1">
            <a:off x="6781800" y="4836840"/>
            <a:ext cx="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3471" name="Rectangle 15">
            <a:extLst>
              <a:ext uri="{FF2B5EF4-FFF2-40B4-BE49-F238E27FC236}">
                <a16:creationId xmlns:a16="http://schemas.microsoft.com/office/drawing/2014/main" id="{9EBADBD2-2321-4944-862C-59521BEB79A9}"/>
              </a:ext>
            </a:extLst>
          </p:cNvPr>
          <p:cNvSpPr>
            <a:spLocks noChangeArrowheads="1"/>
          </p:cNvSpPr>
          <p:nvPr/>
        </p:nvSpPr>
        <p:spPr bwMode="auto">
          <a:xfrm>
            <a:off x="1724596" y="4796532"/>
            <a:ext cx="1435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endParaRPr lang="en-US" altLang="en-US" b="1">
              <a:latin typeface="Arial" panose="020B0604020202020204" pitchFamily="34" charset="0"/>
            </a:endParaRPr>
          </a:p>
          <a:p>
            <a:pPr algn="l">
              <a:lnSpc>
                <a:spcPct val="80000"/>
              </a:lnSpc>
              <a:spcBef>
                <a:spcPct val="20000"/>
              </a:spcBef>
            </a:pPr>
            <a:r>
              <a:rPr lang="en-US" altLang="en-US" sz="1800" b="1" i="1">
                <a:latin typeface="Times New Roman" panose="02020603050405020304" pitchFamily="18" charset="0"/>
              </a:rPr>
              <a:t>(Sintetizar)</a:t>
            </a:r>
          </a:p>
        </p:txBody>
      </p:sp>
      <p:sp>
        <p:nvSpPr>
          <p:cNvPr id="403472" name="Rectangle 16">
            <a:extLst>
              <a:ext uri="{FF2B5EF4-FFF2-40B4-BE49-F238E27FC236}">
                <a16:creationId xmlns:a16="http://schemas.microsoft.com/office/drawing/2014/main" id="{18649CE8-1942-4BA2-A750-C608CE179EE5}"/>
              </a:ext>
            </a:extLst>
          </p:cNvPr>
          <p:cNvSpPr>
            <a:spLocks noChangeArrowheads="1"/>
          </p:cNvSpPr>
          <p:nvPr/>
        </p:nvSpPr>
        <p:spPr bwMode="auto">
          <a:xfrm>
            <a:off x="1587500" y="2304752"/>
            <a:ext cx="170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endParaRPr lang="en-US" altLang="en-US" b="1">
              <a:latin typeface="Arial" panose="020B0604020202020204" pitchFamily="34" charset="0"/>
            </a:endParaRPr>
          </a:p>
          <a:p>
            <a:pPr algn="l">
              <a:lnSpc>
                <a:spcPct val="80000"/>
              </a:lnSpc>
              <a:spcBef>
                <a:spcPct val="20000"/>
              </a:spcBef>
            </a:pPr>
            <a:r>
              <a:rPr lang="en-US" altLang="en-US" sz="1800" b="1" i="1">
                <a:latin typeface="Times New Roman" panose="02020603050405020304" pitchFamily="18" charset="0"/>
              </a:rPr>
              <a:t>(Anabolismo)</a:t>
            </a:r>
          </a:p>
        </p:txBody>
      </p:sp>
      <p:sp>
        <p:nvSpPr>
          <p:cNvPr id="403473" name="Rectangle 17">
            <a:extLst>
              <a:ext uri="{FF2B5EF4-FFF2-40B4-BE49-F238E27FC236}">
                <a16:creationId xmlns:a16="http://schemas.microsoft.com/office/drawing/2014/main" id="{49AA2A44-4280-49A6-AE3A-C918FAF5D24F}"/>
              </a:ext>
            </a:extLst>
          </p:cNvPr>
          <p:cNvSpPr>
            <a:spLocks noChangeArrowheads="1"/>
          </p:cNvSpPr>
          <p:nvPr/>
        </p:nvSpPr>
        <p:spPr bwMode="auto">
          <a:xfrm>
            <a:off x="5473700" y="2355552"/>
            <a:ext cx="170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endParaRPr lang="en-US" altLang="en-US" b="1">
              <a:latin typeface="Arial" panose="020B0604020202020204" pitchFamily="34" charset="0"/>
            </a:endParaRPr>
          </a:p>
          <a:p>
            <a:pPr algn="l">
              <a:lnSpc>
                <a:spcPct val="80000"/>
              </a:lnSpc>
              <a:spcBef>
                <a:spcPct val="20000"/>
              </a:spcBef>
            </a:pPr>
            <a:r>
              <a:rPr lang="en-US" altLang="en-US" sz="1800" b="1" i="1">
                <a:latin typeface="Times New Roman" panose="02020603050405020304" pitchFamily="18" charset="0"/>
              </a:rPr>
              <a:t>(Catabolismo)</a:t>
            </a:r>
          </a:p>
        </p:txBody>
      </p:sp>
      <p:sp>
        <p:nvSpPr>
          <p:cNvPr id="18" name="Title 1">
            <a:extLst>
              <a:ext uri="{FF2B5EF4-FFF2-40B4-BE49-F238E27FC236}">
                <a16:creationId xmlns:a16="http://schemas.microsoft.com/office/drawing/2014/main" id="{44EE8DA5-E3D0-47B2-A81D-EB2DF5E84BEA}"/>
              </a:ext>
            </a:extLst>
          </p:cNvPr>
          <p:cNvSpPr>
            <a:spLocks/>
          </p:cNvSpPr>
          <p:nvPr/>
        </p:nvSpPr>
        <p:spPr bwMode="auto">
          <a:xfrm>
            <a:off x="114300" y="775419"/>
            <a:ext cx="89154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3600" dirty="0">
                <a:solidFill>
                  <a:srgbClr val="484876"/>
                </a:solidFill>
                <a:effectLst>
                  <a:outerShdw blurRad="38100" dist="38100" dir="2700000" algn="tl">
                    <a:srgbClr val="C0C0C0"/>
                  </a:outerShdw>
                </a:effectLst>
                <a:latin typeface="Arial Black" pitchFamily="34" charset="0"/>
                <a:cs typeface="Arial" charset="0"/>
              </a:rPr>
              <a:t>REACCIONES QUÍMICAS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70D853B-0BC9-4E87-BE9F-FE43FD6E797B}"/>
              </a:ext>
            </a:extLst>
          </p:cNvPr>
          <p:cNvSpPr>
            <a:spLocks noChangeArrowheads="1"/>
          </p:cNvSpPr>
          <p:nvPr/>
        </p:nvSpPr>
        <p:spPr bwMode="auto">
          <a:xfrm>
            <a:off x="2590800" y="3070448"/>
            <a:ext cx="411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500" b="1" i="1" dirty="0" err="1">
                <a:effectLst>
                  <a:outerShdw blurRad="38100" dist="38100" dir="2700000" algn="tl">
                    <a:srgbClr val="000000">
                      <a:alpha val="43137"/>
                    </a:srgbClr>
                  </a:outerShdw>
                </a:effectLst>
                <a:latin typeface="Arial" panose="020B0604020202020204" pitchFamily="34" charset="0"/>
              </a:rPr>
              <a:t>Reacciones</a:t>
            </a:r>
            <a:r>
              <a:rPr lang="en-US" altLang="en-US" sz="2500" b="1" i="1" dirty="0">
                <a:effectLst>
                  <a:outerShdw blurRad="38100" dist="38100" dir="2700000" algn="tl">
                    <a:srgbClr val="000000">
                      <a:alpha val="43137"/>
                    </a:srgbClr>
                  </a:outerShdw>
                </a:effectLst>
                <a:latin typeface="Arial" panose="020B0604020202020204" pitchFamily="34" charset="0"/>
              </a:rPr>
              <a:t> </a:t>
            </a:r>
            <a:r>
              <a:rPr lang="en-US" altLang="en-US" sz="2500" b="1" i="1" dirty="0" err="1">
                <a:effectLst>
                  <a:outerShdw blurRad="38100" dist="38100" dir="2700000" algn="tl">
                    <a:srgbClr val="000000">
                      <a:alpha val="43137"/>
                    </a:srgbClr>
                  </a:outerShdw>
                </a:effectLst>
                <a:latin typeface="Arial" panose="020B0604020202020204" pitchFamily="34" charset="0"/>
              </a:rPr>
              <a:t>Exergónicas</a:t>
            </a:r>
            <a:endParaRPr lang="en-US" altLang="en-US" sz="2500" b="1" i="1" dirty="0">
              <a:effectLst>
                <a:outerShdw blurRad="38100" dist="38100" dir="2700000" algn="tl">
                  <a:srgbClr val="000000">
                    <a:alpha val="43137"/>
                  </a:srgbClr>
                </a:outerShdw>
              </a:effectLst>
              <a:latin typeface="Arial" panose="020B0604020202020204" pitchFamily="34" charset="0"/>
            </a:endParaRPr>
          </a:p>
        </p:txBody>
      </p:sp>
      <p:sp>
        <p:nvSpPr>
          <p:cNvPr id="4" name="Rectangle 4">
            <a:extLst>
              <a:ext uri="{FF2B5EF4-FFF2-40B4-BE49-F238E27FC236}">
                <a16:creationId xmlns:a16="http://schemas.microsoft.com/office/drawing/2014/main" id="{9D590511-4FA8-4F4B-9C95-9F989FD83671}"/>
              </a:ext>
            </a:extLst>
          </p:cNvPr>
          <p:cNvSpPr>
            <a:spLocks noChangeArrowheads="1"/>
          </p:cNvSpPr>
          <p:nvPr/>
        </p:nvSpPr>
        <p:spPr bwMode="auto">
          <a:xfrm>
            <a:off x="3733800" y="3832448"/>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2500" b="1">
                <a:latin typeface="Times New Roman" panose="02020603050405020304" pitchFamily="18" charset="0"/>
              </a:rPr>
              <a:t>Energía Libre</a:t>
            </a:r>
          </a:p>
        </p:txBody>
      </p:sp>
      <p:sp>
        <p:nvSpPr>
          <p:cNvPr id="5" name="Rectangle 5">
            <a:extLst>
              <a:ext uri="{FF2B5EF4-FFF2-40B4-BE49-F238E27FC236}">
                <a16:creationId xmlns:a16="http://schemas.microsoft.com/office/drawing/2014/main" id="{383050A4-696E-4E4C-9533-136BB0BBAE24}"/>
              </a:ext>
            </a:extLst>
          </p:cNvPr>
          <p:cNvSpPr>
            <a:spLocks noChangeArrowheads="1"/>
          </p:cNvSpPr>
          <p:nvPr/>
        </p:nvSpPr>
        <p:spPr bwMode="auto">
          <a:xfrm>
            <a:off x="107504" y="5805264"/>
            <a:ext cx="327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100" b="1" i="1">
                <a:solidFill>
                  <a:srgbClr val="00FF00"/>
                </a:solidFill>
                <a:latin typeface="Arial" panose="020B0604020202020204" pitchFamily="34" charset="0"/>
              </a:rPr>
              <a:t> </a:t>
            </a:r>
            <a:r>
              <a:rPr lang="en-US" altLang="en-US" sz="2000" b="1">
                <a:latin typeface="Arial" panose="020B0604020202020204" pitchFamily="34" charset="0"/>
              </a:rPr>
              <a:t>Reacciones Liberadoras</a:t>
            </a:r>
          </a:p>
          <a:p>
            <a:pPr algn="ctr">
              <a:lnSpc>
                <a:spcPct val="80000"/>
              </a:lnSpc>
              <a:spcBef>
                <a:spcPct val="20000"/>
              </a:spcBef>
            </a:pPr>
            <a:r>
              <a:rPr lang="en-US" altLang="en-US" sz="2000" b="1">
                <a:latin typeface="Arial" panose="020B0604020202020204" pitchFamily="34" charset="0"/>
              </a:rPr>
              <a:t>de Energía</a:t>
            </a:r>
            <a:endParaRPr lang="en-US" altLang="en-US" sz="2000" b="1" i="1">
              <a:latin typeface="Times New Roman" panose="02020603050405020304" pitchFamily="18" charset="0"/>
            </a:endParaRPr>
          </a:p>
        </p:txBody>
      </p:sp>
      <p:sp>
        <p:nvSpPr>
          <p:cNvPr id="6" name="Rectangle 6">
            <a:extLst>
              <a:ext uri="{FF2B5EF4-FFF2-40B4-BE49-F238E27FC236}">
                <a16:creationId xmlns:a16="http://schemas.microsoft.com/office/drawing/2014/main" id="{17E59AE9-AEB8-4205-BA16-39EA77356C92}"/>
              </a:ext>
            </a:extLst>
          </p:cNvPr>
          <p:cNvSpPr>
            <a:spLocks noChangeArrowheads="1"/>
          </p:cNvSpPr>
          <p:nvPr/>
        </p:nvSpPr>
        <p:spPr bwMode="auto">
          <a:xfrm>
            <a:off x="228600" y="1546448"/>
            <a:ext cx="8610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500" b="1">
                <a:latin typeface="Arial" panose="020B0604020202020204" pitchFamily="34" charset="0"/>
              </a:rPr>
              <a:t>Reacciones Asociadas, en la cual la Energía Libre de una Reacción (Exergónica) es utilizada para Conducir/Dirigir una Segunda Reacción (Endergónica)</a:t>
            </a:r>
          </a:p>
        </p:txBody>
      </p:sp>
      <p:sp>
        <p:nvSpPr>
          <p:cNvPr id="7" name="Line 7">
            <a:extLst>
              <a:ext uri="{FF2B5EF4-FFF2-40B4-BE49-F238E27FC236}">
                <a16:creationId xmlns:a16="http://schemas.microsoft.com/office/drawing/2014/main" id="{7C5910C1-9284-490C-90E4-63B19D1E1BFA}"/>
              </a:ext>
            </a:extLst>
          </p:cNvPr>
          <p:cNvSpPr>
            <a:spLocks noChangeShapeType="1"/>
          </p:cNvSpPr>
          <p:nvPr/>
        </p:nvSpPr>
        <p:spPr bwMode="auto">
          <a:xfrm flipH="1">
            <a:off x="4343400" y="1238672"/>
            <a:ext cx="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8">
            <a:extLst>
              <a:ext uri="{FF2B5EF4-FFF2-40B4-BE49-F238E27FC236}">
                <a16:creationId xmlns:a16="http://schemas.microsoft.com/office/drawing/2014/main" id="{9AD2AB29-6EEE-4702-9363-597FECCC383B}"/>
              </a:ext>
            </a:extLst>
          </p:cNvPr>
          <p:cNvSpPr>
            <a:spLocks noChangeShapeType="1"/>
          </p:cNvSpPr>
          <p:nvPr/>
        </p:nvSpPr>
        <p:spPr bwMode="auto">
          <a:xfrm flipH="1">
            <a:off x="3657600" y="3756248"/>
            <a:ext cx="0" cy="457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9">
            <a:extLst>
              <a:ext uri="{FF2B5EF4-FFF2-40B4-BE49-F238E27FC236}">
                <a16:creationId xmlns:a16="http://schemas.microsoft.com/office/drawing/2014/main" id="{0309315F-28BF-46B5-AC51-D24322C17E75}"/>
              </a:ext>
            </a:extLst>
          </p:cNvPr>
          <p:cNvSpPr>
            <a:spLocks noChangeShapeType="1"/>
          </p:cNvSpPr>
          <p:nvPr/>
        </p:nvSpPr>
        <p:spPr bwMode="auto">
          <a:xfrm flipH="1">
            <a:off x="4572000" y="3527648"/>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a:extLst>
              <a:ext uri="{FF2B5EF4-FFF2-40B4-BE49-F238E27FC236}">
                <a16:creationId xmlns:a16="http://schemas.microsoft.com/office/drawing/2014/main" id="{B31D8470-C4FD-4DAF-B3C7-42AE2503890B}"/>
              </a:ext>
            </a:extLst>
          </p:cNvPr>
          <p:cNvSpPr>
            <a:spLocks noChangeShapeType="1"/>
          </p:cNvSpPr>
          <p:nvPr/>
        </p:nvSpPr>
        <p:spPr bwMode="auto">
          <a:xfrm flipH="1">
            <a:off x="4648200" y="4289648"/>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1">
            <a:extLst>
              <a:ext uri="{FF2B5EF4-FFF2-40B4-BE49-F238E27FC236}">
                <a16:creationId xmlns:a16="http://schemas.microsoft.com/office/drawing/2014/main" id="{41FC51B8-BA89-400A-A266-BE4A5C0E9FD4}"/>
              </a:ext>
            </a:extLst>
          </p:cNvPr>
          <p:cNvSpPr>
            <a:spLocks noChangeArrowheads="1"/>
          </p:cNvSpPr>
          <p:nvPr/>
        </p:nvSpPr>
        <p:spPr bwMode="auto">
          <a:xfrm>
            <a:off x="3048000" y="4594448"/>
            <a:ext cx="350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2500" b="1">
                <a:latin typeface="Times New Roman" panose="02020603050405020304" pitchFamily="18" charset="0"/>
              </a:rPr>
              <a:t>Dirigida a Conducir las</a:t>
            </a:r>
          </a:p>
        </p:txBody>
      </p:sp>
      <p:sp>
        <p:nvSpPr>
          <p:cNvPr id="12" name="Line 12">
            <a:extLst>
              <a:ext uri="{FF2B5EF4-FFF2-40B4-BE49-F238E27FC236}">
                <a16:creationId xmlns:a16="http://schemas.microsoft.com/office/drawing/2014/main" id="{1479D1CF-BF73-4DB1-B24B-830E23045EFE}"/>
              </a:ext>
            </a:extLst>
          </p:cNvPr>
          <p:cNvSpPr>
            <a:spLocks noChangeShapeType="1"/>
          </p:cNvSpPr>
          <p:nvPr/>
        </p:nvSpPr>
        <p:spPr bwMode="auto">
          <a:xfrm flipH="1">
            <a:off x="4648200" y="4975448"/>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Rectangle 13">
            <a:extLst>
              <a:ext uri="{FF2B5EF4-FFF2-40B4-BE49-F238E27FC236}">
                <a16:creationId xmlns:a16="http://schemas.microsoft.com/office/drawing/2014/main" id="{B29C7A0C-696A-45F9-8F48-2EC37E1A8E9E}"/>
              </a:ext>
            </a:extLst>
          </p:cNvPr>
          <p:cNvSpPr>
            <a:spLocks noChangeArrowheads="1"/>
          </p:cNvSpPr>
          <p:nvPr/>
        </p:nvSpPr>
        <p:spPr bwMode="auto">
          <a:xfrm>
            <a:off x="2590800" y="5280248"/>
            <a:ext cx="434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500" b="1" i="1" dirty="0" err="1">
                <a:effectLst>
                  <a:outerShdw blurRad="38100" dist="38100" dir="2700000" algn="tl">
                    <a:srgbClr val="000000">
                      <a:alpha val="43137"/>
                    </a:srgbClr>
                  </a:outerShdw>
                </a:effectLst>
                <a:latin typeface="Arial" panose="020B0604020202020204" pitchFamily="34" charset="0"/>
              </a:rPr>
              <a:t>Reacciones</a:t>
            </a:r>
            <a:r>
              <a:rPr lang="en-US" altLang="en-US" sz="2500" b="1" i="1" dirty="0">
                <a:effectLst>
                  <a:outerShdw blurRad="38100" dist="38100" dir="2700000" algn="tl">
                    <a:srgbClr val="000000">
                      <a:alpha val="43137"/>
                    </a:srgbClr>
                  </a:outerShdw>
                </a:effectLst>
                <a:latin typeface="Arial" panose="020B0604020202020204" pitchFamily="34" charset="0"/>
              </a:rPr>
              <a:t> </a:t>
            </a:r>
            <a:r>
              <a:rPr lang="en-US" altLang="en-US" sz="2500" b="1" i="1" dirty="0" err="1">
                <a:effectLst>
                  <a:outerShdw blurRad="38100" dist="38100" dir="2700000" algn="tl">
                    <a:srgbClr val="000000">
                      <a:alpha val="43137"/>
                    </a:srgbClr>
                  </a:outerShdw>
                </a:effectLst>
                <a:latin typeface="Arial" panose="020B0604020202020204" pitchFamily="34" charset="0"/>
              </a:rPr>
              <a:t>Endergónicas</a:t>
            </a:r>
            <a:endParaRPr lang="en-US" altLang="en-US" sz="2500" b="1" i="1" dirty="0">
              <a:effectLst>
                <a:outerShdw blurRad="38100" dist="38100" dir="2700000" algn="tl">
                  <a:srgbClr val="000000">
                    <a:alpha val="43137"/>
                  </a:srgbClr>
                </a:outerShdw>
              </a:effectLst>
              <a:latin typeface="Arial" panose="020B0604020202020204" pitchFamily="34" charset="0"/>
            </a:endParaRPr>
          </a:p>
        </p:txBody>
      </p:sp>
      <p:sp>
        <p:nvSpPr>
          <p:cNvPr id="14" name="Line 14">
            <a:extLst>
              <a:ext uri="{FF2B5EF4-FFF2-40B4-BE49-F238E27FC236}">
                <a16:creationId xmlns:a16="http://schemas.microsoft.com/office/drawing/2014/main" id="{F0019130-0796-4769-9B86-88981B76B088}"/>
              </a:ext>
            </a:extLst>
          </p:cNvPr>
          <p:cNvSpPr>
            <a:spLocks noChangeShapeType="1"/>
          </p:cNvSpPr>
          <p:nvPr/>
        </p:nvSpPr>
        <p:spPr bwMode="auto">
          <a:xfrm>
            <a:off x="3384104" y="6110064"/>
            <a:ext cx="547688" cy="15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15">
            <a:extLst>
              <a:ext uri="{FF2B5EF4-FFF2-40B4-BE49-F238E27FC236}">
                <a16:creationId xmlns:a16="http://schemas.microsoft.com/office/drawing/2014/main" id="{86F5C1F7-49D6-43E7-82E1-7EC8A27F59AF}"/>
              </a:ext>
            </a:extLst>
          </p:cNvPr>
          <p:cNvSpPr>
            <a:spLocks noChangeArrowheads="1"/>
          </p:cNvSpPr>
          <p:nvPr/>
        </p:nvSpPr>
        <p:spPr bwMode="auto">
          <a:xfrm>
            <a:off x="4069904" y="5966048"/>
            <a:ext cx="1600200" cy="448816"/>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300" b="1" i="1" dirty="0">
                <a:solidFill>
                  <a:srgbClr val="00FF00"/>
                </a:solidFill>
                <a:latin typeface="Times New Roman" panose="02020603050405020304" pitchFamily="18" charset="0"/>
              </a:rPr>
              <a:t> </a:t>
            </a:r>
            <a:r>
              <a:rPr lang="en-US" altLang="en-US" sz="2300" b="1" i="1" dirty="0" err="1">
                <a:latin typeface="Times New Roman" panose="02020603050405020304" pitchFamily="18" charset="0"/>
              </a:rPr>
              <a:t>Acoplada</a:t>
            </a:r>
            <a:r>
              <a:rPr lang="en-US" altLang="en-US" sz="2300" b="1" dirty="0" err="1">
                <a:latin typeface="Times New Roman" panose="02020603050405020304" pitchFamily="18" charset="0"/>
              </a:rPr>
              <a:t>s</a:t>
            </a:r>
            <a:endParaRPr lang="en-US" altLang="en-US" sz="2300" b="1" i="1" dirty="0">
              <a:latin typeface="Times New Roman" panose="02020603050405020304" pitchFamily="18" charset="0"/>
            </a:endParaRPr>
          </a:p>
        </p:txBody>
      </p:sp>
      <p:sp>
        <p:nvSpPr>
          <p:cNvPr id="16" name="Rectangle 16">
            <a:extLst>
              <a:ext uri="{FF2B5EF4-FFF2-40B4-BE49-F238E27FC236}">
                <a16:creationId xmlns:a16="http://schemas.microsoft.com/office/drawing/2014/main" id="{47EA1C21-07E3-4F05-8DD5-A275F5132AF7}"/>
              </a:ext>
            </a:extLst>
          </p:cNvPr>
          <p:cNvSpPr>
            <a:spLocks noChangeArrowheads="1"/>
          </p:cNvSpPr>
          <p:nvPr/>
        </p:nvSpPr>
        <p:spPr bwMode="auto">
          <a:xfrm>
            <a:off x="6279704" y="5805264"/>
            <a:ext cx="274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100" b="1" i="1">
                <a:solidFill>
                  <a:srgbClr val="00FF00"/>
                </a:solidFill>
                <a:latin typeface="Arial" panose="020B0604020202020204" pitchFamily="34" charset="0"/>
              </a:rPr>
              <a:t> </a:t>
            </a:r>
            <a:r>
              <a:rPr lang="en-US" altLang="en-US" sz="2000" b="1">
                <a:latin typeface="Arial" panose="020B0604020202020204" pitchFamily="34" charset="0"/>
              </a:rPr>
              <a:t>Reacciones que</a:t>
            </a:r>
          </a:p>
          <a:p>
            <a:pPr algn="ctr">
              <a:lnSpc>
                <a:spcPct val="80000"/>
              </a:lnSpc>
              <a:spcBef>
                <a:spcPct val="20000"/>
              </a:spcBef>
            </a:pPr>
            <a:r>
              <a:rPr lang="en-US" altLang="en-US" sz="2000" b="1">
                <a:latin typeface="Arial" panose="020B0604020202020204" pitchFamily="34" charset="0"/>
              </a:rPr>
              <a:t>Requieren Energía</a:t>
            </a:r>
            <a:endParaRPr lang="en-US" altLang="en-US" sz="2000" b="1" i="1">
              <a:latin typeface="Times New Roman" panose="02020603050405020304" pitchFamily="18" charset="0"/>
            </a:endParaRPr>
          </a:p>
        </p:txBody>
      </p:sp>
      <p:sp>
        <p:nvSpPr>
          <p:cNvPr id="17" name="Line 17">
            <a:extLst>
              <a:ext uri="{FF2B5EF4-FFF2-40B4-BE49-F238E27FC236}">
                <a16:creationId xmlns:a16="http://schemas.microsoft.com/office/drawing/2014/main" id="{8297D69B-E5BC-4EB5-A22B-A9C3EF4A3CCC}"/>
              </a:ext>
            </a:extLst>
          </p:cNvPr>
          <p:cNvSpPr>
            <a:spLocks noChangeShapeType="1"/>
          </p:cNvSpPr>
          <p:nvPr/>
        </p:nvSpPr>
        <p:spPr bwMode="auto">
          <a:xfrm>
            <a:off x="5808217" y="6110064"/>
            <a:ext cx="547687" cy="15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itle 1">
            <a:extLst>
              <a:ext uri="{FF2B5EF4-FFF2-40B4-BE49-F238E27FC236}">
                <a16:creationId xmlns:a16="http://schemas.microsoft.com/office/drawing/2014/main" id="{9B8E0931-3F64-44C3-BA14-E8B78B777E2C}"/>
              </a:ext>
            </a:extLst>
          </p:cNvPr>
          <p:cNvSpPr>
            <a:spLocks/>
          </p:cNvSpPr>
          <p:nvPr/>
        </p:nvSpPr>
        <p:spPr bwMode="auto">
          <a:xfrm>
            <a:off x="669404" y="732591"/>
            <a:ext cx="7502996"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3600" dirty="0">
                <a:solidFill>
                  <a:srgbClr val="484876"/>
                </a:solidFill>
                <a:effectLst>
                  <a:outerShdw blurRad="38100" dist="38100" dir="2700000" algn="tl">
                    <a:srgbClr val="C0C0C0"/>
                  </a:outerShdw>
                </a:effectLst>
                <a:latin typeface="Arial Black" pitchFamily="34" charset="0"/>
                <a:cs typeface="Arial" charset="0"/>
              </a:rPr>
              <a:t>REACCIONES ACOPLADAS</a:t>
            </a:r>
          </a:p>
        </p:txBody>
      </p:sp>
    </p:spTree>
    <p:extLst>
      <p:ext uri="{BB962C8B-B14F-4D97-AF65-F5344CB8AC3E}">
        <p14:creationId xmlns:p14="http://schemas.microsoft.com/office/powerpoint/2010/main" val="1557690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7F4C966-B447-4ADD-9DF1-D8EB8F894DEB}"/>
              </a:ext>
            </a:extLst>
          </p:cNvPr>
          <p:cNvSpPr>
            <a:spLocks noChangeArrowheads="1"/>
          </p:cNvSpPr>
          <p:nvPr/>
        </p:nvSpPr>
        <p:spPr bwMode="auto">
          <a:xfrm>
            <a:off x="3567113" y="4174827"/>
            <a:ext cx="2011362" cy="312737"/>
          </a:xfrm>
          <a:prstGeom prst="rect">
            <a:avLst/>
          </a:prstGeom>
          <a:noFill/>
          <a:ln w="9525">
            <a:noFill/>
            <a:miter lim="800000"/>
            <a:headEnd/>
            <a:tailEnd/>
          </a:ln>
          <a:effectLst/>
        </p:spPr>
        <p:txBody>
          <a:bodyPr anchor="ctr"/>
          <a:lstStyle/>
          <a:p>
            <a:pPr algn="ctr" fontAlgn="auto">
              <a:lnSpc>
                <a:spcPct val="80000"/>
              </a:lnSpc>
              <a:spcBef>
                <a:spcPts val="0"/>
              </a:spcBef>
              <a:spcAft>
                <a:spcPts val="0"/>
              </a:spcAft>
              <a:defRPr/>
            </a:pPr>
            <a:r>
              <a:rPr lang="en-US" sz="2900" b="1">
                <a:effectLst>
                  <a:outerShdw blurRad="38100" dist="38100" dir="2700000" algn="tl">
                    <a:srgbClr val="C0C0C0"/>
                  </a:outerShdw>
                </a:effectLst>
                <a:latin typeface="Arial" charset="0"/>
              </a:rPr>
              <a:t>Ejemplos</a:t>
            </a:r>
          </a:p>
        </p:txBody>
      </p:sp>
      <p:sp>
        <p:nvSpPr>
          <p:cNvPr id="3" name="Line 5">
            <a:extLst>
              <a:ext uri="{FF2B5EF4-FFF2-40B4-BE49-F238E27FC236}">
                <a16:creationId xmlns:a16="http://schemas.microsoft.com/office/drawing/2014/main" id="{E1B1859F-B842-4DEF-B0C5-1EF536CAD12C}"/>
              </a:ext>
            </a:extLst>
          </p:cNvPr>
          <p:cNvSpPr>
            <a:spLocks noChangeShapeType="1"/>
          </p:cNvSpPr>
          <p:nvPr/>
        </p:nvSpPr>
        <p:spPr bwMode="auto">
          <a:xfrm flipH="1">
            <a:off x="4575175" y="1518939"/>
            <a:ext cx="0" cy="366713"/>
          </a:xfrm>
          <a:prstGeom prst="line">
            <a:avLst/>
          </a:prstGeom>
          <a:noFill/>
          <a:ln w="10477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 name="Rectangle 6">
            <a:extLst>
              <a:ext uri="{FF2B5EF4-FFF2-40B4-BE49-F238E27FC236}">
                <a16:creationId xmlns:a16="http://schemas.microsoft.com/office/drawing/2014/main" id="{F7F37C49-A2FC-4B7B-AF62-CF2CF0660028}"/>
              </a:ext>
            </a:extLst>
          </p:cNvPr>
          <p:cNvSpPr>
            <a:spLocks noChangeArrowheads="1"/>
          </p:cNvSpPr>
          <p:nvPr/>
        </p:nvSpPr>
        <p:spPr bwMode="auto">
          <a:xfrm>
            <a:off x="1398588" y="1209377"/>
            <a:ext cx="6629400" cy="384175"/>
          </a:xfrm>
          <a:prstGeom prst="rect">
            <a:avLst/>
          </a:prstGeom>
          <a:noFill/>
          <a:ln w="9525">
            <a:noFill/>
            <a:miter lim="800000"/>
            <a:headEnd/>
            <a:tailEnd/>
          </a:ln>
          <a:effectLst/>
        </p:spPr>
        <p:txBody>
          <a:bodyPr anchor="ctr"/>
          <a:lstStyle/>
          <a:p>
            <a:pPr algn="ctr" fontAlgn="auto">
              <a:lnSpc>
                <a:spcPct val="80000"/>
              </a:lnSpc>
              <a:spcBef>
                <a:spcPts val="0"/>
              </a:spcBef>
              <a:spcAft>
                <a:spcPts val="0"/>
              </a:spcAft>
              <a:defRPr/>
            </a:pPr>
            <a:r>
              <a:rPr lang="en-US" sz="2600">
                <a:effectLst>
                  <a:outerShdw blurRad="38100" dist="38100" dir="2700000" algn="tl">
                    <a:srgbClr val="C0C0C0"/>
                  </a:outerShdw>
                </a:effectLst>
                <a:latin typeface="Arial Black" pitchFamily="34" charset="0"/>
              </a:rPr>
              <a:t>FUENTES PRIMARIAS DE ENERGÍA</a:t>
            </a:r>
          </a:p>
        </p:txBody>
      </p:sp>
      <p:sp>
        <p:nvSpPr>
          <p:cNvPr id="5" name="Rectangle 10">
            <a:extLst>
              <a:ext uri="{FF2B5EF4-FFF2-40B4-BE49-F238E27FC236}">
                <a16:creationId xmlns:a16="http://schemas.microsoft.com/office/drawing/2014/main" id="{CE8A3AC0-C7A8-49B9-8346-C216CC737C65}"/>
              </a:ext>
            </a:extLst>
          </p:cNvPr>
          <p:cNvSpPr>
            <a:spLocks noChangeArrowheads="1"/>
          </p:cNvSpPr>
          <p:nvPr/>
        </p:nvSpPr>
        <p:spPr bwMode="auto">
          <a:xfrm>
            <a:off x="6253163" y="4722514"/>
            <a:ext cx="23558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n-US" altLang="en-US" sz="2500" b="1" i="1">
                <a:latin typeface="Arial" panose="020B0604020202020204" pitchFamily="34" charset="0"/>
              </a:rPr>
              <a:t>Sustratos:</a:t>
            </a:r>
          </a:p>
        </p:txBody>
      </p:sp>
      <p:sp>
        <p:nvSpPr>
          <p:cNvPr id="6" name="Rectangle 16">
            <a:extLst>
              <a:ext uri="{FF2B5EF4-FFF2-40B4-BE49-F238E27FC236}">
                <a16:creationId xmlns:a16="http://schemas.microsoft.com/office/drawing/2014/main" id="{A1CE0253-DF8D-4987-A17F-D443C6B261E5}"/>
              </a:ext>
            </a:extLst>
          </p:cNvPr>
          <p:cNvSpPr>
            <a:spLocks noChangeArrowheads="1"/>
          </p:cNvSpPr>
          <p:nvPr/>
        </p:nvSpPr>
        <p:spPr bwMode="auto">
          <a:xfrm>
            <a:off x="563563" y="4717752"/>
            <a:ext cx="27940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60000"/>
              </a:lnSpc>
              <a:spcBef>
                <a:spcPct val="20000"/>
              </a:spcBef>
            </a:pPr>
            <a:r>
              <a:rPr lang="en-US" altLang="en-US" sz="2500" b="1" i="1">
                <a:latin typeface="Arial" panose="020B0604020202020204" pitchFamily="34" charset="0"/>
              </a:rPr>
              <a:t>Macromoléculas:</a:t>
            </a:r>
          </a:p>
        </p:txBody>
      </p:sp>
      <p:sp>
        <p:nvSpPr>
          <p:cNvPr id="7" name="Freeform 17">
            <a:extLst>
              <a:ext uri="{FF2B5EF4-FFF2-40B4-BE49-F238E27FC236}">
                <a16:creationId xmlns:a16="http://schemas.microsoft.com/office/drawing/2014/main" id="{7F271646-612E-485E-B53F-B9EB4E9F23AE}"/>
              </a:ext>
            </a:extLst>
          </p:cNvPr>
          <p:cNvSpPr>
            <a:spLocks/>
          </p:cNvSpPr>
          <p:nvPr/>
        </p:nvSpPr>
        <p:spPr bwMode="auto">
          <a:xfrm>
            <a:off x="2030413" y="4352627"/>
            <a:ext cx="1703387" cy="395287"/>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0477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AutoShape 22">
            <a:hlinkClick r:id="" action="ppaction://noaction" highlightClick="1"/>
            <a:extLst>
              <a:ext uri="{FF2B5EF4-FFF2-40B4-BE49-F238E27FC236}">
                <a16:creationId xmlns:a16="http://schemas.microsoft.com/office/drawing/2014/main" id="{2A8C78BF-43D8-4243-9867-4CC4A97D2B36}"/>
              </a:ext>
            </a:extLst>
          </p:cNvPr>
          <p:cNvSpPr>
            <a:spLocks noChangeArrowheads="1"/>
          </p:cNvSpPr>
          <p:nvPr/>
        </p:nvSpPr>
        <p:spPr bwMode="auto">
          <a:xfrm>
            <a:off x="952500" y="5051127"/>
            <a:ext cx="1936750" cy="1501775"/>
          </a:xfrm>
          <a:prstGeom prst="actionButtonBlank">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9" name="Rectangle 23">
            <a:extLst>
              <a:ext uri="{FF2B5EF4-FFF2-40B4-BE49-F238E27FC236}">
                <a16:creationId xmlns:a16="http://schemas.microsoft.com/office/drawing/2014/main" id="{8FB7D609-A477-4A5C-9033-73112AD832CB}"/>
              </a:ext>
            </a:extLst>
          </p:cNvPr>
          <p:cNvSpPr>
            <a:spLocks noChangeArrowheads="1"/>
          </p:cNvSpPr>
          <p:nvPr/>
        </p:nvSpPr>
        <p:spPr bwMode="auto">
          <a:xfrm>
            <a:off x="1011238" y="5171777"/>
            <a:ext cx="18161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spcBef>
                <a:spcPct val="20000"/>
              </a:spcBef>
            </a:pPr>
            <a:r>
              <a:rPr lang="en-US" altLang="en-US" sz="3200" b="1" i="1" dirty="0">
                <a:solidFill>
                  <a:schemeClr val="bg1"/>
                </a:solidFill>
                <a:latin typeface="Arial" panose="020B0604020202020204" pitchFamily="34" charset="0"/>
              </a:rPr>
              <a:t>CHO</a:t>
            </a:r>
          </a:p>
          <a:p>
            <a:pPr algn="ctr">
              <a:lnSpc>
                <a:spcPct val="70000"/>
              </a:lnSpc>
              <a:spcBef>
                <a:spcPct val="20000"/>
              </a:spcBef>
            </a:pPr>
            <a:r>
              <a:rPr lang="en-US" altLang="en-US" sz="3200" b="1" i="1" dirty="0">
                <a:solidFill>
                  <a:schemeClr val="bg1"/>
                </a:solidFill>
                <a:latin typeface="Arial" panose="020B0604020202020204" pitchFamily="34" charset="0"/>
              </a:rPr>
              <a:t>PRO</a:t>
            </a:r>
          </a:p>
          <a:p>
            <a:pPr algn="ctr">
              <a:lnSpc>
                <a:spcPct val="70000"/>
              </a:lnSpc>
              <a:spcBef>
                <a:spcPct val="20000"/>
              </a:spcBef>
            </a:pPr>
            <a:r>
              <a:rPr lang="en-US" altLang="en-US" sz="3200" b="1" i="1" dirty="0" err="1">
                <a:solidFill>
                  <a:schemeClr val="bg1"/>
                </a:solidFill>
                <a:latin typeface="Arial" panose="020B0604020202020204" pitchFamily="34" charset="0"/>
              </a:rPr>
              <a:t>Grasas</a:t>
            </a:r>
            <a:endParaRPr lang="en-US" altLang="en-US" sz="3200" b="1" i="1" dirty="0">
              <a:solidFill>
                <a:schemeClr val="bg1"/>
              </a:solidFill>
              <a:latin typeface="Arial" panose="020B0604020202020204" pitchFamily="34" charset="0"/>
            </a:endParaRPr>
          </a:p>
        </p:txBody>
      </p:sp>
      <p:sp>
        <p:nvSpPr>
          <p:cNvPr id="10" name="AutoShape 26">
            <a:extLst>
              <a:ext uri="{FF2B5EF4-FFF2-40B4-BE49-F238E27FC236}">
                <a16:creationId xmlns:a16="http://schemas.microsoft.com/office/drawing/2014/main" id="{FC07A5C8-E3BC-4E59-90EB-5DE8BD4C1F7C}"/>
              </a:ext>
            </a:extLst>
          </p:cNvPr>
          <p:cNvSpPr>
            <a:spLocks noChangeArrowheads="1"/>
          </p:cNvSpPr>
          <p:nvPr/>
        </p:nvSpPr>
        <p:spPr bwMode="auto">
          <a:xfrm>
            <a:off x="2301875" y="1895177"/>
            <a:ext cx="4600575" cy="623887"/>
          </a:xfrm>
          <a:prstGeom prst="bevel">
            <a:avLst>
              <a:gd name="adj" fmla="val 125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1" name="Rectangle 27">
            <a:extLst>
              <a:ext uri="{FF2B5EF4-FFF2-40B4-BE49-F238E27FC236}">
                <a16:creationId xmlns:a16="http://schemas.microsoft.com/office/drawing/2014/main" id="{D326E955-85C4-4ACB-98D6-6E2BE5D7B326}"/>
              </a:ext>
            </a:extLst>
          </p:cNvPr>
          <p:cNvSpPr>
            <a:spLocks noChangeArrowheads="1"/>
          </p:cNvSpPr>
          <p:nvPr/>
        </p:nvSpPr>
        <p:spPr bwMode="auto">
          <a:xfrm>
            <a:off x="2382838" y="2020589"/>
            <a:ext cx="43973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spcBef>
                <a:spcPct val="20000"/>
              </a:spcBef>
            </a:pPr>
            <a:r>
              <a:rPr lang="en-US" altLang="en-US" sz="2900" b="1" i="1">
                <a:solidFill>
                  <a:srgbClr val="FFFF00"/>
                </a:solidFill>
                <a:latin typeface="Arial" panose="020B0604020202020204" pitchFamily="34" charset="0"/>
              </a:rPr>
              <a:t>Sinónimos:</a:t>
            </a:r>
          </a:p>
        </p:txBody>
      </p:sp>
      <p:sp>
        <p:nvSpPr>
          <p:cNvPr id="12" name="Freeform 28">
            <a:extLst>
              <a:ext uri="{FF2B5EF4-FFF2-40B4-BE49-F238E27FC236}">
                <a16:creationId xmlns:a16="http://schemas.microsoft.com/office/drawing/2014/main" id="{4A0B081D-EAC4-4000-A51B-E516FD2D6A2C}"/>
              </a:ext>
            </a:extLst>
          </p:cNvPr>
          <p:cNvSpPr>
            <a:spLocks/>
          </p:cNvSpPr>
          <p:nvPr/>
        </p:nvSpPr>
        <p:spPr bwMode="auto">
          <a:xfrm flipH="1">
            <a:off x="5411788" y="4347864"/>
            <a:ext cx="1908175" cy="395288"/>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0477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AutoShape 31">
            <a:hlinkClick r:id="" action="ppaction://noaction" highlightClick="1"/>
            <a:extLst>
              <a:ext uri="{FF2B5EF4-FFF2-40B4-BE49-F238E27FC236}">
                <a16:creationId xmlns:a16="http://schemas.microsoft.com/office/drawing/2014/main" id="{A880F047-0E4D-4711-9049-254579BCDA3A}"/>
              </a:ext>
            </a:extLst>
          </p:cNvPr>
          <p:cNvSpPr>
            <a:spLocks noChangeArrowheads="1"/>
          </p:cNvSpPr>
          <p:nvPr/>
        </p:nvSpPr>
        <p:spPr bwMode="auto">
          <a:xfrm>
            <a:off x="6434138" y="5046364"/>
            <a:ext cx="1936750" cy="1474788"/>
          </a:xfrm>
          <a:prstGeom prst="actionButtonBlank">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4" name="Rectangle 32">
            <a:extLst>
              <a:ext uri="{FF2B5EF4-FFF2-40B4-BE49-F238E27FC236}">
                <a16:creationId xmlns:a16="http://schemas.microsoft.com/office/drawing/2014/main" id="{8C1AF04F-8564-48BB-AE24-36968D8FFBD9}"/>
              </a:ext>
            </a:extLst>
          </p:cNvPr>
          <p:cNvSpPr>
            <a:spLocks noChangeArrowheads="1"/>
          </p:cNvSpPr>
          <p:nvPr/>
        </p:nvSpPr>
        <p:spPr bwMode="auto">
          <a:xfrm>
            <a:off x="6794500" y="5229200"/>
            <a:ext cx="12715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3300" b="1" i="1">
                <a:solidFill>
                  <a:schemeClr val="bg1"/>
                </a:solidFill>
                <a:latin typeface="Arial" panose="020B0604020202020204" pitchFamily="34" charset="0"/>
              </a:rPr>
              <a:t>ATP</a:t>
            </a:r>
          </a:p>
          <a:p>
            <a:pPr algn="ctr">
              <a:lnSpc>
                <a:spcPct val="90000"/>
              </a:lnSpc>
              <a:spcBef>
                <a:spcPct val="20000"/>
              </a:spcBef>
            </a:pPr>
            <a:r>
              <a:rPr lang="en-US" altLang="en-US" sz="3300" b="1" i="1">
                <a:solidFill>
                  <a:schemeClr val="bg1"/>
                </a:solidFill>
                <a:latin typeface="Arial" panose="020B0604020202020204" pitchFamily="34" charset="0"/>
              </a:rPr>
              <a:t>PCr</a:t>
            </a:r>
          </a:p>
        </p:txBody>
      </p:sp>
      <p:sp>
        <p:nvSpPr>
          <p:cNvPr id="15" name="Rectangle 33">
            <a:extLst>
              <a:ext uri="{FF2B5EF4-FFF2-40B4-BE49-F238E27FC236}">
                <a16:creationId xmlns:a16="http://schemas.microsoft.com/office/drawing/2014/main" id="{6314A098-ECC1-4634-A255-098E044E2855}"/>
              </a:ext>
            </a:extLst>
          </p:cNvPr>
          <p:cNvSpPr>
            <a:spLocks noChangeArrowheads="1"/>
          </p:cNvSpPr>
          <p:nvPr/>
        </p:nvSpPr>
        <p:spPr bwMode="auto">
          <a:xfrm>
            <a:off x="2317750" y="2514302"/>
            <a:ext cx="4570413" cy="1279525"/>
          </a:xfrm>
          <a:prstGeom prst="rect">
            <a:avLst/>
          </a:prstGeom>
          <a:gradFill rotWithShape="1">
            <a:gsLst>
              <a:gs pos="0">
                <a:schemeClr val="tx2"/>
              </a:gs>
              <a:gs pos="100000">
                <a:srgbClr val="0000FF"/>
              </a:gs>
            </a:gsLst>
            <a:path path="shape">
              <a:fillToRect l="50000" t="50000" r="50000" b="50000"/>
            </a:path>
          </a:gradFill>
          <a:ln w="28575">
            <a:solidFill>
              <a:srgbClr val="0000FF"/>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6" name="Rectangle 34">
            <a:extLst>
              <a:ext uri="{FF2B5EF4-FFF2-40B4-BE49-F238E27FC236}">
                <a16:creationId xmlns:a16="http://schemas.microsoft.com/office/drawing/2014/main" id="{75D835D4-6E3E-4F4B-8727-B731FBFFECE7}"/>
              </a:ext>
            </a:extLst>
          </p:cNvPr>
          <p:cNvSpPr>
            <a:spLocks noChangeArrowheads="1"/>
          </p:cNvSpPr>
          <p:nvPr/>
        </p:nvSpPr>
        <p:spPr bwMode="auto">
          <a:xfrm>
            <a:off x="2371725" y="2531764"/>
            <a:ext cx="449262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70000"/>
              </a:lnSpc>
              <a:spcBef>
                <a:spcPct val="20000"/>
              </a:spcBef>
              <a:buFontTx/>
              <a:buChar char="•"/>
            </a:pPr>
            <a:r>
              <a:rPr lang="en-US" altLang="en-US" sz="2100" b="1" dirty="0" err="1">
                <a:solidFill>
                  <a:schemeClr val="bg1"/>
                </a:solidFill>
                <a:latin typeface="Verdana" panose="020B0604030504040204" pitchFamily="34" charset="0"/>
              </a:rPr>
              <a:t>Sustratos</a:t>
            </a:r>
            <a:endParaRPr lang="en-US" altLang="en-US" sz="2100" b="1" dirty="0">
              <a:solidFill>
                <a:schemeClr val="bg1"/>
              </a:solidFill>
              <a:latin typeface="Verdana" panose="020B0604030504040204" pitchFamily="34" charset="0"/>
            </a:endParaRPr>
          </a:p>
          <a:p>
            <a:pPr algn="l">
              <a:lnSpc>
                <a:spcPct val="70000"/>
              </a:lnSpc>
              <a:spcBef>
                <a:spcPct val="20000"/>
              </a:spcBef>
              <a:buFontTx/>
              <a:buChar char="•"/>
            </a:pPr>
            <a:r>
              <a:rPr lang="en-US" altLang="en-US" sz="2100" b="1" dirty="0">
                <a:solidFill>
                  <a:schemeClr val="bg1"/>
                </a:solidFill>
                <a:latin typeface="Verdana" panose="020B0604030504040204" pitchFamily="34" charset="0"/>
              </a:rPr>
              <a:t>Combustibles </a:t>
            </a:r>
            <a:r>
              <a:rPr lang="en-US" altLang="en-US" sz="2100" b="1" dirty="0" err="1">
                <a:solidFill>
                  <a:schemeClr val="bg1"/>
                </a:solidFill>
                <a:latin typeface="Verdana" panose="020B0604030504040204" pitchFamily="34" charset="0"/>
              </a:rPr>
              <a:t>Metabólicos</a:t>
            </a:r>
            <a:endParaRPr lang="en-US" altLang="en-US" sz="2100" b="1" dirty="0">
              <a:solidFill>
                <a:schemeClr val="bg1"/>
              </a:solidFill>
              <a:latin typeface="Verdana" panose="020B0604030504040204" pitchFamily="34" charset="0"/>
            </a:endParaRPr>
          </a:p>
          <a:p>
            <a:pPr algn="l">
              <a:lnSpc>
                <a:spcPct val="70000"/>
              </a:lnSpc>
              <a:spcBef>
                <a:spcPct val="20000"/>
              </a:spcBef>
              <a:buFontTx/>
              <a:buChar char="•"/>
            </a:pPr>
            <a:r>
              <a:rPr lang="en-US" altLang="en-US" sz="2100" b="1" dirty="0" err="1">
                <a:solidFill>
                  <a:schemeClr val="bg1"/>
                </a:solidFill>
                <a:latin typeface="Verdana" panose="020B0604030504040204" pitchFamily="34" charset="0"/>
              </a:rPr>
              <a:t>Sustancias</a:t>
            </a:r>
            <a:r>
              <a:rPr lang="en-US" altLang="en-US" sz="2100" b="1" dirty="0">
                <a:solidFill>
                  <a:schemeClr val="bg1"/>
                </a:solidFill>
                <a:latin typeface="Verdana" panose="020B0604030504040204" pitchFamily="34" charset="0"/>
              </a:rPr>
              <a:t> </a:t>
            </a:r>
            <a:r>
              <a:rPr lang="en-US" altLang="en-US" sz="2100" b="1" dirty="0" err="1">
                <a:solidFill>
                  <a:schemeClr val="bg1"/>
                </a:solidFill>
                <a:latin typeface="Verdana" panose="020B0604030504040204" pitchFamily="34" charset="0"/>
              </a:rPr>
              <a:t>Nutricias</a:t>
            </a:r>
            <a:endParaRPr lang="en-US" altLang="en-US" sz="2100" b="1" dirty="0">
              <a:solidFill>
                <a:schemeClr val="bg1"/>
              </a:solidFill>
              <a:latin typeface="Verdana" panose="020B0604030504040204" pitchFamily="34" charset="0"/>
            </a:endParaRPr>
          </a:p>
          <a:p>
            <a:pPr algn="l">
              <a:lnSpc>
                <a:spcPct val="70000"/>
              </a:lnSpc>
              <a:spcBef>
                <a:spcPct val="20000"/>
              </a:spcBef>
              <a:buFontTx/>
              <a:buChar char="•"/>
            </a:pPr>
            <a:r>
              <a:rPr lang="en-US" altLang="en-US" sz="2100" b="1" dirty="0" err="1">
                <a:solidFill>
                  <a:schemeClr val="bg1"/>
                </a:solidFill>
                <a:latin typeface="Verdana" panose="020B0604030504040204" pitchFamily="34" charset="0"/>
              </a:rPr>
              <a:t>Macromoléculas</a:t>
            </a:r>
            <a:endParaRPr lang="en-US" altLang="en-US" sz="2100" b="1" dirty="0">
              <a:solidFill>
                <a:schemeClr val="bg1"/>
              </a:solidFill>
              <a:latin typeface="Verdana" panose="020B0604030504040204" pitchFamily="34" charset="0"/>
            </a:endParaRPr>
          </a:p>
        </p:txBody>
      </p:sp>
      <p:sp>
        <p:nvSpPr>
          <p:cNvPr id="17" name="Line 35">
            <a:extLst>
              <a:ext uri="{FF2B5EF4-FFF2-40B4-BE49-F238E27FC236}">
                <a16:creationId xmlns:a16="http://schemas.microsoft.com/office/drawing/2014/main" id="{33ABE555-1DC2-4439-B436-B45EE049D21A}"/>
              </a:ext>
            </a:extLst>
          </p:cNvPr>
          <p:cNvSpPr>
            <a:spLocks noChangeShapeType="1"/>
          </p:cNvSpPr>
          <p:nvPr/>
        </p:nvSpPr>
        <p:spPr bwMode="auto">
          <a:xfrm flipH="1">
            <a:off x="4656138" y="3843039"/>
            <a:ext cx="0" cy="366713"/>
          </a:xfrm>
          <a:prstGeom prst="line">
            <a:avLst/>
          </a:prstGeom>
          <a:noFill/>
          <a:ln w="10477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 name="Title 1">
            <a:extLst>
              <a:ext uri="{FF2B5EF4-FFF2-40B4-BE49-F238E27FC236}">
                <a16:creationId xmlns:a16="http://schemas.microsoft.com/office/drawing/2014/main" id="{C085D00A-3573-41F4-AE39-6AF91AB08A12}"/>
              </a:ext>
            </a:extLst>
          </p:cNvPr>
          <p:cNvSpPr>
            <a:spLocks/>
          </p:cNvSpPr>
          <p:nvPr/>
        </p:nvSpPr>
        <p:spPr bwMode="auto">
          <a:xfrm>
            <a:off x="0" y="722981"/>
            <a:ext cx="9144000" cy="303213"/>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sz="3500" dirty="0">
                <a:solidFill>
                  <a:srgbClr val="484876"/>
                </a:solidFill>
                <a:effectLst>
                  <a:outerShdw blurRad="38100" dist="38100" dir="2700000" algn="tl">
                    <a:srgbClr val="C0C0C0"/>
                  </a:outerShdw>
                </a:effectLst>
                <a:latin typeface="Arial Black" pitchFamily="34" charset="0"/>
                <a:cs typeface="Arial" charset="0"/>
              </a:rPr>
              <a:t>FUENTES ENERGÉTICAS</a:t>
            </a:r>
            <a:endParaRPr lang="es-PR" altLang="es-PR" sz="3500"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142755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a:extLst>
              <a:ext uri="{FF2B5EF4-FFF2-40B4-BE49-F238E27FC236}">
                <a16:creationId xmlns:a16="http://schemas.microsoft.com/office/drawing/2014/main" id="{A11272B3-EA0B-4095-9834-30B4BF43A170}"/>
              </a:ext>
            </a:extLst>
          </p:cNvPr>
          <p:cNvSpPr txBox="1">
            <a:spLocks noChangeArrowheads="1"/>
          </p:cNvSpPr>
          <p:nvPr/>
        </p:nvSpPr>
        <p:spPr bwMode="auto">
          <a:xfrm>
            <a:off x="467544" y="1658069"/>
            <a:ext cx="830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90000"/>
              </a:lnSpc>
            </a:pPr>
            <a:r>
              <a:rPr lang="en-US" altLang="en-US" sz="2400">
                <a:latin typeface="Wingdings" panose="05000000000000000000" pitchFamily="2" charset="2"/>
              </a:rPr>
              <a:t>w</a:t>
            </a:r>
            <a:r>
              <a:rPr lang="en-US" altLang="en-US" sz="2400">
                <a:latin typeface="Arial" panose="020B0604020202020204" pitchFamily="34" charset="0"/>
              </a:rPr>
              <a:t>	La energía en el sistema biológico se mide en calorías (cal).</a:t>
            </a:r>
          </a:p>
        </p:txBody>
      </p:sp>
      <p:sp>
        <p:nvSpPr>
          <p:cNvPr id="86021" name="Text Box 5">
            <a:extLst>
              <a:ext uri="{FF2B5EF4-FFF2-40B4-BE49-F238E27FC236}">
                <a16:creationId xmlns:a16="http://schemas.microsoft.com/office/drawing/2014/main" id="{8882B4FE-85EC-4BDD-A243-0846F0FB57A2}"/>
              </a:ext>
            </a:extLst>
          </p:cNvPr>
          <p:cNvSpPr txBox="1">
            <a:spLocks noChangeArrowheads="1"/>
          </p:cNvSpPr>
          <p:nvPr/>
        </p:nvSpPr>
        <p:spPr bwMode="auto">
          <a:xfrm>
            <a:off x="467544" y="2515319"/>
            <a:ext cx="8382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90000"/>
              </a:lnSpc>
              <a:buFont typeface="Wingdings" panose="05000000000000000000" pitchFamily="2" charset="2"/>
              <a:buChar char="w"/>
            </a:pPr>
            <a:r>
              <a:rPr lang="en-US" altLang="en-US" sz="2400">
                <a:latin typeface="Arial" panose="020B0604020202020204" pitchFamily="34" charset="0"/>
              </a:rPr>
              <a:t>1 cal es la cantidad de calor requerido para elevar 1 g de agua a 1°C, de 14.5°C a 15.5°C.</a:t>
            </a:r>
          </a:p>
        </p:txBody>
      </p:sp>
      <p:sp>
        <p:nvSpPr>
          <p:cNvPr id="86022" name="Text Box 6">
            <a:extLst>
              <a:ext uri="{FF2B5EF4-FFF2-40B4-BE49-F238E27FC236}">
                <a16:creationId xmlns:a16="http://schemas.microsoft.com/office/drawing/2014/main" id="{74399540-10BA-4196-A653-8B774DD5433E}"/>
              </a:ext>
            </a:extLst>
          </p:cNvPr>
          <p:cNvSpPr txBox="1">
            <a:spLocks noChangeArrowheads="1"/>
          </p:cNvSpPr>
          <p:nvPr/>
        </p:nvSpPr>
        <p:spPr bwMode="auto">
          <a:xfrm>
            <a:off x="467544" y="3340819"/>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2400">
                <a:latin typeface="Wingdings" panose="05000000000000000000" pitchFamily="2" charset="2"/>
              </a:rPr>
              <a:t>w</a:t>
            </a:r>
            <a:r>
              <a:rPr lang="en-US" altLang="en-US" sz="2400">
                <a:latin typeface="Arial" panose="020B0604020202020204" pitchFamily="34" charset="0"/>
                <a:cs typeface="Times New Roman" panose="02020603050405020304" pitchFamily="18" charset="0"/>
              </a:rPr>
              <a:t> En humanos, la energía se expresa en kilocalorías (kcal), donde 1 kcal equivale a 1,000 cal.</a:t>
            </a:r>
            <a:endParaRPr lang="en-US" altLang="en-US" sz="2400">
              <a:latin typeface="Arial" panose="020B0604020202020204" pitchFamily="34" charset="0"/>
            </a:endParaRPr>
          </a:p>
        </p:txBody>
      </p:sp>
      <p:sp>
        <p:nvSpPr>
          <p:cNvPr id="86023" name="Text Box 7">
            <a:extLst>
              <a:ext uri="{FF2B5EF4-FFF2-40B4-BE49-F238E27FC236}">
                <a16:creationId xmlns:a16="http://schemas.microsoft.com/office/drawing/2014/main" id="{4A0893E5-ADCE-48FA-AA64-183404BB205D}"/>
              </a:ext>
            </a:extLst>
          </p:cNvPr>
          <p:cNvSpPr txBox="1">
            <a:spLocks noChangeArrowheads="1"/>
          </p:cNvSpPr>
          <p:nvPr/>
        </p:nvSpPr>
        <p:spPr bwMode="auto">
          <a:xfrm>
            <a:off x="467544" y="4242519"/>
            <a:ext cx="7696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2400">
                <a:latin typeface="Wingdings" panose="05000000000000000000" pitchFamily="2" charset="2"/>
              </a:rPr>
              <a:t>w</a:t>
            </a:r>
            <a:r>
              <a:rPr lang="en-US" altLang="en-US" sz="2400">
                <a:latin typeface="Arial" panose="020B0604020202020204" pitchFamily="34" charset="0"/>
                <a:cs typeface="Times New Roman" panose="02020603050405020304" pitchFamily="18" charset="0"/>
              </a:rPr>
              <a:t> Con frecuencia, muchas personas erróneamente hablan de “calorías” cuando en realidad quieren decir más precisamente kilocalorías.  Cuando hablamos que alguien gasta 3,000 cal por día, lo que realmente significa que la persona esta gastando 3,000 kcal por día. </a:t>
            </a:r>
          </a:p>
        </p:txBody>
      </p:sp>
      <p:sp>
        <p:nvSpPr>
          <p:cNvPr id="8" name="Title 1">
            <a:extLst>
              <a:ext uri="{FF2B5EF4-FFF2-40B4-BE49-F238E27FC236}">
                <a16:creationId xmlns:a16="http://schemas.microsoft.com/office/drawing/2014/main" id="{D1E9DE4C-F63A-475D-A3AA-5A5A63425F56}"/>
              </a:ext>
            </a:extLst>
          </p:cNvPr>
          <p:cNvSpPr>
            <a:spLocks/>
          </p:cNvSpPr>
          <p:nvPr/>
        </p:nvSpPr>
        <p:spPr bwMode="auto">
          <a:xfrm>
            <a:off x="0" y="625626"/>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pPr>
            <a:r>
              <a:rPr lang="es-PR" altLang="en-US" sz="2800"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UNIDADES DE EXPRESIÓN: </a:t>
            </a:r>
            <a:r>
              <a:rPr lang="es-PR" altLang="en-US" sz="2800" i="1"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ENERGÍA</a:t>
            </a:r>
            <a:br>
              <a:rPr lang="es-PR" altLang="en-US" sz="2800" i="1"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n-US" sz="2800" i="1" dirty="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Caloría y Kilocaloría*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ipe(left)">
                                      <p:cBhvr>
                                        <p:cTn id="7" dur="5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wipe(left)">
                                      <p:cBhvr>
                                        <p:cTn id="12" dur="500"/>
                                        <p:tgtEl>
                                          <p:spTgt spid="860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22"/>
                                        </p:tgtEl>
                                        <p:attrNameLst>
                                          <p:attrName>style.visibility</p:attrName>
                                        </p:attrNameLst>
                                      </p:cBhvr>
                                      <p:to>
                                        <p:strVal val="visible"/>
                                      </p:to>
                                    </p:set>
                                    <p:animEffect transition="in" filter="wipe(left)">
                                      <p:cBhvr>
                                        <p:cTn id="17" dur="500"/>
                                        <p:tgtEl>
                                          <p:spTgt spid="860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23"/>
                                        </p:tgtEl>
                                        <p:attrNameLst>
                                          <p:attrName>style.visibility</p:attrName>
                                        </p:attrNameLst>
                                      </p:cBhvr>
                                      <p:to>
                                        <p:strVal val="visible"/>
                                      </p:to>
                                    </p:set>
                                    <p:animEffect transition="in" filter="wipe(left)">
                                      <p:cBhvr>
                                        <p:cTn id="22" dur="500"/>
                                        <p:tgtEl>
                                          <p:spTgt spid="86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utoUpdateAnimBg="0"/>
      <p:bldP spid="86021" grpId="0" autoUpdateAnimBg="0"/>
      <p:bldP spid="86022" grpId="0" autoUpdateAnimBg="0"/>
      <p:bldP spid="8602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id="{5F56FD0F-4415-497B-A90A-74383E64FF6F}"/>
              </a:ext>
            </a:extLst>
          </p:cNvPr>
          <p:cNvSpPr txBox="1">
            <a:spLocks noChangeArrowheads="1"/>
          </p:cNvSpPr>
          <p:nvPr/>
        </p:nvSpPr>
        <p:spPr bwMode="auto">
          <a:xfrm>
            <a:off x="228600" y="579661"/>
            <a:ext cx="87677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2500" b="1" dirty="0" err="1">
                <a:solidFill>
                  <a:srgbClr val="484876"/>
                </a:solidFill>
                <a:effectLst>
                  <a:outerShdw blurRad="38100" dist="38100" dir="2700000" algn="tl">
                    <a:srgbClr val="000000">
                      <a:alpha val="43137"/>
                    </a:srgbClr>
                  </a:outerShdw>
                </a:effectLst>
                <a:latin typeface="Arial Black" panose="020B0A04020102020204" pitchFamily="34" charset="0"/>
              </a:rPr>
              <a:t>Reservas</a:t>
            </a:r>
            <a:r>
              <a:rPr lang="en-US" altLang="en-US" sz="2500" b="1" dirty="0">
                <a:solidFill>
                  <a:srgbClr val="484876"/>
                </a:solidFill>
                <a:effectLst>
                  <a:outerShdw blurRad="38100" dist="38100" dir="2700000" algn="tl">
                    <a:srgbClr val="000000">
                      <a:alpha val="43137"/>
                    </a:srgbClr>
                  </a:outerShdw>
                </a:effectLst>
                <a:latin typeface="Arial Black" panose="020B0A04020102020204" pitchFamily="34" charset="0"/>
              </a:rPr>
              <a:t> de Combustible y </a:t>
            </a:r>
            <a:r>
              <a:rPr lang="en-US" altLang="en-US" sz="2500" b="1" dirty="0" err="1">
                <a:solidFill>
                  <a:srgbClr val="484876"/>
                </a:solidFill>
                <a:effectLst>
                  <a:outerShdw blurRad="38100" dist="38100" dir="2700000" algn="tl">
                    <a:srgbClr val="000000">
                      <a:alpha val="43137"/>
                    </a:srgbClr>
                  </a:outerShdw>
                </a:effectLst>
                <a:latin typeface="Arial Black" panose="020B0A04020102020204" pitchFamily="34" charset="0"/>
              </a:rPr>
              <a:t>Energía</a:t>
            </a:r>
            <a:r>
              <a:rPr lang="en-US" altLang="en-US" sz="2500" b="1"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2500" b="1" dirty="0" err="1">
                <a:solidFill>
                  <a:srgbClr val="484876"/>
                </a:solidFill>
                <a:effectLst>
                  <a:outerShdw blurRad="38100" dist="38100" dir="2700000" algn="tl">
                    <a:srgbClr val="000000">
                      <a:alpha val="43137"/>
                    </a:srgbClr>
                  </a:outerShdw>
                </a:effectLst>
                <a:latin typeface="Arial Black" panose="020B0A04020102020204" pitchFamily="34" charset="0"/>
              </a:rPr>
              <a:t>en</a:t>
            </a:r>
            <a:r>
              <a:rPr lang="en-US" altLang="en-US" sz="2500" b="1" dirty="0">
                <a:solidFill>
                  <a:srgbClr val="484876"/>
                </a:solidFill>
                <a:effectLst>
                  <a:outerShdw blurRad="38100" dist="38100" dir="2700000" algn="tl">
                    <a:srgbClr val="000000">
                      <a:alpha val="43137"/>
                    </a:srgbClr>
                  </a:outerShdw>
                </a:effectLst>
                <a:latin typeface="Arial Black" panose="020B0A04020102020204" pitchFamily="34" charset="0"/>
              </a:rPr>
              <a:t> el Cuerpo</a:t>
            </a:r>
            <a:endParaRPr lang="en-US" altLang="en-US" sz="2500"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grpSp>
        <p:nvGrpSpPr>
          <p:cNvPr id="2" name="Group 4">
            <a:extLst>
              <a:ext uri="{FF2B5EF4-FFF2-40B4-BE49-F238E27FC236}">
                <a16:creationId xmlns:a16="http://schemas.microsoft.com/office/drawing/2014/main" id="{9BC6F0E0-9C84-427C-96C4-65151BB4D66C}"/>
              </a:ext>
            </a:extLst>
          </p:cNvPr>
          <p:cNvGrpSpPr>
            <a:grpSpLocks/>
          </p:cNvGrpSpPr>
          <p:nvPr/>
        </p:nvGrpSpPr>
        <p:grpSpPr bwMode="auto">
          <a:xfrm>
            <a:off x="654050" y="899814"/>
            <a:ext cx="8413750" cy="5697538"/>
            <a:chOff x="404" y="620"/>
            <a:chExt cx="5300" cy="3589"/>
          </a:xfrm>
        </p:grpSpPr>
        <p:sp>
          <p:nvSpPr>
            <p:cNvPr id="401412" name="Text Box 5">
              <a:extLst>
                <a:ext uri="{FF2B5EF4-FFF2-40B4-BE49-F238E27FC236}">
                  <a16:creationId xmlns:a16="http://schemas.microsoft.com/office/drawing/2014/main" id="{FD1149D9-0BAB-4681-900F-2518930D5C62}"/>
                </a:ext>
              </a:extLst>
            </p:cNvPr>
            <p:cNvSpPr txBox="1">
              <a:spLocks noChangeArrowheads="1"/>
            </p:cNvSpPr>
            <p:nvPr/>
          </p:nvSpPr>
          <p:spPr bwMode="auto">
            <a:xfrm>
              <a:off x="3878" y="620"/>
              <a:ext cx="17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2400" b="1">
                  <a:latin typeface="Arial" panose="020B0604020202020204" pitchFamily="34" charset="0"/>
                </a:rPr>
                <a:t> g            kcal</a:t>
              </a:r>
              <a:endParaRPr lang="en-US" altLang="en-US" sz="2400">
                <a:latin typeface="Times New Roman" panose="02020603050405020304" pitchFamily="18" charset="0"/>
              </a:endParaRPr>
            </a:p>
          </p:txBody>
        </p:sp>
        <p:sp>
          <p:nvSpPr>
            <p:cNvPr id="401413" name="Text Box 6">
              <a:extLst>
                <a:ext uri="{FF2B5EF4-FFF2-40B4-BE49-F238E27FC236}">
                  <a16:creationId xmlns:a16="http://schemas.microsoft.com/office/drawing/2014/main" id="{43B12B76-FDBC-4785-8B3D-A7FF3F8FCB02}"/>
                </a:ext>
              </a:extLst>
            </p:cNvPr>
            <p:cNvSpPr txBox="1">
              <a:spLocks noChangeArrowheads="1"/>
            </p:cNvSpPr>
            <p:nvPr/>
          </p:nvSpPr>
          <p:spPr bwMode="auto">
            <a:xfrm>
              <a:off x="431" y="936"/>
              <a:ext cx="5273" cy="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657600" algn="l"/>
                  <a:tab pos="6000750" algn="r"/>
                  <a:tab pos="7429500" algn="r"/>
                </a:tabLst>
                <a:defRPr sz="2000">
                  <a:solidFill>
                    <a:schemeClr val="tx1"/>
                  </a:solidFill>
                  <a:latin typeface="Georgia" panose="02040502050405020303" pitchFamily="18" charset="0"/>
                </a:defRPr>
              </a:lvl1pPr>
              <a:lvl2pPr marL="742950" indent="-285750" eaLnBrk="0" hangingPunct="0">
                <a:tabLst>
                  <a:tab pos="3657600" algn="l"/>
                  <a:tab pos="6000750" algn="r"/>
                  <a:tab pos="7429500" algn="r"/>
                </a:tabLst>
                <a:defRPr sz="2000">
                  <a:solidFill>
                    <a:schemeClr val="tx1"/>
                  </a:solidFill>
                  <a:latin typeface="Georgia" panose="02040502050405020303" pitchFamily="18" charset="0"/>
                </a:defRPr>
              </a:lvl2pPr>
              <a:lvl3pPr marL="1143000" indent="-228600" eaLnBrk="0" hangingPunct="0">
                <a:tabLst>
                  <a:tab pos="3657600" algn="l"/>
                  <a:tab pos="6000750" algn="r"/>
                  <a:tab pos="7429500" algn="r"/>
                </a:tabLst>
                <a:defRPr sz="2000">
                  <a:solidFill>
                    <a:schemeClr val="tx1"/>
                  </a:solidFill>
                  <a:latin typeface="Georgia" panose="02040502050405020303" pitchFamily="18" charset="0"/>
                </a:defRPr>
              </a:lvl3pPr>
              <a:lvl4pPr marL="1600200" indent="-228600" eaLnBrk="0" hangingPunct="0">
                <a:tabLst>
                  <a:tab pos="3657600" algn="l"/>
                  <a:tab pos="6000750" algn="r"/>
                  <a:tab pos="7429500" algn="r"/>
                </a:tabLst>
                <a:defRPr sz="2000">
                  <a:solidFill>
                    <a:schemeClr val="tx1"/>
                  </a:solidFill>
                  <a:latin typeface="Georgia" panose="02040502050405020303" pitchFamily="18" charset="0"/>
                </a:defRPr>
              </a:lvl4pPr>
              <a:lvl5pPr marL="2057400" indent="-228600" eaLnBrk="0" hangingPunct="0">
                <a:tabLst>
                  <a:tab pos="3657600" algn="l"/>
                  <a:tab pos="6000750" algn="r"/>
                  <a:tab pos="7429500" algn="r"/>
                </a:tabLst>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9pPr>
            </a:lstStyle>
            <a:p>
              <a:pPr algn="l">
                <a:spcBef>
                  <a:spcPct val="50000"/>
                </a:spcBef>
              </a:pPr>
              <a:r>
                <a:rPr lang="en-US" altLang="en-US" sz="2400" b="1" dirty="0" err="1">
                  <a:latin typeface="Arial" panose="020B0604020202020204" pitchFamily="34" charset="0"/>
                </a:rPr>
                <a:t>Hidratos</a:t>
              </a:r>
              <a:r>
                <a:rPr lang="en-US" altLang="en-US" sz="2400" b="1" dirty="0">
                  <a:latin typeface="Arial" panose="020B0604020202020204" pitchFamily="34" charset="0"/>
                </a:rPr>
                <a:t> de </a:t>
              </a:r>
              <a:r>
                <a:rPr lang="en-US" altLang="en-US" sz="2400" b="1" dirty="0" err="1">
                  <a:latin typeface="Arial" panose="020B0604020202020204" pitchFamily="34" charset="0"/>
                </a:rPr>
                <a:t>Carbono</a:t>
              </a:r>
              <a:endParaRPr lang="en-US" altLang="en-US" sz="2400" dirty="0">
                <a:latin typeface="Arial" panose="020B0604020202020204" pitchFamily="34" charset="0"/>
              </a:endParaRPr>
            </a:p>
            <a:p>
              <a:pPr algn="l">
                <a:lnSpc>
                  <a:spcPct val="75000"/>
                </a:lnSpc>
                <a:spcBef>
                  <a:spcPct val="50000"/>
                </a:spcBef>
              </a:pPr>
              <a:r>
                <a:rPr lang="en-US" altLang="en-US" sz="2400" dirty="0" err="1">
                  <a:latin typeface="Arial" panose="020B0604020202020204" pitchFamily="34" charset="0"/>
                </a:rPr>
                <a:t>Glucógeno</a:t>
              </a:r>
              <a:r>
                <a:rPr lang="en-US" altLang="en-US" sz="2400" dirty="0">
                  <a:latin typeface="Arial" panose="020B0604020202020204" pitchFamily="34" charset="0"/>
                </a:rPr>
                <a:t> </a:t>
              </a:r>
              <a:r>
                <a:rPr lang="en-US" altLang="en-US" sz="2400" dirty="0" err="1">
                  <a:latin typeface="Arial" panose="020B0604020202020204" pitchFamily="34" charset="0"/>
                </a:rPr>
                <a:t>hepático</a:t>
              </a:r>
              <a:r>
                <a:rPr lang="en-US" altLang="en-US" sz="2400" dirty="0">
                  <a:latin typeface="Arial" panose="020B0604020202020204" pitchFamily="34" charset="0"/>
                </a:rPr>
                <a:t>		110	       451</a:t>
              </a:r>
            </a:p>
            <a:p>
              <a:pPr algn="l">
                <a:lnSpc>
                  <a:spcPct val="75000"/>
                </a:lnSpc>
                <a:spcBef>
                  <a:spcPct val="50000"/>
                </a:spcBef>
              </a:pPr>
              <a:r>
                <a:rPr lang="en-US" altLang="en-US" sz="2400" dirty="0" err="1">
                  <a:latin typeface="Arial" panose="020B0604020202020204" pitchFamily="34" charset="0"/>
                </a:rPr>
                <a:t>Glucógeno</a:t>
              </a:r>
              <a:r>
                <a:rPr lang="en-US" altLang="en-US" sz="2400" dirty="0">
                  <a:latin typeface="Arial" panose="020B0604020202020204" pitchFamily="34" charset="0"/>
                </a:rPr>
                <a:t> muscular		500	2,050</a:t>
              </a:r>
            </a:p>
            <a:p>
              <a:pPr algn="l">
                <a:lnSpc>
                  <a:spcPct val="75000"/>
                </a:lnSpc>
                <a:spcBef>
                  <a:spcPct val="50000"/>
                </a:spcBef>
              </a:pPr>
              <a:r>
                <a:rPr lang="en-US" altLang="en-US" sz="2400" dirty="0" err="1">
                  <a:latin typeface="Arial" panose="020B0604020202020204" pitchFamily="34" charset="0"/>
                </a:rPr>
                <a:t>Glucosa</a:t>
              </a:r>
              <a:r>
                <a:rPr lang="en-US" altLang="en-US" sz="2400" dirty="0">
                  <a:latin typeface="Arial" panose="020B0604020202020204" pitchFamily="34" charset="0"/>
                </a:rPr>
                <a:t> </a:t>
              </a:r>
              <a:r>
                <a:rPr lang="en-US" altLang="en-US" sz="2400" dirty="0" err="1">
                  <a:latin typeface="Arial" panose="020B0604020202020204" pitchFamily="34" charset="0"/>
                </a:rPr>
                <a:t>en</a:t>
              </a:r>
              <a:r>
                <a:rPr lang="en-US" altLang="en-US" sz="2400" dirty="0">
                  <a:latin typeface="Arial" panose="020B0604020202020204" pitchFamily="34" charset="0"/>
                </a:rPr>
                <a:t> </a:t>
              </a:r>
              <a:r>
                <a:rPr lang="en-US" altLang="en-US" sz="2400" dirty="0" err="1">
                  <a:latin typeface="Arial" panose="020B0604020202020204" pitchFamily="34" charset="0"/>
                </a:rPr>
                <a:t>líquidos</a:t>
              </a:r>
              <a:r>
                <a:rPr lang="en-US" altLang="en-US" sz="2400" dirty="0">
                  <a:latin typeface="Arial" panose="020B0604020202020204" pitchFamily="34" charset="0"/>
                </a:rPr>
                <a:t> </a:t>
              </a:r>
              <a:r>
                <a:rPr lang="en-US" altLang="en-US" sz="2400" dirty="0" err="1">
                  <a:latin typeface="Arial" panose="020B0604020202020204" pitchFamily="34" charset="0"/>
                </a:rPr>
                <a:t>cuerpo</a:t>
              </a:r>
              <a:r>
                <a:rPr lang="en-US" altLang="en-US" sz="2400" dirty="0">
                  <a:latin typeface="Arial" panose="020B0604020202020204" pitchFamily="34" charset="0"/>
                </a:rPr>
                <a:t>	15	62</a:t>
              </a:r>
            </a:p>
            <a:p>
              <a:pPr algn="l">
                <a:spcBef>
                  <a:spcPct val="50000"/>
                </a:spcBef>
              </a:pPr>
              <a:r>
                <a:rPr lang="en-US" altLang="en-US" sz="2400" dirty="0">
                  <a:latin typeface="Arial" panose="020B0604020202020204" pitchFamily="34" charset="0"/>
                </a:rPr>
                <a:t>	</a:t>
              </a:r>
              <a:r>
                <a:rPr lang="en-US" altLang="en-US" sz="2400" b="1" dirty="0">
                  <a:latin typeface="Arial" panose="020B0604020202020204" pitchFamily="34" charset="0"/>
                </a:rPr>
                <a:t>Total</a:t>
              </a:r>
              <a:r>
                <a:rPr lang="en-US" altLang="en-US" sz="2400" dirty="0">
                  <a:latin typeface="Arial" panose="020B0604020202020204" pitchFamily="34" charset="0"/>
                </a:rPr>
                <a:t>	</a:t>
              </a:r>
              <a:r>
                <a:rPr lang="en-US" altLang="en-US" sz="2400" b="1" dirty="0">
                  <a:latin typeface="Arial" panose="020B0604020202020204" pitchFamily="34" charset="0"/>
                </a:rPr>
                <a:t>625	2,563</a:t>
              </a:r>
            </a:p>
          </p:txBody>
        </p:sp>
        <p:sp>
          <p:nvSpPr>
            <p:cNvPr id="401414" name="Line 7">
              <a:extLst>
                <a:ext uri="{FF2B5EF4-FFF2-40B4-BE49-F238E27FC236}">
                  <a16:creationId xmlns:a16="http://schemas.microsoft.com/office/drawing/2014/main" id="{2F1FE3D1-B8B8-41C4-9E9C-D0EC4C12614E}"/>
                </a:ext>
              </a:extLst>
            </p:cNvPr>
            <p:cNvSpPr>
              <a:spLocks noChangeShapeType="1"/>
            </p:cNvSpPr>
            <p:nvPr/>
          </p:nvSpPr>
          <p:spPr bwMode="auto">
            <a:xfrm>
              <a:off x="3737" y="923"/>
              <a:ext cx="14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1415" name="Text Box 8">
              <a:extLst>
                <a:ext uri="{FF2B5EF4-FFF2-40B4-BE49-F238E27FC236}">
                  <a16:creationId xmlns:a16="http://schemas.microsoft.com/office/drawing/2014/main" id="{C2C1B7F7-4BBC-4DDB-8B20-BFF871DD3C86}"/>
                </a:ext>
              </a:extLst>
            </p:cNvPr>
            <p:cNvSpPr txBox="1">
              <a:spLocks noChangeArrowheads="1"/>
            </p:cNvSpPr>
            <p:nvPr/>
          </p:nvSpPr>
          <p:spPr bwMode="auto">
            <a:xfrm>
              <a:off x="410" y="2544"/>
              <a:ext cx="5273"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657600" algn="l"/>
                  <a:tab pos="6000750" algn="r"/>
                  <a:tab pos="7429500" algn="r"/>
                </a:tabLst>
                <a:defRPr sz="2000">
                  <a:solidFill>
                    <a:schemeClr val="tx1"/>
                  </a:solidFill>
                  <a:latin typeface="Georgia" panose="02040502050405020303" pitchFamily="18" charset="0"/>
                </a:defRPr>
              </a:lvl1pPr>
              <a:lvl2pPr marL="742950" indent="-285750" eaLnBrk="0" hangingPunct="0">
                <a:tabLst>
                  <a:tab pos="3657600" algn="l"/>
                  <a:tab pos="6000750" algn="r"/>
                  <a:tab pos="7429500" algn="r"/>
                </a:tabLst>
                <a:defRPr sz="2000">
                  <a:solidFill>
                    <a:schemeClr val="tx1"/>
                  </a:solidFill>
                  <a:latin typeface="Georgia" panose="02040502050405020303" pitchFamily="18" charset="0"/>
                </a:defRPr>
              </a:lvl2pPr>
              <a:lvl3pPr marL="1143000" indent="-228600" eaLnBrk="0" hangingPunct="0">
                <a:tabLst>
                  <a:tab pos="3657600" algn="l"/>
                  <a:tab pos="6000750" algn="r"/>
                  <a:tab pos="7429500" algn="r"/>
                </a:tabLst>
                <a:defRPr sz="2000">
                  <a:solidFill>
                    <a:schemeClr val="tx1"/>
                  </a:solidFill>
                  <a:latin typeface="Georgia" panose="02040502050405020303" pitchFamily="18" charset="0"/>
                </a:defRPr>
              </a:lvl3pPr>
              <a:lvl4pPr marL="1600200" indent="-228600" eaLnBrk="0" hangingPunct="0">
                <a:tabLst>
                  <a:tab pos="3657600" algn="l"/>
                  <a:tab pos="6000750" algn="r"/>
                  <a:tab pos="7429500" algn="r"/>
                </a:tabLst>
                <a:defRPr sz="2000">
                  <a:solidFill>
                    <a:schemeClr val="tx1"/>
                  </a:solidFill>
                  <a:latin typeface="Georgia" panose="02040502050405020303" pitchFamily="18" charset="0"/>
                </a:defRPr>
              </a:lvl4pPr>
              <a:lvl5pPr marL="2057400" indent="-228600" eaLnBrk="0" hangingPunct="0">
                <a:tabLst>
                  <a:tab pos="3657600" algn="l"/>
                  <a:tab pos="6000750" algn="r"/>
                  <a:tab pos="7429500" algn="r"/>
                </a:tabLst>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tabLst>
                  <a:tab pos="3657600" algn="l"/>
                  <a:tab pos="6000750" algn="r"/>
                  <a:tab pos="7429500" algn="r"/>
                </a:tabLst>
                <a:defRPr sz="2000">
                  <a:solidFill>
                    <a:schemeClr val="tx1"/>
                  </a:solidFill>
                  <a:latin typeface="Georgia" panose="02040502050405020303" pitchFamily="18" charset="0"/>
                </a:defRPr>
              </a:lvl9pPr>
            </a:lstStyle>
            <a:p>
              <a:pPr algn="l">
                <a:spcBef>
                  <a:spcPct val="50000"/>
                </a:spcBef>
              </a:pPr>
              <a:r>
                <a:rPr lang="en-US" altLang="en-US" sz="2400" b="1">
                  <a:latin typeface="Arial" panose="020B0604020202020204" pitchFamily="34" charset="0"/>
                </a:rPr>
                <a:t>Grasas</a:t>
              </a:r>
              <a:endParaRPr lang="en-US" altLang="en-US" sz="2400">
                <a:latin typeface="Arial" panose="020B0604020202020204" pitchFamily="34" charset="0"/>
              </a:endParaRPr>
            </a:p>
            <a:p>
              <a:pPr algn="l">
                <a:lnSpc>
                  <a:spcPct val="75000"/>
                </a:lnSpc>
                <a:spcBef>
                  <a:spcPct val="50000"/>
                </a:spcBef>
              </a:pPr>
              <a:r>
                <a:rPr lang="en-US" altLang="en-US" sz="2400">
                  <a:latin typeface="Arial" panose="020B0604020202020204" pitchFamily="34" charset="0"/>
                </a:rPr>
                <a:t>Subcutánea y visceral		7,800	73,320</a:t>
              </a:r>
            </a:p>
            <a:p>
              <a:pPr algn="l">
                <a:lnSpc>
                  <a:spcPct val="75000"/>
                </a:lnSpc>
                <a:spcBef>
                  <a:spcPct val="50000"/>
                </a:spcBef>
              </a:pPr>
              <a:r>
                <a:rPr lang="en-US" altLang="en-US" sz="2400">
                  <a:latin typeface="Arial" panose="020B0604020202020204" pitchFamily="34" charset="0"/>
                </a:rPr>
                <a:t>Intramuscular		161	1,513</a:t>
              </a:r>
            </a:p>
            <a:p>
              <a:pPr algn="l">
                <a:spcBef>
                  <a:spcPct val="50000"/>
                </a:spcBef>
              </a:pPr>
              <a:r>
                <a:rPr lang="en-US" altLang="en-US" sz="2400">
                  <a:latin typeface="Arial" panose="020B0604020202020204" pitchFamily="34" charset="0"/>
                </a:rPr>
                <a:t>	</a:t>
              </a:r>
              <a:r>
                <a:rPr lang="en-US" altLang="en-US" sz="2400" b="1">
                  <a:latin typeface="Arial" panose="020B0604020202020204" pitchFamily="34" charset="0"/>
                </a:rPr>
                <a:t>Total</a:t>
              </a:r>
              <a:r>
                <a:rPr lang="en-US" altLang="en-US" sz="2400">
                  <a:latin typeface="Arial" panose="020B0604020202020204" pitchFamily="34" charset="0"/>
                </a:rPr>
                <a:t>	</a:t>
              </a:r>
              <a:r>
                <a:rPr lang="en-US" altLang="en-US" sz="2400" b="1">
                  <a:latin typeface="Arial" panose="020B0604020202020204" pitchFamily="34" charset="0"/>
                </a:rPr>
                <a:t>7,961	74,833</a:t>
              </a:r>
            </a:p>
          </p:txBody>
        </p:sp>
        <p:sp>
          <p:nvSpPr>
            <p:cNvPr id="401416" name="Line 9">
              <a:extLst>
                <a:ext uri="{FF2B5EF4-FFF2-40B4-BE49-F238E27FC236}">
                  <a16:creationId xmlns:a16="http://schemas.microsoft.com/office/drawing/2014/main" id="{D96E7070-C77C-4352-8201-9AD2322E39E0}"/>
                </a:ext>
              </a:extLst>
            </p:cNvPr>
            <p:cNvSpPr>
              <a:spLocks noChangeShapeType="1"/>
            </p:cNvSpPr>
            <p:nvPr/>
          </p:nvSpPr>
          <p:spPr bwMode="auto">
            <a:xfrm>
              <a:off x="3729" y="3440"/>
              <a:ext cx="1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1417" name="Text Box 10">
              <a:extLst>
                <a:ext uri="{FF2B5EF4-FFF2-40B4-BE49-F238E27FC236}">
                  <a16:creationId xmlns:a16="http://schemas.microsoft.com/office/drawing/2014/main" id="{D6E38A52-470A-4E6F-B2A1-A101ADFD0504}"/>
                </a:ext>
              </a:extLst>
            </p:cNvPr>
            <p:cNvSpPr txBox="1">
              <a:spLocks noChangeArrowheads="1"/>
            </p:cNvSpPr>
            <p:nvPr/>
          </p:nvSpPr>
          <p:spPr bwMode="auto">
            <a:xfrm>
              <a:off x="404" y="3805"/>
              <a:ext cx="47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1800" i="1">
                  <a:latin typeface="Arial" panose="020B0604020202020204" pitchFamily="34" charset="0"/>
                </a:rPr>
                <a:t>Nota.</a:t>
              </a:r>
              <a:r>
                <a:rPr lang="en-US" altLang="en-US" sz="1800">
                  <a:latin typeface="Arial" panose="020B0604020202020204" pitchFamily="34" charset="0"/>
                </a:rPr>
                <a:t> Estos estimados son basado en una masa (peso) corporal promedio de 65 kg (143 lb) con 12% de grasa.</a:t>
              </a:r>
              <a:endParaRPr lang="en-US" altLang="en-US" sz="2400">
                <a:latin typeface="Times New Roman" panose="02020603050405020304" pitchFamily="18" charset="0"/>
              </a:endParaRPr>
            </a:p>
          </p:txBody>
        </p:sp>
        <p:sp>
          <p:nvSpPr>
            <p:cNvPr id="401418" name="Line 11">
              <a:extLst>
                <a:ext uri="{FF2B5EF4-FFF2-40B4-BE49-F238E27FC236}">
                  <a16:creationId xmlns:a16="http://schemas.microsoft.com/office/drawing/2014/main" id="{E6C0E9F2-3C9C-47FD-B3CD-EF0BFE7C1E44}"/>
                </a:ext>
              </a:extLst>
            </p:cNvPr>
            <p:cNvSpPr>
              <a:spLocks noChangeShapeType="1"/>
            </p:cNvSpPr>
            <p:nvPr/>
          </p:nvSpPr>
          <p:spPr bwMode="auto">
            <a:xfrm>
              <a:off x="3753" y="2131"/>
              <a:ext cx="14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D7C3BAA-FA5B-4BFA-BA93-3575A4FDA8A6}"/>
              </a:ext>
            </a:extLst>
          </p:cNvPr>
          <p:cNvSpPr>
            <a:spLocks noChangeArrowheads="1"/>
          </p:cNvSpPr>
          <p:nvPr/>
        </p:nvSpPr>
        <p:spPr bwMode="auto">
          <a:xfrm>
            <a:off x="381000" y="2330152"/>
            <a:ext cx="655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600" b="1">
                <a:latin typeface="Arial" panose="020B0604020202020204" pitchFamily="34" charset="0"/>
              </a:rPr>
              <a:t>La Energía Requerida para la Activación</a:t>
            </a:r>
          </a:p>
        </p:txBody>
      </p:sp>
      <p:sp>
        <p:nvSpPr>
          <p:cNvPr id="3" name="Rectangle 4">
            <a:extLst>
              <a:ext uri="{FF2B5EF4-FFF2-40B4-BE49-F238E27FC236}">
                <a16:creationId xmlns:a16="http://schemas.microsoft.com/office/drawing/2014/main" id="{A51FAE36-148A-4C13-87C8-5791FF3ADCEF}"/>
              </a:ext>
            </a:extLst>
          </p:cNvPr>
          <p:cNvSpPr>
            <a:spLocks noChangeArrowheads="1"/>
          </p:cNvSpPr>
          <p:nvPr/>
        </p:nvSpPr>
        <p:spPr bwMode="auto">
          <a:xfrm>
            <a:off x="1066800" y="3396952"/>
            <a:ext cx="7620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3000" b="1">
                <a:latin typeface="Times New Roman" panose="02020603050405020304" pitchFamily="18" charset="0"/>
              </a:rPr>
              <a:t>Número de Moléculas que Poseen Suficiente </a:t>
            </a:r>
          </a:p>
          <a:p>
            <a:pPr>
              <a:lnSpc>
                <a:spcPct val="80000"/>
              </a:lnSpc>
              <a:spcBef>
                <a:spcPct val="20000"/>
              </a:spcBef>
            </a:pPr>
            <a:r>
              <a:rPr lang="en-US" altLang="en-US" sz="3000" b="1">
                <a:latin typeface="Times New Roman" panose="02020603050405020304" pitchFamily="18" charset="0"/>
              </a:rPr>
              <a:t>Energía para Participar en la Reacción</a:t>
            </a:r>
          </a:p>
        </p:txBody>
      </p:sp>
      <p:sp>
        <p:nvSpPr>
          <p:cNvPr id="4" name="Rectangle 5">
            <a:extLst>
              <a:ext uri="{FF2B5EF4-FFF2-40B4-BE49-F238E27FC236}">
                <a16:creationId xmlns:a16="http://schemas.microsoft.com/office/drawing/2014/main" id="{FED17F79-BC39-49B6-87AF-FF172DF01C5B}"/>
              </a:ext>
            </a:extLst>
          </p:cNvPr>
          <p:cNvSpPr>
            <a:spLocks noChangeArrowheads="1"/>
          </p:cNvSpPr>
          <p:nvPr/>
        </p:nvSpPr>
        <p:spPr bwMode="auto">
          <a:xfrm>
            <a:off x="3124200" y="1578496"/>
            <a:ext cx="2667000" cy="304800"/>
          </a:xfrm>
          <a:prstGeom prst="rect">
            <a:avLst/>
          </a:prstGeom>
          <a:noFill/>
          <a:ln>
            <a:noFill/>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3000" b="1" dirty="0" err="1">
                <a:solidFill>
                  <a:srgbClr val="C00000"/>
                </a:solidFill>
                <a:effectLst>
                  <a:outerShdw blurRad="38100" dist="38100" dir="2700000" algn="tl">
                    <a:srgbClr val="000000">
                      <a:alpha val="43137"/>
                    </a:srgbClr>
                  </a:outerShdw>
                </a:effectLst>
                <a:latin typeface="Arial" panose="020B0604020202020204" pitchFamily="34" charset="0"/>
              </a:rPr>
              <a:t>Reactante</a:t>
            </a:r>
            <a:endParaRPr lang="en-US" altLang="en-US" sz="3000" b="1" dirty="0">
              <a:solidFill>
                <a:srgbClr val="C00000"/>
              </a:solidFill>
              <a:effectLst>
                <a:outerShdw blurRad="38100" dist="38100" dir="2700000" algn="tl">
                  <a:srgbClr val="000000">
                    <a:alpha val="43137"/>
                  </a:srgbClr>
                </a:outerShdw>
              </a:effectLst>
              <a:latin typeface="Arial" panose="020B0604020202020204" pitchFamily="34" charset="0"/>
            </a:endParaRPr>
          </a:p>
        </p:txBody>
      </p:sp>
      <p:sp>
        <p:nvSpPr>
          <p:cNvPr id="5" name="Line 6">
            <a:extLst>
              <a:ext uri="{FF2B5EF4-FFF2-40B4-BE49-F238E27FC236}">
                <a16:creationId xmlns:a16="http://schemas.microsoft.com/office/drawing/2014/main" id="{5FF7B5ED-5A97-4B9C-8F58-1833AC1E5D56}"/>
              </a:ext>
            </a:extLst>
          </p:cNvPr>
          <p:cNvSpPr>
            <a:spLocks noChangeShapeType="1"/>
          </p:cNvSpPr>
          <p:nvPr/>
        </p:nvSpPr>
        <p:spPr bwMode="auto">
          <a:xfrm flipH="1">
            <a:off x="304800" y="2330152"/>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7">
            <a:extLst>
              <a:ext uri="{FF2B5EF4-FFF2-40B4-BE49-F238E27FC236}">
                <a16:creationId xmlns:a16="http://schemas.microsoft.com/office/drawing/2014/main" id="{82106889-9937-4F6E-A918-B7782353E316}"/>
              </a:ext>
            </a:extLst>
          </p:cNvPr>
          <p:cNvSpPr>
            <a:spLocks noChangeShapeType="1"/>
          </p:cNvSpPr>
          <p:nvPr/>
        </p:nvSpPr>
        <p:spPr bwMode="auto">
          <a:xfrm flipH="1">
            <a:off x="4419600" y="1045096"/>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8">
            <a:extLst>
              <a:ext uri="{FF2B5EF4-FFF2-40B4-BE49-F238E27FC236}">
                <a16:creationId xmlns:a16="http://schemas.microsoft.com/office/drawing/2014/main" id="{A6EF4FA8-CB5A-4B27-8E7E-0B29FBA726DD}"/>
              </a:ext>
            </a:extLst>
          </p:cNvPr>
          <p:cNvSpPr>
            <a:spLocks noChangeShapeType="1"/>
          </p:cNvSpPr>
          <p:nvPr/>
        </p:nvSpPr>
        <p:spPr bwMode="auto">
          <a:xfrm>
            <a:off x="914400" y="3320752"/>
            <a:ext cx="0" cy="99060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9">
            <a:extLst>
              <a:ext uri="{FF2B5EF4-FFF2-40B4-BE49-F238E27FC236}">
                <a16:creationId xmlns:a16="http://schemas.microsoft.com/office/drawing/2014/main" id="{3B1789B7-AD72-4CC9-8B7A-26ED9C2111EF}"/>
              </a:ext>
            </a:extLst>
          </p:cNvPr>
          <p:cNvSpPr>
            <a:spLocks noChangeArrowheads="1"/>
          </p:cNvSpPr>
          <p:nvPr/>
        </p:nvSpPr>
        <p:spPr bwMode="auto">
          <a:xfrm>
            <a:off x="2438400" y="4844752"/>
            <a:ext cx="434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3000" b="1">
                <a:latin typeface="Times New Roman" panose="02020603050405020304" pitchFamily="18" charset="0"/>
              </a:rPr>
              <a:t>Velocidad de la Reacción</a:t>
            </a:r>
          </a:p>
          <a:p>
            <a:pPr>
              <a:lnSpc>
                <a:spcPct val="80000"/>
              </a:lnSpc>
              <a:spcBef>
                <a:spcPct val="20000"/>
              </a:spcBef>
            </a:pPr>
            <a:r>
              <a:rPr lang="en-US" altLang="en-US" sz="3000" b="1">
                <a:latin typeface="Times New Roman" panose="02020603050405020304" pitchFamily="18" charset="0"/>
              </a:rPr>
              <a:t>(Se Acelera la Reacción)</a:t>
            </a:r>
          </a:p>
        </p:txBody>
      </p:sp>
      <p:sp>
        <p:nvSpPr>
          <p:cNvPr id="9" name="Rectangle 10">
            <a:extLst>
              <a:ext uri="{FF2B5EF4-FFF2-40B4-BE49-F238E27FC236}">
                <a16:creationId xmlns:a16="http://schemas.microsoft.com/office/drawing/2014/main" id="{8D255D2F-093A-4049-8861-9A4A1EFCB61E}"/>
              </a:ext>
            </a:extLst>
          </p:cNvPr>
          <p:cNvSpPr>
            <a:spLocks noChangeArrowheads="1"/>
          </p:cNvSpPr>
          <p:nvPr/>
        </p:nvSpPr>
        <p:spPr bwMode="auto">
          <a:xfrm>
            <a:off x="457200" y="6093296"/>
            <a:ext cx="8382000" cy="381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defRPr/>
            </a:pPr>
            <a:r>
              <a:rPr lang="en-US" altLang="en-US" sz="2500" b="1" dirty="0" err="1">
                <a:solidFill>
                  <a:srgbClr val="3E1B59"/>
                </a:solidFill>
                <a:effectLst>
                  <a:outerShdw blurRad="38100" dist="38100" dir="2700000" algn="tl">
                    <a:srgbClr val="000000">
                      <a:alpha val="43137"/>
                    </a:srgbClr>
                  </a:outerShdw>
                </a:effectLst>
                <a:latin typeface="Arial" panose="020B0604020202020204" pitchFamily="34" charset="0"/>
              </a:rPr>
              <a:t>Disponibilidad</a:t>
            </a:r>
            <a:r>
              <a:rPr lang="en-US" altLang="en-US" sz="2500" b="1" dirty="0">
                <a:solidFill>
                  <a:srgbClr val="3E1B59"/>
                </a:solidFill>
                <a:effectLst>
                  <a:outerShdw blurRad="38100" dist="38100" dir="2700000" algn="tl">
                    <a:srgbClr val="000000">
                      <a:alpha val="43137"/>
                    </a:srgbClr>
                  </a:outerShdw>
                </a:effectLst>
                <a:latin typeface="Arial" panose="020B0604020202020204" pitchFamily="34" charset="0"/>
              </a:rPr>
              <a:t> de la </a:t>
            </a:r>
            <a:r>
              <a:rPr lang="en-US" altLang="en-US" sz="2500" b="1" dirty="0" err="1">
                <a:solidFill>
                  <a:srgbClr val="3E1B59"/>
                </a:solidFill>
                <a:effectLst>
                  <a:outerShdw blurRad="38100" dist="38100" dir="2700000" algn="tl">
                    <a:srgbClr val="000000">
                      <a:alpha val="43137"/>
                    </a:srgbClr>
                  </a:outerShdw>
                </a:effectLst>
                <a:latin typeface="Arial" panose="020B0604020202020204" pitchFamily="34" charset="0"/>
              </a:rPr>
              <a:t>Energía</a:t>
            </a:r>
            <a:r>
              <a:rPr lang="en-US" altLang="en-US" sz="2500" b="1" dirty="0">
                <a:solidFill>
                  <a:srgbClr val="3E1B59"/>
                </a:solidFill>
                <a:effectLst>
                  <a:outerShdw blurRad="38100" dist="38100" dir="2700000" algn="tl">
                    <a:srgbClr val="000000">
                      <a:alpha val="43137"/>
                    </a:srgbClr>
                  </a:outerShdw>
                </a:effectLst>
                <a:latin typeface="Arial" panose="020B0604020202020204" pitchFamily="34" charset="0"/>
              </a:rPr>
              <a:t> </a:t>
            </a:r>
            <a:r>
              <a:rPr lang="en-US" altLang="en-US" sz="2500" b="1" dirty="0" err="1">
                <a:solidFill>
                  <a:srgbClr val="3E1B59"/>
                </a:solidFill>
                <a:effectLst>
                  <a:outerShdw blurRad="38100" dist="38100" dir="2700000" algn="tl">
                    <a:srgbClr val="000000">
                      <a:alpha val="43137"/>
                    </a:srgbClr>
                  </a:outerShdw>
                </a:effectLst>
                <a:latin typeface="Arial" panose="020B0604020202020204" pitchFamily="34" charset="0"/>
              </a:rPr>
              <a:t>Liberada</a:t>
            </a:r>
            <a:r>
              <a:rPr lang="en-US" altLang="en-US" sz="2500" b="1" dirty="0">
                <a:solidFill>
                  <a:srgbClr val="3E1B59"/>
                </a:solidFill>
                <a:effectLst>
                  <a:outerShdw blurRad="38100" dist="38100" dir="2700000" algn="tl">
                    <a:srgbClr val="000000">
                      <a:alpha val="43137"/>
                    </a:srgbClr>
                  </a:outerShdw>
                </a:effectLst>
                <a:latin typeface="Arial" panose="020B0604020202020204" pitchFamily="34" charset="0"/>
              </a:rPr>
              <a:t> Por la </a:t>
            </a:r>
            <a:r>
              <a:rPr lang="en-US" altLang="en-US" sz="2500" b="1" dirty="0" err="1">
                <a:solidFill>
                  <a:srgbClr val="3E1B59"/>
                </a:solidFill>
                <a:effectLst>
                  <a:outerShdw blurRad="38100" dist="38100" dir="2700000" algn="tl">
                    <a:srgbClr val="000000">
                      <a:alpha val="43137"/>
                    </a:srgbClr>
                  </a:outerShdw>
                </a:effectLst>
                <a:latin typeface="Arial" panose="020B0604020202020204" pitchFamily="34" charset="0"/>
              </a:rPr>
              <a:t>Reacción</a:t>
            </a:r>
            <a:endParaRPr lang="en-US" altLang="en-US" sz="2500" b="1" dirty="0">
              <a:solidFill>
                <a:srgbClr val="3E1B59"/>
              </a:solidFill>
              <a:effectLst>
                <a:outerShdw blurRad="38100" dist="38100" dir="2700000" algn="tl">
                  <a:srgbClr val="000000">
                    <a:alpha val="43137"/>
                  </a:srgbClr>
                </a:outerShdw>
              </a:effectLst>
              <a:latin typeface="Arial" panose="020B0604020202020204" pitchFamily="34" charset="0"/>
            </a:endParaRPr>
          </a:p>
        </p:txBody>
      </p:sp>
      <p:sp>
        <p:nvSpPr>
          <p:cNvPr id="10" name="Line 11">
            <a:extLst>
              <a:ext uri="{FF2B5EF4-FFF2-40B4-BE49-F238E27FC236}">
                <a16:creationId xmlns:a16="http://schemas.microsoft.com/office/drawing/2014/main" id="{101A9D36-EC98-43DD-A5D8-89380F4FDF90}"/>
              </a:ext>
            </a:extLst>
          </p:cNvPr>
          <p:cNvSpPr>
            <a:spLocks noChangeShapeType="1"/>
          </p:cNvSpPr>
          <p:nvPr/>
        </p:nvSpPr>
        <p:spPr bwMode="auto">
          <a:xfrm flipH="1">
            <a:off x="381000" y="6093296"/>
            <a:ext cx="0" cy="457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2">
            <a:extLst>
              <a:ext uri="{FF2B5EF4-FFF2-40B4-BE49-F238E27FC236}">
                <a16:creationId xmlns:a16="http://schemas.microsoft.com/office/drawing/2014/main" id="{28B302F4-BF4E-444F-AE93-5D4172D07D24}"/>
              </a:ext>
            </a:extLst>
          </p:cNvPr>
          <p:cNvSpPr>
            <a:spLocks noChangeShapeType="1"/>
          </p:cNvSpPr>
          <p:nvPr/>
        </p:nvSpPr>
        <p:spPr bwMode="auto">
          <a:xfrm flipH="1">
            <a:off x="4419600" y="1959496"/>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3">
            <a:extLst>
              <a:ext uri="{FF2B5EF4-FFF2-40B4-BE49-F238E27FC236}">
                <a16:creationId xmlns:a16="http://schemas.microsoft.com/office/drawing/2014/main" id="{B6882496-A905-4227-BEE0-C27D6D178607}"/>
              </a:ext>
            </a:extLst>
          </p:cNvPr>
          <p:cNvSpPr>
            <a:spLocks noChangeShapeType="1"/>
          </p:cNvSpPr>
          <p:nvPr/>
        </p:nvSpPr>
        <p:spPr bwMode="auto">
          <a:xfrm flipH="1">
            <a:off x="4419600" y="2863552"/>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4">
            <a:extLst>
              <a:ext uri="{FF2B5EF4-FFF2-40B4-BE49-F238E27FC236}">
                <a16:creationId xmlns:a16="http://schemas.microsoft.com/office/drawing/2014/main" id="{1456BAF7-A912-4175-AABE-F3E5A4E42B07}"/>
              </a:ext>
            </a:extLst>
          </p:cNvPr>
          <p:cNvSpPr>
            <a:spLocks noChangeShapeType="1"/>
          </p:cNvSpPr>
          <p:nvPr/>
        </p:nvSpPr>
        <p:spPr bwMode="auto">
          <a:xfrm>
            <a:off x="2286000" y="4768552"/>
            <a:ext cx="0" cy="99060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5">
            <a:extLst>
              <a:ext uri="{FF2B5EF4-FFF2-40B4-BE49-F238E27FC236}">
                <a16:creationId xmlns:a16="http://schemas.microsoft.com/office/drawing/2014/main" id="{E91B3A4F-BD65-4F5B-B3E0-8C02A4C89C7C}"/>
              </a:ext>
            </a:extLst>
          </p:cNvPr>
          <p:cNvSpPr>
            <a:spLocks noChangeShapeType="1"/>
          </p:cNvSpPr>
          <p:nvPr/>
        </p:nvSpPr>
        <p:spPr bwMode="auto">
          <a:xfrm flipH="1">
            <a:off x="4419600" y="4311352"/>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6">
            <a:extLst>
              <a:ext uri="{FF2B5EF4-FFF2-40B4-BE49-F238E27FC236}">
                <a16:creationId xmlns:a16="http://schemas.microsoft.com/office/drawing/2014/main" id="{B0D9CD6C-C380-4744-BF11-6C64203BED00}"/>
              </a:ext>
            </a:extLst>
          </p:cNvPr>
          <p:cNvSpPr>
            <a:spLocks noChangeShapeType="1"/>
          </p:cNvSpPr>
          <p:nvPr/>
        </p:nvSpPr>
        <p:spPr bwMode="auto">
          <a:xfrm flipH="1">
            <a:off x="4419600" y="5682952"/>
            <a:ext cx="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AutoShape 17">
            <a:extLst>
              <a:ext uri="{FF2B5EF4-FFF2-40B4-BE49-F238E27FC236}">
                <a16:creationId xmlns:a16="http://schemas.microsoft.com/office/drawing/2014/main" id="{58B4DD4D-1602-4125-B7E0-121F414BF967}"/>
              </a:ext>
            </a:extLst>
          </p:cNvPr>
          <p:cNvSpPr>
            <a:spLocks/>
          </p:cNvSpPr>
          <p:nvPr/>
        </p:nvSpPr>
        <p:spPr bwMode="auto">
          <a:xfrm>
            <a:off x="6705600" y="2101552"/>
            <a:ext cx="304800" cy="1066800"/>
          </a:xfrm>
          <a:prstGeom prst="rightBrace">
            <a:avLst>
              <a:gd name="adj1" fmla="val 29167"/>
              <a:gd name="adj2" fmla="val 50000"/>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7" name="Rectangle 18">
            <a:extLst>
              <a:ext uri="{FF2B5EF4-FFF2-40B4-BE49-F238E27FC236}">
                <a16:creationId xmlns:a16="http://schemas.microsoft.com/office/drawing/2014/main" id="{28BDF502-3581-41D1-8C3F-2990C09C0219}"/>
              </a:ext>
            </a:extLst>
          </p:cNvPr>
          <p:cNvSpPr>
            <a:spLocks noChangeArrowheads="1"/>
          </p:cNvSpPr>
          <p:nvPr/>
        </p:nvSpPr>
        <p:spPr bwMode="auto">
          <a:xfrm>
            <a:off x="7010400" y="2101552"/>
            <a:ext cx="2133600" cy="9906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algn="l"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Reacción</a:t>
            </a:r>
            <a:endParaRPr lang="en-US" altLang="en-US" sz="2400" i="0" dirty="0">
              <a:effectLst>
                <a:outerShdw blurRad="38100" dist="38100" dir="2700000" algn="tl">
                  <a:srgbClr val="C0C0C0"/>
                </a:outerShdw>
              </a:effectLst>
            </a:endParaRPr>
          </a:p>
          <a:p>
            <a:pPr algn="l"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Catalizada</a:t>
            </a:r>
            <a:endParaRPr lang="en-US" altLang="en-US" sz="2400" i="0" dirty="0">
              <a:effectLst>
                <a:outerShdw blurRad="38100" dist="38100" dir="2700000" algn="tl">
                  <a:srgbClr val="C0C0C0"/>
                </a:outerShdw>
              </a:effectLst>
            </a:endParaRPr>
          </a:p>
          <a:p>
            <a:pPr algn="l" fontAlgn="auto">
              <a:lnSpc>
                <a:spcPct val="70000"/>
              </a:lnSpc>
              <a:spcBef>
                <a:spcPct val="20000"/>
              </a:spcBef>
              <a:spcAft>
                <a:spcPts val="0"/>
              </a:spcAft>
              <a:defRPr/>
            </a:pPr>
            <a:r>
              <a:rPr lang="en-US" altLang="en-US" sz="2400" i="0" dirty="0">
                <a:effectLst>
                  <a:outerShdw blurRad="38100" dist="38100" dir="2700000" algn="tl">
                    <a:srgbClr val="C0C0C0"/>
                  </a:outerShdw>
                </a:effectLst>
              </a:rPr>
              <a:t>Por la </a:t>
            </a:r>
            <a:r>
              <a:rPr lang="en-US" altLang="en-US" sz="2400" i="0" dirty="0" err="1">
                <a:effectLst>
                  <a:outerShdw blurRad="38100" dist="38100" dir="2700000" algn="tl">
                    <a:srgbClr val="C0C0C0"/>
                  </a:outerShdw>
                </a:effectLst>
              </a:rPr>
              <a:t>Enzima</a:t>
            </a:r>
            <a:endParaRPr lang="en-US" altLang="en-US" sz="2100" i="0" dirty="0">
              <a:effectLst>
                <a:outerShdw blurRad="38100" dist="38100" dir="2700000" algn="tl">
                  <a:srgbClr val="C0C0C0"/>
                </a:outerShdw>
              </a:effectLst>
            </a:endParaRPr>
          </a:p>
        </p:txBody>
      </p:sp>
      <p:sp>
        <p:nvSpPr>
          <p:cNvPr id="18" name="Title 1">
            <a:extLst>
              <a:ext uri="{FF2B5EF4-FFF2-40B4-BE49-F238E27FC236}">
                <a16:creationId xmlns:a16="http://schemas.microsoft.com/office/drawing/2014/main" id="{9765D489-F855-4F84-AD6C-C0E144A1683C}"/>
              </a:ext>
            </a:extLst>
          </p:cNvPr>
          <p:cNvSpPr>
            <a:spLocks/>
          </p:cNvSpPr>
          <p:nvPr/>
        </p:nvSpPr>
        <p:spPr bwMode="auto">
          <a:xfrm>
            <a:off x="2286000" y="635472"/>
            <a:ext cx="4419600"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dirty="0">
                <a:solidFill>
                  <a:srgbClr val="484876"/>
                </a:solidFill>
                <a:effectLst>
                  <a:outerShdw blurRad="38100" dist="38100" dir="2700000" algn="tl">
                    <a:srgbClr val="C0C0C0"/>
                  </a:outerShdw>
                </a:effectLst>
                <a:latin typeface="Arial Black" pitchFamily="34" charset="0"/>
                <a:cs typeface="Arial" charset="0"/>
              </a:rPr>
              <a:t>SUSTRATO</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442956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9" descr="CURVHEAD">
            <a:extLst>
              <a:ext uri="{FF2B5EF4-FFF2-40B4-BE49-F238E27FC236}">
                <a16:creationId xmlns:a16="http://schemas.microsoft.com/office/drawing/2014/main" id="{CEA119BA-157D-4F0D-9B8A-FC1652F18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738" y="2099716"/>
            <a:ext cx="26098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C8C63CEE-C361-4AF0-AD4A-37DCB1A76718}"/>
              </a:ext>
            </a:extLst>
          </p:cNvPr>
          <p:cNvSpPr>
            <a:spLocks/>
          </p:cNvSpPr>
          <p:nvPr/>
        </p:nvSpPr>
        <p:spPr bwMode="auto">
          <a:xfrm>
            <a:off x="3127375" y="2075904"/>
            <a:ext cx="2611438" cy="7334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20000"/>
              </a:lnSpc>
              <a:defRPr/>
            </a:pPr>
            <a:r>
              <a:rPr lang="es-PR" altLang="es-PR" sz="3600" i="1" dirty="0">
                <a:solidFill>
                  <a:srgbClr val="484876"/>
                </a:solidFill>
                <a:effectLst>
                  <a:outerShdw blurRad="38100" dist="38100" dir="2700000" algn="tl">
                    <a:srgbClr val="C0C0C0"/>
                  </a:outerShdw>
                </a:effectLst>
                <a:latin typeface="Arial Black" pitchFamily="34" charset="0"/>
                <a:cs typeface="Arial" charset="0"/>
              </a:rPr>
              <a:t> </a:t>
            </a:r>
            <a:r>
              <a:rPr lang="es-PR" altLang="es-PR" sz="3600" i="1" dirty="0">
                <a:solidFill>
                  <a:srgbClr val="7E2A54"/>
                </a:solidFill>
                <a:effectLst>
                  <a:outerShdw blurRad="38100" dist="38100" dir="2700000" algn="tl">
                    <a:srgbClr val="C0C0C0"/>
                  </a:outerShdw>
                </a:effectLst>
                <a:latin typeface="Arial Black" pitchFamily="34" charset="0"/>
                <a:cs typeface="Arial" charset="0"/>
              </a:rPr>
              <a:t>ENZIMA</a:t>
            </a:r>
          </a:p>
        </p:txBody>
      </p:sp>
      <p:sp>
        <p:nvSpPr>
          <p:cNvPr id="4" name="Title 1">
            <a:extLst>
              <a:ext uri="{FF2B5EF4-FFF2-40B4-BE49-F238E27FC236}">
                <a16:creationId xmlns:a16="http://schemas.microsoft.com/office/drawing/2014/main" id="{F7D22FFD-60CF-4B53-9977-7355CB2683C7}"/>
              </a:ext>
            </a:extLst>
          </p:cNvPr>
          <p:cNvSpPr>
            <a:spLocks/>
          </p:cNvSpPr>
          <p:nvPr/>
        </p:nvSpPr>
        <p:spPr bwMode="auto">
          <a:xfrm>
            <a:off x="1316038" y="642391"/>
            <a:ext cx="6365875"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3600" dirty="0">
                <a:solidFill>
                  <a:srgbClr val="484876"/>
                </a:solidFill>
                <a:effectLst>
                  <a:outerShdw blurRad="38100" dist="38100" dir="2700000" algn="tl">
                    <a:srgbClr val="C0C0C0"/>
                  </a:outerShdw>
                </a:effectLst>
                <a:latin typeface="Arial Black" pitchFamily="34" charset="0"/>
                <a:cs typeface="Arial" charset="0"/>
              </a:rPr>
              <a:t>ENZIMAS</a:t>
            </a:r>
          </a:p>
        </p:txBody>
      </p:sp>
      <p:sp>
        <p:nvSpPr>
          <p:cNvPr id="5" name="Title 1">
            <a:extLst>
              <a:ext uri="{FF2B5EF4-FFF2-40B4-BE49-F238E27FC236}">
                <a16:creationId xmlns:a16="http://schemas.microsoft.com/office/drawing/2014/main" id="{E8F864C2-695D-46A4-B7D1-22DA81EDFC26}"/>
              </a:ext>
            </a:extLst>
          </p:cNvPr>
          <p:cNvSpPr>
            <a:spLocks/>
          </p:cNvSpPr>
          <p:nvPr/>
        </p:nvSpPr>
        <p:spPr bwMode="auto">
          <a:xfrm>
            <a:off x="463550" y="1305966"/>
            <a:ext cx="8455025"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3600" dirty="0">
                <a:solidFill>
                  <a:srgbClr val="8C162F"/>
                </a:solidFill>
                <a:effectLst>
                  <a:outerShdw blurRad="38100" dist="38100" dir="2700000" algn="tl">
                    <a:srgbClr val="C0C0C0"/>
                  </a:outerShdw>
                </a:effectLst>
                <a:latin typeface="Arial Black" pitchFamily="34" charset="0"/>
                <a:cs typeface="Arial" charset="0"/>
              </a:rPr>
              <a:t>* PROTEINAS CATALIZADORAS *</a:t>
            </a:r>
          </a:p>
        </p:txBody>
      </p:sp>
      <p:sp>
        <p:nvSpPr>
          <p:cNvPr id="6" name="Rectangle 4">
            <a:extLst>
              <a:ext uri="{FF2B5EF4-FFF2-40B4-BE49-F238E27FC236}">
                <a16:creationId xmlns:a16="http://schemas.microsoft.com/office/drawing/2014/main" id="{DF8AF570-D33B-4EA9-AFA6-D827A4B56EDB}"/>
              </a:ext>
            </a:extLst>
          </p:cNvPr>
          <p:cNvSpPr>
            <a:spLocks noChangeArrowheads="1"/>
          </p:cNvSpPr>
          <p:nvPr/>
        </p:nvSpPr>
        <p:spPr bwMode="auto">
          <a:xfrm>
            <a:off x="304800" y="3128416"/>
            <a:ext cx="8388350" cy="3036888"/>
          </a:xfrm>
          <a:prstGeom prst="rect">
            <a:avLst/>
          </a:prstGeom>
          <a:noFill/>
          <a:ln>
            <a:noFill/>
          </a:ln>
          <a:effectLst/>
        </p:spPr>
        <p:txBody>
          <a:bodyPr/>
          <a:lstStyle>
            <a:lvl1pPr marL="342900" indent="-342900" algn="l">
              <a:defRPr>
                <a:solidFill>
                  <a:schemeClr val="tx1"/>
                </a:solidFill>
                <a:latin typeface="Georgia" pitchFamily="18" charset="0"/>
              </a:defRPr>
            </a:lvl1pPr>
            <a:lvl2pPr marL="742950" indent="-285750" algn="l">
              <a:defRPr>
                <a:solidFill>
                  <a:schemeClr val="tx1"/>
                </a:solidFill>
                <a:latin typeface="Georgia" pitchFamily="18" charset="0"/>
              </a:defRPr>
            </a:lvl2pPr>
            <a:lvl3pPr marL="1143000" indent="-228600" algn="l">
              <a:defRPr>
                <a:solidFill>
                  <a:schemeClr val="tx1"/>
                </a:solidFill>
                <a:latin typeface="Georgia" pitchFamily="18" charset="0"/>
              </a:defRPr>
            </a:lvl3pPr>
            <a:lvl4pPr marL="1600200" indent="-228600" algn="l">
              <a:defRPr>
                <a:solidFill>
                  <a:schemeClr val="tx1"/>
                </a:solidFill>
                <a:latin typeface="Georgia" pitchFamily="18" charset="0"/>
              </a:defRPr>
            </a:lvl4pPr>
            <a:lvl5pPr marL="2057400" indent="-228600" algn="l">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lnSpc>
                <a:spcPts val="3900"/>
              </a:lnSpc>
              <a:spcBef>
                <a:spcPct val="20000"/>
              </a:spcBef>
              <a:defRPr/>
            </a:pPr>
            <a:r>
              <a:rPr lang="es-ES" altLang="es-PR" sz="3600" b="1" i="1" dirty="0">
                <a:solidFill>
                  <a:srgbClr val="FF0000"/>
                </a:solidFill>
                <a:effectLst>
                  <a:outerShdw blurRad="38100" dist="38100" dir="2700000" algn="tl">
                    <a:srgbClr val="000000">
                      <a:alpha val="43137"/>
                    </a:srgbClr>
                  </a:outerShdw>
                </a:effectLst>
                <a:latin typeface="Arial" charset="0"/>
                <a:cs typeface="Arial" charset="0"/>
              </a:rPr>
              <a:t>Cataliza</a:t>
            </a:r>
          </a:p>
          <a:p>
            <a:pPr algn="ctr">
              <a:lnSpc>
                <a:spcPts val="3900"/>
              </a:lnSpc>
              <a:spcBef>
                <a:spcPct val="20000"/>
              </a:spcBef>
              <a:defRPr/>
            </a:pPr>
            <a:r>
              <a:rPr lang="es-ES" altLang="es-PR" sz="3600" b="1" dirty="0">
                <a:latin typeface="Arial" charset="0"/>
                <a:cs typeface="Arial" charset="0"/>
              </a:rPr>
              <a:t>la mayoría de las</a:t>
            </a:r>
          </a:p>
          <a:p>
            <a:pPr algn="ctr">
              <a:lnSpc>
                <a:spcPts val="3900"/>
              </a:lnSpc>
              <a:spcBef>
                <a:spcPct val="20000"/>
              </a:spcBef>
              <a:defRPr/>
            </a:pPr>
            <a:r>
              <a:rPr lang="es-ES" altLang="es-PR" sz="3600" b="1" i="1" dirty="0">
                <a:solidFill>
                  <a:srgbClr val="B01C3C"/>
                </a:solidFill>
                <a:effectLst>
                  <a:outerShdw blurRad="38100" dist="38100" dir="2700000" algn="tl">
                    <a:srgbClr val="000000">
                      <a:alpha val="43137"/>
                    </a:srgbClr>
                  </a:outerShdw>
                </a:effectLst>
                <a:latin typeface="Arial" charset="0"/>
                <a:cs typeface="Arial" charset="0"/>
              </a:rPr>
              <a:t>reacciones</a:t>
            </a:r>
          </a:p>
          <a:p>
            <a:pPr algn="ctr">
              <a:lnSpc>
                <a:spcPts val="3900"/>
              </a:lnSpc>
              <a:spcBef>
                <a:spcPct val="20000"/>
              </a:spcBef>
              <a:defRPr/>
            </a:pPr>
            <a:r>
              <a:rPr lang="es-ES" altLang="es-PR" sz="3600" b="1" dirty="0">
                <a:latin typeface="Arial" charset="0"/>
                <a:cs typeface="Arial" charset="0"/>
              </a:rPr>
              <a:t>en las células del</a:t>
            </a:r>
          </a:p>
          <a:p>
            <a:pPr algn="ctr">
              <a:lnSpc>
                <a:spcPts val="3900"/>
              </a:lnSpc>
              <a:spcBef>
                <a:spcPct val="20000"/>
              </a:spcBef>
              <a:defRPr/>
            </a:pPr>
            <a:r>
              <a:rPr lang="es-ES" altLang="es-PR" sz="3600" b="1" dirty="0">
                <a:latin typeface="Arial" charset="0"/>
                <a:cs typeface="Arial" charset="0"/>
              </a:rPr>
              <a:t>organismo humano</a:t>
            </a:r>
          </a:p>
        </p:txBody>
      </p:sp>
      <p:sp>
        <p:nvSpPr>
          <p:cNvPr id="7" name="Text Box 6">
            <a:extLst>
              <a:ext uri="{FF2B5EF4-FFF2-40B4-BE49-F238E27FC236}">
                <a16:creationId xmlns:a16="http://schemas.microsoft.com/office/drawing/2014/main" id="{B2443228-C1F5-4FD6-8492-64A49AAC923B}"/>
              </a:ext>
            </a:extLst>
          </p:cNvPr>
          <p:cNvSpPr txBox="1">
            <a:spLocks noChangeArrowheads="1"/>
          </p:cNvSpPr>
          <p:nvPr/>
        </p:nvSpPr>
        <p:spPr bwMode="auto">
          <a:xfrm>
            <a:off x="228600" y="6165304"/>
            <a:ext cx="88201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gn="l">
              <a:lnSpc>
                <a:spcPct val="100000"/>
              </a:lnSpc>
              <a:spcBef>
                <a:spcPct val="50000"/>
              </a:spcBef>
              <a:buFontTx/>
              <a:buNone/>
            </a:pPr>
            <a:r>
              <a:rPr lang="es-ES" altLang="es-PR" sz="1200" i="1" dirty="0">
                <a:latin typeface="Times New Roman" panose="02020603050405020304" pitchFamily="18" charset="0"/>
                <a:cs typeface="Times New Roman" panose="02020603050405020304" pitchFamily="18" charset="0"/>
              </a:rPr>
              <a:t>NOTA</a:t>
            </a:r>
            <a:r>
              <a:rPr lang="es-ES" altLang="es-PR" sz="1200" dirty="0">
                <a:latin typeface="Times New Roman" panose="02020603050405020304" pitchFamily="18" charset="0"/>
                <a:cs typeface="Times New Roman" panose="02020603050405020304" pitchFamily="18" charset="0"/>
              </a:rPr>
              <a:t>. Adaptado de: </a:t>
            </a:r>
            <a:r>
              <a:rPr lang="en-US" altLang="es-PR" sz="1200" i="1" dirty="0">
                <a:latin typeface="Times New Roman" panose="02020603050405020304" pitchFamily="18" charset="0"/>
                <a:cs typeface="Times New Roman" panose="02020603050405020304" pitchFamily="18" charset="0"/>
              </a:rPr>
              <a:t>Biochemistry</a:t>
            </a:r>
            <a:r>
              <a:rPr lang="en-US" altLang="es-PR" sz="1200" dirty="0">
                <a:latin typeface="Times New Roman" panose="02020603050405020304" pitchFamily="18" charset="0"/>
                <a:cs typeface="Times New Roman" panose="02020603050405020304" pitchFamily="18" charset="0"/>
              </a:rPr>
              <a:t>. Vol. 1 (p. 511), por J. </a:t>
            </a:r>
            <a:r>
              <a:rPr lang="en-US" altLang="es-PR" sz="1200" dirty="0" err="1">
                <a:latin typeface="Times New Roman" panose="02020603050405020304" pitchFamily="18" charset="0"/>
                <a:cs typeface="Times New Roman" panose="02020603050405020304" pitchFamily="18" charset="0"/>
              </a:rPr>
              <a:t>T.Tansey</a:t>
            </a:r>
            <a:r>
              <a:rPr lang="en-US" altLang="es-PR" sz="1200" dirty="0">
                <a:latin typeface="Times New Roman" panose="02020603050405020304" pitchFamily="18" charset="0"/>
                <a:cs typeface="Times New Roman" panose="02020603050405020304" pitchFamily="18" charset="0"/>
              </a:rPr>
              <a:t>, 2019, Hoboken, NJ: John Wiley &amp; Sons, Inc. Copyright 2019 por John Wiley &amp; Sons, Inc</a:t>
            </a:r>
            <a:r>
              <a:rPr lang="en-US" altLang="en-US" sz="1200" dirty="0">
                <a:latin typeface="Times New Roman" panose="02020603050405020304" pitchFamily="18" charset="0"/>
                <a:cs typeface="Times New Roman" panose="02020603050405020304" pitchFamily="18" charset="0"/>
              </a:rPr>
              <a:t>.</a:t>
            </a:r>
            <a:endParaRPr lang="en-US" altLang="es-P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63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04CBEA76-1157-49CA-8DDA-7A2BBD31FBA4}"/>
              </a:ext>
            </a:extLst>
          </p:cNvPr>
          <p:cNvSpPr>
            <a:spLocks noChangeArrowheads="1"/>
          </p:cNvSpPr>
          <p:nvPr/>
        </p:nvSpPr>
        <p:spPr bwMode="auto">
          <a:xfrm>
            <a:off x="609600" y="2702768"/>
            <a:ext cx="266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3600" b="1">
                <a:latin typeface="Arial" panose="020B0604020202020204" pitchFamily="34" charset="0"/>
              </a:rPr>
              <a:t>Función:</a:t>
            </a:r>
          </a:p>
        </p:txBody>
      </p:sp>
      <p:sp>
        <p:nvSpPr>
          <p:cNvPr id="4" name="Rectangle 4">
            <a:extLst>
              <a:ext uri="{FF2B5EF4-FFF2-40B4-BE49-F238E27FC236}">
                <a16:creationId xmlns:a16="http://schemas.microsoft.com/office/drawing/2014/main" id="{06103AE8-A5CA-474B-8EC8-68FE7EBC661E}"/>
              </a:ext>
            </a:extLst>
          </p:cNvPr>
          <p:cNvSpPr>
            <a:spLocks noChangeArrowheads="1"/>
          </p:cNvSpPr>
          <p:nvPr/>
        </p:nvSpPr>
        <p:spPr bwMode="auto">
          <a:xfrm>
            <a:off x="2286000" y="1407368"/>
            <a:ext cx="4038600" cy="4572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lnSpc>
                <a:spcPct val="80000"/>
              </a:lnSpc>
              <a:spcBef>
                <a:spcPct val="20000"/>
              </a:spcBef>
              <a:spcAft>
                <a:spcPts val="0"/>
              </a:spcAft>
              <a:defRPr/>
            </a:pPr>
            <a:r>
              <a:rPr lang="en-US" altLang="en-US" sz="3000" i="0" dirty="0">
                <a:effectLst>
                  <a:outerShdw blurRad="38100" dist="38100" dir="2700000" algn="tl">
                    <a:srgbClr val="C0C0C0"/>
                  </a:outerShdw>
                </a:effectLst>
                <a:latin typeface="Arial" panose="020B0604020202020204" pitchFamily="34" charset="0"/>
              </a:rPr>
              <a:t>* EJEMPLOS *</a:t>
            </a:r>
          </a:p>
        </p:txBody>
      </p:sp>
      <p:sp>
        <p:nvSpPr>
          <p:cNvPr id="5" name="Rectangle 5">
            <a:extLst>
              <a:ext uri="{FF2B5EF4-FFF2-40B4-BE49-F238E27FC236}">
                <a16:creationId xmlns:a16="http://schemas.microsoft.com/office/drawing/2014/main" id="{459F8C03-936A-4890-84FB-0A80284EDFD4}"/>
              </a:ext>
            </a:extLst>
          </p:cNvPr>
          <p:cNvSpPr>
            <a:spLocks noChangeArrowheads="1"/>
          </p:cNvSpPr>
          <p:nvPr/>
        </p:nvSpPr>
        <p:spPr bwMode="auto">
          <a:xfrm>
            <a:off x="1371600" y="2016968"/>
            <a:ext cx="665678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3800" b="1" dirty="0" err="1">
                <a:solidFill>
                  <a:srgbClr val="484876"/>
                </a:solidFill>
                <a:effectLst>
                  <a:outerShdw blurRad="38100" dist="38100" dir="2700000" algn="tl">
                    <a:srgbClr val="000000">
                      <a:alpha val="43137"/>
                    </a:srgbClr>
                  </a:outerShdw>
                </a:effectLst>
                <a:latin typeface="Arial Black" panose="020B0A04020102020204" pitchFamily="34" charset="0"/>
              </a:rPr>
              <a:t>Dehidrogenasa</a:t>
            </a:r>
            <a:r>
              <a:rPr lang="en-US" altLang="en-US" sz="3800" b="1"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3800" b="1" dirty="0" err="1">
                <a:solidFill>
                  <a:srgbClr val="484876"/>
                </a:solidFill>
                <a:effectLst>
                  <a:outerShdw blurRad="38100" dist="38100" dir="2700000" algn="tl">
                    <a:srgbClr val="000000">
                      <a:alpha val="43137"/>
                    </a:srgbClr>
                  </a:outerShdw>
                </a:effectLst>
                <a:latin typeface="Arial Black" panose="020B0A04020102020204" pitchFamily="34" charset="0"/>
              </a:rPr>
              <a:t>Láctica</a:t>
            </a:r>
            <a:endParaRPr lang="en-US" altLang="en-US" sz="3800" b="1"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
        <p:nvSpPr>
          <p:cNvPr id="6" name="AutoShape 6">
            <a:extLst>
              <a:ext uri="{FF2B5EF4-FFF2-40B4-BE49-F238E27FC236}">
                <a16:creationId xmlns:a16="http://schemas.microsoft.com/office/drawing/2014/main" id="{F0B780B6-DBD3-43CE-9978-9DC260A515B1}"/>
              </a:ext>
            </a:extLst>
          </p:cNvPr>
          <p:cNvSpPr>
            <a:spLocks noChangeArrowheads="1"/>
          </p:cNvSpPr>
          <p:nvPr/>
        </p:nvSpPr>
        <p:spPr bwMode="auto">
          <a:xfrm>
            <a:off x="457200" y="2855168"/>
            <a:ext cx="3810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 name="Rectangle 7">
            <a:extLst>
              <a:ext uri="{FF2B5EF4-FFF2-40B4-BE49-F238E27FC236}">
                <a16:creationId xmlns:a16="http://schemas.microsoft.com/office/drawing/2014/main" id="{198A2379-8B1B-4206-8E43-5A630C307D8D}"/>
              </a:ext>
            </a:extLst>
          </p:cNvPr>
          <p:cNvSpPr>
            <a:spLocks noChangeArrowheads="1"/>
          </p:cNvSpPr>
          <p:nvPr/>
        </p:nvSpPr>
        <p:spPr bwMode="auto">
          <a:xfrm>
            <a:off x="609600" y="3388568"/>
            <a:ext cx="8077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3800" b="1" i="1">
                <a:latin typeface="Times New Roman" panose="02020603050405020304" pitchFamily="18" charset="0"/>
              </a:rPr>
              <a:t>Cataliza la Conversión del Ácido Láctico a Ácido Pirúvico y Viceversa</a:t>
            </a:r>
          </a:p>
        </p:txBody>
      </p:sp>
      <p:sp>
        <p:nvSpPr>
          <p:cNvPr id="8" name="Rectangle 8">
            <a:extLst>
              <a:ext uri="{FF2B5EF4-FFF2-40B4-BE49-F238E27FC236}">
                <a16:creationId xmlns:a16="http://schemas.microsoft.com/office/drawing/2014/main" id="{CDF88E5D-29DB-4039-A8E2-9BF636A4D335}"/>
              </a:ext>
            </a:extLst>
          </p:cNvPr>
          <p:cNvSpPr>
            <a:spLocks noChangeArrowheads="1"/>
          </p:cNvSpPr>
          <p:nvPr/>
        </p:nvSpPr>
        <p:spPr bwMode="auto">
          <a:xfrm>
            <a:off x="228600" y="5064968"/>
            <a:ext cx="2590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800" b="1">
                <a:latin typeface="Arial" panose="020B0604020202020204" pitchFamily="34" charset="0"/>
              </a:rPr>
              <a:t>Ácido Láctico</a:t>
            </a:r>
          </a:p>
          <a:p>
            <a:pPr algn="ctr">
              <a:spcBef>
                <a:spcPct val="20000"/>
              </a:spcBef>
            </a:pPr>
            <a:r>
              <a:rPr lang="en-US" altLang="en-US" sz="2800" b="1">
                <a:latin typeface="Arial" panose="020B0604020202020204" pitchFamily="34" charset="0"/>
              </a:rPr>
              <a:t>+</a:t>
            </a:r>
          </a:p>
          <a:p>
            <a:pPr algn="ctr">
              <a:spcBef>
                <a:spcPct val="20000"/>
              </a:spcBef>
            </a:pPr>
            <a:r>
              <a:rPr lang="en-US" altLang="en-US" sz="2800" b="1">
                <a:latin typeface="Arial" panose="020B0604020202020204" pitchFamily="34" charset="0"/>
              </a:rPr>
              <a:t>NAD</a:t>
            </a:r>
          </a:p>
        </p:txBody>
      </p:sp>
      <p:sp>
        <p:nvSpPr>
          <p:cNvPr id="9" name="Rectangle 9">
            <a:extLst>
              <a:ext uri="{FF2B5EF4-FFF2-40B4-BE49-F238E27FC236}">
                <a16:creationId xmlns:a16="http://schemas.microsoft.com/office/drawing/2014/main" id="{117C18D0-D053-4C15-9554-C07A461CD223}"/>
              </a:ext>
            </a:extLst>
          </p:cNvPr>
          <p:cNvSpPr>
            <a:spLocks noChangeArrowheads="1"/>
          </p:cNvSpPr>
          <p:nvPr/>
        </p:nvSpPr>
        <p:spPr bwMode="auto">
          <a:xfrm>
            <a:off x="6248400" y="5064968"/>
            <a:ext cx="2819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800" b="1">
                <a:latin typeface="Arial" panose="020B0604020202020204" pitchFamily="34" charset="0"/>
              </a:rPr>
              <a:t>Ácido Pirúvico</a:t>
            </a:r>
          </a:p>
          <a:p>
            <a:pPr algn="ctr">
              <a:spcBef>
                <a:spcPct val="20000"/>
              </a:spcBef>
            </a:pPr>
            <a:r>
              <a:rPr lang="en-US" altLang="en-US" sz="2800" b="1">
                <a:latin typeface="Arial" panose="020B0604020202020204" pitchFamily="34" charset="0"/>
              </a:rPr>
              <a:t>+</a:t>
            </a:r>
          </a:p>
          <a:p>
            <a:pPr algn="ctr">
              <a:spcBef>
                <a:spcPct val="20000"/>
              </a:spcBef>
            </a:pPr>
            <a:r>
              <a:rPr lang="en-US" altLang="en-US" sz="2800" b="1">
                <a:latin typeface="Arial" panose="020B0604020202020204" pitchFamily="34" charset="0"/>
              </a:rPr>
              <a:t>NADH + H</a:t>
            </a:r>
            <a:r>
              <a:rPr lang="en-US" altLang="en-US" sz="2800" b="1" baseline="30000">
                <a:latin typeface="Arial" panose="020B0604020202020204" pitchFamily="34" charset="0"/>
              </a:rPr>
              <a:t>+</a:t>
            </a:r>
          </a:p>
        </p:txBody>
      </p:sp>
      <p:sp>
        <p:nvSpPr>
          <p:cNvPr id="10" name="Line 10">
            <a:extLst>
              <a:ext uri="{FF2B5EF4-FFF2-40B4-BE49-F238E27FC236}">
                <a16:creationId xmlns:a16="http://schemas.microsoft.com/office/drawing/2014/main" id="{2D603C07-0C09-4EA0-8F3C-6B97C031CCEF}"/>
              </a:ext>
            </a:extLst>
          </p:cNvPr>
          <p:cNvSpPr>
            <a:spLocks noChangeShapeType="1"/>
          </p:cNvSpPr>
          <p:nvPr/>
        </p:nvSpPr>
        <p:spPr bwMode="auto">
          <a:xfrm>
            <a:off x="2743200" y="5369768"/>
            <a:ext cx="35814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1">
            <a:extLst>
              <a:ext uri="{FF2B5EF4-FFF2-40B4-BE49-F238E27FC236}">
                <a16:creationId xmlns:a16="http://schemas.microsoft.com/office/drawing/2014/main" id="{E5D33C39-4323-4130-A09C-21958F2371B7}"/>
              </a:ext>
            </a:extLst>
          </p:cNvPr>
          <p:cNvSpPr>
            <a:spLocks noChangeArrowheads="1"/>
          </p:cNvSpPr>
          <p:nvPr/>
        </p:nvSpPr>
        <p:spPr bwMode="auto">
          <a:xfrm>
            <a:off x="2819400" y="4912568"/>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200" b="1" i="1">
                <a:latin typeface="Arial" panose="020B0604020202020204" pitchFamily="34" charset="0"/>
              </a:rPr>
              <a:t>Dehidrogenasa Láctica</a:t>
            </a:r>
          </a:p>
        </p:txBody>
      </p:sp>
      <p:sp>
        <p:nvSpPr>
          <p:cNvPr id="12" name="Title 1">
            <a:extLst>
              <a:ext uri="{FF2B5EF4-FFF2-40B4-BE49-F238E27FC236}">
                <a16:creationId xmlns:a16="http://schemas.microsoft.com/office/drawing/2014/main" id="{26EBC728-74EA-48BE-A461-6750AE7BA553}"/>
              </a:ext>
            </a:extLst>
          </p:cNvPr>
          <p:cNvSpPr>
            <a:spLocks/>
          </p:cNvSpPr>
          <p:nvPr/>
        </p:nvSpPr>
        <p:spPr bwMode="auto">
          <a:xfrm>
            <a:off x="2019300" y="645368"/>
            <a:ext cx="4572000" cy="569168"/>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4800" dirty="0">
                <a:solidFill>
                  <a:srgbClr val="484876"/>
                </a:solidFill>
                <a:effectLst>
                  <a:outerShdw blurRad="38100" dist="38100" dir="2700000" algn="tl">
                    <a:srgbClr val="C0C0C0"/>
                  </a:outerShdw>
                </a:effectLst>
                <a:latin typeface="Arial Black" pitchFamily="34" charset="0"/>
                <a:cs typeface="Arial" charset="0"/>
              </a:rPr>
              <a:t>ENZIMAS</a:t>
            </a:r>
          </a:p>
        </p:txBody>
      </p:sp>
    </p:spTree>
    <p:extLst>
      <p:ext uri="{BB962C8B-B14F-4D97-AF65-F5344CB8AC3E}">
        <p14:creationId xmlns:p14="http://schemas.microsoft.com/office/powerpoint/2010/main" val="3355797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536AC64-A36B-4C97-8E0E-088FD3D7BB75}"/>
              </a:ext>
            </a:extLst>
          </p:cNvPr>
          <p:cNvSpPr>
            <a:spLocks noChangeArrowheads="1"/>
          </p:cNvSpPr>
          <p:nvPr/>
        </p:nvSpPr>
        <p:spPr bwMode="auto">
          <a:xfrm>
            <a:off x="3276600" y="1953344"/>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600" b="1">
                <a:latin typeface="Arial" panose="020B0604020202020204" pitchFamily="34" charset="0"/>
              </a:rPr>
              <a:t>Se Une a</a:t>
            </a:r>
          </a:p>
        </p:txBody>
      </p:sp>
      <p:sp>
        <p:nvSpPr>
          <p:cNvPr id="3" name="Rectangle 4">
            <a:extLst>
              <a:ext uri="{FF2B5EF4-FFF2-40B4-BE49-F238E27FC236}">
                <a16:creationId xmlns:a16="http://schemas.microsoft.com/office/drawing/2014/main" id="{05D0ACCC-7170-44B2-9BD1-F12325FF8B8C}"/>
              </a:ext>
            </a:extLst>
          </p:cNvPr>
          <p:cNvSpPr>
            <a:spLocks noChangeArrowheads="1"/>
          </p:cNvSpPr>
          <p:nvPr/>
        </p:nvSpPr>
        <p:spPr bwMode="auto">
          <a:xfrm>
            <a:off x="3200400" y="2818532"/>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2400" b="1">
                <a:solidFill>
                  <a:srgbClr val="C00000"/>
                </a:solidFill>
                <a:latin typeface="Tahoma" panose="020B0604030504040204" pitchFamily="34" charset="0"/>
                <a:cs typeface="Tahoma" panose="020B0604030504040204" pitchFamily="34" charset="0"/>
              </a:rPr>
              <a:t>La Enzima</a:t>
            </a:r>
          </a:p>
        </p:txBody>
      </p:sp>
      <p:sp>
        <p:nvSpPr>
          <p:cNvPr id="4" name="Line 5">
            <a:extLst>
              <a:ext uri="{FF2B5EF4-FFF2-40B4-BE49-F238E27FC236}">
                <a16:creationId xmlns:a16="http://schemas.microsoft.com/office/drawing/2014/main" id="{0FB19937-34B1-4506-A3F9-2EADE519A2EC}"/>
              </a:ext>
            </a:extLst>
          </p:cNvPr>
          <p:cNvSpPr>
            <a:spLocks noChangeShapeType="1"/>
          </p:cNvSpPr>
          <p:nvPr/>
        </p:nvSpPr>
        <p:spPr bwMode="auto">
          <a:xfrm flipH="1">
            <a:off x="966788" y="3553544"/>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6">
            <a:extLst>
              <a:ext uri="{FF2B5EF4-FFF2-40B4-BE49-F238E27FC236}">
                <a16:creationId xmlns:a16="http://schemas.microsoft.com/office/drawing/2014/main" id="{F6A699B6-716B-4B95-8BA6-F6630A1EF45E}"/>
              </a:ext>
            </a:extLst>
          </p:cNvPr>
          <p:cNvSpPr>
            <a:spLocks noChangeArrowheads="1"/>
          </p:cNvSpPr>
          <p:nvPr/>
        </p:nvSpPr>
        <p:spPr bwMode="auto">
          <a:xfrm>
            <a:off x="1371600" y="4315544"/>
            <a:ext cx="617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3000" b="1">
                <a:latin typeface="Times New Roman" panose="02020603050405020304" pitchFamily="18" charset="0"/>
              </a:rPr>
              <a:t>Se Completa con Mayor Facilidad la Reacción Quimica</a:t>
            </a:r>
          </a:p>
        </p:txBody>
      </p:sp>
      <p:sp>
        <p:nvSpPr>
          <p:cNvPr id="6" name="Rectangle 7">
            <a:extLst>
              <a:ext uri="{FF2B5EF4-FFF2-40B4-BE49-F238E27FC236}">
                <a16:creationId xmlns:a16="http://schemas.microsoft.com/office/drawing/2014/main" id="{C8C66C1A-A813-4632-856F-AD71EFAF4837}"/>
              </a:ext>
            </a:extLst>
          </p:cNvPr>
          <p:cNvSpPr>
            <a:spLocks noChangeArrowheads="1"/>
          </p:cNvSpPr>
          <p:nvPr/>
        </p:nvSpPr>
        <p:spPr bwMode="auto">
          <a:xfrm>
            <a:off x="2209800" y="5382344"/>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500" b="1">
                <a:latin typeface="Arial" panose="020B0604020202020204" pitchFamily="34" charset="0"/>
              </a:rPr>
              <a:t>Se Separan/Dividen</a:t>
            </a:r>
          </a:p>
        </p:txBody>
      </p:sp>
      <p:sp>
        <p:nvSpPr>
          <p:cNvPr id="7" name="AutoShape 8">
            <a:extLst>
              <a:ext uri="{FF2B5EF4-FFF2-40B4-BE49-F238E27FC236}">
                <a16:creationId xmlns:a16="http://schemas.microsoft.com/office/drawing/2014/main" id="{980962D0-0122-4F92-AA5B-1AC547AB2F41}"/>
              </a:ext>
            </a:extLst>
          </p:cNvPr>
          <p:cNvSpPr>
            <a:spLocks/>
          </p:cNvSpPr>
          <p:nvPr/>
        </p:nvSpPr>
        <p:spPr bwMode="auto">
          <a:xfrm>
            <a:off x="5029200" y="657944"/>
            <a:ext cx="609600" cy="2438400"/>
          </a:xfrm>
          <a:prstGeom prst="rightBrace">
            <a:avLst>
              <a:gd name="adj1" fmla="val 32296"/>
              <a:gd name="adj2" fmla="val 50000"/>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8" name="Rectangle 9">
            <a:extLst>
              <a:ext uri="{FF2B5EF4-FFF2-40B4-BE49-F238E27FC236}">
                <a16:creationId xmlns:a16="http://schemas.microsoft.com/office/drawing/2014/main" id="{EF9113B8-4AE0-49F1-8114-256A7D04D3A8}"/>
              </a:ext>
            </a:extLst>
          </p:cNvPr>
          <p:cNvSpPr>
            <a:spLocks noChangeArrowheads="1"/>
          </p:cNvSpPr>
          <p:nvPr/>
        </p:nvSpPr>
        <p:spPr bwMode="auto">
          <a:xfrm>
            <a:off x="5540375" y="1458044"/>
            <a:ext cx="3117850" cy="6858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fontAlgn="auto">
              <a:lnSpc>
                <a:spcPct val="70000"/>
              </a:lnSpc>
              <a:spcBef>
                <a:spcPct val="20000"/>
              </a:spcBef>
              <a:spcAft>
                <a:spcPts val="0"/>
              </a:spcAft>
              <a:defRPr/>
            </a:pPr>
            <a:r>
              <a:rPr lang="en-US" altLang="en-US" sz="3200" i="0"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Complejo</a:t>
            </a:r>
            <a:endParaRPr lang="en-US" altLang="en-US" sz="3200" i="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fontAlgn="auto">
              <a:lnSpc>
                <a:spcPct val="70000"/>
              </a:lnSpc>
              <a:spcBef>
                <a:spcPct val="20000"/>
              </a:spcBef>
              <a:spcAft>
                <a:spcPts val="0"/>
              </a:spcAft>
              <a:defRPr/>
            </a:pPr>
            <a:r>
              <a:rPr lang="en-US" altLang="en-US" sz="3200" i="0"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Enzima-Sustrato</a:t>
            </a:r>
            <a:endParaRPr lang="en-US" altLang="en-US" sz="2800" i="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9" name="Line 10">
            <a:extLst>
              <a:ext uri="{FF2B5EF4-FFF2-40B4-BE49-F238E27FC236}">
                <a16:creationId xmlns:a16="http://schemas.microsoft.com/office/drawing/2014/main" id="{862C2045-65BC-4995-962A-1C04B7570460}"/>
              </a:ext>
            </a:extLst>
          </p:cNvPr>
          <p:cNvSpPr>
            <a:spLocks noChangeShapeType="1"/>
          </p:cNvSpPr>
          <p:nvPr/>
        </p:nvSpPr>
        <p:spPr bwMode="auto">
          <a:xfrm flipH="1">
            <a:off x="4038600" y="1648544"/>
            <a:ext cx="0" cy="381000"/>
          </a:xfrm>
          <a:prstGeom prst="line">
            <a:avLst/>
          </a:prstGeom>
          <a:noFill/>
          <a:ln w="76200">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13">
            <a:extLst>
              <a:ext uri="{FF2B5EF4-FFF2-40B4-BE49-F238E27FC236}">
                <a16:creationId xmlns:a16="http://schemas.microsoft.com/office/drawing/2014/main" id="{55396658-436C-4F44-8021-02EB98719F79}"/>
              </a:ext>
            </a:extLst>
          </p:cNvPr>
          <p:cNvSpPr>
            <a:spLocks noChangeArrowheads="1"/>
          </p:cNvSpPr>
          <p:nvPr/>
        </p:nvSpPr>
        <p:spPr bwMode="auto">
          <a:xfrm>
            <a:off x="1042988" y="3553544"/>
            <a:ext cx="692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3000" b="1">
                <a:solidFill>
                  <a:srgbClr val="512373"/>
                </a:solidFill>
                <a:latin typeface="Arial" panose="020B0604020202020204" pitchFamily="34" charset="0"/>
                <a:cs typeface="Arial" panose="020B0604020202020204" pitchFamily="34" charset="0"/>
              </a:rPr>
              <a:t>Energía Requerida para la Activación</a:t>
            </a:r>
          </a:p>
        </p:txBody>
      </p:sp>
      <p:sp>
        <p:nvSpPr>
          <p:cNvPr id="11" name="Line 14">
            <a:extLst>
              <a:ext uri="{FF2B5EF4-FFF2-40B4-BE49-F238E27FC236}">
                <a16:creationId xmlns:a16="http://schemas.microsoft.com/office/drawing/2014/main" id="{91379BD9-4785-49B9-BC59-34901CC5B489}"/>
              </a:ext>
            </a:extLst>
          </p:cNvPr>
          <p:cNvSpPr>
            <a:spLocks noChangeShapeType="1"/>
          </p:cNvSpPr>
          <p:nvPr/>
        </p:nvSpPr>
        <p:spPr bwMode="auto">
          <a:xfrm flipH="1">
            <a:off x="4038600" y="3934544"/>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5">
            <a:extLst>
              <a:ext uri="{FF2B5EF4-FFF2-40B4-BE49-F238E27FC236}">
                <a16:creationId xmlns:a16="http://schemas.microsoft.com/office/drawing/2014/main" id="{927D5EEC-2220-493C-AAFA-99AE0C7202AE}"/>
              </a:ext>
            </a:extLst>
          </p:cNvPr>
          <p:cNvSpPr>
            <a:spLocks noChangeShapeType="1"/>
          </p:cNvSpPr>
          <p:nvPr/>
        </p:nvSpPr>
        <p:spPr bwMode="auto">
          <a:xfrm flipH="1">
            <a:off x="4114800" y="5077544"/>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Rectangle 16">
            <a:extLst>
              <a:ext uri="{FF2B5EF4-FFF2-40B4-BE49-F238E27FC236}">
                <a16:creationId xmlns:a16="http://schemas.microsoft.com/office/drawing/2014/main" id="{D13C9DC0-6B37-460D-8EA1-82138B5EE8D1}"/>
              </a:ext>
            </a:extLst>
          </p:cNvPr>
          <p:cNvSpPr>
            <a:spLocks noChangeArrowheads="1"/>
          </p:cNvSpPr>
          <p:nvPr/>
        </p:nvSpPr>
        <p:spPr bwMode="auto">
          <a:xfrm>
            <a:off x="533400" y="6144344"/>
            <a:ext cx="2133600" cy="381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500" b="1" dirty="0">
                <a:solidFill>
                  <a:srgbClr val="981833"/>
                </a:solidFill>
                <a:effectLst>
                  <a:outerShdw blurRad="38100" dist="38100" dir="2700000" algn="tl">
                    <a:srgbClr val="000000">
                      <a:alpha val="43137"/>
                    </a:srgbClr>
                  </a:outerShdw>
                </a:effectLst>
                <a:latin typeface="Arial" panose="020B0604020202020204" pitchFamily="34" charset="0"/>
              </a:rPr>
              <a:t>La </a:t>
            </a:r>
            <a:r>
              <a:rPr lang="en-US" altLang="en-US" sz="2500" b="1" dirty="0" err="1">
                <a:solidFill>
                  <a:srgbClr val="981833"/>
                </a:solidFill>
                <a:effectLst>
                  <a:outerShdw blurRad="38100" dist="38100" dir="2700000" algn="tl">
                    <a:srgbClr val="000000">
                      <a:alpha val="43137"/>
                    </a:srgbClr>
                  </a:outerShdw>
                </a:effectLst>
                <a:latin typeface="Arial" panose="020B0604020202020204" pitchFamily="34" charset="0"/>
              </a:rPr>
              <a:t>Enzima</a:t>
            </a:r>
            <a:endParaRPr lang="en-US" altLang="en-US" sz="2500" b="1" dirty="0">
              <a:solidFill>
                <a:srgbClr val="981833"/>
              </a:solidFill>
              <a:effectLst>
                <a:outerShdw blurRad="38100" dist="38100" dir="2700000" algn="tl">
                  <a:srgbClr val="000000">
                    <a:alpha val="43137"/>
                  </a:srgbClr>
                </a:outerShdw>
              </a:effectLst>
              <a:latin typeface="Arial" panose="020B0604020202020204" pitchFamily="34" charset="0"/>
            </a:endParaRPr>
          </a:p>
        </p:txBody>
      </p:sp>
      <p:sp>
        <p:nvSpPr>
          <p:cNvPr id="14" name="Rectangle 17">
            <a:extLst>
              <a:ext uri="{FF2B5EF4-FFF2-40B4-BE49-F238E27FC236}">
                <a16:creationId xmlns:a16="http://schemas.microsoft.com/office/drawing/2014/main" id="{86A931E3-B680-4C02-9754-53289230E46F}"/>
              </a:ext>
            </a:extLst>
          </p:cNvPr>
          <p:cNvSpPr>
            <a:spLocks noChangeArrowheads="1"/>
          </p:cNvSpPr>
          <p:nvPr/>
        </p:nvSpPr>
        <p:spPr bwMode="auto">
          <a:xfrm>
            <a:off x="5715000" y="6068144"/>
            <a:ext cx="2133600" cy="381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500" b="1" dirty="0">
                <a:solidFill>
                  <a:srgbClr val="981833"/>
                </a:solidFill>
                <a:effectLst>
                  <a:outerShdw blurRad="38100" dist="38100" dir="2700000" algn="tl">
                    <a:srgbClr val="000000">
                      <a:alpha val="43137"/>
                    </a:srgbClr>
                  </a:outerShdw>
                </a:effectLst>
                <a:latin typeface="Arial" panose="020B0604020202020204" pitchFamily="34" charset="0"/>
              </a:rPr>
              <a:t>El </a:t>
            </a:r>
            <a:r>
              <a:rPr lang="en-US" altLang="en-US" sz="2500" b="1" dirty="0" err="1">
                <a:solidFill>
                  <a:srgbClr val="981833"/>
                </a:solidFill>
                <a:effectLst>
                  <a:outerShdw blurRad="38100" dist="38100" dir="2700000" algn="tl">
                    <a:srgbClr val="000000">
                      <a:alpha val="43137"/>
                    </a:srgbClr>
                  </a:outerShdw>
                </a:effectLst>
                <a:latin typeface="Arial" panose="020B0604020202020204" pitchFamily="34" charset="0"/>
              </a:rPr>
              <a:t>Producto</a:t>
            </a:r>
            <a:endParaRPr lang="en-US" altLang="en-US" sz="2500" b="1" dirty="0">
              <a:solidFill>
                <a:srgbClr val="981833"/>
              </a:solidFill>
              <a:effectLst>
                <a:outerShdw blurRad="38100" dist="38100" dir="2700000" algn="tl">
                  <a:srgbClr val="000000">
                    <a:alpha val="43137"/>
                  </a:srgbClr>
                </a:outerShdw>
              </a:effectLst>
              <a:latin typeface="Arial" panose="020B0604020202020204" pitchFamily="34" charset="0"/>
            </a:endParaRPr>
          </a:p>
        </p:txBody>
      </p:sp>
      <p:sp>
        <p:nvSpPr>
          <p:cNvPr id="15" name="Freeform 18">
            <a:extLst>
              <a:ext uri="{FF2B5EF4-FFF2-40B4-BE49-F238E27FC236}">
                <a16:creationId xmlns:a16="http://schemas.microsoft.com/office/drawing/2014/main" id="{51D5FCEE-7646-4B96-80F0-64B2E9E54CAC}"/>
              </a:ext>
            </a:extLst>
          </p:cNvPr>
          <p:cNvSpPr>
            <a:spLocks/>
          </p:cNvSpPr>
          <p:nvPr/>
        </p:nvSpPr>
        <p:spPr bwMode="auto">
          <a:xfrm>
            <a:off x="1524000" y="5610944"/>
            <a:ext cx="1143000" cy="5334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9">
            <a:extLst>
              <a:ext uri="{FF2B5EF4-FFF2-40B4-BE49-F238E27FC236}">
                <a16:creationId xmlns:a16="http://schemas.microsoft.com/office/drawing/2014/main" id="{DE496533-F0BE-4270-AACC-9B2F215B6C1B}"/>
              </a:ext>
            </a:extLst>
          </p:cNvPr>
          <p:cNvSpPr>
            <a:spLocks/>
          </p:cNvSpPr>
          <p:nvPr/>
        </p:nvSpPr>
        <p:spPr bwMode="auto">
          <a:xfrm flipH="1">
            <a:off x="5791200" y="5610944"/>
            <a:ext cx="990600" cy="5334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Lst>
            <a:ahLst/>
            <a:cxnLst>
              <a:cxn ang="T6">
                <a:pos x="T0" y="T1"/>
              </a:cxn>
              <a:cxn ang="T7">
                <a:pos x="T2" y="T3"/>
              </a:cxn>
              <a:cxn ang="T8">
                <a:pos x="T4" y="T5"/>
              </a:cxn>
            </a:cxnLst>
            <a:rect l="0" t="0" r="r" b="b"/>
            <a:pathLst>
              <a:path w="768" h="528">
                <a:moveTo>
                  <a:pt x="768" y="0"/>
                </a:moveTo>
                <a:lnTo>
                  <a:pt x="0" y="0"/>
                </a:lnTo>
                <a:lnTo>
                  <a:pt x="0" y="528"/>
                </a:lnTo>
              </a:path>
            </a:pathLst>
          </a:custGeom>
          <a:noFill/>
          <a:ln w="762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itle 1">
            <a:extLst>
              <a:ext uri="{FF2B5EF4-FFF2-40B4-BE49-F238E27FC236}">
                <a16:creationId xmlns:a16="http://schemas.microsoft.com/office/drawing/2014/main" id="{496FB9A3-9C70-49D7-B249-174713B50E66}"/>
              </a:ext>
            </a:extLst>
          </p:cNvPr>
          <p:cNvSpPr>
            <a:spLocks/>
          </p:cNvSpPr>
          <p:nvPr/>
        </p:nvSpPr>
        <p:spPr bwMode="auto">
          <a:xfrm>
            <a:off x="2139950" y="1099269"/>
            <a:ext cx="3130550"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sz="3600" i="1" dirty="0">
                <a:solidFill>
                  <a:srgbClr val="484876"/>
                </a:solidFill>
                <a:effectLst>
                  <a:outerShdw blurRad="38100" dist="38100" dir="2700000" algn="tl">
                    <a:srgbClr val="C0C0C0"/>
                  </a:outerShdw>
                </a:effectLst>
                <a:latin typeface="Arial Black" pitchFamily="34" charset="0"/>
                <a:cs typeface="Arial" charset="0"/>
              </a:rPr>
              <a:t>(Reactante)</a:t>
            </a:r>
          </a:p>
        </p:txBody>
      </p:sp>
      <p:sp>
        <p:nvSpPr>
          <p:cNvPr id="18" name="Line 39">
            <a:extLst>
              <a:ext uri="{FF2B5EF4-FFF2-40B4-BE49-F238E27FC236}">
                <a16:creationId xmlns:a16="http://schemas.microsoft.com/office/drawing/2014/main" id="{833D2151-8D19-4F06-B7B0-5D95E69B4C29}"/>
              </a:ext>
            </a:extLst>
          </p:cNvPr>
          <p:cNvSpPr>
            <a:spLocks noChangeShapeType="1"/>
          </p:cNvSpPr>
          <p:nvPr/>
        </p:nvSpPr>
        <p:spPr bwMode="auto">
          <a:xfrm flipH="1">
            <a:off x="4038600" y="1561232"/>
            <a:ext cx="0" cy="4921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Title 1">
            <a:extLst>
              <a:ext uri="{FF2B5EF4-FFF2-40B4-BE49-F238E27FC236}">
                <a16:creationId xmlns:a16="http://schemas.microsoft.com/office/drawing/2014/main" id="{C35FAE69-9B7A-402D-B98D-0EF8F20EB1C8}"/>
              </a:ext>
            </a:extLst>
          </p:cNvPr>
          <p:cNvSpPr>
            <a:spLocks/>
          </p:cNvSpPr>
          <p:nvPr/>
        </p:nvSpPr>
        <p:spPr bwMode="auto">
          <a:xfrm>
            <a:off x="2289175" y="718269"/>
            <a:ext cx="2992438"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sz="3600" dirty="0">
                <a:solidFill>
                  <a:srgbClr val="484876"/>
                </a:solidFill>
                <a:effectLst>
                  <a:outerShdw blurRad="38100" dist="38100" dir="2700000" algn="tl">
                    <a:srgbClr val="C0C0C0"/>
                  </a:outerShdw>
                </a:effectLst>
                <a:latin typeface="Arial Black" pitchFamily="34" charset="0"/>
                <a:cs typeface="Arial" charset="0"/>
              </a:rPr>
              <a:t>SUSTRATO</a:t>
            </a:r>
            <a:endParaRPr lang="es-PR" altLang="es-PR" sz="3600" i="1" dirty="0">
              <a:solidFill>
                <a:srgbClr val="484876"/>
              </a:solidFill>
              <a:effectLst>
                <a:outerShdw blurRad="38100" dist="38100" dir="2700000" algn="tl">
                  <a:srgbClr val="C0C0C0"/>
                </a:outerShdw>
              </a:effectLst>
              <a:latin typeface="Arial Black" pitchFamily="34" charset="0"/>
              <a:cs typeface="Arial" charset="0"/>
            </a:endParaRPr>
          </a:p>
        </p:txBody>
      </p:sp>
      <p:sp>
        <p:nvSpPr>
          <p:cNvPr id="20" name="Line 39">
            <a:extLst>
              <a:ext uri="{FF2B5EF4-FFF2-40B4-BE49-F238E27FC236}">
                <a16:creationId xmlns:a16="http://schemas.microsoft.com/office/drawing/2014/main" id="{69441433-9DA3-43E6-9ED1-1BDFC613329C}"/>
              </a:ext>
            </a:extLst>
          </p:cNvPr>
          <p:cNvSpPr>
            <a:spLocks noChangeShapeType="1"/>
          </p:cNvSpPr>
          <p:nvPr/>
        </p:nvSpPr>
        <p:spPr bwMode="auto">
          <a:xfrm flipH="1">
            <a:off x="4032250" y="2377207"/>
            <a:ext cx="0" cy="490537"/>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Line 39">
            <a:extLst>
              <a:ext uri="{FF2B5EF4-FFF2-40B4-BE49-F238E27FC236}">
                <a16:creationId xmlns:a16="http://schemas.microsoft.com/office/drawing/2014/main" id="{1DF73E11-B0CF-4084-82E9-74129C28A853}"/>
              </a:ext>
            </a:extLst>
          </p:cNvPr>
          <p:cNvSpPr>
            <a:spLocks noChangeShapeType="1"/>
          </p:cNvSpPr>
          <p:nvPr/>
        </p:nvSpPr>
        <p:spPr bwMode="auto">
          <a:xfrm flipH="1">
            <a:off x="4038600" y="3139207"/>
            <a:ext cx="0" cy="490537"/>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95258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DD81ABA-4318-457F-AC24-21AB9E6E5C65}"/>
              </a:ext>
            </a:extLst>
          </p:cNvPr>
          <p:cNvSpPr>
            <a:spLocks noChangeArrowheads="1"/>
          </p:cNvSpPr>
          <p:nvPr/>
        </p:nvSpPr>
        <p:spPr bwMode="auto">
          <a:xfrm>
            <a:off x="1450975" y="2046560"/>
            <a:ext cx="627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900" b="1">
                <a:latin typeface="Arial" panose="020B0604020202020204" pitchFamily="34" charset="0"/>
              </a:rPr>
              <a:t>Constituyentes Principales</a:t>
            </a:r>
          </a:p>
        </p:txBody>
      </p:sp>
      <p:sp>
        <p:nvSpPr>
          <p:cNvPr id="3" name="Rectangle 11">
            <a:extLst>
              <a:ext uri="{FF2B5EF4-FFF2-40B4-BE49-F238E27FC236}">
                <a16:creationId xmlns:a16="http://schemas.microsoft.com/office/drawing/2014/main" id="{31952AC0-D0CB-4ACA-B33C-4438340EB60C}"/>
              </a:ext>
            </a:extLst>
          </p:cNvPr>
          <p:cNvSpPr>
            <a:spLocks noChangeArrowheads="1"/>
          </p:cNvSpPr>
          <p:nvPr/>
        </p:nvSpPr>
        <p:spPr bwMode="auto">
          <a:xfrm>
            <a:off x="301625" y="3684860"/>
            <a:ext cx="259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800" b="1">
                <a:solidFill>
                  <a:srgbClr val="A61A38"/>
                </a:solidFill>
                <a:latin typeface="Verdana" panose="020B0604030504040204" pitchFamily="34" charset="0"/>
                <a:ea typeface="Verdana" panose="020B0604030504040204" pitchFamily="34" charset="0"/>
                <a:cs typeface="Verdana" panose="020B0604030504040204" pitchFamily="34" charset="0"/>
              </a:rPr>
              <a:t>Hidratos de</a:t>
            </a:r>
          </a:p>
          <a:p>
            <a:pPr algn="ctr">
              <a:lnSpc>
                <a:spcPct val="80000"/>
              </a:lnSpc>
              <a:spcBef>
                <a:spcPct val="20000"/>
              </a:spcBef>
            </a:pPr>
            <a:r>
              <a:rPr lang="en-US" altLang="en-US" sz="2800" b="1">
                <a:solidFill>
                  <a:srgbClr val="A61A38"/>
                </a:solidFill>
                <a:latin typeface="Verdana" panose="020B0604030504040204" pitchFamily="34" charset="0"/>
                <a:ea typeface="Verdana" panose="020B0604030504040204" pitchFamily="34" charset="0"/>
                <a:cs typeface="Verdana" panose="020B0604030504040204" pitchFamily="34" charset="0"/>
              </a:rPr>
              <a:t>Carbono</a:t>
            </a:r>
          </a:p>
        </p:txBody>
      </p:sp>
      <p:sp>
        <p:nvSpPr>
          <p:cNvPr id="4" name="Line 12">
            <a:extLst>
              <a:ext uri="{FF2B5EF4-FFF2-40B4-BE49-F238E27FC236}">
                <a16:creationId xmlns:a16="http://schemas.microsoft.com/office/drawing/2014/main" id="{68755A65-3375-4C8F-854D-59D3A9A27EA8}"/>
              </a:ext>
            </a:extLst>
          </p:cNvPr>
          <p:cNvSpPr>
            <a:spLocks noChangeShapeType="1"/>
          </p:cNvSpPr>
          <p:nvPr/>
        </p:nvSpPr>
        <p:spPr bwMode="auto">
          <a:xfrm flipH="1">
            <a:off x="4492625" y="5043760"/>
            <a:ext cx="0" cy="6096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 name="Freeform 13">
            <a:extLst>
              <a:ext uri="{FF2B5EF4-FFF2-40B4-BE49-F238E27FC236}">
                <a16:creationId xmlns:a16="http://schemas.microsoft.com/office/drawing/2014/main" id="{BBC80E95-DC1E-4E5C-98E8-069E28F90FEC}"/>
              </a:ext>
            </a:extLst>
          </p:cNvPr>
          <p:cNvSpPr>
            <a:spLocks/>
          </p:cNvSpPr>
          <p:nvPr/>
        </p:nvSpPr>
        <p:spPr bwMode="auto">
          <a:xfrm>
            <a:off x="1444625" y="4497660"/>
            <a:ext cx="6324600" cy="762000"/>
          </a:xfrm>
          <a:custGeom>
            <a:avLst/>
            <a:gdLst>
              <a:gd name="T0" fmla="*/ 0 w 3264"/>
              <a:gd name="T1" fmla="*/ 0 h 864"/>
              <a:gd name="T2" fmla="*/ 0 w 3264"/>
              <a:gd name="T3" fmla="*/ 2147483646 h 864"/>
              <a:gd name="T4" fmla="*/ 2147483646 w 3264"/>
              <a:gd name="T5" fmla="*/ 2147483646 h 864"/>
              <a:gd name="T6" fmla="*/ 2147483646 w 3264"/>
              <a:gd name="T7" fmla="*/ 0 h 864"/>
              <a:gd name="T8" fmla="*/ 0 60000 65536"/>
              <a:gd name="T9" fmla="*/ 0 60000 65536"/>
              <a:gd name="T10" fmla="*/ 0 60000 65536"/>
              <a:gd name="T11" fmla="*/ 0 60000 65536"/>
              <a:gd name="T12" fmla="*/ 0 w 3264"/>
              <a:gd name="T13" fmla="*/ 0 h 864"/>
              <a:gd name="T14" fmla="*/ 3264 w 3264"/>
              <a:gd name="T15" fmla="*/ 864 h 864"/>
            </a:gdLst>
            <a:ahLst/>
            <a:cxnLst>
              <a:cxn ang="T8">
                <a:pos x="T0" y="T1"/>
              </a:cxn>
              <a:cxn ang="T9">
                <a:pos x="T2" y="T3"/>
              </a:cxn>
              <a:cxn ang="T10">
                <a:pos x="T4" y="T5"/>
              </a:cxn>
              <a:cxn ang="T11">
                <a:pos x="T6" y="T7"/>
              </a:cxn>
            </a:cxnLst>
            <a:rect l="T12" t="T13" r="T14" b="T15"/>
            <a:pathLst>
              <a:path w="3264" h="864">
                <a:moveTo>
                  <a:pt x="0" y="0"/>
                </a:moveTo>
                <a:lnTo>
                  <a:pt x="0" y="864"/>
                </a:lnTo>
                <a:lnTo>
                  <a:pt x="3264" y="864"/>
                </a:lnTo>
                <a:lnTo>
                  <a:pt x="3264" y="0"/>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Rectangle 14">
            <a:extLst>
              <a:ext uri="{FF2B5EF4-FFF2-40B4-BE49-F238E27FC236}">
                <a16:creationId xmlns:a16="http://schemas.microsoft.com/office/drawing/2014/main" id="{0FEB43E1-AA40-457A-BE0E-31E9A17AFE6F}"/>
              </a:ext>
            </a:extLst>
          </p:cNvPr>
          <p:cNvSpPr>
            <a:spLocks noChangeArrowheads="1"/>
          </p:cNvSpPr>
          <p:nvPr/>
        </p:nvSpPr>
        <p:spPr bwMode="auto">
          <a:xfrm>
            <a:off x="530225" y="1170260"/>
            <a:ext cx="8077200" cy="5334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200" b="1" dirty="0">
                <a:solidFill>
                  <a:srgbClr val="660066"/>
                </a:solidFill>
                <a:effectLst>
                  <a:outerShdw blurRad="38100" dist="38100" dir="2700000" algn="tl">
                    <a:srgbClr val="C0C0C0"/>
                  </a:outerShdw>
                </a:effectLst>
                <a:latin typeface="Arial Black" panose="020B0A04020102020204" pitchFamily="34" charset="0"/>
              </a:rPr>
              <a:t>ALIMENTOS</a:t>
            </a:r>
          </a:p>
        </p:txBody>
      </p:sp>
      <p:sp>
        <p:nvSpPr>
          <p:cNvPr id="7" name="Line 15">
            <a:extLst>
              <a:ext uri="{FF2B5EF4-FFF2-40B4-BE49-F238E27FC236}">
                <a16:creationId xmlns:a16="http://schemas.microsoft.com/office/drawing/2014/main" id="{F9C44F5C-8351-4FCB-9EFC-9C60F1D67451}"/>
              </a:ext>
            </a:extLst>
          </p:cNvPr>
          <p:cNvSpPr>
            <a:spLocks noChangeShapeType="1"/>
          </p:cNvSpPr>
          <p:nvPr/>
        </p:nvSpPr>
        <p:spPr bwMode="auto">
          <a:xfrm flipH="1">
            <a:off x="4416425" y="1627460"/>
            <a:ext cx="0" cy="5334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8" name="Line 16">
            <a:extLst>
              <a:ext uri="{FF2B5EF4-FFF2-40B4-BE49-F238E27FC236}">
                <a16:creationId xmlns:a16="http://schemas.microsoft.com/office/drawing/2014/main" id="{58C171A4-3C21-4E3A-B09D-180F0222A1AC}"/>
              </a:ext>
            </a:extLst>
          </p:cNvPr>
          <p:cNvSpPr>
            <a:spLocks noChangeShapeType="1"/>
          </p:cNvSpPr>
          <p:nvPr/>
        </p:nvSpPr>
        <p:spPr bwMode="auto">
          <a:xfrm flipH="1">
            <a:off x="4441825" y="2465660"/>
            <a:ext cx="0" cy="5334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Rectangle 17">
            <a:extLst>
              <a:ext uri="{FF2B5EF4-FFF2-40B4-BE49-F238E27FC236}">
                <a16:creationId xmlns:a16="http://schemas.microsoft.com/office/drawing/2014/main" id="{70AE2428-84E3-499E-BC0D-DA47C022E24F}"/>
              </a:ext>
            </a:extLst>
          </p:cNvPr>
          <p:cNvSpPr>
            <a:spLocks noChangeArrowheads="1"/>
          </p:cNvSpPr>
          <p:nvPr/>
        </p:nvSpPr>
        <p:spPr bwMode="auto">
          <a:xfrm>
            <a:off x="1749425" y="2949847"/>
            <a:ext cx="556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300" b="1">
                <a:latin typeface="Tahoma" panose="020B0604030504040204" pitchFamily="34" charset="0"/>
                <a:cs typeface="Tahoma" panose="020B0604030504040204" pitchFamily="34" charset="0"/>
              </a:rPr>
              <a:t>Compuestos Relacionados con las </a:t>
            </a:r>
          </a:p>
          <a:p>
            <a:pPr algn="ctr">
              <a:lnSpc>
                <a:spcPct val="80000"/>
              </a:lnSpc>
              <a:spcBef>
                <a:spcPct val="20000"/>
              </a:spcBef>
            </a:pPr>
            <a:r>
              <a:rPr lang="en-US" altLang="en-US" sz="2300" b="1">
                <a:latin typeface="Tahoma" panose="020B0604030504040204" pitchFamily="34" charset="0"/>
                <a:cs typeface="Tahoma" panose="020B0604030504040204" pitchFamily="34" charset="0"/>
              </a:rPr>
              <a:t>Reacciones Metabólicas</a:t>
            </a:r>
          </a:p>
        </p:txBody>
      </p:sp>
      <p:sp>
        <p:nvSpPr>
          <p:cNvPr id="10" name="Freeform 18">
            <a:extLst>
              <a:ext uri="{FF2B5EF4-FFF2-40B4-BE49-F238E27FC236}">
                <a16:creationId xmlns:a16="http://schemas.microsoft.com/office/drawing/2014/main" id="{BBA3E68F-94B5-4D9D-BF82-F13069EC7101}"/>
              </a:ext>
            </a:extLst>
          </p:cNvPr>
          <p:cNvSpPr>
            <a:spLocks/>
          </p:cNvSpPr>
          <p:nvPr/>
        </p:nvSpPr>
        <p:spPr bwMode="auto">
          <a:xfrm>
            <a:off x="1368425" y="3151460"/>
            <a:ext cx="609600"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Line 19">
            <a:extLst>
              <a:ext uri="{FF2B5EF4-FFF2-40B4-BE49-F238E27FC236}">
                <a16:creationId xmlns:a16="http://schemas.microsoft.com/office/drawing/2014/main" id="{5C95CBF9-237B-48C6-91DD-C3A98B0B0BFB}"/>
              </a:ext>
            </a:extLst>
          </p:cNvPr>
          <p:cNvSpPr>
            <a:spLocks noChangeShapeType="1"/>
          </p:cNvSpPr>
          <p:nvPr/>
        </p:nvSpPr>
        <p:spPr bwMode="auto">
          <a:xfrm flipH="1">
            <a:off x="4492625" y="3761060"/>
            <a:ext cx="0" cy="5334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 name="Rectangle 20">
            <a:extLst>
              <a:ext uri="{FF2B5EF4-FFF2-40B4-BE49-F238E27FC236}">
                <a16:creationId xmlns:a16="http://schemas.microsoft.com/office/drawing/2014/main" id="{7DF9400B-2B4C-405A-A68D-90183CE65419}"/>
              </a:ext>
            </a:extLst>
          </p:cNvPr>
          <p:cNvSpPr>
            <a:spLocks noChangeArrowheads="1"/>
          </p:cNvSpPr>
          <p:nvPr/>
        </p:nvSpPr>
        <p:spPr bwMode="auto">
          <a:xfrm>
            <a:off x="3349625" y="4230960"/>
            <a:ext cx="243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800" b="1">
                <a:solidFill>
                  <a:srgbClr val="A61A38"/>
                </a:solidFill>
                <a:latin typeface="Verdana" panose="020B0604030504040204" pitchFamily="34" charset="0"/>
                <a:ea typeface="Verdana" panose="020B0604030504040204" pitchFamily="34" charset="0"/>
                <a:cs typeface="Verdana" panose="020B0604030504040204" pitchFamily="34" charset="0"/>
              </a:rPr>
              <a:t>Lípidos</a:t>
            </a:r>
          </a:p>
          <a:p>
            <a:pPr algn="ctr">
              <a:lnSpc>
                <a:spcPct val="80000"/>
              </a:lnSpc>
              <a:spcBef>
                <a:spcPct val="20000"/>
              </a:spcBef>
            </a:pPr>
            <a:r>
              <a:rPr lang="en-US" altLang="en-US" sz="2800" b="1">
                <a:solidFill>
                  <a:srgbClr val="A61A38"/>
                </a:solidFill>
                <a:latin typeface="Verdana" panose="020B0604030504040204" pitchFamily="34" charset="0"/>
                <a:ea typeface="Verdana" panose="020B0604030504040204" pitchFamily="34" charset="0"/>
                <a:cs typeface="Verdana" panose="020B0604030504040204" pitchFamily="34" charset="0"/>
              </a:rPr>
              <a:t>(Grasas)</a:t>
            </a:r>
          </a:p>
        </p:txBody>
      </p:sp>
      <p:sp>
        <p:nvSpPr>
          <p:cNvPr id="13" name="Freeform 21">
            <a:extLst>
              <a:ext uri="{FF2B5EF4-FFF2-40B4-BE49-F238E27FC236}">
                <a16:creationId xmlns:a16="http://schemas.microsoft.com/office/drawing/2014/main" id="{82B1752F-6382-4569-A0D1-457B970B2731}"/>
              </a:ext>
            </a:extLst>
          </p:cNvPr>
          <p:cNvSpPr>
            <a:spLocks/>
          </p:cNvSpPr>
          <p:nvPr/>
        </p:nvSpPr>
        <p:spPr bwMode="auto">
          <a:xfrm flipH="1">
            <a:off x="7083425" y="3151460"/>
            <a:ext cx="685800" cy="609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Rectangle 22">
            <a:extLst>
              <a:ext uri="{FF2B5EF4-FFF2-40B4-BE49-F238E27FC236}">
                <a16:creationId xmlns:a16="http://schemas.microsoft.com/office/drawing/2014/main" id="{B75BB0B5-CE5F-4CE6-8DA8-C5626CA0B76D}"/>
              </a:ext>
            </a:extLst>
          </p:cNvPr>
          <p:cNvSpPr>
            <a:spLocks noChangeArrowheads="1"/>
          </p:cNvSpPr>
          <p:nvPr/>
        </p:nvSpPr>
        <p:spPr bwMode="auto">
          <a:xfrm>
            <a:off x="6397625" y="3684860"/>
            <a:ext cx="243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spcBef>
                <a:spcPct val="20000"/>
              </a:spcBef>
            </a:pPr>
            <a:r>
              <a:rPr lang="en-US" altLang="en-US" sz="2800" b="1">
                <a:solidFill>
                  <a:srgbClr val="A61A38"/>
                </a:solidFill>
                <a:latin typeface="Verdana" panose="020B0604030504040204" pitchFamily="34" charset="0"/>
                <a:ea typeface="Verdana" panose="020B0604030504040204" pitchFamily="34" charset="0"/>
                <a:cs typeface="Verdana" panose="020B0604030504040204" pitchFamily="34" charset="0"/>
              </a:rPr>
              <a:t>Proteínas</a:t>
            </a:r>
          </a:p>
          <a:p>
            <a:pPr algn="ctr">
              <a:lnSpc>
                <a:spcPct val="80000"/>
              </a:lnSpc>
              <a:spcBef>
                <a:spcPct val="20000"/>
              </a:spcBef>
            </a:pPr>
            <a:r>
              <a:rPr lang="en-US" altLang="en-US" sz="2800" b="1">
                <a:solidFill>
                  <a:srgbClr val="A61A38"/>
                </a:solidFill>
                <a:latin typeface="Verdana" panose="020B0604030504040204" pitchFamily="34" charset="0"/>
                <a:ea typeface="Verdana" panose="020B0604030504040204" pitchFamily="34" charset="0"/>
                <a:cs typeface="Verdana" panose="020B0604030504040204" pitchFamily="34" charset="0"/>
              </a:rPr>
              <a:t>(Prótidos</a:t>
            </a:r>
            <a:r>
              <a:rPr lang="en-US" altLang="en-US" sz="2800" b="1">
                <a:solidFill>
                  <a:srgbClr val="BC1E40"/>
                </a:solidFill>
                <a:latin typeface="Verdana" panose="020B0604030504040204" pitchFamily="34" charset="0"/>
                <a:ea typeface="Verdana" panose="020B0604030504040204" pitchFamily="34" charset="0"/>
                <a:cs typeface="Verdana" panose="020B0604030504040204" pitchFamily="34" charset="0"/>
              </a:rPr>
              <a:t>)</a:t>
            </a:r>
          </a:p>
        </p:txBody>
      </p:sp>
      <p:sp>
        <p:nvSpPr>
          <p:cNvPr id="15" name="Rectangle 23">
            <a:extLst>
              <a:ext uri="{FF2B5EF4-FFF2-40B4-BE49-F238E27FC236}">
                <a16:creationId xmlns:a16="http://schemas.microsoft.com/office/drawing/2014/main" id="{0490DEC6-1527-4CF3-A1D7-DE188F9CB08C}"/>
              </a:ext>
            </a:extLst>
          </p:cNvPr>
          <p:cNvSpPr>
            <a:spLocks noChangeArrowheads="1"/>
          </p:cNvSpPr>
          <p:nvPr/>
        </p:nvSpPr>
        <p:spPr bwMode="auto">
          <a:xfrm>
            <a:off x="1139825" y="552636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900" b="1">
                <a:latin typeface="Times New Roman" panose="02020603050405020304" pitchFamily="18" charset="0"/>
              </a:rPr>
              <a:t>Elementos que Contienen</a:t>
            </a:r>
          </a:p>
        </p:txBody>
      </p:sp>
      <p:sp>
        <p:nvSpPr>
          <p:cNvPr id="16" name="Rectangle 24">
            <a:extLst>
              <a:ext uri="{FF2B5EF4-FFF2-40B4-BE49-F238E27FC236}">
                <a16:creationId xmlns:a16="http://schemas.microsoft.com/office/drawing/2014/main" id="{01835077-1EAD-4EFE-90CD-1F12725492CB}"/>
              </a:ext>
            </a:extLst>
          </p:cNvPr>
          <p:cNvSpPr>
            <a:spLocks noChangeArrowheads="1"/>
          </p:cNvSpPr>
          <p:nvPr/>
        </p:nvSpPr>
        <p:spPr bwMode="auto">
          <a:xfrm>
            <a:off x="341313" y="6212160"/>
            <a:ext cx="1855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200" b="1">
                <a:latin typeface="Arial" panose="020B0604020202020204" pitchFamily="34" charset="0"/>
              </a:rPr>
              <a:t>Carbono (C)</a:t>
            </a:r>
          </a:p>
        </p:txBody>
      </p:sp>
      <p:sp>
        <p:nvSpPr>
          <p:cNvPr id="17" name="Rectangle 25">
            <a:extLst>
              <a:ext uri="{FF2B5EF4-FFF2-40B4-BE49-F238E27FC236}">
                <a16:creationId xmlns:a16="http://schemas.microsoft.com/office/drawing/2014/main" id="{6294F1DF-1141-4E65-8691-8B90D125D0EA}"/>
              </a:ext>
            </a:extLst>
          </p:cNvPr>
          <p:cNvSpPr>
            <a:spLocks noChangeArrowheads="1"/>
          </p:cNvSpPr>
          <p:nvPr/>
        </p:nvSpPr>
        <p:spPr bwMode="auto">
          <a:xfrm>
            <a:off x="2403475" y="6212160"/>
            <a:ext cx="2192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200" b="1">
                <a:latin typeface="Arial" panose="020B0604020202020204" pitchFamily="34" charset="0"/>
              </a:rPr>
              <a:t>Hidrógeno (H</a:t>
            </a:r>
            <a:r>
              <a:rPr lang="en-US" altLang="en-US" sz="2200" b="1" baseline="-25000">
                <a:latin typeface="Arial" panose="020B0604020202020204" pitchFamily="34" charset="0"/>
              </a:rPr>
              <a:t>2</a:t>
            </a:r>
            <a:r>
              <a:rPr lang="en-US" altLang="en-US" sz="2200" b="1">
                <a:latin typeface="Arial" panose="020B0604020202020204" pitchFamily="34" charset="0"/>
              </a:rPr>
              <a:t>)</a:t>
            </a:r>
          </a:p>
        </p:txBody>
      </p:sp>
      <p:sp>
        <p:nvSpPr>
          <p:cNvPr id="18" name="Line 26">
            <a:extLst>
              <a:ext uri="{FF2B5EF4-FFF2-40B4-BE49-F238E27FC236}">
                <a16:creationId xmlns:a16="http://schemas.microsoft.com/office/drawing/2014/main" id="{66561E5E-18CB-44B1-A2EE-792411307914}"/>
              </a:ext>
            </a:extLst>
          </p:cNvPr>
          <p:cNvSpPr>
            <a:spLocks noChangeShapeType="1"/>
          </p:cNvSpPr>
          <p:nvPr/>
        </p:nvSpPr>
        <p:spPr bwMode="auto">
          <a:xfrm flipH="1">
            <a:off x="3425825" y="5923235"/>
            <a:ext cx="0" cy="441325"/>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Rectangle 27">
            <a:extLst>
              <a:ext uri="{FF2B5EF4-FFF2-40B4-BE49-F238E27FC236}">
                <a16:creationId xmlns:a16="http://schemas.microsoft.com/office/drawing/2014/main" id="{E8C51182-6B20-4DDC-A843-1132E19CBEC2}"/>
              </a:ext>
            </a:extLst>
          </p:cNvPr>
          <p:cNvSpPr>
            <a:spLocks noChangeArrowheads="1"/>
          </p:cNvSpPr>
          <p:nvPr/>
        </p:nvSpPr>
        <p:spPr bwMode="auto">
          <a:xfrm>
            <a:off x="4772025" y="6212160"/>
            <a:ext cx="200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200" b="1">
                <a:latin typeface="Arial" panose="020B0604020202020204" pitchFamily="34" charset="0"/>
              </a:rPr>
              <a:t>Oxígeno (O</a:t>
            </a:r>
            <a:r>
              <a:rPr lang="en-US" altLang="en-US" sz="2200" b="1" baseline="-25000">
                <a:latin typeface="Arial" panose="020B0604020202020204" pitchFamily="34" charset="0"/>
              </a:rPr>
              <a:t>2</a:t>
            </a:r>
            <a:r>
              <a:rPr lang="en-US" altLang="en-US" sz="2200" b="1">
                <a:latin typeface="Arial" panose="020B0604020202020204" pitchFamily="34" charset="0"/>
              </a:rPr>
              <a:t>)</a:t>
            </a:r>
          </a:p>
        </p:txBody>
      </p:sp>
      <p:sp>
        <p:nvSpPr>
          <p:cNvPr id="20" name="Freeform 28">
            <a:extLst>
              <a:ext uri="{FF2B5EF4-FFF2-40B4-BE49-F238E27FC236}">
                <a16:creationId xmlns:a16="http://schemas.microsoft.com/office/drawing/2014/main" id="{D77FAC03-5AB4-479D-A467-D31AE90AD214}"/>
              </a:ext>
            </a:extLst>
          </p:cNvPr>
          <p:cNvSpPr>
            <a:spLocks/>
          </p:cNvSpPr>
          <p:nvPr/>
        </p:nvSpPr>
        <p:spPr bwMode="auto">
          <a:xfrm>
            <a:off x="1063625" y="5754960"/>
            <a:ext cx="1350963" cy="5334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29">
            <a:extLst>
              <a:ext uri="{FF2B5EF4-FFF2-40B4-BE49-F238E27FC236}">
                <a16:creationId xmlns:a16="http://schemas.microsoft.com/office/drawing/2014/main" id="{60652E2C-1BB6-46E2-ACAC-D1FFA21193E3}"/>
              </a:ext>
            </a:extLst>
          </p:cNvPr>
          <p:cNvSpPr>
            <a:spLocks/>
          </p:cNvSpPr>
          <p:nvPr/>
        </p:nvSpPr>
        <p:spPr bwMode="auto">
          <a:xfrm flipH="1">
            <a:off x="6557963" y="5754960"/>
            <a:ext cx="1427162" cy="5334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Line 30">
            <a:extLst>
              <a:ext uri="{FF2B5EF4-FFF2-40B4-BE49-F238E27FC236}">
                <a16:creationId xmlns:a16="http://schemas.microsoft.com/office/drawing/2014/main" id="{035C67BA-C194-428A-A929-35E93EBD7877}"/>
              </a:ext>
            </a:extLst>
          </p:cNvPr>
          <p:cNvSpPr>
            <a:spLocks noChangeShapeType="1"/>
          </p:cNvSpPr>
          <p:nvPr/>
        </p:nvSpPr>
        <p:spPr bwMode="auto">
          <a:xfrm flipH="1">
            <a:off x="5724525" y="5923235"/>
            <a:ext cx="0" cy="441325"/>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 name="Rectangle 31">
            <a:extLst>
              <a:ext uri="{FF2B5EF4-FFF2-40B4-BE49-F238E27FC236}">
                <a16:creationId xmlns:a16="http://schemas.microsoft.com/office/drawing/2014/main" id="{FC45423E-3557-4322-8D0E-44D5338369B9}"/>
              </a:ext>
            </a:extLst>
          </p:cNvPr>
          <p:cNvSpPr>
            <a:spLocks noChangeArrowheads="1"/>
          </p:cNvSpPr>
          <p:nvPr/>
        </p:nvSpPr>
        <p:spPr bwMode="auto">
          <a:xfrm>
            <a:off x="6867525" y="6212160"/>
            <a:ext cx="215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ct val="20000"/>
              </a:spcBef>
            </a:pPr>
            <a:r>
              <a:rPr lang="en-US" altLang="en-US" sz="2200" b="1">
                <a:latin typeface="Arial" panose="020B0604020202020204" pitchFamily="34" charset="0"/>
              </a:rPr>
              <a:t>Nitrógeno (N</a:t>
            </a:r>
            <a:r>
              <a:rPr lang="en-US" altLang="en-US" sz="2200" b="1" baseline="-25000">
                <a:latin typeface="Arial" panose="020B0604020202020204" pitchFamily="34" charset="0"/>
              </a:rPr>
              <a:t>2</a:t>
            </a:r>
            <a:r>
              <a:rPr lang="en-US" altLang="en-US" sz="2200" b="1">
                <a:latin typeface="Arial" panose="020B0604020202020204" pitchFamily="34" charset="0"/>
              </a:rPr>
              <a:t>)</a:t>
            </a:r>
          </a:p>
        </p:txBody>
      </p:sp>
      <p:sp>
        <p:nvSpPr>
          <p:cNvPr id="24" name="Title 1">
            <a:extLst>
              <a:ext uri="{FF2B5EF4-FFF2-40B4-BE49-F238E27FC236}">
                <a16:creationId xmlns:a16="http://schemas.microsoft.com/office/drawing/2014/main" id="{308802F5-AD23-4D47-82A1-67BC77E2282D}"/>
              </a:ext>
            </a:extLst>
          </p:cNvPr>
          <p:cNvSpPr>
            <a:spLocks/>
          </p:cNvSpPr>
          <p:nvPr/>
        </p:nvSpPr>
        <p:spPr bwMode="auto">
          <a:xfrm>
            <a:off x="946150" y="675575"/>
            <a:ext cx="709295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ENERGÉTICAS</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744344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7B14-E11D-4BE4-9AE6-9F1128D65B8D}"/>
              </a:ext>
            </a:extLst>
          </p:cNvPr>
          <p:cNvSpPr>
            <a:spLocks/>
          </p:cNvSpPr>
          <p:nvPr/>
        </p:nvSpPr>
        <p:spPr bwMode="auto">
          <a:xfrm>
            <a:off x="0" y="836315"/>
            <a:ext cx="9144000" cy="503237"/>
          </a:xfrm>
          <a:prstGeom prst="rect">
            <a:avLst/>
          </a:prstGeom>
          <a:noFill/>
          <a:ln>
            <a:noFill/>
          </a:ln>
        </p:spPr>
        <p:txBody>
          <a:bodyPr anchor="ctr"/>
          <a:lstStyle>
            <a:lvl1pPr algn="l">
              <a:defRPr sz="4000">
                <a:solidFill>
                  <a:schemeClr val="tx2"/>
                </a:solidFill>
                <a:latin typeface="Trebuchet MS" panose="020B0603020202020204" pitchFamily="34" charset="0"/>
              </a:defRPr>
            </a:lvl1pPr>
            <a:lvl2pPr algn="l">
              <a:defRPr sz="4000">
                <a:solidFill>
                  <a:schemeClr val="tx2"/>
                </a:solidFill>
                <a:latin typeface="Trebuchet MS" panose="020B0603020202020204" pitchFamily="34" charset="0"/>
              </a:defRPr>
            </a:lvl2pPr>
            <a:lvl3pPr algn="l">
              <a:defRPr sz="4000">
                <a:solidFill>
                  <a:schemeClr val="tx2"/>
                </a:solidFill>
                <a:latin typeface="Trebuchet MS" panose="020B0603020202020204" pitchFamily="34" charset="0"/>
              </a:defRPr>
            </a:lvl3pPr>
            <a:lvl4pPr algn="l">
              <a:defRPr sz="4000">
                <a:solidFill>
                  <a:schemeClr val="tx2"/>
                </a:solidFill>
                <a:latin typeface="Trebuchet MS" panose="020B0603020202020204" pitchFamily="34" charset="0"/>
              </a:defRPr>
            </a:lvl4pPr>
            <a:lvl5pPr algn="l">
              <a:defRPr sz="4000">
                <a:solidFill>
                  <a:schemeClr val="tx2"/>
                </a:solidFill>
                <a:latin typeface="Trebuchet MS" panose="020B0603020202020204" pitchFamily="34" charset="0"/>
              </a:defRPr>
            </a:lvl5pPr>
            <a:lvl6pPr marL="457200" fontAlgn="base">
              <a:spcBef>
                <a:spcPct val="0"/>
              </a:spcBef>
              <a:spcAft>
                <a:spcPct val="0"/>
              </a:spcAft>
              <a:defRPr sz="4000">
                <a:solidFill>
                  <a:schemeClr val="tx2"/>
                </a:solidFill>
                <a:latin typeface="Trebuchet MS" panose="020B0603020202020204" pitchFamily="34" charset="0"/>
              </a:defRPr>
            </a:lvl6pPr>
            <a:lvl7pPr marL="914400" fontAlgn="base">
              <a:spcBef>
                <a:spcPct val="0"/>
              </a:spcBef>
              <a:spcAft>
                <a:spcPct val="0"/>
              </a:spcAft>
              <a:defRPr sz="4000">
                <a:solidFill>
                  <a:schemeClr val="tx2"/>
                </a:solidFill>
                <a:latin typeface="Trebuchet MS" panose="020B0603020202020204" pitchFamily="34" charset="0"/>
              </a:defRPr>
            </a:lvl7pPr>
            <a:lvl8pPr marL="1371600" fontAlgn="base">
              <a:spcBef>
                <a:spcPct val="0"/>
              </a:spcBef>
              <a:spcAft>
                <a:spcPct val="0"/>
              </a:spcAft>
              <a:defRPr sz="4000">
                <a:solidFill>
                  <a:schemeClr val="tx2"/>
                </a:solidFill>
                <a:latin typeface="Trebuchet MS" panose="020B0603020202020204" pitchFamily="34" charset="0"/>
              </a:defRPr>
            </a:lvl8pPr>
            <a:lvl9pPr marL="1828800" fontAlgn="base">
              <a:spcBef>
                <a:spcPct val="0"/>
              </a:spcBef>
              <a:spcAft>
                <a:spcPct val="0"/>
              </a:spcAft>
              <a:defRPr sz="4000">
                <a:solidFill>
                  <a:schemeClr val="tx2"/>
                </a:solidFill>
                <a:latin typeface="Trebuchet MS" panose="020B0603020202020204" pitchFamily="34" charset="0"/>
              </a:defRPr>
            </a:lvl9pPr>
          </a:lstStyle>
          <a:p>
            <a:pPr algn="ctr">
              <a:lnSpc>
                <a:spcPct val="90000"/>
              </a:lnSpc>
              <a:defRPr/>
            </a:pPr>
            <a:r>
              <a:rPr lang="es-PR" altLang="en-US" sz="19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SUSTRATO ENERGÉTICO METABOLIZADO</a:t>
            </a:r>
            <a:br>
              <a:rPr lang="es-PR" altLang="en-US" sz="19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n-US" sz="190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PREFERENCIA SEGÚN LA:  Intensidad del Ejercicio</a:t>
            </a:r>
            <a:endParaRPr lang="es-PR" altLang="en-US" sz="19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grpSp>
        <p:nvGrpSpPr>
          <p:cNvPr id="3" name="Group 4">
            <a:extLst>
              <a:ext uri="{FF2B5EF4-FFF2-40B4-BE49-F238E27FC236}">
                <a16:creationId xmlns:a16="http://schemas.microsoft.com/office/drawing/2014/main" id="{49797907-ACF8-45BA-8DF5-B8038FC68019}"/>
              </a:ext>
            </a:extLst>
          </p:cNvPr>
          <p:cNvGrpSpPr>
            <a:grpSpLocks/>
          </p:cNvGrpSpPr>
          <p:nvPr/>
        </p:nvGrpSpPr>
        <p:grpSpPr bwMode="auto">
          <a:xfrm>
            <a:off x="144463" y="1423690"/>
            <a:ext cx="8820150" cy="4670425"/>
            <a:chOff x="113" y="1168"/>
            <a:chExt cx="5556" cy="2942"/>
          </a:xfrm>
        </p:grpSpPr>
        <p:sp>
          <p:nvSpPr>
            <p:cNvPr id="4" name="AutoShape 5">
              <a:extLst>
                <a:ext uri="{FF2B5EF4-FFF2-40B4-BE49-F238E27FC236}">
                  <a16:creationId xmlns:a16="http://schemas.microsoft.com/office/drawing/2014/main" id="{274440D3-430D-4185-BC99-2A070F5C099B}"/>
                </a:ext>
              </a:extLst>
            </p:cNvPr>
            <p:cNvSpPr>
              <a:spLocks noChangeAspect="1" noChangeArrowheads="1" noTextEdit="1"/>
            </p:cNvSpPr>
            <p:nvPr/>
          </p:nvSpPr>
          <p:spPr bwMode="auto">
            <a:xfrm>
              <a:off x="113" y="1168"/>
              <a:ext cx="5556" cy="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5" name="Group 6">
              <a:extLst>
                <a:ext uri="{FF2B5EF4-FFF2-40B4-BE49-F238E27FC236}">
                  <a16:creationId xmlns:a16="http://schemas.microsoft.com/office/drawing/2014/main" id="{22EF9720-C407-459D-A544-27D319872D13}"/>
                </a:ext>
              </a:extLst>
            </p:cNvPr>
            <p:cNvGrpSpPr>
              <a:grpSpLocks/>
            </p:cNvGrpSpPr>
            <p:nvPr/>
          </p:nvGrpSpPr>
          <p:grpSpPr bwMode="auto">
            <a:xfrm>
              <a:off x="118" y="1177"/>
              <a:ext cx="5544" cy="2928"/>
              <a:chOff x="118" y="1177"/>
              <a:chExt cx="5544" cy="2928"/>
            </a:xfrm>
          </p:grpSpPr>
          <p:sp>
            <p:nvSpPr>
              <p:cNvPr id="455" name="Rectangle 7">
                <a:extLst>
                  <a:ext uri="{FF2B5EF4-FFF2-40B4-BE49-F238E27FC236}">
                    <a16:creationId xmlns:a16="http://schemas.microsoft.com/office/drawing/2014/main" id="{1D2B4E61-EA8A-4E91-BA38-6BFDE9AEF4B1}"/>
                  </a:ext>
                </a:extLst>
              </p:cNvPr>
              <p:cNvSpPr>
                <a:spLocks noChangeArrowheads="1"/>
              </p:cNvSpPr>
              <p:nvPr/>
            </p:nvSpPr>
            <p:spPr bwMode="auto">
              <a:xfrm>
                <a:off x="176" y="1235"/>
                <a:ext cx="5429" cy="2813"/>
              </a:xfrm>
              <a:prstGeom prst="rect">
                <a:avLst/>
              </a:prstGeom>
              <a:solidFill>
                <a:srgbClr val="FFFF00"/>
              </a:solidFill>
              <a:ln w="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6" name="Freeform 8">
                <a:extLst>
                  <a:ext uri="{FF2B5EF4-FFF2-40B4-BE49-F238E27FC236}">
                    <a16:creationId xmlns:a16="http://schemas.microsoft.com/office/drawing/2014/main" id="{E180E7C8-8220-4176-915B-038224B28B4C}"/>
                  </a:ext>
                </a:extLst>
              </p:cNvPr>
              <p:cNvSpPr>
                <a:spLocks/>
              </p:cNvSpPr>
              <p:nvPr/>
            </p:nvSpPr>
            <p:spPr bwMode="auto">
              <a:xfrm>
                <a:off x="118" y="1177"/>
                <a:ext cx="58" cy="2928"/>
              </a:xfrm>
              <a:custGeom>
                <a:avLst/>
                <a:gdLst>
                  <a:gd name="T0" fmla="*/ 0 w 173"/>
                  <a:gd name="T1" fmla="*/ 0 h 8785"/>
                  <a:gd name="T2" fmla="*/ 6 w 173"/>
                  <a:gd name="T3" fmla="*/ 6 h 8785"/>
                  <a:gd name="T4" fmla="*/ 6 w 173"/>
                  <a:gd name="T5" fmla="*/ 319 h 8785"/>
                  <a:gd name="T6" fmla="*/ 0 w 173"/>
                  <a:gd name="T7" fmla="*/ 325 h 8785"/>
                  <a:gd name="T8" fmla="*/ 0 w 173"/>
                  <a:gd name="T9" fmla="*/ 0 h 8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8785">
                    <a:moveTo>
                      <a:pt x="0" y="0"/>
                    </a:moveTo>
                    <a:lnTo>
                      <a:pt x="173" y="173"/>
                    </a:lnTo>
                    <a:lnTo>
                      <a:pt x="173" y="8612"/>
                    </a:lnTo>
                    <a:lnTo>
                      <a:pt x="0" y="8785"/>
                    </a:lnTo>
                    <a:lnTo>
                      <a:pt x="0" y="0"/>
                    </a:lnTo>
                    <a:close/>
                  </a:path>
                </a:pathLst>
              </a:custGeom>
              <a:solidFill>
                <a:srgbClr val="FFFFA9"/>
              </a:solidFill>
              <a:ln w="0">
                <a:solidFill>
                  <a:srgbClr val="000000"/>
                </a:solidFill>
                <a:prstDash val="solid"/>
                <a:round/>
                <a:headEnd/>
                <a:tailEnd/>
              </a:ln>
            </p:spPr>
            <p:txBody>
              <a:bodyPr/>
              <a:lstStyle/>
              <a:p>
                <a:endParaRPr lang="en-US"/>
              </a:p>
            </p:txBody>
          </p:sp>
          <p:sp>
            <p:nvSpPr>
              <p:cNvPr id="457" name="Freeform 9">
                <a:extLst>
                  <a:ext uri="{FF2B5EF4-FFF2-40B4-BE49-F238E27FC236}">
                    <a16:creationId xmlns:a16="http://schemas.microsoft.com/office/drawing/2014/main" id="{8D3E5AAE-124B-4F75-874B-F629D1A723EB}"/>
                  </a:ext>
                </a:extLst>
              </p:cNvPr>
              <p:cNvSpPr>
                <a:spLocks/>
              </p:cNvSpPr>
              <p:nvPr/>
            </p:nvSpPr>
            <p:spPr bwMode="auto">
              <a:xfrm>
                <a:off x="118" y="1177"/>
                <a:ext cx="5544" cy="58"/>
              </a:xfrm>
              <a:custGeom>
                <a:avLst/>
                <a:gdLst>
                  <a:gd name="T0" fmla="*/ 0 w 16632"/>
                  <a:gd name="T1" fmla="*/ 0 h 173"/>
                  <a:gd name="T2" fmla="*/ 6 w 16632"/>
                  <a:gd name="T3" fmla="*/ 6 h 173"/>
                  <a:gd name="T4" fmla="*/ 610 w 16632"/>
                  <a:gd name="T5" fmla="*/ 6 h 173"/>
                  <a:gd name="T6" fmla="*/ 616 w 16632"/>
                  <a:gd name="T7" fmla="*/ 0 h 173"/>
                  <a:gd name="T8" fmla="*/ 0 w 16632"/>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32" h="173">
                    <a:moveTo>
                      <a:pt x="0" y="0"/>
                    </a:moveTo>
                    <a:lnTo>
                      <a:pt x="173" y="173"/>
                    </a:lnTo>
                    <a:lnTo>
                      <a:pt x="16459" y="173"/>
                    </a:lnTo>
                    <a:lnTo>
                      <a:pt x="16632" y="0"/>
                    </a:lnTo>
                    <a:lnTo>
                      <a:pt x="0" y="0"/>
                    </a:lnTo>
                    <a:close/>
                  </a:path>
                </a:pathLst>
              </a:custGeom>
              <a:solidFill>
                <a:srgbClr val="FEFE7F"/>
              </a:solidFill>
              <a:ln w="0">
                <a:solidFill>
                  <a:srgbClr val="000000"/>
                </a:solidFill>
                <a:prstDash val="solid"/>
                <a:round/>
                <a:headEnd/>
                <a:tailEnd/>
              </a:ln>
            </p:spPr>
            <p:txBody>
              <a:bodyPr/>
              <a:lstStyle/>
              <a:p>
                <a:endParaRPr lang="en-US"/>
              </a:p>
            </p:txBody>
          </p:sp>
          <p:sp>
            <p:nvSpPr>
              <p:cNvPr id="458" name="Freeform 10">
                <a:extLst>
                  <a:ext uri="{FF2B5EF4-FFF2-40B4-BE49-F238E27FC236}">
                    <a16:creationId xmlns:a16="http://schemas.microsoft.com/office/drawing/2014/main" id="{11CB24EF-EAFB-4B9D-BCCE-C3FBCFD1726C}"/>
                  </a:ext>
                </a:extLst>
              </p:cNvPr>
              <p:cNvSpPr>
                <a:spLocks/>
              </p:cNvSpPr>
              <p:nvPr/>
            </p:nvSpPr>
            <p:spPr bwMode="auto">
              <a:xfrm>
                <a:off x="5604" y="1177"/>
                <a:ext cx="58" cy="2928"/>
              </a:xfrm>
              <a:custGeom>
                <a:avLst/>
                <a:gdLst>
                  <a:gd name="T0" fmla="*/ 6 w 173"/>
                  <a:gd name="T1" fmla="*/ 325 h 8785"/>
                  <a:gd name="T2" fmla="*/ 0 w 173"/>
                  <a:gd name="T3" fmla="*/ 319 h 8785"/>
                  <a:gd name="T4" fmla="*/ 0 w 173"/>
                  <a:gd name="T5" fmla="*/ 6 h 8785"/>
                  <a:gd name="T6" fmla="*/ 6 w 173"/>
                  <a:gd name="T7" fmla="*/ 0 h 8785"/>
                  <a:gd name="T8" fmla="*/ 6 w 173"/>
                  <a:gd name="T9" fmla="*/ 325 h 8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8785">
                    <a:moveTo>
                      <a:pt x="173" y="8785"/>
                    </a:moveTo>
                    <a:lnTo>
                      <a:pt x="0" y="8612"/>
                    </a:lnTo>
                    <a:lnTo>
                      <a:pt x="0" y="173"/>
                    </a:lnTo>
                    <a:lnTo>
                      <a:pt x="173" y="0"/>
                    </a:lnTo>
                    <a:lnTo>
                      <a:pt x="173" y="8785"/>
                    </a:lnTo>
                    <a:close/>
                  </a:path>
                </a:pathLst>
              </a:custGeom>
              <a:solidFill>
                <a:srgbClr val="7F7F00"/>
              </a:solidFill>
              <a:ln w="0">
                <a:solidFill>
                  <a:srgbClr val="000000"/>
                </a:solidFill>
                <a:prstDash val="solid"/>
                <a:round/>
                <a:headEnd/>
                <a:tailEnd/>
              </a:ln>
            </p:spPr>
            <p:txBody>
              <a:bodyPr/>
              <a:lstStyle/>
              <a:p>
                <a:endParaRPr lang="en-US"/>
              </a:p>
            </p:txBody>
          </p:sp>
          <p:sp>
            <p:nvSpPr>
              <p:cNvPr id="459" name="Freeform 11">
                <a:extLst>
                  <a:ext uri="{FF2B5EF4-FFF2-40B4-BE49-F238E27FC236}">
                    <a16:creationId xmlns:a16="http://schemas.microsoft.com/office/drawing/2014/main" id="{BDD33694-9673-46A8-9030-7CE8FA9F7EB1}"/>
                  </a:ext>
                </a:extLst>
              </p:cNvPr>
              <p:cNvSpPr>
                <a:spLocks/>
              </p:cNvSpPr>
              <p:nvPr/>
            </p:nvSpPr>
            <p:spPr bwMode="auto">
              <a:xfrm>
                <a:off x="118" y="4048"/>
                <a:ext cx="5544" cy="57"/>
              </a:xfrm>
              <a:custGeom>
                <a:avLst/>
                <a:gdLst>
                  <a:gd name="T0" fmla="*/ 616 w 16632"/>
                  <a:gd name="T1" fmla="*/ 6 h 173"/>
                  <a:gd name="T2" fmla="*/ 0 w 16632"/>
                  <a:gd name="T3" fmla="*/ 6 h 173"/>
                  <a:gd name="T4" fmla="*/ 6 w 16632"/>
                  <a:gd name="T5" fmla="*/ 0 h 173"/>
                  <a:gd name="T6" fmla="*/ 610 w 16632"/>
                  <a:gd name="T7" fmla="*/ 0 h 173"/>
                  <a:gd name="T8" fmla="*/ 616 w 16632"/>
                  <a:gd name="T9" fmla="*/ 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32" h="173">
                    <a:moveTo>
                      <a:pt x="16632" y="173"/>
                    </a:moveTo>
                    <a:lnTo>
                      <a:pt x="0" y="173"/>
                    </a:lnTo>
                    <a:lnTo>
                      <a:pt x="173" y="0"/>
                    </a:lnTo>
                    <a:lnTo>
                      <a:pt x="16459" y="0"/>
                    </a:lnTo>
                    <a:lnTo>
                      <a:pt x="16632" y="173"/>
                    </a:lnTo>
                    <a:close/>
                  </a:path>
                </a:pathLst>
              </a:custGeom>
              <a:solidFill>
                <a:srgbClr val="3F3F00"/>
              </a:solidFill>
              <a:ln w="0">
                <a:solidFill>
                  <a:srgbClr val="000000"/>
                </a:solidFill>
                <a:prstDash val="solid"/>
                <a:round/>
                <a:headEnd/>
                <a:tailEnd/>
              </a:ln>
            </p:spPr>
            <p:txBody>
              <a:bodyPr/>
              <a:lstStyle/>
              <a:p>
                <a:endParaRPr lang="en-US"/>
              </a:p>
            </p:txBody>
          </p:sp>
          <p:sp>
            <p:nvSpPr>
              <p:cNvPr id="460" name="Rectangle 12">
                <a:extLst>
                  <a:ext uri="{FF2B5EF4-FFF2-40B4-BE49-F238E27FC236}">
                    <a16:creationId xmlns:a16="http://schemas.microsoft.com/office/drawing/2014/main" id="{FED2BFF9-71B3-46D2-A89E-3BC1E6848DD3}"/>
                  </a:ext>
                </a:extLst>
              </p:cNvPr>
              <p:cNvSpPr>
                <a:spLocks noChangeArrowheads="1"/>
              </p:cNvSpPr>
              <p:nvPr/>
            </p:nvSpPr>
            <p:spPr bwMode="auto">
              <a:xfrm>
                <a:off x="234" y="1285"/>
                <a:ext cx="1616" cy="1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1" name="Rectangle 13">
                <a:extLst>
                  <a:ext uri="{FF2B5EF4-FFF2-40B4-BE49-F238E27FC236}">
                    <a16:creationId xmlns:a16="http://schemas.microsoft.com/office/drawing/2014/main" id="{D4A89F7F-A88F-4BD1-A5F8-941106A136C3}"/>
                  </a:ext>
                </a:extLst>
              </p:cNvPr>
              <p:cNvSpPr>
                <a:spLocks noChangeArrowheads="1"/>
              </p:cNvSpPr>
              <p:nvPr/>
            </p:nvSpPr>
            <p:spPr bwMode="auto">
              <a:xfrm>
                <a:off x="234" y="1300"/>
                <a:ext cx="1616" cy="17"/>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2" name="Rectangle 14">
                <a:extLst>
                  <a:ext uri="{FF2B5EF4-FFF2-40B4-BE49-F238E27FC236}">
                    <a16:creationId xmlns:a16="http://schemas.microsoft.com/office/drawing/2014/main" id="{C021D192-5D87-4592-A23A-B7E39384E810}"/>
                  </a:ext>
                </a:extLst>
              </p:cNvPr>
              <p:cNvSpPr>
                <a:spLocks noChangeArrowheads="1"/>
              </p:cNvSpPr>
              <p:nvPr/>
            </p:nvSpPr>
            <p:spPr bwMode="auto">
              <a:xfrm>
                <a:off x="234" y="1317"/>
                <a:ext cx="1616" cy="16"/>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3" name="Rectangle 15">
                <a:extLst>
                  <a:ext uri="{FF2B5EF4-FFF2-40B4-BE49-F238E27FC236}">
                    <a16:creationId xmlns:a16="http://schemas.microsoft.com/office/drawing/2014/main" id="{8031B8F6-57A8-491D-9306-9DAE2335D5B7}"/>
                  </a:ext>
                </a:extLst>
              </p:cNvPr>
              <p:cNvSpPr>
                <a:spLocks noChangeArrowheads="1"/>
              </p:cNvSpPr>
              <p:nvPr/>
            </p:nvSpPr>
            <p:spPr bwMode="auto">
              <a:xfrm>
                <a:off x="234" y="1333"/>
                <a:ext cx="1616" cy="16"/>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4" name="Rectangle 16">
                <a:extLst>
                  <a:ext uri="{FF2B5EF4-FFF2-40B4-BE49-F238E27FC236}">
                    <a16:creationId xmlns:a16="http://schemas.microsoft.com/office/drawing/2014/main" id="{82A384D1-EAAD-4116-B415-2BF2B657C56E}"/>
                  </a:ext>
                </a:extLst>
              </p:cNvPr>
              <p:cNvSpPr>
                <a:spLocks noChangeArrowheads="1"/>
              </p:cNvSpPr>
              <p:nvPr/>
            </p:nvSpPr>
            <p:spPr bwMode="auto">
              <a:xfrm>
                <a:off x="234" y="1349"/>
                <a:ext cx="1616" cy="16"/>
              </a:xfrm>
              <a:prstGeom prst="rect">
                <a:avLst/>
              </a:prstGeom>
              <a:solidFill>
                <a:srgbClr val="000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5" name="Rectangle 17">
                <a:extLst>
                  <a:ext uri="{FF2B5EF4-FFF2-40B4-BE49-F238E27FC236}">
                    <a16:creationId xmlns:a16="http://schemas.microsoft.com/office/drawing/2014/main" id="{B3507A5A-BC31-4067-9B51-EF7966DB6C4B}"/>
                  </a:ext>
                </a:extLst>
              </p:cNvPr>
              <p:cNvSpPr>
                <a:spLocks noChangeArrowheads="1"/>
              </p:cNvSpPr>
              <p:nvPr/>
            </p:nvSpPr>
            <p:spPr bwMode="auto">
              <a:xfrm>
                <a:off x="234" y="1365"/>
                <a:ext cx="1616" cy="16"/>
              </a:xfrm>
              <a:prstGeom prst="rect">
                <a:avLst/>
              </a:prstGeom>
              <a:solidFill>
                <a:srgbClr val="0000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6" name="Rectangle 18">
                <a:extLst>
                  <a:ext uri="{FF2B5EF4-FFF2-40B4-BE49-F238E27FC236}">
                    <a16:creationId xmlns:a16="http://schemas.microsoft.com/office/drawing/2014/main" id="{42C7CB02-74DD-4296-9676-E5A18128AEE4}"/>
                  </a:ext>
                </a:extLst>
              </p:cNvPr>
              <p:cNvSpPr>
                <a:spLocks noChangeArrowheads="1"/>
              </p:cNvSpPr>
              <p:nvPr/>
            </p:nvSpPr>
            <p:spPr bwMode="auto">
              <a:xfrm>
                <a:off x="234" y="1381"/>
                <a:ext cx="1616" cy="16"/>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7" name="Rectangle 19">
                <a:extLst>
                  <a:ext uri="{FF2B5EF4-FFF2-40B4-BE49-F238E27FC236}">
                    <a16:creationId xmlns:a16="http://schemas.microsoft.com/office/drawing/2014/main" id="{E085B26C-D7A7-4DD5-94C2-F5B306EA32CC}"/>
                  </a:ext>
                </a:extLst>
              </p:cNvPr>
              <p:cNvSpPr>
                <a:spLocks noChangeArrowheads="1"/>
              </p:cNvSpPr>
              <p:nvPr/>
            </p:nvSpPr>
            <p:spPr bwMode="auto">
              <a:xfrm>
                <a:off x="234" y="1397"/>
                <a:ext cx="1616" cy="16"/>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8" name="Rectangle 20">
                <a:extLst>
                  <a:ext uri="{FF2B5EF4-FFF2-40B4-BE49-F238E27FC236}">
                    <a16:creationId xmlns:a16="http://schemas.microsoft.com/office/drawing/2014/main" id="{6313A1C7-5B69-473C-ABBA-04BF73D7B9C3}"/>
                  </a:ext>
                </a:extLst>
              </p:cNvPr>
              <p:cNvSpPr>
                <a:spLocks noChangeArrowheads="1"/>
              </p:cNvSpPr>
              <p:nvPr/>
            </p:nvSpPr>
            <p:spPr bwMode="auto">
              <a:xfrm>
                <a:off x="234" y="1413"/>
                <a:ext cx="1616" cy="16"/>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69" name="Rectangle 21">
                <a:extLst>
                  <a:ext uri="{FF2B5EF4-FFF2-40B4-BE49-F238E27FC236}">
                    <a16:creationId xmlns:a16="http://schemas.microsoft.com/office/drawing/2014/main" id="{D969F388-663B-483D-915E-860DD95472C7}"/>
                  </a:ext>
                </a:extLst>
              </p:cNvPr>
              <p:cNvSpPr>
                <a:spLocks noChangeArrowheads="1"/>
              </p:cNvSpPr>
              <p:nvPr/>
            </p:nvSpPr>
            <p:spPr bwMode="auto">
              <a:xfrm>
                <a:off x="234" y="1429"/>
                <a:ext cx="1616" cy="16"/>
              </a:xfrm>
              <a:prstGeom prst="rect">
                <a:avLst/>
              </a:prstGeom>
              <a:solidFill>
                <a:srgbClr val="0000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0" name="Rectangle 22">
                <a:extLst>
                  <a:ext uri="{FF2B5EF4-FFF2-40B4-BE49-F238E27FC236}">
                    <a16:creationId xmlns:a16="http://schemas.microsoft.com/office/drawing/2014/main" id="{06FC654A-8714-44E9-A5D6-9CE78C083383}"/>
                  </a:ext>
                </a:extLst>
              </p:cNvPr>
              <p:cNvSpPr>
                <a:spLocks noChangeArrowheads="1"/>
              </p:cNvSpPr>
              <p:nvPr/>
            </p:nvSpPr>
            <p:spPr bwMode="auto">
              <a:xfrm>
                <a:off x="234" y="1445"/>
                <a:ext cx="1616" cy="16"/>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1" name="Rectangle 23">
                <a:extLst>
                  <a:ext uri="{FF2B5EF4-FFF2-40B4-BE49-F238E27FC236}">
                    <a16:creationId xmlns:a16="http://schemas.microsoft.com/office/drawing/2014/main" id="{AB4BDB50-C053-48E5-B238-6F64619A99A0}"/>
                  </a:ext>
                </a:extLst>
              </p:cNvPr>
              <p:cNvSpPr>
                <a:spLocks noChangeArrowheads="1"/>
              </p:cNvSpPr>
              <p:nvPr/>
            </p:nvSpPr>
            <p:spPr bwMode="auto">
              <a:xfrm>
                <a:off x="234" y="1461"/>
                <a:ext cx="1616" cy="16"/>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2" name="Rectangle 24">
                <a:extLst>
                  <a:ext uri="{FF2B5EF4-FFF2-40B4-BE49-F238E27FC236}">
                    <a16:creationId xmlns:a16="http://schemas.microsoft.com/office/drawing/2014/main" id="{95496DAF-0F87-4D09-B4C8-72D4A6274220}"/>
                  </a:ext>
                </a:extLst>
              </p:cNvPr>
              <p:cNvSpPr>
                <a:spLocks noChangeArrowheads="1"/>
              </p:cNvSpPr>
              <p:nvPr/>
            </p:nvSpPr>
            <p:spPr bwMode="auto">
              <a:xfrm>
                <a:off x="234" y="1477"/>
                <a:ext cx="1616" cy="16"/>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3" name="Rectangle 25">
                <a:extLst>
                  <a:ext uri="{FF2B5EF4-FFF2-40B4-BE49-F238E27FC236}">
                    <a16:creationId xmlns:a16="http://schemas.microsoft.com/office/drawing/2014/main" id="{A3C4E253-35E1-477D-B0A6-DC9524DEDEBC}"/>
                  </a:ext>
                </a:extLst>
              </p:cNvPr>
              <p:cNvSpPr>
                <a:spLocks noChangeArrowheads="1"/>
              </p:cNvSpPr>
              <p:nvPr/>
            </p:nvSpPr>
            <p:spPr bwMode="auto">
              <a:xfrm>
                <a:off x="234" y="1493"/>
                <a:ext cx="1616" cy="16"/>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4" name="Rectangle 26">
                <a:extLst>
                  <a:ext uri="{FF2B5EF4-FFF2-40B4-BE49-F238E27FC236}">
                    <a16:creationId xmlns:a16="http://schemas.microsoft.com/office/drawing/2014/main" id="{B37A30BE-A26C-43EC-9D16-BCCB1DE3D2D4}"/>
                  </a:ext>
                </a:extLst>
              </p:cNvPr>
              <p:cNvSpPr>
                <a:spLocks noChangeArrowheads="1"/>
              </p:cNvSpPr>
              <p:nvPr/>
            </p:nvSpPr>
            <p:spPr bwMode="auto">
              <a:xfrm>
                <a:off x="234" y="1509"/>
                <a:ext cx="1616" cy="16"/>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5" name="Rectangle 27">
                <a:extLst>
                  <a:ext uri="{FF2B5EF4-FFF2-40B4-BE49-F238E27FC236}">
                    <a16:creationId xmlns:a16="http://schemas.microsoft.com/office/drawing/2014/main" id="{195617D1-8278-4E06-B532-9E1B47A9959A}"/>
                  </a:ext>
                </a:extLst>
              </p:cNvPr>
              <p:cNvSpPr>
                <a:spLocks noChangeArrowheads="1"/>
              </p:cNvSpPr>
              <p:nvPr/>
            </p:nvSpPr>
            <p:spPr bwMode="auto">
              <a:xfrm>
                <a:off x="234" y="1525"/>
                <a:ext cx="1616" cy="1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6" name="Rectangle 28">
                <a:extLst>
                  <a:ext uri="{FF2B5EF4-FFF2-40B4-BE49-F238E27FC236}">
                    <a16:creationId xmlns:a16="http://schemas.microsoft.com/office/drawing/2014/main" id="{161F70A9-9277-495B-A767-5935C7DED4ED}"/>
                  </a:ext>
                </a:extLst>
              </p:cNvPr>
              <p:cNvSpPr>
                <a:spLocks noChangeArrowheads="1"/>
              </p:cNvSpPr>
              <p:nvPr/>
            </p:nvSpPr>
            <p:spPr bwMode="auto">
              <a:xfrm>
                <a:off x="234" y="1541"/>
                <a:ext cx="1616" cy="16"/>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7" name="Rectangle 29">
                <a:extLst>
                  <a:ext uri="{FF2B5EF4-FFF2-40B4-BE49-F238E27FC236}">
                    <a16:creationId xmlns:a16="http://schemas.microsoft.com/office/drawing/2014/main" id="{A7B892E8-8174-4A7C-A341-FF27FB8044EC}"/>
                  </a:ext>
                </a:extLst>
              </p:cNvPr>
              <p:cNvSpPr>
                <a:spLocks noChangeArrowheads="1"/>
              </p:cNvSpPr>
              <p:nvPr/>
            </p:nvSpPr>
            <p:spPr bwMode="auto">
              <a:xfrm>
                <a:off x="234" y="1557"/>
                <a:ext cx="1616" cy="16"/>
              </a:xfrm>
              <a:prstGeom prst="rect">
                <a:avLst/>
              </a:prstGeom>
              <a:solidFill>
                <a:srgbClr val="00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8" name="Rectangle 30">
                <a:extLst>
                  <a:ext uri="{FF2B5EF4-FFF2-40B4-BE49-F238E27FC236}">
                    <a16:creationId xmlns:a16="http://schemas.microsoft.com/office/drawing/2014/main" id="{ADA14D63-263B-4EF7-9046-211039AAF6A3}"/>
                  </a:ext>
                </a:extLst>
              </p:cNvPr>
              <p:cNvSpPr>
                <a:spLocks noChangeArrowheads="1"/>
              </p:cNvSpPr>
              <p:nvPr/>
            </p:nvSpPr>
            <p:spPr bwMode="auto">
              <a:xfrm>
                <a:off x="234" y="1573"/>
                <a:ext cx="1616" cy="16"/>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79" name="Rectangle 31">
                <a:extLst>
                  <a:ext uri="{FF2B5EF4-FFF2-40B4-BE49-F238E27FC236}">
                    <a16:creationId xmlns:a16="http://schemas.microsoft.com/office/drawing/2014/main" id="{9C305C61-E8A9-4E33-A54F-CA25B5B1E3D0}"/>
                  </a:ext>
                </a:extLst>
              </p:cNvPr>
              <p:cNvSpPr>
                <a:spLocks noChangeArrowheads="1"/>
              </p:cNvSpPr>
              <p:nvPr/>
            </p:nvSpPr>
            <p:spPr bwMode="auto">
              <a:xfrm>
                <a:off x="234" y="1589"/>
                <a:ext cx="1616" cy="16"/>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0" name="Rectangle 32">
                <a:extLst>
                  <a:ext uri="{FF2B5EF4-FFF2-40B4-BE49-F238E27FC236}">
                    <a16:creationId xmlns:a16="http://schemas.microsoft.com/office/drawing/2014/main" id="{F5A8D1E3-AC7D-4422-8102-BCE68708D688}"/>
                  </a:ext>
                </a:extLst>
              </p:cNvPr>
              <p:cNvSpPr>
                <a:spLocks noChangeArrowheads="1"/>
              </p:cNvSpPr>
              <p:nvPr/>
            </p:nvSpPr>
            <p:spPr bwMode="auto">
              <a:xfrm>
                <a:off x="234" y="1605"/>
                <a:ext cx="1616" cy="16"/>
              </a:xfrm>
              <a:prstGeom prst="rect">
                <a:avLst/>
              </a:prstGeom>
              <a:solidFill>
                <a:srgbClr val="0000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1" name="Rectangle 33">
                <a:extLst>
                  <a:ext uri="{FF2B5EF4-FFF2-40B4-BE49-F238E27FC236}">
                    <a16:creationId xmlns:a16="http://schemas.microsoft.com/office/drawing/2014/main" id="{504E1524-94AB-4461-8D92-803BA7435D99}"/>
                  </a:ext>
                </a:extLst>
              </p:cNvPr>
              <p:cNvSpPr>
                <a:spLocks noChangeArrowheads="1"/>
              </p:cNvSpPr>
              <p:nvPr/>
            </p:nvSpPr>
            <p:spPr bwMode="auto">
              <a:xfrm>
                <a:off x="234" y="1621"/>
                <a:ext cx="1616" cy="16"/>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2" name="Rectangle 34">
                <a:extLst>
                  <a:ext uri="{FF2B5EF4-FFF2-40B4-BE49-F238E27FC236}">
                    <a16:creationId xmlns:a16="http://schemas.microsoft.com/office/drawing/2014/main" id="{03084A9E-C573-4272-A6D9-4EFB02FF3AAD}"/>
                  </a:ext>
                </a:extLst>
              </p:cNvPr>
              <p:cNvSpPr>
                <a:spLocks noChangeArrowheads="1"/>
              </p:cNvSpPr>
              <p:nvPr/>
            </p:nvSpPr>
            <p:spPr bwMode="auto">
              <a:xfrm>
                <a:off x="234" y="1637"/>
                <a:ext cx="1616" cy="16"/>
              </a:xfrm>
              <a:prstGeom prst="rect">
                <a:avLst/>
              </a:prstGeom>
              <a:solidFill>
                <a:srgbClr val="0000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3" name="Rectangle 35">
                <a:extLst>
                  <a:ext uri="{FF2B5EF4-FFF2-40B4-BE49-F238E27FC236}">
                    <a16:creationId xmlns:a16="http://schemas.microsoft.com/office/drawing/2014/main" id="{8FF33BE7-0120-420E-ACF4-BB25E7E532C9}"/>
                  </a:ext>
                </a:extLst>
              </p:cNvPr>
              <p:cNvSpPr>
                <a:spLocks noChangeArrowheads="1"/>
              </p:cNvSpPr>
              <p:nvPr/>
            </p:nvSpPr>
            <p:spPr bwMode="auto">
              <a:xfrm>
                <a:off x="234" y="1653"/>
                <a:ext cx="1616" cy="16"/>
              </a:xfrm>
              <a:prstGeom prst="rect">
                <a:avLst/>
              </a:prstGeom>
              <a:solidFill>
                <a:srgbClr val="0000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4" name="Rectangle 36">
                <a:extLst>
                  <a:ext uri="{FF2B5EF4-FFF2-40B4-BE49-F238E27FC236}">
                    <a16:creationId xmlns:a16="http://schemas.microsoft.com/office/drawing/2014/main" id="{C4E4BD6B-EEE7-4368-8432-8B409AE74A8A}"/>
                  </a:ext>
                </a:extLst>
              </p:cNvPr>
              <p:cNvSpPr>
                <a:spLocks noChangeArrowheads="1"/>
              </p:cNvSpPr>
              <p:nvPr/>
            </p:nvSpPr>
            <p:spPr bwMode="auto">
              <a:xfrm>
                <a:off x="234" y="1669"/>
                <a:ext cx="1616" cy="16"/>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5" name="Rectangle 37">
                <a:extLst>
                  <a:ext uri="{FF2B5EF4-FFF2-40B4-BE49-F238E27FC236}">
                    <a16:creationId xmlns:a16="http://schemas.microsoft.com/office/drawing/2014/main" id="{BB193DB7-B8E7-4CE0-B6F8-9A07406D2F64}"/>
                  </a:ext>
                </a:extLst>
              </p:cNvPr>
              <p:cNvSpPr>
                <a:spLocks noChangeArrowheads="1"/>
              </p:cNvSpPr>
              <p:nvPr/>
            </p:nvSpPr>
            <p:spPr bwMode="auto">
              <a:xfrm>
                <a:off x="234" y="1685"/>
                <a:ext cx="1616" cy="16"/>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6" name="Rectangle 38">
                <a:extLst>
                  <a:ext uri="{FF2B5EF4-FFF2-40B4-BE49-F238E27FC236}">
                    <a16:creationId xmlns:a16="http://schemas.microsoft.com/office/drawing/2014/main" id="{19E19427-D834-4BB4-AD9E-F19D738AC6D9}"/>
                  </a:ext>
                </a:extLst>
              </p:cNvPr>
              <p:cNvSpPr>
                <a:spLocks noChangeArrowheads="1"/>
              </p:cNvSpPr>
              <p:nvPr/>
            </p:nvSpPr>
            <p:spPr bwMode="auto">
              <a:xfrm>
                <a:off x="234" y="1701"/>
                <a:ext cx="1616" cy="17"/>
              </a:xfrm>
              <a:prstGeom prst="rect">
                <a:avLst/>
              </a:prstGeom>
              <a:solidFill>
                <a:srgbClr val="0000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7" name="Rectangle 39">
                <a:extLst>
                  <a:ext uri="{FF2B5EF4-FFF2-40B4-BE49-F238E27FC236}">
                    <a16:creationId xmlns:a16="http://schemas.microsoft.com/office/drawing/2014/main" id="{7E6AE3BE-2A3C-4F33-B9F2-998FB38DF672}"/>
                  </a:ext>
                </a:extLst>
              </p:cNvPr>
              <p:cNvSpPr>
                <a:spLocks noChangeArrowheads="1"/>
              </p:cNvSpPr>
              <p:nvPr/>
            </p:nvSpPr>
            <p:spPr bwMode="auto">
              <a:xfrm>
                <a:off x="234" y="1718"/>
                <a:ext cx="1616" cy="15"/>
              </a:xfrm>
              <a:prstGeom prst="rect">
                <a:avLst/>
              </a:prstGeom>
              <a:solidFill>
                <a:srgbClr val="0000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8" name="Rectangle 40">
                <a:extLst>
                  <a:ext uri="{FF2B5EF4-FFF2-40B4-BE49-F238E27FC236}">
                    <a16:creationId xmlns:a16="http://schemas.microsoft.com/office/drawing/2014/main" id="{AAA7C245-B9A6-4E0C-88AA-AB81B7AED73D}"/>
                  </a:ext>
                </a:extLst>
              </p:cNvPr>
              <p:cNvSpPr>
                <a:spLocks noChangeArrowheads="1"/>
              </p:cNvSpPr>
              <p:nvPr/>
            </p:nvSpPr>
            <p:spPr bwMode="auto">
              <a:xfrm>
                <a:off x="234" y="1733"/>
                <a:ext cx="1616" cy="17"/>
              </a:xfrm>
              <a:prstGeom prst="rect">
                <a:avLst/>
              </a:prstGeom>
              <a:solidFill>
                <a:srgbClr val="0000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89" name="Rectangle 41">
                <a:extLst>
                  <a:ext uri="{FF2B5EF4-FFF2-40B4-BE49-F238E27FC236}">
                    <a16:creationId xmlns:a16="http://schemas.microsoft.com/office/drawing/2014/main" id="{4A7785EC-4F99-4A4B-976D-1AB06BCC9F3C}"/>
                  </a:ext>
                </a:extLst>
              </p:cNvPr>
              <p:cNvSpPr>
                <a:spLocks noChangeArrowheads="1"/>
              </p:cNvSpPr>
              <p:nvPr/>
            </p:nvSpPr>
            <p:spPr bwMode="auto">
              <a:xfrm>
                <a:off x="234" y="1750"/>
                <a:ext cx="1616" cy="16"/>
              </a:xfrm>
              <a:prstGeom prst="rect">
                <a:avLst/>
              </a:prstGeom>
              <a:solidFill>
                <a:srgbClr val="0000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0" name="Rectangle 42">
                <a:extLst>
                  <a:ext uri="{FF2B5EF4-FFF2-40B4-BE49-F238E27FC236}">
                    <a16:creationId xmlns:a16="http://schemas.microsoft.com/office/drawing/2014/main" id="{B9559292-1389-4A69-9D43-5CB121855054}"/>
                  </a:ext>
                </a:extLst>
              </p:cNvPr>
              <p:cNvSpPr>
                <a:spLocks noChangeArrowheads="1"/>
              </p:cNvSpPr>
              <p:nvPr/>
            </p:nvSpPr>
            <p:spPr bwMode="auto">
              <a:xfrm>
                <a:off x="234" y="1766"/>
                <a:ext cx="16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1" name="Rectangle 43">
                <a:extLst>
                  <a:ext uri="{FF2B5EF4-FFF2-40B4-BE49-F238E27FC236}">
                    <a16:creationId xmlns:a16="http://schemas.microsoft.com/office/drawing/2014/main" id="{AAAB62FF-624B-4C6F-A99F-E1ABCDBD112E}"/>
                  </a:ext>
                </a:extLst>
              </p:cNvPr>
              <p:cNvSpPr>
                <a:spLocks noChangeArrowheads="1"/>
              </p:cNvSpPr>
              <p:nvPr/>
            </p:nvSpPr>
            <p:spPr bwMode="auto">
              <a:xfrm>
                <a:off x="234" y="1292"/>
                <a:ext cx="1616"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2" name="Rectangle 44">
                <a:extLst>
                  <a:ext uri="{FF2B5EF4-FFF2-40B4-BE49-F238E27FC236}">
                    <a16:creationId xmlns:a16="http://schemas.microsoft.com/office/drawing/2014/main" id="{B707D004-6652-4B7F-B45F-18FD532D24C3}"/>
                  </a:ext>
                </a:extLst>
              </p:cNvPr>
              <p:cNvSpPr>
                <a:spLocks noChangeArrowheads="1"/>
              </p:cNvSpPr>
              <p:nvPr/>
            </p:nvSpPr>
            <p:spPr bwMode="auto">
              <a:xfrm>
                <a:off x="234" y="1285"/>
                <a:ext cx="1616" cy="1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3" name="Rectangle 45">
                <a:extLst>
                  <a:ext uri="{FF2B5EF4-FFF2-40B4-BE49-F238E27FC236}">
                    <a16:creationId xmlns:a16="http://schemas.microsoft.com/office/drawing/2014/main" id="{38C33AE5-69CC-4D36-B422-6D7CB08E58EB}"/>
                  </a:ext>
                </a:extLst>
              </p:cNvPr>
              <p:cNvSpPr>
                <a:spLocks noChangeArrowheads="1"/>
              </p:cNvSpPr>
              <p:nvPr/>
            </p:nvSpPr>
            <p:spPr bwMode="auto">
              <a:xfrm>
                <a:off x="234" y="1300"/>
                <a:ext cx="1616" cy="17"/>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4" name="Rectangle 46">
                <a:extLst>
                  <a:ext uri="{FF2B5EF4-FFF2-40B4-BE49-F238E27FC236}">
                    <a16:creationId xmlns:a16="http://schemas.microsoft.com/office/drawing/2014/main" id="{0E3F41C9-AEEF-410E-B566-7E70ED7788EC}"/>
                  </a:ext>
                </a:extLst>
              </p:cNvPr>
              <p:cNvSpPr>
                <a:spLocks noChangeArrowheads="1"/>
              </p:cNvSpPr>
              <p:nvPr/>
            </p:nvSpPr>
            <p:spPr bwMode="auto">
              <a:xfrm>
                <a:off x="234" y="1317"/>
                <a:ext cx="1616" cy="16"/>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5" name="Rectangle 47">
                <a:extLst>
                  <a:ext uri="{FF2B5EF4-FFF2-40B4-BE49-F238E27FC236}">
                    <a16:creationId xmlns:a16="http://schemas.microsoft.com/office/drawing/2014/main" id="{ED1D512F-773B-4D17-9FD7-B72DA0882EBC}"/>
                  </a:ext>
                </a:extLst>
              </p:cNvPr>
              <p:cNvSpPr>
                <a:spLocks noChangeArrowheads="1"/>
              </p:cNvSpPr>
              <p:nvPr/>
            </p:nvSpPr>
            <p:spPr bwMode="auto">
              <a:xfrm>
                <a:off x="234" y="1333"/>
                <a:ext cx="1616" cy="16"/>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6" name="Rectangle 48">
                <a:extLst>
                  <a:ext uri="{FF2B5EF4-FFF2-40B4-BE49-F238E27FC236}">
                    <a16:creationId xmlns:a16="http://schemas.microsoft.com/office/drawing/2014/main" id="{949C56CD-B6B1-490F-A150-B5AABEB169B4}"/>
                  </a:ext>
                </a:extLst>
              </p:cNvPr>
              <p:cNvSpPr>
                <a:spLocks noChangeArrowheads="1"/>
              </p:cNvSpPr>
              <p:nvPr/>
            </p:nvSpPr>
            <p:spPr bwMode="auto">
              <a:xfrm>
                <a:off x="234" y="1349"/>
                <a:ext cx="1616" cy="16"/>
              </a:xfrm>
              <a:prstGeom prst="rect">
                <a:avLst/>
              </a:prstGeom>
              <a:solidFill>
                <a:srgbClr val="000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7" name="Rectangle 49">
                <a:extLst>
                  <a:ext uri="{FF2B5EF4-FFF2-40B4-BE49-F238E27FC236}">
                    <a16:creationId xmlns:a16="http://schemas.microsoft.com/office/drawing/2014/main" id="{43182D05-3825-4D16-AD4E-F390AD1D3B99}"/>
                  </a:ext>
                </a:extLst>
              </p:cNvPr>
              <p:cNvSpPr>
                <a:spLocks noChangeArrowheads="1"/>
              </p:cNvSpPr>
              <p:nvPr/>
            </p:nvSpPr>
            <p:spPr bwMode="auto">
              <a:xfrm>
                <a:off x="234" y="1365"/>
                <a:ext cx="1616" cy="16"/>
              </a:xfrm>
              <a:prstGeom prst="rect">
                <a:avLst/>
              </a:prstGeom>
              <a:solidFill>
                <a:srgbClr val="0000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8" name="Rectangle 50">
                <a:extLst>
                  <a:ext uri="{FF2B5EF4-FFF2-40B4-BE49-F238E27FC236}">
                    <a16:creationId xmlns:a16="http://schemas.microsoft.com/office/drawing/2014/main" id="{2563E1F0-EA6C-4A6B-A1C0-74C797EBDF65}"/>
                  </a:ext>
                </a:extLst>
              </p:cNvPr>
              <p:cNvSpPr>
                <a:spLocks noChangeArrowheads="1"/>
              </p:cNvSpPr>
              <p:nvPr/>
            </p:nvSpPr>
            <p:spPr bwMode="auto">
              <a:xfrm>
                <a:off x="234" y="1381"/>
                <a:ext cx="1616" cy="16"/>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99" name="Rectangle 51">
                <a:extLst>
                  <a:ext uri="{FF2B5EF4-FFF2-40B4-BE49-F238E27FC236}">
                    <a16:creationId xmlns:a16="http://schemas.microsoft.com/office/drawing/2014/main" id="{A2ACC9B6-4F16-41CC-BDC4-C8CBA41E9BE4}"/>
                  </a:ext>
                </a:extLst>
              </p:cNvPr>
              <p:cNvSpPr>
                <a:spLocks noChangeArrowheads="1"/>
              </p:cNvSpPr>
              <p:nvPr/>
            </p:nvSpPr>
            <p:spPr bwMode="auto">
              <a:xfrm>
                <a:off x="234" y="1397"/>
                <a:ext cx="1616" cy="16"/>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0" name="Rectangle 52">
                <a:extLst>
                  <a:ext uri="{FF2B5EF4-FFF2-40B4-BE49-F238E27FC236}">
                    <a16:creationId xmlns:a16="http://schemas.microsoft.com/office/drawing/2014/main" id="{166755E0-9740-4D55-BEE7-912E271F52F2}"/>
                  </a:ext>
                </a:extLst>
              </p:cNvPr>
              <p:cNvSpPr>
                <a:spLocks noChangeArrowheads="1"/>
              </p:cNvSpPr>
              <p:nvPr/>
            </p:nvSpPr>
            <p:spPr bwMode="auto">
              <a:xfrm>
                <a:off x="234" y="1413"/>
                <a:ext cx="1616" cy="16"/>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1" name="Rectangle 53">
                <a:extLst>
                  <a:ext uri="{FF2B5EF4-FFF2-40B4-BE49-F238E27FC236}">
                    <a16:creationId xmlns:a16="http://schemas.microsoft.com/office/drawing/2014/main" id="{3F474B35-C607-486A-A063-DF9B67EDB5B7}"/>
                  </a:ext>
                </a:extLst>
              </p:cNvPr>
              <p:cNvSpPr>
                <a:spLocks noChangeArrowheads="1"/>
              </p:cNvSpPr>
              <p:nvPr/>
            </p:nvSpPr>
            <p:spPr bwMode="auto">
              <a:xfrm>
                <a:off x="234" y="1429"/>
                <a:ext cx="1616" cy="16"/>
              </a:xfrm>
              <a:prstGeom prst="rect">
                <a:avLst/>
              </a:prstGeom>
              <a:solidFill>
                <a:srgbClr val="0000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2" name="Rectangle 54">
                <a:extLst>
                  <a:ext uri="{FF2B5EF4-FFF2-40B4-BE49-F238E27FC236}">
                    <a16:creationId xmlns:a16="http://schemas.microsoft.com/office/drawing/2014/main" id="{4288CD59-4B47-4C27-849E-809CE11F062E}"/>
                  </a:ext>
                </a:extLst>
              </p:cNvPr>
              <p:cNvSpPr>
                <a:spLocks noChangeArrowheads="1"/>
              </p:cNvSpPr>
              <p:nvPr/>
            </p:nvSpPr>
            <p:spPr bwMode="auto">
              <a:xfrm>
                <a:off x="234" y="1445"/>
                <a:ext cx="1616" cy="16"/>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3" name="Rectangle 55">
                <a:extLst>
                  <a:ext uri="{FF2B5EF4-FFF2-40B4-BE49-F238E27FC236}">
                    <a16:creationId xmlns:a16="http://schemas.microsoft.com/office/drawing/2014/main" id="{719F8502-66B0-4C0E-B3F9-6B09669CE064}"/>
                  </a:ext>
                </a:extLst>
              </p:cNvPr>
              <p:cNvSpPr>
                <a:spLocks noChangeArrowheads="1"/>
              </p:cNvSpPr>
              <p:nvPr/>
            </p:nvSpPr>
            <p:spPr bwMode="auto">
              <a:xfrm>
                <a:off x="234" y="1461"/>
                <a:ext cx="1616" cy="16"/>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4" name="Rectangle 56">
                <a:extLst>
                  <a:ext uri="{FF2B5EF4-FFF2-40B4-BE49-F238E27FC236}">
                    <a16:creationId xmlns:a16="http://schemas.microsoft.com/office/drawing/2014/main" id="{E430CDCD-F440-4C82-AD13-3C4782EDDC1C}"/>
                  </a:ext>
                </a:extLst>
              </p:cNvPr>
              <p:cNvSpPr>
                <a:spLocks noChangeArrowheads="1"/>
              </p:cNvSpPr>
              <p:nvPr/>
            </p:nvSpPr>
            <p:spPr bwMode="auto">
              <a:xfrm>
                <a:off x="234" y="1477"/>
                <a:ext cx="1616" cy="16"/>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5" name="Rectangle 57">
                <a:extLst>
                  <a:ext uri="{FF2B5EF4-FFF2-40B4-BE49-F238E27FC236}">
                    <a16:creationId xmlns:a16="http://schemas.microsoft.com/office/drawing/2014/main" id="{BF754B12-0DAB-4D25-ACB1-6B601CAB1C60}"/>
                  </a:ext>
                </a:extLst>
              </p:cNvPr>
              <p:cNvSpPr>
                <a:spLocks noChangeArrowheads="1"/>
              </p:cNvSpPr>
              <p:nvPr/>
            </p:nvSpPr>
            <p:spPr bwMode="auto">
              <a:xfrm>
                <a:off x="234" y="1493"/>
                <a:ext cx="1616" cy="16"/>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6" name="Rectangle 58">
                <a:extLst>
                  <a:ext uri="{FF2B5EF4-FFF2-40B4-BE49-F238E27FC236}">
                    <a16:creationId xmlns:a16="http://schemas.microsoft.com/office/drawing/2014/main" id="{433DA6BC-AC8B-4F94-BE0A-90A75C833864}"/>
                  </a:ext>
                </a:extLst>
              </p:cNvPr>
              <p:cNvSpPr>
                <a:spLocks noChangeArrowheads="1"/>
              </p:cNvSpPr>
              <p:nvPr/>
            </p:nvSpPr>
            <p:spPr bwMode="auto">
              <a:xfrm>
                <a:off x="234" y="1509"/>
                <a:ext cx="1616" cy="16"/>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7" name="Rectangle 59">
                <a:extLst>
                  <a:ext uri="{FF2B5EF4-FFF2-40B4-BE49-F238E27FC236}">
                    <a16:creationId xmlns:a16="http://schemas.microsoft.com/office/drawing/2014/main" id="{0F0836CD-76A0-468F-A3FD-0A0178CF0FD1}"/>
                  </a:ext>
                </a:extLst>
              </p:cNvPr>
              <p:cNvSpPr>
                <a:spLocks noChangeArrowheads="1"/>
              </p:cNvSpPr>
              <p:nvPr/>
            </p:nvSpPr>
            <p:spPr bwMode="auto">
              <a:xfrm>
                <a:off x="234" y="1525"/>
                <a:ext cx="1616" cy="1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8" name="Rectangle 60">
                <a:extLst>
                  <a:ext uri="{FF2B5EF4-FFF2-40B4-BE49-F238E27FC236}">
                    <a16:creationId xmlns:a16="http://schemas.microsoft.com/office/drawing/2014/main" id="{EACE9176-3C72-49E9-9475-BC42533D52C4}"/>
                  </a:ext>
                </a:extLst>
              </p:cNvPr>
              <p:cNvSpPr>
                <a:spLocks noChangeArrowheads="1"/>
              </p:cNvSpPr>
              <p:nvPr/>
            </p:nvSpPr>
            <p:spPr bwMode="auto">
              <a:xfrm>
                <a:off x="234" y="1541"/>
                <a:ext cx="1616" cy="16"/>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09" name="Rectangle 61">
                <a:extLst>
                  <a:ext uri="{FF2B5EF4-FFF2-40B4-BE49-F238E27FC236}">
                    <a16:creationId xmlns:a16="http://schemas.microsoft.com/office/drawing/2014/main" id="{CD042917-A372-414E-8056-EBA31DB91059}"/>
                  </a:ext>
                </a:extLst>
              </p:cNvPr>
              <p:cNvSpPr>
                <a:spLocks noChangeArrowheads="1"/>
              </p:cNvSpPr>
              <p:nvPr/>
            </p:nvSpPr>
            <p:spPr bwMode="auto">
              <a:xfrm>
                <a:off x="234" y="1557"/>
                <a:ext cx="1616" cy="16"/>
              </a:xfrm>
              <a:prstGeom prst="rect">
                <a:avLst/>
              </a:prstGeom>
              <a:solidFill>
                <a:srgbClr val="00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0" name="Rectangle 62">
                <a:extLst>
                  <a:ext uri="{FF2B5EF4-FFF2-40B4-BE49-F238E27FC236}">
                    <a16:creationId xmlns:a16="http://schemas.microsoft.com/office/drawing/2014/main" id="{0ED0260C-5BAB-4333-8A60-6EB0BBA63EF0}"/>
                  </a:ext>
                </a:extLst>
              </p:cNvPr>
              <p:cNvSpPr>
                <a:spLocks noChangeArrowheads="1"/>
              </p:cNvSpPr>
              <p:nvPr/>
            </p:nvSpPr>
            <p:spPr bwMode="auto">
              <a:xfrm>
                <a:off x="234" y="1573"/>
                <a:ext cx="1616" cy="16"/>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1" name="Rectangle 63">
                <a:extLst>
                  <a:ext uri="{FF2B5EF4-FFF2-40B4-BE49-F238E27FC236}">
                    <a16:creationId xmlns:a16="http://schemas.microsoft.com/office/drawing/2014/main" id="{E9752DA7-C951-4751-A571-39CDC7FAD1EA}"/>
                  </a:ext>
                </a:extLst>
              </p:cNvPr>
              <p:cNvSpPr>
                <a:spLocks noChangeArrowheads="1"/>
              </p:cNvSpPr>
              <p:nvPr/>
            </p:nvSpPr>
            <p:spPr bwMode="auto">
              <a:xfrm>
                <a:off x="234" y="1589"/>
                <a:ext cx="1616" cy="16"/>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2" name="Rectangle 64">
                <a:extLst>
                  <a:ext uri="{FF2B5EF4-FFF2-40B4-BE49-F238E27FC236}">
                    <a16:creationId xmlns:a16="http://schemas.microsoft.com/office/drawing/2014/main" id="{5A6089AB-254C-4E37-8E17-33DE035F77F4}"/>
                  </a:ext>
                </a:extLst>
              </p:cNvPr>
              <p:cNvSpPr>
                <a:spLocks noChangeArrowheads="1"/>
              </p:cNvSpPr>
              <p:nvPr/>
            </p:nvSpPr>
            <p:spPr bwMode="auto">
              <a:xfrm>
                <a:off x="234" y="1605"/>
                <a:ext cx="1616" cy="16"/>
              </a:xfrm>
              <a:prstGeom prst="rect">
                <a:avLst/>
              </a:prstGeom>
              <a:solidFill>
                <a:srgbClr val="0000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3" name="Rectangle 65">
                <a:extLst>
                  <a:ext uri="{FF2B5EF4-FFF2-40B4-BE49-F238E27FC236}">
                    <a16:creationId xmlns:a16="http://schemas.microsoft.com/office/drawing/2014/main" id="{2FB5B969-79F9-440E-B8D5-1351CA1E1B0C}"/>
                  </a:ext>
                </a:extLst>
              </p:cNvPr>
              <p:cNvSpPr>
                <a:spLocks noChangeArrowheads="1"/>
              </p:cNvSpPr>
              <p:nvPr/>
            </p:nvSpPr>
            <p:spPr bwMode="auto">
              <a:xfrm>
                <a:off x="234" y="1621"/>
                <a:ext cx="1616" cy="16"/>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4" name="Rectangle 66">
                <a:extLst>
                  <a:ext uri="{FF2B5EF4-FFF2-40B4-BE49-F238E27FC236}">
                    <a16:creationId xmlns:a16="http://schemas.microsoft.com/office/drawing/2014/main" id="{4047BD2A-7DFA-4ECB-9AEB-9B10C6EE3AF1}"/>
                  </a:ext>
                </a:extLst>
              </p:cNvPr>
              <p:cNvSpPr>
                <a:spLocks noChangeArrowheads="1"/>
              </p:cNvSpPr>
              <p:nvPr/>
            </p:nvSpPr>
            <p:spPr bwMode="auto">
              <a:xfrm>
                <a:off x="234" y="1637"/>
                <a:ext cx="1616" cy="16"/>
              </a:xfrm>
              <a:prstGeom prst="rect">
                <a:avLst/>
              </a:prstGeom>
              <a:solidFill>
                <a:srgbClr val="0000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5" name="Rectangle 67">
                <a:extLst>
                  <a:ext uri="{FF2B5EF4-FFF2-40B4-BE49-F238E27FC236}">
                    <a16:creationId xmlns:a16="http://schemas.microsoft.com/office/drawing/2014/main" id="{DA79DC69-6576-46F2-83AD-5C1172217EAE}"/>
                  </a:ext>
                </a:extLst>
              </p:cNvPr>
              <p:cNvSpPr>
                <a:spLocks noChangeArrowheads="1"/>
              </p:cNvSpPr>
              <p:nvPr/>
            </p:nvSpPr>
            <p:spPr bwMode="auto">
              <a:xfrm>
                <a:off x="234" y="1653"/>
                <a:ext cx="1616" cy="16"/>
              </a:xfrm>
              <a:prstGeom prst="rect">
                <a:avLst/>
              </a:prstGeom>
              <a:solidFill>
                <a:srgbClr val="0000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6" name="Rectangle 68">
                <a:extLst>
                  <a:ext uri="{FF2B5EF4-FFF2-40B4-BE49-F238E27FC236}">
                    <a16:creationId xmlns:a16="http://schemas.microsoft.com/office/drawing/2014/main" id="{FA940B4D-215A-4180-BE5A-46F6884D2D99}"/>
                  </a:ext>
                </a:extLst>
              </p:cNvPr>
              <p:cNvSpPr>
                <a:spLocks noChangeArrowheads="1"/>
              </p:cNvSpPr>
              <p:nvPr/>
            </p:nvSpPr>
            <p:spPr bwMode="auto">
              <a:xfrm>
                <a:off x="234" y="1669"/>
                <a:ext cx="1616" cy="16"/>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7" name="Rectangle 69">
                <a:extLst>
                  <a:ext uri="{FF2B5EF4-FFF2-40B4-BE49-F238E27FC236}">
                    <a16:creationId xmlns:a16="http://schemas.microsoft.com/office/drawing/2014/main" id="{22A1BDAA-E60A-4579-B877-172EC585F774}"/>
                  </a:ext>
                </a:extLst>
              </p:cNvPr>
              <p:cNvSpPr>
                <a:spLocks noChangeArrowheads="1"/>
              </p:cNvSpPr>
              <p:nvPr/>
            </p:nvSpPr>
            <p:spPr bwMode="auto">
              <a:xfrm>
                <a:off x="234" y="1685"/>
                <a:ext cx="1616" cy="16"/>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8" name="Rectangle 70">
                <a:extLst>
                  <a:ext uri="{FF2B5EF4-FFF2-40B4-BE49-F238E27FC236}">
                    <a16:creationId xmlns:a16="http://schemas.microsoft.com/office/drawing/2014/main" id="{D7A0C193-EABE-4020-A7C4-66BA58A556C4}"/>
                  </a:ext>
                </a:extLst>
              </p:cNvPr>
              <p:cNvSpPr>
                <a:spLocks noChangeArrowheads="1"/>
              </p:cNvSpPr>
              <p:nvPr/>
            </p:nvSpPr>
            <p:spPr bwMode="auto">
              <a:xfrm>
                <a:off x="234" y="1701"/>
                <a:ext cx="1616" cy="17"/>
              </a:xfrm>
              <a:prstGeom prst="rect">
                <a:avLst/>
              </a:prstGeom>
              <a:solidFill>
                <a:srgbClr val="0000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9" name="Rectangle 71">
                <a:extLst>
                  <a:ext uri="{FF2B5EF4-FFF2-40B4-BE49-F238E27FC236}">
                    <a16:creationId xmlns:a16="http://schemas.microsoft.com/office/drawing/2014/main" id="{F635A8C1-32BC-4960-9807-6B4E119DC608}"/>
                  </a:ext>
                </a:extLst>
              </p:cNvPr>
              <p:cNvSpPr>
                <a:spLocks noChangeArrowheads="1"/>
              </p:cNvSpPr>
              <p:nvPr/>
            </p:nvSpPr>
            <p:spPr bwMode="auto">
              <a:xfrm>
                <a:off x="234" y="1718"/>
                <a:ext cx="1616" cy="15"/>
              </a:xfrm>
              <a:prstGeom prst="rect">
                <a:avLst/>
              </a:prstGeom>
              <a:solidFill>
                <a:srgbClr val="0000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0" name="Rectangle 72">
                <a:extLst>
                  <a:ext uri="{FF2B5EF4-FFF2-40B4-BE49-F238E27FC236}">
                    <a16:creationId xmlns:a16="http://schemas.microsoft.com/office/drawing/2014/main" id="{2A092FBA-E104-4319-BF45-19D92BF12574}"/>
                  </a:ext>
                </a:extLst>
              </p:cNvPr>
              <p:cNvSpPr>
                <a:spLocks noChangeArrowheads="1"/>
              </p:cNvSpPr>
              <p:nvPr/>
            </p:nvSpPr>
            <p:spPr bwMode="auto">
              <a:xfrm>
                <a:off x="234" y="1733"/>
                <a:ext cx="1616" cy="17"/>
              </a:xfrm>
              <a:prstGeom prst="rect">
                <a:avLst/>
              </a:prstGeom>
              <a:solidFill>
                <a:srgbClr val="0000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1" name="Rectangle 73">
                <a:extLst>
                  <a:ext uri="{FF2B5EF4-FFF2-40B4-BE49-F238E27FC236}">
                    <a16:creationId xmlns:a16="http://schemas.microsoft.com/office/drawing/2014/main" id="{EA97290D-2194-4286-A87B-772556CE5B40}"/>
                  </a:ext>
                </a:extLst>
              </p:cNvPr>
              <p:cNvSpPr>
                <a:spLocks noChangeArrowheads="1"/>
              </p:cNvSpPr>
              <p:nvPr/>
            </p:nvSpPr>
            <p:spPr bwMode="auto">
              <a:xfrm>
                <a:off x="234" y="1750"/>
                <a:ext cx="1616" cy="16"/>
              </a:xfrm>
              <a:prstGeom prst="rect">
                <a:avLst/>
              </a:prstGeom>
              <a:solidFill>
                <a:srgbClr val="0000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2" name="Rectangle 74">
                <a:extLst>
                  <a:ext uri="{FF2B5EF4-FFF2-40B4-BE49-F238E27FC236}">
                    <a16:creationId xmlns:a16="http://schemas.microsoft.com/office/drawing/2014/main" id="{28DC8622-F222-4741-BD52-B3F23C2FA01A}"/>
                  </a:ext>
                </a:extLst>
              </p:cNvPr>
              <p:cNvSpPr>
                <a:spLocks noChangeArrowheads="1"/>
              </p:cNvSpPr>
              <p:nvPr/>
            </p:nvSpPr>
            <p:spPr bwMode="auto">
              <a:xfrm>
                <a:off x="234" y="1766"/>
                <a:ext cx="16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3" name="Rectangle 75">
                <a:extLst>
                  <a:ext uri="{FF2B5EF4-FFF2-40B4-BE49-F238E27FC236}">
                    <a16:creationId xmlns:a16="http://schemas.microsoft.com/office/drawing/2014/main" id="{F5A95445-AB5F-4371-A5EE-0EE1FB94B1CA}"/>
                  </a:ext>
                </a:extLst>
              </p:cNvPr>
              <p:cNvSpPr>
                <a:spLocks noChangeArrowheads="1"/>
              </p:cNvSpPr>
              <p:nvPr/>
            </p:nvSpPr>
            <p:spPr bwMode="auto">
              <a:xfrm>
                <a:off x="1850" y="1285"/>
                <a:ext cx="3696" cy="1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4" name="Rectangle 76">
                <a:extLst>
                  <a:ext uri="{FF2B5EF4-FFF2-40B4-BE49-F238E27FC236}">
                    <a16:creationId xmlns:a16="http://schemas.microsoft.com/office/drawing/2014/main" id="{634C1FDD-1D5F-49E6-AAF0-2C23AE5059E0}"/>
                  </a:ext>
                </a:extLst>
              </p:cNvPr>
              <p:cNvSpPr>
                <a:spLocks noChangeArrowheads="1"/>
              </p:cNvSpPr>
              <p:nvPr/>
            </p:nvSpPr>
            <p:spPr bwMode="auto">
              <a:xfrm>
                <a:off x="1850" y="1300"/>
                <a:ext cx="3696" cy="17"/>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5" name="Rectangle 77">
                <a:extLst>
                  <a:ext uri="{FF2B5EF4-FFF2-40B4-BE49-F238E27FC236}">
                    <a16:creationId xmlns:a16="http://schemas.microsoft.com/office/drawing/2014/main" id="{79051F1F-077B-41CC-86EC-34112E91B77A}"/>
                  </a:ext>
                </a:extLst>
              </p:cNvPr>
              <p:cNvSpPr>
                <a:spLocks noChangeArrowheads="1"/>
              </p:cNvSpPr>
              <p:nvPr/>
            </p:nvSpPr>
            <p:spPr bwMode="auto">
              <a:xfrm>
                <a:off x="1850" y="1317"/>
                <a:ext cx="3696" cy="16"/>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6" name="Rectangle 78">
                <a:extLst>
                  <a:ext uri="{FF2B5EF4-FFF2-40B4-BE49-F238E27FC236}">
                    <a16:creationId xmlns:a16="http://schemas.microsoft.com/office/drawing/2014/main" id="{55D5A04E-DA49-4317-BB92-F7DCE65297B0}"/>
                  </a:ext>
                </a:extLst>
              </p:cNvPr>
              <p:cNvSpPr>
                <a:spLocks noChangeArrowheads="1"/>
              </p:cNvSpPr>
              <p:nvPr/>
            </p:nvSpPr>
            <p:spPr bwMode="auto">
              <a:xfrm>
                <a:off x="1850" y="1333"/>
                <a:ext cx="3696" cy="16"/>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7" name="Rectangle 79">
                <a:extLst>
                  <a:ext uri="{FF2B5EF4-FFF2-40B4-BE49-F238E27FC236}">
                    <a16:creationId xmlns:a16="http://schemas.microsoft.com/office/drawing/2014/main" id="{0065AFD2-968E-42B5-8691-426F91D299B2}"/>
                  </a:ext>
                </a:extLst>
              </p:cNvPr>
              <p:cNvSpPr>
                <a:spLocks noChangeArrowheads="1"/>
              </p:cNvSpPr>
              <p:nvPr/>
            </p:nvSpPr>
            <p:spPr bwMode="auto">
              <a:xfrm>
                <a:off x="1850" y="1349"/>
                <a:ext cx="3696" cy="16"/>
              </a:xfrm>
              <a:prstGeom prst="rect">
                <a:avLst/>
              </a:prstGeom>
              <a:solidFill>
                <a:srgbClr val="000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8" name="Rectangle 80">
                <a:extLst>
                  <a:ext uri="{FF2B5EF4-FFF2-40B4-BE49-F238E27FC236}">
                    <a16:creationId xmlns:a16="http://schemas.microsoft.com/office/drawing/2014/main" id="{782F09A1-6CA1-49D3-907B-9FFD66367F5A}"/>
                  </a:ext>
                </a:extLst>
              </p:cNvPr>
              <p:cNvSpPr>
                <a:spLocks noChangeArrowheads="1"/>
              </p:cNvSpPr>
              <p:nvPr/>
            </p:nvSpPr>
            <p:spPr bwMode="auto">
              <a:xfrm>
                <a:off x="1850" y="1365"/>
                <a:ext cx="3696" cy="16"/>
              </a:xfrm>
              <a:prstGeom prst="rect">
                <a:avLst/>
              </a:prstGeom>
              <a:solidFill>
                <a:srgbClr val="0000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29" name="Rectangle 81">
                <a:extLst>
                  <a:ext uri="{FF2B5EF4-FFF2-40B4-BE49-F238E27FC236}">
                    <a16:creationId xmlns:a16="http://schemas.microsoft.com/office/drawing/2014/main" id="{1470BCA8-7F89-435E-9D02-3CEE0A6379EB}"/>
                  </a:ext>
                </a:extLst>
              </p:cNvPr>
              <p:cNvSpPr>
                <a:spLocks noChangeArrowheads="1"/>
              </p:cNvSpPr>
              <p:nvPr/>
            </p:nvSpPr>
            <p:spPr bwMode="auto">
              <a:xfrm>
                <a:off x="1850" y="1381"/>
                <a:ext cx="3696" cy="16"/>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0" name="Rectangle 82">
                <a:extLst>
                  <a:ext uri="{FF2B5EF4-FFF2-40B4-BE49-F238E27FC236}">
                    <a16:creationId xmlns:a16="http://schemas.microsoft.com/office/drawing/2014/main" id="{0E987680-4A47-435B-B420-810828685D9A}"/>
                  </a:ext>
                </a:extLst>
              </p:cNvPr>
              <p:cNvSpPr>
                <a:spLocks noChangeArrowheads="1"/>
              </p:cNvSpPr>
              <p:nvPr/>
            </p:nvSpPr>
            <p:spPr bwMode="auto">
              <a:xfrm>
                <a:off x="1850" y="1397"/>
                <a:ext cx="3696" cy="16"/>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1" name="Rectangle 83">
                <a:extLst>
                  <a:ext uri="{FF2B5EF4-FFF2-40B4-BE49-F238E27FC236}">
                    <a16:creationId xmlns:a16="http://schemas.microsoft.com/office/drawing/2014/main" id="{341D8494-D5E1-43D6-AE35-6638E086AE4B}"/>
                  </a:ext>
                </a:extLst>
              </p:cNvPr>
              <p:cNvSpPr>
                <a:spLocks noChangeArrowheads="1"/>
              </p:cNvSpPr>
              <p:nvPr/>
            </p:nvSpPr>
            <p:spPr bwMode="auto">
              <a:xfrm>
                <a:off x="1850" y="1413"/>
                <a:ext cx="3696" cy="16"/>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2" name="Rectangle 84">
                <a:extLst>
                  <a:ext uri="{FF2B5EF4-FFF2-40B4-BE49-F238E27FC236}">
                    <a16:creationId xmlns:a16="http://schemas.microsoft.com/office/drawing/2014/main" id="{A7EABA6B-420E-4C17-AF39-D787E0C4D3F1}"/>
                  </a:ext>
                </a:extLst>
              </p:cNvPr>
              <p:cNvSpPr>
                <a:spLocks noChangeArrowheads="1"/>
              </p:cNvSpPr>
              <p:nvPr/>
            </p:nvSpPr>
            <p:spPr bwMode="auto">
              <a:xfrm>
                <a:off x="1850" y="1429"/>
                <a:ext cx="3696" cy="16"/>
              </a:xfrm>
              <a:prstGeom prst="rect">
                <a:avLst/>
              </a:prstGeom>
              <a:solidFill>
                <a:srgbClr val="0000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3" name="Rectangle 85">
                <a:extLst>
                  <a:ext uri="{FF2B5EF4-FFF2-40B4-BE49-F238E27FC236}">
                    <a16:creationId xmlns:a16="http://schemas.microsoft.com/office/drawing/2014/main" id="{A6DBCBE0-958E-4ACC-B0DD-710BEA9C78F0}"/>
                  </a:ext>
                </a:extLst>
              </p:cNvPr>
              <p:cNvSpPr>
                <a:spLocks noChangeArrowheads="1"/>
              </p:cNvSpPr>
              <p:nvPr/>
            </p:nvSpPr>
            <p:spPr bwMode="auto">
              <a:xfrm>
                <a:off x="1850" y="1445"/>
                <a:ext cx="3696" cy="16"/>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4" name="Rectangle 86">
                <a:extLst>
                  <a:ext uri="{FF2B5EF4-FFF2-40B4-BE49-F238E27FC236}">
                    <a16:creationId xmlns:a16="http://schemas.microsoft.com/office/drawing/2014/main" id="{8763864C-F2CF-4931-A9A9-98393E9B1D45}"/>
                  </a:ext>
                </a:extLst>
              </p:cNvPr>
              <p:cNvSpPr>
                <a:spLocks noChangeArrowheads="1"/>
              </p:cNvSpPr>
              <p:nvPr/>
            </p:nvSpPr>
            <p:spPr bwMode="auto">
              <a:xfrm>
                <a:off x="1850" y="1461"/>
                <a:ext cx="3696" cy="16"/>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5" name="Rectangle 87">
                <a:extLst>
                  <a:ext uri="{FF2B5EF4-FFF2-40B4-BE49-F238E27FC236}">
                    <a16:creationId xmlns:a16="http://schemas.microsoft.com/office/drawing/2014/main" id="{F7FAE241-9216-4D6F-971C-0F67C6828F44}"/>
                  </a:ext>
                </a:extLst>
              </p:cNvPr>
              <p:cNvSpPr>
                <a:spLocks noChangeArrowheads="1"/>
              </p:cNvSpPr>
              <p:nvPr/>
            </p:nvSpPr>
            <p:spPr bwMode="auto">
              <a:xfrm>
                <a:off x="1850" y="1477"/>
                <a:ext cx="3696" cy="16"/>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6" name="Rectangle 88">
                <a:extLst>
                  <a:ext uri="{FF2B5EF4-FFF2-40B4-BE49-F238E27FC236}">
                    <a16:creationId xmlns:a16="http://schemas.microsoft.com/office/drawing/2014/main" id="{1E561B4D-D891-462A-9A89-2B100EBDF9CB}"/>
                  </a:ext>
                </a:extLst>
              </p:cNvPr>
              <p:cNvSpPr>
                <a:spLocks noChangeArrowheads="1"/>
              </p:cNvSpPr>
              <p:nvPr/>
            </p:nvSpPr>
            <p:spPr bwMode="auto">
              <a:xfrm>
                <a:off x="1850" y="1493"/>
                <a:ext cx="3696" cy="16"/>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7" name="Rectangle 89">
                <a:extLst>
                  <a:ext uri="{FF2B5EF4-FFF2-40B4-BE49-F238E27FC236}">
                    <a16:creationId xmlns:a16="http://schemas.microsoft.com/office/drawing/2014/main" id="{548566B2-E5E2-45E0-B915-776A525DF4FB}"/>
                  </a:ext>
                </a:extLst>
              </p:cNvPr>
              <p:cNvSpPr>
                <a:spLocks noChangeArrowheads="1"/>
              </p:cNvSpPr>
              <p:nvPr/>
            </p:nvSpPr>
            <p:spPr bwMode="auto">
              <a:xfrm>
                <a:off x="1850" y="1509"/>
                <a:ext cx="3696" cy="16"/>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8" name="Rectangle 90">
                <a:extLst>
                  <a:ext uri="{FF2B5EF4-FFF2-40B4-BE49-F238E27FC236}">
                    <a16:creationId xmlns:a16="http://schemas.microsoft.com/office/drawing/2014/main" id="{A07352A6-2CB7-4321-B185-DDE35327B025}"/>
                  </a:ext>
                </a:extLst>
              </p:cNvPr>
              <p:cNvSpPr>
                <a:spLocks noChangeArrowheads="1"/>
              </p:cNvSpPr>
              <p:nvPr/>
            </p:nvSpPr>
            <p:spPr bwMode="auto">
              <a:xfrm>
                <a:off x="1850" y="1525"/>
                <a:ext cx="3696" cy="1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39" name="Rectangle 91">
                <a:extLst>
                  <a:ext uri="{FF2B5EF4-FFF2-40B4-BE49-F238E27FC236}">
                    <a16:creationId xmlns:a16="http://schemas.microsoft.com/office/drawing/2014/main" id="{F59D6CF9-4D67-40A6-814E-D242B667B776}"/>
                  </a:ext>
                </a:extLst>
              </p:cNvPr>
              <p:cNvSpPr>
                <a:spLocks noChangeArrowheads="1"/>
              </p:cNvSpPr>
              <p:nvPr/>
            </p:nvSpPr>
            <p:spPr bwMode="auto">
              <a:xfrm>
                <a:off x="1850" y="1541"/>
                <a:ext cx="3696" cy="16"/>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0" name="Rectangle 92">
                <a:extLst>
                  <a:ext uri="{FF2B5EF4-FFF2-40B4-BE49-F238E27FC236}">
                    <a16:creationId xmlns:a16="http://schemas.microsoft.com/office/drawing/2014/main" id="{EF93C9E6-25A5-476A-83F4-0860B24F75FB}"/>
                  </a:ext>
                </a:extLst>
              </p:cNvPr>
              <p:cNvSpPr>
                <a:spLocks noChangeArrowheads="1"/>
              </p:cNvSpPr>
              <p:nvPr/>
            </p:nvSpPr>
            <p:spPr bwMode="auto">
              <a:xfrm>
                <a:off x="1850" y="1557"/>
                <a:ext cx="3696" cy="16"/>
              </a:xfrm>
              <a:prstGeom prst="rect">
                <a:avLst/>
              </a:prstGeom>
              <a:solidFill>
                <a:srgbClr val="00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1" name="Rectangle 93">
                <a:extLst>
                  <a:ext uri="{FF2B5EF4-FFF2-40B4-BE49-F238E27FC236}">
                    <a16:creationId xmlns:a16="http://schemas.microsoft.com/office/drawing/2014/main" id="{B791041F-A50A-4221-96E7-CC9733AE205E}"/>
                  </a:ext>
                </a:extLst>
              </p:cNvPr>
              <p:cNvSpPr>
                <a:spLocks noChangeArrowheads="1"/>
              </p:cNvSpPr>
              <p:nvPr/>
            </p:nvSpPr>
            <p:spPr bwMode="auto">
              <a:xfrm>
                <a:off x="1850" y="1573"/>
                <a:ext cx="3696" cy="16"/>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2" name="Rectangle 94">
                <a:extLst>
                  <a:ext uri="{FF2B5EF4-FFF2-40B4-BE49-F238E27FC236}">
                    <a16:creationId xmlns:a16="http://schemas.microsoft.com/office/drawing/2014/main" id="{005B32CF-0930-45D5-91EA-610DA0EFC3E5}"/>
                  </a:ext>
                </a:extLst>
              </p:cNvPr>
              <p:cNvSpPr>
                <a:spLocks noChangeArrowheads="1"/>
              </p:cNvSpPr>
              <p:nvPr/>
            </p:nvSpPr>
            <p:spPr bwMode="auto">
              <a:xfrm>
                <a:off x="1850" y="1589"/>
                <a:ext cx="3696" cy="16"/>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3" name="Rectangle 95">
                <a:extLst>
                  <a:ext uri="{FF2B5EF4-FFF2-40B4-BE49-F238E27FC236}">
                    <a16:creationId xmlns:a16="http://schemas.microsoft.com/office/drawing/2014/main" id="{F56F2E32-FC9E-495F-87F7-82DF5F4F51BB}"/>
                  </a:ext>
                </a:extLst>
              </p:cNvPr>
              <p:cNvSpPr>
                <a:spLocks noChangeArrowheads="1"/>
              </p:cNvSpPr>
              <p:nvPr/>
            </p:nvSpPr>
            <p:spPr bwMode="auto">
              <a:xfrm>
                <a:off x="1850" y="1605"/>
                <a:ext cx="3696" cy="16"/>
              </a:xfrm>
              <a:prstGeom prst="rect">
                <a:avLst/>
              </a:prstGeom>
              <a:solidFill>
                <a:srgbClr val="0000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4" name="Rectangle 96">
                <a:extLst>
                  <a:ext uri="{FF2B5EF4-FFF2-40B4-BE49-F238E27FC236}">
                    <a16:creationId xmlns:a16="http://schemas.microsoft.com/office/drawing/2014/main" id="{6E0571C2-B87D-4575-9C75-8AD2B476E11D}"/>
                  </a:ext>
                </a:extLst>
              </p:cNvPr>
              <p:cNvSpPr>
                <a:spLocks noChangeArrowheads="1"/>
              </p:cNvSpPr>
              <p:nvPr/>
            </p:nvSpPr>
            <p:spPr bwMode="auto">
              <a:xfrm>
                <a:off x="1850" y="1621"/>
                <a:ext cx="3696" cy="16"/>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5" name="Rectangle 97">
                <a:extLst>
                  <a:ext uri="{FF2B5EF4-FFF2-40B4-BE49-F238E27FC236}">
                    <a16:creationId xmlns:a16="http://schemas.microsoft.com/office/drawing/2014/main" id="{F1CFCC65-E9E7-4A8D-A826-828C69B4D852}"/>
                  </a:ext>
                </a:extLst>
              </p:cNvPr>
              <p:cNvSpPr>
                <a:spLocks noChangeArrowheads="1"/>
              </p:cNvSpPr>
              <p:nvPr/>
            </p:nvSpPr>
            <p:spPr bwMode="auto">
              <a:xfrm>
                <a:off x="1850" y="1637"/>
                <a:ext cx="3696" cy="16"/>
              </a:xfrm>
              <a:prstGeom prst="rect">
                <a:avLst/>
              </a:prstGeom>
              <a:solidFill>
                <a:srgbClr val="0000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6" name="Rectangle 98">
                <a:extLst>
                  <a:ext uri="{FF2B5EF4-FFF2-40B4-BE49-F238E27FC236}">
                    <a16:creationId xmlns:a16="http://schemas.microsoft.com/office/drawing/2014/main" id="{C85D4D37-5234-4CD7-B123-C6553F842DE1}"/>
                  </a:ext>
                </a:extLst>
              </p:cNvPr>
              <p:cNvSpPr>
                <a:spLocks noChangeArrowheads="1"/>
              </p:cNvSpPr>
              <p:nvPr/>
            </p:nvSpPr>
            <p:spPr bwMode="auto">
              <a:xfrm>
                <a:off x="1850" y="1653"/>
                <a:ext cx="3696" cy="16"/>
              </a:xfrm>
              <a:prstGeom prst="rect">
                <a:avLst/>
              </a:prstGeom>
              <a:solidFill>
                <a:srgbClr val="0000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7" name="Rectangle 99">
                <a:extLst>
                  <a:ext uri="{FF2B5EF4-FFF2-40B4-BE49-F238E27FC236}">
                    <a16:creationId xmlns:a16="http://schemas.microsoft.com/office/drawing/2014/main" id="{93551964-5F41-4B32-AD66-3A2A56F02A54}"/>
                  </a:ext>
                </a:extLst>
              </p:cNvPr>
              <p:cNvSpPr>
                <a:spLocks noChangeArrowheads="1"/>
              </p:cNvSpPr>
              <p:nvPr/>
            </p:nvSpPr>
            <p:spPr bwMode="auto">
              <a:xfrm>
                <a:off x="1850" y="1669"/>
                <a:ext cx="3696" cy="16"/>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8" name="Rectangle 100">
                <a:extLst>
                  <a:ext uri="{FF2B5EF4-FFF2-40B4-BE49-F238E27FC236}">
                    <a16:creationId xmlns:a16="http://schemas.microsoft.com/office/drawing/2014/main" id="{43D2EA95-3B47-4987-A06A-6E2B5D757ECE}"/>
                  </a:ext>
                </a:extLst>
              </p:cNvPr>
              <p:cNvSpPr>
                <a:spLocks noChangeArrowheads="1"/>
              </p:cNvSpPr>
              <p:nvPr/>
            </p:nvSpPr>
            <p:spPr bwMode="auto">
              <a:xfrm>
                <a:off x="1850" y="1685"/>
                <a:ext cx="3696" cy="16"/>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49" name="Rectangle 101">
                <a:extLst>
                  <a:ext uri="{FF2B5EF4-FFF2-40B4-BE49-F238E27FC236}">
                    <a16:creationId xmlns:a16="http://schemas.microsoft.com/office/drawing/2014/main" id="{3727C7A6-4397-4E2A-A425-21B9A634C316}"/>
                  </a:ext>
                </a:extLst>
              </p:cNvPr>
              <p:cNvSpPr>
                <a:spLocks noChangeArrowheads="1"/>
              </p:cNvSpPr>
              <p:nvPr/>
            </p:nvSpPr>
            <p:spPr bwMode="auto">
              <a:xfrm>
                <a:off x="1850" y="1701"/>
                <a:ext cx="3696" cy="17"/>
              </a:xfrm>
              <a:prstGeom prst="rect">
                <a:avLst/>
              </a:prstGeom>
              <a:solidFill>
                <a:srgbClr val="0000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0" name="Rectangle 102">
                <a:extLst>
                  <a:ext uri="{FF2B5EF4-FFF2-40B4-BE49-F238E27FC236}">
                    <a16:creationId xmlns:a16="http://schemas.microsoft.com/office/drawing/2014/main" id="{CC77AADD-996B-4ADB-98EA-B208513256CE}"/>
                  </a:ext>
                </a:extLst>
              </p:cNvPr>
              <p:cNvSpPr>
                <a:spLocks noChangeArrowheads="1"/>
              </p:cNvSpPr>
              <p:nvPr/>
            </p:nvSpPr>
            <p:spPr bwMode="auto">
              <a:xfrm>
                <a:off x="1850" y="1718"/>
                <a:ext cx="3696" cy="15"/>
              </a:xfrm>
              <a:prstGeom prst="rect">
                <a:avLst/>
              </a:prstGeom>
              <a:solidFill>
                <a:srgbClr val="0000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1" name="Rectangle 103">
                <a:extLst>
                  <a:ext uri="{FF2B5EF4-FFF2-40B4-BE49-F238E27FC236}">
                    <a16:creationId xmlns:a16="http://schemas.microsoft.com/office/drawing/2014/main" id="{87F63E6B-5A8C-45D5-A18E-8A8E5F9AD3F9}"/>
                  </a:ext>
                </a:extLst>
              </p:cNvPr>
              <p:cNvSpPr>
                <a:spLocks noChangeArrowheads="1"/>
              </p:cNvSpPr>
              <p:nvPr/>
            </p:nvSpPr>
            <p:spPr bwMode="auto">
              <a:xfrm>
                <a:off x="1850" y="1733"/>
                <a:ext cx="3696" cy="17"/>
              </a:xfrm>
              <a:prstGeom prst="rect">
                <a:avLst/>
              </a:prstGeom>
              <a:solidFill>
                <a:srgbClr val="0000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2" name="Rectangle 104">
                <a:extLst>
                  <a:ext uri="{FF2B5EF4-FFF2-40B4-BE49-F238E27FC236}">
                    <a16:creationId xmlns:a16="http://schemas.microsoft.com/office/drawing/2014/main" id="{DF21DCFF-AB75-421A-B8E2-C263BD3ABC76}"/>
                  </a:ext>
                </a:extLst>
              </p:cNvPr>
              <p:cNvSpPr>
                <a:spLocks noChangeArrowheads="1"/>
              </p:cNvSpPr>
              <p:nvPr/>
            </p:nvSpPr>
            <p:spPr bwMode="auto">
              <a:xfrm>
                <a:off x="1850" y="1750"/>
                <a:ext cx="3696" cy="16"/>
              </a:xfrm>
              <a:prstGeom prst="rect">
                <a:avLst/>
              </a:prstGeom>
              <a:solidFill>
                <a:srgbClr val="0000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3" name="Rectangle 105">
                <a:extLst>
                  <a:ext uri="{FF2B5EF4-FFF2-40B4-BE49-F238E27FC236}">
                    <a16:creationId xmlns:a16="http://schemas.microsoft.com/office/drawing/2014/main" id="{98132A30-26E1-4A78-91EA-9AF23571FF2A}"/>
                  </a:ext>
                </a:extLst>
              </p:cNvPr>
              <p:cNvSpPr>
                <a:spLocks noChangeArrowheads="1"/>
              </p:cNvSpPr>
              <p:nvPr/>
            </p:nvSpPr>
            <p:spPr bwMode="auto">
              <a:xfrm>
                <a:off x="1850" y="1766"/>
                <a:ext cx="369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4" name="Rectangle 106">
                <a:extLst>
                  <a:ext uri="{FF2B5EF4-FFF2-40B4-BE49-F238E27FC236}">
                    <a16:creationId xmlns:a16="http://schemas.microsoft.com/office/drawing/2014/main" id="{80E25C74-15F8-4821-82BE-B2701B5DF342}"/>
                  </a:ext>
                </a:extLst>
              </p:cNvPr>
              <p:cNvSpPr>
                <a:spLocks noChangeArrowheads="1"/>
              </p:cNvSpPr>
              <p:nvPr/>
            </p:nvSpPr>
            <p:spPr bwMode="auto">
              <a:xfrm>
                <a:off x="1850" y="1292"/>
                <a:ext cx="3696"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5" name="Rectangle 107">
                <a:extLst>
                  <a:ext uri="{FF2B5EF4-FFF2-40B4-BE49-F238E27FC236}">
                    <a16:creationId xmlns:a16="http://schemas.microsoft.com/office/drawing/2014/main" id="{40E86860-DDBC-4F7E-BDC9-9FB7BC23E449}"/>
                  </a:ext>
                </a:extLst>
              </p:cNvPr>
              <p:cNvSpPr>
                <a:spLocks noChangeArrowheads="1"/>
              </p:cNvSpPr>
              <p:nvPr/>
            </p:nvSpPr>
            <p:spPr bwMode="auto">
              <a:xfrm>
                <a:off x="1850" y="1285"/>
                <a:ext cx="3696" cy="1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6" name="Rectangle 108">
                <a:extLst>
                  <a:ext uri="{FF2B5EF4-FFF2-40B4-BE49-F238E27FC236}">
                    <a16:creationId xmlns:a16="http://schemas.microsoft.com/office/drawing/2014/main" id="{94A1D5CC-F4C5-4950-B5BE-98B40E735D11}"/>
                  </a:ext>
                </a:extLst>
              </p:cNvPr>
              <p:cNvSpPr>
                <a:spLocks noChangeArrowheads="1"/>
              </p:cNvSpPr>
              <p:nvPr/>
            </p:nvSpPr>
            <p:spPr bwMode="auto">
              <a:xfrm>
                <a:off x="1850" y="1300"/>
                <a:ext cx="3696" cy="17"/>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7" name="Rectangle 109">
                <a:extLst>
                  <a:ext uri="{FF2B5EF4-FFF2-40B4-BE49-F238E27FC236}">
                    <a16:creationId xmlns:a16="http://schemas.microsoft.com/office/drawing/2014/main" id="{B8769A82-205A-47BA-AD75-0ECF96DC1690}"/>
                  </a:ext>
                </a:extLst>
              </p:cNvPr>
              <p:cNvSpPr>
                <a:spLocks noChangeArrowheads="1"/>
              </p:cNvSpPr>
              <p:nvPr/>
            </p:nvSpPr>
            <p:spPr bwMode="auto">
              <a:xfrm>
                <a:off x="1850" y="1317"/>
                <a:ext cx="3696" cy="16"/>
              </a:xfrm>
              <a:prstGeom prst="rect">
                <a:avLst/>
              </a:prstGeom>
              <a:solidFill>
                <a:srgbClr val="0000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8" name="Rectangle 110">
                <a:extLst>
                  <a:ext uri="{FF2B5EF4-FFF2-40B4-BE49-F238E27FC236}">
                    <a16:creationId xmlns:a16="http://schemas.microsoft.com/office/drawing/2014/main" id="{FD5C6E76-CBF4-4495-8C81-6F9220DB1FBA}"/>
                  </a:ext>
                </a:extLst>
              </p:cNvPr>
              <p:cNvSpPr>
                <a:spLocks noChangeArrowheads="1"/>
              </p:cNvSpPr>
              <p:nvPr/>
            </p:nvSpPr>
            <p:spPr bwMode="auto">
              <a:xfrm>
                <a:off x="1850" y="1333"/>
                <a:ext cx="3696" cy="16"/>
              </a:xfrm>
              <a:prstGeom prst="rect">
                <a:avLst/>
              </a:prstGeom>
              <a:solidFill>
                <a:srgbClr val="00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9" name="Rectangle 111">
                <a:extLst>
                  <a:ext uri="{FF2B5EF4-FFF2-40B4-BE49-F238E27FC236}">
                    <a16:creationId xmlns:a16="http://schemas.microsoft.com/office/drawing/2014/main" id="{CE8E050A-BD1B-42C3-A59E-49D504781BE9}"/>
                  </a:ext>
                </a:extLst>
              </p:cNvPr>
              <p:cNvSpPr>
                <a:spLocks noChangeArrowheads="1"/>
              </p:cNvSpPr>
              <p:nvPr/>
            </p:nvSpPr>
            <p:spPr bwMode="auto">
              <a:xfrm>
                <a:off x="1850" y="1349"/>
                <a:ext cx="3696" cy="16"/>
              </a:xfrm>
              <a:prstGeom prst="rect">
                <a:avLst/>
              </a:prstGeom>
              <a:solidFill>
                <a:srgbClr val="0000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0" name="Rectangle 112">
                <a:extLst>
                  <a:ext uri="{FF2B5EF4-FFF2-40B4-BE49-F238E27FC236}">
                    <a16:creationId xmlns:a16="http://schemas.microsoft.com/office/drawing/2014/main" id="{514B702E-A2A2-4464-B04C-28D657259345}"/>
                  </a:ext>
                </a:extLst>
              </p:cNvPr>
              <p:cNvSpPr>
                <a:spLocks noChangeArrowheads="1"/>
              </p:cNvSpPr>
              <p:nvPr/>
            </p:nvSpPr>
            <p:spPr bwMode="auto">
              <a:xfrm>
                <a:off x="1850" y="1365"/>
                <a:ext cx="3696" cy="16"/>
              </a:xfrm>
              <a:prstGeom prst="rect">
                <a:avLst/>
              </a:prstGeom>
              <a:solidFill>
                <a:srgbClr val="0000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1" name="Rectangle 113">
                <a:extLst>
                  <a:ext uri="{FF2B5EF4-FFF2-40B4-BE49-F238E27FC236}">
                    <a16:creationId xmlns:a16="http://schemas.microsoft.com/office/drawing/2014/main" id="{E1DA6D46-23FF-4D60-8A6D-D88B05837E58}"/>
                  </a:ext>
                </a:extLst>
              </p:cNvPr>
              <p:cNvSpPr>
                <a:spLocks noChangeArrowheads="1"/>
              </p:cNvSpPr>
              <p:nvPr/>
            </p:nvSpPr>
            <p:spPr bwMode="auto">
              <a:xfrm>
                <a:off x="1850" y="1381"/>
                <a:ext cx="3696" cy="16"/>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2" name="Rectangle 114">
                <a:extLst>
                  <a:ext uri="{FF2B5EF4-FFF2-40B4-BE49-F238E27FC236}">
                    <a16:creationId xmlns:a16="http://schemas.microsoft.com/office/drawing/2014/main" id="{25EC0C39-E391-4661-8447-F9CF9200B4CF}"/>
                  </a:ext>
                </a:extLst>
              </p:cNvPr>
              <p:cNvSpPr>
                <a:spLocks noChangeArrowheads="1"/>
              </p:cNvSpPr>
              <p:nvPr/>
            </p:nvSpPr>
            <p:spPr bwMode="auto">
              <a:xfrm>
                <a:off x="1850" y="1397"/>
                <a:ext cx="3696" cy="16"/>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3" name="Rectangle 115">
                <a:extLst>
                  <a:ext uri="{FF2B5EF4-FFF2-40B4-BE49-F238E27FC236}">
                    <a16:creationId xmlns:a16="http://schemas.microsoft.com/office/drawing/2014/main" id="{3C32592A-E63E-41DC-AFB8-8C2474F75E1E}"/>
                  </a:ext>
                </a:extLst>
              </p:cNvPr>
              <p:cNvSpPr>
                <a:spLocks noChangeArrowheads="1"/>
              </p:cNvSpPr>
              <p:nvPr/>
            </p:nvSpPr>
            <p:spPr bwMode="auto">
              <a:xfrm>
                <a:off x="1850" y="1413"/>
                <a:ext cx="3696" cy="16"/>
              </a:xfrm>
              <a:prstGeom prst="rect">
                <a:avLst/>
              </a:prstGeom>
              <a:solidFill>
                <a:srgbClr val="0000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4" name="Rectangle 116">
                <a:extLst>
                  <a:ext uri="{FF2B5EF4-FFF2-40B4-BE49-F238E27FC236}">
                    <a16:creationId xmlns:a16="http://schemas.microsoft.com/office/drawing/2014/main" id="{F2D7696C-5A8B-479D-8E71-9B6156DF5758}"/>
                  </a:ext>
                </a:extLst>
              </p:cNvPr>
              <p:cNvSpPr>
                <a:spLocks noChangeArrowheads="1"/>
              </p:cNvSpPr>
              <p:nvPr/>
            </p:nvSpPr>
            <p:spPr bwMode="auto">
              <a:xfrm>
                <a:off x="1850" y="1429"/>
                <a:ext cx="3696" cy="16"/>
              </a:xfrm>
              <a:prstGeom prst="rect">
                <a:avLst/>
              </a:prstGeom>
              <a:solidFill>
                <a:srgbClr val="0000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5" name="Rectangle 117">
                <a:extLst>
                  <a:ext uri="{FF2B5EF4-FFF2-40B4-BE49-F238E27FC236}">
                    <a16:creationId xmlns:a16="http://schemas.microsoft.com/office/drawing/2014/main" id="{84F2C289-960C-44F5-86C9-922DA9D1A3A4}"/>
                  </a:ext>
                </a:extLst>
              </p:cNvPr>
              <p:cNvSpPr>
                <a:spLocks noChangeArrowheads="1"/>
              </p:cNvSpPr>
              <p:nvPr/>
            </p:nvSpPr>
            <p:spPr bwMode="auto">
              <a:xfrm>
                <a:off x="1850" y="1445"/>
                <a:ext cx="3696" cy="16"/>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6" name="Rectangle 118">
                <a:extLst>
                  <a:ext uri="{FF2B5EF4-FFF2-40B4-BE49-F238E27FC236}">
                    <a16:creationId xmlns:a16="http://schemas.microsoft.com/office/drawing/2014/main" id="{6BB4E855-4806-47CA-96F3-FE69E73F681A}"/>
                  </a:ext>
                </a:extLst>
              </p:cNvPr>
              <p:cNvSpPr>
                <a:spLocks noChangeArrowheads="1"/>
              </p:cNvSpPr>
              <p:nvPr/>
            </p:nvSpPr>
            <p:spPr bwMode="auto">
              <a:xfrm>
                <a:off x="1850" y="1461"/>
                <a:ext cx="3696" cy="16"/>
              </a:xfrm>
              <a:prstGeom prst="rect">
                <a:avLst/>
              </a:prstGeom>
              <a:solidFill>
                <a:srgbClr val="0000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7" name="Rectangle 119">
                <a:extLst>
                  <a:ext uri="{FF2B5EF4-FFF2-40B4-BE49-F238E27FC236}">
                    <a16:creationId xmlns:a16="http://schemas.microsoft.com/office/drawing/2014/main" id="{5723545A-E5BD-496E-8E6B-0C0C18C5730A}"/>
                  </a:ext>
                </a:extLst>
              </p:cNvPr>
              <p:cNvSpPr>
                <a:spLocks noChangeArrowheads="1"/>
              </p:cNvSpPr>
              <p:nvPr/>
            </p:nvSpPr>
            <p:spPr bwMode="auto">
              <a:xfrm>
                <a:off x="1850" y="1477"/>
                <a:ext cx="3696" cy="16"/>
              </a:xfrm>
              <a:prstGeom prst="rect">
                <a:avLst/>
              </a:prstGeom>
              <a:solidFill>
                <a:srgbClr val="0000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8" name="Rectangle 120">
                <a:extLst>
                  <a:ext uri="{FF2B5EF4-FFF2-40B4-BE49-F238E27FC236}">
                    <a16:creationId xmlns:a16="http://schemas.microsoft.com/office/drawing/2014/main" id="{808C4ECB-5CAA-4715-8F46-2AAFC307301F}"/>
                  </a:ext>
                </a:extLst>
              </p:cNvPr>
              <p:cNvSpPr>
                <a:spLocks noChangeArrowheads="1"/>
              </p:cNvSpPr>
              <p:nvPr/>
            </p:nvSpPr>
            <p:spPr bwMode="auto">
              <a:xfrm>
                <a:off x="1850" y="1493"/>
                <a:ext cx="3696" cy="16"/>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9" name="Rectangle 121">
                <a:extLst>
                  <a:ext uri="{FF2B5EF4-FFF2-40B4-BE49-F238E27FC236}">
                    <a16:creationId xmlns:a16="http://schemas.microsoft.com/office/drawing/2014/main" id="{1C50FE00-DE58-42F6-9193-61D77260633D}"/>
                  </a:ext>
                </a:extLst>
              </p:cNvPr>
              <p:cNvSpPr>
                <a:spLocks noChangeArrowheads="1"/>
              </p:cNvSpPr>
              <p:nvPr/>
            </p:nvSpPr>
            <p:spPr bwMode="auto">
              <a:xfrm>
                <a:off x="1850" y="1509"/>
                <a:ext cx="3696" cy="16"/>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0" name="Rectangle 122">
                <a:extLst>
                  <a:ext uri="{FF2B5EF4-FFF2-40B4-BE49-F238E27FC236}">
                    <a16:creationId xmlns:a16="http://schemas.microsoft.com/office/drawing/2014/main" id="{E43CE0B6-8495-4F53-BC29-5F776C91A232}"/>
                  </a:ext>
                </a:extLst>
              </p:cNvPr>
              <p:cNvSpPr>
                <a:spLocks noChangeArrowheads="1"/>
              </p:cNvSpPr>
              <p:nvPr/>
            </p:nvSpPr>
            <p:spPr bwMode="auto">
              <a:xfrm>
                <a:off x="1850" y="1525"/>
                <a:ext cx="3696" cy="1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1" name="Rectangle 123">
                <a:extLst>
                  <a:ext uri="{FF2B5EF4-FFF2-40B4-BE49-F238E27FC236}">
                    <a16:creationId xmlns:a16="http://schemas.microsoft.com/office/drawing/2014/main" id="{AE6B1856-6D58-437A-ABC0-1DDA66A0B3AB}"/>
                  </a:ext>
                </a:extLst>
              </p:cNvPr>
              <p:cNvSpPr>
                <a:spLocks noChangeArrowheads="1"/>
              </p:cNvSpPr>
              <p:nvPr/>
            </p:nvSpPr>
            <p:spPr bwMode="auto">
              <a:xfrm>
                <a:off x="1850" y="1541"/>
                <a:ext cx="3696" cy="16"/>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2" name="Rectangle 124">
                <a:extLst>
                  <a:ext uri="{FF2B5EF4-FFF2-40B4-BE49-F238E27FC236}">
                    <a16:creationId xmlns:a16="http://schemas.microsoft.com/office/drawing/2014/main" id="{85795EE3-8ADE-4D3C-BD95-A8C5DB030665}"/>
                  </a:ext>
                </a:extLst>
              </p:cNvPr>
              <p:cNvSpPr>
                <a:spLocks noChangeArrowheads="1"/>
              </p:cNvSpPr>
              <p:nvPr/>
            </p:nvSpPr>
            <p:spPr bwMode="auto">
              <a:xfrm>
                <a:off x="1850" y="1557"/>
                <a:ext cx="3696" cy="16"/>
              </a:xfrm>
              <a:prstGeom prst="rect">
                <a:avLst/>
              </a:prstGeom>
              <a:solidFill>
                <a:srgbClr val="00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3" name="Rectangle 125">
                <a:extLst>
                  <a:ext uri="{FF2B5EF4-FFF2-40B4-BE49-F238E27FC236}">
                    <a16:creationId xmlns:a16="http://schemas.microsoft.com/office/drawing/2014/main" id="{9B1FADA8-172A-4209-B2FE-8079982A0F62}"/>
                  </a:ext>
                </a:extLst>
              </p:cNvPr>
              <p:cNvSpPr>
                <a:spLocks noChangeArrowheads="1"/>
              </p:cNvSpPr>
              <p:nvPr/>
            </p:nvSpPr>
            <p:spPr bwMode="auto">
              <a:xfrm>
                <a:off x="1850" y="1573"/>
                <a:ext cx="3696" cy="16"/>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4" name="Rectangle 126">
                <a:extLst>
                  <a:ext uri="{FF2B5EF4-FFF2-40B4-BE49-F238E27FC236}">
                    <a16:creationId xmlns:a16="http://schemas.microsoft.com/office/drawing/2014/main" id="{65AFEB4D-77FB-49B3-AECE-B54DEB232344}"/>
                  </a:ext>
                </a:extLst>
              </p:cNvPr>
              <p:cNvSpPr>
                <a:spLocks noChangeArrowheads="1"/>
              </p:cNvSpPr>
              <p:nvPr/>
            </p:nvSpPr>
            <p:spPr bwMode="auto">
              <a:xfrm>
                <a:off x="1850" y="1589"/>
                <a:ext cx="3696" cy="16"/>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5" name="Rectangle 127">
                <a:extLst>
                  <a:ext uri="{FF2B5EF4-FFF2-40B4-BE49-F238E27FC236}">
                    <a16:creationId xmlns:a16="http://schemas.microsoft.com/office/drawing/2014/main" id="{A6ED74D0-A368-4CE5-A22C-9AB424795382}"/>
                  </a:ext>
                </a:extLst>
              </p:cNvPr>
              <p:cNvSpPr>
                <a:spLocks noChangeArrowheads="1"/>
              </p:cNvSpPr>
              <p:nvPr/>
            </p:nvSpPr>
            <p:spPr bwMode="auto">
              <a:xfrm>
                <a:off x="1850" y="1605"/>
                <a:ext cx="3696" cy="16"/>
              </a:xfrm>
              <a:prstGeom prst="rect">
                <a:avLst/>
              </a:prstGeom>
              <a:solidFill>
                <a:srgbClr val="0000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6" name="Rectangle 128">
                <a:extLst>
                  <a:ext uri="{FF2B5EF4-FFF2-40B4-BE49-F238E27FC236}">
                    <a16:creationId xmlns:a16="http://schemas.microsoft.com/office/drawing/2014/main" id="{F805ABBC-4BC7-4636-844E-DD7D3CB88370}"/>
                  </a:ext>
                </a:extLst>
              </p:cNvPr>
              <p:cNvSpPr>
                <a:spLocks noChangeArrowheads="1"/>
              </p:cNvSpPr>
              <p:nvPr/>
            </p:nvSpPr>
            <p:spPr bwMode="auto">
              <a:xfrm>
                <a:off x="1850" y="1621"/>
                <a:ext cx="3696" cy="16"/>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7" name="Rectangle 129">
                <a:extLst>
                  <a:ext uri="{FF2B5EF4-FFF2-40B4-BE49-F238E27FC236}">
                    <a16:creationId xmlns:a16="http://schemas.microsoft.com/office/drawing/2014/main" id="{B1E4CCDD-D5FE-48D2-A422-87E42EC714D7}"/>
                  </a:ext>
                </a:extLst>
              </p:cNvPr>
              <p:cNvSpPr>
                <a:spLocks noChangeArrowheads="1"/>
              </p:cNvSpPr>
              <p:nvPr/>
            </p:nvSpPr>
            <p:spPr bwMode="auto">
              <a:xfrm>
                <a:off x="1850" y="1637"/>
                <a:ext cx="3696" cy="16"/>
              </a:xfrm>
              <a:prstGeom prst="rect">
                <a:avLst/>
              </a:prstGeom>
              <a:solidFill>
                <a:srgbClr val="0000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8" name="Rectangle 130">
                <a:extLst>
                  <a:ext uri="{FF2B5EF4-FFF2-40B4-BE49-F238E27FC236}">
                    <a16:creationId xmlns:a16="http://schemas.microsoft.com/office/drawing/2014/main" id="{6C25EF4E-B94E-4D20-AE02-80EB51F1F92D}"/>
                  </a:ext>
                </a:extLst>
              </p:cNvPr>
              <p:cNvSpPr>
                <a:spLocks noChangeArrowheads="1"/>
              </p:cNvSpPr>
              <p:nvPr/>
            </p:nvSpPr>
            <p:spPr bwMode="auto">
              <a:xfrm>
                <a:off x="1850" y="1653"/>
                <a:ext cx="3696" cy="16"/>
              </a:xfrm>
              <a:prstGeom prst="rect">
                <a:avLst/>
              </a:prstGeom>
              <a:solidFill>
                <a:srgbClr val="0000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9" name="Rectangle 131">
                <a:extLst>
                  <a:ext uri="{FF2B5EF4-FFF2-40B4-BE49-F238E27FC236}">
                    <a16:creationId xmlns:a16="http://schemas.microsoft.com/office/drawing/2014/main" id="{B2CE18BA-7AB1-485B-B1FB-7A28F29F5D65}"/>
                  </a:ext>
                </a:extLst>
              </p:cNvPr>
              <p:cNvSpPr>
                <a:spLocks noChangeArrowheads="1"/>
              </p:cNvSpPr>
              <p:nvPr/>
            </p:nvSpPr>
            <p:spPr bwMode="auto">
              <a:xfrm>
                <a:off x="1850" y="1669"/>
                <a:ext cx="3696" cy="16"/>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0" name="Rectangle 132">
                <a:extLst>
                  <a:ext uri="{FF2B5EF4-FFF2-40B4-BE49-F238E27FC236}">
                    <a16:creationId xmlns:a16="http://schemas.microsoft.com/office/drawing/2014/main" id="{96F56315-21AA-416C-84D0-9EDBA3F99D55}"/>
                  </a:ext>
                </a:extLst>
              </p:cNvPr>
              <p:cNvSpPr>
                <a:spLocks noChangeArrowheads="1"/>
              </p:cNvSpPr>
              <p:nvPr/>
            </p:nvSpPr>
            <p:spPr bwMode="auto">
              <a:xfrm>
                <a:off x="1850" y="1685"/>
                <a:ext cx="3696" cy="16"/>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1" name="Rectangle 133">
                <a:extLst>
                  <a:ext uri="{FF2B5EF4-FFF2-40B4-BE49-F238E27FC236}">
                    <a16:creationId xmlns:a16="http://schemas.microsoft.com/office/drawing/2014/main" id="{1115CCCE-BE5D-4596-A1A3-99A0414B6390}"/>
                  </a:ext>
                </a:extLst>
              </p:cNvPr>
              <p:cNvSpPr>
                <a:spLocks noChangeArrowheads="1"/>
              </p:cNvSpPr>
              <p:nvPr/>
            </p:nvSpPr>
            <p:spPr bwMode="auto">
              <a:xfrm>
                <a:off x="1850" y="1701"/>
                <a:ext cx="3696" cy="17"/>
              </a:xfrm>
              <a:prstGeom prst="rect">
                <a:avLst/>
              </a:prstGeom>
              <a:solidFill>
                <a:srgbClr val="0000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2" name="Rectangle 134">
                <a:extLst>
                  <a:ext uri="{FF2B5EF4-FFF2-40B4-BE49-F238E27FC236}">
                    <a16:creationId xmlns:a16="http://schemas.microsoft.com/office/drawing/2014/main" id="{26C6D3F2-379E-40F5-B2FF-FE288B455E11}"/>
                  </a:ext>
                </a:extLst>
              </p:cNvPr>
              <p:cNvSpPr>
                <a:spLocks noChangeArrowheads="1"/>
              </p:cNvSpPr>
              <p:nvPr/>
            </p:nvSpPr>
            <p:spPr bwMode="auto">
              <a:xfrm>
                <a:off x="1850" y="1718"/>
                <a:ext cx="3696" cy="15"/>
              </a:xfrm>
              <a:prstGeom prst="rect">
                <a:avLst/>
              </a:prstGeom>
              <a:solidFill>
                <a:srgbClr val="0000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3" name="Rectangle 135">
                <a:extLst>
                  <a:ext uri="{FF2B5EF4-FFF2-40B4-BE49-F238E27FC236}">
                    <a16:creationId xmlns:a16="http://schemas.microsoft.com/office/drawing/2014/main" id="{BA915930-09F8-4575-9A25-EF750209586F}"/>
                  </a:ext>
                </a:extLst>
              </p:cNvPr>
              <p:cNvSpPr>
                <a:spLocks noChangeArrowheads="1"/>
              </p:cNvSpPr>
              <p:nvPr/>
            </p:nvSpPr>
            <p:spPr bwMode="auto">
              <a:xfrm>
                <a:off x="1850" y="1733"/>
                <a:ext cx="3696" cy="17"/>
              </a:xfrm>
              <a:prstGeom prst="rect">
                <a:avLst/>
              </a:prstGeom>
              <a:solidFill>
                <a:srgbClr val="0000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4" name="Rectangle 136">
                <a:extLst>
                  <a:ext uri="{FF2B5EF4-FFF2-40B4-BE49-F238E27FC236}">
                    <a16:creationId xmlns:a16="http://schemas.microsoft.com/office/drawing/2014/main" id="{141F82A3-F4AA-48FB-87D8-C4C7FA5FF3F3}"/>
                  </a:ext>
                </a:extLst>
              </p:cNvPr>
              <p:cNvSpPr>
                <a:spLocks noChangeArrowheads="1"/>
              </p:cNvSpPr>
              <p:nvPr/>
            </p:nvSpPr>
            <p:spPr bwMode="auto">
              <a:xfrm>
                <a:off x="1850" y="1750"/>
                <a:ext cx="3696" cy="16"/>
              </a:xfrm>
              <a:prstGeom prst="rect">
                <a:avLst/>
              </a:prstGeom>
              <a:solidFill>
                <a:srgbClr val="0000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5" name="Rectangle 137">
                <a:extLst>
                  <a:ext uri="{FF2B5EF4-FFF2-40B4-BE49-F238E27FC236}">
                    <a16:creationId xmlns:a16="http://schemas.microsoft.com/office/drawing/2014/main" id="{C865891D-9D63-4CBF-8965-B36E05FBF997}"/>
                  </a:ext>
                </a:extLst>
              </p:cNvPr>
              <p:cNvSpPr>
                <a:spLocks noChangeArrowheads="1"/>
              </p:cNvSpPr>
              <p:nvPr/>
            </p:nvSpPr>
            <p:spPr bwMode="auto">
              <a:xfrm>
                <a:off x="1850" y="1766"/>
                <a:ext cx="369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6" name="Rectangle 138">
                <a:extLst>
                  <a:ext uri="{FF2B5EF4-FFF2-40B4-BE49-F238E27FC236}">
                    <a16:creationId xmlns:a16="http://schemas.microsoft.com/office/drawing/2014/main" id="{D2232686-1245-4F5E-990A-EDFC7DE133E6}"/>
                  </a:ext>
                </a:extLst>
              </p:cNvPr>
              <p:cNvSpPr>
                <a:spLocks noChangeArrowheads="1"/>
              </p:cNvSpPr>
              <p:nvPr/>
            </p:nvSpPr>
            <p:spPr bwMode="auto">
              <a:xfrm>
                <a:off x="234" y="1764"/>
                <a:ext cx="161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7" name="Rectangle 139">
                <a:extLst>
                  <a:ext uri="{FF2B5EF4-FFF2-40B4-BE49-F238E27FC236}">
                    <a16:creationId xmlns:a16="http://schemas.microsoft.com/office/drawing/2014/main" id="{792D1C1C-C69F-4C0A-BC82-226D69CF1D53}"/>
                  </a:ext>
                </a:extLst>
              </p:cNvPr>
              <p:cNvSpPr>
                <a:spLocks noChangeArrowheads="1"/>
              </p:cNvSpPr>
              <p:nvPr/>
            </p:nvSpPr>
            <p:spPr bwMode="auto">
              <a:xfrm>
                <a:off x="234" y="1784"/>
                <a:ext cx="1616" cy="20"/>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8" name="Rectangle 140">
                <a:extLst>
                  <a:ext uri="{FF2B5EF4-FFF2-40B4-BE49-F238E27FC236}">
                    <a16:creationId xmlns:a16="http://schemas.microsoft.com/office/drawing/2014/main" id="{0C54717F-74B8-4790-92EB-82C92CAF6907}"/>
                  </a:ext>
                </a:extLst>
              </p:cNvPr>
              <p:cNvSpPr>
                <a:spLocks noChangeArrowheads="1"/>
              </p:cNvSpPr>
              <p:nvPr/>
            </p:nvSpPr>
            <p:spPr bwMode="auto">
              <a:xfrm>
                <a:off x="234" y="1804"/>
                <a:ext cx="1616" cy="19"/>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9" name="Rectangle 141">
                <a:extLst>
                  <a:ext uri="{FF2B5EF4-FFF2-40B4-BE49-F238E27FC236}">
                    <a16:creationId xmlns:a16="http://schemas.microsoft.com/office/drawing/2014/main" id="{ADE2B6BE-A22D-486F-BC1B-99B79ECC5E80}"/>
                  </a:ext>
                </a:extLst>
              </p:cNvPr>
              <p:cNvSpPr>
                <a:spLocks noChangeArrowheads="1"/>
              </p:cNvSpPr>
              <p:nvPr/>
            </p:nvSpPr>
            <p:spPr bwMode="auto">
              <a:xfrm>
                <a:off x="234" y="1823"/>
                <a:ext cx="1616" cy="21"/>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0" name="Rectangle 142">
                <a:extLst>
                  <a:ext uri="{FF2B5EF4-FFF2-40B4-BE49-F238E27FC236}">
                    <a16:creationId xmlns:a16="http://schemas.microsoft.com/office/drawing/2014/main" id="{EC843977-3C30-486B-877F-C4F8DA438152}"/>
                  </a:ext>
                </a:extLst>
              </p:cNvPr>
              <p:cNvSpPr>
                <a:spLocks noChangeArrowheads="1"/>
              </p:cNvSpPr>
              <p:nvPr/>
            </p:nvSpPr>
            <p:spPr bwMode="auto">
              <a:xfrm>
                <a:off x="234" y="1844"/>
                <a:ext cx="1616" cy="20"/>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1" name="Rectangle 143">
                <a:extLst>
                  <a:ext uri="{FF2B5EF4-FFF2-40B4-BE49-F238E27FC236}">
                    <a16:creationId xmlns:a16="http://schemas.microsoft.com/office/drawing/2014/main" id="{5B82F3EE-B159-41CE-BDF8-5A86CEF4F309}"/>
                  </a:ext>
                </a:extLst>
              </p:cNvPr>
              <p:cNvSpPr>
                <a:spLocks noChangeArrowheads="1"/>
              </p:cNvSpPr>
              <p:nvPr/>
            </p:nvSpPr>
            <p:spPr bwMode="auto">
              <a:xfrm>
                <a:off x="234" y="1864"/>
                <a:ext cx="1616" cy="19"/>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2" name="Rectangle 144">
                <a:extLst>
                  <a:ext uri="{FF2B5EF4-FFF2-40B4-BE49-F238E27FC236}">
                    <a16:creationId xmlns:a16="http://schemas.microsoft.com/office/drawing/2014/main" id="{9F5D5AE8-03BD-4158-87B8-29FF848384E1}"/>
                  </a:ext>
                </a:extLst>
              </p:cNvPr>
              <p:cNvSpPr>
                <a:spLocks noChangeArrowheads="1"/>
              </p:cNvSpPr>
              <p:nvPr/>
            </p:nvSpPr>
            <p:spPr bwMode="auto">
              <a:xfrm>
                <a:off x="234" y="1883"/>
                <a:ext cx="1616" cy="20"/>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3" name="Rectangle 145">
                <a:extLst>
                  <a:ext uri="{FF2B5EF4-FFF2-40B4-BE49-F238E27FC236}">
                    <a16:creationId xmlns:a16="http://schemas.microsoft.com/office/drawing/2014/main" id="{0784B2B1-338F-428A-A7F4-54EEA0413E4D}"/>
                  </a:ext>
                </a:extLst>
              </p:cNvPr>
              <p:cNvSpPr>
                <a:spLocks noChangeArrowheads="1"/>
              </p:cNvSpPr>
              <p:nvPr/>
            </p:nvSpPr>
            <p:spPr bwMode="auto">
              <a:xfrm>
                <a:off x="234" y="1903"/>
                <a:ext cx="161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4" name="Rectangle 146">
                <a:extLst>
                  <a:ext uri="{FF2B5EF4-FFF2-40B4-BE49-F238E27FC236}">
                    <a16:creationId xmlns:a16="http://schemas.microsoft.com/office/drawing/2014/main" id="{FD430B76-F1F6-483F-9719-25EB908E0F5B}"/>
                  </a:ext>
                </a:extLst>
              </p:cNvPr>
              <p:cNvSpPr>
                <a:spLocks noChangeArrowheads="1"/>
              </p:cNvSpPr>
              <p:nvPr/>
            </p:nvSpPr>
            <p:spPr bwMode="auto">
              <a:xfrm>
                <a:off x="234" y="1923"/>
                <a:ext cx="161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5" name="Rectangle 147">
                <a:extLst>
                  <a:ext uri="{FF2B5EF4-FFF2-40B4-BE49-F238E27FC236}">
                    <a16:creationId xmlns:a16="http://schemas.microsoft.com/office/drawing/2014/main" id="{680AB034-2CEB-4721-8964-95D7BA069245}"/>
                  </a:ext>
                </a:extLst>
              </p:cNvPr>
              <p:cNvSpPr>
                <a:spLocks noChangeArrowheads="1"/>
              </p:cNvSpPr>
              <p:nvPr/>
            </p:nvSpPr>
            <p:spPr bwMode="auto">
              <a:xfrm>
                <a:off x="234" y="1943"/>
                <a:ext cx="1616" cy="20"/>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6" name="Rectangle 148">
                <a:extLst>
                  <a:ext uri="{FF2B5EF4-FFF2-40B4-BE49-F238E27FC236}">
                    <a16:creationId xmlns:a16="http://schemas.microsoft.com/office/drawing/2014/main" id="{5FB0F6C1-A38E-49A0-A354-4B3239E96C7F}"/>
                  </a:ext>
                </a:extLst>
              </p:cNvPr>
              <p:cNvSpPr>
                <a:spLocks noChangeArrowheads="1"/>
              </p:cNvSpPr>
              <p:nvPr/>
            </p:nvSpPr>
            <p:spPr bwMode="auto">
              <a:xfrm>
                <a:off x="234" y="1963"/>
                <a:ext cx="161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7" name="Rectangle 149">
                <a:extLst>
                  <a:ext uri="{FF2B5EF4-FFF2-40B4-BE49-F238E27FC236}">
                    <a16:creationId xmlns:a16="http://schemas.microsoft.com/office/drawing/2014/main" id="{312BD683-7911-49B7-BFDF-CE82295FEEBD}"/>
                  </a:ext>
                </a:extLst>
              </p:cNvPr>
              <p:cNvSpPr>
                <a:spLocks noChangeArrowheads="1"/>
              </p:cNvSpPr>
              <p:nvPr/>
            </p:nvSpPr>
            <p:spPr bwMode="auto">
              <a:xfrm>
                <a:off x="234" y="1983"/>
                <a:ext cx="161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8" name="Rectangle 150">
                <a:extLst>
                  <a:ext uri="{FF2B5EF4-FFF2-40B4-BE49-F238E27FC236}">
                    <a16:creationId xmlns:a16="http://schemas.microsoft.com/office/drawing/2014/main" id="{8AC4D615-1081-4C35-889A-F47268261349}"/>
                  </a:ext>
                </a:extLst>
              </p:cNvPr>
              <p:cNvSpPr>
                <a:spLocks noChangeArrowheads="1"/>
              </p:cNvSpPr>
              <p:nvPr/>
            </p:nvSpPr>
            <p:spPr bwMode="auto">
              <a:xfrm>
                <a:off x="234" y="2003"/>
                <a:ext cx="161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9" name="Rectangle 151">
                <a:extLst>
                  <a:ext uri="{FF2B5EF4-FFF2-40B4-BE49-F238E27FC236}">
                    <a16:creationId xmlns:a16="http://schemas.microsoft.com/office/drawing/2014/main" id="{B12F99F9-7709-4376-B229-A56B4D27239C}"/>
                  </a:ext>
                </a:extLst>
              </p:cNvPr>
              <p:cNvSpPr>
                <a:spLocks noChangeArrowheads="1"/>
              </p:cNvSpPr>
              <p:nvPr/>
            </p:nvSpPr>
            <p:spPr bwMode="auto">
              <a:xfrm>
                <a:off x="234" y="2022"/>
                <a:ext cx="161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0" name="Rectangle 152">
                <a:extLst>
                  <a:ext uri="{FF2B5EF4-FFF2-40B4-BE49-F238E27FC236}">
                    <a16:creationId xmlns:a16="http://schemas.microsoft.com/office/drawing/2014/main" id="{7F6B6D32-B3D9-4F68-A7F6-5056528C2691}"/>
                  </a:ext>
                </a:extLst>
              </p:cNvPr>
              <p:cNvSpPr>
                <a:spLocks noChangeArrowheads="1"/>
              </p:cNvSpPr>
              <p:nvPr/>
            </p:nvSpPr>
            <p:spPr bwMode="auto">
              <a:xfrm>
                <a:off x="234" y="2042"/>
                <a:ext cx="161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1" name="Rectangle 153">
                <a:extLst>
                  <a:ext uri="{FF2B5EF4-FFF2-40B4-BE49-F238E27FC236}">
                    <a16:creationId xmlns:a16="http://schemas.microsoft.com/office/drawing/2014/main" id="{604591FA-560D-4EF8-B06C-05AC0B6D488F}"/>
                  </a:ext>
                </a:extLst>
              </p:cNvPr>
              <p:cNvSpPr>
                <a:spLocks noChangeArrowheads="1"/>
              </p:cNvSpPr>
              <p:nvPr/>
            </p:nvSpPr>
            <p:spPr bwMode="auto">
              <a:xfrm>
                <a:off x="234" y="2062"/>
                <a:ext cx="1616" cy="20"/>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2" name="Rectangle 154">
                <a:extLst>
                  <a:ext uri="{FF2B5EF4-FFF2-40B4-BE49-F238E27FC236}">
                    <a16:creationId xmlns:a16="http://schemas.microsoft.com/office/drawing/2014/main" id="{B19F15CD-4508-4DCB-BEFC-A7AB214AC331}"/>
                  </a:ext>
                </a:extLst>
              </p:cNvPr>
              <p:cNvSpPr>
                <a:spLocks noChangeArrowheads="1"/>
              </p:cNvSpPr>
              <p:nvPr/>
            </p:nvSpPr>
            <p:spPr bwMode="auto">
              <a:xfrm>
                <a:off x="234" y="2082"/>
                <a:ext cx="1616" cy="19"/>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3" name="Rectangle 155">
                <a:extLst>
                  <a:ext uri="{FF2B5EF4-FFF2-40B4-BE49-F238E27FC236}">
                    <a16:creationId xmlns:a16="http://schemas.microsoft.com/office/drawing/2014/main" id="{E97BC537-2B63-4D31-8242-0B2A7634421E}"/>
                  </a:ext>
                </a:extLst>
              </p:cNvPr>
              <p:cNvSpPr>
                <a:spLocks noChangeArrowheads="1"/>
              </p:cNvSpPr>
              <p:nvPr/>
            </p:nvSpPr>
            <p:spPr bwMode="auto">
              <a:xfrm>
                <a:off x="234" y="2101"/>
                <a:ext cx="161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4" name="Rectangle 156">
                <a:extLst>
                  <a:ext uri="{FF2B5EF4-FFF2-40B4-BE49-F238E27FC236}">
                    <a16:creationId xmlns:a16="http://schemas.microsoft.com/office/drawing/2014/main" id="{9993108E-CFB8-4199-8D46-D31DB40FBF9A}"/>
                  </a:ext>
                </a:extLst>
              </p:cNvPr>
              <p:cNvSpPr>
                <a:spLocks noChangeArrowheads="1"/>
              </p:cNvSpPr>
              <p:nvPr/>
            </p:nvSpPr>
            <p:spPr bwMode="auto">
              <a:xfrm>
                <a:off x="234" y="2121"/>
                <a:ext cx="1616" cy="20"/>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5" name="Rectangle 157">
                <a:extLst>
                  <a:ext uri="{FF2B5EF4-FFF2-40B4-BE49-F238E27FC236}">
                    <a16:creationId xmlns:a16="http://schemas.microsoft.com/office/drawing/2014/main" id="{52FFE8D5-83CE-4218-89FD-8C1F4C6A0745}"/>
                  </a:ext>
                </a:extLst>
              </p:cNvPr>
              <p:cNvSpPr>
                <a:spLocks noChangeArrowheads="1"/>
              </p:cNvSpPr>
              <p:nvPr/>
            </p:nvSpPr>
            <p:spPr bwMode="auto">
              <a:xfrm>
                <a:off x="234" y="2141"/>
                <a:ext cx="161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6" name="Rectangle 158">
                <a:extLst>
                  <a:ext uri="{FF2B5EF4-FFF2-40B4-BE49-F238E27FC236}">
                    <a16:creationId xmlns:a16="http://schemas.microsoft.com/office/drawing/2014/main" id="{74A7FA73-9B34-4CDB-9C0D-1C95CA5BEC8C}"/>
                  </a:ext>
                </a:extLst>
              </p:cNvPr>
              <p:cNvSpPr>
                <a:spLocks noChangeArrowheads="1"/>
              </p:cNvSpPr>
              <p:nvPr/>
            </p:nvSpPr>
            <p:spPr bwMode="auto">
              <a:xfrm>
                <a:off x="234" y="2161"/>
                <a:ext cx="1616" cy="20"/>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7" name="Rectangle 159">
                <a:extLst>
                  <a:ext uri="{FF2B5EF4-FFF2-40B4-BE49-F238E27FC236}">
                    <a16:creationId xmlns:a16="http://schemas.microsoft.com/office/drawing/2014/main" id="{8DF4DDBA-763F-4047-A225-C13342C4F05D}"/>
                  </a:ext>
                </a:extLst>
              </p:cNvPr>
              <p:cNvSpPr>
                <a:spLocks noChangeArrowheads="1"/>
              </p:cNvSpPr>
              <p:nvPr/>
            </p:nvSpPr>
            <p:spPr bwMode="auto">
              <a:xfrm>
                <a:off x="234" y="2181"/>
                <a:ext cx="161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8" name="Rectangle 160">
                <a:extLst>
                  <a:ext uri="{FF2B5EF4-FFF2-40B4-BE49-F238E27FC236}">
                    <a16:creationId xmlns:a16="http://schemas.microsoft.com/office/drawing/2014/main" id="{1B643F29-984D-4883-9A1C-02F375B278CF}"/>
                  </a:ext>
                </a:extLst>
              </p:cNvPr>
              <p:cNvSpPr>
                <a:spLocks noChangeArrowheads="1"/>
              </p:cNvSpPr>
              <p:nvPr/>
            </p:nvSpPr>
            <p:spPr bwMode="auto">
              <a:xfrm>
                <a:off x="234" y="2201"/>
                <a:ext cx="161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9" name="Rectangle 161">
                <a:extLst>
                  <a:ext uri="{FF2B5EF4-FFF2-40B4-BE49-F238E27FC236}">
                    <a16:creationId xmlns:a16="http://schemas.microsoft.com/office/drawing/2014/main" id="{38318D9A-C6BA-4C89-8842-1F31A9FDB5C0}"/>
                  </a:ext>
                </a:extLst>
              </p:cNvPr>
              <p:cNvSpPr>
                <a:spLocks noChangeArrowheads="1"/>
              </p:cNvSpPr>
              <p:nvPr/>
            </p:nvSpPr>
            <p:spPr bwMode="auto">
              <a:xfrm>
                <a:off x="234" y="2221"/>
                <a:ext cx="161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0" name="Rectangle 162">
                <a:extLst>
                  <a:ext uri="{FF2B5EF4-FFF2-40B4-BE49-F238E27FC236}">
                    <a16:creationId xmlns:a16="http://schemas.microsoft.com/office/drawing/2014/main" id="{9407FF9A-B50B-43A8-BE3E-C206D7D93BF6}"/>
                  </a:ext>
                </a:extLst>
              </p:cNvPr>
              <p:cNvSpPr>
                <a:spLocks noChangeArrowheads="1"/>
              </p:cNvSpPr>
              <p:nvPr/>
            </p:nvSpPr>
            <p:spPr bwMode="auto">
              <a:xfrm>
                <a:off x="234" y="2240"/>
                <a:ext cx="161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1" name="Rectangle 163">
                <a:extLst>
                  <a:ext uri="{FF2B5EF4-FFF2-40B4-BE49-F238E27FC236}">
                    <a16:creationId xmlns:a16="http://schemas.microsoft.com/office/drawing/2014/main" id="{94FC309B-7AEE-41D9-A96F-0107098EC04D}"/>
                  </a:ext>
                </a:extLst>
              </p:cNvPr>
              <p:cNvSpPr>
                <a:spLocks noChangeArrowheads="1"/>
              </p:cNvSpPr>
              <p:nvPr/>
            </p:nvSpPr>
            <p:spPr bwMode="auto">
              <a:xfrm>
                <a:off x="234" y="2260"/>
                <a:ext cx="161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2" name="Rectangle 164">
                <a:extLst>
                  <a:ext uri="{FF2B5EF4-FFF2-40B4-BE49-F238E27FC236}">
                    <a16:creationId xmlns:a16="http://schemas.microsoft.com/office/drawing/2014/main" id="{5AF69093-C7A3-473B-95AB-969CF1713661}"/>
                  </a:ext>
                </a:extLst>
              </p:cNvPr>
              <p:cNvSpPr>
                <a:spLocks noChangeArrowheads="1"/>
              </p:cNvSpPr>
              <p:nvPr/>
            </p:nvSpPr>
            <p:spPr bwMode="auto">
              <a:xfrm>
                <a:off x="234" y="2280"/>
                <a:ext cx="1616" cy="20"/>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3" name="Rectangle 165">
                <a:extLst>
                  <a:ext uri="{FF2B5EF4-FFF2-40B4-BE49-F238E27FC236}">
                    <a16:creationId xmlns:a16="http://schemas.microsoft.com/office/drawing/2014/main" id="{F52139F3-49FE-422F-BCE4-9713A8A4CB62}"/>
                  </a:ext>
                </a:extLst>
              </p:cNvPr>
              <p:cNvSpPr>
                <a:spLocks noChangeArrowheads="1"/>
              </p:cNvSpPr>
              <p:nvPr/>
            </p:nvSpPr>
            <p:spPr bwMode="auto">
              <a:xfrm>
                <a:off x="234" y="2300"/>
                <a:ext cx="161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4" name="Rectangle 166">
                <a:extLst>
                  <a:ext uri="{FF2B5EF4-FFF2-40B4-BE49-F238E27FC236}">
                    <a16:creationId xmlns:a16="http://schemas.microsoft.com/office/drawing/2014/main" id="{536AF7BD-0143-40F0-B1E5-82745842A3E5}"/>
                  </a:ext>
                </a:extLst>
              </p:cNvPr>
              <p:cNvSpPr>
                <a:spLocks noChangeArrowheads="1"/>
              </p:cNvSpPr>
              <p:nvPr/>
            </p:nvSpPr>
            <p:spPr bwMode="auto">
              <a:xfrm>
                <a:off x="234" y="2320"/>
                <a:ext cx="161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5" name="Rectangle 167">
                <a:extLst>
                  <a:ext uri="{FF2B5EF4-FFF2-40B4-BE49-F238E27FC236}">
                    <a16:creationId xmlns:a16="http://schemas.microsoft.com/office/drawing/2014/main" id="{E8A6A0A6-0626-4E06-B817-CC7484E93AAB}"/>
                  </a:ext>
                </a:extLst>
              </p:cNvPr>
              <p:cNvSpPr>
                <a:spLocks noChangeArrowheads="1"/>
              </p:cNvSpPr>
              <p:nvPr/>
            </p:nvSpPr>
            <p:spPr bwMode="auto">
              <a:xfrm>
                <a:off x="234" y="2340"/>
                <a:ext cx="1616" cy="20"/>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6" name="Rectangle 168">
                <a:extLst>
                  <a:ext uri="{FF2B5EF4-FFF2-40B4-BE49-F238E27FC236}">
                    <a16:creationId xmlns:a16="http://schemas.microsoft.com/office/drawing/2014/main" id="{672282EB-96F0-48C6-BAC7-445F11FE87DC}"/>
                  </a:ext>
                </a:extLst>
              </p:cNvPr>
              <p:cNvSpPr>
                <a:spLocks noChangeArrowheads="1"/>
              </p:cNvSpPr>
              <p:nvPr/>
            </p:nvSpPr>
            <p:spPr bwMode="auto">
              <a:xfrm>
                <a:off x="234" y="2360"/>
                <a:ext cx="161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7" name="Rectangle 169">
                <a:extLst>
                  <a:ext uri="{FF2B5EF4-FFF2-40B4-BE49-F238E27FC236}">
                    <a16:creationId xmlns:a16="http://schemas.microsoft.com/office/drawing/2014/main" id="{05913194-CA5F-417A-836D-BF9AEC0BEE34}"/>
                  </a:ext>
                </a:extLst>
              </p:cNvPr>
              <p:cNvSpPr>
                <a:spLocks noChangeArrowheads="1"/>
              </p:cNvSpPr>
              <p:nvPr/>
            </p:nvSpPr>
            <p:spPr bwMode="auto">
              <a:xfrm>
                <a:off x="234" y="1774"/>
                <a:ext cx="1616" cy="5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8" name="Rectangle 170">
                <a:extLst>
                  <a:ext uri="{FF2B5EF4-FFF2-40B4-BE49-F238E27FC236}">
                    <a16:creationId xmlns:a16="http://schemas.microsoft.com/office/drawing/2014/main" id="{675A7627-A026-4C73-A301-4A00815DE522}"/>
                  </a:ext>
                </a:extLst>
              </p:cNvPr>
              <p:cNvSpPr>
                <a:spLocks noChangeArrowheads="1"/>
              </p:cNvSpPr>
              <p:nvPr/>
            </p:nvSpPr>
            <p:spPr bwMode="auto">
              <a:xfrm>
                <a:off x="234" y="1764"/>
                <a:ext cx="161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9" name="Rectangle 171">
                <a:extLst>
                  <a:ext uri="{FF2B5EF4-FFF2-40B4-BE49-F238E27FC236}">
                    <a16:creationId xmlns:a16="http://schemas.microsoft.com/office/drawing/2014/main" id="{7B84D106-F89D-4585-96D9-7E9198327779}"/>
                  </a:ext>
                </a:extLst>
              </p:cNvPr>
              <p:cNvSpPr>
                <a:spLocks noChangeArrowheads="1"/>
              </p:cNvSpPr>
              <p:nvPr/>
            </p:nvSpPr>
            <p:spPr bwMode="auto">
              <a:xfrm>
                <a:off x="234" y="1784"/>
                <a:ext cx="1616" cy="20"/>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0" name="Rectangle 172">
                <a:extLst>
                  <a:ext uri="{FF2B5EF4-FFF2-40B4-BE49-F238E27FC236}">
                    <a16:creationId xmlns:a16="http://schemas.microsoft.com/office/drawing/2014/main" id="{037A5483-BD85-4CED-9F61-DA65E74522C4}"/>
                  </a:ext>
                </a:extLst>
              </p:cNvPr>
              <p:cNvSpPr>
                <a:spLocks noChangeArrowheads="1"/>
              </p:cNvSpPr>
              <p:nvPr/>
            </p:nvSpPr>
            <p:spPr bwMode="auto">
              <a:xfrm>
                <a:off x="234" y="1804"/>
                <a:ext cx="1616" cy="19"/>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1" name="Rectangle 173">
                <a:extLst>
                  <a:ext uri="{FF2B5EF4-FFF2-40B4-BE49-F238E27FC236}">
                    <a16:creationId xmlns:a16="http://schemas.microsoft.com/office/drawing/2014/main" id="{ACB391D3-EF5B-47D8-9E14-C818B92F3678}"/>
                  </a:ext>
                </a:extLst>
              </p:cNvPr>
              <p:cNvSpPr>
                <a:spLocks noChangeArrowheads="1"/>
              </p:cNvSpPr>
              <p:nvPr/>
            </p:nvSpPr>
            <p:spPr bwMode="auto">
              <a:xfrm>
                <a:off x="234" y="1823"/>
                <a:ext cx="1616" cy="21"/>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2" name="Rectangle 174">
                <a:extLst>
                  <a:ext uri="{FF2B5EF4-FFF2-40B4-BE49-F238E27FC236}">
                    <a16:creationId xmlns:a16="http://schemas.microsoft.com/office/drawing/2014/main" id="{28E1D346-AB7B-4F50-B761-5E4569B13ADD}"/>
                  </a:ext>
                </a:extLst>
              </p:cNvPr>
              <p:cNvSpPr>
                <a:spLocks noChangeArrowheads="1"/>
              </p:cNvSpPr>
              <p:nvPr/>
            </p:nvSpPr>
            <p:spPr bwMode="auto">
              <a:xfrm>
                <a:off x="234" y="1844"/>
                <a:ext cx="1616" cy="20"/>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3" name="Rectangle 175">
                <a:extLst>
                  <a:ext uri="{FF2B5EF4-FFF2-40B4-BE49-F238E27FC236}">
                    <a16:creationId xmlns:a16="http://schemas.microsoft.com/office/drawing/2014/main" id="{122C4DAE-7A88-4349-972D-6EEA0DA3C264}"/>
                  </a:ext>
                </a:extLst>
              </p:cNvPr>
              <p:cNvSpPr>
                <a:spLocks noChangeArrowheads="1"/>
              </p:cNvSpPr>
              <p:nvPr/>
            </p:nvSpPr>
            <p:spPr bwMode="auto">
              <a:xfrm>
                <a:off x="234" y="1864"/>
                <a:ext cx="1616" cy="19"/>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4" name="Rectangle 176">
                <a:extLst>
                  <a:ext uri="{FF2B5EF4-FFF2-40B4-BE49-F238E27FC236}">
                    <a16:creationId xmlns:a16="http://schemas.microsoft.com/office/drawing/2014/main" id="{80AE7104-D0B3-4CDC-9A80-F48C65573229}"/>
                  </a:ext>
                </a:extLst>
              </p:cNvPr>
              <p:cNvSpPr>
                <a:spLocks noChangeArrowheads="1"/>
              </p:cNvSpPr>
              <p:nvPr/>
            </p:nvSpPr>
            <p:spPr bwMode="auto">
              <a:xfrm>
                <a:off x="234" y="1883"/>
                <a:ext cx="1616" cy="20"/>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5" name="Rectangle 177">
                <a:extLst>
                  <a:ext uri="{FF2B5EF4-FFF2-40B4-BE49-F238E27FC236}">
                    <a16:creationId xmlns:a16="http://schemas.microsoft.com/office/drawing/2014/main" id="{789272C1-49E9-4D2F-A9C4-CC18E48975F7}"/>
                  </a:ext>
                </a:extLst>
              </p:cNvPr>
              <p:cNvSpPr>
                <a:spLocks noChangeArrowheads="1"/>
              </p:cNvSpPr>
              <p:nvPr/>
            </p:nvSpPr>
            <p:spPr bwMode="auto">
              <a:xfrm>
                <a:off x="234" y="1903"/>
                <a:ext cx="161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6" name="Rectangle 178">
                <a:extLst>
                  <a:ext uri="{FF2B5EF4-FFF2-40B4-BE49-F238E27FC236}">
                    <a16:creationId xmlns:a16="http://schemas.microsoft.com/office/drawing/2014/main" id="{7C181611-0799-4F25-95C0-3AB774533DB4}"/>
                  </a:ext>
                </a:extLst>
              </p:cNvPr>
              <p:cNvSpPr>
                <a:spLocks noChangeArrowheads="1"/>
              </p:cNvSpPr>
              <p:nvPr/>
            </p:nvSpPr>
            <p:spPr bwMode="auto">
              <a:xfrm>
                <a:off x="234" y="1923"/>
                <a:ext cx="161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7" name="Rectangle 179">
                <a:extLst>
                  <a:ext uri="{FF2B5EF4-FFF2-40B4-BE49-F238E27FC236}">
                    <a16:creationId xmlns:a16="http://schemas.microsoft.com/office/drawing/2014/main" id="{8C271496-DE5C-435C-AE4D-D69536D0F6BB}"/>
                  </a:ext>
                </a:extLst>
              </p:cNvPr>
              <p:cNvSpPr>
                <a:spLocks noChangeArrowheads="1"/>
              </p:cNvSpPr>
              <p:nvPr/>
            </p:nvSpPr>
            <p:spPr bwMode="auto">
              <a:xfrm>
                <a:off x="234" y="1943"/>
                <a:ext cx="1616" cy="20"/>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8" name="Rectangle 180">
                <a:extLst>
                  <a:ext uri="{FF2B5EF4-FFF2-40B4-BE49-F238E27FC236}">
                    <a16:creationId xmlns:a16="http://schemas.microsoft.com/office/drawing/2014/main" id="{E999AB2A-93C5-4C00-859F-53C4A49E0B91}"/>
                  </a:ext>
                </a:extLst>
              </p:cNvPr>
              <p:cNvSpPr>
                <a:spLocks noChangeArrowheads="1"/>
              </p:cNvSpPr>
              <p:nvPr/>
            </p:nvSpPr>
            <p:spPr bwMode="auto">
              <a:xfrm>
                <a:off x="234" y="1963"/>
                <a:ext cx="161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9" name="Rectangle 181">
                <a:extLst>
                  <a:ext uri="{FF2B5EF4-FFF2-40B4-BE49-F238E27FC236}">
                    <a16:creationId xmlns:a16="http://schemas.microsoft.com/office/drawing/2014/main" id="{C7CF28D2-7F72-4067-8C23-FE4F519D6D80}"/>
                  </a:ext>
                </a:extLst>
              </p:cNvPr>
              <p:cNvSpPr>
                <a:spLocks noChangeArrowheads="1"/>
              </p:cNvSpPr>
              <p:nvPr/>
            </p:nvSpPr>
            <p:spPr bwMode="auto">
              <a:xfrm>
                <a:off x="234" y="1983"/>
                <a:ext cx="161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0" name="Rectangle 182">
                <a:extLst>
                  <a:ext uri="{FF2B5EF4-FFF2-40B4-BE49-F238E27FC236}">
                    <a16:creationId xmlns:a16="http://schemas.microsoft.com/office/drawing/2014/main" id="{487AA6E2-C25E-4DE8-967E-4546B320BC84}"/>
                  </a:ext>
                </a:extLst>
              </p:cNvPr>
              <p:cNvSpPr>
                <a:spLocks noChangeArrowheads="1"/>
              </p:cNvSpPr>
              <p:nvPr/>
            </p:nvSpPr>
            <p:spPr bwMode="auto">
              <a:xfrm>
                <a:off x="234" y="2003"/>
                <a:ext cx="161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1" name="Rectangle 183">
                <a:extLst>
                  <a:ext uri="{FF2B5EF4-FFF2-40B4-BE49-F238E27FC236}">
                    <a16:creationId xmlns:a16="http://schemas.microsoft.com/office/drawing/2014/main" id="{9B0929DC-F03B-4075-83AF-478DDAE5C15A}"/>
                  </a:ext>
                </a:extLst>
              </p:cNvPr>
              <p:cNvSpPr>
                <a:spLocks noChangeArrowheads="1"/>
              </p:cNvSpPr>
              <p:nvPr/>
            </p:nvSpPr>
            <p:spPr bwMode="auto">
              <a:xfrm>
                <a:off x="234" y="2022"/>
                <a:ext cx="161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2" name="Rectangle 184">
                <a:extLst>
                  <a:ext uri="{FF2B5EF4-FFF2-40B4-BE49-F238E27FC236}">
                    <a16:creationId xmlns:a16="http://schemas.microsoft.com/office/drawing/2014/main" id="{BB443E6D-0B75-47EE-AD8E-AF283CEFE3CE}"/>
                  </a:ext>
                </a:extLst>
              </p:cNvPr>
              <p:cNvSpPr>
                <a:spLocks noChangeArrowheads="1"/>
              </p:cNvSpPr>
              <p:nvPr/>
            </p:nvSpPr>
            <p:spPr bwMode="auto">
              <a:xfrm>
                <a:off x="234" y="2042"/>
                <a:ext cx="161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3" name="Rectangle 185">
                <a:extLst>
                  <a:ext uri="{FF2B5EF4-FFF2-40B4-BE49-F238E27FC236}">
                    <a16:creationId xmlns:a16="http://schemas.microsoft.com/office/drawing/2014/main" id="{4D4B2513-5224-4A57-8A29-302E41C4CCEA}"/>
                  </a:ext>
                </a:extLst>
              </p:cNvPr>
              <p:cNvSpPr>
                <a:spLocks noChangeArrowheads="1"/>
              </p:cNvSpPr>
              <p:nvPr/>
            </p:nvSpPr>
            <p:spPr bwMode="auto">
              <a:xfrm>
                <a:off x="234" y="2062"/>
                <a:ext cx="1616" cy="20"/>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4" name="Rectangle 186">
                <a:extLst>
                  <a:ext uri="{FF2B5EF4-FFF2-40B4-BE49-F238E27FC236}">
                    <a16:creationId xmlns:a16="http://schemas.microsoft.com/office/drawing/2014/main" id="{6F066BB6-6FB5-4986-96CA-CA7B3BB28BE2}"/>
                  </a:ext>
                </a:extLst>
              </p:cNvPr>
              <p:cNvSpPr>
                <a:spLocks noChangeArrowheads="1"/>
              </p:cNvSpPr>
              <p:nvPr/>
            </p:nvSpPr>
            <p:spPr bwMode="auto">
              <a:xfrm>
                <a:off x="234" y="2082"/>
                <a:ext cx="1616" cy="19"/>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5" name="Rectangle 187">
                <a:extLst>
                  <a:ext uri="{FF2B5EF4-FFF2-40B4-BE49-F238E27FC236}">
                    <a16:creationId xmlns:a16="http://schemas.microsoft.com/office/drawing/2014/main" id="{ACB08378-6A6E-457A-8DF8-57191EF9625B}"/>
                  </a:ext>
                </a:extLst>
              </p:cNvPr>
              <p:cNvSpPr>
                <a:spLocks noChangeArrowheads="1"/>
              </p:cNvSpPr>
              <p:nvPr/>
            </p:nvSpPr>
            <p:spPr bwMode="auto">
              <a:xfrm>
                <a:off x="234" y="2101"/>
                <a:ext cx="161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6" name="Rectangle 188">
                <a:extLst>
                  <a:ext uri="{FF2B5EF4-FFF2-40B4-BE49-F238E27FC236}">
                    <a16:creationId xmlns:a16="http://schemas.microsoft.com/office/drawing/2014/main" id="{D7571651-2670-4925-B9D0-9E1D0B3C9E8B}"/>
                  </a:ext>
                </a:extLst>
              </p:cNvPr>
              <p:cNvSpPr>
                <a:spLocks noChangeArrowheads="1"/>
              </p:cNvSpPr>
              <p:nvPr/>
            </p:nvSpPr>
            <p:spPr bwMode="auto">
              <a:xfrm>
                <a:off x="234" y="2121"/>
                <a:ext cx="1616" cy="20"/>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7" name="Rectangle 189">
                <a:extLst>
                  <a:ext uri="{FF2B5EF4-FFF2-40B4-BE49-F238E27FC236}">
                    <a16:creationId xmlns:a16="http://schemas.microsoft.com/office/drawing/2014/main" id="{7F0C3A1E-9F18-48D2-9E2D-5D60470B53E5}"/>
                  </a:ext>
                </a:extLst>
              </p:cNvPr>
              <p:cNvSpPr>
                <a:spLocks noChangeArrowheads="1"/>
              </p:cNvSpPr>
              <p:nvPr/>
            </p:nvSpPr>
            <p:spPr bwMode="auto">
              <a:xfrm>
                <a:off x="234" y="2141"/>
                <a:ext cx="161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8" name="Rectangle 190">
                <a:extLst>
                  <a:ext uri="{FF2B5EF4-FFF2-40B4-BE49-F238E27FC236}">
                    <a16:creationId xmlns:a16="http://schemas.microsoft.com/office/drawing/2014/main" id="{02AF5247-A1C5-447D-9D1E-10BC5C62B868}"/>
                  </a:ext>
                </a:extLst>
              </p:cNvPr>
              <p:cNvSpPr>
                <a:spLocks noChangeArrowheads="1"/>
              </p:cNvSpPr>
              <p:nvPr/>
            </p:nvSpPr>
            <p:spPr bwMode="auto">
              <a:xfrm>
                <a:off x="234" y="2161"/>
                <a:ext cx="1616" cy="20"/>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9" name="Rectangle 191">
                <a:extLst>
                  <a:ext uri="{FF2B5EF4-FFF2-40B4-BE49-F238E27FC236}">
                    <a16:creationId xmlns:a16="http://schemas.microsoft.com/office/drawing/2014/main" id="{47E3EBA3-BB85-472A-B97E-140105FFB4BE}"/>
                  </a:ext>
                </a:extLst>
              </p:cNvPr>
              <p:cNvSpPr>
                <a:spLocks noChangeArrowheads="1"/>
              </p:cNvSpPr>
              <p:nvPr/>
            </p:nvSpPr>
            <p:spPr bwMode="auto">
              <a:xfrm>
                <a:off x="234" y="2181"/>
                <a:ext cx="161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0" name="Rectangle 192">
                <a:extLst>
                  <a:ext uri="{FF2B5EF4-FFF2-40B4-BE49-F238E27FC236}">
                    <a16:creationId xmlns:a16="http://schemas.microsoft.com/office/drawing/2014/main" id="{0100C36F-8124-4A1F-9C87-317A65FBFC33}"/>
                  </a:ext>
                </a:extLst>
              </p:cNvPr>
              <p:cNvSpPr>
                <a:spLocks noChangeArrowheads="1"/>
              </p:cNvSpPr>
              <p:nvPr/>
            </p:nvSpPr>
            <p:spPr bwMode="auto">
              <a:xfrm>
                <a:off x="234" y="2201"/>
                <a:ext cx="161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1" name="Rectangle 193">
                <a:extLst>
                  <a:ext uri="{FF2B5EF4-FFF2-40B4-BE49-F238E27FC236}">
                    <a16:creationId xmlns:a16="http://schemas.microsoft.com/office/drawing/2014/main" id="{D7643081-72AF-4A8A-B298-0644D7FD0937}"/>
                  </a:ext>
                </a:extLst>
              </p:cNvPr>
              <p:cNvSpPr>
                <a:spLocks noChangeArrowheads="1"/>
              </p:cNvSpPr>
              <p:nvPr/>
            </p:nvSpPr>
            <p:spPr bwMode="auto">
              <a:xfrm>
                <a:off x="234" y="2221"/>
                <a:ext cx="161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2" name="Rectangle 194">
                <a:extLst>
                  <a:ext uri="{FF2B5EF4-FFF2-40B4-BE49-F238E27FC236}">
                    <a16:creationId xmlns:a16="http://schemas.microsoft.com/office/drawing/2014/main" id="{70588015-CCF0-464B-BEF0-ABFAA27514FC}"/>
                  </a:ext>
                </a:extLst>
              </p:cNvPr>
              <p:cNvSpPr>
                <a:spLocks noChangeArrowheads="1"/>
              </p:cNvSpPr>
              <p:nvPr/>
            </p:nvSpPr>
            <p:spPr bwMode="auto">
              <a:xfrm>
                <a:off x="234" y="2240"/>
                <a:ext cx="161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3" name="Rectangle 195">
                <a:extLst>
                  <a:ext uri="{FF2B5EF4-FFF2-40B4-BE49-F238E27FC236}">
                    <a16:creationId xmlns:a16="http://schemas.microsoft.com/office/drawing/2014/main" id="{ED3D4D10-6919-485C-9EF2-FF6790475583}"/>
                  </a:ext>
                </a:extLst>
              </p:cNvPr>
              <p:cNvSpPr>
                <a:spLocks noChangeArrowheads="1"/>
              </p:cNvSpPr>
              <p:nvPr/>
            </p:nvSpPr>
            <p:spPr bwMode="auto">
              <a:xfrm>
                <a:off x="234" y="2260"/>
                <a:ext cx="161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4" name="Rectangle 196">
                <a:extLst>
                  <a:ext uri="{FF2B5EF4-FFF2-40B4-BE49-F238E27FC236}">
                    <a16:creationId xmlns:a16="http://schemas.microsoft.com/office/drawing/2014/main" id="{59A0B69E-4EFC-4E33-A1D7-FEFDC1A7BC81}"/>
                  </a:ext>
                </a:extLst>
              </p:cNvPr>
              <p:cNvSpPr>
                <a:spLocks noChangeArrowheads="1"/>
              </p:cNvSpPr>
              <p:nvPr/>
            </p:nvSpPr>
            <p:spPr bwMode="auto">
              <a:xfrm>
                <a:off x="234" y="2280"/>
                <a:ext cx="1616" cy="20"/>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5" name="Rectangle 197">
                <a:extLst>
                  <a:ext uri="{FF2B5EF4-FFF2-40B4-BE49-F238E27FC236}">
                    <a16:creationId xmlns:a16="http://schemas.microsoft.com/office/drawing/2014/main" id="{C91C9735-E71F-43F9-92DC-EA2D99CC29F5}"/>
                  </a:ext>
                </a:extLst>
              </p:cNvPr>
              <p:cNvSpPr>
                <a:spLocks noChangeArrowheads="1"/>
              </p:cNvSpPr>
              <p:nvPr/>
            </p:nvSpPr>
            <p:spPr bwMode="auto">
              <a:xfrm>
                <a:off x="234" y="2300"/>
                <a:ext cx="161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6" name="Rectangle 198">
                <a:extLst>
                  <a:ext uri="{FF2B5EF4-FFF2-40B4-BE49-F238E27FC236}">
                    <a16:creationId xmlns:a16="http://schemas.microsoft.com/office/drawing/2014/main" id="{EE1DC43A-BE91-4471-A1BC-92A9E6A1029D}"/>
                  </a:ext>
                </a:extLst>
              </p:cNvPr>
              <p:cNvSpPr>
                <a:spLocks noChangeArrowheads="1"/>
              </p:cNvSpPr>
              <p:nvPr/>
            </p:nvSpPr>
            <p:spPr bwMode="auto">
              <a:xfrm>
                <a:off x="234" y="2320"/>
                <a:ext cx="161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7" name="Rectangle 199">
                <a:extLst>
                  <a:ext uri="{FF2B5EF4-FFF2-40B4-BE49-F238E27FC236}">
                    <a16:creationId xmlns:a16="http://schemas.microsoft.com/office/drawing/2014/main" id="{4EFBF644-AC26-44FB-AF4E-ABEF909C684F}"/>
                  </a:ext>
                </a:extLst>
              </p:cNvPr>
              <p:cNvSpPr>
                <a:spLocks noChangeArrowheads="1"/>
              </p:cNvSpPr>
              <p:nvPr/>
            </p:nvSpPr>
            <p:spPr bwMode="auto">
              <a:xfrm>
                <a:off x="234" y="2340"/>
                <a:ext cx="1616" cy="20"/>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8" name="Rectangle 200">
                <a:extLst>
                  <a:ext uri="{FF2B5EF4-FFF2-40B4-BE49-F238E27FC236}">
                    <a16:creationId xmlns:a16="http://schemas.microsoft.com/office/drawing/2014/main" id="{FD68E7BB-16C3-4960-88D4-1487D54F19B9}"/>
                  </a:ext>
                </a:extLst>
              </p:cNvPr>
              <p:cNvSpPr>
                <a:spLocks noChangeArrowheads="1"/>
              </p:cNvSpPr>
              <p:nvPr/>
            </p:nvSpPr>
            <p:spPr bwMode="auto">
              <a:xfrm>
                <a:off x="234" y="2360"/>
                <a:ext cx="161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9" name="Rectangle 201">
                <a:extLst>
                  <a:ext uri="{FF2B5EF4-FFF2-40B4-BE49-F238E27FC236}">
                    <a16:creationId xmlns:a16="http://schemas.microsoft.com/office/drawing/2014/main" id="{FF589446-31E9-482D-835C-E33AD8BEBBC1}"/>
                  </a:ext>
                </a:extLst>
              </p:cNvPr>
              <p:cNvSpPr>
                <a:spLocks noChangeArrowheads="1"/>
              </p:cNvSpPr>
              <p:nvPr/>
            </p:nvSpPr>
            <p:spPr bwMode="auto">
              <a:xfrm>
                <a:off x="1850" y="1764"/>
                <a:ext cx="369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0" name="Rectangle 202">
                <a:extLst>
                  <a:ext uri="{FF2B5EF4-FFF2-40B4-BE49-F238E27FC236}">
                    <a16:creationId xmlns:a16="http://schemas.microsoft.com/office/drawing/2014/main" id="{BA4E5F6F-67DE-4713-A77E-D9D159E3ACE1}"/>
                  </a:ext>
                </a:extLst>
              </p:cNvPr>
              <p:cNvSpPr>
                <a:spLocks noChangeArrowheads="1"/>
              </p:cNvSpPr>
              <p:nvPr/>
            </p:nvSpPr>
            <p:spPr bwMode="auto">
              <a:xfrm>
                <a:off x="1850" y="1784"/>
                <a:ext cx="3696" cy="20"/>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1" name="Rectangle 203">
                <a:extLst>
                  <a:ext uri="{FF2B5EF4-FFF2-40B4-BE49-F238E27FC236}">
                    <a16:creationId xmlns:a16="http://schemas.microsoft.com/office/drawing/2014/main" id="{5F42B6B2-F3A8-44BA-BD0F-5042F3DCA095}"/>
                  </a:ext>
                </a:extLst>
              </p:cNvPr>
              <p:cNvSpPr>
                <a:spLocks noChangeArrowheads="1"/>
              </p:cNvSpPr>
              <p:nvPr/>
            </p:nvSpPr>
            <p:spPr bwMode="auto">
              <a:xfrm>
                <a:off x="1850" y="1804"/>
                <a:ext cx="3696" cy="19"/>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2" name="Rectangle 204">
                <a:extLst>
                  <a:ext uri="{FF2B5EF4-FFF2-40B4-BE49-F238E27FC236}">
                    <a16:creationId xmlns:a16="http://schemas.microsoft.com/office/drawing/2014/main" id="{9FF5493E-2081-4374-9904-C09348ED9C4D}"/>
                  </a:ext>
                </a:extLst>
              </p:cNvPr>
              <p:cNvSpPr>
                <a:spLocks noChangeArrowheads="1"/>
              </p:cNvSpPr>
              <p:nvPr/>
            </p:nvSpPr>
            <p:spPr bwMode="auto">
              <a:xfrm>
                <a:off x="1850" y="1823"/>
                <a:ext cx="3696" cy="21"/>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3" name="Rectangle 205">
                <a:extLst>
                  <a:ext uri="{FF2B5EF4-FFF2-40B4-BE49-F238E27FC236}">
                    <a16:creationId xmlns:a16="http://schemas.microsoft.com/office/drawing/2014/main" id="{B3CAFD64-3CC8-4CF6-8F28-AFA2955BD425}"/>
                  </a:ext>
                </a:extLst>
              </p:cNvPr>
              <p:cNvSpPr>
                <a:spLocks noChangeArrowheads="1"/>
              </p:cNvSpPr>
              <p:nvPr/>
            </p:nvSpPr>
            <p:spPr bwMode="auto">
              <a:xfrm>
                <a:off x="1850" y="1844"/>
                <a:ext cx="3696" cy="20"/>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4" name="Rectangle 206">
                <a:extLst>
                  <a:ext uri="{FF2B5EF4-FFF2-40B4-BE49-F238E27FC236}">
                    <a16:creationId xmlns:a16="http://schemas.microsoft.com/office/drawing/2014/main" id="{2319F1A9-403E-4CFA-BD18-BF4949E8CBAE}"/>
                  </a:ext>
                </a:extLst>
              </p:cNvPr>
              <p:cNvSpPr>
                <a:spLocks noChangeArrowheads="1"/>
              </p:cNvSpPr>
              <p:nvPr/>
            </p:nvSpPr>
            <p:spPr bwMode="auto">
              <a:xfrm>
                <a:off x="1850" y="1864"/>
                <a:ext cx="3696" cy="19"/>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6" name="Group 207">
              <a:extLst>
                <a:ext uri="{FF2B5EF4-FFF2-40B4-BE49-F238E27FC236}">
                  <a16:creationId xmlns:a16="http://schemas.microsoft.com/office/drawing/2014/main" id="{20F66819-E5CB-4A34-9AB4-21CC56A86294}"/>
                </a:ext>
              </a:extLst>
            </p:cNvPr>
            <p:cNvGrpSpPr>
              <a:grpSpLocks/>
            </p:cNvGrpSpPr>
            <p:nvPr/>
          </p:nvGrpSpPr>
          <p:grpSpPr bwMode="auto">
            <a:xfrm>
              <a:off x="234" y="1764"/>
              <a:ext cx="5312" cy="1479"/>
              <a:chOff x="234" y="1764"/>
              <a:chExt cx="5312" cy="1479"/>
            </a:xfrm>
          </p:grpSpPr>
          <p:sp>
            <p:nvSpPr>
              <p:cNvPr id="255" name="Rectangle 208">
                <a:extLst>
                  <a:ext uri="{FF2B5EF4-FFF2-40B4-BE49-F238E27FC236}">
                    <a16:creationId xmlns:a16="http://schemas.microsoft.com/office/drawing/2014/main" id="{33F2E25C-3EC7-40FF-90BA-94A4D60F0708}"/>
                  </a:ext>
                </a:extLst>
              </p:cNvPr>
              <p:cNvSpPr>
                <a:spLocks noChangeArrowheads="1"/>
              </p:cNvSpPr>
              <p:nvPr/>
            </p:nvSpPr>
            <p:spPr bwMode="auto">
              <a:xfrm>
                <a:off x="1850" y="1883"/>
                <a:ext cx="3696" cy="20"/>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6" name="Rectangle 209">
                <a:extLst>
                  <a:ext uri="{FF2B5EF4-FFF2-40B4-BE49-F238E27FC236}">
                    <a16:creationId xmlns:a16="http://schemas.microsoft.com/office/drawing/2014/main" id="{03A6B81D-8CD6-4ADD-86EA-8E82378A7806}"/>
                  </a:ext>
                </a:extLst>
              </p:cNvPr>
              <p:cNvSpPr>
                <a:spLocks noChangeArrowheads="1"/>
              </p:cNvSpPr>
              <p:nvPr/>
            </p:nvSpPr>
            <p:spPr bwMode="auto">
              <a:xfrm>
                <a:off x="1850" y="1903"/>
                <a:ext cx="369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7" name="Rectangle 210">
                <a:extLst>
                  <a:ext uri="{FF2B5EF4-FFF2-40B4-BE49-F238E27FC236}">
                    <a16:creationId xmlns:a16="http://schemas.microsoft.com/office/drawing/2014/main" id="{1A648887-DB93-414E-90A4-62DB11A1677B}"/>
                  </a:ext>
                </a:extLst>
              </p:cNvPr>
              <p:cNvSpPr>
                <a:spLocks noChangeArrowheads="1"/>
              </p:cNvSpPr>
              <p:nvPr/>
            </p:nvSpPr>
            <p:spPr bwMode="auto">
              <a:xfrm>
                <a:off x="1850" y="1923"/>
                <a:ext cx="369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8" name="Rectangle 211">
                <a:extLst>
                  <a:ext uri="{FF2B5EF4-FFF2-40B4-BE49-F238E27FC236}">
                    <a16:creationId xmlns:a16="http://schemas.microsoft.com/office/drawing/2014/main" id="{2C0EABD2-560B-4E03-AE3E-5334DCF8B205}"/>
                  </a:ext>
                </a:extLst>
              </p:cNvPr>
              <p:cNvSpPr>
                <a:spLocks noChangeArrowheads="1"/>
              </p:cNvSpPr>
              <p:nvPr/>
            </p:nvSpPr>
            <p:spPr bwMode="auto">
              <a:xfrm>
                <a:off x="1850" y="1943"/>
                <a:ext cx="3696" cy="20"/>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9" name="Rectangle 212">
                <a:extLst>
                  <a:ext uri="{FF2B5EF4-FFF2-40B4-BE49-F238E27FC236}">
                    <a16:creationId xmlns:a16="http://schemas.microsoft.com/office/drawing/2014/main" id="{A12E2E0D-28EF-4F33-88AD-05A3CF2D7487}"/>
                  </a:ext>
                </a:extLst>
              </p:cNvPr>
              <p:cNvSpPr>
                <a:spLocks noChangeArrowheads="1"/>
              </p:cNvSpPr>
              <p:nvPr/>
            </p:nvSpPr>
            <p:spPr bwMode="auto">
              <a:xfrm>
                <a:off x="1850" y="1963"/>
                <a:ext cx="369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0" name="Rectangle 213">
                <a:extLst>
                  <a:ext uri="{FF2B5EF4-FFF2-40B4-BE49-F238E27FC236}">
                    <a16:creationId xmlns:a16="http://schemas.microsoft.com/office/drawing/2014/main" id="{5F1B4180-250B-4849-9884-2DE8B57F478D}"/>
                  </a:ext>
                </a:extLst>
              </p:cNvPr>
              <p:cNvSpPr>
                <a:spLocks noChangeArrowheads="1"/>
              </p:cNvSpPr>
              <p:nvPr/>
            </p:nvSpPr>
            <p:spPr bwMode="auto">
              <a:xfrm>
                <a:off x="1850" y="1983"/>
                <a:ext cx="369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1" name="Rectangle 214">
                <a:extLst>
                  <a:ext uri="{FF2B5EF4-FFF2-40B4-BE49-F238E27FC236}">
                    <a16:creationId xmlns:a16="http://schemas.microsoft.com/office/drawing/2014/main" id="{C8C4D906-9403-4033-ADD5-2EE252031A1C}"/>
                  </a:ext>
                </a:extLst>
              </p:cNvPr>
              <p:cNvSpPr>
                <a:spLocks noChangeArrowheads="1"/>
              </p:cNvSpPr>
              <p:nvPr/>
            </p:nvSpPr>
            <p:spPr bwMode="auto">
              <a:xfrm>
                <a:off x="1850" y="2003"/>
                <a:ext cx="369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2" name="Rectangle 215">
                <a:extLst>
                  <a:ext uri="{FF2B5EF4-FFF2-40B4-BE49-F238E27FC236}">
                    <a16:creationId xmlns:a16="http://schemas.microsoft.com/office/drawing/2014/main" id="{9B141891-67F3-4D01-98D7-77DD0FDFB509}"/>
                  </a:ext>
                </a:extLst>
              </p:cNvPr>
              <p:cNvSpPr>
                <a:spLocks noChangeArrowheads="1"/>
              </p:cNvSpPr>
              <p:nvPr/>
            </p:nvSpPr>
            <p:spPr bwMode="auto">
              <a:xfrm>
                <a:off x="1850" y="2022"/>
                <a:ext cx="369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3" name="Rectangle 216">
                <a:extLst>
                  <a:ext uri="{FF2B5EF4-FFF2-40B4-BE49-F238E27FC236}">
                    <a16:creationId xmlns:a16="http://schemas.microsoft.com/office/drawing/2014/main" id="{E427886F-E0CD-4EDF-82EE-5F3313B27903}"/>
                  </a:ext>
                </a:extLst>
              </p:cNvPr>
              <p:cNvSpPr>
                <a:spLocks noChangeArrowheads="1"/>
              </p:cNvSpPr>
              <p:nvPr/>
            </p:nvSpPr>
            <p:spPr bwMode="auto">
              <a:xfrm>
                <a:off x="1850" y="2042"/>
                <a:ext cx="369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4" name="Rectangle 217">
                <a:extLst>
                  <a:ext uri="{FF2B5EF4-FFF2-40B4-BE49-F238E27FC236}">
                    <a16:creationId xmlns:a16="http://schemas.microsoft.com/office/drawing/2014/main" id="{3A52BF61-02E7-47A0-B5EF-6DACC8434C26}"/>
                  </a:ext>
                </a:extLst>
              </p:cNvPr>
              <p:cNvSpPr>
                <a:spLocks noChangeArrowheads="1"/>
              </p:cNvSpPr>
              <p:nvPr/>
            </p:nvSpPr>
            <p:spPr bwMode="auto">
              <a:xfrm>
                <a:off x="1850" y="2062"/>
                <a:ext cx="3696" cy="20"/>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5" name="Rectangle 218">
                <a:extLst>
                  <a:ext uri="{FF2B5EF4-FFF2-40B4-BE49-F238E27FC236}">
                    <a16:creationId xmlns:a16="http://schemas.microsoft.com/office/drawing/2014/main" id="{782111B6-5F4B-4178-B028-953C25DE7B1B}"/>
                  </a:ext>
                </a:extLst>
              </p:cNvPr>
              <p:cNvSpPr>
                <a:spLocks noChangeArrowheads="1"/>
              </p:cNvSpPr>
              <p:nvPr/>
            </p:nvSpPr>
            <p:spPr bwMode="auto">
              <a:xfrm>
                <a:off x="1850" y="2082"/>
                <a:ext cx="3696" cy="19"/>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6" name="Rectangle 219">
                <a:extLst>
                  <a:ext uri="{FF2B5EF4-FFF2-40B4-BE49-F238E27FC236}">
                    <a16:creationId xmlns:a16="http://schemas.microsoft.com/office/drawing/2014/main" id="{076E1F13-B830-465E-B922-3332B16F9DE6}"/>
                  </a:ext>
                </a:extLst>
              </p:cNvPr>
              <p:cNvSpPr>
                <a:spLocks noChangeArrowheads="1"/>
              </p:cNvSpPr>
              <p:nvPr/>
            </p:nvSpPr>
            <p:spPr bwMode="auto">
              <a:xfrm>
                <a:off x="1850" y="2101"/>
                <a:ext cx="369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7" name="Rectangle 220">
                <a:extLst>
                  <a:ext uri="{FF2B5EF4-FFF2-40B4-BE49-F238E27FC236}">
                    <a16:creationId xmlns:a16="http://schemas.microsoft.com/office/drawing/2014/main" id="{77DD0CCC-EC40-423D-94EF-2798BFE10068}"/>
                  </a:ext>
                </a:extLst>
              </p:cNvPr>
              <p:cNvSpPr>
                <a:spLocks noChangeArrowheads="1"/>
              </p:cNvSpPr>
              <p:nvPr/>
            </p:nvSpPr>
            <p:spPr bwMode="auto">
              <a:xfrm>
                <a:off x="1850" y="2121"/>
                <a:ext cx="3696" cy="20"/>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8" name="Rectangle 221">
                <a:extLst>
                  <a:ext uri="{FF2B5EF4-FFF2-40B4-BE49-F238E27FC236}">
                    <a16:creationId xmlns:a16="http://schemas.microsoft.com/office/drawing/2014/main" id="{3972BB50-3343-428C-8A71-DDE00F2FDB61}"/>
                  </a:ext>
                </a:extLst>
              </p:cNvPr>
              <p:cNvSpPr>
                <a:spLocks noChangeArrowheads="1"/>
              </p:cNvSpPr>
              <p:nvPr/>
            </p:nvSpPr>
            <p:spPr bwMode="auto">
              <a:xfrm>
                <a:off x="1850" y="2141"/>
                <a:ext cx="369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9" name="Rectangle 222">
                <a:extLst>
                  <a:ext uri="{FF2B5EF4-FFF2-40B4-BE49-F238E27FC236}">
                    <a16:creationId xmlns:a16="http://schemas.microsoft.com/office/drawing/2014/main" id="{929F04DD-605D-46CB-9C32-B4FF20B50A57}"/>
                  </a:ext>
                </a:extLst>
              </p:cNvPr>
              <p:cNvSpPr>
                <a:spLocks noChangeArrowheads="1"/>
              </p:cNvSpPr>
              <p:nvPr/>
            </p:nvSpPr>
            <p:spPr bwMode="auto">
              <a:xfrm>
                <a:off x="1850" y="2161"/>
                <a:ext cx="3696" cy="20"/>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0" name="Rectangle 223">
                <a:extLst>
                  <a:ext uri="{FF2B5EF4-FFF2-40B4-BE49-F238E27FC236}">
                    <a16:creationId xmlns:a16="http://schemas.microsoft.com/office/drawing/2014/main" id="{384CDB33-A765-4F7A-9255-BBCC45874FBF}"/>
                  </a:ext>
                </a:extLst>
              </p:cNvPr>
              <p:cNvSpPr>
                <a:spLocks noChangeArrowheads="1"/>
              </p:cNvSpPr>
              <p:nvPr/>
            </p:nvSpPr>
            <p:spPr bwMode="auto">
              <a:xfrm>
                <a:off x="1850" y="2181"/>
                <a:ext cx="369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1" name="Rectangle 224">
                <a:extLst>
                  <a:ext uri="{FF2B5EF4-FFF2-40B4-BE49-F238E27FC236}">
                    <a16:creationId xmlns:a16="http://schemas.microsoft.com/office/drawing/2014/main" id="{94FE6F6B-10EB-407D-BE0D-7213B5215540}"/>
                  </a:ext>
                </a:extLst>
              </p:cNvPr>
              <p:cNvSpPr>
                <a:spLocks noChangeArrowheads="1"/>
              </p:cNvSpPr>
              <p:nvPr/>
            </p:nvSpPr>
            <p:spPr bwMode="auto">
              <a:xfrm>
                <a:off x="1850" y="2201"/>
                <a:ext cx="369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2" name="Rectangle 225">
                <a:extLst>
                  <a:ext uri="{FF2B5EF4-FFF2-40B4-BE49-F238E27FC236}">
                    <a16:creationId xmlns:a16="http://schemas.microsoft.com/office/drawing/2014/main" id="{89FCF6FC-E28D-4813-A480-83FD6E59FD2B}"/>
                  </a:ext>
                </a:extLst>
              </p:cNvPr>
              <p:cNvSpPr>
                <a:spLocks noChangeArrowheads="1"/>
              </p:cNvSpPr>
              <p:nvPr/>
            </p:nvSpPr>
            <p:spPr bwMode="auto">
              <a:xfrm>
                <a:off x="1850" y="2221"/>
                <a:ext cx="369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3" name="Rectangle 226">
                <a:extLst>
                  <a:ext uri="{FF2B5EF4-FFF2-40B4-BE49-F238E27FC236}">
                    <a16:creationId xmlns:a16="http://schemas.microsoft.com/office/drawing/2014/main" id="{1EE17E7A-B4A4-4F46-965B-490E10A8AF2D}"/>
                  </a:ext>
                </a:extLst>
              </p:cNvPr>
              <p:cNvSpPr>
                <a:spLocks noChangeArrowheads="1"/>
              </p:cNvSpPr>
              <p:nvPr/>
            </p:nvSpPr>
            <p:spPr bwMode="auto">
              <a:xfrm>
                <a:off x="1850" y="2240"/>
                <a:ext cx="369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4" name="Rectangle 227">
                <a:extLst>
                  <a:ext uri="{FF2B5EF4-FFF2-40B4-BE49-F238E27FC236}">
                    <a16:creationId xmlns:a16="http://schemas.microsoft.com/office/drawing/2014/main" id="{D60E0A4B-9B0E-4587-81F9-59DBB6FE2A88}"/>
                  </a:ext>
                </a:extLst>
              </p:cNvPr>
              <p:cNvSpPr>
                <a:spLocks noChangeArrowheads="1"/>
              </p:cNvSpPr>
              <p:nvPr/>
            </p:nvSpPr>
            <p:spPr bwMode="auto">
              <a:xfrm>
                <a:off x="1850" y="2260"/>
                <a:ext cx="369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5" name="Rectangle 228">
                <a:extLst>
                  <a:ext uri="{FF2B5EF4-FFF2-40B4-BE49-F238E27FC236}">
                    <a16:creationId xmlns:a16="http://schemas.microsoft.com/office/drawing/2014/main" id="{E76ABA8A-4BC1-4EF6-81F4-521671A21F8D}"/>
                  </a:ext>
                </a:extLst>
              </p:cNvPr>
              <p:cNvSpPr>
                <a:spLocks noChangeArrowheads="1"/>
              </p:cNvSpPr>
              <p:nvPr/>
            </p:nvSpPr>
            <p:spPr bwMode="auto">
              <a:xfrm>
                <a:off x="1850" y="2280"/>
                <a:ext cx="3696" cy="20"/>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6" name="Rectangle 229">
                <a:extLst>
                  <a:ext uri="{FF2B5EF4-FFF2-40B4-BE49-F238E27FC236}">
                    <a16:creationId xmlns:a16="http://schemas.microsoft.com/office/drawing/2014/main" id="{B7146690-493D-403D-91B9-BEB0857ADA4A}"/>
                  </a:ext>
                </a:extLst>
              </p:cNvPr>
              <p:cNvSpPr>
                <a:spLocks noChangeArrowheads="1"/>
              </p:cNvSpPr>
              <p:nvPr/>
            </p:nvSpPr>
            <p:spPr bwMode="auto">
              <a:xfrm>
                <a:off x="1850" y="2300"/>
                <a:ext cx="369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7" name="Rectangle 230">
                <a:extLst>
                  <a:ext uri="{FF2B5EF4-FFF2-40B4-BE49-F238E27FC236}">
                    <a16:creationId xmlns:a16="http://schemas.microsoft.com/office/drawing/2014/main" id="{D8E172F9-11D7-4FFA-8253-B336516A64B1}"/>
                  </a:ext>
                </a:extLst>
              </p:cNvPr>
              <p:cNvSpPr>
                <a:spLocks noChangeArrowheads="1"/>
              </p:cNvSpPr>
              <p:nvPr/>
            </p:nvSpPr>
            <p:spPr bwMode="auto">
              <a:xfrm>
                <a:off x="1850" y="2320"/>
                <a:ext cx="369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8" name="Rectangle 231">
                <a:extLst>
                  <a:ext uri="{FF2B5EF4-FFF2-40B4-BE49-F238E27FC236}">
                    <a16:creationId xmlns:a16="http://schemas.microsoft.com/office/drawing/2014/main" id="{59C90181-2EFC-4831-84E3-20C9497FC372}"/>
                  </a:ext>
                </a:extLst>
              </p:cNvPr>
              <p:cNvSpPr>
                <a:spLocks noChangeArrowheads="1"/>
              </p:cNvSpPr>
              <p:nvPr/>
            </p:nvSpPr>
            <p:spPr bwMode="auto">
              <a:xfrm>
                <a:off x="1850" y="2340"/>
                <a:ext cx="3696" cy="20"/>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9" name="Rectangle 232">
                <a:extLst>
                  <a:ext uri="{FF2B5EF4-FFF2-40B4-BE49-F238E27FC236}">
                    <a16:creationId xmlns:a16="http://schemas.microsoft.com/office/drawing/2014/main" id="{865E5FF8-76A2-42F0-9235-47508C1E3C37}"/>
                  </a:ext>
                </a:extLst>
              </p:cNvPr>
              <p:cNvSpPr>
                <a:spLocks noChangeArrowheads="1"/>
              </p:cNvSpPr>
              <p:nvPr/>
            </p:nvSpPr>
            <p:spPr bwMode="auto">
              <a:xfrm>
                <a:off x="1850" y="2360"/>
                <a:ext cx="369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0" name="Rectangle 233">
                <a:extLst>
                  <a:ext uri="{FF2B5EF4-FFF2-40B4-BE49-F238E27FC236}">
                    <a16:creationId xmlns:a16="http://schemas.microsoft.com/office/drawing/2014/main" id="{E4653D8E-2468-407B-89E2-5A257EDC0E84}"/>
                  </a:ext>
                </a:extLst>
              </p:cNvPr>
              <p:cNvSpPr>
                <a:spLocks noChangeArrowheads="1"/>
              </p:cNvSpPr>
              <p:nvPr/>
            </p:nvSpPr>
            <p:spPr bwMode="auto">
              <a:xfrm>
                <a:off x="1850" y="1774"/>
                <a:ext cx="3696" cy="5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1" name="Rectangle 234">
                <a:extLst>
                  <a:ext uri="{FF2B5EF4-FFF2-40B4-BE49-F238E27FC236}">
                    <a16:creationId xmlns:a16="http://schemas.microsoft.com/office/drawing/2014/main" id="{31748724-F31E-4D41-A41F-158317AB2903}"/>
                  </a:ext>
                </a:extLst>
              </p:cNvPr>
              <p:cNvSpPr>
                <a:spLocks noChangeArrowheads="1"/>
              </p:cNvSpPr>
              <p:nvPr/>
            </p:nvSpPr>
            <p:spPr bwMode="auto">
              <a:xfrm>
                <a:off x="1850" y="1764"/>
                <a:ext cx="369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2" name="Rectangle 235">
                <a:extLst>
                  <a:ext uri="{FF2B5EF4-FFF2-40B4-BE49-F238E27FC236}">
                    <a16:creationId xmlns:a16="http://schemas.microsoft.com/office/drawing/2014/main" id="{56A3E70E-24BD-4009-BD17-F487C0FCC766}"/>
                  </a:ext>
                </a:extLst>
              </p:cNvPr>
              <p:cNvSpPr>
                <a:spLocks noChangeArrowheads="1"/>
              </p:cNvSpPr>
              <p:nvPr/>
            </p:nvSpPr>
            <p:spPr bwMode="auto">
              <a:xfrm>
                <a:off x="1850" y="1784"/>
                <a:ext cx="3696" cy="20"/>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3" name="Rectangle 236">
                <a:extLst>
                  <a:ext uri="{FF2B5EF4-FFF2-40B4-BE49-F238E27FC236}">
                    <a16:creationId xmlns:a16="http://schemas.microsoft.com/office/drawing/2014/main" id="{BAD3FEF1-2F79-4086-8B4A-F04BBA03B5BF}"/>
                  </a:ext>
                </a:extLst>
              </p:cNvPr>
              <p:cNvSpPr>
                <a:spLocks noChangeArrowheads="1"/>
              </p:cNvSpPr>
              <p:nvPr/>
            </p:nvSpPr>
            <p:spPr bwMode="auto">
              <a:xfrm>
                <a:off x="1850" y="1804"/>
                <a:ext cx="3696" cy="19"/>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4" name="Rectangle 237">
                <a:extLst>
                  <a:ext uri="{FF2B5EF4-FFF2-40B4-BE49-F238E27FC236}">
                    <a16:creationId xmlns:a16="http://schemas.microsoft.com/office/drawing/2014/main" id="{BE9C225A-33E6-4B53-A7B5-2AC3B8FCF86C}"/>
                  </a:ext>
                </a:extLst>
              </p:cNvPr>
              <p:cNvSpPr>
                <a:spLocks noChangeArrowheads="1"/>
              </p:cNvSpPr>
              <p:nvPr/>
            </p:nvSpPr>
            <p:spPr bwMode="auto">
              <a:xfrm>
                <a:off x="1850" y="1823"/>
                <a:ext cx="3696" cy="21"/>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5" name="Rectangle 238">
                <a:extLst>
                  <a:ext uri="{FF2B5EF4-FFF2-40B4-BE49-F238E27FC236}">
                    <a16:creationId xmlns:a16="http://schemas.microsoft.com/office/drawing/2014/main" id="{FA7CB68E-00B4-43E7-A7A5-35C0D2467209}"/>
                  </a:ext>
                </a:extLst>
              </p:cNvPr>
              <p:cNvSpPr>
                <a:spLocks noChangeArrowheads="1"/>
              </p:cNvSpPr>
              <p:nvPr/>
            </p:nvSpPr>
            <p:spPr bwMode="auto">
              <a:xfrm>
                <a:off x="1850" y="1844"/>
                <a:ext cx="3696" cy="20"/>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6" name="Rectangle 239">
                <a:extLst>
                  <a:ext uri="{FF2B5EF4-FFF2-40B4-BE49-F238E27FC236}">
                    <a16:creationId xmlns:a16="http://schemas.microsoft.com/office/drawing/2014/main" id="{B29C612D-F739-40A9-835A-1AF23D500C0A}"/>
                  </a:ext>
                </a:extLst>
              </p:cNvPr>
              <p:cNvSpPr>
                <a:spLocks noChangeArrowheads="1"/>
              </p:cNvSpPr>
              <p:nvPr/>
            </p:nvSpPr>
            <p:spPr bwMode="auto">
              <a:xfrm>
                <a:off x="1850" y="1864"/>
                <a:ext cx="3696" cy="19"/>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7" name="Rectangle 240">
                <a:extLst>
                  <a:ext uri="{FF2B5EF4-FFF2-40B4-BE49-F238E27FC236}">
                    <a16:creationId xmlns:a16="http://schemas.microsoft.com/office/drawing/2014/main" id="{DBB21C68-56FE-4C25-9DE1-3F2582169580}"/>
                  </a:ext>
                </a:extLst>
              </p:cNvPr>
              <p:cNvSpPr>
                <a:spLocks noChangeArrowheads="1"/>
              </p:cNvSpPr>
              <p:nvPr/>
            </p:nvSpPr>
            <p:spPr bwMode="auto">
              <a:xfrm>
                <a:off x="1850" y="1883"/>
                <a:ext cx="3696" cy="20"/>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8" name="Rectangle 241">
                <a:extLst>
                  <a:ext uri="{FF2B5EF4-FFF2-40B4-BE49-F238E27FC236}">
                    <a16:creationId xmlns:a16="http://schemas.microsoft.com/office/drawing/2014/main" id="{B0A45B16-0A70-4CA0-B2CE-1509FBDF3638}"/>
                  </a:ext>
                </a:extLst>
              </p:cNvPr>
              <p:cNvSpPr>
                <a:spLocks noChangeArrowheads="1"/>
              </p:cNvSpPr>
              <p:nvPr/>
            </p:nvSpPr>
            <p:spPr bwMode="auto">
              <a:xfrm>
                <a:off x="1850" y="1903"/>
                <a:ext cx="369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9" name="Rectangle 242">
                <a:extLst>
                  <a:ext uri="{FF2B5EF4-FFF2-40B4-BE49-F238E27FC236}">
                    <a16:creationId xmlns:a16="http://schemas.microsoft.com/office/drawing/2014/main" id="{0D105DBE-E8A3-4059-81C0-02A7C17244A4}"/>
                  </a:ext>
                </a:extLst>
              </p:cNvPr>
              <p:cNvSpPr>
                <a:spLocks noChangeArrowheads="1"/>
              </p:cNvSpPr>
              <p:nvPr/>
            </p:nvSpPr>
            <p:spPr bwMode="auto">
              <a:xfrm>
                <a:off x="1850" y="1923"/>
                <a:ext cx="369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0" name="Rectangle 243">
                <a:extLst>
                  <a:ext uri="{FF2B5EF4-FFF2-40B4-BE49-F238E27FC236}">
                    <a16:creationId xmlns:a16="http://schemas.microsoft.com/office/drawing/2014/main" id="{89A6E276-F8BE-46A7-93DE-A81B8BEFF0C3}"/>
                  </a:ext>
                </a:extLst>
              </p:cNvPr>
              <p:cNvSpPr>
                <a:spLocks noChangeArrowheads="1"/>
              </p:cNvSpPr>
              <p:nvPr/>
            </p:nvSpPr>
            <p:spPr bwMode="auto">
              <a:xfrm>
                <a:off x="1850" y="1943"/>
                <a:ext cx="3696" cy="20"/>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1" name="Rectangle 244">
                <a:extLst>
                  <a:ext uri="{FF2B5EF4-FFF2-40B4-BE49-F238E27FC236}">
                    <a16:creationId xmlns:a16="http://schemas.microsoft.com/office/drawing/2014/main" id="{E56DA9AB-649A-42AB-9806-ADE8BE4E599E}"/>
                  </a:ext>
                </a:extLst>
              </p:cNvPr>
              <p:cNvSpPr>
                <a:spLocks noChangeArrowheads="1"/>
              </p:cNvSpPr>
              <p:nvPr/>
            </p:nvSpPr>
            <p:spPr bwMode="auto">
              <a:xfrm>
                <a:off x="1850" y="1963"/>
                <a:ext cx="369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2" name="Rectangle 245">
                <a:extLst>
                  <a:ext uri="{FF2B5EF4-FFF2-40B4-BE49-F238E27FC236}">
                    <a16:creationId xmlns:a16="http://schemas.microsoft.com/office/drawing/2014/main" id="{34EFB584-6474-4BA9-BFB4-18D75682E92A}"/>
                  </a:ext>
                </a:extLst>
              </p:cNvPr>
              <p:cNvSpPr>
                <a:spLocks noChangeArrowheads="1"/>
              </p:cNvSpPr>
              <p:nvPr/>
            </p:nvSpPr>
            <p:spPr bwMode="auto">
              <a:xfrm>
                <a:off x="1850" y="1983"/>
                <a:ext cx="369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3" name="Rectangle 246">
                <a:extLst>
                  <a:ext uri="{FF2B5EF4-FFF2-40B4-BE49-F238E27FC236}">
                    <a16:creationId xmlns:a16="http://schemas.microsoft.com/office/drawing/2014/main" id="{ABCC04FE-63B5-4C64-BFE7-5BC062D894DF}"/>
                  </a:ext>
                </a:extLst>
              </p:cNvPr>
              <p:cNvSpPr>
                <a:spLocks noChangeArrowheads="1"/>
              </p:cNvSpPr>
              <p:nvPr/>
            </p:nvSpPr>
            <p:spPr bwMode="auto">
              <a:xfrm>
                <a:off x="1850" y="2003"/>
                <a:ext cx="369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4" name="Rectangle 247">
                <a:extLst>
                  <a:ext uri="{FF2B5EF4-FFF2-40B4-BE49-F238E27FC236}">
                    <a16:creationId xmlns:a16="http://schemas.microsoft.com/office/drawing/2014/main" id="{1F1A30B6-04CB-47B2-A78E-84089E36610A}"/>
                  </a:ext>
                </a:extLst>
              </p:cNvPr>
              <p:cNvSpPr>
                <a:spLocks noChangeArrowheads="1"/>
              </p:cNvSpPr>
              <p:nvPr/>
            </p:nvSpPr>
            <p:spPr bwMode="auto">
              <a:xfrm>
                <a:off x="1850" y="2022"/>
                <a:ext cx="369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5" name="Rectangle 248">
                <a:extLst>
                  <a:ext uri="{FF2B5EF4-FFF2-40B4-BE49-F238E27FC236}">
                    <a16:creationId xmlns:a16="http://schemas.microsoft.com/office/drawing/2014/main" id="{E615808B-1BCE-4DC8-A5DA-C1F69E7D54D4}"/>
                  </a:ext>
                </a:extLst>
              </p:cNvPr>
              <p:cNvSpPr>
                <a:spLocks noChangeArrowheads="1"/>
              </p:cNvSpPr>
              <p:nvPr/>
            </p:nvSpPr>
            <p:spPr bwMode="auto">
              <a:xfrm>
                <a:off x="1850" y="2042"/>
                <a:ext cx="369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6" name="Rectangle 249">
                <a:extLst>
                  <a:ext uri="{FF2B5EF4-FFF2-40B4-BE49-F238E27FC236}">
                    <a16:creationId xmlns:a16="http://schemas.microsoft.com/office/drawing/2014/main" id="{82B8ED3A-C856-4DE7-951C-4BF4E20EDCF7}"/>
                  </a:ext>
                </a:extLst>
              </p:cNvPr>
              <p:cNvSpPr>
                <a:spLocks noChangeArrowheads="1"/>
              </p:cNvSpPr>
              <p:nvPr/>
            </p:nvSpPr>
            <p:spPr bwMode="auto">
              <a:xfrm>
                <a:off x="1850" y="2062"/>
                <a:ext cx="3696" cy="20"/>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 name="Rectangle 250">
                <a:extLst>
                  <a:ext uri="{FF2B5EF4-FFF2-40B4-BE49-F238E27FC236}">
                    <a16:creationId xmlns:a16="http://schemas.microsoft.com/office/drawing/2014/main" id="{F54B241A-1E8A-45C2-84C0-7A580B7A0C54}"/>
                  </a:ext>
                </a:extLst>
              </p:cNvPr>
              <p:cNvSpPr>
                <a:spLocks noChangeArrowheads="1"/>
              </p:cNvSpPr>
              <p:nvPr/>
            </p:nvSpPr>
            <p:spPr bwMode="auto">
              <a:xfrm>
                <a:off x="1850" y="2082"/>
                <a:ext cx="3696" cy="19"/>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 name="Rectangle 251">
                <a:extLst>
                  <a:ext uri="{FF2B5EF4-FFF2-40B4-BE49-F238E27FC236}">
                    <a16:creationId xmlns:a16="http://schemas.microsoft.com/office/drawing/2014/main" id="{5B7D1F39-152B-438D-BE4E-A442A91D0697}"/>
                  </a:ext>
                </a:extLst>
              </p:cNvPr>
              <p:cNvSpPr>
                <a:spLocks noChangeArrowheads="1"/>
              </p:cNvSpPr>
              <p:nvPr/>
            </p:nvSpPr>
            <p:spPr bwMode="auto">
              <a:xfrm>
                <a:off x="1850" y="2101"/>
                <a:ext cx="369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 name="Rectangle 252">
                <a:extLst>
                  <a:ext uri="{FF2B5EF4-FFF2-40B4-BE49-F238E27FC236}">
                    <a16:creationId xmlns:a16="http://schemas.microsoft.com/office/drawing/2014/main" id="{71180FC5-0A0E-4D57-B6FA-A4A9C7D3E857}"/>
                  </a:ext>
                </a:extLst>
              </p:cNvPr>
              <p:cNvSpPr>
                <a:spLocks noChangeArrowheads="1"/>
              </p:cNvSpPr>
              <p:nvPr/>
            </p:nvSpPr>
            <p:spPr bwMode="auto">
              <a:xfrm>
                <a:off x="1850" y="2121"/>
                <a:ext cx="3696" cy="20"/>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 name="Rectangle 253">
                <a:extLst>
                  <a:ext uri="{FF2B5EF4-FFF2-40B4-BE49-F238E27FC236}">
                    <a16:creationId xmlns:a16="http://schemas.microsoft.com/office/drawing/2014/main" id="{21B0254B-E31D-4072-891D-B08FDDA57BA0}"/>
                  </a:ext>
                </a:extLst>
              </p:cNvPr>
              <p:cNvSpPr>
                <a:spLocks noChangeArrowheads="1"/>
              </p:cNvSpPr>
              <p:nvPr/>
            </p:nvSpPr>
            <p:spPr bwMode="auto">
              <a:xfrm>
                <a:off x="1850" y="2141"/>
                <a:ext cx="369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1" name="Rectangle 254">
                <a:extLst>
                  <a:ext uri="{FF2B5EF4-FFF2-40B4-BE49-F238E27FC236}">
                    <a16:creationId xmlns:a16="http://schemas.microsoft.com/office/drawing/2014/main" id="{9E709167-8F5C-402E-8E3A-F852418C93E8}"/>
                  </a:ext>
                </a:extLst>
              </p:cNvPr>
              <p:cNvSpPr>
                <a:spLocks noChangeArrowheads="1"/>
              </p:cNvSpPr>
              <p:nvPr/>
            </p:nvSpPr>
            <p:spPr bwMode="auto">
              <a:xfrm>
                <a:off x="1850" y="2161"/>
                <a:ext cx="3696" cy="20"/>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2" name="Rectangle 255">
                <a:extLst>
                  <a:ext uri="{FF2B5EF4-FFF2-40B4-BE49-F238E27FC236}">
                    <a16:creationId xmlns:a16="http://schemas.microsoft.com/office/drawing/2014/main" id="{1AA25AF4-DA23-4964-8D20-F73C508A7409}"/>
                  </a:ext>
                </a:extLst>
              </p:cNvPr>
              <p:cNvSpPr>
                <a:spLocks noChangeArrowheads="1"/>
              </p:cNvSpPr>
              <p:nvPr/>
            </p:nvSpPr>
            <p:spPr bwMode="auto">
              <a:xfrm>
                <a:off x="1850" y="2181"/>
                <a:ext cx="369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3" name="Rectangle 256">
                <a:extLst>
                  <a:ext uri="{FF2B5EF4-FFF2-40B4-BE49-F238E27FC236}">
                    <a16:creationId xmlns:a16="http://schemas.microsoft.com/office/drawing/2014/main" id="{8BE04F96-1E01-4FF2-8438-696519F6364D}"/>
                  </a:ext>
                </a:extLst>
              </p:cNvPr>
              <p:cNvSpPr>
                <a:spLocks noChangeArrowheads="1"/>
              </p:cNvSpPr>
              <p:nvPr/>
            </p:nvSpPr>
            <p:spPr bwMode="auto">
              <a:xfrm>
                <a:off x="1850" y="2201"/>
                <a:ext cx="369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4" name="Rectangle 257">
                <a:extLst>
                  <a:ext uri="{FF2B5EF4-FFF2-40B4-BE49-F238E27FC236}">
                    <a16:creationId xmlns:a16="http://schemas.microsoft.com/office/drawing/2014/main" id="{DAC120E9-566E-44A6-9F77-9C5C95D688E7}"/>
                  </a:ext>
                </a:extLst>
              </p:cNvPr>
              <p:cNvSpPr>
                <a:spLocks noChangeArrowheads="1"/>
              </p:cNvSpPr>
              <p:nvPr/>
            </p:nvSpPr>
            <p:spPr bwMode="auto">
              <a:xfrm>
                <a:off x="1850" y="2221"/>
                <a:ext cx="369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5" name="Rectangle 258">
                <a:extLst>
                  <a:ext uri="{FF2B5EF4-FFF2-40B4-BE49-F238E27FC236}">
                    <a16:creationId xmlns:a16="http://schemas.microsoft.com/office/drawing/2014/main" id="{7B4CDACF-F9F3-4273-9542-20594916E9AC}"/>
                  </a:ext>
                </a:extLst>
              </p:cNvPr>
              <p:cNvSpPr>
                <a:spLocks noChangeArrowheads="1"/>
              </p:cNvSpPr>
              <p:nvPr/>
            </p:nvSpPr>
            <p:spPr bwMode="auto">
              <a:xfrm>
                <a:off x="1850" y="2240"/>
                <a:ext cx="369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6" name="Rectangle 259">
                <a:extLst>
                  <a:ext uri="{FF2B5EF4-FFF2-40B4-BE49-F238E27FC236}">
                    <a16:creationId xmlns:a16="http://schemas.microsoft.com/office/drawing/2014/main" id="{667BA31B-A249-43EF-9503-A240DBE8F7B5}"/>
                  </a:ext>
                </a:extLst>
              </p:cNvPr>
              <p:cNvSpPr>
                <a:spLocks noChangeArrowheads="1"/>
              </p:cNvSpPr>
              <p:nvPr/>
            </p:nvSpPr>
            <p:spPr bwMode="auto">
              <a:xfrm>
                <a:off x="1850" y="2260"/>
                <a:ext cx="369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7" name="Rectangle 260">
                <a:extLst>
                  <a:ext uri="{FF2B5EF4-FFF2-40B4-BE49-F238E27FC236}">
                    <a16:creationId xmlns:a16="http://schemas.microsoft.com/office/drawing/2014/main" id="{C7D716E0-C58B-4F55-B86A-D89D06F9D5AC}"/>
                  </a:ext>
                </a:extLst>
              </p:cNvPr>
              <p:cNvSpPr>
                <a:spLocks noChangeArrowheads="1"/>
              </p:cNvSpPr>
              <p:nvPr/>
            </p:nvSpPr>
            <p:spPr bwMode="auto">
              <a:xfrm>
                <a:off x="1850" y="2280"/>
                <a:ext cx="3696" cy="20"/>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 name="Rectangle 261">
                <a:extLst>
                  <a:ext uri="{FF2B5EF4-FFF2-40B4-BE49-F238E27FC236}">
                    <a16:creationId xmlns:a16="http://schemas.microsoft.com/office/drawing/2014/main" id="{52709AD1-262D-45D6-A85E-1A273F2A00E6}"/>
                  </a:ext>
                </a:extLst>
              </p:cNvPr>
              <p:cNvSpPr>
                <a:spLocks noChangeArrowheads="1"/>
              </p:cNvSpPr>
              <p:nvPr/>
            </p:nvSpPr>
            <p:spPr bwMode="auto">
              <a:xfrm>
                <a:off x="1850" y="2300"/>
                <a:ext cx="369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 name="Rectangle 262">
                <a:extLst>
                  <a:ext uri="{FF2B5EF4-FFF2-40B4-BE49-F238E27FC236}">
                    <a16:creationId xmlns:a16="http://schemas.microsoft.com/office/drawing/2014/main" id="{24E0F929-EF77-47E0-B30B-510A6F084F0E}"/>
                  </a:ext>
                </a:extLst>
              </p:cNvPr>
              <p:cNvSpPr>
                <a:spLocks noChangeArrowheads="1"/>
              </p:cNvSpPr>
              <p:nvPr/>
            </p:nvSpPr>
            <p:spPr bwMode="auto">
              <a:xfrm>
                <a:off x="1850" y="2320"/>
                <a:ext cx="369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0" name="Rectangle 263">
                <a:extLst>
                  <a:ext uri="{FF2B5EF4-FFF2-40B4-BE49-F238E27FC236}">
                    <a16:creationId xmlns:a16="http://schemas.microsoft.com/office/drawing/2014/main" id="{754BAF97-E009-4499-9CF5-2D776ACB85E3}"/>
                  </a:ext>
                </a:extLst>
              </p:cNvPr>
              <p:cNvSpPr>
                <a:spLocks noChangeArrowheads="1"/>
              </p:cNvSpPr>
              <p:nvPr/>
            </p:nvSpPr>
            <p:spPr bwMode="auto">
              <a:xfrm>
                <a:off x="1850" y="2340"/>
                <a:ext cx="3696" cy="20"/>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1" name="Rectangle 264">
                <a:extLst>
                  <a:ext uri="{FF2B5EF4-FFF2-40B4-BE49-F238E27FC236}">
                    <a16:creationId xmlns:a16="http://schemas.microsoft.com/office/drawing/2014/main" id="{C2BA58C6-999E-4665-86E4-FD6C878C74A8}"/>
                  </a:ext>
                </a:extLst>
              </p:cNvPr>
              <p:cNvSpPr>
                <a:spLocks noChangeArrowheads="1"/>
              </p:cNvSpPr>
              <p:nvPr/>
            </p:nvSpPr>
            <p:spPr bwMode="auto">
              <a:xfrm>
                <a:off x="1850" y="2360"/>
                <a:ext cx="369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2" name="Rectangle 265">
                <a:extLst>
                  <a:ext uri="{FF2B5EF4-FFF2-40B4-BE49-F238E27FC236}">
                    <a16:creationId xmlns:a16="http://schemas.microsoft.com/office/drawing/2014/main" id="{891B75ED-E43B-4B3C-995F-8969B51D98BC}"/>
                  </a:ext>
                </a:extLst>
              </p:cNvPr>
              <p:cNvSpPr>
                <a:spLocks noChangeArrowheads="1"/>
              </p:cNvSpPr>
              <p:nvPr/>
            </p:nvSpPr>
            <p:spPr bwMode="auto">
              <a:xfrm>
                <a:off x="234" y="2360"/>
                <a:ext cx="161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3" name="Rectangle 266">
                <a:extLst>
                  <a:ext uri="{FF2B5EF4-FFF2-40B4-BE49-F238E27FC236}">
                    <a16:creationId xmlns:a16="http://schemas.microsoft.com/office/drawing/2014/main" id="{138DCF8C-DAD2-4BBC-8D5B-33BBF461669F}"/>
                  </a:ext>
                </a:extLst>
              </p:cNvPr>
              <p:cNvSpPr>
                <a:spLocks noChangeArrowheads="1"/>
              </p:cNvSpPr>
              <p:nvPr/>
            </p:nvSpPr>
            <p:spPr bwMode="auto">
              <a:xfrm>
                <a:off x="234" y="2380"/>
                <a:ext cx="1616" cy="19"/>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4" name="Rectangle 267">
                <a:extLst>
                  <a:ext uri="{FF2B5EF4-FFF2-40B4-BE49-F238E27FC236}">
                    <a16:creationId xmlns:a16="http://schemas.microsoft.com/office/drawing/2014/main" id="{78F5731D-A253-4B90-8C08-B77176A3A9EB}"/>
                  </a:ext>
                </a:extLst>
              </p:cNvPr>
              <p:cNvSpPr>
                <a:spLocks noChangeArrowheads="1"/>
              </p:cNvSpPr>
              <p:nvPr/>
            </p:nvSpPr>
            <p:spPr bwMode="auto">
              <a:xfrm>
                <a:off x="234" y="2399"/>
                <a:ext cx="1616" cy="20"/>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5" name="Rectangle 268">
                <a:extLst>
                  <a:ext uri="{FF2B5EF4-FFF2-40B4-BE49-F238E27FC236}">
                    <a16:creationId xmlns:a16="http://schemas.microsoft.com/office/drawing/2014/main" id="{29F8BC5E-C07A-4274-B1CB-6F5BCD82E27A}"/>
                  </a:ext>
                </a:extLst>
              </p:cNvPr>
              <p:cNvSpPr>
                <a:spLocks noChangeArrowheads="1"/>
              </p:cNvSpPr>
              <p:nvPr/>
            </p:nvSpPr>
            <p:spPr bwMode="auto">
              <a:xfrm>
                <a:off x="234" y="2419"/>
                <a:ext cx="1616" cy="20"/>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6" name="Rectangle 269">
                <a:extLst>
                  <a:ext uri="{FF2B5EF4-FFF2-40B4-BE49-F238E27FC236}">
                    <a16:creationId xmlns:a16="http://schemas.microsoft.com/office/drawing/2014/main" id="{F64D4C26-A6FF-4096-98ED-05FC8E9E15AB}"/>
                  </a:ext>
                </a:extLst>
              </p:cNvPr>
              <p:cNvSpPr>
                <a:spLocks noChangeArrowheads="1"/>
              </p:cNvSpPr>
              <p:nvPr/>
            </p:nvSpPr>
            <p:spPr bwMode="auto">
              <a:xfrm>
                <a:off x="234" y="2439"/>
                <a:ext cx="1616" cy="19"/>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7" name="Rectangle 270">
                <a:extLst>
                  <a:ext uri="{FF2B5EF4-FFF2-40B4-BE49-F238E27FC236}">
                    <a16:creationId xmlns:a16="http://schemas.microsoft.com/office/drawing/2014/main" id="{F9AC3455-13C4-4BB5-AC58-AF7AB6CA76B1}"/>
                  </a:ext>
                </a:extLst>
              </p:cNvPr>
              <p:cNvSpPr>
                <a:spLocks noChangeArrowheads="1"/>
              </p:cNvSpPr>
              <p:nvPr/>
            </p:nvSpPr>
            <p:spPr bwMode="auto">
              <a:xfrm>
                <a:off x="234" y="2458"/>
                <a:ext cx="1616" cy="20"/>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8" name="Rectangle 271">
                <a:extLst>
                  <a:ext uri="{FF2B5EF4-FFF2-40B4-BE49-F238E27FC236}">
                    <a16:creationId xmlns:a16="http://schemas.microsoft.com/office/drawing/2014/main" id="{40B76612-7B84-420A-A966-FE64F8272D6B}"/>
                  </a:ext>
                </a:extLst>
              </p:cNvPr>
              <p:cNvSpPr>
                <a:spLocks noChangeArrowheads="1"/>
              </p:cNvSpPr>
              <p:nvPr/>
            </p:nvSpPr>
            <p:spPr bwMode="auto">
              <a:xfrm>
                <a:off x="234" y="2478"/>
                <a:ext cx="1616" cy="19"/>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9" name="Rectangle 272">
                <a:extLst>
                  <a:ext uri="{FF2B5EF4-FFF2-40B4-BE49-F238E27FC236}">
                    <a16:creationId xmlns:a16="http://schemas.microsoft.com/office/drawing/2014/main" id="{00EB3FD6-A77C-4A39-8BB5-7E388C6895C4}"/>
                  </a:ext>
                </a:extLst>
              </p:cNvPr>
              <p:cNvSpPr>
                <a:spLocks noChangeArrowheads="1"/>
              </p:cNvSpPr>
              <p:nvPr/>
            </p:nvSpPr>
            <p:spPr bwMode="auto">
              <a:xfrm>
                <a:off x="234" y="2497"/>
                <a:ext cx="161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0" name="Rectangle 273">
                <a:extLst>
                  <a:ext uri="{FF2B5EF4-FFF2-40B4-BE49-F238E27FC236}">
                    <a16:creationId xmlns:a16="http://schemas.microsoft.com/office/drawing/2014/main" id="{19555DE5-D4E5-4088-B6BC-8074C0A706A0}"/>
                  </a:ext>
                </a:extLst>
              </p:cNvPr>
              <p:cNvSpPr>
                <a:spLocks noChangeArrowheads="1"/>
              </p:cNvSpPr>
              <p:nvPr/>
            </p:nvSpPr>
            <p:spPr bwMode="auto">
              <a:xfrm>
                <a:off x="234" y="2517"/>
                <a:ext cx="161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1" name="Rectangle 274">
                <a:extLst>
                  <a:ext uri="{FF2B5EF4-FFF2-40B4-BE49-F238E27FC236}">
                    <a16:creationId xmlns:a16="http://schemas.microsoft.com/office/drawing/2014/main" id="{CA71A368-99C1-44E7-AF08-496BF36E58FB}"/>
                  </a:ext>
                </a:extLst>
              </p:cNvPr>
              <p:cNvSpPr>
                <a:spLocks noChangeArrowheads="1"/>
              </p:cNvSpPr>
              <p:nvPr/>
            </p:nvSpPr>
            <p:spPr bwMode="auto">
              <a:xfrm>
                <a:off x="234" y="2537"/>
                <a:ext cx="1616" cy="19"/>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2" name="Rectangle 275">
                <a:extLst>
                  <a:ext uri="{FF2B5EF4-FFF2-40B4-BE49-F238E27FC236}">
                    <a16:creationId xmlns:a16="http://schemas.microsoft.com/office/drawing/2014/main" id="{9EA21179-1C3D-4B3D-AF94-AA9BDF171DE8}"/>
                  </a:ext>
                </a:extLst>
              </p:cNvPr>
              <p:cNvSpPr>
                <a:spLocks noChangeArrowheads="1"/>
              </p:cNvSpPr>
              <p:nvPr/>
            </p:nvSpPr>
            <p:spPr bwMode="auto">
              <a:xfrm>
                <a:off x="234" y="2556"/>
                <a:ext cx="161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3" name="Rectangle 276">
                <a:extLst>
                  <a:ext uri="{FF2B5EF4-FFF2-40B4-BE49-F238E27FC236}">
                    <a16:creationId xmlns:a16="http://schemas.microsoft.com/office/drawing/2014/main" id="{67D85AE7-9EA1-45E8-A75D-5FC6340AE986}"/>
                  </a:ext>
                </a:extLst>
              </p:cNvPr>
              <p:cNvSpPr>
                <a:spLocks noChangeArrowheads="1"/>
              </p:cNvSpPr>
              <p:nvPr/>
            </p:nvSpPr>
            <p:spPr bwMode="auto">
              <a:xfrm>
                <a:off x="234" y="2576"/>
                <a:ext cx="161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4" name="Rectangle 277">
                <a:extLst>
                  <a:ext uri="{FF2B5EF4-FFF2-40B4-BE49-F238E27FC236}">
                    <a16:creationId xmlns:a16="http://schemas.microsoft.com/office/drawing/2014/main" id="{789BBC04-0F67-4C02-A0A7-A02C5B85EC15}"/>
                  </a:ext>
                </a:extLst>
              </p:cNvPr>
              <p:cNvSpPr>
                <a:spLocks noChangeArrowheads="1"/>
              </p:cNvSpPr>
              <p:nvPr/>
            </p:nvSpPr>
            <p:spPr bwMode="auto">
              <a:xfrm>
                <a:off x="234" y="2596"/>
                <a:ext cx="161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5" name="Rectangle 278">
                <a:extLst>
                  <a:ext uri="{FF2B5EF4-FFF2-40B4-BE49-F238E27FC236}">
                    <a16:creationId xmlns:a16="http://schemas.microsoft.com/office/drawing/2014/main" id="{9AADFC92-3253-4129-A92F-A603C69C340A}"/>
                  </a:ext>
                </a:extLst>
              </p:cNvPr>
              <p:cNvSpPr>
                <a:spLocks noChangeArrowheads="1"/>
              </p:cNvSpPr>
              <p:nvPr/>
            </p:nvSpPr>
            <p:spPr bwMode="auto">
              <a:xfrm>
                <a:off x="234" y="2615"/>
                <a:ext cx="161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6" name="Rectangle 279">
                <a:extLst>
                  <a:ext uri="{FF2B5EF4-FFF2-40B4-BE49-F238E27FC236}">
                    <a16:creationId xmlns:a16="http://schemas.microsoft.com/office/drawing/2014/main" id="{B1276050-8C92-4D50-9D3F-CB684BEF52F4}"/>
                  </a:ext>
                </a:extLst>
              </p:cNvPr>
              <p:cNvSpPr>
                <a:spLocks noChangeArrowheads="1"/>
              </p:cNvSpPr>
              <p:nvPr/>
            </p:nvSpPr>
            <p:spPr bwMode="auto">
              <a:xfrm>
                <a:off x="234" y="2635"/>
                <a:ext cx="161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7" name="Rectangle 280">
                <a:extLst>
                  <a:ext uri="{FF2B5EF4-FFF2-40B4-BE49-F238E27FC236}">
                    <a16:creationId xmlns:a16="http://schemas.microsoft.com/office/drawing/2014/main" id="{CC921B18-9EFA-4922-8AEA-7D15ADAEA8DA}"/>
                  </a:ext>
                </a:extLst>
              </p:cNvPr>
              <p:cNvSpPr>
                <a:spLocks noChangeArrowheads="1"/>
              </p:cNvSpPr>
              <p:nvPr/>
            </p:nvSpPr>
            <p:spPr bwMode="auto">
              <a:xfrm>
                <a:off x="234" y="2655"/>
                <a:ext cx="1616" cy="19"/>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8" name="Rectangle 281">
                <a:extLst>
                  <a:ext uri="{FF2B5EF4-FFF2-40B4-BE49-F238E27FC236}">
                    <a16:creationId xmlns:a16="http://schemas.microsoft.com/office/drawing/2014/main" id="{068C663A-FA59-4798-8D7F-1C7022D6B76B}"/>
                  </a:ext>
                </a:extLst>
              </p:cNvPr>
              <p:cNvSpPr>
                <a:spLocks noChangeArrowheads="1"/>
              </p:cNvSpPr>
              <p:nvPr/>
            </p:nvSpPr>
            <p:spPr bwMode="auto">
              <a:xfrm>
                <a:off x="234" y="2674"/>
                <a:ext cx="1616" cy="20"/>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9" name="Rectangle 282">
                <a:extLst>
                  <a:ext uri="{FF2B5EF4-FFF2-40B4-BE49-F238E27FC236}">
                    <a16:creationId xmlns:a16="http://schemas.microsoft.com/office/drawing/2014/main" id="{787066ED-69A5-49CC-8EE7-5ED6E6A827FA}"/>
                  </a:ext>
                </a:extLst>
              </p:cNvPr>
              <p:cNvSpPr>
                <a:spLocks noChangeArrowheads="1"/>
              </p:cNvSpPr>
              <p:nvPr/>
            </p:nvSpPr>
            <p:spPr bwMode="auto">
              <a:xfrm>
                <a:off x="234" y="2694"/>
                <a:ext cx="161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0" name="Rectangle 283">
                <a:extLst>
                  <a:ext uri="{FF2B5EF4-FFF2-40B4-BE49-F238E27FC236}">
                    <a16:creationId xmlns:a16="http://schemas.microsoft.com/office/drawing/2014/main" id="{0CB07DDF-24C6-4316-85CC-5971D5F45332}"/>
                  </a:ext>
                </a:extLst>
              </p:cNvPr>
              <p:cNvSpPr>
                <a:spLocks noChangeArrowheads="1"/>
              </p:cNvSpPr>
              <p:nvPr/>
            </p:nvSpPr>
            <p:spPr bwMode="auto">
              <a:xfrm>
                <a:off x="234" y="2714"/>
                <a:ext cx="1616" cy="19"/>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1" name="Rectangle 284">
                <a:extLst>
                  <a:ext uri="{FF2B5EF4-FFF2-40B4-BE49-F238E27FC236}">
                    <a16:creationId xmlns:a16="http://schemas.microsoft.com/office/drawing/2014/main" id="{452DC607-E437-4687-A141-805BA5AC8720}"/>
                  </a:ext>
                </a:extLst>
              </p:cNvPr>
              <p:cNvSpPr>
                <a:spLocks noChangeArrowheads="1"/>
              </p:cNvSpPr>
              <p:nvPr/>
            </p:nvSpPr>
            <p:spPr bwMode="auto">
              <a:xfrm>
                <a:off x="234" y="2733"/>
                <a:ext cx="161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2" name="Rectangle 285">
                <a:extLst>
                  <a:ext uri="{FF2B5EF4-FFF2-40B4-BE49-F238E27FC236}">
                    <a16:creationId xmlns:a16="http://schemas.microsoft.com/office/drawing/2014/main" id="{B2F85F62-23DE-4A74-B526-04E7443DC908}"/>
                  </a:ext>
                </a:extLst>
              </p:cNvPr>
              <p:cNvSpPr>
                <a:spLocks noChangeArrowheads="1"/>
              </p:cNvSpPr>
              <p:nvPr/>
            </p:nvSpPr>
            <p:spPr bwMode="auto">
              <a:xfrm>
                <a:off x="234" y="2753"/>
                <a:ext cx="1616" cy="19"/>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3" name="Rectangle 286">
                <a:extLst>
                  <a:ext uri="{FF2B5EF4-FFF2-40B4-BE49-F238E27FC236}">
                    <a16:creationId xmlns:a16="http://schemas.microsoft.com/office/drawing/2014/main" id="{D8939F26-4081-49BC-8DD2-C70710B4566A}"/>
                  </a:ext>
                </a:extLst>
              </p:cNvPr>
              <p:cNvSpPr>
                <a:spLocks noChangeArrowheads="1"/>
              </p:cNvSpPr>
              <p:nvPr/>
            </p:nvSpPr>
            <p:spPr bwMode="auto">
              <a:xfrm>
                <a:off x="234" y="2772"/>
                <a:ext cx="161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4" name="Rectangle 287">
                <a:extLst>
                  <a:ext uri="{FF2B5EF4-FFF2-40B4-BE49-F238E27FC236}">
                    <a16:creationId xmlns:a16="http://schemas.microsoft.com/office/drawing/2014/main" id="{8548B7A7-9212-4F3F-9486-9AAE486FE360}"/>
                  </a:ext>
                </a:extLst>
              </p:cNvPr>
              <p:cNvSpPr>
                <a:spLocks noChangeArrowheads="1"/>
              </p:cNvSpPr>
              <p:nvPr/>
            </p:nvSpPr>
            <p:spPr bwMode="auto">
              <a:xfrm>
                <a:off x="234" y="2792"/>
                <a:ext cx="161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5" name="Rectangle 288">
                <a:extLst>
                  <a:ext uri="{FF2B5EF4-FFF2-40B4-BE49-F238E27FC236}">
                    <a16:creationId xmlns:a16="http://schemas.microsoft.com/office/drawing/2014/main" id="{B9DF5081-C69A-42DC-A276-03218A26EEE0}"/>
                  </a:ext>
                </a:extLst>
              </p:cNvPr>
              <p:cNvSpPr>
                <a:spLocks noChangeArrowheads="1"/>
              </p:cNvSpPr>
              <p:nvPr/>
            </p:nvSpPr>
            <p:spPr bwMode="auto">
              <a:xfrm>
                <a:off x="234" y="2812"/>
                <a:ext cx="161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6" name="Rectangle 289">
                <a:extLst>
                  <a:ext uri="{FF2B5EF4-FFF2-40B4-BE49-F238E27FC236}">
                    <a16:creationId xmlns:a16="http://schemas.microsoft.com/office/drawing/2014/main" id="{276676AD-3B38-40EB-8C2B-C10596934960}"/>
                  </a:ext>
                </a:extLst>
              </p:cNvPr>
              <p:cNvSpPr>
                <a:spLocks noChangeArrowheads="1"/>
              </p:cNvSpPr>
              <p:nvPr/>
            </p:nvSpPr>
            <p:spPr bwMode="auto">
              <a:xfrm>
                <a:off x="234" y="2831"/>
                <a:ext cx="161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7" name="Rectangle 290">
                <a:extLst>
                  <a:ext uri="{FF2B5EF4-FFF2-40B4-BE49-F238E27FC236}">
                    <a16:creationId xmlns:a16="http://schemas.microsoft.com/office/drawing/2014/main" id="{5819A75E-DDBE-407B-A0CE-36DB5C006A4A}"/>
                  </a:ext>
                </a:extLst>
              </p:cNvPr>
              <p:cNvSpPr>
                <a:spLocks noChangeArrowheads="1"/>
              </p:cNvSpPr>
              <p:nvPr/>
            </p:nvSpPr>
            <p:spPr bwMode="auto">
              <a:xfrm>
                <a:off x="234" y="2851"/>
                <a:ext cx="161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8" name="Rectangle 291">
                <a:extLst>
                  <a:ext uri="{FF2B5EF4-FFF2-40B4-BE49-F238E27FC236}">
                    <a16:creationId xmlns:a16="http://schemas.microsoft.com/office/drawing/2014/main" id="{1F718917-1215-4BE5-981E-EDB8602FBA1E}"/>
                  </a:ext>
                </a:extLst>
              </p:cNvPr>
              <p:cNvSpPr>
                <a:spLocks noChangeArrowheads="1"/>
              </p:cNvSpPr>
              <p:nvPr/>
            </p:nvSpPr>
            <p:spPr bwMode="auto">
              <a:xfrm>
                <a:off x="234" y="2871"/>
                <a:ext cx="1616" cy="19"/>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9" name="Rectangle 292">
                <a:extLst>
                  <a:ext uri="{FF2B5EF4-FFF2-40B4-BE49-F238E27FC236}">
                    <a16:creationId xmlns:a16="http://schemas.microsoft.com/office/drawing/2014/main" id="{932AD16D-B261-4A33-9B0E-02AC706BD7FA}"/>
                  </a:ext>
                </a:extLst>
              </p:cNvPr>
              <p:cNvSpPr>
                <a:spLocks noChangeArrowheads="1"/>
              </p:cNvSpPr>
              <p:nvPr/>
            </p:nvSpPr>
            <p:spPr bwMode="auto">
              <a:xfrm>
                <a:off x="234" y="2890"/>
                <a:ext cx="161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0" name="Rectangle 293">
                <a:extLst>
                  <a:ext uri="{FF2B5EF4-FFF2-40B4-BE49-F238E27FC236}">
                    <a16:creationId xmlns:a16="http://schemas.microsoft.com/office/drawing/2014/main" id="{3B52DB21-4E53-492C-B14B-1F3A33E985A2}"/>
                  </a:ext>
                </a:extLst>
              </p:cNvPr>
              <p:cNvSpPr>
                <a:spLocks noChangeArrowheads="1"/>
              </p:cNvSpPr>
              <p:nvPr/>
            </p:nvSpPr>
            <p:spPr bwMode="auto">
              <a:xfrm>
                <a:off x="234" y="2910"/>
                <a:ext cx="161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1" name="Rectangle 294">
                <a:extLst>
                  <a:ext uri="{FF2B5EF4-FFF2-40B4-BE49-F238E27FC236}">
                    <a16:creationId xmlns:a16="http://schemas.microsoft.com/office/drawing/2014/main" id="{991141BB-651C-43F7-8DE1-0D89DA15F760}"/>
                  </a:ext>
                </a:extLst>
              </p:cNvPr>
              <p:cNvSpPr>
                <a:spLocks noChangeArrowheads="1"/>
              </p:cNvSpPr>
              <p:nvPr/>
            </p:nvSpPr>
            <p:spPr bwMode="auto">
              <a:xfrm>
                <a:off x="234" y="2930"/>
                <a:ext cx="1616" cy="19"/>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2" name="Rectangle 295">
                <a:extLst>
                  <a:ext uri="{FF2B5EF4-FFF2-40B4-BE49-F238E27FC236}">
                    <a16:creationId xmlns:a16="http://schemas.microsoft.com/office/drawing/2014/main" id="{7931F46D-9D97-4313-926F-AB4DE45B65AC}"/>
                  </a:ext>
                </a:extLst>
              </p:cNvPr>
              <p:cNvSpPr>
                <a:spLocks noChangeArrowheads="1"/>
              </p:cNvSpPr>
              <p:nvPr/>
            </p:nvSpPr>
            <p:spPr bwMode="auto">
              <a:xfrm>
                <a:off x="234" y="2949"/>
                <a:ext cx="161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3" name="Rectangle 296">
                <a:extLst>
                  <a:ext uri="{FF2B5EF4-FFF2-40B4-BE49-F238E27FC236}">
                    <a16:creationId xmlns:a16="http://schemas.microsoft.com/office/drawing/2014/main" id="{0F2E866F-2B18-4590-A436-A7E3142782E6}"/>
                  </a:ext>
                </a:extLst>
              </p:cNvPr>
              <p:cNvSpPr>
                <a:spLocks noChangeArrowheads="1"/>
              </p:cNvSpPr>
              <p:nvPr/>
            </p:nvSpPr>
            <p:spPr bwMode="auto">
              <a:xfrm>
                <a:off x="234" y="2370"/>
                <a:ext cx="1616" cy="5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4" name="Rectangle 297">
                <a:extLst>
                  <a:ext uri="{FF2B5EF4-FFF2-40B4-BE49-F238E27FC236}">
                    <a16:creationId xmlns:a16="http://schemas.microsoft.com/office/drawing/2014/main" id="{EC75947C-7144-4F95-917B-98A779DB84C3}"/>
                  </a:ext>
                </a:extLst>
              </p:cNvPr>
              <p:cNvSpPr>
                <a:spLocks noChangeArrowheads="1"/>
              </p:cNvSpPr>
              <p:nvPr/>
            </p:nvSpPr>
            <p:spPr bwMode="auto">
              <a:xfrm>
                <a:off x="234" y="2360"/>
                <a:ext cx="161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5" name="Rectangle 298">
                <a:extLst>
                  <a:ext uri="{FF2B5EF4-FFF2-40B4-BE49-F238E27FC236}">
                    <a16:creationId xmlns:a16="http://schemas.microsoft.com/office/drawing/2014/main" id="{BCC02400-237D-4FBD-9F87-C5C2EE5B1132}"/>
                  </a:ext>
                </a:extLst>
              </p:cNvPr>
              <p:cNvSpPr>
                <a:spLocks noChangeArrowheads="1"/>
              </p:cNvSpPr>
              <p:nvPr/>
            </p:nvSpPr>
            <p:spPr bwMode="auto">
              <a:xfrm>
                <a:off x="234" y="2380"/>
                <a:ext cx="1616" cy="19"/>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6" name="Rectangle 299">
                <a:extLst>
                  <a:ext uri="{FF2B5EF4-FFF2-40B4-BE49-F238E27FC236}">
                    <a16:creationId xmlns:a16="http://schemas.microsoft.com/office/drawing/2014/main" id="{22769776-C34F-459D-8328-A1721A4A7F05}"/>
                  </a:ext>
                </a:extLst>
              </p:cNvPr>
              <p:cNvSpPr>
                <a:spLocks noChangeArrowheads="1"/>
              </p:cNvSpPr>
              <p:nvPr/>
            </p:nvSpPr>
            <p:spPr bwMode="auto">
              <a:xfrm>
                <a:off x="234" y="2399"/>
                <a:ext cx="1616" cy="20"/>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7" name="Rectangle 300">
                <a:extLst>
                  <a:ext uri="{FF2B5EF4-FFF2-40B4-BE49-F238E27FC236}">
                    <a16:creationId xmlns:a16="http://schemas.microsoft.com/office/drawing/2014/main" id="{CA779687-078A-4884-BF21-89C34BD7DE00}"/>
                  </a:ext>
                </a:extLst>
              </p:cNvPr>
              <p:cNvSpPr>
                <a:spLocks noChangeArrowheads="1"/>
              </p:cNvSpPr>
              <p:nvPr/>
            </p:nvSpPr>
            <p:spPr bwMode="auto">
              <a:xfrm>
                <a:off x="234" y="2419"/>
                <a:ext cx="1616" cy="20"/>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8" name="Rectangle 301">
                <a:extLst>
                  <a:ext uri="{FF2B5EF4-FFF2-40B4-BE49-F238E27FC236}">
                    <a16:creationId xmlns:a16="http://schemas.microsoft.com/office/drawing/2014/main" id="{617F4957-1773-4CDB-B5CA-CD472C9D5BCD}"/>
                  </a:ext>
                </a:extLst>
              </p:cNvPr>
              <p:cNvSpPr>
                <a:spLocks noChangeArrowheads="1"/>
              </p:cNvSpPr>
              <p:nvPr/>
            </p:nvSpPr>
            <p:spPr bwMode="auto">
              <a:xfrm>
                <a:off x="234" y="2439"/>
                <a:ext cx="1616" cy="19"/>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9" name="Rectangle 302">
                <a:extLst>
                  <a:ext uri="{FF2B5EF4-FFF2-40B4-BE49-F238E27FC236}">
                    <a16:creationId xmlns:a16="http://schemas.microsoft.com/office/drawing/2014/main" id="{C3B0A239-83D9-4B9C-BDC1-B539DE5D928E}"/>
                  </a:ext>
                </a:extLst>
              </p:cNvPr>
              <p:cNvSpPr>
                <a:spLocks noChangeArrowheads="1"/>
              </p:cNvSpPr>
              <p:nvPr/>
            </p:nvSpPr>
            <p:spPr bwMode="auto">
              <a:xfrm>
                <a:off x="234" y="2458"/>
                <a:ext cx="1616" cy="20"/>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0" name="Rectangle 303">
                <a:extLst>
                  <a:ext uri="{FF2B5EF4-FFF2-40B4-BE49-F238E27FC236}">
                    <a16:creationId xmlns:a16="http://schemas.microsoft.com/office/drawing/2014/main" id="{B06CB4C2-9A8D-4ADD-8D31-E0B2537B663A}"/>
                  </a:ext>
                </a:extLst>
              </p:cNvPr>
              <p:cNvSpPr>
                <a:spLocks noChangeArrowheads="1"/>
              </p:cNvSpPr>
              <p:nvPr/>
            </p:nvSpPr>
            <p:spPr bwMode="auto">
              <a:xfrm>
                <a:off x="234" y="2478"/>
                <a:ext cx="1616" cy="19"/>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1" name="Rectangle 304">
                <a:extLst>
                  <a:ext uri="{FF2B5EF4-FFF2-40B4-BE49-F238E27FC236}">
                    <a16:creationId xmlns:a16="http://schemas.microsoft.com/office/drawing/2014/main" id="{5375D2FE-7DA3-4EB3-8586-EF9CB0E66ECD}"/>
                  </a:ext>
                </a:extLst>
              </p:cNvPr>
              <p:cNvSpPr>
                <a:spLocks noChangeArrowheads="1"/>
              </p:cNvSpPr>
              <p:nvPr/>
            </p:nvSpPr>
            <p:spPr bwMode="auto">
              <a:xfrm>
                <a:off x="234" y="2497"/>
                <a:ext cx="161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2" name="Rectangle 305">
                <a:extLst>
                  <a:ext uri="{FF2B5EF4-FFF2-40B4-BE49-F238E27FC236}">
                    <a16:creationId xmlns:a16="http://schemas.microsoft.com/office/drawing/2014/main" id="{44581758-E902-4A04-9EBF-C764D5F414FF}"/>
                  </a:ext>
                </a:extLst>
              </p:cNvPr>
              <p:cNvSpPr>
                <a:spLocks noChangeArrowheads="1"/>
              </p:cNvSpPr>
              <p:nvPr/>
            </p:nvSpPr>
            <p:spPr bwMode="auto">
              <a:xfrm>
                <a:off x="234" y="2517"/>
                <a:ext cx="161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3" name="Rectangle 306">
                <a:extLst>
                  <a:ext uri="{FF2B5EF4-FFF2-40B4-BE49-F238E27FC236}">
                    <a16:creationId xmlns:a16="http://schemas.microsoft.com/office/drawing/2014/main" id="{E860DE2F-85F1-4923-AB7F-1291DA2532B5}"/>
                  </a:ext>
                </a:extLst>
              </p:cNvPr>
              <p:cNvSpPr>
                <a:spLocks noChangeArrowheads="1"/>
              </p:cNvSpPr>
              <p:nvPr/>
            </p:nvSpPr>
            <p:spPr bwMode="auto">
              <a:xfrm>
                <a:off x="234" y="2537"/>
                <a:ext cx="1616" cy="19"/>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4" name="Rectangle 307">
                <a:extLst>
                  <a:ext uri="{FF2B5EF4-FFF2-40B4-BE49-F238E27FC236}">
                    <a16:creationId xmlns:a16="http://schemas.microsoft.com/office/drawing/2014/main" id="{FD393325-3E82-4154-8232-DE5C61C8D3E2}"/>
                  </a:ext>
                </a:extLst>
              </p:cNvPr>
              <p:cNvSpPr>
                <a:spLocks noChangeArrowheads="1"/>
              </p:cNvSpPr>
              <p:nvPr/>
            </p:nvSpPr>
            <p:spPr bwMode="auto">
              <a:xfrm>
                <a:off x="234" y="2556"/>
                <a:ext cx="161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5" name="Rectangle 308">
                <a:extLst>
                  <a:ext uri="{FF2B5EF4-FFF2-40B4-BE49-F238E27FC236}">
                    <a16:creationId xmlns:a16="http://schemas.microsoft.com/office/drawing/2014/main" id="{EF6E8E69-88DE-4609-8F89-23AD9EA2229B}"/>
                  </a:ext>
                </a:extLst>
              </p:cNvPr>
              <p:cNvSpPr>
                <a:spLocks noChangeArrowheads="1"/>
              </p:cNvSpPr>
              <p:nvPr/>
            </p:nvSpPr>
            <p:spPr bwMode="auto">
              <a:xfrm>
                <a:off x="234" y="2576"/>
                <a:ext cx="161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6" name="Rectangle 309">
                <a:extLst>
                  <a:ext uri="{FF2B5EF4-FFF2-40B4-BE49-F238E27FC236}">
                    <a16:creationId xmlns:a16="http://schemas.microsoft.com/office/drawing/2014/main" id="{D753A2CF-C45A-416B-8A42-BFCD3819A9D7}"/>
                  </a:ext>
                </a:extLst>
              </p:cNvPr>
              <p:cNvSpPr>
                <a:spLocks noChangeArrowheads="1"/>
              </p:cNvSpPr>
              <p:nvPr/>
            </p:nvSpPr>
            <p:spPr bwMode="auto">
              <a:xfrm>
                <a:off x="234" y="2596"/>
                <a:ext cx="161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7" name="Rectangle 310">
                <a:extLst>
                  <a:ext uri="{FF2B5EF4-FFF2-40B4-BE49-F238E27FC236}">
                    <a16:creationId xmlns:a16="http://schemas.microsoft.com/office/drawing/2014/main" id="{92FB8391-2615-4A45-8EC0-AE820B7C7B7B}"/>
                  </a:ext>
                </a:extLst>
              </p:cNvPr>
              <p:cNvSpPr>
                <a:spLocks noChangeArrowheads="1"/>
              </p:cNvSpPr>
              <p:nvPr/>
            </p:nvSpPr>
            <p:spPr bwMode="auto">
              <a:xfrm>
                <a:off x="234" y="2615"/>
                <a:ext cx="161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8" name="Rectangle 311">
                <a:extLst>
                  <a:ext uri="{FF2B5EF4-FFF2-40B4-BE49-F238E27FC236}">
                    <a16:creationId xmlns:a16="http://schemas.microsoft.com/office/drawing/2014/main" id="{29B87DC9-6478-44F2-AC34-38EE3E59D25D}"/>
                  </a:ext>
                </a:extLst>
              </p:cNvPr>
              <p:cNvSpPr>
                <a:spLocks noChangeArrowheads="1"/>
              </p:cNvSpPr>
              <p:nvPr/>
            </p:nvSpPr>
            <p:spPr bwMode="auto">
              <a:xfrm>
                <a:off x="234" y="2635"/>
                <a:ext cx="161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9" name="Rectangle 312">
                <a:extLst>
                  <a:ext uri="{FF2B5EF4-FFF2-40B4-BE49-F238E27FC236}">
                    <a16:creationId xmlns:a16="http://schemas.microsoft.com/office/drawing/2014/main" id="{A166A887-6EFF-456E-B5AD-AE45B8C49F64}"/>
                  </a:ext>
                </a:extLst>
              </p:cNvPr>
              <p:cNvSpPr>
                <a:spLocks noChangeArrowheads="1"/>
              </p:cNvSpPr>
              <p:nvPr/>
            </p:nvSpPr>
            <p:spPr bwMode="auto">
              <a:xfrm>
                <a:off x="234" y="2655"/>
                <a:ext cx="1616" cy="19"/>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0" name="Rectangle 313">
                <a:extLst>
                  <a:ext uri="{FF2B5EF4-FFF2-40B4-BE49-F238E27FC236}">
                    <a16:creationId xmlns:a16="http://schemas.microsoft.com/office/drawing/2014/main" id="{68E46973-A88D-40D1-B9BA-A40BD51E8E5D}"/>
                  </a:ext>
                </a:extLst>
              </p:cNvPr>
              <p:cNvSpPr>
                <a:spLocks noChangeArrowheads="1"/>
              </p:cNvSpPr>
              <p:nvPr/>
            </p:nvSpPr>
            <p:spPr bwMode="auto">
              <a:xfrm>
                <a:off x="234" y="2674"/>
                <a:ext cx="1616" cy="20"/>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1" name="Rectangle 314">
                <a:extLst>
                  <a:ext uri="{FF2B5EF4-FFF2-40B4-BE49-F238E27FC236}">
                    <a16:creationId xmlns:a16="http://schemas.microsoft.com/office/drawing/2014/main" id="{93156AA5-D8AC-468F-A0AB-586117EA3920}"/>
                  </a:ext>
                </a:extLst>
              </p:cNvPr>
              <p:cNvSpPr>
                <a:spLocks noChangeArrowheads="1"/>
              </p:cNvSpPr>
              <p:nvPr/>
            </p:nvSpPr>
            <p:spPr bwMode="auto">
              <a:xfrm>
                <a:off x="234" y="2694"/>
                <a:ext cx="161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2" name="Rectangle 315">
                <a:extLst>
                  <a:ext uri="{FF2B5EF4-FFF2-40B4-BE49-F238E27FC236}">
                    <a16:creationId xmlns:a16="http://schemas.microsoft.com/office/drawing/2014/main" id="{15E596A0-5D08-4000-A27D-7E2DAD4FC56A}"/>
                  </a:ext>
                </a:extLst>
              </p:cNvPr>
              <p:cNvSpPr>
                <a:spLocks noChangeArrowheads="1"/>
              </p:cNvSpPr>
              <p:nvPr/>
            </p:nvSpPr>
            <p:spPr bwMode="auto">
              <a:xfrm>
                <a:off x="234" y="2714"/>
                <a:ext cx="1616" cy="19"/>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3" name="Rectangle 316">
                <a:extLst>
                  <a:ext uri="{FF2B5EF4-FFF2-40B4-BE49-F238E27FC236}">
                    <a16:creationId xmlns:a16="http://schemas.microsoft.com/office/drawing/2014/main" id="{B7D51A35-348B-4E52-92A0-4C3060709104}"/>
                  </a:ext>
                </a:extLst>
              </p:cNvPr>
              <p:cNvSpPr>
                <a:spLocks noChangeArrowheads="1"/>
              </p:cNvSpPr>
              <p:nvPr/>
            </p:nvSpPr>
            <p:spPr bwMode="auto">
              <a:xfrm>
                <a:off x="234" y="2733"/>
                <a:ext cx="161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4" name="Rectangle 317">
                <a:extLst>
                  <a:ext uri="{FF2B5EF4-FFF2-40B4-BE49-F238E27FC236}">
                    <a16:creationId xmlns:a16="http://schemas.microsoft.com/office/drawing/2014/main" id="{8FD5BE7E-D05B-4682-8A1B-298F17897076}"/>
                  </a:ext>
                </a:extLst>
              </p:cNvPr>
              <p:cNvSpPr>
                <a:spLocks noChangeArrowheads="1"/>
              </p:cNvSpPr>
              <p:nvPr/>
            </p:nvSpPr>
            <p:spPr bwMode="auto">
              <a:xfrm>
                <a:off x="234" y="2753"/>
                <a:ext cx="1616" cy="19"/>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5" name="Rectangle 318">
                <a:extLst>
                  <a:ext uri="{FF2B5EF4-FFF2-40B4-BE49-F238E27FC236}">
                    <a16:creationId xmlns:a16="http://schemas.microsoft.com/office/drawing/2014/main" id="{675D4C8E-AEBC-4BF6-9365-31877BAFEE9A}"/>
                  </a:ext>
                </a:extLst>
              </p:cNvPr>
              <p:cNvSpPr>
                <a:spLocks noChangeArrowheads="1"/>
              </p:cNvSpPr>
              <p:nvPr/>
            </p:nvSpPr>
            <p:spPr bwMode="auto">
              <a:xfrm>
                <a:off x="234" y="2772"/>
                <a:ext cx="161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6" name="Rectangle 319">
                <a:extLst>
                  <a:ext uri="{FF2B5EF4-FFF2-40B4-BE49-F238E27FC236}">
                    <a16:creationId xmlns:a16="http://schemas.microsoft.com/office/drawing/2014/main" id="{3F3C357E-A389-4494-9059-BB1AA89D74F8}"/>
                  </a:ext>
                </a:extLst>
              </p:cNvPr>
              <p:cNvSpPr>
                <a:spLocks noChangeArrowheads="1"/>
              </p:cNvSpPr>
              <p:nvPr/>
            </p:nvSpPr>
            <p:spPr bwMode="auto">
              <a:xfrm>
                <a:off x="234" y="2792"/>
                <a:ext cx="161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7" name="Rectangle 320">
                <a:extLst>
                  <a:ext uri="{FF2B5EF4-FFF2-40B4-BE49-F238E27FC236}">
                    <a16:creationId xmlns:a16="http://schemas.microsoft.com/office/drawing/2014/main" id="{0A45666F-FF20-425B-9EC7-FC9E9896BDFE}"/>
                  </a:ext>
                </a:extLst>
              </p:cNvPr>
              <p:cNvSpPr>
                <a:spLocks noChangeArrowheads="1"/>
              </p:cNvSpPr>
              <p:nvPr/>
            </p:nvSpPr>
            <p:spPr bwMode="auto">
              <a:xfrm>
                <a:off x="234" y="2812"/>
                <a:ext cx="161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8" name="Rectangle 321">
                <a:extLst>
                  <a:ext uri="{FF2B5EF4-FFF2-40B4-BE49-F238E27FC236}">
                    <a16:creationId xmlns:a16="http://schemas.microsoft.com/office/drawing/2014/main" id="{7254DBFC-7866-4BBD-BED3-1C48E7F853E9}"/>
                  </a:ext>
                </a:extLst>
              </p:cNvPr>
              <p:cNvSpPr>
                <a:spLocks noChangeArrowheads="1"/>
              </p:cNvSpPr>
              <p:nvPr/>
            </p:nvSpPr>
            <p:spPr bwMode="auto">
              <a:xfrm>
                <a:off x="234" y="2831"/>
                <a:ext cx="161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9" name="Rectangle 322">
                <a:extLst>
                  <a:ext uri="{FF2B5EF4-FFF2-40B4-BE49-F238E27FC236}">
                    <a16:creationId xmlns:a16="http://schemas.microsoft.com/office/drawing/2014/main" id="{77B30D00-E409-41D3-B6B6-B2606355B242}"/>
                  </a:ext>
                </a:extLst>
              </p:cNvPr>
              <p:cNvSpPr>
                <a:spLocks noChangeArrowheads="1"/>
              </p:cNvSpPr>
              <p:nvPr/>
            </p:nvSpPr>
            <p:spPr bwMode="auto">
              <a:xfrm>
                <a:off x="234" y="2851"/>
                <a:ext cx="161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0" name="Rectangle 323">
                <a:extLst>
                  <a:ext uri="{FF2B5EF4-FFF2-40B4-BE49-F238E27FC236}">
                    <a16:creationId xmlns:a16="http://schemas.microsoft.com/office/drawing/2014/main" id="{F063305C-C827-4D54-90BB-468627F78972}"/>
                  </a:ext>
                </a:extLst>
              </p:cNvPr>
              <p:cNvSpPr>
                <a:spLocks noChangeArrowheads="1"/>
              </p:cNvSpPr>
              <p:nvPr/>
            </p:nvSpPr>
            <p:spPr bwMode="auto">
              <a:xfrm>
                <a:off x="234" y="2871"/>
                <a:ext cx="1616" cy="19"/>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1" name="Rectangle 324">
                <a:extLst>
                  <a:ext uri="{FF2B5EF4-FFF2-40B4-BE49-F238E27FC236}">
                    <a16:creationId xmlns:a16="http://schemas.microsoft.com/office/drawing/2014/main" id="{12A3EB9B-871F-425E-A004-5464999D0609}"/>
                  </a:ext>
                </a:extLst>
              </p:cNvPr>
              <p:cNvSpPr>
                <a:spLocks noChangeArrowheads="1"/>
              </p:cNvSpPr>
              <p:nvPr/>
            </p:nvSpPr>
            <p:spPr bwMode="auto">
              <a:xfrm>
                <a:off x="234" y="2890"/>
                <a:ext cx="161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2" name="Rectangle 325">
                <a:extLst>
                  <a:ext uri="{FF2B5EF4-FFF2-40B4-BE49-F238E27FC236}">
                    <a16:creationId xmlns:a16="http://schemas.microsoft.com/office/drawing/2014/main" id="{150A4E5E-BB47-434B-A773-10F9982E1A49}"/>
                  </a:ext>
                </a:extLst>
              </p:cNvPr>
              <p:cNvSpPr>
                <a:spLocks noChangeArrowheads="1"/>
              </p:cNvSpPr>
              <p:nvPr/>
            </p:nvSpPr>
            <p:spPr bwMode="auto">
              <a:xfrm>
                <a:off x="234" y="2910"/>
                <a:ext cx="161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3" name="Rectangle 326">
                <a:extLst>
                  <a:ext uri="{FF2B5EF4-FFF2-40B4-BE49-F238E27FC236}">
                    <a16:creationId xmlns:a16="http://schemas.microsoft.com/office/drawing/2014/main" id="{520028C9-C8BE-4F8A-968D-A1803FE81A61}"/>
                  </a:ext>
                </a:extLst>
              </p:cNvPr>
              <p:cNvSpPr>
                <a:spLocks noChangeArrowheads="1"/>
              </p:cNvSpPr>
              <p:nvPr/>
            </p:nvSpPr>
            <p:spPr bwMode="auto">
              <a:xfrm>
                <a:off x="234" y="2930"/>
                <a:ext cx="1616" cy="19"/>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4" name="Rectangle 327">
                <a:extLst>
                  <a:ext uri="{FF2B5EF4-FFF2-40B4-BE49-F238E27FC236}">
                    <a16:creationId xmlns:a16="http://schemas.microsoft.com/office/drawing/2014/main" id="{529D7EA2-6286-4B6E-998A-78204BBD8295}"/>
                  </a:ext>
                </a:extLst>
              </p:cNvPr>
              <p:cNvSpPr>
                <a:spLocks noChangeArrowheads="1"/>
              </p:cNvSpPr>
              <p:nvPr/>
            </p:nvSpPr>
            <p:spPr bwMode="auto">
              <a:xfrm>
                <a:off x="234" y="2949"/>
                <a:ext cx="161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5" name="Rectangle 328">
                <a:extLst>
                  <a:ext uri="{FF2B5EF4-FFF2-40B4-BE49-F238E27FC236}">
                    <a16:creationId xmlns:a16="http://schemas.microsoft.com/office/drawing/2014/main" id="{56DEB0DC-B0F0-4C80-922C-D49716BB8FBA}"/>
                  </a:ext>
                </a:extLst>
              </p:cNvPr>
              <p:cNvSpPr>
                <a:spLocks noChangeArrowheads="1"/>
              </p:cNvSpPr>
              <p:nvPr/>
            </p:nvSpPr>
            <p:spPr bwMode="auto">
              <a:xfrm>
                <a:off x="1850" y="2360"/>
                <a:ext cx="369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6" name="Rectangle 329">
                <a:extLst>
                  <a:ext uri="{FF2B5EF4-FFF2-40B4-BE49-F238E27FC236}">
                    <a16:creationId xmlns:a16="http://schemas.microsoft.com/office/drawing/2014/main" id="{BCE46E73-DDA2-4D49-A1FF-E8AEF4211973}"/>
                  </a:ext>
                </a:extLst>
              </p:cNvPr>
              <p:cNvSpPr>
                <a:spLocks noChangeArrowheads="1"/>
              </p:cNvSpPr>
              <p:nvPr/>
            </p:nvSpPr>
            <p:spPr bwMode="auto">
              <a:xfrm>
                <a:off x="1850" y="2380"/>
                <a:ext cx="3696" cy="19"/>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7" name="Rectangle 330">
                <a:extLst>
                  <a:ext uri="{FF2B5EF4-FFF2-40B4-BE49-F238E27FC236}">
                    <a16:creationId xmlns:a16="http://schemas.microsoft.com/office/drawing/2014/main" id="{0085230A-A90B-4AC3-B31A-240BCFB214DB}"/>
                  </a:ext>
                </a:extLst>
              </p:cNvPr>
              <p:cNvSpPr>
                <a:spLocks noChangeArrowheads="1"/>
              </p:cNvSpPr>
              <p:nvPr/>
            </p:nvSpPr>
            <p:spPr bwMode="auto">
              <a:xfrm>
                <a:off x="1850" y="2399"/>
                <a:ext cx="3696" cy="20"/>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8" name="Rectangle 331">
                <a:extLst>
                  <a:ext uri="{FF2B5EF4-FFF2-40B4-BE49-F238E27FC236}">
                    <a16:creationId xmlns:a16="http://schemas.microsoft.com/office/drawing/2014/main" id="{CD73693B-B69A-40EA-AF1E-76CCAB4B99B0}"/>
                  </a:ext>
                </a:extLst>
              </p:cNvPr>
              <p:cNvSpPr>
                <a:spLocks noChangeArrowheads="1"/>
              </p:cNvSpPr>
              <p:nvPr/>
            </p:nvSpPr>
            <p:spPr bwMode="auto">
              <a:xfrm>
                <a:off x="1850" y="2419"/>
                <a:ext cx="3696" cy="20"/>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9" name="Rectangle 332">
                <a:extLst>
                  <a:ext uri="{FF2B5EF4-FFF2-40B4-BE49-F238E27FC236}">
                    <a16:creationId xmlns:a16="http://schemas.microsoft.com/office/drawing/2014/main" id="{F9C02321-4AE5-4D1D-9956-3479A2A025FB}"/>
                  </a:ext>
                </a:extLst>
              </p:cNvPr>
              <p:cNvSpPr>
                <a:spLocks noChangeArrowheads="1"/>
              </p:cNvSpPr>
              <p:nvPr/>
            </p:nvSpPr>
            <p:spPr bwMode="auto">
              <a:xfrm>
                <a:off x="1850" y="2439"/>
                <a:ext cx="3696" cy="19"/>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0" name="Rectangle 333">
                <a:extLst>
                  <a:ext uri="{FF2B5EF4-FFF2-40B4-BE49-F238E27FC236}">
                    <a16:creationId xmlns:a16="http://schemas.microsoft.com/office/drawing/2014/main" id="{BC4801AF-90CC-4A89-8FD9-0ED75B855608}"/>
                  </a:ext>
                </a:extLst>
              </p:cNvPr>
              <p:cNvSpPr>
                <a:spLocks noChangeArrowheads="1"/>
              </p:cNvSpPr>
              <p:nvPr/>
            </p:nvSpPr>
            <p:spPr bwMode="auto">
              <a:xfrm>
                <a:off x="1850" y="2458"/>
                <a:ext cx="3696" cy="20"/>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1" name="Rectangle 334">
                <a:extLst>
                  <a:ext uri="{FF2B5EF4-FFF2-40B4-BE49-F238E27FC236}">
                    <a16:creationId xmlns:a16="http://schemas.microsoft.com/office/drawing/2014/main" id="{AB0249BF-B94C-4ABE-A015-829856ECA3FF}"/>
                  </a:ext>
                </a:extLst>
              </p:cNvPr>
              <p:cNvSpPr>
                <a:spLocks noChangeArrowheads="1"/>
              </p:cNvSpPr>
              <p:nvPr/>
            </p:nvSpPr>
            <p:spPr bwMode="auto">
              <a:xfrm>
                <a:off x="1850" y="2478"/>
                <a:ext cx="3696" cy="19"/>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2" name="Rectangle 335">
                <a:extLst>
                  <a:ext uri="{FF2B5EF4-FFF2-40B4-BE49-F238E27FC236}">
                    <a16:creationId xmlns:a16="http://schemas.microsoft.com/office/drawing/2014/main" id="{530689F0-D705-4BAE-B304-698B22A7F5D8}"/>
                  </a:ext>
                </a:extLst>
              </p:cNvPr>
              <p:cNvSpPr>
                <a:spLocks noChangeArrowheads="1"/>
              </p:cNvSpPr>
              <p:nvPr/>
            </p:nvSpPr>
            <p:spPr bwMode="auto">
              <a:xfrm>
                <a:off x="1850" y="2497"/>
                <a:ext cx="369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3" name="Rectangle 336">
                <a:extLst>
                  <a:ext uri="{FF2B5EF4-FFF2-40B4-BE49-F238E27FC236}">
                    <a16:creationId xmlns:a16="http://schemas.microsoft.com/office/drawing/2014/main" id="{FC55B71D-B7D0-452D-9022-7025BE21EDA3}"/>
                  </a:ext>
                </a:extLst>
              </p:cNvPr>
              <p:cNvSpPr>
                <a:spLocks noChangeArrowheads="1"/>
              </p:cNvSpPr>
              <p:nvPr/>
            </p:nvSpPr>
            <p:spPr bwMode="auto">
              <a:xfrm>
                <a:off x="1850" y="2517"/>
                <a:ext cx="369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4" name="Rectangle 337">
                <a:extLst>
                  <a:ext uri="{FF2B5EF4-FFF2-40B4-BE49-F238E27FC236}">
                    <a16:creationId xmlns:a16="http://schemas.microsoft.com/office/drawing/2014/main" id="{492C2945-DFB6-426A-B24A-82B58964CEED}"/>
                  </a:ext>
                </a:extLst>
              </p:cNvPr>
              <p:cNvSpPr>
                <a:spLocks noChangeArrowheads="1"/>
              </p:cNvSpPr>
              <p:nvPr/>
            </p:nvSpPr>
            <p:spPr bwMode="auto">
              <a:xfrm>
                <a:off x="1850" y="2537"/>
                <a:ext cx="3696" cy="19"/>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5" name="Rectangle 338">
                <a:extLst>
                  <a:ext uri="{FF2B5EF4-FFF2-40B4-BE49-F238E27FC236}">
                    <a16:creationId xmlns:a16="http://schemas.microsoft.com/office/drawing/2014/main" id="{7E38CBF9-93EA-4420-9A60-12D31E244CD9}"/>
                  </a:ext>
                </a:extLst>
              </p:cNvPr>
              <p:cNvSpPr>
                <a:spLocks noChangeArrowheads="1"/>
              </p:cNvSpPr>
              <p:nvPr/>
            </p:nvSpPr>
            <p:spPr bwMode="auto">
              <a:xfrm>
                <a:off x="1850" y="2556"/>
                <a:ext cx="369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6" name="Rectangle 339">
                <a:extLst>
                  <a:ext uri="{FF2B5EF4-FFF2-40B4-BE49-F238E27FC236}">
                    <a16:creationId xmlns:a16="http://schemas.microsoft.com/office/drawing/2014/main" id="{D9EFF7DF-868D-4856-9588-06193BC29B61}"/>
                  </a:ext>
                </a:extLst>
              </p:cNvPr>
              <p:cNvSpPr>
                <a:spLocks noChangeArrowheads="1"/>
              </p:cNvSpPr>
              <p:nvPr/>
            </p:nvSpPr>
            <p:spPr bwMode="auto">
              <a:xfrm>
                <a:off x="1850" y="2576"/>
                <a:ext cx="369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7" name="Rectangle 340">
                <a:extLst>
                  <a:ext uri="{FF2B5EF4-FFF2-40B4-BE49-F238E27FC236}">
                    <a16:creationId xmlns:a16="http://schemas.microsoft.com/office/drawing/2014/main" id="{04252A6D-D00F-4F9A-964B-AE93DAE6636A}"/>
                  </a:ext>
                </a:extLst>
              </p:cNvPr>
              <p:cNvSpPr>
                <a:spLocks noChangeArrowheads="1"/>
              </p:cNvSpPr>
              <p:nvPr/>
            </p:nvSpPr>
            <p:spPr bwMode="auto">
              <a:xfrm>
                <a:off x="1850" y="2596"/>
                <a:ext cx="369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8" name="Rectangle 341">
                <a:extLst>
                  <a:ext uri="{FF2B5EF4-FFF2-40B4-BE49-F238E27FC236}">
                    <a16:creationId xmlns:a16="http://schemas.microsoft.com/office/drawing/2014/main" id="{A0E979EA-E5A0-42FA-B2D4-E8C4010C621B}"/>
                  </a:ext>
                </a:extLst>
              </p:cNvPr>
              <p:cNvSpPr>
                <a:spLocks noChangeArrowheads="1"/>
              </p:cNvSpPr>
              <p:nvPr/>
            </p:nvSpPr>
            <p:spPr bwMode="auto">
              <a:xfrm>
                <a:off x="1850" y="2615"/>
                <a:ext cx="369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9" name="Rectangle 342">
                <a:extLst>
                  <a:ext uri="{FF2B5EF4-FFF2-40B4-BE49-F238E27FC236}">
                    <a16:creationId xmlns:a16="http://schemas.microsoft.com/office/drawing/2014/main" id="{7C17FAE7-03D9-4A78-BED9-B9163688C065}"/>
                  </a:ext>
                </a:extLst>
              </p:cNvPr>
              <p:cNvSpPr>
                <a:spLocks noChangeArrowheads="1"/>
              </p:cNvSpPr>
              <p:nvPr/>
            </p:nvSpPr>
            <p:spPr bwMode="auto">
              <a:xfrm>
                <a:off x="1850" y="2635"/>
                <a:ext cx="369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0" name="Rectangle 343">
                <a:extLst>
                  <a:ext uri="{FF2B5EF4-FFF2-40B4-BE49-F238E27FC236}">
                    <a16:creationId xmlns:a16="http://schemas.microsoft.com/office/drawing/2014/main" id="{2D6D482A-2EE3-46D7-80D3-37A3C49887C8}"/>
                  </a:ext>
                </a:extLst>
              </p:cNvPr>
              <p:cNvSpPr>
                <a:spLocks noChangeArrowheads="1"/>
              </p:cNvSpPr>
              <p:nvPr/>
            </p:nvSpPr>
            <p:spPr bwMode="auto">
              <a:xfrm>
                <a:off x="1850" y="2655"/>
                <a:ext cx="3696" cy="19"/>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1" name="Rectangle 344">
                <a:extLst>
                  <a:ext uri="{FF2B5EF4-FFF2-40B4-BE49-F238E27FC236}">
                    <a16:creationId xmlns:a16="http://schemas.microsoft.com/office/drawing/2014/main" id="{3BDF36DD-A594-447C-A83A-FBB003DA6092}"/>
                  </a:ext>
                </a:extLst>
              </p:cNvPr>
              <p:cNvSpPr>
                <a:spLocks noChangeArrowheads="1"/>
              </p:cNvSpPr>
              <p:nvPr/>
            </p:nvSpPr>
            <p:spPr bwMode="auto">
              <a:xfrm>
                <a:off x="1850" y="2674"/>
                <a:ext cx="3696" cy="20"/>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2" name="Rectangle 345">
                <a:extLst>
                  <a:ext uri="{FF2B5EF4-FFF2-40B4-BE49-F238E27FC236}">
                    <a16:creationId xmlns:a16="http://schemas.microsoft.com/office/drawing/2014/main" id="{704D04B7-B5CF-45FB-BFB0-3277C2CB53EB}"/>
                  </a:ext>
                </a:extLst>
              </p:cNvPr>
              <p:cNvSpPr>
                <a:spLocks noChangeArrowheads="1"/>
              </p:cNvSpPr>
              <p:nvPr/>
            </p:nvSpPr>
            <p:spPr bwMode="auto">
              <a:xfrm>
                <a:off x="1850" y="2694"/>
                <a:ext cx="369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3" name="Rectangle 346">
                <a:extLst>
                  <a:ext uri="{FF2B5EF4-FFF2-40B4-BE49-F238E27FC236}">
                    <a16:creationId xmlns:a16="http://schemas.microsoft.com/office/drawing/2014/main" id="{996B628E-949B-46C7-A035-51D13159C22A}"/>
                  </a:ext>
                </a:extLst>
              </p:cNvPr>
              <p:cNvSpPr>
                <a:spLocks noChangeArrowheads="1"/>
              </p:cNvSpPr>
              <p:nvPr/>
            </p:nvSpPr>
            <p:spPr bwMode="auto">
              <a:xfrm>
                <a:off x="1850" y="2714"/>
                <a:ext cx="3696" cy="19"/>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4" name="Rectangle 347">
                <a:extLst>
                  <a:ext uri="{FF2B5EF4-FFF2-40B4-BE49-F238E27FC236}">
                    <a16:creationId xmlns:a16="http://schemas.microsoft.com/office/drawing/2014/main" id="{8CD6EA8F-7656-4C49-B103-BA9A96EED76C}"/>
                  </a:ext>
                </a:extLst>
              </p:cNvPr>
              <p:cNvSpPr>
                <a:spLocks noChangeArrowheads="1"/>
              </p:cNvSpPr>
              <p:nvPr/>
            </p:nvSpPr>
            <p:spPr bwMode="auto">
              <a:xfrm>
                <a:off x="1850" y="2733"/>
                <a:ext cx="369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5" name="Rectangle 348">
                <a:extLst>
                  <a:ext uri="{FF2B5EF4-FFF2-40B4-BE49-F238E27FC236}">
                    <a16:creationId xmlns:a16="http://schemas.microsoft.com/office/drawing/2014/main" id="{BCB1AB6B-BCBC-4C45-BB9B-D6D10C606BBD}"/>
                  </a:ext>
                </a:extLst>
              </p:cNvPr>
              <p:cNvSpPr>
                <a:spLocks noChangeArrowheads="1"/>
              </p:cNvSpPr>
              <p:nvPr/>
            </p:nvSpPr>
            <p:spPr bwMode="auto">
              <a:xfrm>
                <a:off x="1850" y="2753"/>
                <a:ext cx="3696" cy="19"/>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6" name="Rectangle 349">
                <a:extLst>
                  <a:ext uri="{FF2B5EF4-FFF2-40B4-BE49-F238E27FC236}">
                    <a16:creationId xmlns:a16="http://schemas.microsoft.com/office/drawing/2014/main" id="{12D63D10-0B0B-4E47-8807-215672F6642F}"/>
                  </a:ext>
                </a:extLst>
              </p:cNvPr>
              <p:cNvSpPr>
                <a:spLocks noChangeArrowheads="1"/>
              </p:cNvSpPr>
              <p:nvPr/>
            </p:nvSpPr>
            <p:spPr bwMode="auto">
              <a:xfrm>
                <a:off x="1850" y="2772"/>
                <a:ext cx="369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7" name="Rectangle 350">
                <a:extLst>
                  <a:ext uri="{FF2B5EF4-FFF2-40B4-BE49-F238E27FC236}">
                    <a16:creationId xmlns:a16="http://schemas.microsoft.com/office/drawing/2014/main" id="{58D30087-6081-49F8-9349-553D73A6BBC9}"/>
                  </a:ext>
                </a:extLst>
              </p:cNvPr>
              <p:cNvSpPr>
                <a:spLocks noChangeArrowheads="1"/>
              </p:cNvSpPr>
              <p:nvPr/>
            </p:nvSpPr>
            <p:spPr bwMode="auto">
              <a:xfrm>
                <a:off x="1850" y="2792"/>
                <a:ext cx="369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8" name="Rectangle 351">
                <a:extLst>
                  <a:ext uri="{FF2B5EF4-FFF2-40B4-BE49-F238E27FC236}">
                    <a16:creationId xmlns:a16="http://schemas.microsoft.com/office/drawing/2014/main" id="{A9985CD6-A4E7-4D0B-8CCC-84274965C30C}"/>
                  </a:ext>
                </a:extLst>
              </p:cNvPr>
              <p:cNvSpPr>
                <a:spLocks noChangeArrowheads="1"/>
              </p:cNvSpPr>
              <p:nvPr/>
            </p:nvSpPr>
            <p:spPr bwMode="auto">
              <a:xfrm>
                <a:off x="1850" y="2812"/>
                <a:ext cx="369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9" name="Rectangle 352">
                <a:extLst>
                  <a:ext uri="{FF2B5EF4-FFF2-40B4-BE49-F238E27FC236}">
                    <a16:creationId xmlns:a16="http://schemas.microsoft.com/office/drawing/2014/main" id="{189F5785-77DC-4705-BA70-1A8937BD600C}"/>
                  </a:ext>
                </a:extLst>
              </p:cNvPr>
              <p:cNvSpPr>
                <a:spLocks noChangeArrowheads="1"/>
              </p:cNvSpPr>
              <p:nvPr/>
            </p:nvSpPr>
            <p:spPr bwMode="auto">
              <a:xfrm>
                <a:off x="1850" y="2831"/>
                <a:ext cx="369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0" name="Rectangle 353">
                <a:extLst>
                  <a:ext uri="{FF2B5EF4-FFF2-40B4-BE49-F238E27FC236}">
                    <a16:creationId xmlns:a16="http://schemas.microsoft.com/office/drawing/2014/main" id="{9418E56A-4B44-498F-8EAE-67D3A0B50643}"/>
                  </a:ext>
                </a:extLst>
              </p:cNvPr>
              <p:cNvSpPr>
                <a:spLocks noChangeArrowheads="1"/>
              </p:cNvSpPr>
              <p:nvPr/>
            </p:nvSpPr>
            <p:spPr bwMode="auto">
              <a:xfrm>
                <a:off x="1850" y="2851"/>
                <a:ext cx="369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1" name="Rectangle 354">
                <a:extLst>
                  <a:ext uri="{FF2B5EF4-FFF2-40B4-BE49-F238E27FC236}">
                    <a16:creationId xmlns:a16="http://schemas.microsoft.com/office/drawing/2014/main" id="{8ACF53C0-57CE-4821-9A4F-02874137FF09}"/>
                  </a:ext>
                </a:extLst>
              </p:cNvPr>
              <p:cNvSpPr>
                <a:spLocks noChangeArrowheads="1"/>
              </p:cNvSpPr>
              <p:nvPr/>
            </p:nvSpPr>
            <p:spPr bwMode="auto">
              <a:xfrm>
                <a:off x="1850" y="2871"/>
                <a:ext cx="3696" cy="19"/>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2" name="Rectangle 355">
                <a:extLst>
                  <a:ext uri="{FF2B5EF4-FFF2-40B4-BE49-F238E27FC236}">
                    <a16:creationId xmlns:a16="http://schemas.microsoft.com/office/drawing/2014/main" id="{A7D58C81-A929-4317-A588-830DD8450ACD}"/>
                  </a:ext>
                </a:extLst>
              </p:cNvPr>
              <p:cNvSpPr>
                <a:spLocks noChangeArrowheads="1"/>
              </p:cNvSpPr>
              <p:nvPr/>
            </p:nvSpPr>
            <p:spPr bwMode="auto">
              <a:xfrm>
                <a:off x="1850" y="2890"/>
                <a:ext cx="369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3" name="Rectangle 356">
                <a:extLst>
                  <a:ext uri="{FF2B5EF4-FFF2-40B4-BE49-F238E27FC236}">
                    <a16:creationId xmlns:a16="http://schemas.microsoft.com/office/drawing/2014/main" id="{D4D48D2D-BDB3-4DFD-933A-FB0E32D01AED}"/>
                  </a:ext>
                </a:extLst>
              </p:cNvPr>
              <p:cNvSpPr>
                <a:spLocks noChangeArrowheads="1"/>
              </p:cNvSpPr>
              <p:nvPr/>
            </p:nvSpPr>
            <p:spPr bwMode="auto">
              <a:xfrm>
                <a:off x="1850" y="2910"/>
                <a:ext cx="369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4" name="Rectangle 357">
                <a:extLst>
                  <a:ext uri="{FF2B5EF4-FFF2-40B4-BE49-F238E27FC236}">
                    <a16:creationId xmlns:a16="http://schemas.microsoft.com/office/drawing/2014/main" id="{BFA79EDA-2A1E-4325-8D78-4D77C1D958A1}"/>
                  </a:ext>
                </a:extLst>
              </p:cNvPr>
              <p:cNvSpPr>
                <a:spLocks noChangeArrowheads="1"/>
              </p:cNvSpPr>
              <p:nvPr/>
            </p:nvSpPr>
            <p:spPr bwMode="auto">
              <a:xfrm>
                <a:off x="1850" y="2930"/>
                <a:ext cx="3696" cy="19"/>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5" name="Rectangle 358">
                <a:extLst>
                  <a:ext uri="{FF2B5EF4-FFF2-40B4-BE49-F238E27FC236}">
                    <a16:creationId xmlns:a16="http://schemas.microsoft.com/office/drawing/2014/main" id="{5382873E-3031-4419-9A86-33C0659E7EA7}"/>
                  </a:ext>
                </a:extLst>
              </p:cNvPr>
              <p:cNvSpPr>
                <a:spLocks noChangeArrowheads="1"/>
              </p:cNvSpPr>
              <p:nvPr/>
            </p:nvSpPr>
            <p:spPr bwMode="auto">
              <a:xfrm>
                <a:off x="1850" y="2949"/>
                <a:ext cx="369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6" name="Rectangle 359">
                <a:extLst>
                  <a:ext uri="{FF2B5EF4-FFF2-40B4-BE49-F238E27FC236}">
                    <a16:creationId xmlns:a16="http://schemas.microsoft.com/office/drawing/2014/main" id="{D0941A0E-0BE4-4CCD-924C-865CF0080D4A}"/>
                  </a:ext>
                </a:extLst>
              </p:cNvPr>
              <p:cNvSpPr>
                <a:spLocks noChangeArrowheads="1"/>
              </p:cNvSpPr>
              <p:nvPr/>
            </p:nvSpPr>
            <p:spPr bwMode="auto">
              <a:xfrm>
                <a:off x="1850" y="2370"/>
                <a:ext cx="3696" cy="5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7" name="Rectangle 360">
                <a:extLst>
                  <a:ext uri="{FF2B5EF4-FFF2-40B4-BE49-F238E27FC236}">
                    <a16:creationId xmlns:a16="http://schemas.microsoft.com/office/drawing/2014/main" id="{D51E279E-A60F-4BCA-9565-8B17F00E00E8}"/>
                  </a:ext>
                </a:extLst>
              </p:cNvPr>
              <p:cNvSpPr>
                <a:spLocks noChangeArrowheads="1"/>
              </p:cNvSpPr>
              <p:nvPr/>
            </p:nvSpPr>
            <p:spPr bwMode="auto">
              <a:xfrm>
                <a:off x="1850" y="2360"/>
                <a:ext cx="3696" cy="20"/>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8" name="Rectangle 361">
                <a:extLst>
                  <a:ext uri="{FF2B5EF4-FFF2-40B4-BE49-F238E27FC236}">
                    <a16:creationId xmlns:a16="http://schemas.microsoft.com/office/drawing/2014/main" id="{C794329C-13C2-41D5-AE17-D4C7ECB9EF38}"/>
                  </a:ext>
                </a:extLst>
              </p:cNvPr>
              <p:cNvSpPr>
                <a:spLocks noChangeArrowheads="1"/>
              </p:cNvSpPr>
              <p:nvPr/>
            </p:nvSpPr>
            <p:spPr bwMode="auto">
              <a:xfrm>
                <a:off x="1850" y="2380"/>
                <a:ext cx="3696" cy="19"/>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9" name="Rectangle 362">
                <a:extLst>
                  <a:ext uri="{FF2B5EF4-FFF2-40B4-BE49-F238E27FC236}">
                    <a16:creationId xmlns:a16="http://schemas.microsoft.com/office/drawing/2014/main" id="{D57AE0E9-57B4-4E4E-B6EC-BFA8BC2C5528}"/>
                  </a:ext>
                </a:extLst>
              </p:cNvPr>
              <p:cNvSpPr>
                <a:spLocks noChangeArrowheads="1"/>
              </p:cNvSpPr>
              <p:nvPr/>
            </p:nvSpPr>
            <p:spPr bwMode="auto">
              <a:xfrm>
                <a:off x="1850" y="2399"/>
                <a:ext cx="3696" cy="20"/>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0" name="Rectangle 363">
                <a:extLst>
                  <a:ext uri="{FF2B5EF4-FFF2-40B4-BE49-F238E27FC236}">
                    <a16:creationId xmlns:a16="http://schemas.microsoft.com/office/drawing/2014/main" id="{1187536F-685F-46B1-A696-CB3E932CE362}"/>
                  </a:ext>
                </a:extLst>
              </p:cNvPr>
              <p:cNvSpPr>
                <a:spLocks noChangeArrowheads="1"/>
              </p:cNvSpPr>
              <p:nvPr/>
            </p:nvSpPr>
            <p:spPr bwMode="auto">
              <a:xfrm>
                <a:off x="1850" y="2419"/>
                <a:ext cx="3696" cy="20"/>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1" name="Rectangle 364">
                <a:extLst>
                  <a:ext uri="{FF2B5EF4-FFF2-40B4-BE49-F238E27FC236}">
                    <a16:creationId xmlns:a16="http://schemas.microsoft.com/office/drawing/2014/main" id="{C56AE26A-D36A-43EE-B337-CEA2C8F1434A}"/>
                  </a:ext>
                </a:extLst>
              </p:cNvPr>
              <p:cNvSpPr>
                <a:spLocks noChangeArrowheads="1"/>
              </p:cNvSpPr>
              <p:nvPr/>
            </p:nvSpPr>
            <p:spPr bwMode="auto">
              <a:xfrm>
                <a:off x="1850" y="2439"/>
                <a:ext cx="3696" cy="19"/>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2" name="Rectangle 365">
                <a:extLst>
                  <a:ext uri="{FF2B5EF4-FFF2-40B4-BE49-F238E27FC236}">
                    <a16:creationId xmlns:a16="http://schemas.microsoft.com/office/drawing/2014/main" id="{C4339AA6-8DF5-4B5E-B2BD-21FC8172C32A}"/>
                  </a:ext>
                </a:extLst>
              </p:cNvPr>
              <p:cNvSpPr>
                <a:spLocks noChangeArrowheads="1"/>
              </p:cNvSpPr>
              <p:nvPr/>
            </p:nvSpPr>
            <p:spPr bwMode="auto">
              <a:xfrm>
                <a:off x="1850" y="2458"/>
                <a:ext cx="3696" cy="20"/>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3" name="Rectangle 366">
                <a:extLst>
                  <a:ext uri="{FF2B5EF4-FFF2-40B4-BE49-F238E27FC236}">
                    <a16:creationId xmlns:a16="http://schemas.microsoft.com/office/drawing/2014/main" id="{2565EDDC-666B-4320-9468-27F79A78176A}"/>
                  </a:ext>
                </a:extLst>
              </p:cNvPr>
              <p:cNvSpPr>
                <a:spLocks noChangeArrowheads="1"/>
              </p:cNvSpPr>
              <p:nvPr/>
            </p:nvSpPr>
            <p:spPr bwMode="auto">
              <a:xfrm>
                <a:off x="1850" y="2478"/>
                <a:ext cx="3696" cy="19"/>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4" name="Rectangle 367">
                <a:extLst>
                  <a:ext uri="{FF2B5EF4-FFF2-40B4-BE49-F238E27FC236}">
                    <a16:creationId xmlns:a16="http://schemas.microsoft.com/office/drawing/2014/main" id="{2E851A53-E0A1-42B8-AAB8-D3A9F8C34034}"/>
                  </a:ext>
                </a:extLst>
              </p:cNvPr>
              <p:cNvSpPr>
                <a:spLocks noChangeArrowheads="1"/>
              </p:cNvSpPr>
              <p:nvPr/>
            </p:nvSpPr>
            <p:spPr bwMode="auto">
              <a:xfrm>
                <a:off x="1850" y="2497"/>
                <a:ext cx="3696" cy="20"/>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5" name="Rectangle 368">
                <a:extLst>
                  <a:ext uri="{FF2B5EF4-FFF2-40B4-BE49-F238E27FC236}">
                    <a16:creationId xmlns:a16="http://schemas.microsoft.com/office/drawing/2014/main" id="{E3B7B2B7-D49D-44BA-A06B-126494D5C1E7}"/>
                  </a:ext>
                </a:extLst>
              </p:cNvPr>
              <p:cNvSpPr>
                <a:spLocks noChangeArrowheads="1"/>
              </p:cNvSpPr>
              <p:nvPr/>
            </p:nvSpPr>
            <p:spPr bwMode="auto">
              <a:xfrm>
                <a:off x="1850" y="2517"/>
                <a:ext cx="3696" cy="20"/>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6" name="Rectangle 369">
                <a:extLst>
                  <a:ext uri="{FF2B5EF4-FFF2-40B4-BE49-F238E27FC236}">
                    <a16:creationId xmlns:a16="http://schemas.microsoft.com/office/drawing/2014/main" id="{4EB34A7F-884F-463C-84D8-8190ED89D095}"/>
                  </a:ext>
                </a:extLst>
              </p:cNvPr>
              <p:cNvSpPr>
                <a:spLocks noChangeArrowheads="1"/>
              </p:cNvSpPr>
              <p:nvPr/>
            </p:nvSpPr>
            <p:spPr bwMode="auto">
              <a:xfrm>
                <a:off x="1850" y="2537"/>
                <a:ext cx="3696" cy="19"/>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7" name="Rectangle 370">
                <a:extLst>
                  <a:ext uri="{FF2B5EF4-FFF2-40B4-BE49-F238E27FC236}">
                    <a16:creationId xmlns:a16="http://schemas.microsoft.com/office/drawing/2014/main" id="{B9A4D605-5FBB-4F32-908F-D45E7ACB682B}"/>
                  </a:ext>
                </a:extLst>
              </p:cNvPr>
              <p:cNvSpPr>
                <a:spLocks noChangeArrowheads="1"/>
              </p:cNvSpPr>
              <p:nvPr/>
            </p:nvSpPr>
            <p:spPr bwMode="auto">
              <a:xfrm>
                <a:off x="1850" y="2556"/>
                <a:ext cx="3696" cy="20"/>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8" name="Rectangle 371">
                <a:extLst>
                  <a:ext uri="{FF2B5EF4-FFF2-40B4-BE49-F238E27FC236}">
                    <a16:creationId xmlns:a16="http://schemas.microsoft.com/office/drawing/2014/main" id="{CF6A7A36-7C3E-4C22-9979-0F5BE578858E}"/>
                  </a:ext>
                </a:extLst>
              </p:cNvPr>
              <p:cNvSpPr>
                <a:spLocks noChangeArrowheads="1"/>
              </p:cNvSpPr>
              <p:nvPr/>
            </p:nvSpPr>
            <p:spPr bwMode="auto">
              <a:xfrm>
                <a:off x="1850" y="2576"/>
                <a:ext cx="3696" cy="20"/>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9" name="Rectangle 372">
                <a:extLst>
                  <a:ext uri="{FF2B5EF4-FFF2-40B4-BE49-F238E27FC236}">
                    <a16:creationId xmlns:a16="http://schemas.microsoft.com/office/drawing/2014/main" id="{D9E53234-47F7-4BAF-9F28-7D94DBEC870D}"/>
                  </a:ext>
                </a:extLst>
              </p:cNvPr>
              <p:cNvSpPr>
                <a:spLocks noChangeArrowheads="1"/>
              </p:cNvSpPr>
              <p:nvPr/>
            </p:nvSpPr>
            <p:spPr bwMode="auto">
              <a:xfrm>
                <a:off x="1850" y="2596"/>
                <a:ext cx="3696" cy="19"/>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0" name="Rectangle 373">
                <a:extLst>
                  <a:ext uri="{FF2B5EF4-FFF2-40B4-BE49-F238E27FC236}">
                    <a16:creationId xmlns:a16="http://schemas.microsoft.com/office/drawing/2014/main" id="{37971F91-F95D-4197-9CBD-9B435B98FC17}"/>
                  </a:ext>
                </a:extLst>
              </p:cNvPr>
              <p:cNvSpPr>
                <a:spLocks noChangeArrowheads="1"/>
              </p:cNvSpPr>
              <p:nvPr/>
            </p:nvSpPr>
            <p:spPr bwMode="auto">
              <a:xfrm>
                <a:off x="1850" y="2615"/>
                <a:ext cx="3696" cy="20"/>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1" name="Rectangle 374">
                <a:extLst>
                  <a:ext uri="{FF2B5EF4-FFF2-40B4-BE49-F238E27FC236}">
                    <a16:creationId xmlns:a16="http://schemas.microsoft.com/office/drawing/2014/main" id="{D6D3AFE9-D8DB-4862-B916-550E38756501}"/>
                  </a:ext>
                </a:extLst>
              </p:cNvPr>
              <p:cNvSpPr>
                <a:spLocks noChangeArrowheads="1"/>
              </p:cNvSpPr>
              <p:nvPr/>
            </p:nvSpPr>
            <p:spPr bwMode="auto">
              <a:xfrm>
                <a:off x="1850" y="2635"/>
                <a:ext cx="3696" cy="20"/>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2" name="Rectangle 375">
                <a:extLst>
                  <a:ext uri="{FF2B5EF4-FFF2-40B4-BE49-F238E27FC236}">
                    <a16:creationId xmlns:a16="http://schemas.microsoft.com/office/drawing/2014/main" id="{58733794-83DD-4789-9B79-76E84AA64545}"/>
                  </a:ext>
                </a:extLst>
              </p:cNvPr>
              <p:cNvSpPr>
                <a:spLocks noChangeArrowheads="1"/>
              </p:cNvSpPr>
              <p:nvPr/>
            </p:nvSpPr>
            <p:spPr bwMode="auto">
              <a:xfrm>
                <a:off x="1850" y="2655"/>
                <a:ext cx="3696" cy="19"/>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3" name="Rectangle 376">
                <a:extLst>
                  <a:ext uri="{FF2B5EF4-FFF2-40B4-BE49-F238E27FC236}">
                    <a16:creationId xmlns:a16="http://schemas.microsoft.com/office/drawing/2014/main" id="{2C99F86C-94E4-402D-B001-7F4146B21041}"/>
                  </a:ext>
                </a:extLst>
              </p:cNvPr>
              <p:cNvSpPr>
                <a:spLocks noChangeArrowheads="1"/>
              </p:cNvSpPr>
              <p:nvPr/>
            </p:nvSpPr>
            <p:spPr bwMode="auto">
              <a:xfrm>
                <a:off x="1850" y="2674"/>
                <a:ext cx="3696" cy="20"/>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4" name="Rectangle 377">
                <a:extLst>
                  <a:ext uri="{FF2B5EF4-FFF2-40B4-BE49-F238E27FC236}">
                    <a16:creationId xmlns:a16="http://schemas.microsoft.com/office/drawing/2014/main" id="{F90E387E-846F-43AA-9A36-9BD362946B92}"/>
                  </a:ext>
                </a:extLst>
              </p:cNvPr>
              <p:cNvSpPr>
                <a:spLocks noChangeArrowheads="1"/>
              </p:cNvSpPr>
              <p:nvPr/>
            </p:nvSpPr>
            <p:spPr bwMode="auto">
              <a:xfrm>
                <a:off x="1850" y="2694"/>
                <a:ext cx="3696" cy="20"/>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5" name="Rectangle 378">
                <a:extLst>
                  <a:ext uri="{FF2B5EF4-FFF2-40B4-BE49-F238E27FC236}">
                    <a16:creationId xmlns:a16="http://schemas.microsoft.com/office/drawing/2014/main" id="{75A4F56D-AA15-4827-926B-650682B1CEAF}"/>
                  </a:ext>
                </a:extLst>
              </p:cNvPr>
              <p:cNvSpPr>
                <a:spLocks noChangeArrowheads="1"/>
              </p:cNvSpPr>
              <p:nvPr/>
            </p:nvSpPr>
            <p:spPr bwMode="auto">
              <a:xfrm>
                <a:off x="1850" y="2714"/>
                <a:ext cx="3696" cy="19"/>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6" name="Rectangle 379">
                <a:extLst>
                  <a:ext uri="{FF2B5EF4-FFF2-40B4-BE49-F238E27FC236}">
                    <a16:creationId xmlns:a16="http://schemas.microsoft.com/office/drawing/2014/main" id="{D4F5C8D3-DED2-40A5-B3DF-A9D51F1547AB}"/>
                  </a:ext>
                </a:extLst>
              </p:cNvPr>
              <p:cNvSpPr>
                <a:spLocks noChangeArrowheads="1"/>
              </p:cNvSpPr>
              <p:nvPr/>
            </p:nvSpPr>
            <p:spPr bwMode="auto">
              <a:xfrm>
                <a:off x="1850" y="2733"/>
                <a:ext cx="3696" cy="20"/>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7" name="Rectangle 380">
                <a:extLst>
                  <a:ext uri="{FF2B5EF4-FFF2-40B4-BE49-F238E27FC236}">
                    <a16:creationId xmlns:a16="http://schemas.microsoft.com/office/drawing/2014/main" id="{D577B68C-6E47-4531-9E0E-62958C0DCD0B}"/>
                  </a:ext>
                </a:extLst>
              </p:cNvPr>
              <p:cNvSpPr>
                <a:spLocks noChangeArrowheads="1"/>
              </p:cNvSpPr>
              <p:nvPr/>
            </p:nvSpPr>
            <p:spPr bwMode="auto">
              <a:xfrm>
                <a:off x="1850" y="2753"/>
                <a:ext cx="3696" cy="19"/>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8" name="Rectangle 381">
                <a:extLst>
                  <a:ext uri="{FF2B5EF4-FFF2-40B4-BE49-F238E27FC236}">
                    <a16:creationId xmlns:a16="http://schemas.microsoft.com/office/drawing/2014/main" id="{A163D603-41EE-4C10-84DF-4561967F09A3}"/>
                  </a:ext>
                </a:extLst>
              </p:cNvPr>
              <p:cNvSpPr>
                <a:spLocks noChangeArrowheads="1"/>
              </p:cNvSpPr>
              <p:nvPr/>
            </p:nvSpPr>
            <p:spPr bwMode="auto">
              <a:xfrm>
                <a:off x="1850" y="2772"/>
                <a:ext cx="3696" cy="20"/>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9" name="Rectangle 382">
                <a:extLst>
                  <a:ext uri="{FF2B5EF4-FFF2-40B4-BE49-F238E27FC236}">
                    <a16:creationId xmlns:a16="http://schemas.microsoft.com/office/drawing/2014/main" id="{4C855263-E2E7-44CB-BDCB-B80F3A871CAF}"/>
                  </a:ext>
                </a:extLst>
              </p:cNvPr>
              <p:cNvSpPr>
                <a:spLocks noChangeArrowheads="1"/>
              </p:cNvSpPr>
              <p:nvPr/>
            </p:nvSpPr>
            <p:spPr bwMode="auto">
              <a:xfrm>
                <a:off x="1850" y="2792"/>
                <a:ext cx="3696" cy="20"/>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0" name="Rectangle 383">
                <a:extLst>
                  <a:ext uri="{FF2B5EF4-FFF2-40B4-BE49-F238E27FC236}">
                    <a16:creationId xmlns:a16="http://schemas.microsoft.com/office/drawing/2014/main" id="{B5AA5816-294B-4961-81BB-7190E0877E6F}"/>
                  </a:ext>
                </a:extLst>
              </p:cNvPr>
              <p:cNvSpPr>
                <a:spLocks noChangeArrowheads="1"/>
              </p:cNvSpPr>
              <p:nvPr/>
            </p:nvSpPr>
            <p:spPr bwMode="auto">
              <a:xfrm>
                <a:off x="1850" y="2812"/>
                <a:ext cx="3696" cy="19"/>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1" name="Rectangle 384">
                <a:extLst>
                  <a:ext uri="{FF2B5EF4-FFF2-40B4-BE49-F238E27FC236}">
                    <a16:creationId xmlns:a16="http://schemas.microsoft.com/office/drawing/2014/main" id="{D39425B8-4CD5-444B-85B6-295BF9C4D3B7}"/>
                  </a:ext>
                </a:extLst>
              </p:cNvPr>
              <p:cNvSpPr>
                <a:spLocks noChangeArrowheads="1"/>
              </p:cNvSpPr>
              <p:nvPr/>
            </p:nvSpPr>
            <p:spPr bwMode="auto">
              <a:xfrm>
                <a:off x="1850" y="2831"/>
                <a:ext cx="3696" cy="20"/>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2" name="Rectangle 385">
                <a:extLst>
                  <a:ext uri="{FF2B5EF4-FFF2-40B4-BE49-F238E27FC236}">
                    <a16:creationId xmlns:a16="http://schemas.microsoft.com/office/drawing/2014/main" id="{8EF48C2A-C637-4099-9CA6-EA9F5995C9A4}"/>
                  </a:ext>
                </a:extLst>
              </p:cNvPr>
              <p:cNvSpPr>
                <a:spLocks noChangeArrowheads="1"/>
              </p:cNvSpPr>
              <p:nvPr/>
            </p:nvSpPr>
            <p:spPr bwMode="auto">
              <a:xfrm>
                <a:off x="1850" y="2851"/>
                <a:ext cx="3696" cy="20"/>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3" name="Rectangle 386">
                <a:extLst>
                  <a:ext uri="{FF2B5EF4-FFF2-40B4-BE49-F238E27FC236}">
                    <a16:creationId xmlns:a16="http://schemas.microsoft.com/office/drawing/2014/main" id="{6A595D39-20D3-406C-B4D7-775EA27BCEFA}"/>
                  </a:ext>
                </a:extLst>
              </p:cNvPr>
              <p:cNvSpPr>
                <a:spLocks noChangeArrowheads="1"/>
              </p:cNvSpPr>
              <p:nvPr/>
            </p:nvSpPr>
            <p:spPr bwMode="auto">
              <a:xfrm>
                <a:off x="1850" y="2871"/>
                <a:ext cx="3696" cy="19"/>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4" name="Rectangle 387">
                <a:extLst>
                  <a:ext uri="{FF2B5EF4-FFF2-40B4-BE49-F238E27FC236}">
                    <a16:creationId xmlns:a16="http://schemas.microsoft.com/office/drawing/2014/main" id="{614A5EAB-FBF8-4A34-B093-11AC8AD6298E}"/>
                  </a:ext>
                </a:extLst>
              </p:cNvPr>
              <p:cNvSpPr>
                <a:spLocks noChangeArrowheads="1"/>
              </p:cNvSpPr>
              <p:nvPr/>
            </p:nvSpPr>
            <p:spPr bwMode="auto">
              <a:xfrm>
                <a:off x="1850" y="2890"/>
                <a:ext cx="3696" cy="20"/>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5" name="Rectangle 388">
                <a:extLst>
                  <a:ext uri="{FF2B5EF4-FFF2-40B4-BE49-F238E27FC236}">
                    <a16:creationId xmlns:a16="http://schemas.microsoft.com/office/drawing/2014/main" id="{6807C164-6BB3-4ED4-AB5D-CBE4F3A8EA3F}"/>
                  </a:ext>
                </a:extLst>
              </p:cNvPr>
              <p:cNvSpPr>
                <a:spLocks noChangeArrowheads="1"/>
              </p:cNvSpPr>
              <p:nvPr/>
            </p:nvSpPr>
            <p:spPr bwMode="auto">
              <a:xfrm>
                <a:off x="1850" y="2910"/>
                <a:ext cx="3696" cy="20"/>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6" name="Rectangle 389">
                <a:extLst>
                  <a:ext uri="{FF2B5EF4-FFF2-40B4-BE49-F238E27FC236}">
                    <a16:creationId xmlns:a16="http://schemas.microsoft.com/office/drawing/2014/main" id="{FB2EE112-5FC9-4778-BEE4-91139F65EF68}"/>
                  </a:ext>
                </a:extLst>
              </p:cNvPr>
              <p:cNvSpPr>
                <a:spLocks noChangeArrowheads="1"/>
              </p:cNvSpPr>
              <p:nvPr/>
            </p:nvSpPr>
            <p:spPr bwMode="auto">
              <a:xfrm>
                <a:off x="1850" y="2930"/>
                <a:ext cx="3696" cy="19"/>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7" name="Rectangle 390">
                <a:extLst>
                  <a:ext uri="{FF2B5EF4-FFF2-40B4-BE49-F238E27FC236}">
                    <a16:creationId xmlns:a16="http://schemas.microsoft.com/office/drawing/2014/main" id="{D7654404-2FFC-4387-941F-32AF25D83B3F}"/>
                  </a:ext>
                </a:extLst>
              </p:cNvPr>
              <p:cNvSpPr>
                <a:spLocks noChangeArrowheads="1"/>
              </p:cNvSpPr>
              <p:nvPr/>
            </p:nvSpPr>
            <p:spPr bwMode="auto">
              <a:xfrm>
                <a:off x="1850" y="2949"/>
                <a:ext cx="3696" cy="10"/>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8" name="Rectangle 391">
                <a:extLst>
                  <a:ext uri="{FF2B5EF4-FFF2-40B4-BE49-F238E27FC236}">
                    <a16:creationId xmlns:a16="http://schemas.microsoft.com/office/drawing/2014/main" id="{6187B591-1343-41EF-84FA-A872EB99391B}"/>
                  </a:ext>
                </a:extLst>
              </p:cNvPr>
              <p:cNvSpPr>
                <a:spLocks noChangeArrowheads="1"/>
              </p:cNvSpPr>
              <p:nvPr/>
            </p:nvSpPr>
            <p:spPr bwMode="auto">
              <a:xfrm>
                <a:off x="234" y="2951"/>
                <a:ext cx="1616" cy="17"/>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9" name="Rectangle 392">
                <a:extLst>
                  <a:ext uri="{FF2B5EF4-FFF2-40B4-BE49-F238E27FC236}">
                    <a16:creationId xmlns:a16="http://schemas.microsoft.com/office/drawing/2014/main" id="{ED4EEAB3-B889-4223-9471-7FEDCED0AEAF}"/>
                  </a:ext>
                </a:extLst>
              </p:cNvPr>
              <p:cNvSpPr>
                <a:spLocks noChangeArrowheads="1"/>
              </p:cNvSpPr>
              <p:nvPr/>
            </p:nvSpPr>
            <p:spPr bwMode="auto">
              <a:xfrm>
                <a:off x="234" y="2968"/>
                <a:ext cx="1616" cy="17"/>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0" name="Rectangle 393">
                <a:extLst>
                  <a:ext uri="{FF2B5EF4-FFF2-40B4-BE49-F238E27FC236}">
                    <a16:creationId xmlns:a16="http://schemas.microsoft.com/office/drawing/2014/main" id="{362A155B-AA33-4A8D-8170-2600485A4594}"/>
                  </a:ext>
                </a:extLst>
              </p:cNvPr>
              <p:cNvSpPr>
                <a:spLocks noChangeArrowheads="1"/>
              </p:cNvSpPr>
              <p:nvPr/>
            </p:nvSpPr>
            <p:spPr bwMode="auto">
              <a:xfrm>
                <a:off x="234" y="2985"/>
                <a:ext cx="1616" cy="17"/>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1" name="Rectangle 394">
                <a:extLst>
                  <a:ext uri="{FF2B5EF4-FFF2-40B4-BE49-F238E27FC236}">
                    <a16:creationId xmlns:a16="http://schemas.microsoft.com/office/drawing/2014/main" id="{5C9E752F-7EEC-4FD8-A352-F46AF57D11B7}"/>
                  </a:ext>
                </a:extLst>
              </p:cNvPr>
              <p:cNvSpPr>
                <a:spLocks noChangeArrowheads="1"/>
              </p:cNvSpPr>
              <p:nvPr/>
            </p:nvSpPr>
            <p:spPr bwMode="auto">
              <a:xfrm>
                <a:off x="234" y="3002"/>
                <a:ext cx="1616" cy="18"/>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2" name="Rectangle 395">
                <a:extLst>
                  <a:ext uri="{FF2B5EF4-FFF2-40B4-BE49-F238E27FC236}">
                    <a16:creationId xmlns:a16="http://schemas.microsoft.com/office/drawing/2014/main" id="{F43388B2-6F9A-474C-93A7-990A8E41436A}"/>
                  </a:ext>
                </a:extLst>
              </p:cNvPr>
              <p:cNvSpPr>
                <a:spLocks noChangeArrowheads="1"/>
              </p:cNvSpPr>
              <p:nvPr/>
            </p:nvSpPr>
            <p:spPr bwMode="auto">
              <a:xfrm>
                <a:off x="234" y="3020"/>
                <a:ext cx="161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3" name="Rectangle 396">
                <a:extLst>
                  <a:ext uri="{FF2B5EF4-FFF2-40B4-BE49-F238E27FC236}">
                    <a16:creationId xmlns:a16="http://schemas.microsoft.com/office/drawing/2014/main" id="{9EC65F0A-E78D-4ABB-9ECA-FA02673DA0D4}"/>
                  </a:ext>
                </a:extLst>
              </p:cNvPr>
              <p:cNvSpPr>
                <a:spLocks noChangeArrowheads="1"/>
              </p:cNvSpPr>
              <p:nvPr/>
            </p:nvSpPr>
            <p:spPr bwMode="auto">
              <a:xfrm>
                <a:off x="234" y="3037"/>
                <a:ext cx="161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4" name="Rectangle 397">
                <a:extLst>
                  <a:ext uri="{FF2B5EF4-FFF2-40B4-BE49-F238E27FC236}">
                    <a16:creationId xmlns:a16="http://schemas.microsoft.com/office/drawing/2014/main" id="{FDE52DE3-DE7D-42E8-89B8-18F5CF499DBA}"/>
                  </a:ext>
                </a:extLst>
              </p:cNvPr>
              <p:cNvSpPr>
                <a:spLocks noChangeArrowheads="1"/>
              </p:cNvSpPr>
              <p:nvPr/>
            </p:nvSpPr>
            <p:spPr bwMode="auto">
              <a:xfrm>
                <a:off x="234" y="3054"/>
                <a:ext cx="161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5" name="Rectangle 398">
                <a:extLst>
                  <a:ext uri="{FF2B5EF4-FFF2-40B4-BE49-F238E27FC236}">
                    <a16:creationId xmlns:a16="http://schemas.microsoft.com/office/drawing/2014/main" id="{0D775CF9-5E06-4076-8510-D70E7BED5646}"/>
                  </a:ext>
                </a:extLst>
              </p:cNvPr>
              <p:cNvSpPr>
                <a:spLocks noChangeArrowheads="1"/>
              </p:cNvSpPr>
              <p:nvPr/>
            </p:nvSpPr>
            <p:spPr bwMode="auto">
              <a:xfrm>
                <a:off x="234" y="3071"/>
                <a:ext cx="1616" cy="18"/>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6" name="Rectangle 399">
                <a:extLst>
                  <a:ext uri="{FF2B5EF4-FFF2-40B4-BE49-F238E27FC236}">
                    <a16:creationId xmlns:a16="http://schemas.microsoft.com/office/drawing/2014/main" id="{2C8C716A-FA6A-4AA1-9F87-FB3581C92CF0}"/>
                  </a:ext>
                </a:extLst>
              </p:cNvPr>
              <p:cNvSpPr>
                <a:spLocks noChangeArrowheads="1"/>
              </p:cNvSpPr>
              <p:nvPr/>
            </p:nvSpPr>
            <p:spPr bwMode="auto">
              <a:xfrm>
                <a:off x="234" y="3089"/>
                <a:ext cx="161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7" name="Rectangle 400">
                <a:extLst>
                  <a:ext uri="{FF2B5EF4-FFF2-40B4-BE49-F238E27FC236}">
                    <a16:creationId xmlns:a16="http://schemas.microsoft.com/office/drawing/2014/main" id="{A603F971-47BC-46C5-AE3F-9E47BABB89F0}"/>
                  </a:ext>
                </a:extLst>
              </p:cNvPr>
              <p:cNvSpPr>
                <a:spLocks noChangeArrowheads="1"/>
              </p:cNvSpPr>
              <p:nvPr/>
            </p:nvSpPr>
            <p:spPr bwMode="auto">
              <a:xfrm>
                <a:off x="234" y="3106"/>
                <a:ext cx="1616" cy="17"/>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8" name="Rectangle 401">
                <a:extLst>
                  <a:ext uri="{FF2B5EF4-FFF2-40B4-BE49-F238E27FC236}">
                    <a16:creationId xmlns:a16="http://schemas.microsoft.com/office/drawing/2014/main" id="{8E047F48-F847-46C8-B583-B1859E873984}"/>
                  </a:ext>
                </a:extLst>
              </p:cNvPr>
              <p:cNvSpPr>
                <a:spLocks noChangeArrowheads="1"/>
              </p:cNvSpPr>
              <p:nvPr/>
            </p:nvSpPr>
            <p:spPr bwMode="auto">
              <a:xfrm>
                <a:off x="234" y="3123"/>
                <a:ext cx="161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49" name="Rectangle 402">
                <a:extLst>
                  <a:ext uri="{FF2B5EF4-FFF2-40B4-BE49-F238E27FC236}">
                    <a16:creationId xmlns:a16="http://schemas.microsoft.com/office/drawing/2014/main" id="{416609AB-939A-4031-A65D-F62CC93D1CC5}"/>
                  </a:ext>
                </a:extLst>
              </p:cNvPr>
              <p:cNvSpPr>
                <a:spLocks noChangeArrowheads="1"/>
              </p:cNvSpPr>
              <p:nvPr/>
            </p:nvSpPr>
            <p:spPr bwMode="auto">
              <a:xfrm>
                <a:off x="234" y="3140"/>
                <a:ext cx="1616" cy="18"/>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0" name="Rectangle 403">
                <a:extLst>
                  <a:ext uri="{FF2B5EF4-FFF2-40B4-BE49-F238E27FC236}">
                    <a16:creationId xmlns:a16="http://schemas.microsoft.com/office/drawing/2014/main" id="{0A19464F-D0B0-4827-B2AE-DEAB7C828256}"/>
                  </a:ext>
                </a:extLst>
              </p:cNvPr>
              <p:cNvSpPr>
                <a:spLocks noChangeArrowheads="1"/>
              </p:cNvSpPr>
              <p:nvPr/>
            </p:nvSpPr>
            <p:spPr bwMode="auto">
              <a:xfrm>
                <a:off x="234" y="3158"/>
                <a:ext cx="161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1" name="Rectangle 404">
                <a:extLst>
                  <a:ext uri="{FF2B5EF4-FFF2-40B4-BE49-F238E27FC236}">
                    <a16:creationId xmlns:a16="http://schemas.microsoft.com/office/drawing/2014/main" id="{C88DAC0A-C76E-429A-AF8A-7A6456117B3D}"/>
                  </a:ext>
                </a:extLst>
              </p:cNvPr>
              <p:cNvSpPr>
                <a:spLocks noChangeArrowheads="1"/>
              </p:cNvSpPr>
              <p:nvPr/>
            </p:nvSpPr>
            <p:spPr bwMode="auto">
              <a:xfrm>
                <a:off x="234" y="3175"/>
                <a:ext cx="161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2" name="Rectangle 405">
                <a:extLst>
                  <a:ext uri="{FF2B5EF4-FFF2-40B4-BE49-F238E27FC236}">
                    <a16:creationId xmlns:a16="http://schemas.microsoft.com/office/drawing/2014/main" id="{71E16F5C-C408-4173-87B2-CF06F300DF21}"/>
                  </a:ext>
                </a:extLst>
              </p:cNvPr>
              <p:cNvSpPr>
                <a:spLocks noChangeArrowheads="1"/>
              </p:cNvSpPr>
              <p:nvPr/>
            </p:nvSpPr>
            <p:spPr bwMode="auto">
              <a:xfrm>
                <a:off x="234" y="3192"/>
                <a:ext cx="161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3" name="Rectangle 406">
                <a:extLst>
                  <a:ext uri="{FF2B5EF4-FFF2-40B4-BE49-F238E27FC236}">
                    <a16:creationId xmlns:a16="http://schemas.microsoft.com/office/drawing/2014/main" id="{71C3BFFF-E430-4D58-AA36-4E47E586E2BC}"/>
                  </a:ext>
                </a:extLst>
              </p:cNvPr>
              <p:cNvSpPr>
                <a:spLocks noChangeArrowheads="1"/>
              </p:cNvSpPr>
              <p:nvPr/>
            </p:nvSpPr>
            <p:spPr bwMode="auto">
              <a:xfrm>
                <a:off x="234" y="3209"/>
                <a:ext cx="161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54" name="Rectangle 407">
                <a:extLst>
                  <a:ext uri="{FF2B5EF4-FFF2-40B4-BE49-F238E27FC236}">
                    <a16:creationId xmlns:a16="http://schemas.microsoft.com/office/drawing/2014/main" id="{7E2A802E-E1CE-4433-AA7A-62824EC218E6}"/>
                  </a:ext>
                </a:extLst>
              </p:cNvPr>
              <p:cNvSpPr>
                <a:spLocks noChangeArrowheads="1"/>
              </p:cNvSpPr>
              <p:nvPr/>
            </p:nvSpPr>
            <p:spPr bwMode="auto">
              <a:xfrm>
                <a:off x="234" y="3226"/>
                <a:ext cx="161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7" name="Group 408">
              <a:extLst>
                <a:ext uri="{FF2B5EF4-FFF2-40B4-BE49-F238E27FC236}">
                  <a16:creationId xmlns:a16="http://schemas.microsoft.com/office/drawing/2014/main" id="{2E51EA10-C309-44F2-A896-06166FEC6C3F}"/>
                </a:ext>
              </a:extLst>
            </p:cNvPr>
            <p:cNvGrpSpPr>
              <a:grpSpLocks/>
            </p:cNvGrpSpPr>
            <p:nvPr/>
          </p:nvGrpSpPr>
          <p:grpSpPr bwMode="auto">
            <a:xfrm>
              <a:off x="234" y="2951"/>
              <a:ext cx="5312" cy="1038"/>
              <a:chOff x="234" y="2951"/>
              <a:chExt cx="5312" cy="1038"/>
            </a:xfrm>
          </p:grpSpPr>
          <p:sp>
            <p:nvSpPr>
              <p:cNvPr id="55" name="Rectangle 409">
                <a:extLst>
                  <a:ext uri="{FF2B5EF4-FFF2-40B4-BE49-F238E27FC236}">
                    <a16:creationId xmlns:a16="http://schemas.microsoft.com/office/drawing/2014/main" id="{1249A602-7542-479C-B382-7A87E2A97736}"/>
                  </a:ext>
                </a:extLst>
              </p:cNvPr>
              <p:cNvSpPr>
                <a:spLocks noChangeArrowheads="1"/>
              </p:cNvSpPr>
              <p:nvPr/>
            </p:nvSpPr>
            <p:spPr bwMode="auto">
              <a:xfrm>
                <a:off x="234" y="3243"/>
                <a:ext cx="161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 name="Rectangle 410">
                <a:extLst>
                  <a:ext uri="{FF2B5EF4-FFF2-40B4-BE49-F238E27FC236}">
                    <a16:creationId xmlns:a16="http://schemas.microsoft.com/office/drawing/2014/main" id="{DEA873BF-69E0-447C-9680-7EC89C43BBCD}"/>
                  </a:ext>
                </a:extLst>
              </p:cNvPr>
              <p:cNvSpPr>
                <a:spLocks noChangeArrowheads="1"/>
              </p:cNvSpPr>
              <p:nvPr/>
            </p:nvSpPr>
            <p:spPr bwMode="auto">
              <a:xfrm>
                <a:off x="234" y="3260"/>
                <a:ext cx="161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7" name="Rectangle 411">
                <a:extLst>
                  <a:ext uri="{FF2B5EF4-FFF2-40B4-BE49-F238E27FC236}">
                    <a16:creationId xmlns:a16="http://schemas.microsoft.com/office/drawing/2014/main" id="{9CEF0106-52CC-43FF-BD98-896BBC317240}"/>
                  </a:ext>
                </a:extLst>
              </p:cNvPr>
              <p:cNvSpPr>
                <a:spLocks noChangeArrowheads="1"/>
              </p:cNvSpPr>
              <p:nvPr/>
            </p:nvSpPr>
            <p:spPr bwMode="auto">
              <a:xfrm>
                <a:off x="234" y="3277"/>
                <a:ext cx="161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8" name="Rectangle 412">
                <a:extLst>
                  <a:ext uri="{FF2B5EF4-FFF2-40B4-BE49-F238E27FC236}">
                    <a16:creationId xmlns:a16="http://schemas.microsoft.com/office/drawing/2014/main" id="{8511C448-DFC0-4E23-A077-D30BDE28E769}"/>
                  </a:ext>
                </a:extLst>
              </p:cNvPr>
              <p:cNvSpPr>
                <a:spLocks noChangeArrowheads="1"/>
              </p:cNvSpPr>
              <p:nvPr/>
            </p:nvSpPr>
            <p:spPr bwMode="auto">
              <a:xfrm>
                <a:off x="234" y="3295"/>
                <a:ext cx="161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9" name="Rectangle 413">
                <a:extLst>
                  <a:ext uri="{FF2B5EF4-FFF2-40B4-BE49-F238E27FC236}">
                    <a16:creationId xmlns:a16="http://schemas.microsoft.com/office/drawing/2014/main" id="{0B55BF33-67E9-458A-893E-736CA08AA628}"/>
                  </a:ext>
                </a:extLst>
              </p:cNvPr>
              <p:cNvSpPr>
                <a:spLocks noChangeArrowheads="1"/>
              </p:cNvSpPr>
              <p:nvPr/>
            </p:nvSpPr>
            <p:spPr bwMode="auto">
              <a:xfrm>
                <a:off x="234" y="3312"/>
                <a:ext cx="161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0" name="Rectangle 414">
                <a:extLst>
                  <a:ext uri="{FF2B5EF4-FFF2-40B4-BE49-F238E27FC236}">
                    <a16:creationId xmlns:a16="http://schemas.microsoft.com/office/drawing/2014/main" id="{0D010612-5E4A-4B25-A2E6-C21455AF29D7}"/>
                  </a:ext>
                </a:extLst>
              </p:cNvPr>
              <p:cNvSpPr>
                <a:spLocks noChangeArrowheads="1"/>
              </p:cNvSpPr>
              <p:nvPr/>
            </p:nvSpPr>
            <p:spPr bwMode="auto">
              <a:xfrm>
                <a:off x="234" y="3329"/>
                <a:ext cx="161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1" name="Rectangle 415">
                <a:extLst>
                  <a:ext uri="{FF2B5EF4-FFF2-40B4-BE49-F238E27FC236}">
                    <a16:creationId xmlns:a16="http://schemas.microsoft.com/office/drawing/2014/main" id="{9FD5BF64-0897-41B8-8408-8798213C76BA}"/>
                  </a:ext>
                </a:extLst>
              </p:cNvPr>
              <p:cNvSpPr>
                <a:spLocks noChangeArrowheads="1"/>
              </p:cNvSpPr>
              <p:nvPr/>
            </p:nvSpPr>
            <p:spPr bwMode="auto">
              <a:xfrm>
                <a:off x="234" y="3346"/>
                <a:ext cx="1616" cy="18"/>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2" name="Rectangle 416">
                <a:extLst>
                  <a:ext uri="{FF2B5EF4-FFF2-40B4-BE49-F238E27FC236}">
                    <a16:creationId xmlns:a16="http://schemas.microsoft.com/office/drawing/2014/main" id="{0A87A009-728F-475B-B072-28E53B4274BC}"/>
                  </a:ext>
                </a:extLst>
              </p:cNvPr>
              <p:cNvSpPr>
                <a:spLocks noChangeArrowheads="1"/>
              </p:cNvSpPr>
              <p:nvPr/>
            </p:nvSpPr>
            <p:spPr bwMode="auto">
              <a:xfrm>
                <a:off x="234" y="3364"/>
                <a:ext cx="161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3" name="Rectangle 417">
                <a:extLst>
                  <a:ext uri="{FF2B5EF4-FFF2-40B4-BE49-F238E27FC236}">
                    <a16:creationId xmlns:a16="http://schemas.microsoft.com/office/drawing/2014/main" id="{054D0ADA-BB07-40E2-A6F7-04BC444E8B02}"/>
                  </a:ext>
                </a:extLst>
              </p:cNvPr>
              <p:cNvSpPr>
                <a:spLocks noChangeArrowheads="1"/>
              </p:cNvSpPr>
              <p:nvPr/>
            </p:nvSpPr>
            <p:spPr bwMode="auto">
              <a:xfrm>
                <a:off x="234" y="3381"/>
                <a:ext cx="161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4" name="Rectangle 418">
                <a:extLst>
                  <a:ext uri="{FF2B5EF4-FFF2-40B4-BE49-F238E27FC236}">
                    <a16:creationId xmlns:a16="http://schemas.microsoft.com/office/drawing/2014/main" id="{1A607EAA-349D-4D8B-BFA2-80011F4417F1}"/>
                  </a:ext>
                </a:extLst>
              </p:cNvPr>
              <p:cNvSpPr>
                <a:spLocks noChangeArrowheads="1"/>
              </p:cNvSpPr>
              <p:nvPr/>
            </p:nvSpPr>
            <p:spPr bwMode="auto">
              <a:xfrm>
                <a:off x="234" y="3398"/>
                <a:ext cx="161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5" name="Rectangle 419">
                <a:extLst>
                  <a:ext uri="{FF2B5EF4-FFF2-40B4-BE49-F238E27FC236}">
                    <a16:creationId xmlns:a16="http://schemas.microsoft.com/office/drawing/2014/main" id="{06DFFFC6-8158-4E26-BD78-DD2E82B85145}"/>
                  </a:ext>
                </a:extLst>
              </p:cNvPr>
              <p:cNvSpPr>
                <a:spLocks noChangeArrowheads="1"/>
              </p:cNvSpPr>
              <p:nvPr/>
            </p:nvSpPr>
            <p:spPr bwMode="auto">
              <a:xfrm>
                <a:off x="234" y="3415"/>
                <a:ext cx="1616" cy="18"/>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6" name="Rectangle 420">
                <a:extLst>
                  <a:ext uri="{FF2B5EF4-FFF2-40B4-BE49-F238E27FC236}">
                    <a16:creationId xmlns:a16="http://schemas.microsoft.com/office/drawing/2014/main" id="{57633F74-686E-405B-874B-1C9C2F7410D5}"/>
                  </a:ext>
                </a:extLst>
              </p:cNvPr>
              <p:cNvSpPr>
                <a:spLocks noChangeArrowheads="1"/>
              </p:cNvSpPr>
              <p:nvPr/>
            </p:nvSpPr>
            <p:spPr bwMode="auto">
              <a:xfrm>
                <a:off x="234" y="3433"/>
                <a:ext cx="1616" cy="17"/>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7" name="Rectangle 421">
                <a:extLst>
                  <a:ext uri="{FF2B5EF4-FFF2-40B4-BE49-F238E27FC236}">
                    <a16:creationId xmlns:a16="http://schemas.microsoft.com/office/drawing/2014/main" id="{CB6AF77E-0D8B-4E9E-B831-53BA0932DFB7}"/>
                  </a:ext>
                </a:extLst>
              </p:cNvPr>
              <p:cNvSpPr>
                <a:spLocks noChangeArrowheads="1"/>
              </p:cNvSpPr>
              <p:nvPr/>
            </p:nvSpPr>
            <p:spPr bwMode="auto">
              <a:xfrm>
                <a:off x="234" y="3450"/>
                <a:ext cx="161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8" name="Rectangle 422">
                <a:extLst>
                  <a:ext uri="{FF2B5EF4-FFF2-40B4-BE49-F238E27FC236}">
                    <a16:creationId xmlns:a16="http://schemas.microsoft.com/office/drawing/2014/main" id="{861EE9E8-1AE6-4A4A-9431-757F5F662330}"/>
                  </a:ext>
                </a:extLst>
              </p:cNvPr>
              <p:cNvSpPr>
                <a:spLocks noChangeArrowheads="1"/>
              </p:cNvSpPr>
              <p:nvPr/>
            </p:nvSpPr>
            <p:spPr bwMode="auto">
              <a:xfrm>
                <a:off x="234" y="3467"/>
                <a:ext cx="1616" cy="9"/>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9" name="Rectangle 423">
                <a:extLst>
                  <a:ext uri="{FF2B5EF4-FFF2-40B4-BE49-F238E27FC236}">
                    <a16:creationId xmlns:a16="http://schemas.microsoft.com/office/drawing/2014/main" id="{81244E5D-AB3E-472E-A1E4-39DC4BB5401F}"/>
                  </a:ext>
                </a:extLst>
              </p:cNvPr>
              <p:cNvSpPr>
                <a:spLocks noChangeArrowheads="1"/>
              </p:cNvSpPr>
              <p:nvPr/>
            </p:nvSpPr>
            <p:spPr bwMode="auto">
              <a:xfrm>
                <a:off x="234" y="2959"/>
                <a:ext cx="1616" cy="5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0" name="Rectangle 424">
                <a:extLst>
                  <a:ext uri="{FF2B5EF4-FFF2-40B4-BE49-F238E27FC236}">
                    <a16:creationId xmlns:a16="http://schemas.microsoft.com/office/drawing/2014/main" id="{326D9B4D-7E15-4FD5-BEDC-D83439289B75}"/>
                  </a:ext>
                </a:extLst>
              </p:cNvPr>
              <p:cNvSpPr>
                <a:spLocks noChangeArrowheads="1"/>
              </p:cNvSpPr>
              <p:nvPr/>
            </p:nvSpPr>
            <p:spPr bwMode="auto">
              <a:xfrm>
                <a:off x="234" y="2951"/>
                <a:ext cx="1616" cy="17"/>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1" name="Rectangle 425">
                <a:extLst>
                  <a:ext uri="{FF2B5EF4-FFF2-40B4-BE49-F238E27FC236}">
                    <a16:creationId xmlns:a16="http://schemas.microsoft.com/office/drawing/2014/main" id="{F7406C13-0C85-4B73-B882-182328E929BA}"/>
                  </a:ext>
                </a:extLst>
              </p:cNvPr>
              <p:cNvSpPr>
                <a:spLocks noChangeArrowheads="1"/>
              </p:cNvSpPr>
              <p:nvPr/>
            </p:nvSpPr>
            <p:spPr bwMode="auto">
              <a:xfrm>
                <a:off x="234" y="2968"/>
                <a:ext cx="1616" cy="17"/>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2" name="Rectangle 426">
                <a:extLst>
                  <a:ext uri="{FF2B5EF4-FFF2-40B4-BE49-F238E27FC236}">
                    <a16:creationId xmlns:a16="http://schemas.microsoft.com/office/drawing/2014/main" id="{9DE8607A-FF79-4854-9EA8-9ECC6FB9758E}"/>
                  </a:ext>
                </a:extLst>
              </p:cNvPr>
              <p:cNvSpPr>
                <a:spLocks noChangeArrowheads="1"/>
              </p:cNvSpPr>
              <p:nvPr/>
            </p:nvSpPr>
            <p:spPr bwMode="auto">
              <a:xfrm>
                <a:off x="234" y="2985"/>
                <a:ext cx="1616" cy="17"/>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3" name="Rectangle 427">
                <a:extLst>
                  <a:ext uri="{FF2B5EF4-FFF2-40B4-BE49-F238E27FC236}">
                    <a16:creationId xmlns:a16="http://schemas.microsoft.com/office/drawing/2014/main" id="{ACB09D8F-63FD-418B-8CA9-DC17C2F5E5E8}"/>
                  </a:ext>
                </a:extLst>
              </p:cNvPr>
              <p:cNvSpPr>
                <a:spLocks noChangeArrowheads="1"/>
              </p:cNvSpPr>
              <p:nvPr/>
            </p:nvSpPr>
            <p:spPr bwMode="auto">
              <a:xfrm>
                <a:off x="234" y="3002"/>
                <a:ext cx="1616" cy="18"/>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4" name="Rectangle 428">
                <a:extLst>
                  <a:ext uri="{FF2B5EF4-FFF2-40B4-BE49-F238E27FC236}">
                    <a16:creationId xmlns:a16="http://schemas.microsoft.com/office/drawing/2014/main" id="{70F92432-549B-4E76-BF3F-FBB65EC13B33}"/>
                  </a:ext>
                </a:extLst>
              </p:cNvPr>
              <p:cNvSpPr>
                <a:spLocks noChangeArrowheads="1"/>
              </p:cNvSpPr>
              <p:nvPr/>
            </p:nvSpPr>
            <p:spPr bwMode="auto">
              <a:xfrm>
                <a:off x="234" y="3020"/>
                <a:ext cx="161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5" name="Rectangle 429">
                <a:extLst>
                  <a:ext uri="{FF2B5EF4-FFF2-40B4-BE49-F238E27FC236}">
                    <a16:creationId xmlns:a16="http://schemas.microsoft.com/office/drawing/2014/main" id="{89B37090-1C64-4131-ACEE-97405D9DEC9E}"/>
                  </a:ext>
                </a:extLst>
              </p:cNvPr>
              <p:cNvSpPr>
                <a:spLocks noChangeArrowheads="1"/>
              </p:cNvSpPr>
              <p:nvPr/>
            </p:nvSpPr>
            <p:spPr bwMode="auto">
              <a:xfrm>
                <a:off x="234" y="3037"/>
                <a:ext cx="161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6" name="Rectangle 430">
                <a:extLst>
                  <a:ext uri="{FF2B5EF4-FFF2-40B4-BE49-F238E27FC236}">
                    <a16:creationId xmlns:a16="http://schemas.microsoft.com/office/drawing/2014/main" id="{C78A362E-CEA2-47FF-84CB-E7D044419628}"/>
                  </a:ext>
                </a:extLst>
              </p:cNvPr>
              <p:cNvSpPr>
                <a:spLocks noChangeArrowheads="1"/>
              </p:cNvSpPr>
              <p:nvPr/>
            </p:nvSpPr>
            <p:spPr bwMode="auto">
              <a:xfrm>
                <a:off x="234" y="3054"/>
                <a:ext cx="161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7" name="Rectangle 431">
                <a:extLst>
                  <a:ext uri="{FF2B5EF4-FFF2-40B4-BE49-F238E27FC236}">
                    <a16:creationId xmlns:a16="http://schemas.microsoft.com/office/drawing/2014/main" id="{FA50DF29-6B81-486A-8B2D-3F70F3FDEDEE}"/>
                  </a:ext>
                </a:extLst>
              </p:cNvPr>
              <p:cNvSpPr>
                <a:spLocks noChangeArrowheads="1"/>
              </p:cNvSpPr>
              <p:nvPr/>
            </p:nvSpPr>
            <p:spPr bwMode="auto">
              <a:xfrm>
                <a:off x="234" y="3071"/>
                <a:ext cx="1616" cy="18"/>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8" name="Rectangle 432">
                <a:extLst>
                  <a:ext uri="{FF2B5EF4-FFF2-40B4-BE49-F238E27FC236}">
                    <a16:creationId xmlns:a16="http://schemas.microsoft.com/office/drawing/2014/main" id="{CE563EC3-DA1B-4FC3-BED7-4083A3B43043}"/>
                  </a:ext>
                </a:extLst>
              </p:cNvPr>
              <p:cNvSpPr>
                <a:spLocks noChangeArrowheads="1"/>
              </p:cNvSpPr>
              <p:nvPr/>
            </p:nvSpPr>
            <p:spPr bwMode="auto">
              <a:xfrm>
                <a:off x="234" y="3089"/>
                <a:ext cx="161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9" name="Rectangle 433">
                <a:extLst>
                  <a:ext uri="{FF2B5EF4-FFF2-40B4-BE49-F238E27FC236}">
                    <a16:creationId xmlns:a16="http://schemas.microsoft.com/office/drawing/2014/main" id="{C8BCC5A7-E31D-48A5-ADD8-3B5A341D533D}"/>
                  </a:ext>
                </a:extLst>
              </p:cNvPr>
              <p:cNvSpPr>
                <a:spLocks noChangeArrowheads="1"/>
              </p:cNvSpPr>
              <p:nvPr/>
            </p:nvSpPr>
            <p:spPr bwMode="auto">
              <a:xfrm>
                <a:off x="234" y="3106"/>
                <a:ext cx="1616" cy="17"/>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0" name="Rectangle 434">
                <a:extLst>
                  <a:ext uri="{FF2B5EF4-FFF2-40B4-BE49-F238E27FC236}">
                    <a16:creationId xmlns:a16="http://schemas.microsoft.com/office/drawing/2014/main" id="{A7E0C14F-A8F9-4AB0-B2D5-EE69A43A1BDF}"/>
                  </a:ext>
                </a:extLst>
              </p:cNvPr>
              <p:cNvSpPr>
                <a:spLocks noChangeArrowheads="1"/>
              </p:cNvSpPr>
              <p:nvPr/>
            </p:nvSpPr>
            <p:spPr bwMode="auto">
              <a:xfrm>
                <a:off x="234" y="3123"/>
                <a:ext cx="161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1" name="Rectangle 435">
                <a:extLst>
                  <a:ext uri="{FF2B5EF4-FFF2-40B4-BE49-F238E27FC236}">
                    <a16:creationId xmlns:a16="http://schemas.microsoft.com/office/drawing/2014/main" id="{1D6CBE6F-CC5E-4FBB-957A-3C926AC984C9}"/>
                  </a:ext>
                </a:extLst>
              </p:cNvPr>
              <p:cNvSpPr>
                <a:spLocks noChangeArrowheads="1"/>
              </p:cNvSpPr>
              <p:nvPr/>
            </p:nvSpPr>
            <p:spPr bwMode="auto">
              <a:xfrm>
                <a:off x="234" y="3140"/>
                <a:ext cx="1616" cy="18"/>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2" name="Rectangle 436">
                <a:extLst>
                  <a:ext uri="{FF2B5EF4-FFF2-40B4-BE49-F238E27FC236}">
                    <a16:creationId xmlns:a16="http://schemas.microsoft.com/office/drawing/2014/main" id="{D4967FF9-F9E5-4AEC-B9B8-C02A6F786E15}"/>
                  </a:ext>
                </a:extLst>
              </p:cNvPr>
              <p:cNvSpPr>
                <a:spLocks noChangeArrowheads="1"/>
              </p:cNvSpPr>
              <p:nvPr/>
            </p:nvSpPr>
            <p:spPr bwMode="auto">
              <a:xfrm>
                <a:off x="234" y="3158"/>
                <a:ext cx="161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3" name="Rectangle 437">
                <a:extLst>
                  <a:ext uri="{FF2B5EF4-FFF2-40B4-BE49-F238E27FC236}">
                    <a16:creationId xmlns:a16="http://schemas.microsoft.com/office/drawing/2014/main" id="{F8415E2D-39B7-4DCE-BC7A-0E7E3E493252}"/>
                  </a:ext>
                </a:extLst>
              </p:cNvPr>
              <p:cNvSpPr>
                <a:spLocks noChangeArrowheads="1"/>
              </p:cNvSpPr>
              <p:nvPr/>
            </p:nvSpPr>
            <p:spPr bwMode="auto">
              <a:xfrm>
                <a:off x="234" y="3175"/>
                <a:ext cx="161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4" name="Rectangle 438">
                <a:extLst>
                  <a:ext uri="{FF2B5EF4-FFF2-40B4-BE49-F238E27FC236}">
                    <a16:creationId xmlns:a16="http://schemas.microsoft.com/office/drawing/2014/main" id="{0E02C292-E31E-4C6C-A5C9-3E97A307DB32}"/>
                  </a:ext>
                </a:extLst>
              </p:cNvPr>
              <p:cNvSpPr>
                <a:spLocks noChangeArrowheads="1"/>
              </p:cNvSpPr>
              <p:nvPr/>
            </p:nvSpPr>
            <p:spPr bwMode="auto">
              <a:xfrm>
                <a:off x="234" y="3192"/>
                <a:ext cx="161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5" name="Rectangle 439">
                <a:extLst>
                  <a:ext uri="{FF2B5EF4-FFF2-40B4-BE49-F238E27FC236}">
                    <a16:creationId xmlns:a16="http://schemas.microsoft.com/office/drawing/2014/main" id="{5DC0E911-313A-4B7A-802F-5E4EA4546128}"/>
                  </a:ext>
                </a:extLst>
              </p:cNvPr>
              <p:cNvSpPr>
                <a:spLocks noChangeArrowheads="1"/>
              </p:cNvSpPr>
              <p:nvPr/>
            </p:nvSpPr>
            <p:spPr bwMode="auto">
              <a:xfrm>
                <a:off x="234" y="3209"/>
                <a:ext cx="161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6" name="Rectangle 440">
                <a:extLst>
                  <a:ext uri="{FF2B5EF4-FFF2-40B4-BE49-F238E27FC236}">
                    <a16:creationId xmlns:a16="http://schemas.microsoft.com/office/drawing/2014/main" id="{6207D7E2-6C58-4B44-BD2A-42E8722E60DE}"/>
                  </a:ext>
                </a:extLst>
              </p:cNvPr>
              <p:cNvSpPr>
                <a:spLocks noChangeArrowheads="1"/>
              </p:cNvSpPr>
              <p:nvPr/>
            </p:nvSpPr>
            <p:spPr bwMode="auto">
              <a:xfrm>
                <a:off x="234" y="3226"/>
                <a:ext cx="161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7" name="Rectangle 441">
                <a:extLst>
                  <a:ext uri="{FF2B5EF4-FFF2-40B4-BE49-F238E27FC236}">
                    <a16:creationId xmlns:a16="http://schemas.microsoft.com/office/drawing/2014/main" id="{5183D840-507D-4A5E-8B16-086309F3EAEA}"/>
                  </a:ext>
                </a:extLst>
              </p:cNvPr>
              <p:cNvSpPr>
                <a:spLocks noChangeArrowheads="1"/>
              </p:cNvSpPr>
              <p:nvPr/>
            </p:nvSpPr>
            <p:spPr bwMode="auto">
              <a:xfrm>
                <a:off x="234" y="3243"/>
                <a:ext cx="161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8" name="Rectangle 442">
                <a:extLst>
                  <a:ext uri="{FF2B5EF4-FFF2-40B4-BE49-F238E27FC236}">
                    <a16:creationId xmlns:a16="http://schemas.microsoft.com/office/drawing/2014/main" id="{63053847-B88C-44EF-A893-354ACDC84FC1}"/>
                  </a:ext>
                </a:extLst>
              </p:cNvPr>
              <p:cNvSpPr>
                <a:spLocks noChangeArrowheads="1"/>
              </p:cNvSpPr>
              <p:nvPr/>
            </p:nvSpPr>
            <p:spPr bwMode="auto">
              <a:xfrm>
                <a:off x="234" y="3260"/>
                <a:ext cx="161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9" name="Rectangle 443">
                <a:extLst>
                  <a:ext uri="{FF2B5EF4-FFF2-40B4-BE49-F238E27FC236}">
                    <a16:creationId xmlns:a16="http://schemas.microsoft.com/office/drawing/2014/main" id="{4A246F15-0951-41E0-A40F-4B02E8EADB5C}"/>
                  </a:ext>
                </a:extLst>
              </p:cNvPr>
              <p:cNvSpPr>
                <a:spLocks noChangeArrowheads="1"/>
              </p:cNvSpPr>
              <p:nvPr/>
            </p:nvSpPr>
            <p:spPr bwMode="auto">
              <a:xfrm>
                <a:off x="234" y="3277"/>
                <a:ext cx="161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0" name="Rectangle 444">
                <a:extLst>
                  <a:ext uri="{FF2B5EF4-FFF2-40B4-BE49-F238E27FC236}">
                    <a16:creationId xmlns:a16="http://schemas.microsoft.com/office/drawing/2014/main" id="{F76D38DC-F60A-4A52-982E-00AE1DA08B79}"/>
                  </a:ext>
                </a:extLst>
              </p:cNvPr>
              <p:cNvSpPr>
                <a:spLocks noChangeArrowheads="1"/>
              </p:cNvSpPr>
              <p:nvPr/>
            </p:nvSpPr>
            <p:spPr bwMode="auto">
              <a:xfrm>
                <a:off x="234" y="3295"/>
                <a:ext cx="161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1" name="Rectangle 445">
                <a:extLst>
                  <a:ext uri="{FF2B5EF4-FFF2-40B4-BE49-F238E27FC236}">
                    <a16:creationId xmlns:a16="http://schemas.microsoft.com/office/drawing/2014/main" id="{87505976-9CFB-4C24-A4AB-7D75AB793B1C}"/>
                  </a:ext>
                </a:extLst>
              </p:cNvPr>
              <p:cNvSpPr>
                <a:spLocks noChangeArrowheads="1"/>
              </p:cNvSpPr>
              <p:nvPr/>
            </p:nvSpPr>
            <p:spPr bwMode="auto">
              <a:xfrm>
                <a:off x="234" y="3312"/>
                <a:ext cx="161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2" name="Rectangle 446">
                <a:extLst>
                  <a:ext uri="{FF2B5EF4-FFF2-40B4-BE49-F238E27FC236}">
                    <a16:creationId xmlns:a16="http://schemas.microsoft.com/office/drawing/2014/main" id="{6D737D9D-2970-434C-B585-0013408E8621}"/>
                  </a:ext>
                </a:extLst>
              </p:cNvPr>
              <p:cNvSpPr>
                <a:spLocks noChangeArrowheads="1"/>
              </p:cNvSpPr>
              <p:nvPr/>
            </p:nvSpPr>
            <p:spPr bwMode="auto">
              <a:xfrm>
                <a:off x="234" y="3329"/>
                <a:ext cx="161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3" name="Rectangle 447">
                <a:extLst>
                  <a:ext uri="{FF2B5EF4-FFF2-40B4-BE49-F238E27FC236}">
                    <a16:creationId xmlns:a16="http://schemas.microsoft.com/office/drawing/2014/main" id="{B3F696FD-CFB3-4F13-A245-844A8177D5B2}"/>
                  </a:ext>
                </a:extLst>
              </p:cNvPr>
              <p:cNvSpPr>
                <a:spLocks noChangeArrowheads="1"/>
              </p:cNvSpPr>
              <p:nvPr/>
            </p:nvSpPr>
            <p:spPr bwMode="auto">
              <a:xfrm>
                <a:off x="234" y="3346"/>
                <a:ext cx="1616" cy="18"/>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4" name="Rectangle 448">
                <a:extLst>
                  <a:ext uri="{FF2B5EF4-FFF2-40B4-BE49-F238E27FC236}">
                    <a16:creationId xmlns:a16="http://schemas.microsoft.com/office/drawing/2014/main" id="{57258498-B5A4-402B-B309-4009FEC1381B}"/>
                  </a:ext>
                </a:extLst>
              </p:cNvPr>
              <p:cNvSpPr>
                <a:spLocks noChangeArrowheads="1"/>
              </p:cNvSpPr>
              <p:nvPr/>
            </p:nvSpPr>
            <p:spPr bwMode="auto">
              <a:xfrm>
                <a:off x="234" y="3364"/>
                <a:ext cx="161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5" name="Rectangle 449">
                <a:extLst>
                  <a:ext uri="{FF2B5EF4-FFF2-40B4-BE49-F238E27FC236}">
                    <a16:creationId xmlns:a16="http://schemas.microsoft.com/office/drawing/2014/main" id="{C03113AD-B4AC-4ADF-9BBF-806DA5F66A8C}"/>
                  </a:ext>
                </a:extLst>
              </p:cNvPr>
              <p:cNvSpPr>
                <a:spLocks noChangeArrowheads="1"/>
              </p:cNvSpPr>
              <p:nvPr/>
            </p:nvSpPr>
            <p:spPr bwMode="auto">
              <a:xfrm>
                <a:off x="234" y="3381"/>
                <a:ext cx="161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6" name="Rectangle 450">
                <a:extLst>
                  <a:ext uri="{FF2B5EF4-FFF2-40B4-BE49-F238E27FC236}">
                    <a16:creationId xmlns:a16="http://schemas.microsoft.com/office/drawing/2014/main" id="{69B70B81-F7F2-49AF-A074-5E2113286926}"/>
                  </a:ext>
                </a:extLst>
              </p:cNvPr>
              <p:cNvSpPr>
                <a:spLocks noChangeArrowheads="1"/>
              </p:cNvSpPr>
              <p:nvPr/>
            </p:nvSpPr>
            <p:spPr bwMode="auto">
              <a:xfrm>
                <a:off x="234" y="3398"/>
                <a:ext cx="161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7" name="Rectangle 451">
                <a:extLst>
                  <a:ext uri="{FF2B5EF4-FFF2-40B4-BE49-F238E27FC236}">
                    <a16:creationId xmlns:a16="http://schemas.microsoft.com/office/drawing/2014/main" id="{AE00DA03-D5EE-4AE3-A826-D681F59EA610}"/>
                  </a:ext>
                </a:extLst>
              </p:cNvPr>
              <p:cNvSpPr>
                <a:spLocks noChangeArrowheads="1"/>
              </p:cNvSpPr>
              <p:nvPr/>
            </p:nvSpPr>
            <p:spPr bwMode="auto">
              <a:xfrm>
                <a:off x="234" y="3415"/>
                <a:ext cx="1616" cy="18"/>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8" name="Rectangle 452">
                <a:extLst>
                  <a:ext uri="{FF2B5EF4-FFF2-40B4-BE49-F238E27FC236}">
                    <a16:creationId xmlns:a16="http://schemas.microsoft.com/office/drawing/2014/main" id="{18E415AD-4060-435C-97C1-814545A28ED8}"/>
                  </a:ext>
                </a:extLst>
              </p:cNvPr>
              <p:cNvSpPr>
                <a:spLocks noChangeArrowheads="1"/>
              </p:cNvSpPr>
              <p:nvPr/>
            </p:nvSpPr>
            <p:spPr bwMode="auto">
              <a:xfrm>
                <a:off x="234" y="3433"/>
                <a:ext cx="1616" cy="17"/>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9" name="Rectangle 453">
                <a:extLst>
                  <a:ext uri="{FF2B5EF4-FFF2-40B4-BE49-F238E27FC236}">
                    <a16:creationId xmlns:a16="http://schemas.microsoft.com/office/drawing/2014/main" id="{DE8AD309-5DCB-4A52-BD55-69C6B320DAEB}"/>
                  </a:ext>
                </a:extLst>
              </p:cNvPr>
              <p:cNvSpPr>
                <a:spLocks noChangeArrowheads="1"/>
              </p:cNvSpPr>
              <p:nvPr/>
            </p:nvSpPr>
            <p:spPr bwMode="auto">
              <a:xfrm>
                <a:off x="234" y="3450"/>
                <a:ext cx="161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0" name="Rectangle 454">
                <a:extLst>
                  <a:ext uri="{FF2B5EF4-FFF2-40B4-BE49-F238E27FC236}">
                    <a16:creationId xmlns:a16="http://schemas.microsoft.com/office/drawing/2014/main" id="{092BCD37-F2E0-4429-A116-99C95B39C15E}"/>
                  </a:ext>
                </a:extLst>
              </p:cNvPr>
              <p:cNvSpPr>
                <a:spLocks noChangeArrowheads="1"/>
              </p:cNvSpPr>
              <p:nvPr/>
            </p:nvSpPr>
            <p:spPr bwMode="auto">
              <a:xfrm>
                <a:off x="234" y="3467"/>
                <a:ext cx="1616" cy="9"/>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1" name="Rectangle 455">
                <a:extLst>
                  <a:ext uri="{FF2B5EF4-FFF2-40B4-BE49-F238E27FC236}">
                    <a16:creationId xmlns:a16="http://schemas.microsoft.com/office/drawing/2014/main" id="{EA4FB3C4-6671-4A95-A438-D42B762459ED}"/>
                  </a:ext>
                </a:extLst>
              </p:cNvPr>
              <p:cNvSpPr>
                <a:spLocks noChangeArrowheads="1"/>
              </p:cNvSpPr>
              <p:nvPr/>
            </p:nvSpPr>
            <p:spPr bwMode="auto">
              <a:xfrm>
                <a:off x="1850" y="2951"/>
                <a:ext cx="3696" cy="17"/>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 name="Rectangle 456">
                <a:extLst>
                  <a:ext uri="{FF2B5EF4-FFF2-40B4-BE49-F238E27FC236}">
                    <a16:creationId xmlns:a16="http://schemas.microsoft.com/office/drawing/2014/main" id="{15891591-41FF-438C-BEB2-99075E50413D}"/>
                  </a:ext>
                </a:extLst>
              </p:cNvPr>
              <p:cNvSpPr>
                <a:spLocks noChangeArrowheads="1"/>
              </p:cNvSpPr>
              <p:nvPr/>
            </p:nvSpPr>
            <p:spPr bwMode="auto">
              <a:xfrm>
                <a:off x="1850" y="2968"/>
                <a:ext cx="3696" cy="17"/>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3" name="Rectangle 457">
                <a:extLst>
                  <a:ext uri="{FF2B5EF4-FFF2-40B4-BE49-F238E27FC236}">
                    <a16:creationId xmlns:a16="http://schemas.microsoft.com/office/drawing/2014/main" id="{2BA84882-ABFF-4DC9-B8DE-8E239AB839F9}"/>
                  </a:ext>
                </a:extLst>
              </p:cNvPr>
              <p:cNvSpPr>
                <a:spLocks noChangeArrowheads="1"/>
              </p:cNvSpPr>
              <p:nvPr/>
            </p:nvSpPr>
            <p:spPr bwMode="auto">
              <a:xfrm>
                <a:off x="1850" y="2985"/>
                <a:ext cx="3696" cy="17"/>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4" name="Rectangle 458">
                <a:extLst>
                  <a:ext uri="{FF2B5EF4-FFF2-40B4-BE49-F238E27FC236}">
                    <a16:creationId xmlns:a16="http://schemas.microsoft.com/office/drawing/2014/main" id="{771785BA-77E6-46BE-815B-282E09488C2D}"/>
                  </a:ext>
                </a:extLst>
              </p:cNvPr>
              <p:cNvSpPr>
                <a:spLocks noChangeArrowheads="1"/>
              </p:cNvSpPr>
              <p:nvPr/>
            </p:nvSpPr>
            <p:spPr bwMode="auto">
              <a:xfrm>
                <a:off x="1850" y="3002"/>
                <a:ext cx="3696" cy="18"/>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5" name="Rectangle 459">
                <a:extLst>
                  <a:ext uri="{FF2B5EF4-FFF2-40B4-BE49-F238E27FC236}">
                    <a16:creationId xmlns:a16="http://schemas.microsoft.com/office/drawing/2014/main" id="{2F1D7852-5B4A-47DE-BDF6-2B2F3A09DB7D}"/>
                  </a:ext>
                </a:extLst>
              </p:cNvPr>
              <p:cNvSpPr>
                <a:spLocks noChangeArrowheads="1"/>
              </p:cNvSpPr>
              <p:nvPr/>
            </p:nvSpPr>
            <p:spPr bwMode="auto">
              <a:xfrm>
                <a:off x="1850" y="3020"/>
                <a:ext cx="369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6" name="Rectangle 460">
                <a:extLst>
                  <a:ext uri="{FF2B5EF4-FFF2-40B4-BE49-F238E27FC236}">
                    <a16:creationId xmlns:a16="http://schemas.microsoft.com/office/drawing/2014/main" id="{990582B1-860E-4E4B-970E-01C297E6A87D}"/>
                  </a:ext>
                </a:extLst>
              </p:cNvPr>
              <p:cNvSpPr>
                <a:spLocks noChangeArrowheads="1"/>
              </p:cNvSpPr>
              <p:nvPr/>
            </p:nvSpPr>
            <p:spPr bwMode="auto">
              <a:xfrm>
                <a:off x="1850" y="3037"/>
                <a:ext cx="369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7" name="Rectangle 461">
                <a:extLst>
                  <a:ext uri="{FF2B5EF4-FFF2-40B4-BE49-F238E27FC236}">
                    <a16:creationId xmlns:a16="http://schemas.microsoft.com/office/drawing/2014/main" id="{0D7CB968-CD69-49CB-84E8-A6F1011D769A}"/>
                  </a:ext>
                </a:extLst>
              </p:cNvPr>
              <p:cNvSpPr>
                <a:spLocks noChangeArrowheads="1"/>
              </p:cNvSpPr>
              <p:nvPr/>
            </p:nvSpPr>
            <p:spPr bwMode="auto">
              <a:xfrm>
                <a:off x="1850" y="3054"/>
                <a:ext cx="369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8" name="Rectangle 462">
                <a:extLst>
                  <a:ext uri="{FF2B5EF4-FFF2-40B4-BE49-F238E27FC236}">
                    <a16:creationId xmlns:a16="http://schemas.microsoft.com/office/drawing/2014/main" id="{755FAE79-F7E7-4447-8368-66350F8C192A}"/>
                  </a:ext>
                </a:extLst>
              </p:cNvPr>
              <p:cNvSpPr>
                <a:spLocks noChangeArrowheads="1"/>
              </p:cNvSpPr>
              <p:nvPr/>
            </p:nvSpPr>
            <p:spPr bwMode="auto">
              <a:xfrm>
                <a:off x="1850" y="3071"/>
                <a:ext cx="3696" cy="18"/>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9" name="Rectangle 463">
                <a:extLst>
                  <a:ext uri="{FF2B5EF4-FFF2-40B4-BE49-F238E27FC236}">
                    <a16:creationId xmlns:a16="http://schemas.microsoft.com/office/drawing/2014/main" id="{FA001BAF-2B7D-464C-B557-1C2EF97BD227}"/>
                  </a:ext>
                </a:extLst>
              </p:cNvPr>
              <p:cNvSpPr>
                <a:spLocks noChangeArrowheads="1"/>
              </p:cNvSpPr>
              <p:nvPr/>
            </p:nvSpPr>
            <p:spPr bwMode="auto">
              <a:xfrm>
                <a:off x="1850" y="3089"/>
                <a:ext cx="369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0" name="Rectangle 464">
                <a:extLst>
                  <a:ext uri="{FF2B5EF4-FFF2-40B4-BE49-F238E27FC236}">
                    <a16:creationId xmlns:a16="http://schemas.microsoft.com/office/drawing/2014/main" id="{AD183FB6-EB2E-41B6-B4DA-F27440CFFF4D}"/>
                  </a:ext>
                </a:extLst>
              </p:cNvPr>
              <p:cNvSpPr>
                <a:spLocks noChangeArrowheads="1"/>
              </p:cNvSpPr>
              <p:nvPr/>
            </p:nvSpPr>
            <p:spPr bwMode="auto">
              <a:xfrm>
                <a:off x="1850" y="3106"/>
                <a:ext cx="3696" cy="17"/>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1" name="Rectangle 465">
                <a:extLst>
                  <a:ext uri="{FF2B5EF4-FFF2-40B4-BE49-F238E27FC236}">
                    <a16:creationId xmlns:a16="http://schemas.microsoft.com/office/drawing/2014/main" id="{13AAAC73-C3F6-46D3-95A8-7AA2358AE50A}"/>
                  </a:ext>
                </a:extLst>
              </p:cNvPr>
              <p:cNvSpPr>
                <a:spLocks noChangeArrowheads="1"/>
              </p:cNvSpPr>
              <p:nvPr/>
            </p:nvSpPr>
            <p:spPr bwMode="auto">
              <a:xfrm>
                <a:off x="1850" y="3123"/>
                <a:ext cx="369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2" name="Rectangle 466">
                <a:extLst>
                  <a:ext uri="{FF2B5EF4-FFF2-40B4-BE49-F238E27FC236}">
                    <a16:creationId xmlns:a16="http://schemas.microsoft.com/office/drawing/2014/main" id="{57F6AD64-387A-4DD0-882A-5DD7FF7D6E44}"/>
                  </a:ext>
                </a:extLst>
              </p:cNvPr>
              <p:cNvSpPr>
                <a:spLocks noChangeArrowheads="1"/>
              </p:cNvSpPr>
              <p:nvPr/>
            </p:nvSpPr>
            <p:spPr bwMode="auto">
              <a:xfrm>
                <a:off x="1850" y="3140"/>
                <a:ext cx="3696" cy="18"/>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3" name="Rectangle 467">
                <a:extLst>
                  <a:ext uri="{FF2B5EF4-FFF2-40B4-BE49-F238E27FC236}">
                    <a16:creationId xmlns:a16="http://schemas.microsoft.com/office/drawing/2014/main" id="{7CB9CB9D-B19B-4362-BF9D-0EA8678EBF41}"/>
                  </a:ext>
                </a:extLst>
              </p:cNvPr>
              <p:cNvSpPr>
                <a:spLocks noChangeArrowheads="1"/>
              </p:cNvSpPr>
              <p:nvPr/>
            </p:nvSpPr>
            <p:spPr bwMode="auto">
              <a:xfrm>
                <a:off x="1850" y="3158"/>
                <a:ext cx="369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4" name="Rectangle 468">
                <a:extLst>
                  <a:ext uri="{FF2B5EF4-FFF2-40B4-BE49-F238E27FC236}">
                    <a16:creationId xmlns:a16="http://schemas.microsoft.com/office/drawing/2014/main" id="{1DBF9276-46C5-4136-A85D-6CF0B2A55711}"/>
                  </a:ext>
                </a:extLst>
              </p:cNvPr>
              <p:cNvSpPr>
                <a:spLocks noChangeArrowheads="1"/>
              </p:cNvSpPr>
              <p:nvPr/>
            </p:nvSpPr>
            <p:spPr bwMode="auto">
              <a:xfrm>
                <a:off x="1850" y="3175"/>
                <a:ext cx="369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5" name="Rectangle 469">
                <a:extLst>
                  <a:ext uri="{FF2B5EF4-FFF2-40B4-BE49-F238E27FC236}">
                    <a16:creationId xmlns:a16="http://schemas.microsoft.com/office/drawing/2014/main" id="{643DFE90-5F6A-4FDC-B3A2-780F45FE20A0}"/>
                  </a:ext>
                </a:extLst>
              </p:cNvPr>
              <p:cNvSpPr>
                <a:spLocks noChangeArrowheads="1"/>
              </p:cNvSpPr>
              <p:nvPr/>
            </p:nvSpPr>
            <p:spPr bwMode="auto">
              <a:xfrm>
                <a:off x="1850" y="3192"/>
                <a:ext cx="369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6" name="Rectangle 470">
                <a:extLst>
                  <a:ext uri="{FF2B5EF4-FFF2-40B4-BE49-F238E27FC236}">
                    <a16:creationId xmlns:a16="http://schemas.microsoft.com/office/drawing/2014/main" id="{C0A9637F-7737-40A9-8ACA-D8A002B889C9}"/>
                  </a:ext>
                </a:extLst>
              </p:cNvPr>
              <p:cNvSpPr>
                <a:spLocks noChangeArrowheads="1"/>
              </p:cNvSpPr>
              <p:nvPr/>
            </p:nvSpPr>
            <p:spPr bwMode="auto">
              <a:xfrm>
                <a:off x="1850" y="3209"/>
                <a:ext cx="369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7" name="Rectangle 471">
                <a:extLst>
                  <a:ext uri="{FF2B5EF4-FFF2-40B4-BE49-F238E27FC236}">
                    <a16:creationId xmlns:a16="http://schemas.microsoft.com/office/drawing/2014/main" id="{7FEFED29-A70B-4977-BBE4-1E006480131E}"/>
                  </a:ext>
                </a:extLst>
              </p:cNvPr>
              <p:cNvSpPr>
                <a:spLocks noChangeArrowheads="1"/>
              </p:cNvSpPr>
              <p:nvPr/>
            </p:nvSpPr>
            <p:spPr bwMode="auto">
              <a:xfrm>
                <a:off x="1850" y="3226"/>
                <a:ext cx="369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8" name="Rectangle 472">
                <a:extLst>
                  <a:ext uri="{FF2B5EF4-FFF2-40B4-BE49-F238E27FC236}">
                    <a16:creationId xmlns:a16="http://schemas.microsoft.com/office/drawing/2014/main" id="{D89A8B4F-E467-4E7B-BCC8-2777FC16D3BF}"/>
                  </a:ext>
                </a:extLst>
              </p:cNvPr>
              <p:cNvSpPr>
                <a:spLocks noChangeArrowheads="1"/>
              </p:cNvSpPr>
              <p:nvPr/>
            </p:nvSpPr>
            <p:spPr bwMode="auto">
              <a:xfrm>
                <a:off x="1850" y="3243"/>
                <a:ext cx="369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9" name="Rectangle 473">
                <a:extLst>
                  <a:ext uri="{FF2B5EF4-FFF2-40B4-BE49-F238E27FC236}">
                    <a16:creationId xmlns:a16="http://schemas.microsoft.com/office/drawing/2014/main" id="{38C9A313-2FA0-4228-A3B8-CF8724E4E05D}"/>
                  </a:ext>
                </a:extLst>
              </p:cNvPr>
              <p:cNvSpPr>
                <a:spLocks noChangeArrowheads="1"/>
              </p:cNvSpPr>
              <p:nvPr/>
            </p:nvSpPr>
            <p:spPr bwMode="auto">
              <a:xfrm>
                <a:off x="1850" y="3260"/>
                <a:ext cx="369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0" name="Rectangle 474">
                <a:extLst>
                  <a:ext uri="{FF2B5EF4-FFF2-40B4-BE49-F238E27FC236}">
                    <a16:creationId xmlns:a16="http://schemas.microsoft.com/office/drawing/2014/main" id="{4BD2C259-4E18-4982-AE57-D96527CBCD07}"/>
                  </a:ext>
                </a:extLst>
              </p:cNvPr>
              <p:cNvSpPr>
                <a:spLocks noChangeArrowheads="1"/>
              </p:cNvSpPr>
              <p:nvPr/>
            </p:nvSpPr>
            <p:spPr bwMode="auto">
              <a:xfrm>
                <a:off x="1850" y="3277"/>
                <a:ext cx="369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1" name="Rectangle 475">
                <a:extLst>
                  <a:ext uri="{FF2B5EF4-FFF2-40B4-BE49-F238E27FC236}">
                    <a16:creationId xmlns:a16="http://schemas.microsoft.com/office/drawing/2014/main" id="{D219E94C-9CBE-44C6-BDE0-37D71BC31F60}"/>
                  </a:ext>
                </a:extLst>
              </p:cNvPr>
              <p:cNvSpPr>
                <a:spLocks noChangeArrowheads="1"/>
              </p:cNvSpPr>
              <p:nvPr/>
            </p:nvSpPr>
            <p:spPr bwMode="auto">
              <a:xfrm>
                <a:off x="1850" y="3295"/>
                <a:ext cx="369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2" name="Rectangle 476">
                <a:extLst>
                  <a:ext uri="{FF2B5EF4-FFF2-40B4-BE49-F238E27FC236}">
                    <a16:creationId xmlns:a16="http://schemas.microsoft.com/office/drawing/2014/main" id="{A6E63ABF-A500-478C-8329-601525369EF6}"/>
                  </a:ext>
                </a:extLst>
              </p:cNvPr>
              <p:cNvSpPr>
                <a:spLocks noChangeArrowheads="1"/>
              </p:cNvSpPr>
              <p:nvPr/>
            </p:nvSpPr>
            <p:spPr bwMode="auto">
              <a:xfrm>
                <a:off x="1850" y="3312"/>
                <a:ext cx="369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3" name="Rectangle 477">
                <a:extLst>
                  <a:ext uri="{FF2B5EF4-FFF2-40B4-BE49-F238E27FC236}">
                    <a16:creationId xmlns:a16="http://schemas.microsoft.com/office/drawing/2014/main" id="{99166679-FE43-4C60-94B8-A097ACBDF756}"/>
                  </a:ext>
                </a:extLst>
              </p:cNvPr>
              <p:cNvSpPr>
                <a:spLocks noChangeArrowheads="1"/>
              </p:cNvSpPr>
              <p:nvPr/>
            </p:nvSpPr>
            <p:spPr bwMode="auto">
              <a:xfrm>
                <a:off x="1850" y="3329"/>
                <a:ext cx="369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4" name="Rectangle 478">
                <a:extLst>
                  <a:ext uri="{FF2B5EF4-FFF2-40B4-BE49-F238E27FC236}">
                    <a16:creationId xmlns:a16="http://schemas.microsoft.com/office/drawing/2014/main" id="{99C07AB4-3DEE-4A09-9306-BA0AC5089048}"/>
                  </a:ext>
                </a:extLst>
              </p:cNvPr>
              <p:cNvSpPr>
                <a:spLocks noChangeArrowheads="1"/>
              </p:cNvSpPr>
              <p:nvPr/>
            </p:nvSpPr>
            <p:spPr bwMode="auto">
              <a:xfrm>
                <a:off x="1850" y="3346"/>
                <a:ext cx="3696" cy="18"/>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5" name="Rectangle 479">
                <a:extLst>
                  <a:ext uri="{FF2B5EF4-FFF2-40B4-BE49-F238E27FC236}">
                    <a16:creationId xmlns:a16="http://schemas.microsoft.com/office/drawing/2014/main" id="{2C0ECECC-D599-43A4-B9D4-17DFDCB58696}"/>
                  </a:ext>
                </a:extLst>
              </p:cNvPr>
              <p:cNvSpPr>
                <a:spLocks noChangeArrowheads="1"/>
              </p:cNvSpPr>
              <p:nvPr/>
            </p:nvSpPr>
            <p:spPr bwMode="auto">
              <a:xfrm>
                <a:off x="1850" y="3364"/>
                <a:ext cx="369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6" name="Rectangle 480">
                <a:extLst>
                  <a:ext uri="{FF2B5EF4-FFF2-40B4-BE49-F238E27FC236}">
                    <a16:creationId xmlns:a16="http://schemas.microsoft.com/office/drawing/2014/main" id="{E7EC7617-24FD-44E8-827F-6A4C01ACE99A}"/>
                  </a:ext>
                </a:extLst>
              </p:cNvPr>
              <p:cNvSpPr>
                <a:spLocks noChangeArrowheads="1"/>
              </p:cNvSpPr>
              <p:nvPr/>
            </p:nvSpPr>
            <p:spPr bwMode="auto">
              <a:xfrm>
                <a:off x="1850" y="3381"/>
                <a:ext cx="369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7" name="Rectangle 481">
                <a:extLst>
                  <a:ext uri="{FF2B5EF4-FFF2-40B4-BE49-F238E27FC236}">
                    <a16:creationId xmlns:a16="http://schemas.microsoft.com/office/drawing/2014/main" id="{78E6A067-1636-4862-9CF3-087829490689}"/>
                  </a:ext>
                </a:extLst>
              </p:cNvPr>
              <p:cNvSpPr>
                <a:spLocks noChangeArrowheads="1"/>
              </p:cNvSpPr>
              <p:nvPr/>
            </p:nvSpPr>
            <p:spPr bwMode="auto">
              <a:xfrm>
                <a:off x="1850" y="3398"/>
                <a:ext cx="369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8" name="Rectangle 482">
                <a:extLst>
                  <a:ext uri="{FF2B5EF4-FFF2-40B4-BE49-F238E27FC236}">
                    <a16:creationId xmlns:a16="http://schemas.microsoft.com/office/drawing/2014/main" id="{B5037D0A-BBB4-4787-8E13-550414320334}"/>
                  </a:ext>
                </a:extLst>
              </p:cNvPr>
              <p:cNvSpPr>
                <a:spLocks noChangeArrowheads="1"/>
              </p:cNvSpPr>
              <p:nvPr/>
            </p:nvSpPr>
            <p:spPr bwMode="auto">
              <a:xfrm>
                <a:off x="1850" y="3415"/>
                <a:ext cx="3696" cy="18"/>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9" name="Rectangle 483">
                <a:extLst>
                  <a:ext uri="{FF2B5EF4-FFF2-40B4-BE49-F238E27FC236}">
                    <a16:creationId xmlns:a16="http://schemas.microsoft.com/office/drawing/2014/main" id="{D2443CDB-7D96-4304-998B-5D9F27BE8C2E}"/>
                  </a:ext>
                </a:extLst>
              </p:cNvPr>
              <p:cNvSpPr>
                <a:spLocks noChangeArrowheads="1"/>
              </p:cNvSpPr>
              <p:nvPr/>
            </p:nvSpPr>
            <p:spPr bwMode="auto">
              <a:xfrm>
                <a:off x="1850" y="3433"/>
                <a:ext cx="3696" cy="17"/>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0" name="Rectangle 484">
                <a:extLst>
                  <a:ext uri="{FF2B5EF4-FFF2-40B4-BE49-F238E27FC236}">
                    <a16:creationId xmlns:a16="http://schemas.microsoft.com/office/drawing/2014/main" id="{DBF6F8F8-B852-47A0-AC33-4635E0992C55}"/>
                  </a:ext>
                </a:extLst>
              </p:cNvPr>
              <p:cNvSpPr>
                <a:spLocks noChangeArrowheads="1"/>
              </p:cNvSpPr>
              <p:nvPr/>
            </p:nvSpPr>
            <p:spPr bwMode="auto">
              <a:xfrm>
                <a:off x="1850" y="3450"/>
                <a:ext cx="369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1" name="Rectangle 485">
                <a:extLst>
                  <a:ext uri="{FF2B5EF4-FFF2-40B4-BE49-F238E27FC236}">
                    <a16:creationId xmlns:a16="http://schemas.microsoft.com/office/drawing/2014/main" id="{22A17371-2D5C-48FE-BC84-FBDE63E0D4A0}"/>
                  </a:ext>
                </a:extLst>
              </p:cNvPr>
              <p:cNvSpPr>
                <a:spLocks noChangeArrowheads="1"/>
              </p:cNvSpPr>
              <p:nvPr/>
            </p:nvSpPr>
            <p:spPr bwMode="auto">
              <a:xfrm>
                <a:off x="1850" y="3467"/>
                <a:ext cx="3696" cy="9"/>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2" name="Rectangle 486">
                <a:extLst>
                  <a:ext uri="{FF2B5EF4-FFF2-40B4-BE49-F238E27FC236}">
                    <a16:creationId xmlns:a16="http://schemas.microsoft.com/office/drawing/2014/main" id="{26438524-64A3-4909-BF41-DCF656296B44}"/>
                  </a:ext>
                </a:extLst>
              </p:cNvPr>
              <p:cNvSpPr>
                <a:spLocks noChangeArrowheads="1"/>
              </p:cNvSpPr>
              <p:nvPr/>
            </p:nvSpPr>
            <p:spPr bwMode="auto">
              <a:xfrm>
                <a:off x="1850" y="2959"/>
                <a:ext cx="3696" cy="5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3" name="Rectangle 487">
                <a:extLst>
                  <a:ext uri="{FF2B5EF4-FFF2-40B4-BE49-F238E27FC236}">
                    <a16:creationId xmlns:a16="http://schemas.microsoft.com/office/drawing/2014/main" id="{02B6D6AE-1110-4FE1-9A20-80C5BB07824B}"/>
                  </a:ext>
                </a:extLst>
              </p:cNvPr>
              <p:cNvSpPr>
                <a:spLocks noChangeArrowheads="1"/>
              </p:cNvSpPr>
              <p:nvPr/>
            </p:nvSpPr>
            <p:spPr bwMode="auto">
              <a:xfrm>
                <a:off x="1850" y="2951"/>
                <a:ext cx="3696" cy="17"/>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4" name="Rectangle 488">
                <a:extLst>
                  <a:ext uri="{FF2B5EF4-FFF2-40B4-BE49-F238E27FC236}">
                    <a16:creationId xmlns:a16="http://schemas.microsoft.com/office/drawing/2014/main" id="{ABF59087-F41D-42F0-A75F-66C09A8E9599}"/>
                  </a:ext>
                </a:extLst>
              </p:cNvPr>
              <p:cNvSpPr>
                <a:spLocks noChangeArrowheads="1"/>
              </p:cNvSpPr>
              <p:nvPr/>
            </p:nvSpPr>
            <p:spPr bwMode="auto">
              <a:xfrm>
                <a:off x="1850" y="2968"/>
                <a:ext cx="3696" cy="17"/>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5" name="Rectangle 489">
                <a:extLst>
                  <a:ext uri="{FF2B5EF4-FFF2-40B4-BE49-F238E27FC236}">
                    <a16:creationId xmlns:a16="http://schemas.microsoft.com/office/drawing/2014/main" id="{94301829-8159-4B07-ACBD-6B66267E781F}"/>
                  </a:ext>
                </a:extLst>
              </p:cNvPr>
              <p:cNvSpPr>
                <a:spLocks noChangeArrowheads="1"/>
              </p:cNvSpPr>
              <p:nvPr/>
            </p:nvSpPr>
            <p:spPr bwMode="auto">
              <a:xfrm>
                <a:off x="1850" y="2985"/>
                <a:ext cx="3696" cy="17"/>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6" name="Rectangle 490">
                <a:extLst>
                  <a:ext uri="{FF2B5EF4-FFF2-40B4-BE49-F238E27FC236}">
                    <a16:creationId xmlns:a16="http://schemas.microsoft.com/office/drawing/2014/main" id="{6C2A40EA-5DEF-4C3A-A87C-7985B246DA99}"/>
                  </a:ext>
                </a:extLst>
              </p:cNvPr>
              <p:cNvSpPr>
                <a:spLocks noChangeArrowheads="1"/>
              </p:cNvSpPr>
              <p:nvPr/>
            </p:nvSpPr>
            <p:spPr bwMode="auto">
              <a:xfrm>
                <a:off x="1850" y="3002"/>
                <a:ext cx="3696" cy="18"/>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7" name="Rectangle 491">
                <a:extLst>
                  <a:ext uri="{FF2B5EF4-FFF2-40B4-BE49-F238E27FC236}">
                    <a16:creationId xmlns:a16="http://schemas.microsoft.com/office/drawing/2014/main" id="{32112173-7665-4483-A074-B5EB608EFD44}"/>
                  </a:ext>
                </a:extLst>
              </p:cNvPr>
              <p:cNvSpPr>
                <a:spLocks noChangeArrowheads="1"/>
              </p:cNvSpPr>
              <p:nvPr/>
            </p:nvSpPr>
            <p:spPr bwMode="auto">
              <a:xfrm>
                <a:off x="1850" y="3020"/>
                <a:ext cx="369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8" name="Rectangle 492">
                <a:extLst>
                  <a:ext uri="{FF2B5EF4-FFF2-40B4-BE49-F238E27FC236}">
                    <a16:creationId xmlns:a16="http://schemas.microsoft.com/office/drawing/2014/main" id="{CF20092B-7FD6-43C1-BCB3-96352FE12A40}"/>
                  </a:ext>
                </a:extLst>
              </p:cNvPr>
              <p:cNvSpPr>
                <a:spLocks noChangeArrowheads="1"/>
              </p:cNvSpPr>
              <p:nvPr/>
            </p:nvSpPr>
            <p:spPr bwMode="auto">
              <a:xfrm>
                <a:off x="1850" y="3037"/>
                <a:ext cx="369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9" name="Rectangle 493">
                <a:extLst>
                  <a:ext uri="{FF2B5EF4-FFF2-40B4-BE49-F238E27FC236}">
                    <a16:creationId xmlns:a16="http://schemas.microsoft.com/office/drawing/2014/main" id="{1004A32B-9619-449F-9A9D-46DB95B0E7D5}"/>
                  </a:ext>
                </a:extLst>
              </p:cNvPr>
              <p:cNvSpPr>
                <a:spLocks noChangeArrowheads="1"/>
              </p:cNvSpPr>
              <p:nvPr/>
            </p:nvSpPr>
            <p:spPr bwMode="auto">
              <a:xfrm>
                <a:off x="1850" y="3054"/>
                <a:ext cx="369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0" name="Rectangle 494">
                <a:extLst>
                  <a:ext uri="{FF2B5EF4-FFF2-40B4-BE49-F238E27FC236}">
                    <a16:creationId xmlns:a16="http://schemas.microsoft.com/office/drawing/2014/main" id="{85AFC593-4415-45F8-9138-6CA081C0AB80}"/>
                  </a:ext>
                </a:extLst>
              </p:cNvPr>
              <p:cNvSpPr>
                <a:spLocks noChangeArrowheads="1"/>
              </p:cNvSpPr>
              <p:nvPr/>
            </p:nvSpPr>
            <p:spPr bwMode="auto">
              <a:xfrm>
                <a:off x="1850" y="3071"/>
                <a:ext cx="3696" cy="18"/>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1" name="Rectangle 495">
                <a:extLst>
                  <a:ext uri="{FF2B5EF4-FFF2-40B4-BE49-F238E27FC236}">
                    <a16:creationId xmlns:a16="http://schemas.microsoft.com/office/drawing/2014/main" id="{9A3F50BD-1B8F-48D9-9D18-D48786AD8EBB}"/>
                  </a:ext>
                </a:extLst>
              </p:cNvPr>
              <p:cNvSpPr>
                <a:spLocks noChangeArrowheads="1"/>
              </p:cNvSpPr>
              <p:nvPr/>
            </p:nvSpPr>
            <p:spPr bwMode="auto">
              <a:xfrm>
                <a:off x="1850" y="3089"/>
                <a:ext cx="369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2" name="Rectangle 496">
                <a:extLst>
                  <a:ext uri="{FF2B5EF4-FFF2-40B4-BE49-F238E27FC236}">
                    <a16:creationId xmlns:a16="http://schemas.microsoft.com/office/drawing/2014/main" id="{7933049B-1E52-462C-AAA7-CC49FB196B1B}"/>
                  </a:ext>
                </a:extLst>
              </p:cNvPr>
              <p:cNvSpPr>
                <a:spLocks noChangeArrowheads="1"/>
              </p:cNvSpPr>
              <p:nvPr/>
            </p:nvSpPr>
            <p:spPr bwMode="auto">
              <a:xfrm>
                <a:off x="1850" y="3106"/>
                <a:ext cx="3696" cy="17"/>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3" name="Rectangle 497">
                <a:extLst>
                  <a:ext uri="{FF2B5EF4-FFF2-40B4-BE49-F238E27FC236}">
                    <a16:creationId xmlns:a16="http://schemas.microsoft.com/office/drawing/2014/main" id="{C7B004AD-2035-4236-9BB3-472C7175B919}"/>
                  </a:ext>
                </a:extLst>
              </p:cNvPr>
              <p:cNvSpPr>
                <a:spLocks noChangeArrowheads="1"/>
              </p:cNvSpPr>
              <p:nvPr/>
            </p:nvSpPr>
            <p:spPr bwMode="auto">
              <a:xfrm>
                <a:off x="1850" y="3123"/>
                <a:ext cx="369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4" name="Rectangle 498">
                <a:extLst>
                  <a:ext uri="{FF2B5EF4-FFF2-40B4-BE49-F238E27FC236}">
                    <a16:creationId xmlns:a16="http://schemas.microsoft.com/office/drawing/2014/main" id="{BECFACFD-6F66-4567-98B7-96F7E9D4E037}"/>
                  </a:ext>
                </a:extLst>
              </p:cNvPr>
              <p:cNvSpPr>
                <a:spLocks noChangeArrowheads="1"/>
              </p:cNvSpPr>
              <p:nvPr/>
            </p:nvSpPr>
            <p:spPr bwMode="auto">
              <a:xfrm>
                <a:off x="1850" y="3140"/>
                <a:ext cx="3696" cy="18"/>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5" name="Rectangle 499">
                <a:extLst>
                  <a:ext uri="{FF2B5EF4-FFF2-40B4-BE49-F238E27FC236}">
                    <a16:creationId xmlns:a16="http://schemas.microsoft.com/office/drawing/2014/main" id="{96F99A24-8958-475B-8B6C-E43E2709F181}"/>
                  </a:ext>
                </a:extLst>
              </p:cNvPr>
              <p:cNvSpPr>
                <a:spLocks noChangeArrowheads="1"/>
              </p:cNvSpPr>
              <p:nvPr/>
            </p:nvSpPr>
            <p:spPr bwMode="auto">
              <a:xfrm>
                <a:off x="1850" y="3158"/>
                <a:ext cx="369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6" name="Rectangle 500">
                <a:extLst>
                  <a:ext uri="{FF2B5EF4-FFF2-40B4-BE49-F238E27FC236}">
                    <a16:creationId xmlns:a16="http://schemas.microsoft.com/office/drawing/2014/main" id="{D59A8543-4D30-4D41-B8B4-5821286E0BCF}"/>
                  </a:ext>
                </a:extLst>
              </p:cNvPr>
              <p:cNvSpPr>
                <a:spLocks noChangeArrowheads="1"/>
              </p:cNvSpPr>
              <p:nvPr/>
            </p:nvSpPr>
            <p:spPr bwMode="auto">
              <a:xfrm>
                <a:off x="1850" y="3175"/>
                <a:ext cx="369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7" name="Rectangle 501">
                <a:extLst>
                  <a:ext uri="{FF2B5EF4-FFF2-40B4-BE49-F238E27FC236}">
                    <a16:creationId xmlns:a16="http://schemas.microsoft.com/office/drawing/2014/main" id="{814ADE10-358C-4432-A25F-D1DCC07A4A5F}"/>
                  </a:ext>
                </a:extLst>
              </p:cNvPr>
              <p:cNvSpPr>
                <a:spLocks noChangeArrowheads="1"/>
              </p:cNvSpPr>
              <p:nvPr/>
            </p:nvSpPr>
            <p:spPr bwMode="auto">
              <a:xfrm>
                <a:off x="1850" y="3192"/>
                <a:ext cx="369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8" name="Rectangle 502">
                <a:extLst>
                  <a:ext uri="{FF2B5EF4-FFF2-40B4-BE49-F238E27FC236}">
                    <a16:creationId xmlns:a16="http://schemas.microsoft.com/office/drawing/2014/main" id="{4A8EAC97-1826-4154-BFF5-BA11ADF03A77}"/>
                  </a:ext>
                </a:extLst>
              </p:cNvPr>
              <p:cNvSpPr>
                <a:spLocks noChangeArrowheads="1"/>
              </p:cNvSpPr>
              <p:nvPr/>
            </p:nvSpPr>
            <p:spPr bwMode="auto">
              <a:xfrm>
                <a:off x="1850" y="3209"/>
                <a:ext cx="369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9" name="Rectangle 503">
                <a:extLst>
                  <a:ext uri="{FF2B5EF4-FFF2-40B4-BE49-F238E27FC236}">
                    <a16:creationId xmlns:a16="http://schemas.microsoft.com/office/drawing/2014/main" id="{4634AB86-6483-4B77-A952-EA05235D767C}"/>
                  </a:ext>
                </a:extLst>
              </p:cNvPr>
              <p:cNvSpPr>
                <a:spLocks noChangeArrowheads="1"/>
              </p:cNvSpPr>
              <p:nvPr/>
            </p:nvSpPr>
            <p:spPr bwMode="auto">
              <a:xfrm>
                <a:off x="1850" y="3226"/>
                <a:ext cx="369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0" name="Rectangle 504">
                <a:extLst>
                  <a:ext uri="{FF2B5EF4-FFF2-40B4-BE49-F238E27FC236}">
                    <a16:creationId xmlns:a16="http://schemas.microsoft.com/office/drawing/2014/main" id="{1350B802-C2C2-4A5D-97F4-FBBD5F25A963}"/>
                  </a:ext>
                </a:extLst>
              </p:cNvPr>
              <p:cNvSpPr>
                <a:spLocks noChangeArrowheads="1"/>
              </p:cNvSpPr>
              <p:nvPr/>
            </p:nvSpPr>
            <p:spPr bwMode="auto">
              <a:xfrm>
                <a:off x="1850" y="3243"/>
                <a:ext cx="369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1" name="Rectangle 505">
                <a:extLst>
                  <a:ext uri="{FF2B5EF4-FFF2-40B4-BE49-F238E27FC236}">
                    <a16:creationId xmlns:a16="http://schemas.microsoft.com/office/drawing/2014/main" id="{782B2F1C-9F5E-4D13-AD0F-315E2B790CE1}"/>
                  </a:ext>
                </a:extLst>
              </p:cNvPr>
              <p:cNvSpPr>
                <a:spLocks noChangeArrowheads="1"/>
              </p:cNvSpPr>
              <p:nvPr/>
            </p:nvSpPr>
            <p:spPr bwMode="auto">
              <a:xfrm>
                <a:off x="1850" y="3260"/>
                <a:ext cx="369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2" name="Rectangle 506">
                <a:extLst>
                  <a:ext uri="{FF2B5EF4-FFF2-40B4-BE49-F238E27FC236}">
                    <a16:creationId xmlns:a16="http://schemas.microsoft.com/office/drawing/2014/main" id="{78DFD2D1-4CED-41F0-B7FA-12220AEA3B34}"/>
                  </a:ext>
                </a:extLst>
              </p:cNvPr>
              <p:cNvSpPr>
                <a:spLocks noChangeArrowheads="1"/>
              </p:cNvSpPr>
              <p:nvPr/>
            </p:nvSpPr>
            <p:spPr bwMode="auto">
              <a:xfrm>
                <a:off x="1850" y="3277"/>
                <a:ext cx="369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3" name="Rectangle 507">
                <a:extLst>
                  <a:ext uri="{FF2B5EF4-FFF2-40B4-BE49-F238E27FC236}">
                    <a16:creationId xmlns:a16="http://schemas.microsoft.com/office/drawing/2014/main" id="{50D4492F-C1F2-44D7-8F53-D5F9A82A2840}"/>
                  </a:ext>
                </a:extLst>
              </p:cNvPr>
              <p:cNvSpPr>
                <a:spLocks noChangeArrowheads="1"/>
              </p:cNvSpPr>
              <p:nvPr/>
            </p:nvSpPr>
            <p:spPr bwMode="auto">
              <a:xfrm>
                <a:off x="1850" y="3295"/>
                <a:ext cx="369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4" name="Rectangle 508">
                <a:extLst>
                  <a:ext uri="{FF2B5EF4-FFF2-40B4-BE49-F238E27FC236}">
                    <a16:creationId xmlns:a16="http://schemas.microsoft.com/office/drawing/2014/main" id="{4E7784A0-A89F-496C-9D2B-04AFDCE6F6DB}"/>
                  </a:ext>
                </a:extLst>
              </p:cNvPr>
              <p:cNvSpPr>
                <a:spLocks noChangeArrowheads="1"/>
              </p:cNvSpPr>
              <p:nvPr/>
            </p:nvSpPr>
            <p:spPr bwMode="auto">
              <a:xfrm>
                <a:off x="1850" y="3312"/>
                <a:ext cx="369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5" name="Rectangle 509">
                <a:extLst>
                  <a:ext uri="{FF2B5EF4-FFF2-40B4-BE49-F238E27FC236}">
                    <a16:creationId xmlns:a16="http://schemas.microsoft.com/office/drawing/2014/main" id="{CB126B09-E983-46AB-86D5-AAC53A3EDC51}"/>
                  </a:ext>
                </a:extLst>
              </p:cNvPr>
              <p:cNvSpPr>
                <a:spLocks noChangeArrowheads="1"/>
              </p:cNvSpPr>
              <p:nvPr/>
            </p:nvSpPr>
            <p:spPr bwMode="auto">
              <a:xfrm>
                <a:off x="1850" y="3329"/>
                <a:ext cx="369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6" name="Rectangle 510">
                <a:extLst>
                  <a:ext uri="{FF2B5EF4-FFF2-40B4-BE49-F238E27FC236}">
                    <a16:creationId xmlns:a16="http://schemas.microsoft.com/office/drawing/2014/main" id="{D0C6707E-4C13-4D11-AF2F-7F8E555F7EEB}"/>
                  </a:ext>
                </a:extLst>
              </p:cNvPr>
              <p:cNvSpPr>
                <a:spLocks noChangeArrowheads="1"/>
              </p:cNvSpPr>
              <p:nvPr/>
            </p:nvSpPr>
            <p:spPr bwMode="auto">
              <a:xfrm>
                <a:off x="1850" y="3346"/>
                <a:ext cx="3696" cy="18"/>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7" name="Rectangle 511">
                <a:extLst>
                  <a:ext uri="{FF2B5EF4-FFF2-40B4-BE49-F238E27FC236}">
                    <a16:creationId xmlns:a16="http://schemas.microsoft.com/office/drawing/2014/main" id="{1BA13C91-CA8E-4D79-89D0-FFEA03687EC8}"/>
                  </a:ext>
                </a:extLst>
              </p:cNvPr>
              <p:cNvSpPr>
                <a:spLocks noChangeArrowheads="1"/>
              </p:cNvSpPr>
              <p:nvPr/>
            </p:nvSpPr>
            <p:spPr bwMode="auto">
              <a:xfrm>
                <a:off x="1850" y="3364"/>
                <a:ext cx="369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8" name="Rectangle 512">
                <a:extLst>
                  <a:ext uri="{FF2B5EF4-FFF2-40B4-BE49-F238E27FC236}">
                    <a16:creationId xmlns:a16="http://schemas.microsoft.com/office/drawing/2014/main" id="{07472D60-66F2-4D18-8973-AE1C03DE20F3}"/>
                  </a:ext>
                </a:extLst>
              </p:cNvPr>
              <p:cNvSpPr>
                <a:spLocks noChangeArrowheads="1"/>
              </p:cNvSpPr>
              <p:nvPr/>
            </p:nvSpPr>
            <p:spPr bwMode="auto">
              <a:xfrm>
                <a:off x="1850" y="3381"/>
                <a:ext cx="369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9" name="Rectangle 513">
                <a:extLst>
                  <a:ext uri="{FF2B5EF4-FFF2-40B4-BE49-F238E27FC236}">
                    <a16:creationId xmlns:a16="http://schemas.microsoft.com/office/drawing/2014/main" id="{26C3DE48-44FF-498F-91EE-C625655CC0AA}"/>
                  </a:ext>
                </a:extLst>
              </p:cNvPr>
              <p:cNvSpPr>
                <a:spLocks noChangeArrowheads="1"/>
              </p:cNvSpPr>
              <p:nvPr/>
            </p:nvSpPr>
            <p:spPr bwMode="auto">
              <a:xfrm>
                <a:off x="1850" y="3398"/>
                <a:ext cx="369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0" name="Rectangle 514">
                <a:extLst>
                  <a:ext uri="{FF2B5EF4-FFF2-40B4-BE49-F238E27FC236}">
                    <a16:creationId xmlns:a16="http://schemas.microsoft.com/office/drawing/2014/main" id="{487BFF64-B19E-4BD5-A7E2-25F33339AACE}"/>
                  </a:ext>
                </a:extLst>
              </p:cNvPr>
              <p:cNvSpPr>
                <a:spLocks noChangeArrowheads="1"/>
              </p:cNvSpPr>
              <p:nvPr/>
            </p:nvSpPr>
            <p:spPr bwMode="auto">
              <a:xfrm>
                <a:off x="1850" y="3415"/>
                <a:ext cx="3696" cy="18"/>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1" name="Rectangle 515">
                <a:extLst>
                  <a:ext uri="{FF2B5EF4-FFF2-40B4-BE49-F238E27FC236}">
                    <a16:creationId xmlns:a16="http://schemas.microsoft.com/office/drawing/2014/main" id="{A848E93C-7594-4FD7-96A6-5FFFED8A5F6E}"/>
                  </a:ext>
                </a:extLst>
              </p:cNvPr>
              <p:cNvSpPr>
                <a:spLocks noChangeArrowheads="1"/>
              </p:cNvSpPr>
              <p:nvPr/>
            </p:nvSpPr>
            <p:spPr bwMode="auto">
              <a:xfrm>
                <a:off x="1850" y="3433"/>
                <a:ext cx="3696" cy="17"/>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2" name="Rectangle 516">
                <a:extLst>
                  <a:ext uri="{FF2B5EF4-FFF2-40B4-BE49-F238E27FC236}">
                    <a16:creationId xmlns:a16="http://schemas.microsoft.com/office/drawing/2014/main" id="{B0BBED8C-351C-474F-B790-E607ACA8A405}"/>
                  </a:ext>
                </a:extLst>
              </p:cNvPr>
              <p:cNvSpPr>
                <a:spLocks noChangeArrowheads="1"/>
              </p:cNvSpPr>
              <p:nvPr/>
            </p:nvSpPr>
            <p:spPr bwMode="auto">
              <a:xfrm>
                <a:off x="1850" y="3450"/>
                <a:ext cx="369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3" name="Rectangle 517">
                <a:extLst>
                  <a:ext uri="{FF2B5EF4-FFF2-40B4-BE49-F238E27FC236}">
                    <a16:creationId xmlns:a16="http://schemas.microsoft.com/office/drawing/2014/main" id="{8C64B181-3388-41BD-B273-50BF806A005F}"/>
                  </a:ext>
                </a:extLst>
              </p:cNvPr>
              <p:cNvSpPr>
                <a:spLocks noChangeArrowheads="1"/>
              </p:cNvSpPr>
              <p:nvPr/>
            </p:nvSpPr>
            <p:spPr bwMode="auto">
              <a:xfrm>
                <a:off x="1850" y="3467"/>
                <a:ext cx="3696" cy="9"/>
              </a:xfrm>
              <a:prstGeom prst="rect">
                <a:avLst/>
              </a:prstGeom>
              <a:solidFill>
                <a:srgbClr val="000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4" name="Rectangle 518">
                <a:extLst>
                  <a:ext uri="{FF2B5EF4-FFF2-40B4-BE49-F238E27FC236}">
                    <a16:creationId xmlns:a16="http://schemas.microsoft.com/office/drawing/2014/main" id="{76506BFD-27E1-415E-A6CA-803DE8CB2C4F}"/>
                  </a:ext>
                </a:extLst>
              </p:cNvPr>
              <p:cNvSpPr>
                <a:spLocks noChangeArrowheads="1"/>
              </p:cNvSpPr>
              <p:nvPr/>
            </p:nvSpPr>
            <p:spPr bwMode="auto">
              <a:xfrm>
                <a:off x="234" y="3467"/>
                <a:ext cx="1616" cy="18"/>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5" name="Rectangle 519">
                <a:extLst>
                  <a:ext uri="{FF2B5EF4-FFF2-40B4-BE49-F238E27FC236}">
                    <a16:creationId xmlns:a16="http://schemas.microsoft.com/office/drawing/2014/main" id="{2A7673DF-C507-44E6-97BE-9C81195EDDB3}"/>
                  </a:ext>
                </a:extLst>
              </p:cNvPr>
              <p:cNvSpPr>
                <a:spLocks noChangeArrowheads="1"/>
              </p:cNvSpPr>
              <p:nvPr/>
            </p:nvSpPr>
            <p:spPr bwMode="auto">
              <a:xfrm>
                <a:off x="234" y="3485"/>
                <a:ext cx="1616" cy="16"/>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6" name="Rectangle 520">
                <a:extLst>
                  <a:ext uri="{FF2B5EF4-FFF2-40B4-BE49-F238E27FC236}">
                    <a16:creationId xmlns:a16="http://schemas.microsoft.com/office/drawing/2014/main" id="{85402DDB-0721-499F-8B33-396352EB654B}"/>
                  </a:ext>
                </a:extLst>
              </p:cNvPr>
              <p:cNvSpPr>
                <a:spLocks noChangeArrowheads="1"/>
              </p:cNvSpPr>
              <p:nvPr/>
            </p:nvSpPr>
            <p:spPr bwMode="auto">
              <a:xfrm>
                <a:off x="234" y="3501"/>
                <a:ext cx="1616" cy="18"/>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7" name="Rectangle 521">
                <a:extLst>
                  <a:ext uri="{FF2B5EF4-FFF2-40B4-BE49-F238E27FC236}">
                    <a16:creationId xmlns:a16="http://schemas.microsoft.com/office/drawing/2014/main" id="{A52CFD9B-8249-46F1-8EAB-3FC3C13DCB42}"/>
                  </a:ext>
                </a:extLst>
              </p:cNvPr>
              <p:cNvSpPr>
                <a:spLocks noChangeArrowheads="1"/>
              </p:cNvSpPr>
              <p:nvPr/>
            </p:nvSpPr>
            <p:spPr bwMode="auto">
              <a:xfrm>
                <a:off x="234" y="3519"/>
                <a:ext cx="1616" cy="17"/>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8" name="Rectangle 522">
                <a:extLst>
                  <a:ext uri="{FF2B5EF4-FFF2-40B4-BE49-F238E27FC236}">
                    <a16:creationId xmlns:a16="http://schemas.microsoft.com/office/drawing/2014/main" id="{DF8E3365-1E0F-418E-A725-3537C2812AB8}"/>
                  </a:ext>
                </a:extLst>
              </p:cNvPr>
              <p:cNvSpPr>
                <a:spLocks noChangeArrowheads="1"/>
              </p:cNvSpPr>
              <p:nvPr/>
            </p:nvSpPr>
            <p:spPr bwMode="auto">
              <a:xfrm>
                <a:off x="234" y="3536"/>
                <a:ext cx="161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9" name="Rectangle 523">
                <a:extLst>
                  <a:ext uri="{FF2B5EF4-FFF2-40B4-BE49-F238E27FC236}">
                    <a16:creationId xmlns:a16="http://schemas.microsoft.com/office/drawing/2014/main" id="{A380D36E-0AA3-44CC-8CD8-2248307078C9}"/>
                  </a:ext>
                </a:extLst>
              </p:cNvPr>
              <p:cNvSpPr>
                <a:spLocks noChangeArrowheads="1"/>
              </p:cNvSpPr>
              <p:nvPr/>
            </p:nvSpPr>
            <p:spPr bwMode="auto">
              <a:xfrm>
                <a:off x="234" y="3553"/>
                <a:ext cx="161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0" name="Rectangle 524">
                <a:extLst>
                  <a:ext uri="{FF2B5EF4-FFF2-40B4-BE49-F238E27FC236}">
                    <a16:creationId xmlns:a16="http://schemas.microsoft.com/office/drawing/2014/main" id="{05D544E4-014B-44B4-8454-696F1EAB7B9D}"/>
                  </a:ext>
                </a:extLst>
              </p:cNvPr>
              <p:cNvSpPr>
                <a:spLocks noChangeArrowheads="1"/>
              </p:cNvSpPr>
              <p:nvPr/>
            </p:nvSpPr>
            <p:spPr bwMode="auto">
              <a:xfrm>
                <a:off x="234" y="3570"/>
                <a:ext cx="161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1" name="Rectangle 525">
                <a:extLst>
                  <a:ext uri="{FF2B5EF4-FFF2-40B4-BE49-F238E27FC236}">
                    <a16:creationId xmlns:a16="http://schemas.microsoft.com/office/drawing/2014/main" id="{2FAF42C7-959E-45E1-80BD-D554503DF04F}"/>
                  </a:ext>
                </a:extLst>
              </p:cNvPr>
              <p:cNvSpPr>
                <a:spLocks noChangeArrowheads="1"/>
              </p:cNvSpPr>
              <p:nvPr/>
            </p:nvSpPr>
            <p:spPr bwMode="auto">
              <a:xfrm>
                <a:off x="234" y="3587"/>
                <a:ext cx="1616" cy="17"/>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2" name="Rectangle 526">
                <a:extLst>
                  <a:ext uri="{FF2B5EF4-FFF2-40B4-BE49-F238E27FC236}">
                    <a16:creationId xmlns:a16="http://schemas.microsoft.com/office/drawing/2014/main" id="{E6CF310E-6EAE-4711-A1CE-598BD4176A4A}"/>
                  </a:ext>
                </a:extLst>
              </p:cNvPr>
              <p:cNvSpPr>
                <a:spLocks noChangeArrowheads="1"/>
              </p:cNvSpPr>
              <p:nvPr/>
            </p:nvSpPr>
            <p:spPr bwMode="auto">
              <a:xfrm>
                <a:off x="234" y="3604"/>
                <a:ext cx="161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3" name="Rectangle 527">
                <a:extLst>
                  <a:ext uri="{FF2B5EF4-FFF2-40B4-BE49-F238E27FC236}">
                    <a16:creationId xmlns:a16="http://schemas.microsoft.com/office/drawing/2014/main" id="{79338906-ED9F-41B4-851B-1ED632737686}"/>
                  </a:ext>
                </a:extLst>
              </p:cNvPr>
              <p:cNvSpPr>
                <a:spLocks noChangeArrowheads="1"/>
              </p:cNvSpPr>
              <p:nvPr/>
            </p:nvSpPr>
            <p:spPr bwMode="auto">
              <a:xfrm>
                <a:off x="234" y="3621"/>
                <a:ext cx="1616" cy="18"/>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4" name="Rectangle 528">
                <a:extLst>
                  <a:ext uri="{FF2B5EF4-FFF2-40B4-BE49-F238E27FC236}">
                    <a16:creationId xmlns:a16="http://schemas.microsoft.com/office/drawing/2014/main" id="{85C9BA60-41ED-44B6-B670-E46E9021A827}"/>
                  </a:ext>
                </a:extLst>
              </p:cNvPr>
              <p:cNvSpPr>
                <a:spLocks noChangeArrowheads="1"/>
              </p:cNvSpPr>
              <p:nvPr/>
            </p:nvSpPr>
            <p:spPr bwMode="auto">
              <a:xfrm>
                <a:off x="234" y="3639"/>
                <a:ext cx="161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5" name="Rectangle 529">
                <a:extLst>
                  <a:ext uri="{FF2B5EF4-FFF2-40B4-BE49-F238E27FC236}">
                    <a16:creationId xmlns:a16="http://schemas.microsoft.com/office/drawing/2014/main" id="{2C7383E1-3396-4CDB-83D6-B9914ED6A3ED}"/>
                  </a:ext>
                </a:extLst>
              </p:cNvPr>
              <p:cNvSpPr>
                <a:spLocks noChangeArrowheads="1"/>
              </p:cNvSpPr>
              <p:nvPr/>
            </p:nvSpPr>
            <p:spPr bwMode="auto">
              <a:xfrm>
                <a:off x="234" y="3656"/>
                <a:ext cx="1616" cy="17"/>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6" name="Rectangle 530">
                <a:extLst>
                  <a:ext uri="{FF2B5EF4-FFF2-40B4-BE49-F238E27FC236}">
                    <a16:creationId xmlns:a16="http://schemas.microsoft.com/office/drawing/2014/main" id="{974E0E4A-FA8A-4B3C-8479-C14865388766}"/>
                  </a:ext>
                </a:extLst>
              </p:cNvPr>
              <p:cNvSpPr>
                <a:spLocks noChangeArrowheads="1"/>
              </p:cNvSpPr>
              <p:nvPr/>
            </p:nvSpPr>
            <p:spPr bwMode="auto">
              <a:xfrm>
                <a:off x="234" y="3673"/>
                <a:ext cx="161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7" name="Rectangle 531">
                <a:extLst>
                  <a:ext uri="{FF2B5EF4-FFF2-40B4-BE49-F238E27FC236}">
                    <a16:creationId xmlns:a16="http://schemas.microsoft.com/office/drawing/2014/main" id="{4E6F4659-0115-4B75-89F6-D7A82A0391A7}"/>
                  </a:ext>
                </a:extLst>
              </p:cNvPr>
              <p:cNvSpPr>
                <a:spLocks noChangeArrowheads="1"/>
              </p:cNvSpPr>
              <p:nvPr/>
            </p:nvSpPr>
            <p:spPr bwMode="auto">
              <a:xfrm>
                <a:off x="234" y="3690"/>
                <a:ext cx="161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8" name="Rectangle 532">
                <a:extLst>
                  <a:ext uri="{FF2B5EF4-FFF2-40B4-BE49-F238E27FC236}">
                    <a16:creationId xmlns:a16="http://schemas.microsoft.com/office/drawing/2014/main" id="{5C3155FB-3F73-46EA-9834-1FAEE356B4B8}"/>
                  </a:ext>
                </a:extLst>
              </p:cNvPr>
              <p:cNvSpPr>
                <a:spLocks noChangeArrowheads="1"/>
              </p:cNvSpPr>
              <p:nvPr/>
            </p:nvSpPr>
            <p:spPr bwMode="auto">
              <a:xfrm>
                <a:off x="234" y="3707"/>
                <a:ext cx="161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9" name="Rectangle 533">
                <a:extLst>
                  <a:ext uri="{FF2B5EF4-FFF2-40B4-BE49-F238E27FC236}">
                    <a16:creationId xmlns:a16="http://schemas.microsoft.com/office/drawing/2014/main" id="{101BE610-C518-4B5C-AA67-D9F789E29661}"/>
                  </a:ext>
                </a:extLst>
              </p:cNvPr>
              <p:cNvSpPr>
                <a:spLocks noChangeArrowheads="1"/>
              </p:cNvSpPr>
              <p:nvPr/>
            </p:nvSpPr>
            <p:spPr bwMode="auto">
              <a:xfrm>
                <a:off x="234" y="3724"/>
                <a:ext cx="161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0" name="Rectangle 534">
                <a:extLst>
                  <a:ext uri="{FF2B5EF4-FFF2-40B4-BE49-F238E27FC236}">
                    <a16:creationId xmlns:a16="http://schemas.microsoft.com/office/drawing/2014/main" id="{FBFB67BB-858A-4858-A4CB-63551E116F7B}"/>
                  </a:ext>
                </a:extLst>
              </p:cNvPr>
              <p:cNvSpPr>
                <a:spLocks noChangeArrowheads="1"/>
              </p:cNvSpPr>
              <p:nvPr/>
            </p:nvSpPr>
            <p:spPr bwMode="auto">
              <a:xfrm>
                <a:off x="234" y="3741"/>
                <a:ext cx="161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1" name="Rectangle 535">
                <a:extLst>
                  <a:ext uri="{FF2B5EF4-FFF2-40B4-BE49-F238E27FC236}">
                    <a16:creationId xmlns:a16="http://schemas.microsoft.com/office/drawing/2014/main" id="{B72FCE1D-4BAF-4CF8-9A6B-0F12E3E16711}"/>
                  </a:ext>
                </a:extLst>
              </p:cNvPr>
              <p:cNvSpPr>
                <a:spLocks noChangeArrowheads="1"/>
              </p:cNvSpPr>
              <p:nvPr/>
            </p:nvSpPr>
            <p:spPr bwMode="auto">
              <a:xfrm>
                <a:off x="234" y="3758"/>
                <a:ext cx="161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2" name="Rectangle 536">
                <a:extLst>
                  <a:ext uri="{FF2B5EF4-FFF2-40B4-BE49-F238E27FC236}">
                    <a16:creationId xmlns:a16="http://schemas.microsoft.com/office/drawing/2014/main" id="{6BDD61EC-7328-4789-B0D1-2D4B3DFF020B}"/>
                  </a:ext>
                </a:extLst>
              </p:cNvPr>
              <p:cNvSpPr>
                <a:spLocks noChangeArrowheads="1"/>
              </p:cNvSpPr>
              <p:nvPr/>
            </p:nvSpPr>
            <p:spPr bwMode="auto">
              <a:xfrm>
                <a:off x="234" y="3775"/>
                <a:ext cx="161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3" name="Rectangle 537">
                <a:extLst>
                  <a:ext uri="{FF2B5EF4-FFF2-40B4-BE49-F238E27FC236}">
                    <a16:creationId xmlns:a16="http://schemas.microsoft.com/office/drawing/2014/main" id="{D1254612-734A-4BDA-B8B3-8061F0E974BD}"/>
                  </a:ext>
                </a:extLst>
              </p:cNvPr>
              <p:cNvSpPr>
                <a:spLocks noChangeArrowheads="1"/>
              </p:cNvSpPr>
              <p:nvPr/>
            </p:nvSpPr>
            <p:spPr bwMode="auto">
              <a:xfrm>
                <a:off x="234" y="3792"/>
                <a:ext cx="161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4" name="Rectangle 538">
                <a:extLst>
                  <a:ext uri="{FF2B5EF4-FFF2-40B4-BE49-F238E27FC236}">
                    <a16:creationId xmlns:a16="http://schemas.microsoft.com/office/drawing/2014/main" id="{13734653-7AA1-4B1F-8B18-A4353600CA31}"/>
                  </a:ext>
                </a:extLst>
              </p:cNvPr>
              <p:cNvSpPr>
                <a:spLocks noChangeArrowheads="1"/>
              </p:cNvSpPr>
              <p:nvPr/>
            </p:nvSpPr>
            <p:spPr bwMode="auto">
              <a:xfrm>
                <a:off x="234" y="3810"/>
                <a:ext cx="161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5" name="Rectangle 539">
                <a:extLst>
                  <a:ext uri="{FF2B5EF4-FFF2-40B4-BE49-F238E27FC236}">
                    <a16:creationId xmlns:a16="http://schemas.microsoft.com/office/drawing/2014/main" id="{785416A9-FA40-471D-998F-BDCDA9DD6503}"/>
                  </a:ext>
                </a:extLst>
              </p:cNvPr>
              <p:cNvSpPr>
                <a:spLocks noChangeArrowheads="1"/>
              </p:cNvSpPr>
              <p:nvPr/>
            </p:nvSpPr>
            <p:spPr bwMode="auto">
              <a:xfrm>
                <a:off x="234" y="3827"/>
                <a:ext cx="161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6" name="Rectangle 540">
                <a:extLst>
                  <a:ext uri="{FF2B5EF4-FFF2-40B4-BE49-F238E27FC236}">
                    <a16:creationId xmlns:a16="http://schemas.microsoft.com/office/drawing/2014/main" id="{12DA3B2E-3522-4EC2-8D4E-64BDBB8B2627}"/>
                  </a:ext>
                </a:extLst>
              </p:cNvPr>
              <p:cNvSpPr>
                <a:spLocks noChangeArrowheads="1"/>
              </p:cNvSpPr>
              <p:nvPr/>
            </p:nvSpPr>
            <p:spPr bwMode="auto">
              <a:xfrm>
                <a:off x="234" y="3844"/>
                <a:ext cx="161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7" name="Rectangle 541">
                <a:extLst>
                  <a:ext uri="{FF2B5EF4-FFF2-40B4-BE49-F238E27FC236}">
                    <a16:creationId xmlns:a16="http://schemas.microsoft.com/office/drawing/2014/main" id="{261F4805-736F-430F-A15C-BCF24D34543C}"/>
                  </a:ext>
                </a:extLst>
              </p:cNvPr>
              <p:cNvSpPr>
                <a:spLocks noChangeArrowheads="1"/>
              </p:cNvSpPr>
              <p:nvPr/>
            </p:nvSpPr>
            <p:spPr bwMode="auto">
              <a:xfrm>
                <a:off x="234" y="3861"/>
                <a:ext cx="1616" cy="17"/>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8" name="Rectangle 542">
                <a:extLst>
                  <a:ext uri="{FF2B5EF4-FFF2-40B4-BE49-F238E27FC236}">
                    <a16:creationId xmlns:a16="http://schemas.microsoft.com/office/drawing/2014/main" id="{CA2E97E3-38C1-405E-BFC9-329F960467EB}"/>
                  </a:ext>
                </a:extLst>
              </p:cNvPr>
              <p:cNvSpPr>
                <a:spLocks noChangeArrowheads="1"/>
              </p:cNvSpPr>
              <p:nvPr/>
            </p:nvSpPr>
            <p:spPr bwMode="auto">
              <a:xfrm>
                <a:off x="234" y="3878"/>
                <a:ext cx="161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9" name="Rectangle 543">
                <a:extLst>
                  <a:ext uri="{FF2B5EF4-FFF2-40B4-BE49-F238E27FC236}">
                    <a16:creationId xmlns:a16="http://schemas.microsoft.com/office/drawing/2014/main" id="{19F0DCA4-2C63-4ABB-8A61-48B95F7D2FA1}"/>
                  </a:ext>
                </a:extLst>
              </p:cNvPr>
              <p:cNvSpPr>
                <a:spLocks noChangeArrowheads="1"/>
              </p:cNvSpPr>
              <p:nvPr/>
            </p:nvSpPr>
            <p:spPr bwMode="auto">
              <a:xfrm>
                <a:off x="234" y="3895"/>
                <a:ext cx="161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0" name="Rectangle 544">
                <a:extLst>
                  <a:ext uri="{FF2B5EF4-FFF2-40B4-BE49-F238E27FC236}">
                    <a16:creationId xmlns:a16="http://schemas.microsoft.com/office/drawing/2014/main" id="{0374D51D-B719-4599-8DB7-001DC8C8BF49}"/>
                  </a:ext>
                </a:extLst>
              </p:cNvPr>
              <p:cNvSpPr>
                <a:spLocks noChangeArrowheads="1"/>
              </p:cNvSpPr>
              <p:nvPr/>
            </p:nvSpPr>
            <p:spPr bwMode="auto">
              <a:xfrm>
                <a:off x="234" y="3912"/>
                <a:ext cx="161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1" name="Rectangle 545">
                <a:extLst>
                  <a:ext uri="{FF2B5EF4-FFF2-40B4-BE49-F238E27FC236}">
                    <a16:creationId xmlns:a16="http://schemas.microsoft.com/office/drawing/2014/main" id="{2B0BADF7-D430-4F7F-AA60-250A1290FFAC}"/>
                  </a:ext>
                </a:extLst>
              </p:cNvPr>
              <p:cNvSpPr>
                <a:spLocks noChangeArrowheads="1"/>
              </p:cNvSpPr>
              <p:nvPr/>
            </p:nvSpPr>
            <p:spPr bwMode="auto">
              <a:xfrm>
                <a:off x="234" y="3929"/>
                <a:ext cx="1616" cy="17"/>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2" name="Rectangle 546">
                <a:extLst>
                  <a:ext uri="{FF2B5EF4-FFF2-40B4-BE49-F238E27FC236}">
                    <a16:creationId xmlns:a16="http://schemas.microsoft.com/office/drawing/2014/main" id="{B57FFC3A-4E46-429C-B2B8-9817B7F25C14}"/>
                  </a:ext>
                </a:extLst>
              </p:cNvPr>
              <p:cNvSpPr>
                <a:spLocks noChangeArrowheads="1"/>
              </p:cNvSpPr>
              <p:nvPr/>
            </p:nvSpPr>
            <p:spPr bwMode="auto">
              <a:xfrm>
                <a:off x="234" y="3946"/>
                <a:ext cx="1616" cy="18"/>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3" name="Rectangle 547">
                <a:extLst>
                  <a:ext uri="{FF2B5EF4-FFF2-40B4-BE49-F238E27FC236}">
                    <a16:creationId xmlns:a16="http://schemas.microsoft.com/office/drawing/2014/main" id="{372816A9-2E5C-411C-8868-68F5A06687B9}"/>
                  </a:ext>
                </a:extLst>
              </p:cNvPr>
              <p:cNvSpPr>
                <a:spLocks noChangeArrowheads="1"/>
              </p:cNvSpPr>
              <p:nvPr/>
            </p:nvSpPr>
            <p:spPr bwMode="auto">
              <a:xfrm>
                <a:off x="234" y="3964"/>
                <a:ext cx="161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 name="Rectangle 548">
                <a:extLst>
                  <a:ext uri="{FF2B5EF4-FFF2-40B4-BE49-F238E27FC236}">
                    <a16:creationId xmlns:a16="http://schemas.microsoft.com/office/drawing/2014/main" id="{E4BC2B64-597E-4042-805F-6896847AB52E}"/>
                  </a:ext>
                </a:extLst>
              </p:cNvPr>
              <p:cNvSpPr>
                <a:spLocks noChangeArrowheads="1"/>
              </p:cNvSpPr>
              <p:nvPr/>
            </p:nvSpPr>
            <p:spPr bwMode="auto">
              <a:xfrm>
                <a:off x="234" y="3981"/>
                <a:ext cx="16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 name="Rectangle 549">
                <a:extLst>
                  <a:ext uri="{FF2B5EF4-FFF2-40B4-BE49-F238E27FC236}">
                    <a16:creationId xmlns:a16="http://schemas.microsoft.com/office/drawing/2014/main" id="{71C988FB-C7FE-4F43-A425-246DAF5A345B}"/>
                  </a:ext>
                </a:extLst>
              </p:cNvPr>
              <p:cNvSpPr>
                <a:spLocks noChangeArrowheads="1"/>
              </p:cNvSpPr>
              <p:nvPr/>
            </p:nvSpPr>
            <p:spPr bwMode="auto">
              <a:xfrm>
                <a:off x="234" y="3476"/>
                <a:ext cx="1616" cy="5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 name="Rectangle 550">
                <a:extLst>
                  <a:ext uri="{FF2B5EF4-FFF2-40B4-BE49-F238E27FC236}">
                    <a16:creationId xmlns:a16="http://schemas.microsoft.com/office/drawing/2014/main" id="{6C56EA86-C544-402D-A4A7-9A777B7CB679}"/>
                  </a:ext>
                </a:extLst>
              </p:cNvPr>
              <p:cNvSpPr>
                <a:spLocks noChangeArrowheads="1"/>
              </p:cNvSpPr>
              <p:nvPr/>
            </p:nvSpPr>
            <p:spPr bwMode="auto">
              <a:xfrm>
                <a:off x="234" y="3467"/>
                <a:ext cx="1616" cy="18"/>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7" name="Rectangle 551">
                <a:extLst>
                  <a:ext uri="{FF2B5EF4-FFF2-40B4-BE49-F238E27FC236}">
                    <a16:creationId xmlns:a16="http://schemas.microsoft.com/office/drawing/2014/main" id="{CB1308AF-BEBE-4B85-BA2A-29C7CB44F572}"/>
                  </a:ext>
                </a:extLst>
              </p:cNvPr>
              <p:cNvSpPr>
                <a:spLocks noChangeArrowheads="1"/>
              </p:cNvSpPr>
              <p:nvPr/>
            </p:nvSpPr>
            <p:spPr bwMode="auto">
              <a:xfrm>
                <a:off x="234" y="3485"/>
                <a:ext cx="1616" cy="16"/>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 name="Rectangle 552">
                <a:extLst>
                  <a:ext uri="{FF2B5EF4-FFF2-40B4-BE49-F238E27FC236}">
                    <a16:creationId xmlns:a16="http://schemas.microsoft.com/office/drawing/2014/main" id="{DA87952F-812E-4F3B-802D-54C0DF15C858}"/>
                  </a:ext>
                </a:extLst>
              </p:cNvPr>
              <p:cNvSpPr>
                <a:spLocks noChangeArrowheads="1"/>
              </p:cNvSpPr>
              <p:nvPr/>
            </p:nvSpPr>
            <p:spPr bwMode="auto">
              <a:xfrm>
                <a:off x="234" y="3501"/>
                <a:ext cx="1616" cy="18"/>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 name="Rectangle 553">
                <a:extLst>
                  <a:ext uri="{FF2B5EF4-FFF2-40B4-BE49-F238E27FC236}">
                    <a16:creationId xmlns:a16="http://schemas.microsoft.com/office/drawing/2014/main" id="{A5395E7B-19A5-4487-8435-2F0E916C35F0}"/>
                  </a:ext>
                </a:extLst>
              </p:cNvPr>
              <p:cNvSpPr>
                <a:spLocks noChangeArrowheads="1"/>
              </p:cNvSpPr>
              <p:nvPr/>
            </p:nvSpPr>
            <p:spPr bwMode="auto">
              <a:xfrm>
                <a:off x="234" y="3519"/>
                <a:ext cx="1616" cy="17"/>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 name="Rectangle 554">
                <a:extLst>
                  <a:ext uri="{FF2B5EF4-FFF2-40B4-BE49-F238E27FC236}">
                    <a16:creationId xmlns:a16="http://schemas.microsoft.com/office/drawing/2014/main" id="{279B687B-5151-4303-9744-A45D435C5B1F}"/>
                  </a:ext>
                </a:extLst>
              </p:cNvPr>
              <p:cNvSpPr>
                <a:spLocks noChangeArrowheads="1"/>
              </p:cNvSpPr>
              <p:nvPr/>
            </p:nvSpPr>
            <p:spPr bwMode="auto">
              <a:xfrm>
                <a:off x="234" y="3536"/>
                <a:ext cx="161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 name="Rectangle 555">
                <a:extLst>
                  <a:ext uri="{FF2B5EF4-FFF2-40B4-BE49-F238E27FC236}">
                    <a16:creationId xmlns:a16="http://schemas.microsoft.com/office/drawing/2014/main" id="{1F1F0DEB-93C6-40EC-9265-0ED365A7D32B}"/>
                  </a:ext>
                </a:extLst>
              </p:cNvPr>
              <p:cNvSpPr>
                <a:spLocks noChangeArrowheads="1"/>
              </p:cNvSpPr>
              <p:nvPr/>
            </p:nvSpPr>
            <p:spPr bwMode="auto">
              <a:xfrm>
                <a:off x="234" y="3553"/>
                <a:ext cx="161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 name="Rectangle 556">
                <a:extLst>
                  <a:ext uri="{FF2B5EF4-FFF2-40B4-BE49-F238E27FC236}">
                    <a16:creationId xmlns:a16="http://schemas.microsoft.com/office/drawing/2014/main" id="{BF41CFDA-189C-48BC-91D3-31FA905DB2CC}"/>
                  </a:ext>
                </a:extLst>
              </p:cNvPr>
              <p:cNvSpPr>
                <a:spLocks noChangeArrowheads="1"/>
              </p:cNvSpPr>
              <p:nvPr/>
            </p:nvSpPr>
            <p:spPr bwMode="auto">
              <a:xfrm>
                <a:off x="234" y="3570"/>
                <a:ext cx="161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 name="Rectangle 557">
                <a:extLst>
                  <a:ext uri="{FF2B5EF4-FFF2-40B4-BE49-F238E27FC236}">
                    <a16:creationId xmlns:a16="http://schemas.microsoft.com/office/drawing/2014/main" id="{55E37B24-05A1-4660-A75A-F62E36FA5A46}"/>
                  </a:ext>
                </a:extLst>
              </p:cNvPr>
              <p:cNvSpPr>
                <a:spLocks noChangeArrowheads="1"/>
              </p:cNvSpPr>
              <p:nvPr/>
            </p:nvSpPr>
            <p:spPr bwMode="auto">
              <a:xfrm>
                <a:off x="234" y="3587"/>
                <a:ext cx="1616" cy="17"/>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 name="Rectangle 558">
                <a:extLst>
                  <a:ext uri="{FF2B5EF4-FFF2-40B4-BE49-F238E27FC236}">
                    <a16:creationId xmlns:a16="http://schemas.microsoft.com/office/drawing/2014/main" id="{3777F337-C50C-4B95-8B96-7E8B67FF7363}"/>
                  </a:ext>
                </a:extLst>
              </p:cNvPr>
              <p:cNvSpPr>
                <a:spLocks noChangeArrowheads="1"/>
              </p:cNvSpPr>
              <p:nvPr/>
            </p:nvSpPr>
            <p:spPr bwMode="auto">
              <a:xfrm>
                <a:off x="234" y="3604"/>
                <a:ext cx="161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 name="Rectangle 559">
                <a:extLst>
                  <a:ext uri="{FF2B5EF4-FFF2-40B4-BE49-F238E27FC236}">
                    <a16:creationId xmlns:a16="http://schemas.microsoft.com/office/drawing/2014/main" id="{F13E9171-802E-455B-B341-26633344932D}"/>
                  </a:ext>
                </a:extLst>
              </p:cNvPr>
              <p:cNvSpPr>
                <a:spLocks noChangeArrowheads="1"/>
              </p:cNvSpPr>
              <p:nvPr/>
            </p:nvSpPr>
            <p:spPr bwMode="auto">
              <a:xfrm>
                <a:off x="234" y="3621"/>
                <a:ext cx="1616" cy="18"/>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 name="Rectangle 560">
                <a:extLst>
                  <a:ext uri="{FF2B5EF4-FFF2-40B4-BE49-F238E27FC236}">
                    <a16:creationId xmlns:a16="http://schemas.microsoft.com/office/drawing/2014/main" id="{95583EC8-23A9-4004-AA31-5F3F043DB438}"/>
                  </a:ext>
                </a:extLst>
              </p:cNvPr>
              <p:cNvSpPr>
                <a:spLocks noChangeArrowheads="1"/>
              </p:cNvSpPr>
              <p:nvPr/>
            </p:nvSpPr>
            <p:spPr bwMode="auto">
              <a:xfrm>
                <a:off x="234" y="3639"/>
                <a:ext cx="161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7" name="Rectangle 561">
                <a:extLst>
                  <a:ext uri="{FF2B5EF4-FFF2-40B4-BE49-F238E27FC236}">
                    <a16:creationId xmlns:a16="http://schemas.microsoft.com/office/drawing/2014/main" id="{86C9205A-B155-435E-9D4D-FF1B823599E8}"/>
                  </a:ext>
                </a:extLst>
              </p:cNvPr>
              <p:cNvSpPr>
                <a:spLocks noChangeArrowheads="1"/>
              </p:cNvSpPr>
              <p:nvPr/>
            </p:nvSpPr>
            <p:spPr bwMode="auto">
              <a:xfrm>
                <a:off x="234" y="3656"/>
                <a:ext cx="1616" cy="17"/>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8" name="Rectangle 562">
                <a:extLst>
                  <a:ext uri="{FF2B5EF4-FFF2-40B4-BE49-F238E27FC236}">
                    <a16:creationId xmlns:a16="http://schemas.microsoft.com/office/drawing/2014/main" id="{79260C0C-244C-4F67-882E-9146B7EDB12A}"/>
                  </a:ext>
                </a:extLst>
              </p:cNvPr>
              <p:cNvSpPr>
                <a:spLocks noChangeArrowheads="1"/>
              </p:cNvSpPr>
              <p:nvPr/>
            </p:nvSpPr>
            <p:spPr bwMode="auto">
              <a:xfrm>
                <a:off x="234" y="3673"/>
                <a:ext cx="161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9" name="Rectangle 563">
                <a:extLst>
                  <a:ext uri="{FF2B5EF4-FFF2-40B4-BE49-F238E27FC236}">
                    <a16:creationId xmlns:a16="http://schemas.microsoft.com/office/drawing/2014/main" id="{7AA177EA-2C6F-482A-A28A-775B7C08FADF}"/>
                  </a:ext>
                </a:extLst>
              </p:cNvPr>
              <p:cNvSpPr>
                <a:spLocks noChangeArrowheads="1"/>
              </p:cNvSpPr>
              <p:nvPr/>
            </p:nvSpPr>
            <p:spPr bwMode="auto">
              <a:xfrm>
                <a:off x="234" y="3690"/>
                <a:ext cx="161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0" name="Rectangle 564">
                <a:extLst>
                  <a:ext uri="{FF2B5EF4-FFF2-40B4-BE49-F238E27FC236}">
                    <a16:creationId xmlns:a16="http://schemas.microsoft.com/office/drawing/2014/main" id="{BA7D7162-8B3D-4D7D-A503-4960C78EC5D0}"/>
                  </a:ext>
                </a:extLst>
              </p:cNvPr>
              <p:cNvSpPr>
                <a:spLocks noChangeArrowheads="1"/>
              </p:cNvSpPr>
              <p:nvPr/>
            </p:nvSpPr>
            <p:spPr bwMode="auto">
              <a:xfrm>
                <a:off x="234" y="3707"/>
                <a:ext cx="161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1" name="Rectangle 565">
                <a:extLst>
                  <a:ext uri="{FF2B5EF4-FFF2-40B4-BE49-F238E27FC236}">
                    <a16:creationId xmlns:a16="http://schemas.microsoft.com/office/drawing/2014/main" id="{CC3B44DC-ADC9-4C1F-AA28-4C4D6504B999}"/>
                  </a:ext>
                </a:extLst>
              </p:cNvPr>
              <p:cNvSpPr>
                <a:spLocks noChangeArrowheads="1"/>
              </p:cNvSpPr>
              <p:nvPr/>
            </p:nvSpPr>
            <p:spPr bwMode="auto">
              <a:xfrm>
                <a:off x="234" y="3724"/>
                <a:ext cx="161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2" name="Rectangle 566">
                <a:extLst>
                  <a:ext uri="{FF2B5EF4-FFF2-40B4-BE49-F238E27FC236}">
                    <a16:creationId xmlns:a16="http://schemas.microsoft.com/office/drawing/2014/main" id="{15DF8517-ECD7-43AB-AF51-82B1E662EBEF}"/>
                  </a:ext>
                </a:extLst>
              </p:cNvPr>
              <p:cNvSpPr>
                <a:spLocks noChangeArrowheads="1"/>
              </p:cNvSpPr>
              <p:nvPr/>
            </p:nvSpPr>
            <p:spPr bwMode="auto">
              <a:xfrm>
                <a:off x="234" y="3741"/>
                <a:ext cx="161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3" name="Rectangle 567">
                <a:extLst>
                  <a:ext uri="{FF2B5EF4-FFF2-40B4-BE49-F238E27FC236}">
                    <a16:creationId xmlns:a16="http://schemas.microsoft.com/office/drawing/2014/main" id="{3B69FD14-ADD0-488A-83DC-1671FC686D8C}"/>
                  </a:ext>
                </a:extLst>
              </p:cNvPr>
              <p:cNvSpPr>
                <a:spLocks noChangeArrowheads="1"/>
              </p:cNvSpPr>
              <p:nvPr/>
            </p:nvSpPr>
            <p:spPr bwMode="auto">
              <a:xfrm>
                <a:off x="234" y="3758"/>
                <a:ext cx="161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4" name="Rectangle 568">
                <a:extLst>
                  <a:ext uri="{FF2B5EF4-FFF2-40B4-BE49-F238E27FC236}">
                    <a16:creationId xmlns:a16="http://schemas.microsoft.com/office/drawing/2014/main" id="{5513D3BA-E784-43CF-84F7-5C6B8740AA5E}"/>
                  </a:ext>
                </a:extLst>
              </p:cNvPr>
              <p:cNvSpPr>
                <a:spLocks noChangeArrowheads="1"/>
              </p:cNvSpPr>
              <p:nvPr/>
            </p:nvSpPr>
            <p:spPr bwMode="auto">
              <a:xfrm>
                <a:off x="234" y="3775"/>
                <a:ext cx="161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 name="Rectangle 569">
                <a:extLst>
                  <a:ext uri="{FF2B5EF4-FFF2-40B4-BE49-F238E27FC236}">
                    <a16:creationId xmlns:a16="http://schemas.microsoft.com/office/drawing/2014/main" id="{210AACD3-753F-4F9C-86C0-6B078916D80F}"/>
                  </a:ext>
                </a:extLst>
              </p:cNvPr>
              <p:cNvSpPr>
                <a:spLocks noChangeArrowheads="1"/>
              </p:cNvSpPr>
              <p:nvPr/>
            </p:nvSpPr>
            <p:spPr bwMode="auto">
              <a:xfrm>
                <a:off x="234" y="3792"/>
                <a:ext cx="161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 name="Rectangle 570">
                <a:extLst>
                  <a:ext uri="{FF2B5EF4-FFF2-40B4-BE49-F238E27FC236}">
                    <a16:creationId xmlns:a16="http://schemas.microsoft.com/office/drawing/2014/main" id="{4BED278F-DD04-4D80-9D13-B7CFD100EB57}"/>
                  </a:ext>
                </a:extLst>
              </p:cNvPr>
              <p:cNvSpPr>
                <a:spLocks noChangeArrowheads="1"/>
              </p:cNvSpPr>
              <p:nvPr/>
            </p:nvSpPr>
            <p:spPr bwMode="auto">
              <a:xfrm>
                <a:off x="234" y="3810"/>
                <a:ext cx="161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7" name="Rectangle 571">
                <a:extLst>
                  <a:ext uri="{FF2B5EF4-FFF2-40B4-BE49-F238E27FC236}">
                    <a16:creationId xmlns:a16="http://schemas.microsoft.com/office/drawing/2014/main" id="{AE92C49C-7999-4C2C-BFFD-BF2A6AACAD2F}"/>
                  </a:ext>
                </a:extLst>
              </p:cNvPr>
              <p:cNvSpPr>
                <a:spLocks noChangeArrowheads="1"/>
              </p:cNvSpPr>
              <p:nvPr/>
            </p:nvSpPr>
            <p:spPr bwMode="auto">
              <a:xfrm>
                <a:off x="234" y="3827"/>
                <a:ext cx="161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8" name="Rectangle 572">
                <a:extLst>
                  <a:ext uri="{FF2B5EF4-FFF2-40B4-BE49-F238E27FC236}">
                    <a16:creationId xmlns:a16="http://schemas.microsoft.com/office/drawing/2014/main" id="{D3C91DC6-3C2E-4E0E-9CCC-2E59BC4BACA0}"/>
                  </a:ext>
                </a:extLst>
              </p:cNvPr>
              <p:cNvSpPr>
                <a:spLocks noChangeArrowheads="1"/>
              </p:cNvSpPr>
              <p:nvPr/>
            </p:nvSpPr>
            <p:spPr bwMode="auto">
              <a:xfrm>
                <a:off x="234" y="3844"/>
                <a:ext cx="161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9" name="Rectangle 573">
                <a:extLst>
                  <a:ext uri="{FF2B5EF4-FFF2-40B4-BE49-F238E27FC236}">
                    <a16:creationId xmlns:a16="http://schemas.microsoft.com/office/drawing/2014/main" id="{83512915-3790-4C79-9398-10FB2926BA4F}"/>
                  </a:ext>
                </a:extLst>
              </p:cNvPr>
              <p:cNvSpPr>
                <a:spLocks noChangeArrowheads="1"/>
              </p:cNvSpPr>
              <p:nvPr/>
            </p:nvSpPr>
            <p:spPr bwMode="auto">
              <a:xfrm>
                <a:off x="234" y="3861"/>
                <a:ext cx="1616" cy="17"/>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0" name="Rectangle 574">
                <a:extLst>
                  <a:ext uri="{FF2B5EF4-FFF2-40B4-BE49-F238E27FC236}">
                    <a16:creationId xmlns:a16="http://schemas.microsoft.com/office/drawing/2014/main" id="{05946D57-7C3E-4159-8832-9F0621891476}"/>
                  </a:ext>
                </a:extLst>
              </p:cNvPr>
              <p:cNvSpPr>
                <a:spLocks noChangeArrowheads="1"/>
              </p:cNvSpPr>
              <p:nvPr/>
            </p:nvSpPr>
            <p:spPr bwMode="auto">
              <a:xfrm>
                <a:off x="234" y="3878"/>
                <a:ext cx="161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1" name="Rectangle 575">
                <a:extLst>
                  <a:ext uri="{FF2B5EF4-FFF2-40B4-BE49-F238E27FC236}">
                    <a16:creationId xmlns:a16="http://schemas.microsoft.com/office/drawing/2014/main" id="{5423410F-FDF3-44F4-B828-E481C841F576}"/>
                  </a:ext>
                </a:extLst>
              </p:cNvPr>
              <p:cNvSpPr>
                <a:spLocks noChangeArrowheads="1"/>
              </p:cNvSpPr>
              <p:nvPr/>
            </p:nvSpPr>
            <p:spPr bwMode="auto">
              <a:xfrm>
                <a:off x="234" y="3895"/>
                <a:ext cx="161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2" name="Rectangle 576">
                <a:extLst>
                  <a:ext uri="{FF2B5EF4-FFF2-40B4-BE49-F238E27FC236}">
                    <a16:creationId xmlns:a16="http://schemas.microsoft.com/office/drawing/2014/main" id="{433BBCC9-7DDE-4C2E-ACE9-688D785F9F5C}"/>
                  </a:ext>
                </a:extLst>
              </p:cNvPr>
              <p:cNvSpPr>
                <a:spLocks noChangeArrowheads="1"/>
              </p:cNvSpPr>
              <p:nvPr/>
            </p:nvSpPr>
            <p:spPr bwMode="auto">
              <a:xfrm>
                <a:off x="234" y="3912"/>
                <a:ext cx="161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3" name="Rectangle 577">
                <a:extLst>
                  <a:ext uri="{FF2B5EF4-FFF2-40B4-BE49-F238E27FC236}">
                    <a16:creationId xmlns:a16="http://schemas.microsoft.com/office/drawing/2014/main" id="{B8D6BDE7-05B8-44C5-972E-DA5D821626D1}"/>
                  </a:ext>
                </a:extLst>
              </p:cNvPr>
              <p:cNvSpPr>
                <a:spLocks noChangeArrowheads="1"/>
              </p:cNvSpPr>
              <p:nvPr/>
            </p:nvSpPr>
            <p:spPr bwMode="auto">
              <a:xfrm>
                <a:off x="234" y="3929"/>
                <a:ext cx="1616" cy="17"/>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4" name="Rectangle 578">
                <a:extLst>
                  <a:ext uri="{FF2B5EF4-FFF2-40B4-BE49-F238E27FC236}">
                    <a16:creationId xmlns:a16="http://schemas.microsoft.com/office/drawing/2014/main" id="{ECA29F72-E7D0-443E-BE3C-A14655FC7D50}"/>
                  </a:ext>
                </a:extLst>
              </p:cNvPr>
              <p:cNvSpPr>
                <a:spLocks noChangeArrowheads="1"/>
              </p:cNvSpPr>
              <p:nvPr/>
            </p:nvSpPr>
            <p:spPr bwMode="auto">
              <a:xfrm>
                <a:off x="234" y="3946"/>
                <a:ext cx="1616" cy="18"/>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5" name="Rectangle 579">
                <a:extLst>
                  <a:ext uri="{FF2B5EF4-FFF2-40B4-BE49-F238E27FC236}">
                    <a16:creationId xmlns:a16="http://schemas.microsoft.com/office/drawing/2014/main" id="{53BCDB00-2605-4ABE-B0B8-BD3905E12B6A}"/>
                  </a:ext>
                </a:extLst>
              </p:cNvPr>
              <p:cNvSpPr>
                <a:spLocks noChangeArrowheads="1"/>
              </p:cNvSpPr>
              <p:nvPr/>
            </p:nvSpPr>
            <p:spPr bwMode="auto">
              <a:xfrm>
                <a:off x="234" y="3964"/>
                <a:ext cx="161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6" name="Rectangle 580">
                <a:extLst>
                  <a:ext uri="{FF2B5EF4-FFF2-40B4-BE49-F238E27FC236}">
                    <a16:creationId xmlns:a16="http://schemas.microsoft.com/office/drawing/2014/main" id="{7F23AF01-B77B-428E-8104-CA65420CBF07}"/>
                  </a:ext>
                </a:extLst>
              </p:cNvPr>
              <p:cNvSpPr>
                <a:spLocks noChangeArrowheads="1"/>
              </p:cNvSpPr>
              <p:nvPr/>
            </p:nvSpPr>
            <p:spPr bwMode="auto">
              <a:xfrm>
                <a:off x="234" y="3981"/>
                <a:ext cx="16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7" name="Rectangle 581">
                <a:extLst>
                  <a:ext uri="{FF2B5EF4-FFF2-40B4-BE49-F238E27FC236}">
                    <a16:creationId xmlns:a16="http://schemas.microsoft.com/office/drawing/2014/main" id="{C06FAB91-386A-49DE-AB61-AF1FEF7964BA}"/>
                  </a:ext>
                </a:extLst>
              </p:cNvPr>
              <p:cNvSpPr>
                <a:spLocks noChangeArrowheads="1"/>
              </p:cNvSpPr>
              <p:nvPr/>
            </p:nvSpPr>
            <p:spPr bwMode="auto">
              <a:xfrm>
                <a:off x="1850" y="3467"/>
                <a:ext cx="3696" cy="18"/>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8" name="Rectangle 582">
                <a:extLst>
                  <a:ext uri="{FF2B5EF4-FFF2-40B4-BE49-F238E27FC236}">
                    <a16:creationId xmlns:a16="http://schemas.microsoft.com/office/drawing/2014/main" id="{1375AC5A-2114-40D0-89C6-32427F645B17}"/>
                  </a:ext>
                </a:extLst>
              </p:cNvPr>
              <p:cNvSpPr>
                <a:spLocks noChangeArrowheads="1"/>
              </p:cNvSpPr>
              <p:nvPr/>
            </p:nvSpPr>
            <p:spPr bwMode="auto">
              <a:xfrm>
                <a:off x="1850" y="3485"/>
                <a:ext cx="3696" cy="16"/>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9" name="Rectangle 583">
                <a:extLst>
                  <a:ext uri="{FF2B5EF4-FFF2-40B4-BE49-F238E27FC236}">
                    <a16:creationId xmlns:a16="http://schemas.microsoft.com/office/drawing/2014/main" id="{FB3395BE-D29C-48CC-A3CD-5D1923792158}"/>
                  </a:ext>
                </a:extLst>
              </p:cNvPr>
              <p:cNvSpPr>
                <a:spLocks noChangeArrowheads="1"/>
              </p:cNvSpPr>
              <p:nvPr/>
            </p:nvSpPr>
            <p:spPr bwMode="auto">
              <a:xfrm>
                <a:off x="1850" y="3501"/>
                <a:ext cx="3696" cy="18"/>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0" name="Rectangle 584">
                <a:extLst>
                  <a:ext uri="{FF2B5EF4-FFF2-40B4-BE49-F238E27FC236}">
                    <a16:creationId xmlns:a16="http://schemas.microsoft.com/office/drawing/2014/main" id="{DD1EF541-2A13-4524-BD24-18E7E4C90E75}"/>
                  </a:ext>
                </a:extLst>
              </p:cNvPr>
              <p:cNvSpPr>
                <a:spLocks noChangeArrowheads="1"/>
              </p:cNvSpPr>
              <p:nvPr/>
            </p:nvSpPr>
            <p:spPr bwMode="auto">
              <a:xfrm>
                <a:off x="1850" y="3519"/>
                <a:ext cx="3696" cy="17"/>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1" name="Rectangle 585">
                <a:extLst>
                  <a:ext uri="{FF2B5EF4-FFF2-40B4-BE49-F238E27FC236}">
                    <a16:creationId xmlns:a16="http://schemas.microsoft.com/office/drawing/2014/main" id="{5E9E5AFF-B327-4897-AD1D-98BAC61F63AA}"/>
                  </a:ext>
                </a:extLst>
              </p:cNvPr>
              <p:cNvSpPr>
                <a:spLocks noChangeArrowheads="1"/>
              </p:cNvSpPr>
              <p:nvPr/>
            </p:nvSpPr>
            <p:spPr bwMode="auto">
              <a:xfrm>
                <a:off x="1850" y="3536"/>
                <a:ext cx="369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2" name="Rectangle 586">
                <a:extLst>
                  <a:ext uri="{FF2B5EF4-FFF2-40B4-BE49-F238E27FC236}">
                    <a16:creationId xmlns:a16="http://schemas.microsoft.com/office/drawing/2014/main" id="{CFDD4B6D-9A6B-4DC8-AA18-945856772601}"/>
                  </a:ext>
                </a:extLst>
              </p:cNvPr>
              <p:cNvSpPr>
                <a:spLocks noChangeArrowheads="1"/>
              </p:cNvSpPr>
              <p:nvPr/>
            </p:nvSpPr>
            <p:spPr bwMode="auto">
              <a:xfrm>
                <a:off x="1850" y="3553"/>
                <a:ext cx="369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3" name="Rectangle 587">
                <a:extLst>
                  <a:ext uri="{FF2B5EF4-FFF2-40B4-BE49-F238E27FC236}">
                    <a16:creationId xmlns:a16="http://schemas.microsoft.com/office/drawing/2014/main" id="{0D4D22F9-F856-4391-9C47-A8F16D28756E}"/>
                  </a:ext>
                </a:extLst>
              </p:cNvPr>
              <p:cNvSpPr>
                <a:spLocks noChangeArrowheads="1"/>
              </p:cNvSpPr>
              <p:nvPr/>
            </p:nvSpPr>
            <p:spPr bwMode="auto">
              <a:xfrm>
                <a:off x="1850" y="3570"/>
                <a:ext cx="369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4" name="Rectangle 588">
                <a:extLst>
                  <a:ext uri="{FF2B5EF4-FFF2-40B4-BE49-F238E27FC236}">
                    <a16:creationId xmlns:a16="http://schemas.microsoft.com/office/drawing/2014/main" id="{9F649D13-8254-465B-8EEF-72A513F9A2C4}"/>
                  </a:ext>
                </a:extLst>
              </p:cNvPr>
              <p:cNvSpPr>
                <a:spLocks noChangeArrowheads="1"/>
              </p:cNvSpPr>
              <p:nvPr/>
            </p:nvSpPr>
            <p:spPr bwMode="auto">
              <a:xfrm>
                <a:off x="1850" y="3587"/>
                <a:ext cx="3696" cy="17"/>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5" name="Rectangle 589">
                <a:extLst>
                  <a:ext uri="{FF2B5EF4-FFF2-40B4-BE49-F238E27FC236}">
                    <a16:creationId xmlns:a16="http://schemas.microsoft.com/office/drawing/2014/main" id="{ABD7214E-4DDA-4C0E-8F6E-C9A43F772358}"/>
                  </a:ext>
                </a:extLst>
              </p:cNvPr>
              <p:cNvSpPr>
                <a:spLocks noChangeArrowheads="1"/>
              </p:cNvSpPr>
              <p:nvPr/>
            </p:nvSpPr>
            <p:spPr bwMode="auto">
              <a:xfrm>
                <a:off x="1850" y="3604"/>
                <a:ext cx="369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6" name="Rectangle 590">
                <a:extLst>
                  <a:ext uri="{FF2B5EF4-FFF2-40B4-BE49-F238E27FC236}">
                    <a16:creationId xmlns:a16="http://schemas.microsoft.com/office/drawing/2014/main" id="{5A52E657-501D-4926-85B4-7B718688803E}"/>
                  </a:ext>
                </a:extLst>
              </p:cNvPr>
              <p:cNvSpPr>
                <a:spLocks noChangeArrowheads="1"/>
              </p:cNvSpPr>
              <p:nvPr/>
            </p:nvSpPr>
            <p:spPr bwMode="auto">
              <a:xfrm>
                <a:off x="1850" y="3621"/>
                <a:ext cx="3696" cy="18"/>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7" name="Rectangle 591">
                <a:extLst>
                  <a:ext uri="{FF2B5EF4-FFF2-40B4-BE49-F238E27FC236}">
                    <a16:creationId xmlns:a16="http://schemas.microsoft.com/office/drawing/2014/main" id="{77829322-4855-4E0B-81D2-8050C4A2E5FE}"/>
                  </a:ext>
                </a:extLst>
              </p:cNvPr>
              <p:cNvSpPr>
                <a:spLocks noChangeArrowheads="1"/>
              </p:cNvSpPr>
              <p:nvPr/>
            </p:nvSpPr>
            <p:spPr bwMode="auto">
              <a:xfrm>
                <a:off x="1850" y="3639"/>
                <a:ext cx="369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8" name="Rectangle 592">
                <a:extLst>
                  <a:ext uri="{FF2B5EF4-FFF2-40B4-BE49-F238E27FC236}">
                    <a16:creationId xmlns:a16="http://schemas.microsoft.com/office/drawing/2014/main" id="{A581E601-BB27-4ED8-AFC6-BFD788FAD3E3}"/>
                  </a:ext>
                </a:extLst>
              </p:cNvPr>
              <p:cNvSpPr>
                <a:spLocks noChangeArrowheads="1"/>
              </p:cNvSpPr>
              <p:nvPr/>
            </p:nvSpPr>
            <p:spPr bwMode="auto">
              <a:xfrm>
                <a:off x="1850" y="3656"/>
                <a:ext cx="3696" cy="17"/>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9" name="Rectangle 593">
                <a:extLst>
                  <a:ext uri="{FF2B5EF4-FFF2-40B4-BE49-F238E27FC236}">
                    <a16:creationId xmlns:a16="http://schemas.microsoft.com/office/drawing/2014/main" id="{6B8A5616-5624-4F45-AD6A-51B8F05834D8}"/>
                  </a:ext>
                </a:extLst>
              </p:cNvPr>
              <p:cNvSpPr>
                <a:spLocks noChangeArrowheads="1"/>
              </p:cNvSpPr>
              <p:nvPr/>
            </p:nvSpPr>
            <p:spPr bwMode="auto">
              <a:xfrm>
                <a:off x="1850" y="3673"/>
                <a:ext cx="369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0" name="Rectangle 594">
                <a:extLst>
                  <a:ext uri="{FF2B5EF4-FFF2-40B4-BE49-F238E27FC236}">
                    <a16:creationId xmlns:a16="http://schemas.microsoft.com/office/drawing/2014/main" id="{5298801C-41C5-403C-AEE4-DF4013D64196}"/>
                  </a:ext>
                </a:extLst>
              </p:cNvPr>
              <p:cNvSpPr>
                <a:spLocks noChangeArrowheads="1"/>
              </p:cNvSpPr>
              <p:nvPr/>
            </p:nvSpPr>
            <p:spPr bwMode="auto">
              <a:xfrm>
                <a:off x="1850" y="3690"/>
                <a:ext cx="369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1" name="Rectangle 595">
                <a:extLst>
                  <a:ext uri="{FF2B5EF4-FFF2-40B4-BE49-F238E27FC236}">
                    <a16:creationId xmlns:a16="http://schemas.microsoft.com/office/drawing/2014/main" id="{448FBDD5-31B3-4D55-86BD-CEB3A652BACB}"/>
                  </a:ext>
                </a:extLst>
              </p:cNvPr>
              <p:cNvSpPr>
                <a:spLocks noChangeArrowheads="1"/>
              </p:cNvSpPr>
              <p:nvPr/>
            </p:nvSpPr>
            <p:spPr bwMode="auto">
              <a:xfrm>
                <a:off x="1850" y="3707"/>
                <a:ext cx="369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2" name="Rectangle 596">
                <a:extLst>
                  <a:ext uri="{FF2B5EF4-FFF2-40B4-BE49-F238E27FC236}">
                    <a16:creationId xmlns:a16="http://schemas.microsoft.com/office/drawing/2014/main" id="{FA6B7748-688C-48EC-8E5C-CA5C1D32164C}"/>
                  </a:ext>
                </a:extLst>
              </p:cNvPr>
              <p:cNvSpPr>
                <a:spLocks noChangeArrowheads="1"/>
              </p:cNvSpPr>
              <p:nvPr/>
            </p:nvSpPr>
            <p:spPr bwMode="auto">
              <a:xfrm>
                <a:off x="1850" y="3724"/>
                <a:ext cx="369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3" name="Rectangle 597">
                <a:extLst>
                  <a:ext uri="{FF2B5EF4-FFF2-40B4-BE49-F238E27FC236}">
                    <a16:creationId xmlns:a16="http://schemas.microsoft.com/office/drawing/2014/main" id="{499A156E-10D7-4D25-B2D2-2F1B76A47ADE}"/>
                  </a:ext>
                </a:extLst>
              </p:cNvPr>
              <p:cNvSpPr>
                <a:spLocks noChangeArrowheads="1"/>
              </p:cNvSpPr>
              <p:nvPr/>
            </p:nvSpPr>
            <p:spPr bwMode="auto">
              <a:xfrm>
                <a:off x="1850" y="3741"/>
                <a:ext cx="369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4" name="Rectangle 598">
                <a:extLst>
                  <a:ext uri="{FF2B5EF4-FFF2-40B4-BE49-F238E27FC236}">
                    <a16:creationId xmlns:a16="http://schemas.microsoft.com/office/drawing/2014/main" id="{8B2ED6AC-48A0-4647-8BFA-13CDDEF26C1E}"/>
                  </a:ext>
                </a:extLst>
              </p:cNvPr>
              <p:cNvSpPr>
                <a:spLocks noChangeArrowheads="1"/>
              </p:cNvSpPr>
              <p:nvPr/>
            </p:nvSpPr>
            <p:spPr bwMode="auto">
              <a:xfrm>
                <a:off x="1850" y="3758"/>
                <a:ext cx="369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5" name="Rectangle 599">
                <a:extLst>
                  <a:ext uri="{FF2B5EF4-FFF2-40B4-BE49-F238E27FC236}">
                    <a16:creationId xmlns:a16="http://schemas.microsoft.com/office/drawing/2014/main" id="{D70DDA33-3228-4109-ABC0-E26C22A8165F}"/>
                  </a:ext>
                </a:extLst>
              </p:cNvPr>
              <p:cNvSpPr>
                <a:spLocks noChangeArrowheads="1"/>
              </p:cNvSpPr>
              <p:nvPr/>
            </p:nvSpPr>
            <p:spPr bwMode="auto">
              <a:xfrm>
                <a:off x="1850" y="3775"/>
                <a:ext cx="369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6" name="Rectangle 600">
                <a:extLst>
                  <a:ext uri="{FF2B5EF4-FFF2-40B4-BE49-F238E27FC236}">
                    <a16:creationId xmlns:a16="http://schemas.microsoft.com/office/drawing/2014/main" id="{5150C041-476A-41F3-9265-B2DBEA9FE691}"/>
                  </a:ext>
                </a:extLst>
              </p:cNvPr>
              <p:cNvSpPr>
                <a:spLocks noChangeArrowheads="1"/>
              </p:cNvSpPr>
              <p:nvPr/>
            </p:nvSpPr>
            <p:spPr bwMode="auto">
              <a:xfrm>
                <a:off x="1850" y="3792"/>
                <a:ext cx="369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7" name="Rectangle 601">
                <a:extLst>
                  <a:ext uri="{FF2B5EF4-FFF2-40B4-BE49-F238E27FC236}">
                    <a16:creationId xmlns:a16="http://schemas.microsoft.com/office/drawing/2014/main" id="{27D1C956-8C9C-43E4-BDB5-E5B118D1FF6B}"/>
                  </a:ext>
                </a:extLst>
              </p:cNvPr>
              <p:cNvSpPr>
                <a:spLocks noChangeArrowheads="1"/>
              </p:cNvSpPr>
              <p:nvPr/>
            </p:nvSpPr>
            <p:spPr bwMode="auto">
              <a:xfrm>
                <a:off x="1850" y="3810"/>
                <a:ext cx="369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8" name="Rectangle 602">
                <a:extLst>
                  <a:ext uri="{FF2B5EF4-FFF2-40B4-BE49-F238E27FC236}">
                    <a16:creationId xmlns:a16="http://schemas.microsoft.com/office/drawing/2014/main" id="{0C322C7B-E157-432A-8951-8EBC834FD946}"/>
                  </a:ext>
                </a:extLst>
              </p:cNvPr>
              <p:cNvSpPr>
                <a:spLocks noChangeArrowheads="1"/>
              </p:cNvSpPr>
              <p:nvPr/>
            </p:nvSpPr>
            <p:spPr bwMode="auto">
              <a:xfrm>
                <a:off x="1850" y="3827"/>
                <a:ext cx="369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9" name="Rectangle 603">
                <a:extLst>
                  <a:ext uri="{FF2B5EF4-FFF2-40B4-BE49-F238E27FC236}">
                    <a16:creationId xmlns:a16="http://schemas.microsoft.com/office/drawing/2014/main" id="{0B5FD59F-31A9-4542-B5F2-1CFDAD280516}"/>
                  </a:ext>
                </a:extLst>
              </p:cNvPr>
              <p:cNvSpPr>
                <a:spLocks noChangeArrowheads="1"/>
              </p:cNvSpPr>
              <p:nvPr/>
            </p:nvSpPr>
            <p:spPr bwMode="auto">
              <a:xfrm>
                <a:off x="1850" y="3844"/>
                <a:ext cx="369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0" name="Rectangle 604">
                <a:extLst>
                  <a:ext uri="{FF2B5EF4-FFF2-40B4-BE49-F238E27FC236}">
                    <a16:creationId xmlns:a16="http://schemas.microsoft.com/office/drawing/2014/main" id="{8AD19BC8-AA36-4C33-9A4A-64366BA1520B}"/>
                  </a:ext>
                </a:extLst>
              </p:cNvPr>
              <p:cNvSpPr>
                <a:spLocks noChangeArrowheads="1"/>
              </p:cNvSpPr>
              <p:nvPr/>
            </p:nvSpPr>
            <p:spPr bwMode="auto">
              <a:xfrm>
                <a:off x="1850" y="3861"/>
                <a:ext cx="3696" cy="17"/>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1" name="Rectangle 605">
                <a:extLst>
                  <a:ext uri="{FF2B5EF4-FFF2-40B4-BE49-F238E27FC236}">
                    <a16:creationId xmlns:a16="http://schemas.microsoft.com/office/drawing/2014/main" id="{0A307772-AF75-479F-B3B6-18893069FA31}"/>
                  </a:ext>
                </a:extLst>
              </p:cNvPr>
              <p:cNvSpPr>
                <a:spLocks noChangeArrowheads="1"/>
              </p:cNvSpPr>
              <p:nvPr/>
            </p:nvSpPr>
            <p:spPr bwMode="auto">
              <a:xfrm>
                <a:off x="1850" y="3878"/>
                <a:ext cx="369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2" name="Rectangle 606">
                <a:extLst>
                  <a:ext uri="{FF2B5EF4-FFF2-40B4-BE49-F238E27FC236}">
                    <a16:creationId xmlns:a16="http://schemas.microsoft.com/office/drawing/2014/main" id="{C7A6B864-AB56-4156-BDA1-8AB1496F14BD}"/>
                  </a:ext>
                </a:extLst>
              </p:cNvPr>
              <p:cNvSpPr>
                <a:spLocks noChangeArrowheads="1"/>
              </p:cNvSpPr>
              <p:nvPr/>
            </p:nvSpPr>
            <p:spPr bwMode="auto">
              <a:xfrm>
                <a:off x="1850" y="3895"/>
                <a:ext cx="369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 name="Rectangle 607">
                <a:extLst>
                  <a:ext uri="{FF2B5EF4-FFF2-40B4-BE49-F238E27FC236}">
                    <a16:creationId xmlns:a16="http://schemas.microsoft.com/office/drawing/2014/main" id="{426143F3-3F06-4587-8BB2-DE2363418115}"/>
                  </a:ext>
                </a:extLst>
              </p:cNvPr>
              <p:cNvSpPr>
                <a:spLocks noChangeArrowheads="1"/>
              </p:cNvSpPr>
              <p:nvPr/>
            </p:nvSpPr>
            <p:spPr bwMode="auto">
              <a:xfrm>
                <a:off x="1850" y="3912"/>
                <a:ext cx="369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4" name="Rectangle 608">
                <a:extLst>
                  <a:ext uri="{FF2B5EF4-FFF2-40B4-BE49-F238E27FC236}">
                    <a16:creationId xmlns:a16="http://schemas.microsoft.com/office/drawing/2014/main" id="{7F75F4B5-C7A7-4996-A894-E7D59791FEC2}"/>
                  </a:ext>
                </a:extLst>
              </p:cNvPr>
              <p:cNvSpPr>
                <a:spLocks noChangeArrowheads="1"/>
              </p:cNvSpPr>
              <p:nvPr/>
            </p:nvSpPr>
            <p:spPr bwMode="auto">
              <a:xfrm>
                <a:off x="1850" y="3929"/>
                <a:ext cx="3696" cy="17"/>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8" name="Rectangle 609">
              <a:extLst>
                <a:ext uri="{FF2B5EF4-FFF2-40B4-BE49-F238E27FC236}">
                  <a16:creationId xmlns:a16="http://schemas.microsoft.com/office/drawing/2014/main" id="{204003AD-901C-4686-833F-32F41328B4DE}"/>
                </a:ext>
              </a:extLst>
            </p:cNvPr>
            <p:cNvSpPr>
              <a:spLocks noChangeArrowheads="1"/>
            </p:cNvSpPr>
            <p:nvPr/>
          </p:nvSpPr>
          <p:spPr bwMode="auto">
            <a:xfrm>
              <a:off x="1850" y="3946"/>
              <a:ext cx="3696" cy="18"/>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 name="Rectangle 610">
              <a:extLst>
                <a:ext uri="{FF2B5EF4-FFF2-40B4-BE49-F238E27FC236}">
                  <a16:creationId xmlns:a16="http://schemas.microsoft.com/office/drawing/2014/main" id="{4E0B3860-6BFD-4868-8465-130669208EB2}"/>
                </a:ext>
              </a:extLst>
            </p:cNvPr>
            <p:cNvSpPr>
              <a:spLocks noChangeArrowheads="1"/>
            </p:cNvSpPr>
            <p:nvPr/>
          </p:nvSpPr>
          <p:spPr bwMode="auto">
            <a:xfrm>
              <a:off x="1850" y="3964"/>
              <a:ext cx="369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 name="Rectangle 611">
              <a:extLst>
                <a:ext uri="{FF2B5EF4-FFF2-40B4-BE49-F238E27FC236}">
                  <a16:creationId xmlns:a16="http://schemas.microsoft.com/office/drawing/2014/main" id="{0B576E55-2A0C-4D53-A9BC-C94FA7EBA97F}"/>
                </a:ext>
              </a:extLst>
            </p:cNvPr>
            <p:cNvSpPr>
              <a:spLocks noChangeArrowheads="1"/>
            </p:cNvSpPr>
            <p:nvPr/>
          </p:nvSpPr>
          <p:spPr bwMode="auto">
            <a:xfrm>
              <a:off x="1850" y="3981"/>
              <a:ext cx="369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 name="Rectangle 612">
              <a:extLst>
                <a:ext uri="{FF2B5EF4-FFF2-40B4-BE49-F238E27FC236}">
                  <a16:creationId xmlns:a16="http://schemas.microsoft.com/office/drawing/2014/main" id="{C0094DD0-A6BE-4C4D-95FF-1FCA0BB8C536}"/>
                </a:ext>
              </a:extLst>
            </p:cNvPr>
            <p:cNvSpPr>
              <a:spLocks noChangeArrowheads="1"/>
            </p:cNvSpPr>
            <p:nvPr/>
          </p:nvSpPr>
          <p:spPr bwMode="auto">
            <a:xfrm>
              <a:off x="1850" y="3476"/>
              <a:ext cx="3696" cy="5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 name="Rectangle 613">
              <a:extLst>
                <a:ext uri="{FF2B5EF4-FFF2-40B4-BE49-F238E27FC236}">
                  <a16:creationId xmlns:a16="http://schemas.microsoft.com/office/drawing/2014/main" id="{C776B68E-513A-4F3E-8469-E51952B5B945}"/>
                </a:ext>
              </a:extLst>
            </p:cNvPr>
            <p:cNvSpPr>
              <a:spLocks noChangeArrowheads="1"/>
            </p:cNvSpPr>
            <p:nvPr/>
          </p:nvSpPr>
          <p:spPr bwMode="auto">
            <a:xfrm>
              <a:off x="1850" y="3467"/>
              <a:ext cx="3696" cy="18"/>
            </a:xfrm>
            <a:prstGeom prst="rect">
              <a:avLst/>
            </a:prstGeom>
            <a:solidFill>
              <a:srgbClr val="00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 name="Rectangle 614">
              <a:extLst>
                <a:ext uri="{FF2B5EF4-FFF2-40B4-BE49-F238E27FC236}">
                  <a16:creationId xmlns:a16="http://schemas.microsoft.com/office/drawing/2014/main" id="{516B6639-1712-4132-8F50-6504C4EFBCAD}"/>
                </a:ext>
              </a:extLst>
            </p:cNvPr>
            <p:cNvSpPr>
              <a:spLocks noChangeArrowheads="1"/>
            </p:cNvSpPr>
            <p:nvPr/>
          </p:nvSpPr>
          <p:spPr bwMode="auto">
            <a:xfrm>
              <a:off x="1850" y="3485"/>
              <a:ext cx="3696" cy="16"/>
            </a:xfrm>
            <a:prstGeom prst="rect">
              <a:avLst/>
            </a:prstGeom>
            <a:solidFill>
              <a:srgbClr val="00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 name="Rectangle 615">
              <a:extLst>
                <a:ext uri="{FF2B5EF4-FFF2-40B4-BE49-F238E27FC236}">
                  <a16:creationId xmlns:a16="http://schemas.microsoft.com/office/drawing/2014/main" id="{9DCD49E7-BEC7-405C-A6FA-613DF175194E}"/>
                </a:ext>
              </a:extLst>
            </p:cNvPr>
            <p:cNvSpPr>
              <a:spLocks noChangeArrowheads="1"/>
            </p:cNvSpPr>
            <p:nvPr/>
          </p:nvSpPr>
          <p:spPr bwMode="auto">
            <a:xfrm>
              <a:off x="1850" y="3501"/>
              <a:ext cx="3696" cy="18"/>
            </a:xfrm>
            <a:prstGeom prst="rect">
              <a:avLst/>
            </a:prstGeom>
            <a:solidFill>
              <a:srgbClr val="008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5" name="Rectangle 616">
              <a:extLst>
                <a:ext uri="{FF2B5EF4-FFF2-40B4-BE49-F238E27FC236}">
                  <a16:creationId xmlns:a16="http://schemas.microsoft.com/office/drawing/2014/main" id="{F5311EFB-2305-41FE-821A-6628F91BE5A7}"/>
                </a:ext>
              </a:extLst>
            </p:cNvPr>
            <p:cNvSpPr>
              <a:spLocks noChangeArrowheads="1"/>
            </p:cNvSpPr>
            <p:nvPr/>
          </p:nvSpPr>
          <p:spPr bwMode="auto">
            <a:xfrm>
              <a:off x="1850" y="3519"/>
              <a:ext cx="3696" cy="17"/>
            </a:xfrm>
            <a:prstGeom prst="rect">
              <a:avLst/>
            </a:prstGeom>
            <a:solidFill>
              <a:srgbClr val="00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 name="Rectangle 617">
              <a:extLst>
                <a:ext uri="{FF2B5EF4-FFF2-40B4-BE49-F238E27FC236}">
                  <a16:creationId xmlns:a16="http://schemas.microsoft.com/office/drawing/2014/main" id="{5C450320-22FA-49C9-8B18-2B9EB194D40C}"/>
                </a:ext>
              </a:extLst>
            </p:cNvPr>
            <p:cNvSpPr>
              <a:spLocks noChangeArrowheads="1"/>
            </p:cNvSpPr>
            <p:nvPr/>
          </p:nvSpPr>
          <p:spPr bwMode="auto">
            <a:xfrm>
              <a:off x="1850" y="3536"/>
              <a:ext cx="3696" cy="17"/>
            </a:xfrm>
            <a:prstGeom prst="rect">
              <a:avLst/>
            </a:prstGeom>
            <a:solidFill>
              <a:srgbClr val="007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 name="Rectangle 618">
              <a:extLst>
                <a:ext uri="{FF2B5EF4-FFF2-40B4-BE49-F238E27FC236}">
                  <a16:creationId xmlns:a16="http://schemas.microsoft.com/office/drawing/2014/main" id="{58ED9F93-96CA-4CC4-8CBE-627ED6C3CB59}"/>
                </a:ext>
              </a:extLst>
            </p:cNvPr>
            <p:cNvSpPr>
              <a:spLocks noChangeArrowheads="1"/>
            </p:cNvSpPr>
            <p:nvPr/>
          </p:nvSpPr>
          <p:spPr bwMode="auto">
            <a:xfrm>
              <a:off x="1850" y="3553"/>
              <a:ext cx="3696" cy="17"/>
            </a:xfrm>
            <a:prstGeom prst="rect">
              <a:avLst/>
            </a:prstGeom>
            <a:solidFill>
              <a:srgbClr val="0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 name="Rectangle 619">
              <a:extLst>
                <a:ext uri="{FF2B5EF4-FFF2-40B4-BE49-F238E27FC236}">
                  <a16:creationId xmlns:a16="http://schemas.microsoft.com/office/drawing/2014/main" id="{DA291EB3-F7E8-4359-81F4-0B630DCF4C22}"/>
                </a:ext>
              </a:extLst>
            </p:cNvPr>
            <p:cNvSpPr>
              <a:spLocks noChangeArrowheads="1"/>
            </p:cNvSpPr>
            <p:nvPr/>
          </p:nvSpPr>
          <p:spPr bwMode="auto">
            <a:xfrm>
              <a:off x="1850" y="3570"/>
              <a:ext cx="3696" cy="17"/>
            </a:xfrm>
            <a:prstGeom prst="rect">
              <a:avLst/>
            </a:prstGeom>
            <a:solidFill>
              <a:srgbClr val="00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 name="Rectangle 620">
              <a:extLst>
                <a:ext uri="{FF2B5EF4-FFF2-40B4-BE49-F238E27FC236}">
                  <a16:creationId xmlns:a16="http://schemas.microsoft.com/office/drawing/2014/main" id="{A169BC3A-6EFC-44E7-9018-9AA6727C7508}"/>
                </a:ext>
              </a:extLst>
            </p:cNvPr>
            <p:cNvSpPr>
              <a:spLocks noChangeArrowheads="1"/>
            </p:cNvSpPr>
            <p:nvPr/>
          </p:nvSpPr>
          <p:spPr bwMode="auto">
            <a:xfrm>
              <a:off x="1850" y="3587"/>
              <a:ext cx="3696" cy="17"/>
            </a:xfrm>
            <a:prstGeom prst="rect">
              <a:avLst/>
            </a:prstGeom>
            <a:solidFill>
              <a:srgbClr val="0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 name="Rectangle 621">
              <a:extLst>
                <a:ext uri="{FF2B5EF4-FFF2-40B4-BE49-F238E27FC236}">
                  <a16:creationId xmlns:a16="http://schemas.microsoft.com/office/drawing/2014/main" id="{A465E63E-6F3D-4E6F-BD6A-A0298CE0FA30}"/>
                </a:ext>
              </a:extLst>
            </p:cNvPr>
            <p:cNvSpPr>
              <a:spLocks noChangeArrowheads="1"/>
            </p:cNvSpPr>
            <p:nvPr/>
          </p:nvSpPr>
          <p:spPr bwMode="auto">
            <a:xfrm>
              <a:off x="1850" y="3604"/>
              <a:ext cx="3696" cy="17"/>
            </a:xfrm>
            <a:prstGeom prst="rect">
              <a:avLst/>
            </a:prstGeom>
            <a:solidFill>
              <a:srgbClr val="00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 name="Rectangle 622">
              <a:extLst>
                <a:ext uri="{FF2B5EF4-FFF2-40B4-BE49-F238E27FC236}">
                  <a16:creationId xmlns:a16="http://schemas.microsoft.com/office/drawing/2014/main" id="{0FF37738-8FE6-414C-A17B-80FFD7BD85E7}"/>
                </a:ext>
              </a:extLst>
            </p:cNvPr>
            <p:cNvSpPr>
              <a:spLocks noChangeArrowheads="1"/>
            </p:cNvSpPr>
            <p:nvPr/>
          </p:nvSpPr>
          <p:spPr bwMode="auto">
            <a:xfrm>
              <a:off x="1850" y="3621"/>
              <a:ext cx="3696" cy="18"/>
            </a:xfrm>
            <a:prstGeom prst="rect">
              <a:avLst/>
            </a:prstGeom>
            <a:solidFill>
              <a:srgbClr val="006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 name="Rectangle 623">
              <a:extLst>
                <a:ext uri="{FF2B5EF4-FFF2-40B4-BE49-F238E27FC236}">
                  <a16:creationId xmlns:a16="http://schemas.microsoft.com/office/drawing/2014/main" id="{13E45564-3CD6-4722-9405-EEA48245AE56}"/>
                </a:ext>
              </a:extLst>
            </p:cNvPr>
            <p:cNvSpPr>
              <a:spLocks noChangeArrowheads="1"/>
            </p:cNvSpPr>
            <p:nvPr/>
          </p:nvSpPr>
          <p:spPr bwMode="auto">
            <a:xfrm>
              <a:off x="1850" y="3639"/>
              <a:ext cx="3696" cy="17"/>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3" name="Rectangle 624">
              <a:extLst>
                <a:ext uri="{FF2B5EF4-FFF2-40B4-BE49-F238E27FC236}">
                  <a16:creationId xmlns:a16="http://schemas.microsoft.com/office/drawing/2014/main" id="{D9FF1BEE-246A-4412-996B-48F49110CCD1}"/>
                </a:ext>
              </a:extLst>
            </p:cNvPr>
            <p:cNvSpPr>
              <a:spLocks noChangeArrowheads="1"/>
            </p:cNvSpPr>
            <p:nvPr/>
          </p:nvSpPr>
          <p:spPr bwMode="auto">
            <a:xfrm>
              <a:off x="1850" y="3656"/>
              <a:ext cx="3696" cy="17"/>
            </a:xfrm>
            <a:prstGeom prst="rect">
              <a:avLst/>
            </a:prstGeom>
            <a:solidFill>
              <a:srgbClr val="00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4" name="Rectangle 625">
              <a:extLst>
                <a:ext uri="{FF2B5EF4-FFF2-40B4-BE49-F238E27FC236}">
                  <a16:creationId xmlns:a16="http://schemas.microsoft.com/office/drawing/2014/main" id="{BADA259F-7FC0-432D-95E5-E8E0475E78B9}"/>
                </a:ext>
              </a:extLst>
            </p:cNvPr>
            <p:cNvSpPr>
              <a:spLocks noChangeArrowheads="1"/>
            </p:cNvSpPr>
            <p:nvPr/>
          </p:nvSpPr>
          <p:spPr bwMode="auto">
            <a:xfrm>
              <a:off x="1850" y="3673"/>
              <a:ext cx="3696" cy="17"/>
            </a:xfrm>
            <a:prstGeom prst="rect">
              <a:avLst/>
            </a:prstGeom>
            <a:solidFill>
              <a:srgbClr val="005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 name="Rectangle 626">
              <a:extLst>
                <a:ext uri="{FF2B5EF4-FFF2-40B4-BE49-F238E27FC236}">
                  <a16:creationId xmlns:a16="http://schemas.microsoft.com/office/drawing/2014/main" id="{9E8D04C9-75A1-4F28-84E0-2BB2BBA4EC94}"/>
                </a:ext>
              </a:extLst>
            </p:cNvPr>
            <p:cNvSpPr>
              <a:spLocks noChangeArrowheads="1"/>
            </p:cNvSpPr>
            <p:nvPr/>
          </p:nvSpPr>
          <p:spPr bwMode="auto">
            <a:xfrm>
              <a:off x="1850" y="3690"/>
              <a:ext cx="3696" cy="17"/>
            </a:xfrm>
            <a:prstGeom prst="rect">
              <a:avLst/>
            </a:prstGeom>
            <a:solidFill>
              <a:srgbClr val="005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 name="Rectangle 627">
              <a:extLst>
                <a:ext uri="{FF2B5EF4-FFF2-40B4-BE49-F238E27FC236}">
                  <a16:creationId xmlns:a16="http://schemas.microsoft.com/office/drawing/2014/main" id="{7D13525D-BECD-4DE0-BB8E-5919B76E453E}"/>
                </a:ext>
              </a:extLst>
            </p:cNvPr>
            <p:cNvSpPr>
              <a:spLocks noChangeArrowheads="1"/>
            </p:cNvSpPr>
            <p:nvPr/>
          </p:nvSpPr>
          <p:spPr bwMode="auto">
            <a:xfrm>
              <a:off x="1850" y="3707"/>
              <a:ext cx="3696" cy="17"/>
            </a:xfrm>
            <a:prstGeom prst="rect">
              <a:avLst/>
            </a:prstGeom>
            <a:solidFill>
              <a:srgbClr val="00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7" name="Rectangle 628">
              <a:extLst>
                <a:ext uri="{FF2B5EF4-FFF2-40B4-BE49-F238E27FC236}">
                  <a16:creationId xmlns:a16="http://schemas.microsoft.com/office/drawing/2014/main" id="{D126D5B4-A4AD-4B82-A385-193EE983166C}"/>
                </a:ext>
              </a:extLst>
            </p:cNvPr>
            <p:cNvSpPr>
              <a:spLocks noChangeArrowheads="1"/>
            </p:cNvSpPr>
            <p:nvPr/>
          </p:nvSpPr>
          <p:spPr bwMode="auto">
            <a:xfrm>
              <a:off x="1850" y="3724"/>
              <a:ext cx="3696" cy="17"/>
            </a:xfrm>
            <a:prstGeom prst="rect">
              <a:avLst/>
            </a:prstGeom>
            <a:solidFill>
              <a:srgbClr val="0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8" name="Rectangle 629">
              <a:extLst>
                <a:ext uri="{FF2B5EF4-FFF2-40B4-BE49-F238E27FC236}">
                  <a16:creationId xmlns:a16="http://schemas.microsoft.com/office/drawing/2014/main" id="{A6BEC782-F5DE-4A4F-89A4-4D1534FEB503}"/>
                </a:ext>
              </a:extLst>
            </p:cNvPr>
            <p:cNvSpPr>
              <a:spLocks noChangeArrowheads="1"/>
            </p:cNvSpPr>
            <p:nvPr/>
          </p:nvSpPr>
          <p:spPr bwMode="auto">
            <a:xfrm>
              <a:off x="1850" y="3741"/>
              <a:ext cx="3696" cy="17"/>
            </a:xfrm>
            <a:prstGeom prst="rect">
              <a:avLst/>
            </a:prstGeom>
            <a:solidFill>
              <a:srgbClr val="004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 name="Rectangle 630">
              <a:extLst>
                <a:ext uri="{FF2B5EF4-FFF2-40B4-BE49-F238E27FC236}">
                  <a16:creationId xmlns:a16="http://schemas.microsoft.com/office/drawing/2014/main" id="{53B2DF89-533E-4DF2-8578-C1FA349131DA}"/>
                </a:ext>
              </a:extLst>
            </p:cNvPr>
            <p:cNvSpPr>
              <a:spLocks noChangeArrowheads="1"/>
            </p:cNvSpPr>
            <p:nvPr/>
          </p:nvSpPr>
          <p:spPr bwMode="auto">
            <a:xfrm>
              <a:off x="1850" y="3758"/>
              <a:ext cx="3696" cy="17"/>
            </a:xfrm>
            <a:prstGeom prst="rect">
              <a:avLst/>
            </a:prstGeom>
            <a:solidFill>
              <a:srgbClr val="003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 name="Rectangle 631">
              <a:extLst>
                <a:ext uri="{FF2B5EF4-FFF2-40B4-BE49-F238E27FC236}">
                  <a16:creationId xmlns:a16="http://schemas.microsoft.com/office/drawing/2014/main" id="{2FAA5966-8288-4A04-9438-7A836A8C8EAE}"/>
                </a:ext>
              </a:extLst>
            </p:cNvPr>
            <p:cNvSpPr>
              <a:spLocks noChangeArrowheads="1"/>
            </p:cNvSpPr>
            <p:nvPr/>
          </p:nvSpPr>
          <p:spPr bwMode="auto">
            <a:xfrm>
              <a:off x="1850" y="3775"/>
              <a:ext cx="3696" cy="17"/>
            </a:xfrm>
            <a:prstGeom prst="rect">
              <a:avLst/>
            </a:prstGeom>
            <a:solidFill>
              <a:srgbClr val="003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 name="Rectangle 632">
              <a:extLst>
                <a:ext uri="{FF2B5EF4-FFF2-40B4-BE49-F238E27FC236}">
                  <a16:creationId xmlns:a16="http://schemas.microsoft.com/office/drawing/2014/main" id="{7675DFC8-A826-4B54-A978-11DB54E8C6F1}"/>
                </a:ext>
              </a:extLst>
            </p:cNvPr>
            <p:cNvSpPr>
              <a:spLocks noChangeArrowheads="1"/>
            </p:cNvSpPr>
            <p:nvPr/>
          </p:nvSpPr>
          <p:spPr bwMode="auto">
            <a:xfrm>
              <a:off x="1850" y="3792"/>
              <a:ext cx="3696" cy="18"/>
            </a:xfrm>
            <a:prstGeom prst="rect">
              <a:avLst/>
            </a:prstGeom>
            <a:solidFill>
              <a:srgbClr val="003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2" name="Rectangle 633">
              <a:extLst>
                <a:ext uri="{FF2B5EF4-FFF2-40B4-BE49-F238E27FC236}">
                  <a16:creationId xmlns:a16="http://schemas.microsoft.com/office/drawing/2014/main" id="{5D48191C-EC17-4F06-98F4-EC44370C1A51}"/>
                </a:ext>
              </a:extLst>
            </p:cNvPr>
            <p:cNvSpPr>
              <a:spLocks noChangeArrowheads="1"/>
            </p:cNvSpPr>
            <p:nvPr/>
          </p:nvSpPr>
          <p:spPr bwMode="auto">
            <a:xfrm>
              <a:off x="1850" y="3810"/>
              <a:ext cx="3696" cy="17"/>
            </a:xfrm>
            <a:prstGeom prst="rect">
              <a:avLst/>
            </a:prstGeom>
            <a:solidFill>
              <a:srgbClr val="00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3" name="Rectangle 634">
              <a:extLst>
                <a:ext uri="{FF2B5EF4-FFF2-40B4-BE49-F238E27FC236}">
                  <a16:creationId xmlns:a16="http://schemas.microsoft.com/office/drawing/2014/main" id="{63FFAFCD-8839-4F82-8077-E62ABDF4E628}"/>
                </a:ext>
              </a:extLst>
            </p:cNvPr>
            <p:cNvSpPr>
              <a:spLocks noChangeArrowheads="1"/>
            </p:cNvSpPr>
            <p:nvPr/>
          </p:nvSpPr>
          <p:spPr bwMode="auto">
            <a:xfrm>
              <a:off x="1850" y="3827"/>
              <a:ext cx="3696" cy="17"/>
            </a:xfrm>
            <a:prstGeom prst="rect">
              <a:avLst/>
            </a:prstGeom>
            <a:solidFill>
              <a:srgbClr val="002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4" name="Rectangle 635">
              <a:extLst>
                <a:ext uri="{FF2B5EF4-FFF2-40B4-BE49-F238E27FC236}">
                  <a16:creationId xmlns:a16="http://schemas.microsoft.com/office/drawing/2014/main" id="{6BE88799-36FD-42B5-8DF8-777580E55DBF}"/>
                </a:ext>
              </a:extLst>
            </p:cNvPr>
            <p:cNvSpPr>
              <a:spLocks noChangeArrowheads="1"/>
            </p:cNvSpPr>
            <p:nvPr/>
          </p:nvSpPr>
          <p:spPr bwMode="auto">
            <a:xfrm>
              <a:off x="1850" y="3844"/>
              <a:ext cx="3696" cy="17"/>
            </a:xfrm>
            <a:prstGeom prst="rect">
              <a:avLst/>
            </a:prstGeom>
            <a:solidFill>
              <a:srgbClr val="00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5" name="Rectangle 636">
              <a:extLst>
                <a:ext uri="{FF2B5EF4-FFF2-40B4-BE49-F238E27FC236}">
                  <a16:creationId xmlns:a16="http://schemas.microsoft.com/office/drawing/2014/main" id="{B9B4A9B8-7D8D-4A10-AFBC-899667672F0C}"/>
                </a:ext>
              </a:extLst>
            </p:cNvPr>
            <p:cNvSpPr>
              <a:spLocks noChangeArrowheads="1"/>
            </p:cNvSpPr>
            <p:nvPr/>
          </p:nvSpPr>
          <p:spPr bwMode="auto">
            <a:xfrm>
              <a:off x="1850" y="3861"/>
              <a:ext cx="3696" cy="17"/>
            </a:xfrm>
            <a:prstGeom prst="rect">
              <a:avLst/>
            </a:prstGeom>
            <a:solidFill>
              <a:srgbClr val="00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6" name="Rectangle 637">
              <a:extLst>
                <a:ext uri="{FF2B5EF4-FFF2-40B4-BE49-F238E27FC236}">
                  <a16:creationId xmlns:a16="http://schemas.microsoft.com/office/drawing/2014/main" id="{46E442EB-1A76-416E-A03E-4B37ABC71003}"/>
                </a:ext>
              </a:extLst>
            </p:cNvPr>
            <p:cNvSpPr>
              <a:spLocks noChangeArrowheads="1"/>
            </p:cNvSpPr>
            <p:nvPr/>
          </p:nvSpPr>
          <p:spPr bwMode="auto">
            <a:xfrm>
              <a:off x="1850" y="3878"/>
              <a:ext cx="3696" cy="17"/>
            </a:xfrm>
            <a:prstGeom prst="rect">
              <a:avLst/>
            </a:prstGeom>
            <a:solidFill>
              <a:srgbClr val="001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7" name="Rectangle 638">
              <a:extLst>
                <a:ext uri="{FF2B5EF4-FFF2-40B4-BE49-F238E27FC236}">
                  <a16:creationId xmlns:a16="http://schemas.microsoft.com/office/drawing/2014/main" id="{DC8F8255-9839-468E-B667-FFC06C3162E1}"/>
                </a:ext>
              </a:extLst>
            </p:cNvPr>
            <p:cNvSpPr>
              <a:spLocks noChangeArrowheads="1"/>
            </p:cNvSpPr>
            <p:nvPr/>
          </p:nvSpPr>
          <p:spPr bwMode="auto">
            <a:xfrm>
              <a:off x="1850" y="3895"/>
              <a:ext cx="3696" cy="17"/>
            </a:xfrm>
            <a:prstGeom prst="rect">
              <a:avLst/>
            </a:prstGeom>
            <a:solidFill>
              <a:srgbClr val="00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 name="Rectangle 639">
              <a:extLst>
                <a:ext uri="{FF2B5EF4-FFF2-40B4-BE49-F238E27FC236}">
                  <a16:creationId xmlns:a16="http://schemas.microsoft.com/office/drawing/2014/main" id="{7435FA35-8BB2-4BF5-8225-64D86BF1A63C}"/>
                </a:ext>
              </a:extLst>
            </p:cNvPr>
            <p:cNvSpPr>
              <a:spLocks noChangeArrowheads="1"/>
            </p:cNvSpPr>
            <p:nvPr/>
          </p:nvSpPr>
          <p:spPr bwMode="auto">
            <a:xfrm>
              <a:off x="1850" y="3912"/>
              <a:ext cx="3696" cy="17"/>
            </a:xfrm>
            <a:prstGeom prst="rect">
              <a:avLst/>
            </a:prstGeom>
            <a:solidFill>
              <a:srgbClr val="001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9" name="Rectangle 640">
              <a:extLst>
                <a:ext uri="{FF2B5EF4-FFF2-40B4-BE49-F238E27FC236}">
                  <a16:creationId xmlns:a16="http://schemas.microsoft.com/office/drawing/2014/main" id="{C037E783-0EE8-4A90-87F4-4BA19834F00D}"/>
                </a:ext>
              </a:extLst>
            </p:cNvPr>
            <p:cNvSpPr>
              <a:spLocks noChangeArrowheads="1"/>
            </p:cNvSpPr>
            <p:nvPr/>
          </p:nvSpPr>
          <p:spPr bwMode="auto">
            <a:xfrm>
              <a:off x="1850" y="3929"/>
              <a:ext cx="3696" cy="17"/>
            </a:xfrm>
            <a:prstGeom prst="rect">
              <a:avLst/>
            </a:prstGeom>
            <a:solidFill>
              <a:srgbClr val="000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 name="Rectangle 641">
              <a:extLst>
                <a:ext uri="{FF2B5EF4-FFF2-40B4-BE49-F238E27FC236}">
                  <a16:creationId xmlns:a16="http://schemas.microsoft.com/office/drawing/2014/main" id="{5AA7C07C-8569-433E-B5DA-39A54C0A6B42}"/>
                </a:ext>
              </a:extLst>
            </p:cNvPr>
            <p:cNvSpPr>
              <a:spLocks noChangeArrowheads="1"/>
            </p:cNvSpPr>
            <p:nvPr/>
          </p:nvSpPr>
          <p:spPr bwMode="auto">
            <a:xfrm>
              <a:off x="1850" y="3946"/>
              <a:ext cx="3696" cy="18"/>
            </a:xfrm>
            <a:prstGeom prst="rect">
              <a:avLst/>
            </a:prstGeom>
            <a:solidFill>
              <a:srgbClr val="000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 name="Rectangle 642">
              <a:extLst>
                <a:ext uri="{FF2B5EF4-FFF2-40B4-BE49-F238E27FC236}">
                  <a16:creationId xmlns:a16="http://schemas.microsoft.com/office/drawing/2014/main" id="{1BC584C1-7193-4F5A-AEDC-1D9A23B3CA93}"/>
                </a:ext>
              </a:extLst>
            </p:cNvPr>
            <p:cNvSpPr>
              <a:spLocks noChangeArrowheads="1"/>
            </p:cNvSpPr>
            <p:nvPr/>
          </p:nvSpPr>
          <p:spPr bwMode="auto">
            <a:xfrm>
              <a:off x="1850" y="3964"/>
              <a:ext cx="3696" cy="17"/>
            </a:xfrm>
            <a:prstGeom prst="rect">
              <a:avLst/>
            </a:prstGeom>
            <a:solidFill>
              <a:srgbClr val="000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2" name="Rectangle 643">
              <a:extLst>
                <a:ext uri="{FF2B5EF4-FFF2-40B4-BE49-F238E27FC236}">
                  <a16:creationId xmlns:a16="http://schemas.microsoft.com/office/drawing/2014/main" id="{34ED5692-0094-47C5-BC98-3C612ADEA8DB}"/>
                </a:ext>
              </a:extLst>
            </p:cNvPr>
            <p:cNvSpPr>
              <a:spLocks noChangeArrowheads="1"/>
            </p:cNvSpPr>
            <p:nvPr/>
          </p:nvSpPr>
          <p:spPr bwMode="auto">
            <a:xfrm>
              <a:off x="1850" y="3981"/>
              <a:ext cx="369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3" name="Rectangle 644">
              <a:extLst>
                <a:ext uri="{FF2B5EF4-FFF2-40B4-BE49-F238E27FC236}">
                  <a16:creationId xmlns:a16="http://schemas.microsoft.com/office/drawing/2014/main" id="{B3CFA013-397C-40AE-AF51-5129EB649F1C}"/>
                </a:ext>
              </a:extLst>
            </p:cNvPr>
            <p:cNvSpPr>
              <a:spLocks noChangeArrowheads="1"/>
            </p:cNvSpPr>
            <p:nvPr/>
          </p:nvSpPr>
          <p:spPr bwMode="auto">
            <a:xfrm>
              <a:off x="476" y="1440"/>
              <a:ext cx="11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a:solidFill>
                    <a:srgbClr val="FFFFFF"/>
                  </a:solidFill>
                  <a:latin typeface="Arial Black" panose="020B0A04020102020204" pitchFamily="34" charset="0"/>
                </a:rPr>
                <a:t>INTENSIDAD</a:t>
              </a:r>
              <a:endParaRPr lang="en-US" altLang="en-US">
                <a:latin typeface="Arial" panose="020B0604020202020204" pitchFamily="34" charset="0"/>
              </a:endParaRPr>
            </a:p>
          </p:txBody>
        </p:sp>
        <p:sp>
          <p:nvSpPr>
            <p:cNvPr id="44" name="Rectangle 645">
              <a:extLst>
                <a:ext uri="{FF2B5EF4-FFF2-40B4-BE49-F238E27FC236}">
                  <a16:creationId xmlns:a16="http://schemas.microsoft.com/office/drawing/2014/main" id="{07B758C2-F531-410A-8D74-F19AE40A1617}"/>
                </a:ext>
              </a:extLst>
            </p:cNvPr>
            <p:cNvSpPr>
              <a:spLocks noChangeArrowheads="1"/>
            </p:cNvSpPr>
            <p:nvPr/>
          </p:nvSpPr>
          <p:spPr bwMode="auto">
            <a:xfrm>
              <a:off x="1882" y="1440"/>
              <a:ext cx="35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a:solidFill>
                    <a:srgbClr val="FFFFFF"/>
                  </a:solidFill>
                  <a:latin typeface="Arial Black" panose="020B0A04020102020204" pitchFamily="34" charset="0"/>
                </a:rPr>
                <a:t>COMBUSTIBLE METABÓLICO UTILIZADO</a:t>
              </a:r>
              <a:endParaRPr lang="en-US" altLang="en-US">
                <a:latin typeface="Arial" panose="020B0604020202020204" pitchFamily="34" charset="0"/>
              </a:endParaRPr>
            </a:p>
          </p:txBody>
        </p:sp>
        <p:sp>
          <p:nvSpPr>
            <p:cNvPr id="45" name="Rectangle 646">
              <a:extLst>
                <a:ext uri="{FF2B5EF4-FFF2-40B4-BE49-F238E27FC236}">
                  <a16:creationId xmlns:a16="http://schemas.microsoft.com/office/drawing/2014/main" id="{F6F292DB-DDFB-414E-8944-D0053585E334}"/>
                </a:ext>
              </a:extLst>
            </p:cNvPr>
            <p:cNvSpPr>
              <a:spLocks noChangeArrowheads="1"/>
            </p:cNvSpPr>
            <p:nvPr/>
          </p:nvSpPr>
          <p:spPr bwMode="auto">
            <a:xfrm>
              <a:off x="385" y="1987"/>
              <a:ext cx="122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200" b="1">
                  <a:solidFill>
                    <a:srgbClr val="FFFFFF"/>
                  </a:solidFill>
                  <a:latin typeface="Arial" panose="020B0604020202020204" pitchFamily="34" charset="0"/>
                </a:rPr>
                <a:t>&lt; 30% VO</a:t>
              </a:r>
              <a:r>
                <a:rPr lang="en-US" altLang="en-US" sz="2200" b="1" baseline="-25000">
                  <a:solidFill>
                    <a:srgbClr val="FFFFFF"/>
                  </a:solidFill>
                  <a:latin typeface="Arial" panose="020B0604020202020204" pitchFamily="34" charset="0"/>
                </a:rPr>
                <a:t>2</a:t>
              </a:r>
              <a:r>
                <a:rPr lang="en-US" altLang="en-US" sz="2200" b="1">
                  <a:solidFill>
                    <a:srgbClr val="FFFFFF"/>
                  </a:solidFill>
                  <a:latin typeface="Arial" panose="020B0604020202020204" pitchFamily="34" charset="0"/>
                </a:rPr>
                <a:t>máx</a:t>
              </a:r>
              <a:endParaRPr lang="en-US" altLang="en-US" sz="2200">
                <a:latin typeface="Arial" panose="020B0604020202020204" pitchFamily="34" charset="0"/>
              </a:endParaRPr>
            </a:p>
          </p:txBody>
        </p:sp>
        <p:sp>
          <p:nvSpPr>
            <p:cNvPr id="46" name="Rectangle 647">
              <a:extLst>
                <a:ext uri="{FF2B5EF4-FFF2-40B4-BE49-F238E27FC236}">
                  <a16:creationId xmlns:a16="http://schemas.microsoft.com/office/drawing/2014/main" id="{F912507C-EFA9-482A-B1A5-433C683E15F9}"/>
                </a:ext>
              </a:extLst>
            </p:cNvPr>
            <p:cNvSpPr>
              <a:spLocks noChangeArrowheads="1"/>
            </p:cNvSpPr>
            <p:nvPr/>
          </p:nvSpPr>
          <p:spPr bwMode="auto">
            <a:xfrm>
              <a:off x="2019" y="1873"/>
              <a:ext cx="331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2400" b="1">
                  <a:solidFill>
                    <a:srgbClr val="FFFFFF"/>
                  </a:solidFill>
                  <a:latin typeface="Times New Roman" panose="02020603050405020304" pitchFamily="18" charset="0"/>
                </a:rPr>
                <a:t>Principalmente las Reservas Musculares</a:t>
              </a:r>
            </a:p>
            <a:p>
              <a:pPr>
                <a:lnSpc>
                  <a:spcPct val="80000"/>
                </a:lnSpc>
                <a:spcBef>
                  <a:spcPct val="20000"/>
                </a:spcBef>
              </a:pPr>
              <a:r>
                <a:rPr lang="en-US" altLang="en-US" sz="2400" b="1">
                  <a:solidFill>
                    <a:srgbClr val="FFFFFF"/>
                  </a:solidFill>
                  <a:latin typeface="Times New Roman" panose="02020603050405020304" pitchFamily="18" charset="0"/>
                </a:rPr>
                <a:t>de Grasa </a:t>
              </a:r>
              <a:endParaRPr lang="en-US" altLang="en-US" sz="2400">
                <a:latin typeface="Arial" panose="020B0604020202020204" pitchFamily="34" charset="0"/>
              </a:endParaRPr>
            </a:p>
          </p:txBody>
        </p:sp>
        <p:sp>
          <p:nvSpPr>
            <p:cNvPr id="47" name="Rectangle 648">
              <a:extLst>
                <a:ext uri="{FF2B5EF4-FFF2-40B4-BE49-F238E27FC236}">
                  <a16:creationId xmlns:a16="http://schemas.microsoft.com/office/drawing/2014/main" id="{F81CA796-2379-4A64-A094-D8F53273B1BD}"/>
                </a:ext>
              </a:extLst>
            </p:cNvPr>
            <p:cNvSpPr>
              <a:spLocks noChangeArrowheads="1"/>
            </p:cNvSpPr>
            <p:nvPr/>
          </p:nvSpPr>
          <p:spPr bwMode="auto">
            <a:xfrm>
              <a:off x="295" y="2579"/>
              <a:ext cx="14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200" b="1">
                  <a:solidFill>
                    <a:srgbClr val="FFFFFF"/>
                  </a:solidFill>
                  <a:latin typeface="Arial" panose="020B0604020202020204" pitchFamily="34" charset="0"/>
                </a:rPr>
                <a:t>40 - 60% VO</a:t>
              </a:r>
              <a:r>
                <a:rPr lang="en-US" altLang="en-US" sz="2200" b="1" baseline="-25000">
                  <a:solidFill>
                    <a:srgbClr val="FFFFFF"/>
                  </a:solidFill>
                  <a:latin typeface="Arial" panose="020B0604020202020204" pitchFamily="34" charset="0"/>
                </a:rPr>
                <a:t>2</a:t>
              </a:r>
              <a:r>
                <a:rPr lang="en-US" altLang="en-US" sz="2200" b="1">
                  <a:solidFill>
                    <a:srgbClr val="FFFFFF"/>
                  </a:solidFill>
                  <a:latin typeface="Arial" panose="020B0604020202020204" pitchFamily="34" charset="0"/>
                </a:rPr>
                <a:t>máx</a:t>
              </a:r>
              <a:endParaRPr lang="en-US" altLang="en-US" sz="2200">
                <a:latin typeface="Arial" panose="020B0604020202020204" pitchFamily="34" charset="0"/>
              </a:endParaRPr>
            </a:p>
          </p:txBody>
        </p:sp>
        <p:sp>
          <p:nvSpPr>
            <p:cNvPr id="48" name="Rectangle 649">
              <a:extLst>
                <a:ext uri="{FF2B5EF4-FFF2-40B4-BE49-F238E27FC236}">
                  <a16:creationId xmlns:a16="http://schemas.microsoft.com/office/drawing/2014/main" id="{E464D168-33C6-4F68-8C23-FB502863749C}"/>
                </a:ext>
              </a:extLst>
            </p:cNvPr>
            <p:cNvSpPr>
              <a:spLocks noChangeArrowheads="1"/>
            </p:cNvSpPr>
            <p:nvPr/>
          </p:nvSpPr>
          <p:spPr bwMode="auto">
            <a:xfrm>
              <a:off x="2032" y="2465"/>
              <a:ext cx="3343"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pPr>
              <a:r>
                <a:rPr lang="en-US" altLang="en-US" sz="2400" b="1">
                  <a:solidFill>
                    <a:srgbClr val="FFFFFF"/>
                  </a:solidFill>
                  <a:latin typeface="Times New Roman" panose="02020603050405020304" pitchFamily="18" charset="0"/>
                </a:rPr>
                <a:t>Se Utilizan Equitativamente las Grasas y</a:t>
              </a:r>
            </a:p>
            <a:p>
              <a:pPr>
                <a:lnSpc>
                  <a:spcPct val="80000"/>
                </a:lnSpc>
                <a:spcBef>
                  <a:spcPct val="20000"/>
                </a:spcBef>
              </a:pPr>
              <a:r>
                <a:rPr lang="en-US" altLang="en-US" sz="2400" b="1">
                  <a:solidFill>
                    <a:srgbClr val="FFFFFF"/>
                  </a:solidFill>
                  <a:latin typeface="Times New Roman" panose="02020603050405020304" pitchFamily="18" charset="0"/>
                </a:rPr>
                <a:t>los CHO </a:t>
              </a:r>
              <a:endParaRPr lang="en-US" altLang="en-US" sz="2400">
                <a:latin typeface="Arial" panose="020B0604020202020204" pitchFamily="34" charset="0"/>
              </a:endParaRPr>
            </a:p>
          </p:txBody>
        </p:sp>
        <p:sp>
          <p:nvSpPr>
            <p:cNvPr id="49" name="Rectangle 650">
              <a:extLst>
                <a:ext uri="{FF2B5EF4-FFF2-40B4-BE49-F238E27FC236}">
                  <a16:creationId xmlns:a16="http://schemas.microsoft.com/office/drawing/2014/main" id="{FBB8BE0F-4E7A-470D-B39C-F2389B02E783}"/>
                </a:ext>
              </a:extLst>
            </p:cNvPr>
            <p:cNvSpPr>
              <a:spLocks noChangeArrowheads="1"/>
            </p:cNvSpPr>
            <p:nvPr/>
          </p:nvSpPr>
          <p:spPr bwMode="auto">
            <a:xfrm>
              <a:off x="491" y="3133"/>
              <a:ext cx="107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200" b="1">
                  <a:solidFill>
                    <a:srgbClr val="FFFFFF"/>
                  </a:solidFill>
                  <a:latin typeface="Arial" panose="020B0604020202020204" pitchFamily="34" charset="0"/>
                </a:rPr>
                <a:t>75% VO</a:t>
              </a:r>
              <a:r>
                <a:rPr lang="en-US" altLang="en-US" sz="2200" b="1" baseline="-25000">
                  <a:solidFill>
                    <a:srgbClr val="FFFFFF"/>
                  </a:solidFill>
                  <a:latin typeface="Arial" panose="020B0604020202020204" pitchFamily="34" charset="0"/>
                </a:rPr>
                <a:t>2</a:t>
              </a:r>
              <a:r>
                <a:rPr lang="en-US" altLang="en-US" sz="2200" b="1">
                  <a:solidFill>
                    <a:srgbClr val="FFFFFF"/>
                  </a:solidFill>
                  <a:latin typeface="Arial" panose="020B0604020202020204" pitchFamily="34" charset="0"/>
                </a:rPr>
                <a:t>máx</a:t>
              </a:r>
              <a:endParaRPr lang="en-US" altLang="en-US" sz="2200">
                <a:latin typeface="Arial" panose="020B0604020202020204" pitchFamily="34" charset="0"/>
              </a:endParaRPr>
            </a:p>
          </p:txBody>
        </p:sp>
        <p:sp>
          <p:nvSpPr>
            <p:cNvPr id="50" name="Rectangle 651">
              <a:extLst>
                <a:ext uri="{FF2B5EF4-FFF2-40B4-BE49-F238E27FC236}">
                  <a16:creationId xmlns:a16="http://schemas.microsoft.com/office/drawing/2014/main" id="{85045DCB-A49F-432D-8F67-4DEDDD17186A}"/>
                </a:ext>
              </a:extLst>
            </p:cNvPr>
            <p:cNvSpPr>
              <a:spLocks noChangeArrowheads="1"/>
            </p:cNvSpPr>
            <p:nvPr/>
          </p:nvSpPr>
          <p:spPr bwMode="auto">
            <a:xfrm>
              <a:off x="2045" y="3122"/>
              <a:ext cx="201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400" b="1">
                  <a:solidFill>
                    <a:srgbClr val="FFFFFF"/>
                  </a:solidFill>
                  <a:latin typeface="Times New Roman" panose="02020603050405020304" pitchFamily="18" charset="0"/>
                </a:rPr>
                <a:t>Principalmente los CHO</a:t>
              </a:r>
              <a:endParaRPr lang="en-US" altLang="en-US" sz="2400">
                <a:latin typeface="Arial" panose="020B0604020202020204" pitchFamily="34" charset="0"/>
              </a:endParaRPr>
            </a:p>
          </p:txBody>
        </p:sp>
        <p:sp>
          <p:nvSpPr>
            <p:cNvPr id="51" name="Rectangle 652">
              <a:extLst>
                <a:ext uri="{FF2B5EF4-FFF2-40B4-BE49-F238E27FC236}">
                  <a16:creationId xmlns:a16="http://schemas.microsoft.com/office/drawing/2014/main" id="{040E8735-6EDE-402F-9F94-207D07F36C9A}"/>
                </a:ext>
              </a:extLst>
            </p:cNvPr>
            <p:cNvSpPr>
              <a:spLocks noChangeArrowheads="1"/>
            </p:cNvSpPr>
            <p:nvPr/>
          </p:nvSpPr>
          <p:spPr bwMode="auto">
            <a:xfrm>
              <a:off x="491" y="3647"/>
              <a:ext cx="107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200" b="1">
                  <a:solidFill>
                    <a:srgbClr val="FFFFFF"/>
                  </a:solidFill>
                  <a:latin typeface="Arial" panose="020B0604020202020204" pitchFamily="34" charset="0"/>
                </a:rPr>
                <a:t>80% VO</a:t>
              </a:r>
              <a:r>
                <a:rPr lang="en-US" altLang="en-US" sz="2200" b="1" baseline="-25000">
                  <a:solidFill>
                    <a:srgbClr val="FFFFFF"/>
                  </a:solidFill>
                  <a:latin typeface="Arial" panose="020B0604020202020204" pitchFamily="34" charset="0"/>
                </a:rPr>
                <a:t>2</a:t>
              </a:r>
              <a:r>
                <a:rPr lang="en-US" altLang="en-US" sz="2200" b="1">
                  <a:solidFill>
                    <a:srgbClr val="FFFFFF"/>
                  </a:solidFill>
                  <a:latin typeface="Arial" panose="020B0604020202020204" pitchFamily="34" charset="0"/>
                </a:rPr>
                <a:t>máx</a:t>
              </a:r>
              <a:endParaRPr lang="en-US" altLang="en-US" sz="2200">
                <a:latin typeface="Arial" panose="020B0604020202020204" pitchFamily="34" charset="0"/>
              </a:endParaRPr>
            </a:p>
          </p:txBody>
        </p:sp>
        <p:sp>
          <p:nvSpPr>
            <p:cNvPr id="52" name="Rectangle 653">
              <a:extLst>
                <a:ext uri="{FF2B5EF4-FFF2-40B4-BE49-F238E27FC236}">
                  <a16:creationId xmlns:a16="http://schemas.microsoft.com/office/drawing/2014/main" id="{631A701F-3D07-4C3C-8E76-EE78EA971DCB}"/>
                </a:ext>
              </a:extLst>
            </p:cNvPr>
            <p:cNvSpPr>
              <a:spLocks noChangeArrowheads="1"/>
            </p:cNvSpPr>
            <p:nvPr/>
          </p:nvSpPr>
          <p:spPr bwMode="auto">
            <a:xfrm>
              <a:off x="2024" y="3637"/>
              <a:ext cx="2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400" b="1">
                  <a:solidFill>
                    <a:srgbClr val="FFFFFF"/>
                  </a:solidFill>
                  <a:latin typeface="Times New Roman" panose="02020603050405020304" pitchFamily="18" charset="0"/>
                </a:rPr>
                <a:t>Cerca del 100% de los CHO</a:t>
              </a:r>
              <a:endParaRPr lang="en-US" altLang="en-US" sz="2400">
                <a:latin typeface="Arial" panose="020B0604020202020204" pitchFamily="34" charset="0"/>
              </a:endParaRPr>
            </a:p>
          </p:txBody>
        </p:sp>
        <p:sp>
          <p:nvSpPr>
            <p:cNvPr id="53" name="Line 654">
              <a:extLst>
                <a:ext uri="{FF2B5EF4-FFF2-40B4-BE49-F238E27FC236}">
                  <a16:creationId xmlns:a16="http://schemas.microsoft.com/office/drawing/2014/main" id="{D1C5A29D-0F88-4388-B5B4-B4201C0CF8AF}"/>
                </a:ext>
              </a:extLst>
            </p:cNvPr>
            <p:cNvSpPr>
              <a:spLocks noChangeShapeType="1"/>
            </p:cNvSpPr>
            <p:nvPr/>
          </p:nvSpPr>
          <p:spPr bwMode="auto">
            <a:xfrm>
              <a:off x="234" y="1774"/>
              <a:ext cx="5312" cy="1"/>
            </a:xfrm>
            <a:prstGeom prst="line">
              <a:avLst/>
            </a:prstGeom>
            <a:noFill/>
            <a:ln w="460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655">
              <a:extLst>
                <a:ext uri="{FF2B5EF4-FFF2-40B4-BE49-F238E27FC236}">
                  <a16:creationId xmlns:a16="http://schemas.microsoft.com/office/drawing/2014/main" id="{0D2CD03D-706A-4245-9A12-EE0DC2F4CB2F}"/>
                </a:ext>
              </a:extLst>
            </p:cNvPr>
            <p:cNvSpPr>
              <a:spLocks noChangeShapeType="1"/>
            </p:cNvSpPr>
            <p:nvPr/>
          </p:nvSpPr>
          <p:spPr bwMode="auto">
            <a:xfrm>
              <a:off x="1791" y="1292"/>
              <a:ext cx="1" cy="2698"/>
            </a:xfrm>
            <a:prstGeom prst="line">
              <a:avLst/>
            </a:prstGeom>
            <a:noFill/>
            <a:ln w="460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 name="Text Box 6">
            <a:extLst>
              <a:ext uri="{FF2B5EF4-FFF2-40B4-BE49-F238E27FC236}">
                <a16:creationId xmlns:a16="http://schemas.microsoft.com/office/drawing/2014/main" id="{1845F67E-37C5-4840-94F9-9C438F86E00A}"/>
              </a:ext>
            </a:extLst>
          </p:cNvPr>
          <p:cNvSpPr txBox="1">
            <a:spLocks noChangeArrowheads="1"/>
          </p:cNvSpPr>
          <p:nvPr/>
        </p:nvSpPr>
        <p:spPr bwMode="auto">
          <a:xfrm>
            <a:off x="179388" y="6236990"/>
            <a:ext cx="88566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nSpc>
                <a:spcPct val="100000"/>
              </a:lnSpc>
              <a:spcBef>
                <a:spcPct val="50000"/>
              </a:spcBef>
              <a:buFontTx/>
              <a:buNone/>
            </a:pPr>
            <a:r>
              <a:rPr lang="es-ES" altLang="en-US" sz="1200" b="1" i="1">
                <a:latin typeface="Times New Roman" panose="02020603050405020304" pitchFamily="18" charset="0"/>
              </a:rPr>
              <a:t>NOTA</a:t>
            </a:r>
            <a:r>
              <a:rPr lang="es-ES" altLang="en-US" sz="1200" b="1">
                <a:latin typeface="Times New Roman" panose="02020603050405020304" pitchFamily="18" charset="0"/>
              </a:rPr>
              <a:t>.</a:t>
            </a:r>
            <a:r>
              <a:rPr lang="es-ES" altLang="en-US" sz="1200">
                <a:latin typeface="Times New Roman" panose="02020603050405020304" pitchFamily="18" charset="0"/>
              </a:rPr>
              <a:t> Adaptado de: </a:t>
            </a:r>
            <a:r>
              <a:rPr lang="en-US" altLang="en-US" sz="1200" b="1" i="1">
                <a:latin typeface="Times New Roman" panose="02020603050405020304" pitchFamily="18" charset="0"/>
              </a:rPr>
              <a:t>The Sports Medicine Fitness Course</a:t>
            </a:r>
            <a:r>
              <a:rPr lang="en-US" altLang="en-US" sz="1200">
                <a:latin typeface="Times New Roman" panose="02020603050405020304" pitchFamily="18" charset="0"/>
              </a:rPr>
              <a:t>. (p. 141), por N. Ratamess, 1986, Palo Alto, CA: Bull Publishing Co.. Copyright 1986 por Bull Publishing Co.</a:t>
            </a:r>
          </a:p>
        </p:txBody>
      </p:sp>
    </p:spTree>
    <p:extLst>
      <p:ext uri="{BB962C8B-B14F-4D97-AF65-F5344CB8AC3E}">
        <p14:creationId xmlns:p14="http://schemas.microsoft.com/office/powerpoint/2010/main" val="551214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A36F5DB6-5959-4A69-9833-60BF954DBED0}"/>
              </a:ext>
            </a:extLst>
          </p:cNvPr>
          <p:cNvSpPr txBox="1">
            <a:spLocks noChangeArrowheads="1"/>
          </p:cNvSpPr>
          <p:nvPr/>
        </p:nvSpPr>
        <p:spPr bwMode="auto">
          <a:xfrm>
            <a:off x="0" y="6454180"/>
            <a:ext cx="9144000" cy="260350"/>
          </a:xfrm>
          <a:prstGeom prst="rect">
            <a:avLst/>
          </a:prstGeom>
          <a:solidFill>
            <a:schemeClr val="bg1"/>
          </a:solidFill>
          <a:ln w="9525">
            <a:solidFill>
              <a:schemeClr val="bg1"/>
            </a:solidFill>
            <a:miter lim="800000"/>
            <a:headEnd/>
            <a:tailEnd/>
          </a:ln>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nSpc>
                <a:spcPct val="100000"/>
              </a:lnSpc>
              <a:spcBef>
                <a:spcPct val="50000"/>
              </a:spcBef>
              <a:buFontTx/>
              <a:buNone/>
            </a:pPr>
            <a:endParaRPr lang="en-US" altLang="en-US" sz="1200">
              <a:latin typeface="Times New Roman" panose="02020603050405020304" pitchFamily="18" charset="0"/>
            </a:endParaRPr>
          </a:p>
        </p:txBody>
      </p:sp>
      <p:sp>
        <p:nvSpPr>
          <p:cNvPr id="3" name="Text Box 6">
            <a:extLst>
              <a:ext uri="{FF2B5EF4-FFF2-40B4-BE49-F238E27FC236}">
                <a16:creationId xmlns:a16="http://schemas.microsoft.com/office/drawing/2014/main" id="{A57E0FD8-54B3-4CF1-ADDD-54E891E4B898}"/>
              </a:ext>
            </a:extLst>
          </p:cNvPr>
          <p:cNvSpPr txBox="1">
            <a:spLocks noChangeArrowheads="1"/>
          </p:cNvSpPr>
          <p:nvPr/>
        </p:nvSpPr>
        <p:spPr bwMode="auto">
          <a:xfrm>
            <a:off x="107504" y="6022380"/>
            <a:ext cx="896461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gn="l">
              <a:lnSpc>
                <a:spcPct val="100000"/>
              </a:lnSpc>
              <a:spcBef>
                <a:spcPct val="50000"/>
              </a:spcBef>
              <a:buFontTx/>
              <a:buNone/>
            </a:pPr>
            <a:r>
              <a:rPr lang="es-ES" altLang="en-US" sz="1200" b="1" i="1" dirty="0">
                <a:latin typeface="Times New Roman" panose="02020603050405020304" pitchFamily="18" charset="0"/>
              </a:rPr>
              <a:t>NOTA</a:t>
            </a:r>
            <a:r>
              <a:rPr lang="es-ES" altLang="en-US" sz="1200" b="1" dirty="0">
                <a:latin typeface="Times New Roman" panose="02020603050405020304" pitchFamily="18" charset="0"/>
              </a:rPr>
              <a:t>.</a:t>
            </a:r>
            <a:r>
              <a:rPr lang="es-ES" altLang="en-US" sz="1200" dirty="0">
                <a:latin typeface="Times New Roman" panose="02020603050405020304" pitchFamily="18" charset="0"/>
              </a:rPr>
              <a:t> Reproducido de: “</a:t>
            </a:r>
            <a:r>
              <a:rPr lang="es-ES" altLang="en-US" sz="1200" dirty="0" err="1">
                <a:latin typeface="Times New Roman" panose="02020603050405020304" pitchFamily="18" charset="0"/>
              </a:rPr>
              <a:t>Fuels</a:t>
            </a:r>
            <a:r>
              <a:rPr lang="es-ES" altLang="en-US" sz="1200" dirty="0">
                <a:latin typeface="Times New Roman" panose="02020603050405020304" pitchFamily="18" charset="0"/>
              </a:rPr>
              <a:t> </a:t>
            </a:r>
            <a:r>
              <a:rPr lang="es-ES" altLang="en-US" sz="1200" dirty="0" err="1">
                <a:latin typeface="Times New Roman" panose="02020603050405020304" pitchFamily="18" charset="0"/>
              </a:rPr>
              <a:t>for</a:t>
            </a:r>
            <a:r>
              <a:rPr lang="es-ES" altLang="en-US" sz="1200" dirty="0">
                <a:latin typeface="Times New Roman" panose="02020603050405020304" pitchFamily="18" charset="0"/>
              </a:rPr>
              <a:t> </a:t>
            </a:r>
            <a:r>
              <a:rPr lang="es-ES" altLang="en-US" sz="1200" dirty="0" err="1">
                <a:latin typeface="Times New Roman" panose="02020603050405020304" pitchFamily="18" charset="0"/>
              </a:rPr>
              <a:t>Sports</a:t>
            </a:r>
            <a:r>
              <a:rPr lang="es-ES" altLang="en-US" sz="1200" dirty="0">
                <a:latin typeface="Times New Roman" panose="02020603050405020304" pitchFamily="18" charset="0"/>
              </a:rPr>
              <a:t> </a:t>
            </a:r>
            <a:r>
              <a:rPr lang="es-ES" altLang="en-US" sz="1200" dirty="0" err="1">
                <a:latin typeface="Times New Roman" panose="02020603050405020304" pitchFamily="18" charset="0"/>
              </a:rPr>
              <a:t>Performace</a:t>
            </a:r>
            <a:r>
              <a:rPr lang="es-ES" altLang="en-US" sz="1200" dirty="0">
                <a:latin typeface="Times New Roman" panose="02020603050405020304" pitchFamily="18" charset="0"/>
              </a:rPr>
              <a:t>,” por E. F. Coyle. En </a:t>
            </a:r>
            <a:r>
              <a:rPr lang="en-US" altLang="en-US" sz="1200" b="1" i="1" dirty="0">
                <a:latin typeface="Times New Roman" panose="02020603050405020304" pitchFamily="18" charset="0"/>
              </a:rPr>
              <a:t>Optimizing Sports Performance. Perspectives in Exercise Science and Sports Medicine, Vol. 10</a:t>
            </a:r>
            <a:r>
              <a:rPr lang="en-US" altLang="en-US" sz="1200" dirty="0">
                <a:latin typeface="Times New Roman" panose="02020603050405020304" pitchFamily="18" charset="0"/>
              </a:rPr>
              <a:t>. (p. 111), por D. R. Lamb, &amp; R. Murray (Eds.), 1997, Carmel, IN: Cooper Publishing Group. Copyright 1997 por Cooper Publishing Group.</a:t>
            </a:r>
          </a:p>
          <a:p>
            <a:pPr>
              <a:lnSpc>
                <a:spcPct val="100000"/>
              </a:lnSpc>
              <a:spcBef>
                <a:spcPct val="50000"/>
              </a:spcBef>
              <a:buFontTx/>
              <a:buNone/>
            </a:pPr>
            <a:endParaRPr lang="en-US" altLang="en-US" sz="1200" dirty="0">
              <a:latin typeface="Times New Roman" panose="02020603050405020304" pitchFamily="18" charset="0"/>
            </a:endParaRPr>
          </a:p>
        </p:txBody>
      </p:sp>
      <p:sp>
        <p:nvSpPr>
          <p:cNvPr id="4" name="Title 1">
            <a:extLst>
              <a:ext uri="{FF2B5EF4-FFF2-40B4-BE49-F238E27FC236}">
                <a16:creationId xmlns:a16="http://schemas.microsoft.com/office/drawing/2014/main" id="{B5621C58-9A95-4DCE-BA63-497B1FB0F8B4}"/>
              </a:ext>
            </a:extLst>
          </p:cNvPr>
          <p:cNvSpPr>
            <a:spLocks/>
          </p:cNvSpPr>
          <p:nvPr/>
        </p:nvSpPr>
        <p:spPr bwMode="auto">
          <a:xfrm>
            <a:off x="0" y="548680"/>
            <a:ext cx="9144000" cy="433387"/>
          </a:xfrm>
          <a:prstGeom prst="rect">
            <a:avLst/>
          </a:prstGeom>
          <a:noFill/>
          <a:ln>
            <a:noFill/>
          </a:ln>
        </p:spPr>
        <p:txBody>
          <a:bodyPr anchor="ctr"/>
          <a:lstStyle>
            <a:lvl1pPr algn="l">
              <a:defRPr sz="4000">
                <a:solidFill>
                  <a:schemeClr val="tx2"/>
                </a:solidFill>
                <a:latin typeface="Trebuchet MS" panose="020B0603020202020204" pitchFamily="34" charset="0"/>
              </a:defRPr>
            </a:lvl1pPr>
            <a:lvl2pPr algn="l">
              <a:defRPr sz="4000">
                <a:solidFill>
                  <a:schemeClr val="tx2"/>
                </a:solidFill>
                <a:latin typeface="Trebuchet MS" panose="020B0603020202020204" pitchFamily="34" charset="0"/>
              </a:defRPr>
            </a:lvl2pPr>
            <a:lvl3pPr algn="l">
              <a:defRPr sz="4000">
                <a:solidFill>
                  <a:schemeClr val="tx2"/>
                </a:solidFill>
                <a:latin typeface="Trebuchet MS" panose="020B0603020202020204" pitchFamily="34" charset="0"/>
              </a:defRPr>
            </a:lvl3pPr>
            <a:lvl4pPr algn="l">
              <a:defRPr sz="4000">
                <a:solidFill>
                  <a:schemeClr val="tx2"/>
                </a:solidFill>
                <a:latin typeface="Trebuchet MS" panose="020B0603020202020204" pitchFamily="34" charset="0"/>
              </a:defRPr>
            </a:lvl4pPr>
            <a:lvl5pPr algn="l">
              <a:defRPr sz="4000">
                <a:solidFill>
                  <a:schemeClr val="tx2"/>
                </a:solidFill>
                <a:latin typeface="Trebuchet MS" panose="020B0603020202020204" pitchFamily="34" charset="0"/>
              </a:defRPr>
            </a:lvl5pPr>
            <a:lvl6pPr marL="457200" fontAlgn="base">
              <a:spcBef>
                <a:spcPct val="0"/>
              </a:spcBef>
              <a:spcAft>
                <a:spcPct val="0"/>
              </a:spcAft>
              <a:defRPr sz="4000">
                <a:solidFill>
                  <a:schemeClr val="tx2"/>
                </a:solidFill>
                <a:latin typeface="Trebuchet MS" panose="020B0603020202020204" pitchFamily="34" charset="0"/>
              </a:defRPr>
            </a:lvl6pPr>
            <a:lvl7pPr marL="914400" fontAlgn="base">
              <a:spcBef>
                <a:spcPct val="0"/>
              </a:spcBef>
              <a:spcAft>
                <a:spcPct val="0"/>
              </a:spcAft>
              <a:defRPr sz="4000">
                <a:solidFill>
                  <a:schemeClr val="tx2"/>
                </a:solidFill>
                <a:latin typeface="Trebuchet MS" panose="020B0603020202020204" pitchFamily="34" charset="0"/>
              </a:defRPr>
            </a:lvl7pPr>
            <a:lvl8pPr marL="1371600" fontAlgn="base">
              <a:spcBef>
                <a:spcPct val="0"/>
              </a:spcBef>
              <a:spcAft>
                <a:spcPct val="0"/>
              </a:spcAft>
              <a:defRPr sz="4000">
                <a:solidFill>
                  <a:schemeClr val="tx2"/>
                </a:solidFill>
                <a:latin typeface="Trebuchet MS" panose="020B0603020202020204" pitchFamily="34" charset="0"/>
              </a:defRPr>
            </a:lvl8pPr>
            <a:lvl9pPr marL="1828800" fontAlgn="base">
              <a:spcBef>
                <a:spcPct val="0"/>
              </a:spcBef>
              <a:spcAft>
                <a:spcPct val="0"/>
              </a:spcAft>
              <a:defRPr sz="4000">
                <a:solidFill>
                  <a:schemeClr val="tx2"/>
                </a:solidFill>
                <a:latin typeface="Trebuchet MS" panose="020B0603020202020204" pitchFamily="34" charset="0"/>
              </a:defRPr>
            </a:lvl9pPr>
          </a:lstStyle>
          <a:p>
            <a:pPr algn="ctr">
              <a:lnSpc>
                <a:spcPct val="90000"/>
              </a:lnSpc>
              <a:defRPr/>
            </a:pPr>
            <a:r>
              <a:rPr lang="es-PR" altLang="en-US" sz="17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UTILIZACIÓN RELATIVA DE LOS PRINCIPALES CUATRO SUSTRATOS:</a:t>
            </a:r>
            <a:br>
              <a:rPr lang="es-PR" altLang="en-US" sz="17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n-US" sz="170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DURANTE UN EJERCICIO PROLONGADO: 65-75% del VO</a:t>
            </a:r>
            <a:r>
              <a:rPr lang="es-PR" altLang="en-US" sz="1700" i="1" baseline="-250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2</a:t>
            </a:r>
            <a:r>
              <a:rPr lang="es-PR" altLang="en-US" sz="170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máx</a:t>
            </a:r>
            <a:endParaRPr lang="es-PR" altLang="en-US" sz="17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7FE15CD2-7AA4-4B13-953B-E442DF239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24942"/>
            <a:ext cx="72009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413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81B2B9EE-8568-4315-8A8D-E0B81B39087C}"/>
              </a:ext>
            </a:extLst>
          </p:cNvPr>
          <p:cNvSpPr txBox="1">
            <a:spLocks noChangeArrowheads="1"/>
          </p:cNvSpPr>
          <p:nvPr/>
        </p:nvSpPr>
        <p:spPr bwMode="auto">
          <a:xfrm>
            <a:off x="395536" y="2435894"/>
            <a:ext cx="830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90000"/>
              </a:lnSpc>
            </a:pPr>
            <a:r>
              <a:rPr lang="en-US" altLang="en-US" sz="2400">
                <a:latin typeface="Wingdings" panose="05000000000000000000" pitchFamily="2" charset="2"/>
              </a:rPr>
              <a:t>w</a:t>
            </a:r>
            <a:r>
              <a:rPr lang="en-US" altLang="en-US" sz="2400">
                <a:latin typeface="Arial" panose="020B0604020202020204" pitchFamily="34" charset="0"/>
              </a:rPr>
              <a:t>	Las fuentes alimentarias se procesan vía el catabolismo—el proceso de “degradar.”</a:t>
            </a:r>
          </a:p>
        </p:txBody>
      </p:sp>
      <p:sp>
        <p:nvSpPr>
          <p:cNvPr id="6149" name="Text Box 5">
            <a:extLst>
              <a:ext uri="{FF2B5EF4-FFF2-40B4-BE49-F238E27FC236}">
                <a16:creationId xmlns:a16="http://schemas.microsoft.com/office/drawing/2014/main" id="{2CBFC420-C456-421E-91B5-821381CA4ECA}"/>
              </a:ext>
            </a:extLst>
          </p:cNvPr>
          <p:cNvSpPr txBox="1">
            <a:spLocks noChangeArrowheads="1"/>
          </p:cNvSpPr>
          <p:nvPr/>
        </p:nvSpPr>
        <p:spPr bwMode="auto">
          <a:xfrm>
            <a:off x="395536" y="3256632"/>
            <a:ext cx="838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90000"/>
              </a:lnSpc>
            </a:pPr>
            <a:r>
              <a:rPr lang="en-US" altLang="en-US" sz="2400">
                <a:latin typeface="Wingdings" panose="05000000000000000000" pitchFamily="2" charset="2"/>
              </a:rPr>
              <a:t>w</a:t>
            </a:r>
            <a:r>
              <a:rPr lang="en-US" altLang="en-US" sz="2400">
                <a:latin typeface="Arial" panose="020B0604020202020204" pitchFamily="34" charset="0"/>
              </a:rPr>
              <a:t>	La energía se transfiere desde las fuentes alimentarias hasta nuestras células para que sean almacenadas como ATP.</a:t>
            </a:r>
          </a:p>
        </p:txBody>
      </p:sp>
      <p:sp>
        <p:nvSpPr>
          <p:cNvPr id="6150" name="Text Box 6">
            <a:extLst>
              <a:ext uri="{FF2B5EF4-FFF2-40B4-BE49-F238E27FC236}">
                <a16:creationId xmlns:a16="http://schemas.microsoft.com/office/drawing/2014/main" id="{713E0335-61D2-4685-A70A-F8192691B544}"/>
              </a:ext>
            </a:extLst>
          </p:cNvPr>
          <p:cNvSpPr txBox="1">
            <a:spLocks noChangeArrowheads="1"/>
          </p:cNvSpPr>
          <p:nvPr/>
        </p:nvSpPr>
        <p:spPr bwMode="auto">
          <a:xfrm>
            <a:off x="395536" y="4439319"/>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90000"/>
              </a:lnSpc>
            </a:pPr>
            <a:r>
              <a:rPr lang="en-US" altLang="en-US" sz="2400">
                <a:latin typeface="Wingdings" panose="05000000000000000000" pitchFamily="2" charset="2"/>
              </a:rPr>
              <a:t>w</a:t>
            </a:r>
            <a:r>
              <a:rPr lang="en-US" altLang="en-US" sz="2400">
                <a:latin typeface="Arial" panose="020B0604020202020204" pitchFamily="34" charset="0"/>
              </a:rPr>
              <a:t>	ATP es un compuesto de alta energía almacenado en nuestras células y representa la fuente de toda la energía utilizada en reposo y durante el ejercicio.</a:t>
            </a:r>
          </a:p>
        </p:txBody>
      </p:sp>
      <p:sp>
        <p:nvSpPr>
          <p:cNvPr id="8" name="Title 1">
            <a:extLst>
              <a:ext uri="{FF2B5EF4-FFF2-40B4-BE49-F238E27FC236}">
                <a16:creationId xmlns:a16="http://schemas.microsoft.com/office/drawing/2014/main" id="{18B82F75-2F46-4FA3-B139-592882C9D04D}"/>
              </a:ext>
            </a:extLst>
          </p:cNvPr>
          <p:cNvSpPr>
            <a:spLocks/>
          </p:cNvSpPr>
          <p:nvPr/>
        </p:nvSpPr>
        <p:spPr bwMode="auto">
          <a:xfrm>
            <a:off x="901403" y="946423"/>
            <a:ext cx="7370266"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ENERGÉTICAS:</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
        <p:nvSpPr>
          <p:cNvPr id="9" name="Title 1">
            <a:extLst>
              <a:ext uri="{FF2B5EF4-FFF2-40B4-BE49-F238E27FC236}">
                <a16:creationId xmlns:a16="http://schemas.microsoft.com/office/drawing/2014/main" id="{EAF20407-E368-4DBA-AA4E-ED5C40D55C85}"/>
              </a:ext>
            </a:extLst>
          </p:cNvPr>
          <p:cNvSpPr>
            <a:spLocks/>
          </p:cNvSpPr>
          <p:nvPr/>
        </p:nvSpPr>
        <p:spPr bwMode="auto">
          <a:xfrm>
            <a:off x="395536" y="1556023"/>
            <a:ext cx="8090197"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i="1" dirty="0">
                <a:solidFill>
                  <a:srgbClr val="484876"/>
                </a:solidFill>
                <a:effectLst>
                  <a:outerShdw blurRad="38100" dist="38100" dir="2700000" algn="tl">
                    <a:srgbClr val="C0C0C0"/>
                  </a:outerShdw>
                </a:effectLst>
                <a:latin typeface="Arial Black" pitchFamily="34" charset="0"/>
                <a:cs typeface="Arial" charset="0"/>
              </a:rPr>
              <a:t>ACTIVIDAD CELULAR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left)">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wipe(left)">
                                      <p:cBhvr>
                                        <p:cTn id="12" dur="500"/>
                                        <p:tgtEl>
                                          <p:spTgt spid="61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wipe(left)">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49" grpId="0" autoUpdateAnimBg="0"/>
      <p:bldP spid="615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0" name="Picture 2" descr="ATP-1e">
            <a:extLst>
              <a:ext uri="{FF2B5EF4-FFF2-40B4-BE49-F238E27FC236}">
                <a16:creationId xmlns:a16="http://schemas.microsoft.com/office/drawing/2014/main" id="{0092985F-68B6-45EA-B557-D31A76F2E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5295"/>
            <a:ext cx="84582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F8861B9-3C86-4E04-A798-625C9F0F6488}"/>
              </a:ext>
            </a:extLst>
          </p:cNvPr>
          <p:cNvSpPr>
            <a:spLocks/>
          </p:cNvSpPr>
          <p:nvPr/>
        </p:nvSpPr>
        <p:spPr bwMode="auto">
          <a:xfrm>
            <a:off x="47625" y="903757"/>
            <a:ext cx="89154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4400" dirty="0">
                <a:solidFill>
                  <a:srgbClr val="484876"/>
                </a:solidFill>
                <a:effectLst>
                  <a:outerShdw blurRad="38100" dist="38100" dir="2700000" algn="tl">
                    <a:srgbClr val="C0C0C0"/>
                  </a:outerShdw>
                </a:effectLst>
                <a:latin typeface="Arial Black" pitchFamily="34" charset="0"/>
                <a:cs typeface="Arial" charset="0"/>
              </a:rPr>
              <a:t>ORIGEN DE LA ENERGÍA</a:t>
            </a:r>
          </a:p>
        </p:txBody>
      </p:sp>
      <p:sp>
        <p:nvSpPr>
          <p:cNvPr id="8" name="Text Box 6">
            <a:extLst>
              <a:ext uri="{FF2B5EF4-FFF2-40B4-BE49-F238E27FC236}">
                <a16:creationId xmlns:a16="http://schemas.microsoft.com/office/drawing/2014/main" id="{0E4BB192-5802-43DF-91D9-04BDBA5250E1}"/>
              </a:ext>
            </a:extLst>
          </p:cNvPr>
          <p:cNvSpPr txBox="1">
            <a:spLocks noChangeArrowheads="1"/>
          </p:cNvSpPr>
          <p:nvPr/>
        </p:nvSpPr>
        <p:spPr bwMode="auto">
          <a:xfrm>
            <a:off x="0" y="6586538"/>
            <a:ext cx="9144000" cy="260350"/>
          </a:xfrm>
          <a:prstGeom prst="rect">
            <a:avLst/>
          </a:prstGeom>
          <a:solidFill>
            <a:schemeClr val="bg1"/>
          </a:solidFill>
          <a:ln w="9525">
            <a:solidFill>
              <a:schemeClr val="bg1"/>
            </a:solidFill>
            <a:miter lim="800000"/>
            <a:headEnd/>
            <a:tailEnd/>
          </a:ln>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nSpc>
                <a:spcPct val="100000"/>
              </a:lnSpc>
              <a:spcBef>
                <a:spcPct val="50000"/>
              </a:spcBef>
              <a:buFontTx/>
              <a:buNone/>
            </a:pPr>
            <a:endParaRPr lang="en-US" altLang="en-US" sz="1200">
              <a:latin typeface="Times New Roman" panose="02020603050405020304" pitchFamily="18" charset="0"/>
            </a:endParaRPr>
          </a:p>
        </p:txBody>
      </p:sp>
      <p:pic>
        <p:nvPicPr>
          <p:cNvPr id="9" name="Picture 2">
            <a:extLst>
              <a:ext uri="{FF2B5EF4-FFF2-40B4-BE49-F238E27FC236}">
                <a16:creationId xmlns:a16="http://schemas.microsoft.com/office/drawing/2014/main" id="{57C2BE6B-597F-431B-8077-113131463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756246"/>
            <a:ext cx="8786812"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a:extLst>
              <a:ext uri="{FF2B5EF4-FFF2-40B4-BE49-F238E27FC236}">
                <a16:creationId xmlns:a16="http://schemas.microsoft.com/office/drawing/2014/main" id="{15FA1E94-914F-45CC-A590-1F8D0DE14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08038"/>
            <a:ext cx="8686800" cy="57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CB94BC2B-BDB5-42B3-92B4-C8F32097279E}"/>
              </a:ext>
            </a:extLst>
          </p:cNvPr>
          <p:cNvSpPr>
            <a:spLocks/>
          </p:cNvSpPr>
          <p:nvPr/>
        </p:nvSpPr>
        <p:spPr bwMode="auto">
          <a:xfrm>
            <a:off x="0" y="60325"/>
            <a:ext cx="9037638"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2400" dirty="0">
                <a:solidFill>
                  <a:srgbClr val="484876"/>
                </a:solidFill>
                <a:effectLst>
                  <a:outerShdw blurRad="38100" dist="38100" dir="2700000" algn="tl">
                    <a:srgbClr val="C0C0C0"/>
                  </a:outerShdw>
                </a:effectLst>
                <a:latin typeface="Arial Black" pitchFamily="34" charset="0"/>
                <a:cs typeface="Arial" charset="0"/>
              </a:rPr>
              <a:t>FUENTE DE ENERGÍA PARA EL CUERPO:</a:t>
            </a:r>
          </a:p>
        </p:txBody>
      </p:sp>
      <p:sp>
        <p:nvSpPr>
          <p:cNvPr id="27" name="Title 1">
            <a:extLst>
              <a:ext uri="{FF2B5EF4-FFF2-40B4-BE49-F238E27FC236}">
                <a16:creationId xmlns:a16="http://schemas.microsoft.com/office/drawing/2014/main" id="{3A18C6C3-B5BA-45E4-8531-42322C1C52F0}"/>
              </a:ext>
            </a:extLst>
          </p:cNvPr>
          <p:cNvSpPr>
            <a:spLocks/>
          </p:cNvSpPr>
          <p:nvPr/>
        </p:nvSpPr>
        <p:spPr bwMode="auto">
          <a:xfrm>
            <a:off x="106363" y="492125"/>
            <a:ext cx="8686800" cy="26987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2400" dirty="0">
                <a:solidFill>
                  <a:srgbClr val="C00000"/>
                </a:solidFill>
                <a:effectLst>
                  <a:outerShdw blurRad="38100" dist="38100" dir="2700000" algn="tl">
                    <a:srgbClr val="C0C0C0"/>
                  </a:outerShdw>
                </a:effectLst>
                <a:latin typeface="Arial Black" pitchFamily="34" charset="0"/>
                <a:cs typeface="Arial" charset="0"/>
              </a:rPr>
              <a:t>ADENOSINA DE TRIFOSFATO: </a:t>
            </a:r>
            <a:r>
              <a:rPr lang="es-PR" altLang="es-PR" sz="2400" i="1" dirty="0">
                <a:solidFill>
                  <a:srgbClr val="C00000"/>
                </a:solidFill>
                <a:effectLst>
                  <a:outerShdw blurRad="38100" dist="38100" dir="2700000" algn="tl">
                    <a:srgbClr val="C0C0C0"/>
                  </a:outerShdw>
                </a:effectLst>
                <a:latin typeface="Arial Black" pitchFamily="34" charset="0"/>
                <a:cs typeface="Arial" charset="0"/>
              </a:rPr>
              <a:t>ATP</a:t>
            </a:r>
          </a:p>
        </p:txBody>
      </p:sp>
    </p:spTree>
    <p:extLst>
      <p:ext uri="{BB962C8B-B14F-4D97-AF65-F5344CB8AC3E}">
        <p14:creationId xmlns:p14="http://schemas.microsoft.com/office/powerpoint/2010/main" val="2848723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AutoShape 4">
            <a:extLst>
              <a:ext uri="{FF2B5EF4-FFF2-40B4-BE49-F238E27FC236}">
                <a16:creationId xmlns:a16="http://schemas.microsoft.com/office/drawing/2014/main" id="{412C62DF-5F9C-4631-A17F-C036E8538242}"/>
              </a:ext>
            </a:extLst>
          </p:cNvPr>
          <p:cNvSpPr>
            <a:spLocks noChangeAspect="1" noChangeArrowheads="1" noTextEdit="1"/>
          </p:cNvSpPr>
          <p:nvPr/>
        </p:nvSpPr>
        <p:spPr bwMode="auto">
          <a:xfrm>
            <a:off x="533400" y="-673100"/>
            <a:ext cx="82296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08579" name="Group 153">
            <a:extLst>
              <a:ext uri="{FF2B5EF4-FFF2-40B4-BE49-F238E27FC236}">
                <a16:creationId xmlns:a16="http://schemas.microsoft.com/office/drawing/2014/main" id="{55B0B6D3-C69C-4CB2-BA27-986328845FC1}"/>
              </a:ext>
            </a:extLst>
          </p:cNvPr>
          <p:cNvGrpSpPr>
            <a:grpSpLocks/>
          </p:cNvGrpSpPr>
          <p:nvPr/>
        </p:nvGrpSpPr>
        <p:grpSpPr bwMode="auto">
          <a:xfrm>
            <a:off x="723900" y="1852909"/>
            <a:ext cx="7693025" cy="538163"/>
            <a:chOff x="364" y="2043"/>
            <a:chExt cx="4846" cy="339"/>
          </a:xfrm>
        </p:grpSpPr>
        <p:sp>
          <p:nvSpPr>
            <p:cNvPr id="408580" name="Freeform 98">
              <a:extLst>
                <a:ext uri="{FF2B5EF4-FFF2-40B4-BE49-F238E27FC236}">
                  <a16:creationId xmlns:a16="http://schemas.microsoft.com/office/drawing/2014/main" id="{C538D35F-5133-42E6-8B00-8FEA1869B777}"/>
                </a:ext>
              </a:extLst>
            </p:cNvPr>
            <p:cNvSpPr>
              <a:spLocks/>
            </p:cNvSpPr>
            <p:nvPr/>
          </p:nvSpPr>
          <p:spPr bwMode="auto">
            <a:xfrm>
              <a:off x="364" y="2112"/>
              <a:ext cx="275" cy="265"/>
            </a:xfrm>
            <a:custGeom>
              <a:avLst/>
              <a:gdLst>
                <a:gd name="T0" fmla="*/ 0 w 1097"/>
                <a:gd name="T1" fmla="*/ 1062 h 1062"/>
                <a:gd name="T2" fmla="*/ 0 w 1097"/>
                <a:gd name="T3" fmla="*/ 0 h 1062"/>
                <a:gd name="T4" fmla="*/ 343 w 1097"/>
                <a:gd name="T5" fmla="*/ 0 h 1062"/>
                <a:gd name="T6" fmla="*/ 549 w 1097"/>
                <a:gd name="T7" fmla="*/ 725 h 1062"/>
                <a:gd name="T8" fmla="*/ 754 w 1097"/>
                <a:gd name="T9" fmla="*/ 0 h 1062"/>
                <a:gd name="T10" fmla="*/ 1097 w 1097"/>
                <a:gd name="T11" fmla="*/ 0 h 1062"/>
                <a:gd name="T12" fmla="*/ 1097 w 1097"/>
                <a:gd name="T13" fmla="*/ 1062 h 1062"/>
                <a:gd name="T14" fmla="*/ 885 w 1097"/>
                <a:gd name="T15" fmla="*/ 1062 h 1062"/>
                <a:gd name="T16" fmla="*/ 885 w 1097"/>
                <a:gd name="T17" fmla="*/ 226 h 1062"/>
                <a:gd name="T18" fmla="*/ 659 w 1097"/>
                <a:gd name="T19" fmla="*/ 1062 h 1062"/>
                <a:gd name="T20" fmla="*/ 438 w 1097"/>
                <a:gd name="T21" fmla="*/ 1062 h 1062"/>
                <a:gd name="T22" fmla="*/ 212 w 1097"/>
                <a:gd name="T23" fmla="*/ 226 h 1062"/>
                <a:gd name="T24" fmla="*/ 212 w 1097"/>
                <a:gd name="T25" fmla="*/ 1062 h 1062"/>
                <a:gd name="T26" fmla="*/ 0 w 1097"/>
                <a:gd name="T27" fmla="*/ 1062 h 10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97"/>
                <a:gd name="T43" fmla="*/ 0 h 1062"/>
                <a:gd name="T44" fmla="*/ 1097 w 1097"/>
                <a:gd name="T45" fmla="*/ 1062 h 10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97" h="1062">
                  <a:moveTo>
                    <a:pt x="0" y="1062"/>
                  </a:moveTo>
                  <a:lnTo>
                    <a:pt x="0" y="0"/>
                  </a:lnTo>
                  <a:lnTo>
                    <a:pt x="343" y="0"/>
                  </a:lnTo>
                  <a:lnTo>
                    <a:pt x="549" y="725"/>
                  </a:lnTo>
                  <a:lnTo>
                    <a:pt x="754" y="0"/>
                  </a:lnTo>
                  <a:lnTo>
                    <a:pt x="1097" y="0"/>
                  </a:lnTo>
                  <a:lnTo>
                    <a:pt x="1097" y="1062"/>
                  </a:lnTo>
                  <a:lnTo>
                    <a:pt x="885" y="1062"/>
                  </a:lnTo>
                  <a:lnTo>
                    <a:pt x="885" y="226"/>
                  </a:lnTo>
                  <a:lnTo>
                    <a:pt x="659" y="1062"/>
                  </a:lnTo>
                  <a:lnTo>
                    <a:pt x="438" y="1062"/>
                  </a:lnTo>
                  <a:lnTo>
                    <a:pt x="212" y="226"/>
                  </a:lnTo>
                  <a:lnTo>
                    <a:pt x="212" y="1062"/>
                  </a:lnTo>
                  <a:lnTo>
                    <a:pt x="0" y="1062"/>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1" name="Freeform 99">
              <a:extLst>
                <a:ext uri="{FF2B5EF4-FFF2-40B4-BE49-F238E27FC236}">
                  <a16:creationId xmlns:a16="http://schemas.microsoft.com/office/drawing/2014/main" id="{C790B732-2E00-47D8-A166-24D12A5F4D96}"/>
                </a:ext>
              </a:extLst>
            </p:cNvPr>
            <p:cNvSpPr>
              <a:spLocks noEditPoints="1"/>
            </p:cNvSpPr>
            <p:nvPr/>
          </p:nvSpPr>
          <p:spPr bwMode="auto">
            <a:xfrm>
              <a:off x="750" y="2108"/>
              <a:ext cx="276" cy="274"/>
            </a:xfrm>
            <a:custGeom>
              <a:avLst/>
              <a:gdLst>
                <a:gd name="T0" fmla="*/ 13 w 1102"/>
                <a:gd name="T1" fmla="*/ 407 h 1098"/>
                <a:gd name="T2" fmla="*/ 62 w 1102"/>
                <a:gd name="T3" fmla="*/ 263 h 1098"/>
                <a:gd name="T4" fmla="*/ 125 w 1102"/>
                <a:gd name="T5" fmla="*/ 171 h 1098"/>
                <a:gd name="T6" fmla="*/ 210 w 1102"/>
                <a:gd name="T7" fmla="*/ 95 h 1098"/>
                <a:gd name="T8" fmla="*/ 304 w 1102"/>
                <a:gd name="T9" fmla="*/ 43 h 1098"/>
                <a:gd name="T10" fmla="*/ 451 w 1102"/>
                <a:gd name="T11" fmla="*/ 7 h 1098"/>
                <a:gd name="T12" fmla="*/ 611 w 1102"/>
                <a:gd name="T13" fmla="*/ 3 h 1098"/>
                <a:gd name="T14" fmla="*/ 750 w 1102"/>
                <a:gd name="T15" fmla="*/ 29 h 1098"/>
                <a:gd name="T16" fmla="*/ 870 w 1102"/>
                <a:gd name="T17" fmla="*/ 82 h 1098"/>
                <a:gd name="T18" fmla="*/ 970 w 1102"/>
                <a:gd name="T19" fmla="*/ 165 h 1098"/>
                <a:gd name="T20" fmla="*/ 1044 w 1102"/>
                <a:gd name="T21" fmla="*/ 271 h 1098"/>
                <a:gd name="T22" fmla="*/ 1088 w 1102"/>
                <a:gd name="T23" fmla="*/ 399 h 1098"/>
                <a:gd name="T24" fmla="*/ 1102 w 1102"/>
                <a:gd name="T25" fmla="*/ 551 h 1098"/>
                <a:gd name="T26" fmla="*/ 1088 w 1102"/>
                <a:gd name="T27" fmla="*/ 700 h 1098"/>
                <a:gd name="T28" fmla="*/ 1044 w 1102"/>
                <a:gd name="T29" fmla="*/ 828 h 1098"/>
                <a:gd name="T30" fmla="*/ 972 w 1102"/>
                <a:gd name="T31" fmla="*/ 935 h 1098"/>
                <a:gd name="T32" fmla="*/ 872 w 1102"/>
                <a:gd name="T33" fmla="*/ 1016 h 1098"/>
                <a:gd name="T34" fmla="*/ 753 w 1102"/>
                <a:gd name="T35" fmla="*/ 1071 h 1098"/>
                <a:gd name="T36" fmla="*/ 614 w 1102"/>
                <a:gd name="T37" fmla="*/ 1095 h 1098"/>
                <a:gd name="T38" fmla="*/ 461 w 1102"/>
                <a:gd name="T39" fmla="*/ 1093 h 1098"/>
                <a:gd name="T40" fmla="*/ 325 w 1102"/>
                <a:gd name="T41" fmla="*/ 1062 h 1098"/>
                <a:gd name="T42" fmla="*/ 210 w 1102"/>
                <a:gd name="T43" fmla="*/ 1002 h 1098"/>
                <a:gd name="T44" fmla="*/ 114 w 1102"/>
                <a:gd name="T45" fmla="*/ 915 h 1098"/>
                <a:gd name="T46" fmla="*/ 48 w 1102"/>
                <a:gd name="T47" fmla="*/ 806 h 1098"/>
                <a:gd name="T48" fmla="*/ 9 w 1102"/>
                <a:gd name="T49" fmla="*/ 675 h 1098"/>
                <a:gd name="T50" fmla="*/ 237 w 1102"/>
                <a:gd name="T51" fmla="*/ 548 h 1098"/>
                <a:gd name="T52" fmla="*/ 245 w 1102"/>
                <a:gd name="T53" fmla="*/ 652 h 1098"/>
                <a:gd name="T54" fmla="*/ 270 w 1102"/>
                <a:gd name="T55" fmla="*/ 740 h 1098"/>
                <a:gd name="T56" fmla="*/ 315 w 1102"/>
                <a:gd name="T57" fmla="*/ 810 h 1098"/>
                <a:gd name="T58" fmla="*/ 373 w 1102"/>
                <a:gd name="T59" fmla="*/ 862 h 1098"/>
                <a:gd name="T60" fmla="*/ 442 w 1102"/>
                <a:gd name="T61" fmla="*/ 897 h 1098"/>
                <a:gd name="T62" fmla="*/ 518 w 1102"/>
                <a:gd name="T63" fmla="*/ 914 h 1098"/>
                <a:gd name="T64" fmla="*/ 602 w 1102"/>
                <a:gd name="T65" fmla="*/ 911 h 1098"/>
                <a:gd name="T66" fmla="*/ 677 w 1102"/>
                <a:gd name="T67" fmla="*/ 892 h 1098"/>
                <a:gd name="T68" fmla="*/ 742 w 1102"/>
                <a:gd name="T69" fmla="*/ 854 h 1098"/>
                <a:gd name="T70" fmla="*/ 798 w 1102"/>
                <a:gd name="T71" fmla="*/ 797 h 1098"/>
                <a:gd name="T72" fmla="*/ 838 w 1102"/>
                <a:gd name="T73" fmla="*/ 725 h 1098"/>
                <a:gd name="T74" fmla="*/ 860 w 1102"/>
                <a:gd name="T75" fmla="*/ 633 h 1098"/>
                <a:gd name="T76" fmla="*/ 865 w 1102"/>
                <a:gd name="T77" fmla="*/ 524 h 1098"/>
                <a:gd name="T78" fmla="*/ 854 w 1102"/>
                <a:gd name="T79" fmla="*/ 421 h 1098"/>
                <a:gd name="T80" fmla="*/ 825 w 1102"/>
                <a:gd name="T81" fmla="*/ 339 h 1098"/>
                <a:gd name="T82" fmla="*/ 780 w 1102"/>
                <a:gd name="T83" fmla="*/ 274 h 1098"/>
                <a:gd name="T84" fmla="*/ 720 w 1102"/>
                <a:gd name="T85" fmla="*/ 226 h 1098"/>
                <a:gd name="T86" fmla="*/ 650 w 1102"/>
                <a:gd name="T87" fmla="*/ 196 h 1098"/>
                <a:gd name="T88" fmla="*/ 570 w 1102"/>
                <a:gd name="T89" fmla="*/ 184 h 1098"/>
                <a:gd name="T90" fmla="*/ 484 w 1102"/>
                <a:gd name="T91" fmla="*/ 189 h 1098"/>
                <a:gd name="T92" fmla="*/ 409 w 1102"/>
                <a:gd name="T93" fmla="*/ 213 h 1098"/>
                <a:gd name="T94" fmla="*/ 346 w 1102"/>
                <a:gd name="T95" fmla="*/ 253 h 1098"/>
                <a:gd name="T96" fmla="*/ 294 w 1102"/>
                <a:gd name="T97" fmla="*/ 311 h 1098"/>
                <a:gd name="T98" fmla="*/ 257 w 1102"/>
                <a:gd name="T99" fmla="*/ 389 h 1098"/>
                <a:gd name="T100" fmla="*/ 239 w 1102"/>
                <a:gd name="T101" fmla="*/ 484 h 10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2"/>
                <a:gd name="T154" fmla="*/ 0 h 1098"/>
                <a:gd name="T155" fmla="*/ 1102 w 1102"/>
                <a:gd name="T156" fmla="*/ 1098 h 10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2" h="1098">
                  <a:moveTo>
                    <a:pt x="0" y="556"/>
                  </a:moveTo>
                  <a:lnTo>
                    <a:pt x="1" y="516"/>
                  </a:lnTo>
                  <a:lnTo>
                    <a:pt x="3" y="478"/>
                  </a:lnTo>
                  <a:lnTo>
                    <a:pt x="7" y="441"/>
                  </a:lnTo>
                  <a:lnTo>
                    <a:pt x="13" y="407"/>
                  </a:lnTo>
                  <a:lnTo>
                    <a:pt x="20" y="374"/>
                  </a:lnTo>
                  <a:lnTo>
                    <a:pt x="29" y="342"/>
                  </a:lnTo>
                  <a:lnTo>
                    <a:pt x="40" y="311"/>
                  </a:lnTo>
                  <a:lnTo>
                    <a:pt x="51" y="284"/>
                  </a:lnTo>
                  <a:lnTo>
                    <a:pt x="62" y="263"/>
                  </a:lnTo>
                  <a:lnTo>
                    <a:pt x="72" y="244"/>
                  </a:lnTo>
                  <a:lnTo>
                    <a:pt x="85" y="224"/>
                  </a:lnTo>
                  <a:lnTo>
                    <a:pt x="98" y="206"/>
                  </a:lnTo>
                  <a:lnTo>
                    <a:pt x="111" y="188"/>
                  </a:lnTo>
                  <a:lnTo>
                    <a:pt x="125" y="171"/>
                  </a:lnTo>
                  <a:lnTo>
                    <a:pt x="141" y="154"/>
                  </a:lnTo>
                  <a:lnTo>
                    <a:pt x="158" y="138"/>
                  </a:lnTo>
                  <a:lnTo>
                    <a:pt x="175" y="122"/>
                  </a:lnTo>
                  <a:lnTo>
                    <a:pt x="191" y="108"/>
                  </a:lnTo>
                  <a:lnTo>
                    <a:pt x="210" y="95"/>
                  </a:lnTo>
                  <a:lnTo>
                    <a:pt x="228" y="82"/>
                  </a:lnTo>
                  <a:lnTo>
                    <a:pt x="246" y="70"/>
                  </a:lnTo>
                  <a:lnTo>
                    <a:pt x="265" y="60"/>
                  </a:lnTo>
                  <a:lnTo>
                    <a:pt x="285" y="51"/>
                  </a:lnTo>
                  <a:lnTo>
                    <a:pt x="304" y="43"/>
                  </a:lnTo>
                  <a:lnTo>
                    <a:pt x="331" y="33"/>
                  </a:lnTo>
                  <a:lnTo>
                    <a:pt x="360" y="24"/>
                  </a:lnTo>
                  <a:lnTo>
                    <a:pt x="388" y="17"/>
                  </a:lnTo>
                  <a:lnTo>
                    <a:pt x="419" y="11"/>
                  </a:lnTo>
                  <a:lnTo>
                    <a:pt x="451" y="7"/>
                  </a:lnTo>
                  <a:lnTo>
                    <a:pt x="482" y="3"/>
                  </a:lnTo>
                  <a:lnTo>
                    <a:pt x="515" y="2"/>
                  </a:lnTo>
                  <a:lnTo>
                    <a:pt x="549" y="0"/>
                  </a:lnTo>
                  <a:lnTo>
                    <a:pt x="580" y="2"/>
                  </a:lnTo>
                  <a:lnTo>
                    <a:pt x="611" y="3"/>
                  </a:lnTo>
                  <a:lnTo>
                    <a:pt x="640" y="5"/>
                  </a:lnTo>
                  <a:lnTo>
                    <a:pt x="670" y="9"/>
                  </a:lnTo>
                  <a:lnTo>
                    <a:pt x="697" y="15"/>
                  </a:lnTo>
                  <a:lnTo>
                    <a:pt x="724" y="21"/>
                  </a:lnTo>
                  <a:lnTo>
                    <a:pt x="750" y="29"/>
                  </a:lnTo>
                  <a:lnTo>
                    <a:pt x="776" y="37"/>
                  </a:lnTo>
                  <a:lnTo>
                    <a:pt x="801" y="47"/>
                  </a:lnTo>
                  <a:lnTo>
                    <a:pt x="825" y="57"/>
                  </a:lnTo>
                  <a:lnTo>
                    <a:pt x="847" y="69"/>
                  </a:lnTo>
                  <a:lnTo>
                    <a:pt x="870" y="82"/>
                  </a:lnTo>
                  <a:lnTo>
                    <a:pt x="891" y="96"/>
                  </a:lnTo>
                  <a:lnTo>
                    <a:pt x="913" y="112"/>
                  </a:lnTo>
                  <a:lnTo>
                    <a:pt x="933" y="129"/>
                  </a:lnTo>
                  <a:lnTo>
                    <a:pt x="952" y="147"/>
                  </a:lnTo>
                  <a:lnTo>
                    <a:pt x="970" y="165"/>
                  </a:lnTo>
                  <a:lnTo>
                    <a:pt x="987" y="184"/>
                  </a:lnTo>
                  <a:lnTo>
                    <a:pt x="1003" y="205"/>
                  </a:lnTo>
                  <a:lnTo>
                    <a:pt x="1018" y="226"/>
                  </a:lnTo>
                  <a:lnTo>
                    <a:pt x="1031" y="248"/>
                  </a:lnTo>
                  <a:lnTo>
                    <a:pt x="1044" y="271"/>
                  </a:lnTo>
                  <a:lnTo>
                    <a:pt x="1055" y="294"/>
                  </a:lnTo>
                  <a:lnTo>
                    <a:pt x="1065" y="320"/>
                  </a:lnTo>
                  <a:lnTo>
                    <a:pt x="1074" y="345"/>
                  </a:lnTo>
                  <a:lnTo>
                    <a:pt x="1082" y="372"/>
                  </a:lnTo>
                  <a:lnTo>
                    <a:pt x="1088" y="399"/>
                  </a:lnTo>
                  <a:lnTo>
                    <a:pt x="1093" y="428"/>
                  </a:lnTo>
                  <a:lnTo>
                    <a:pt x="1097" y="458"/>
                  </a:lnTo>
                  <a:lnTo>
                    <a:pt x="1100" y="488"/>
                  </a:lnTo>
                  <a:lnTo>
                    <a:pt x="1102" y="519"/>
                  </a:lnTo>
                  <a:lnTo>
                    <a:pt x="1102" y="551"/>
                  </a:lnTo>
                  <a:lnTo>
                    <a:pt x="1102" y="582"/>
                  </a:lnTo>
                  <a:lnTo>
                    <a:pt x="1101" y="613"/>
                  </a:lnTo>
                  <a:lnTo>
                    <a:pt x="1097" y="643"/>
                  </a:lnTo>
                  <a:lnTo>
                    <a:pt x="1093" y="672"/>
                  </a:lnTo>
                  <a:lnTo>
                    <a:pt x="1088" y="700"/>
                  </a:lnTo>
                  <a:lnTo>
                    <a:pt x="1082" y="727"/>
                  </a:lnTo>
                  <a:lnTo>
                    <a:pt x="1074" y="755"/>
                  </a:lnTo>
                  <a:lnTo>
                    <a:pt x="1065" y="779"/>
                  </a:lnTo>
                  <a:lnTo>
                    <a:pt x="1056" y="805"/>
                  </a:lnTo>
                  <a:lnTo>
                    <a:pt x="1044" y="828"/>
                  </a:lnTo>
                  <a:lnTo>
                    <a:pt x="1032" y="852"/>
                  </a:lnTo>
                  <a:lnTo>
                    <a:pt x="1018" y="874"/>
                  </a:lnTo>
                  <a:lnTo>
                    <a:pt x="1004" y="895"/>
                  </a:lnTo>
                  <a:lnTo>
                    <a:pt x="988" y="915"/>
                  </a:lnTo>
                  <a:lnTo>
                    <a:pt x="972" y="935"/>
                  </a:lnTo>
                  <a:lnTo>
                    <a:pt x="953" y="953"/>
                  </a:lnTo>
                  <a:lnTo>
                    <a:pt x="934" y="971"/>
                  </a:lnTo>
                  <a:lnTo>
                    <a:pt x="915" y="987"/>
                  </a:lnTo>
                  <a:lnTo>
                    <a:pt x="894" y="1002"/>
                  </a:lnTo>
                  <a:lnTo>
                    <a:pt x="872" y="1016"/>
                  </a:lnTo>
                  <a:lnTo>
                    <a:pt x="850" y="1029"/>
                  </a:lnTo>
                  <a:lnTo>
                    <a:pt x="826" y="1041"/>
                  </a:lnTo>
                  <a:lnTo>
                    <a:pt x="803" y="1053"/>
                  </a:lnTo>
                  <a:lnTo>
                    <a:pt x="778" y="1062"/>
                  </a:lnTo>
                  <a:lnTo>
                    <a:pt x="753" y="1071"/>
                  </a:lnTo>
                  <a:lnTo>
                    <a:pt x="727" y="1077"/>
                  </a:lnTo>
                  <a:lnTo>
                    <a:pt x="699" y="1084"/>
                  </a:lnTo>
                  <a:lnTo>
                    <a:pt x="672" y="1089"/>
                  </a:lnTo>
                  <a:lnTo>
                    <a:pt x="644" y="1093"/>
                  </a:lnTo>
                  <a:lnTo>
                    <a:pt x="614" y="1095"/>
                  </a:lnTo>
                  <a:lnTo>
                    <a:pt x="584" y="1098"/>
                  </a:lnTo>
                  <a:lnTo>
                    <a:pt x="553" y="1098"/>
                  </a:lnTo>
                  <a:lnTo>
                    <a:pt x="522" y="1098"/>
                  </a:lnTo>
                  <a:lnTo>
                    <a:pt x="491" y="1095"/>
                  </a:lnTo>
                  <a:lnTo>
                    <a:pt x="461" y="1093"/>
                  </a:lnTo>
                  <a:lnTo>
                    <a:pt x="432" y="1089"/>
                  </a:lnTo>
                  <a:lnTo>
                    <a:pt x="404" y="1084"/>
                  </a:lnTo>
                  <a:lnTo>
                    <a:pt x="377" y="1077"/>
                  </a:lnTo>
                  <a:lnTo>
                    <a:pt x="351" y="1071"/>
                  </a:lnTo>
                  <a:lnTo>
                    <a:pt x="325" y="1062"/>
                  </a:lnTo>
                  <a:lnTo>
                    <a:pt x="300" y="1053"/>
                  </a:lnTo>
                  <a:lnTo>
                    <a:pt x="276" y="1041"/>
                  </a:lnTo>
                  <a:lnTo>
                    <a:pt x="254" y="1029"/>
                  </a:lnTo>
                  <a:lnTo>
                    <a:pt x="230" y="1016"/>
                  </a:lnTo>
                  <a:lnTo>
                    <a:pt x="210" y="1002"/>
                  </a:lnTo>
                  <a:lnTo>
                    <a:pt x="189" y="988"/>
                  </a:lnTo>
                  <a:lnTo>
                    <a:pt x="168" y="971"/>
                  </a:lnTo>
                  <a:lnTo>
                    <a:pt x="149" y="954"/>
                  </a:lnTo>
                  <a:lnTo>
                    <a:pt x="130" y="935"/>
                  </a:lnTo>
                  <a:lnTo>
                    <a:pt x="114" y="915"/>
                  </a:lnTo>
                  <a:lnTo>
                    <a:pt x="98" y="896"/>
                  </a:lnTo>
                  <a:lnTo>
                    <a:pt x="84" y="875"/>
                  </a:lnTo>
                  <a:lnTo>
                    <a:pt x="71" y="853"/>
                  </a:lnTo>
                  <a:lnTo>
                    <a:pt x="58" y="830"/>
                  </a:lnTo>
                  <a:lnTo>
                    <a:pt x="48" y="806"/>
                  </a:lnTo>
                  <a:lnTo>
                    <a:pt x="37" y="782"/>
                  </a:lnTo>
                  <a:lnTo>
                    <a:pt x="28" y="757"/>
                  </a:lnTo>
                  <a:lnTo>
                    <a:pt x="20" y="730"/>
                  </a:lnTo>
                  <a:lnTo>
                    <a:pt x="14" y="704"/>
                  </a:lnTo>
                  <a:lnTo>
                    <a:pt x="9" y="675"/>
                  </a:lnTo>
                  <a:lnTo>
                    <a:pt x="5" y="647"/>
                  </a:lnTo>
                  <a:lnTo>
                    <a:pt x="2" y="617"/>
                  </a:lnTo>
                  <a:lnTo>
                    <a:pt x="0" y="587"/>
                  </a:lnTo>
                  <a:lnTo>
                    <a:pt x="0" y="556"/>
                  </a:lnTo>
                  <a:close/>
                  <a:moveTo>
                    <a:pt x="237" y="548"/>
                  </a:moveTo>
                  <a:lnTo>
                    <a:pt x="237" y="571"/>
                  </a:lnTo>
                  <a:lnTo>
                    <a:pt x="238" y="593"/>
                  </a:lnTo>
                  <a:lnTo>
                    <a:pt x="239" y="613"/>
                  </a:lnTo>
                  <a:lnTo>
                    <a:pt x="242" y="633"/>
                  </a:lnTo>
                  <a:lnTo>
                    <a:pt x="245" y="652"/>
                  </a:lnTo>
                  <a:lnTo>
                    <a:pt x="248" y="672"/>
                  </a:lnTo>
                  <a:lnTo>
                    <a:pt x="254" y="690"/>
                  </a:lnTo>
                  <a:lnTo>
                    <a:pt x="259" y="707"/>
                  </a:lnTo>
                  <a:lnTo>
                    <a:pt x="264" y="723"/>
                  </a:lnTo>
                  <a:lnTo>
                    <a:pt x="270" y="740"/>
                  </a:lnTo>
                  <a:lnTo>
                    <a:pt x="278" y="756"/>
                  </a:lnTo>
                  <a:lnTo>
                    <a:pt x="286" y="770"/>
                  </a:lnTo>
                  <a:lnTo>
                    <a:pt x="295" y="784"/>
                  </a:lnTo>
                  <a:lnTo>
                    <a:pt x="304" y="797"/>
                  </a:lnTo>
                  <a:lnTo>
                    <a:pt x="315" y="810"/>
                  </a:lnTo>
                  <a:lnTo>
                    <a:pt x="325" y="822"/>
                  </a:lnTo>
                  <a:lnTo>
                    <a:pt x="337" y="834"/>
                  </a:lnTo>
                  <a:lnTo>
                    <a:pt x="348" y="844"/>
                  </a:lnTo>
                  <a:lnTo>
                    <a:pt x="361" y="853"/>
                  </a:lnTo>
                  <a:lnTo>
                    <a:pt x="373" y="862"/>
                  </a:lnTo>
                  <a:lnTo>
                    <a:pt x="386" y="871"/>
                  </a:lnTo>
                  <a:lnTo>
                    <a:pt x="399" y="879"/>
                  </a:lnTo>
                  <a:lnTo>
                    <a:pt x="413" y="885"/>
                  </a:lnTo>
                  <a:lnTo>
                    <a:pt x="427" y="892"/>
                  </a:lnTo>
                  <a:lnTo>
                    <a:pt x="442" y="897"/>
                  </a:lnTo>
                  <a:lnTo>
                    <a:pt x="456" y="902"/>
                  </a:lnTo>
                  <a:lnTo>
                    <a:pt x="471" y="906"/>
                  </a:lnTo>
                  <a:lnTo>
                    <a:pt x="487" y="909"/>
                  </a:lnTo>
                  <a:lnTo>
                    <a:pt x="502" y="911"/>
                  </a:lnTo>
                  <a:lnTo>
                    <a:pt x="518" y="914"/>
                  </a:lnTo>
                  <a:lnTo>
                    <a:pt x="535" y="914"/>
                  </a:lnTo>
                  <a:lnTo>
                    <a:pt x="552" y="915"/>
                  </a:lnTo>
                  <a:lnTo>
                    <a:pt x="569" y="914"/>
                  </a:lnTo>
                  <a:lnTo>
                    <a:pt x="585" y="914"/>
                  </a:lnTo>
                  <a:lnTo>
                    <a:pt x="602" y="911"/>
                  </a:lnTo>
                  <a:lnTo>
                    <a:pt x="618" y="909"/>
                  </a:lnTo>
                  <a:lnTo>
                    <a:pt x="633" y="906"/>
                  </a:lnTo>
                  <a:lnTo>
                    <a:pt x="648" y="902"/>
                  </a:lnTo>
                  <a:lnTo>
                    <a:pt x="663" y="897"/>
                  </a:lnTo>
                  <a:lnTo>
                    <a:pt x="677" y="892"/>
                  </a:lnTo>
                  <a:lnTo>
                    <a:pt x="690" y="885"/>
                  </a:lnTo>
                  <a:lnTo>
                    <a:pt x="705" y="879"/>
                  </a:lnTo>
                  <a:lnTo>
                    <a:pt x="718" y="871"/>
                  </a:lnTo>
                  <a:lnTo>
                    <a:pt x="731" y="863"/>
                  </a:lnTo>
                  <a:lnTo>
                    <a:pt x="742" y="854"/>
                  </a:lnTo>
                  <a:lnTo>
                    <a:pt x="755" y="844"/>
                  </a:lnTo>
                  <a:lnTo>
                    <a:pt x="767" y="834"/>
                  </a:lnTo>
                  <a:lnTo>
                    <a:pt x="777" y="822"/>
                  </a:lnTo>
                  <a:lnTo>
                    <a:pt x="788" y="810"/>
                  </a:lnTo>
                  <a:lnTo>
                    <a:pt x="798" y="797"/>
                  </a:lnTo>
                  <a:lnTo>
                    <a:pt x="807" y="784"/>
                  </a:lnTo>
                  <a:lnTo>
                    <a:pt x="816" y="770"/>
                  </a:lnTo>
                  <a:lnTo>
                    <a:pt x="824" y="756"/>
                  </a:lnTo>
                  <a:lnTo>
                    <a:pt x="830" y="740"/>
                  </a:lnTo>
                  <a:lnTo>
                    <a:pt x="838" y="725"/>
                  </a:lnTo>
                  <a:lnTo>
                    <a:pt x="843" y="707"/>
                  </a:lnTo>
                  <a:lnTo>
                    <a:pt x="848" y="690"/>
                  </a:lnTo>
                  <a:lnTo>
                    <a:pt x="852" y="672"/>
                  </a:lnTo>
                  <a:lnTo>
                    <a:pt x="856" y="652"/>
                  </a:lnTo>
                  <a:lnTo>
                    <a:pt x="860" y="633"/>
                  </a:lnTo>
                  <a:lnTo>
                    <a:pt x="863" y="612"/>
                  </a:lnTo>
                  <a:lnTo>
                    <a:pt x="864" y="590"/>
                  </a:lnTo>
                  <a:lnTo>
                    <a:pt x="865" y="568"/>
                  </a:lnTo>
                  <a:lnTo>
                    <a:pt x="865" y="546"/>
                  </a:lnTo>
                  <a:lnTo>
                    <a:pt x="865" y="524"/>
                  </a:lnTo>
                  <a:lnTo>
                    <a:pt x="864" y="502"/>
                  </a:lnTo>
                  <a:lnTo>
                    <a:pt x="863" y="481"/>
                  </a:lnTo>
                  <a:lnTo>
                    <a:pt x="860" y="460"/>
                  </a:lnTo>
                  <a:lnTo>
                    <a:pt x="858" y="441"/>
                  </a:lnTo>
                  <a:lnTo>
                    <a:pt x="854" y="421"/>
                  </a:lnTo>
                  <a:lnTo>
                    <a:pt x="848" y="403"/>
                  </a:lnTo>
                  <a:lnTo>
                    <a:pt x="843" y="386"/>
                  </a:lnTo>
                  <a:lnTo>
                    <a:pt x="838" y="370"/>
                  </a:lnTo>
                  <a:lnTo>
                    <a:pt x="832" y="354"/>
                  </a:lnTo>
                  <a:lnTo>
                    <a:pt x="825" y="339"/>
                  </a:lnTo>
                  <a:lnTo>
                    <a:pt x="817" y="324"/>
                  </a:lnTo>
                  <a:lnTo>
                    <a:pt x="808" y="310"/>
                  </a:lnTo>
                  <a:lnTo>
                    <a:pt x="799" y="297"/>
                  </a:lnTo>
                  <a:lnTo>
                    <a:pt x="790" y="285"/>
                  </a:lnTo>
                  <a:lnTo>
                    <a:pt x="780" y="274"/>
                  </a:lnTo>
                  <a:lnTo>
                    <a:pt x="769" y="262"/>
                  </a:lnTo>
                  <a:lnTo>
                    <a:pt x="758" y="252"/>
                  </a:lnTo>
                  <a:lnTo>
                    <a:pt x="746" y="243"/>
                  </a:lnTo>
                  <a:lnTo>
                    <a:pt x="733" y="234"/>
                  </a:lnTo>
                  <a:lnTo>
                    <a:pt x="720" y="226"/>
                  </a:lnTo>
                  <a:lnTo>
                    <a:pt x="707" y="219"/>
                  </a:lnTo>
                  <a:lnTo>
                    <a:pt x="694" y="212"/>
                  </a:lnTo>
                  <a:lnTo>
                    <a:pt x="680" y="206"/>
                  </a:lnTo>
                  <a:lnTo>
                    <a:pt x="666" y="201"/>
                  </a:lnTo>
                  <a:lnTo>
                    <a:pt x="650" y="196"/>
                  </a:lnTo>
                  <a:lnTo>
                    <a:pt x="635" y="192"/>
                  </a:lnTo>
                  <a:lnTo>
                    <a:pt x="619" y="189"/>
                  </a:lnTo>
                  <a:lnTo>
                    <a:pt x="604" y="187"/>
                  </a:lnTo>
                  <a:lnTo>
                    <a:pt x="587" y="186"/>
                  </a:lnTo>
                  <a:lnTo>
                    <a:pt x="570" y="184"/>
                  </a:lnTo>
                  <a:lnTo>
                    <a:pt x="552" y="183"/>
                  </a:lnTo>
                  <a:lnTo>
                    <a:pt x="535" y="184"/>
                  </a:lnTo>
                  <a:lnTo>
                    <a:pt x="518" y="186"/>
                  </a:lnTo>
                  <a:lnTo>
                    <a:pt x="501" y="187"/>
                  </a:lnTo>
                  <a:lnTo>
                    <a:pt x="484" y="189"/>
                  </a:lnTo>
                  <a:lnTo>
                    <a:pt x="469" y="192"/>
                  </a:lnTo>
                  <a:lnTo>
                    <a:pt x="453" y="196"/>
                  </a:lnTo>
                  <a:lnTo>
                    <a:pt x="438" y="201"/>
                  </a:lnTo>
                  <a:lnTo>
                    <a:pt x="423" y="206"/>
                  </a:lnTo>
                  <a:lnTo>
                    <a:pt x="409" y="213"/>
                  </a:lnTo>
                  <a:lnTo>
                    <a:pt x="396" y="219"/>
                  </a:lnTo>
                  <a:lnTo>
                    <a:pt x="383" y="227"/>
                  </a:lnTo>
                  <a:lnTo>
                    <a:pt x="370" y="235"/>
                  </a:lnTo>
                  <a:lnTo>
                    <a:pt x="357" y="244"/>
                  </a:lnTo>
                  <a:lnTo>
                    <a:pt x="346" y="253"/>
                  </a:lnTo>
                  <a:lnTo>
                    <a:pt x="334" y="263"/>
                  </a:lnTo>
                  <a:lnTo>
                    <a:pt x="324" y="275"/>
                  </a:lnTo>
                  <a:lnTo>
                    <a:pt x="312" y="287"/>
                  </a:lnTo>
                  <a:lnTo>
                    <a:pt x="303" y="298"/>
                  </a:lnTo>
                  <a:lnTo>
                    <a:pt x="294" y="311"/>
                  </a:lnTo>
                  <a:lnTo>
                    <a:pt x="285" y="326"/>
                  </a:lnTo>
                  <a:lnTo>
                    <a:pt x="277" y="340"/>
                  </a:lnTo>
                  <a:lnTo>
                    <a:pt x="270" y="355"/>
                  </a:lnTo>
                  <a:lnTo>
                    <a:pt x="264" y="372"/>
                  </a:lnTo>
                  <a:lnTo>
                    <a:pt x="257" y="389"/>
                  </a:lnTo>
                  <a:lnTo>
                    <a:pt x="252" y="406"/>
                  </a:lnTo>
                  <a:lnTo>
                    <a:pt x="248" y="424"/>
                  </a:lnTo>
                  <a:lnTo>
                    <a:pt x="245" y="444"/>
                  </a:lnTo>
                  <a:lnTo>
                    <a:pt x="242" y="463"/>
                  </a:lnTo>
                  <a:lnTo>
                    <a:pt x="239" y="484"/>
                  </a:lnTo>
                  <a:lnTo>
                    <a:pt x="238" y="504"/>
                  </a:lnTo>
                  <a:lnTo>
                    <a:pt x="237" y="526"/>
                  </a:lnTo>
                  <a:lnTo>
                    <a:pt x="237" y="548"/>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2" name="Freeform 100">
              <a:extLst>
                <a:ext uri="{FF2B5EF4-FFF2-40B4-BE49-F238E27FC236}">
                  <a16:creationId xmlns:a16="http://schemas.microsoft.com/office/drawing/2014/main" id="{39D10ABB-0164-437A-85EE-7BB82B335CE3}"/>
                </a:ext>
              </a:extLst>
            </p:cNvPr>
            <p:cNvSpPr>
              <a:spLocks/>
            </p:cNvSpPr>
            <p:nvPr/>
          </p:nvSpPr>
          <p:spPr bwMode="auto">
            <a:xfrm>
              <a:off x="1139" y="2114"/>
              <a:ext cx="200" cy="263"/>
            </a:xfrm>
            <a:custGeom>
              <a:avLst/>
              <a:gdLst>
                <a:gd name="T0" fmla="*/ 0 w 800"/>
                <a:gd name="T1" fmla="*/ 1053 h 1053"/>
                <a:gd name="T2" fmla="*/ 0 w 800"/>
                <a:gd name="T3" fmla="*/ 0 h 1053"/>
                <a:gd name="T4" fmla="*/ 230 w 800"/>
                <a:gd name="T5" fmla="*/ 0 h 1053"/>
                <a:gd name="T6" fmla="*/ 230 w 800"/>
                <a:gd name="T7" fmla="*/ 874 h 1053"/>
                <a:gd name="T8" fmla="*/ 800 w 800"/>
                <a:gd name="T9" fmla="*/ 874 h 1053"/>
                <a:gd name="T10" fmla="*/ 800 w 800"/>
                <a:gd name="T11" fmla="*/ 1053 h 1053"/>
                <a:gd name="T12" fmla="*/ 0 w 800"/>
                <a:gd name="T13" fmla="*/ 1053 h 1053"/>
                <a:gd name="T14" fmla="*/ 0 60000 65536"/>
                <a:gd name="T15" fmla="*/ 0 60000 65536"/>
                <a:gd name="T16" fmla="*/ 0 60000 65536"/>
                <a:gd name="T17" fmla="*/ 0 60000 65536"/>
                <a:gd name="T18" fmla="*/ 0 60000 65536"/>
                <a:gd name="T19" fmla="*/ 0 60000 65536"/>
                <a:gd name="T20" fmla="*/ 0 60000 65536"/>
                <a:gd name="T21" fmla="*/ 0 w 800"/>
                <a:gd name="T22" fmla="*/ 0 h 1053"/>
                <a:gd name="T23" fmla="*/ 800 w 800"/>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0" h="1053">
                  <a:moveTo>
                    <a:pt x="0" y="1053"/>
                  </a:moveTo>
                  <a:lnTo>
                    <a:pt x="0" y="0"/>
                  </a:lnTo>
                  <a:lnTo>
                    <a:pt x="230" y="0"/>
                  </a:lnTo>
                  <a:lnTo>
                    <a:pt x="230" y="874"/>
                  </a:lnTo>
                  <a:lnTo>
                    <a:pt x="800" y="874"/>
                  </a:lnTo>
                  <a:lnTo>
                    <a:pt x="800" y="1053"/>
                  </a:lnTo>
                  <a:lnTo>
                    <a:pt x="0" y="1053"/>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3" name="Freeform 101">
              <a:extLst>
                <a:ext uri="{FF2B5EF4-FFF2-40B4-BE49-F238E27FC236}">
                  <a16:creationId xmlns:a16="http://schemas.microsoft.com/office/drawing/2014/main" id="{C39FF1A4-90A6-4BEE-A5C8-C18AB8E55079}"/>
                </a:ext>
              </a:extLst>
            </p:cNvPr>
            <p:cNvSpPr>
              <a:spLocks noEditPoints="1"/>
            </p:cNvSpPr>
            <p:nvPr/>
          </p:nvSpPr>
          <p:spPr bwMode="auto">
            <a:xfrm>
              <a:off x="1446" y="2043"/>
              <a:ext cx="216" cy="334"/>
            </a:xfrm>
            <a:custGeom>
              <a:avLst/>
              <a:gdLst>
                <a:gd name="T0" fmla="*/ 0 w 866"/>
                <a:gd name="T1" fmla="*/ 1339 h 1339"/>
                <a:gd name="T2" fmla="*/ 0 w 866"/>
                <a:gd name="T3" fmla="*/ 277 h 1339"/>
                <a:gd name="T4" fmla="*/ 844 w 866"/>
                <a:gd name="T5" fmla="*/ 277 h 1339"/>
                <a:gd name="T6" fmla="*/ 844 w 866"/>
                <a:gd name="T7" fmla="*/ 458 h 1339"/>
                <a:gd name="T8" fmla="*/ 231 w 866"/>
                <a:gd name="T9" fmla="*/ 458 h 1339"/>
                <a:gd name="T10" fmla="*/ 231 w 866"/>
                <a:gd name="T11" fmla="*/ 692 h 1339"/>
                <a:gd name="T12" fmla="*/ 801 w 866"/>
                <a:gd name="T13" fmla="*/ 692 h 1339"/>
                <a:gd name="T14" fmla="*/ 801 w 866"/>
                <a:gd name="T15" fmla="*/ 871 h 1339"/>
                <a:gd name="T16" fmla="*/ 231 w 866"/>
                <a:gd name="T17" fmla="*/ 871 h 1339"/>
                <a:gd name="T18" fmla="*/ 231 w 866"/>
                <a:gd name="T19" fmla="*/ 1160 h 1339"/>
                <a:gd name="T20" fmla="*/ 866 w 866"/>
                <a:gd name="T21" fmla="*/ 1160 h 1339"/>
                <a:gd name="T22" fmla="*/ 866 w 866"/>
                <a:gd name="T23" fmla="*/ 1339 h 1339"/>
                <a:gd name="T24" fmla="*/ 0 w 866"/>
                <a:gd name="T25" fmla="*/ 1339 h 1339"/>
                <a:gd name="T26" fmla="*/ 292 w 866"/>
                <a:gd name="T27" fmla="*/ 216 h 1339"/>
                <a:gd name="T28" fmla="*/ 399 w 866"/>
                <a:gd name="T29" fmla="*/ 0 h 1339"/>
                <a:gd name="T30" fmla="*/ 643 w 866"/>
                <a:gd name="T31" fmla="*/ 0 h 1339"/>
                <a:gd name="T32" fmla="*/ 430 w 866"/>
                <a:gd name="T33" fmla="*/ 216 h 1339"/>
                <a:gd name="T34" fmla="*/ 292 w 866"/>
                <a:gd name="T35" fmla="*/ 216 h 13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6"/>
                <a:gd name="T55" fmla="*/ 0 h 1339"/>
                <a:gd name="T56" fmla="*/ 866 w 866"/>
                <a:gd name="T57" fmla="*/ 1339 h 13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6" h="1339">
                  <a:moveTo>
                    <a:pt x="0" y="1339"/>
                  </a:moveTo>
                  <a:lnTo>
                    <a:pt x="0" y="277"/>
                  </a:lnTo>
                  <a:lnTo>
                    <a:pt x="844" y="277"/>
                  </a:lnTo>
                  <a:lnTo>
                    <a:pt x="844" y="458"/>
                  </a:lnTo>
                  <a:lnTo>
                    <a:pt x="231" y="458"/>
                  </a:lnTo>
                  <a:lnTo>
                    <a:pt x="231" y="692"/>
                  </a:lnTo>
                  <a:lnTo>
                    <a:pt x="801" y="692"/>
                  </a:lnTo>
                  <a:lnTo>
                    <a:pt x="801" y="871"/>
                  </a:lnTo>
                  <a:lnTo>
                    <a:pt x="231" y="871"/>
                  </a:lnTo>
                  <a:lnTo>
                    <a:pt x="231" y="1160"/>
                  </a:lnTo>
                  <a:lnTo>
                    <a:pt x="866" y="1160"/>
                  </a:lnTo>
                  <a:lnTo>
                    <a:pt x="866" y="1339"/>
                  </a:lnTo>
                  <a:lnTo>
                    <a:pt x="0" y="1339"/>
                  </a:lnTo>
                  <a:close/>
                  <a:moveTo>
                    <a:pt x="292" y="216"/>
                  </a:moveTo>
                  <a:lnTo>
                    <a:pt x="399" y="0"/>
                  </a:lnTo>
                  <a:lnTo>
                    <a:pt x="643" y="0"/>
                  </a:lnTo>
                  <a:lnTo>
                    <a:pt x="430" y="216"/>
                  </a:lnTo>
                  <a:lnTo>
                    <a:pt x="292" y="216"/>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4" name="Freeform 102">
              <a:extLst>
                <a:ext uri="{FF2B5EF4-FFF2-40B4-BE49-F238E27FC236}">
                  <a16:creationId xmlns:a16="http://schemas.microsoft.com/office/drawing/2014/main" id="{7CD15E74-EC93-448E-9DD1-646E0558D3E8}"/>
                </a:ext>
              </a:extLst>
            </p:cNvPr>
            <p:cNvSpPr>
              <a:spLocks/>
            </p:cNvSpPr>
            <p:nvPr/>
          </p:nvSpPr>
          <p:spPr bwMode="auto">
            <a:xfrm>
              <a:off x="1767" y="2108"/>
              <a:ext cx="248" cy="274"/>
            </a:xfrm>
            <a:custGeom>
              <a:avLst/>
              <a:gdLst>
                <a:gd name="T0" fmla="*/ 978 w 992"/>
                <a:gd name="T1" fmla="*/ 797 h 1098"/>
                <a:gd name="T2" fmla="*/ 944 w 992"/>
                <a:gd name="T3" fmla="*/ 874 h 1098"/>
                <a:gd name="T4" fmla="*/ 901 w 992"/>
                <a:gd name="T5" fmla="*/ 937 h 1098"/>
                <a:gd name="T6" fmla="*/ 849 w 992"/>
                <a:gd name="T7" fmla="*/ 992 h 1098"/>
                <a:gd name="T8" fmla="*/ 791 w 992"/>
                <a:gd name="T9" fmla="*/ 1033 h 1098"/>
                <a:gd name="T10" fmla="*/ 724 w 992"/>
                <a:gd name="T11" fmla="*/ 1066 h 1098"/>
                <a:gd name="T12" fmla="*/ 647 w 992"/>
                <a:gd name="T13" fmla="*/ 1086 h 1098"/>
                <a:gd name="T14" fmla="*/ 564 w 992"/>
                <a:gd name="T15" fmla="*/ 1097 h 1098"/>
                <a:gd name="T16" fmla="*/ 463 w 992"/>
                <a:gd name="T17" fmla="*/ 1095 h 1098"/>
                <a:gd name="T18" fmla="*/ 361 w 992"/>
                <a:gd name="T19" fmla="*/ 1077 h 1098"/>
                <a:gd name="T20" fmla="*/ 267 w 992"/>
                <a:gd name="T21" fmla="*/ 1041 h 1098"/>
                <a:gd name="T22" fmla="*/ 184 w 992"/>
                <a:gd name="T23" fmla="*/ 988 h 1098"/>
                <a:gd name="T24" fmla="*/ 112 w 992"/>
                <a:gd name="T25" fmla="*/ 915 h 1098"/>
                <a:gd name="T26" fmla="*/ 57 w 992"/>
                <a:gd name="T27" fmla="*/ 831 h 1098"/>
                <a:gd name="T28" fmla="*/ 21 w 992"/>
                <a:gd name="T29" fmla="*/ 731 h 1098"/>
                <a:gd name="T30" fmla="*/ 3 w 992"/>
                <a:gd name="T31" fmla="*/ 620 h 1098"/>
                <a:gd name="T32" fmla="*/ 3 w 992"/>
                <a:gd name="T33" fmla="*/ 494 h 1098"/>
                <a:gd name="T34" fmla="*/ 21 w 992"/>
                <a:gd name="T35" fmla="*/ 376 h 1098"/>
                <a:gd name="T36" fmla="*/ 57 w 992"/>
                <a:gd name="T37" fmla="*/ 274 h 1098"/>
                <a:gd name="T38" fmla="*/ 113 w 992"/>
                <a:gd name="T39" fmla="*/ 186 h 1098"/>
                <a:gd name="T40" fmla="*/ 186 w 992"/>
                <a:gd name="T41" fmla="*/ 113 h 1098"/>
                <a:gd name="T42" fmla="*/ 270 w 992"/>
                <a:gd name="T43" fmla="*/ 57 h 1098"/>
                <a:gd name="T44" fmla="*/ 367 w 992"/>
                <a:gd name="T45" fmla="*/ 21 h 1098"/>
                <a:gd name="T46" fmla="*/ 475 w 992"/>
                <a:gd name="T47" fmla="*/ 3 h 1098"/>
                <a:gd name="T48" fmla="*/ 584 w 992"/>
                <a:gd name="T49" fmla="*/ 3 h 1098"/>
                <a:gd name="T50" fmla="*/ 678 w 992"/>
                <a:gd name="T51" fmla="*/ 17 h 1098"/>
                <a:gd name="T52" fmla="*/ 764 w 992"/>
                <a:gd name="T53" fmla="*/ 46 h 1098"/>
                <a:gd name="T54" fmla="*/ 838 w 992"/>
                <a:gd name="T55" fmla="*/ 88 h 1098"/>
                <a:gd name="T56" fmla="*/ 909 w 992"/>
                <a:gd name="T57" fmla="*/ 153 h 1098"/>
                <a:gd name="T58" fmla="*/ 967 w 992"/>
                <a:gd name="T59" fmla="*/ 252 h 1098"/>
                <a:gd name="T60" fmla="*/ 756 w 992"/>
                <a:gd name="T61" fmla="*/ 341 h 1098"/>
                <a:gd name="T62" fmla="*/ 718 w 992"/>
                <a:gd name="T63" fmla="*/ 272 h 1098"/>
                <a:gd name="T64" fmla="*/ 660 w 992"/>
                <a:gd name="T65" fmla="*/ 221 h 1098"/>
                <a:gd name="T66" fmla="*/ 586 w 992"/>
                <a:gd name="T67" fmla="*/ 191 h 1098"/>
                <a:gd name="T68" fmla="*/ 506 w 992"/>
                <a:gd name="T69" fmla="*/ 184 h 1098"/>
                <a:gd name="T70" fmla="*/ 448 w 992"/>
                <a:gd name="T71" fmla="*/ 192 h 1098"/>
                <a:gd name="T72" fmla="*/ 394 w 992"/>
                <a:gd name="T73" fmla="*/ 210 h 1098"/>
                <a:gd name="T74" fmla="*/ 348 w 992"/>
                <a:gd name="T75" fmla="*/ 240 h 1098"/>
                <a:gd name="T76" fmla="*/ 306 w 992"/>
                <a:gd name="T77" fmla="*/ 279 h 1098"/>
                <a:gd name="T78" fmla="*/ 275 w 992"/>
                <a:gd name="T79" fmla="*/ 332 h 1098"/>
                <a:gd name="T80" fmla="*/ 253 w 992"/>
                <a:gd name="T81" fmla="*/ 397 h 1098"/>
                <a:gd name="T82" fmla="*/ 240 w 992"/>
                <a:gd name="T83" fmla="*/ 476 h 1098"/>
                <a:gd name="T84" fmla="*/ 238 w 992"/>
                <a:gd name="T85" fmla="*/ 568 h 1098"/>
                <a:gd name="T86" fmla="*/ 245 w 992"/>
                <a:gd name="T87" fmla="*/ 657 h 1098"/>
                <a:gd name="T88" fmla="*/ 262 w 992"/>
                <a:gd name="T89" fmla="*/ 733 h 1098"/>
                <a:gd name="T90" fmla="*/ 288 w 992"/>
                <a:gd name="T91" fmla="*/ 793 h 1098"/>
                <a:gd name="T92" fmla="*/ 324 w 992"/>
                <a:gd name="T93" fmla="*/ 840 h 1098"/>
                <a:gd name="T94" fmla="*/ 368 w 992"/>
                <a:gd name="T95" fmla="*/ 875 h 1098"/>
                <a:gd name="T96" fmla="*/ 416 w 992"/>
                <a:gd name="T97" fmla="*/ 898 h 1098"/>
                <a:gd name="T98" fmla="*/ 472 w 992"/>
                <a:gd name="T99" fmla="*/ 911 h 1098"/>
                <a:gd name="T100" fmla="*/ 540 w 992"/>
                <a:gd name="T101" fmla="*/ 914 h 1098"/>
                <a:gd name="T102" fmla="*/ 621 w 992"/>
                <a:gd name="T103" fmla="*/ 893 h 1098"/>
                <a:gd name="T104" fmla="*/ 690 w 992"/>
                <a:gd name="T105" fmla="*/ 847 h 1098"/>
                <a:gd name="T106" fmla="*/ 742 w 992"/>
                <a:gd name="T107" fmla="*/ 769 h 10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2"/>
                <a:gd name="T163" fmla="*/ 0 h 1098"/>
                <a:gd name="T164" fmla="*/ 992 w 992"/>
                <a:gd name="T165" fmla="*/ 1098 h 10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2" h="1098">
                  <a:moveTo>
                    <a:pt x="769" y="690"/>
                  </a:moveTo>
                  <a:lnTo>
                    <a:pt x="992" y="756"/>
                  </a:lnTo>
                  <a:lnTo>
                    <a:pt x="985" y="777"/>
                  </a:lnTo>
                  <a:lnTo>
                    <a:pt x="978" y="797"/>
                  </a:lnTo>
                  <a:lnTo>
                    <a:pt x="970" y="818"/>
                  </a:lnTo>
                  <a:lnTo>
                    <a:pt x="962" y="836"/>
                  </a:lnTo>
                  <a:lnTo>
                    <a:pt x="953" y="856"/>
                  </a:lnTo>
                  <a:lnTo>
                    <a:pt x="944" y="874"/>
                  </a:lnTo>
                  <a:lnTo>
                    <a:pt x="934" y="891"/>
                  </a:lnTo>
                  <a:lnTo>
                    <a:pt x="923" y="907"/>
                  </a:lnTo>
                  <a:lnTo>
                    <a:pt x="913" y="923"/>
                  </a:lnTo>
                  <a:lnTo>
                    <a:pt x="901" y="937"/>
                  </a:lnTo>
                  <a:lnTo>
                    <a:pt x="889" y="953"/>
                  </a:lnTo>
                  <a:lnTo>
                    <a:pt x="877" y="966"/>
                  </a:lnTo>
                  <a:lnTo>
                    <a:pt x="864" y="979"/>
                  </a:lnTo>
                  <a:lnTo>
                    <a:pt x="849" y="992"/>
                  </a:lnTo>
                  <a:lnTo>
                    <a:pt x="836" y="1003"/>
                  </a:lnTo>
                  <a:lnTo>
                    <a:pt x="821" y="1014"/>
                  </a:lnTo>
                  <a:lnTo>
                    <a:pt x="807" y="1024"/>
                  </a:lnTo>
                  <a:lnTo>
                    <a:pt x="791" y="1033"/>
                  </a:lnTo>
                  <a:lnTo>
                    <a:pt x="774" y="1042"/>
                  </a:lnTo>
                  <a:lnTo>
                    <a:pt x="757" y="1050"/>
                  </a:lnTo>
                  <a:lnTo>
                    <a:pt x="740" y="1058"/>
                  </a:lnTo>
                  <a:lnTo>
                    <a:pt x="724" y="1066"/>
                  </a:lnTo>
                  <a:lnTo>
                    <a:pt x="705" y="1071"/>
                  </a:lnTo>
                  <a:lnTo>
                    <a:pt x="686" y="1077"/>
                  </a:lnTo>
                  <a:lnTo>
                    <a:pt x="667" y="1082"/>
                  </a:lnTo>
                  <a:lnTo>
                    <a:pt x="647" y="1086"/>
                  </a:lnTo>
                  <a:lnTo>
                    <a:pt x="628" y="1090"/>
                  </a:lnTo>
                  <a:lnTo>
                    <a:pt x="607" y="1093"/>
                  </a:lnTo>
                  <a:lnTo>
                    <a:pt x="585" y="1095"/>
                  </a:lnTo>
                  <a:lnTo>
                    <a:pt x="564" y="1097"/>
                  </a:lnTo>
                  <a:lnTo>
                    <a:pt x="542" y="1098"/>
                  </a:lnTo>
                  <a:lnTo>
                    <a:pt x="519" y="1098"/>
                  </a:lnTo>
                  <a:lnTo>
                    <a:pt x="492" y="1098"/>
                  </a:lnTo>
                  <a:lnTo>
                    <a:pt x="463" y="1095"/>
                  </a:lnTo>
                  <a:lnTo>
                    <a:pt x="437" y="1093"/>
                  </a:lnTo>
                  <a:lnTo>
                    <a:pt x="411" y="1089"/>
                  </a:lnTo>
                  <a:lnTo>
                    <a:pt x="385" y="1084"/>
                  </a:lnTo>
                  <a:lnTo>
                    <a:pt x="361" y="1077"/>
                  </a:lnTo>
                  <a:lnTo>
                    <a:pt x="336" y="1071"/>
                  </a:lnTo>
                  <a:lnTo>
                    <a:pt x="313" y="1062"/>
                  </a:lnTo>
                  <a:lnTo>
                    <a:pt x="289" y="1053"/>
                  </a:lnTo>
                  <a:lnTo>
                    <a:pt x="267" y="1041"/>
                  </a:lnTo>
                  <a:lnTo>
                    <a:pt x="245" y="1029"/>
                  </a:lnTo>
                  <a:lnTo>
                    <a:pt x="225" y="1016"/>
                  </a:lnTo>
                  <a:lnTo>
                    <a:pt x="204" y="1002"/>
                  </a:lnTo>
                  <a:lnTo>
                    <a:pt x="184" y="988"/>
                  </a:lnTo>
                  <a:lnTo>
                    <a:pt x="165" y="971"/>
                  </a:lnTo>
                  <a:lnTo>
                    <a:pt x="147" y="954"/>
                  </a:lnTo>
                  <a:lnTo>
                    <a:pt x="129" y="935"/>
                  </a:lnTo>
                  <a:lnTo>
                    <a:pt x="112" y="915"/>
                  </a:lnTo>
                  <a:lnTo>
                    <a:pt x="98" y="896"/>
                  </a:lnTo>
                  <a:lnTo>
                    <a:pt x="83" y="875"/>
                  </a:lnTo>
                  <a:lnTo>
                    <a:pt x="69" y="853"/>
                  </a:lnTo>
                  <a:lnTo>
                    <a:pt x="57" y="831"/>
                  </a:lnTo>
                  <a:lnTo>
                    <a:pt x="47" y="806"/>
                  </a:lnTo>
                  <a:lnTo>
                    <a:pt x="37" y="783"/>
                  </a:lnTo>
                  <a:lnTo>
                    <a:pt x="29" y="757"/>
                  </a:lnTo>
                  <a:lnTo>
                    <a:pt x="21" y="731"/>
                  </a:lnTo>
                  <a:lnTo>
                    <a:pt x="15" y="705"/>
                  </a:lnTo>
                  <a:lnTo>
                    <a:pt x="10" y="677"/>
                  </a:lnTo>
                  <a:lnTo>
                    <a:pt x="6" y="650"/>
                  </a:lnTo>
                  <a:lnTo>
                    <a:pt x="3" y="620"/>
                  </a:lnTo>
                  <a:lnTo>
                    <a:pt x="2" y="590"/>
                  </a:lnTo>
                  <a:lnTo>
                    <a:pt x="0" y="559"/>
                  </a:lnTo>
                  <a:lnTo>
                    <a:pt x="2" y="526"/>
                  </a:lnTo>
                  <a:lnTo>
                    <a:pt x="3" y="494"/>
                  </a:lnTo>
                  <a:lnTo>
                    <a:pt x="6" y="463"/>
                  </a:lnTo>
                  <a:lnTo>
                    <a:pt x="10" y="433"/>
                  </a:lnTo>
                  <a:lnTo>
                    <a:pt x="15" y="405"/>
                  </a:lnTo>
                  <a:lnTo>
                    <a:pt x="21" y="376"/>
                  </a:lnTo>
                  <a:lnTo>
                    <a:pt x="29" y="350"/>
                  </a:lnTo>
                  <a:lnTo>
                    <a:pt x="38" y="323"/>
                  </a:lnTo>
                  <a:lnTo>
                    <a:pt x="47" y="298"/>
                  </a:lnTo>
                  <a:lnTo>
                    <a:pt x="57" y="274"/>
                  </a:lnTo>
                  <a:lnTo>
                    <a:pt x="70" y="250"/>
                  </a:lnTo>
                  <a:lnTo>
                    <a:pt x="83" y="228"/>
                  </a:lnTo>
                  <a:lnTo>
                    <a:pt x="98" y="206"/>
                  </a:lnTo>
                  <a:lnTo>
                    <a:pt x="113" y="186"/>
                  </a:lnTo>
                  <a:lnTo>
                    <a:pt x="130" y="166"/>
                  </a:lnTo>
                  <a:lnTo>
                    <a:pt x="147" y="147"/>
                  </a:lnTo>
                  <a:lnTo>
                    <a:pt x="166" y="130"/>
                  </a:lnTo>
                  <a:lnTo>
                    <a:pt x="186" y="113"/>
                  </a:lnTo>
                  <a:lnTo>
                    <a:pt x="205" y="97"/>
                  </a:lnTo>
                  <a:lnTo>
                    <a:pt x="226" y="83"/>
                  </a:lnTo>
                  <a:lnTo>
                    <a:pt x="248" y="70"/>
                  </a:lnTo>
                  <a:lnTo>
                    <a:pt x="270" y="57"/>
                  </a:lnTo>
                  <a:lnTo>
                    <a:pt x="293" y="47"/>
                  </a:lnTo>
                  <a:lnTo>
                    <a:pt x="317" y="37"/>
                  </a:lnTo>
                  <a:lnTo>
                    <a:pt x="341" y="29"/>
                  </a:lnTo>
                  <a:lnTo>
                    <a:pt x="367" y="21"/>
                  </a:lnTo>
                  <a:lnTo>
                    <a:pt x="393" y="15"/>
                  </a:lnTo>
                  <a:lnTo>
                    <a:pt x="419" y="9"/>
                  </a:lnTo>
                  <a:lnTo>
                    <a:pt x="446" y="5"/>
                  </a:lnTo>
                  <a:lnTo>
                    <a:pt x="475" y="3"/>
                  </a:lnTo>
                  <a:lnTo>
                    <a:pt x="503" y="2"/>
                  </a:lnTo>
                  <a:lnTo>
                    <a:pt x="533" y="0"/>
                  </a:lnTo>
                  <a:lnTo>
                    <a:pt x="559" y="2"/>
                  </a:lnTo>
                  <a:lnTo>
                    <a:pt x="584" y="3"/>
                  </a:lnTo>
                  <a:lnTo>
                    <a:pt x="608" y="4"/>
                  </a:lnTo>
                  <a:lnTo>
                    <a:pt x="633" y="8"/>
                  </a:lnTo>
                  <a:lnTo>
                    <a:pt x="656" y="12"/>
                  </a:lnTo>
                  <a:lnTo>
                    <a:pt x="678" y="17"/>
                  </a:lnTo>
                  <a:lnTo>
                    <a:pt x="700" y="22"/>
                  </a:lnTo>
                  <a:lnTo>
                    <a:pt x="722" y="29"/>
                  </a:lnTo>
                  <a:lnTo>
                    <a:pt x="743" y="37"/>
                  </a:lnTo>
                  <a:lnTo>
                    <a:pt x="764" y="46"/>
                  </a:lnTo>
                  <a:lnTo>
                    <a:pt x="783" y="55"/>
                  </a:lnTo>
                  <a:lnTo>
                    <a:pt x="801" y="65"/>
                  </a:lnTo>
                  <a:lnTo>
                    <a:pt x="821" y="77"/>
                  </a:lnTo>
                  <a:lnTo>
                    <a:pt x="838" y="88"/>
                  </a:lnTo>
                  <a:lnTo>
                    <a:pt x="856" y="101"/>
                  </a:lnTo>
                  <a:lnTo>
                    <a:pt x="873" y="116"/>
                  </a:lnTo>
                  <a:lnTo>
                    <a:pt x="891" y="134"/>
                  </a:lnTo>
                  <a:lnTo>
                    <a:pt x="909" y="153"/>
                  </a:lnTo>
                  <a:lnTo>
                    <a:pt x="924" y="175"/>
                  </a:lnTo>
                  <a:lnTo>
                    <a:pt x="940" y="199"/>
                  </a:lnTo>
                  <a:lnTo>
                    <a:pt x="954" y="224"/>
                  </a:lnTo>
                  <a:lnTo>
                    <a:pt x="967" y="252"/>
                  </a:lnTo>
                  <a:lnTo>
                    <a:pt x="978" y="280"/>
                  </a:lnTo>
                  <a:lnTo>
                    <a:pt x="988" y="311"/>
                  </a:lnTo>
                  <a:lnTo>
                    <a:pt x="761" y="362"/>
                  </a:lnTo>
                  <a:lnTo>
                    <a:pt x="756" y="341"/>
                  </a:lnTo>
                  <a:lnTo>
                    <a:pt x="748" y="323"/>
                  </a:lnTo>
                  <a:lnTo>
                    <a:pt x="740" y="305"/>
                  </a:lnTo>
                  <a:lnTo>
                    <a:pt x="730" y="288"/>
                  </a:lnTo>
                  <a:lnTo>
                    <a:pt x="718" y="272"/>
                  </a:lnTo>
                  <a:lnTo>
                    <a:pt x="707" y="257"/>
                  </a:lnTo>
                  <a:lnTo>
                    <a:pt x="692" y="244"/>
                  </a:lnTo>
                  <a:lnTo>
                    <a:pt x="677" y="231"/>
                  </a:lnTo>
                  <a:lnTo>
                    <a:pt x="660" y="221"/>
                  </a:lnTo>
                  <a:lnTo>
                    <a:pt x="643" y="210"/>
                  </a:lnTo>
                  <a:lnTo>
                    <a:pt x="625" y="202"/>
                  </a:lnTo>
                  <a:lnTo>
                    <a:pt x="606" y="196"/>
                  </a:lnTo>
                  <a:lnTo>
                    <a:pt x="586" y="191"/>
                  </a:lnTo>
                  <a:lnTo>
                    <a:pt x="565" y="187"/>
                  </a:lnTo>
                  <a:lnTo>
                    <a:pt x="543" y="184"/>
                  </a:lnTo>
                  <a:lnTo>
                    <a:pt x="521" y="183"/>
                  </a:lnTo>
                  <a:lnTo>
                    <a:pt x="506" y="184"/>
                  </a:lnTo>
                  <a:lnTo>
                    <a:pt x="490" y="186"/>
                  </a:lnTo>
                  <a:lnTo>
                    <a:pt x="476" y="187"/>
                  </a:lnTo>
                  <a:lnTo>
                    <a:pt x="462" y="189"/>
                  </a:lnTo>
                  <a:lnTo>
                    <a:pt x="448" y="192"/>
                  </a:lnTo>
                  <a:lnTo>
                    <a:pt x="433" y="196"/>
                  </a:lnTo>
                  <a:lnTo>
                    <a:pt x="420" y="200"/>
                  </a:lnTo>
                  <a:lnTo>
                    <a:pt x="407" y="205"/>
                  </a:lnTo>
                  <a:lnTo>
                    <a:pt x="394" y="210"/>
                  </a:lnTo>
                  <a:lnTo>
                    <a:pt x="381" y="217"/>
                  </a:lnTo>
                  <a:lnTo>
                    <a:pt x="370" y="223"/>
                  </a:lnTo>
                  <a:lnTo>
                    <a:pt x="358" y="231"/>
                  </a:lnTo>
                  <a:lnTo>
                    <a:pt x="348" y="240"/>
                  </a:lnTo>
                  <a:lnTo>
                    <a:pt x="336" y="249"/>
                  </a:lnTo>
                  <a:lnTo>
                    <a:pt x="326" y="258"/>
                  </a:lnTo>
                  <a:lnTo>
                    <a:pt x="317" y="269"/>
                  </a:lnTo>
                  <a:lnTo>
                    <a:pt x="306" y="279"/>
                  </a:lnTo>
                  <a:lnTo>
                    <a:pt x="297" y="291"/>
                  </a:lnTo>
                  <a:lnTo>
                    <a:pt x="289" y="304"/>
                  </a:lnTo>
                  <a:lnTo>
                    <a:pt x="282" y="318"/>
                  </a:lnTo>
                  <a:lnTo>
                    <a:pt x="275" y="332"/>
                  </a:lnTo>
                  <a:lnTo>
                    <a:pt x="269" y="346"/>
                  </a:lnTo>
                  <a:lnTo>
                    <a:pt x="262" y="363"/>
                  </a:lnTo>
                  <a:lnTo>
                    <a:pt x="257" y="379"/>
                  </a:lnTo>
                  <a:lnTo>
                    <a:pt x="253" y="397"/>
                  </a:lnTo>
                  <a:lnTo>
                    <a:pt x="248" y="415"/>
                  </a:lnTo>
                  <a:lnTo>
                    <a:pt x="245" y="434"/>
                  </a:lnTo>
                  <a:lnTo>
                    <a:pt x="243" y="454"/>
                  </a:lnTo>
                  <a:lnTo>
                    <a:pt x="240" y="476"/>
                  </a:lnTo>
                  <a:lnTo>
                    <a:pt x="239" y="497"/>
                  </a:lnTo>
                  <a:lnTo>
                    <a:pt x="238" y="520"/>
                  </a:lnTo>
                  <a:lnTo>
                    <a:pt x="238" y="543"/>
                  </a:lnTo>
                  <a:lnTo>
                    <a:pt x="238" y="568"/>
                  </a:lnTo>
                  <a:lnTo>
                    <a:pt x="239" y="591"/>
                  </a:lnTo>
                  <a:lnTo>
                    <a:pt x="240" y="615"/>
                  </a:lnTo>
                  <a:lnTo>
                    <a:pt x="243" y="637"/>
                  </a:lnTo>
                  <a:lnTo>
                    <a:pt x="245" y="657"/>
                  </a:lnTo>
                  <a:lnTo>
                    <a:pt x="248" y="677"/>
                  </a:lnTo>
                  <a:lnTo>
                    <a:pt x="252" y="696"/>
                  </a:lnTo>
                  <a:lnTo>
                    <a:pt x="257" y="716"/>
                  </a:lnTo>
                  <a:lnTo>
                    <a:pt x="262" y="733"/>
                  </a:lnTo>
                  <a:lnTo>
                    <a:pt x="267" y="749"/>
                  </a:lnTo>
                  <a:lnTo>
                    <a:pt x="274" y="765"/>
                  </a:lnTo>
                  <a:lnTo>
                    <a:pt x="282" y="779"/>
                  </a:lnTo>
                  <a:lnTo>
                    <a:pt x="288" y="793"/>
                  </a:lnTo>
                  <a:lnTo>
                    <a:pt x="297" y="806"/>
                  </a:lnTo>
                  <a:lnTo>
                    <a:pt x="306" y="818"/>
                  </a:lnTo>
                  <a:lnTo>
                    <a:pt x="315" y="830"/>
                  </a:lnTo>
                  <a:lnTo>
                    <a:pt x="324" y="840"/>
                  </a:lnTo>
                  <a:lnTo>
                    <a:pt x="335" y="849"/>
                  </a:lnTo>
                  <a:lnTo>
                    <a:pt x="345" y="858"/>
                  </a:lnTo>
                  <a:lnTo>
                    <a:pt x="357" y="867"/>
                  </a:lnTo>
                  <a:lnTo>
                    <a:pt x="368" y="875"/>
                  </a:lnTo>
                  <a:lnTo>
                    <a:pt x="380" y="882"/>
                  </a:lnTo>
                  <a:lnTo>
                    <a:pt x="392" y="888"/>
                  </a:lnTo>
                  <a:lnTo>
                    <a:pt x="405" y="893"/>
                  </a:lnTo>
                  <a:lnTo>
                    <a:pt x="416" y="898"/>
                  </a:lnTo>
                  <a:lnTo>
                    <a:pt x="431" y="902"/>
                  </a:lnTo>
                  <a:lnTo>
                    <a:pt x="444" y="906"/>
                  </a:lnTo>
                  <a:lnTo>
                    <a:pt x="458" y="910"/>
                  </a:lnTo>
                  <a:lnTo>
                    <a:pt x="472" y="911"/>
                  </a:lnTo>
                  <a:lnTo>
                    <a:pt x="486" y="914"/>
                  </a:lnTo>
                  <a:lnTo>
                    <a:pt x="501" y="914"/>
                  </a:lnTo>
                  <a:lnTo>
                    <a:pt x="516" y="915"/>
                  </a:lnTo>
                  <a:lnTo>
                    <a:pt x="540" y="914"/>
                  </a:lnTo>
                  <a:lnTo>
                    <a:pt x="560" y="911"/>
                  </a:lnTo>
                  <a:lnTo>
                    <a:pt x="582" y="907"/>
                  </a:lnTo>
                  <a:lnTo>
                    <a:pt x="602" y="901"/>
                  </a:lnTo>
                  <a:lnTo>
                    <a:pt x="621" y="893"/>
                  </a:lnTo>
                  <a:lnTo>
                    <a:pt x="639" y="884"/>
                  </a:lnTo>
                  <a:lnTo>
                    <a:pt x="658" y="874"/>
                  </a:lnTo>
                  <a:lnTo>
                    <a:pt x="674" y="861"/>
                  </a:lnTo>
                  <a:lnTo>
                    <a:pt x="690" y="847"/>
                  </a:lnTo>
                  <a:lnTo>
                    <a:pt x="705" y="830"/>
                  </a:lnTo>
                  <a:lnTo>
                    <a:pt x="718" y="812"/>
                  </a:lnTo>
                  <a:lnTo>
                    <a:pt x="731" y="791"/>
                  </a:lnTo>
                  <a:lnTo>
                    <a:pt x="742" y="769"/>
                  </a:lnTo>
                  <a:lnTo>
                    <a:pt x="752" y="744"/>
                  </a:lnTo>
                  <a:lnTo>
                    <a:pt x="761" y="718"/>
                  </a:lnTo>
                  <a:lnTo>
                    <a:pt x="769" y="69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5" name="Freeform 103">
              <a:extLst>
                <a:ext uri="{FF2B5EF4-FFF2-40B4-BE49-F238E27FC236}">
                  <a16:creationId xmlns:a16="http://schemas.microsoft.com/office/drawing/2014/main" id="{31FECA4A-0936-4478-89B1-13A5DC483E66}"/>
                </a:ext>
              </a:extLst>
            </p:cNvPr>
            <p:cNvSpPr>
              <a:spLocks/>
            </p:cNvSpPr>
            <p:nvPr/>
          </p:nvSpPr>
          <p:spPr bwMode="auto">
            <a:xfrm>
              <a:off x="2130" y="2112"/>
              <a:ext cx="227" cy="270"/>
            </a:xfrm>
            <a:custGeom>
              <a:avLst/>
              <a:gdLst>
                <a:gd name="T0" fmla="*/ 229 w 907"/>
                <a:gd name="T1" fmla="*/ 0 h 1080"/>
                <a:gd name="T2" fmla="*/ 231 w 907"/>
                <a:gd name="T3" fmla="*/ 638 h 1080"/>
                <a:gd name="T4" fmla="*/ 235 w 907"/>
                <a:gd name="T5" fmla="*/ 726 h 1080"/>
                <a:gd name="T6" fmla="*/ 242 w 907"/>
                <a:gd name="T7" fmla="*/ 769 h 1080"/>
                <a:gd name="T8" fmla="*/ 255 w 907"/>
                <a:gd name="T9" fmla="*/ 799 h 1080"/>
                <a:gd name="T10" fmla="*/ 272 w 907"/>
                <a:gd name="T11" fmla="*/ 825 h 1080"/>
                <a:gd name="T12" fmla="*/ 295 w 907"/>
                <a:gd name="T13" fmla="*/ 847 h 1080"/>
                <a:gd name="T14" fmla="*/ 323 w 907"/>
                <a:gd name="T15" fmla="*/ 866 h 1080"/>
                <a:gd name="T16" fmla="*/ 356 w 907"/>
                <a:gd name="T17" fmla="*/ 882 h 1080"/>
                <a:gd name="T18" fmla="*/ 394 w 907"/>
                <a:gd name="T19" fmla="*/ 891 h 1080"/>
                <a:gd name="T20" fmla="*/ 437 w 907"/>
                <a:gd name="T21" fmla="*/ 896 h 1080"/>
                <a:gd name="T22" fmla="*/ 483 w 907"/>
                <a:gd name="T23" fmla="*/ 896 h 1080"/>
                <a:gd name="T24" fmla="*/ 526 w 907"/>
                <a:gd name="T25" fmla="*/ 892 h 1080"/>
                <a:gd name="T26" fmla="*/ 564 w 907"/>
                <a:gd name="T27" fmla="*/ 883 h 1080"/>
                <a:gd name="T28" fmla="*/ 595 w 907"/>
                <a:gd name="T29" fmla="*/ 869 h 1080"/>
                <a:gd name="T30" fmla="*/ 619 w 907"/>
                <a:gd name="T31" fmla="*/ 851 h 1080"/>
                <a:gd name="T32" fmla="*/ 639 w 907"/>
                <a:gd name="T33" fmla="*/ 830 h 1080"/>
                <a:gd name="T34" fmla="*/ 654 w 907"/>
                <a:gd name="T35" fmla="*/ 807 h 1080"/>
                <a:gd name="T36" fmla="*/ 664 w 907"/>
                <a:gd name="T37" fmla="*/ 782 h 1080"/>
                <a:gd name="T38" fmla="*/ 671 w 907"/>
                <a:gd name="T39" fmla="*/ 737 h 1080"/>
                <a:gd name="T40" fmla="*/ 676 w 907"/>
                <a:gd name="T41" fmla="*/ 646 h 1080"/>
                <a:gd name="T42" fmla="*/ 678 w 907"/>
                <a:gd name="T43" fmla="*/ 0 h 1080"/>
                <a:gd name="T44" fmla="*/ 907 w 907"/>
                <a:gd name="T45" fmla="*/ 558 h 1080"/>
                <a:gd name="T46" fmla="*/ 906 w 907"/>
                <a:gd name="T47" fmla="*/ 647 h 1080"/>
                <a:gd name="T48" fmla="*/ 902 w 907"/>
                <a:gd name="T49" fmla="*/ 721 h 1080"/>
                <a:gd name="T50" fmla="*/ 897 w 907"/>
                <a:gd name="T51" fmla="*/ 782 h 1080"/>
                <a:gd name="T52" fmla="*/ 888 w 907"/>
                <a:gd name="T53" fmla="*/ 829 h 1080"/>
                <a:gd name="T54" fmla="*/ 877 w 907"/>
                <a:gd name="T55" fmla="*/ 866 h 1080"/>
                <a:gd name="T56" fmla="*/ 862 w 907"/>
                <a:gd name="T57" fmla="*/ 901 h 1080"/>
                <a:gd name="T58" fmla="*/ 842 w 907"/>
                <a:gd name="T59" fmla="*/ 932 h 1080"/>
                <a:gd name="T60" fmla="*/ 820 w 907"/>
                <a:gd name="T61" fmla="*/ 961 h 1080"/>
                <a:gd name="T62" fmla="*/ 793 w 907"/>
                <a:gd name="T63" fmla="*/ 987 h 1080"/>
                <a:gd name="T64" fmla="*/ 761 w 907"/>
                <a:gd name="T65" fmla="*/ 1010 h 1080"/>
                <a:gd name="T66" fmla="*/ 726 w 907"/>
                <a:gd name="T67" fmla="*/ 1031 h 1080"/>
                <a:gd name="T68" fmla="*/ 686 w 907"/>
                <a:gd name="T69" fmla="*/ 1048 h 1080"/>
                <a:gd name="T70" fmla="*/ 641 w 907"/>
                <a:gd name="T71" fmla="*/ 1062 h 1080"/>
                <a:gd name="T72" fmla="*/ 590 w 907"/>
                <a:gd name="T73" fmla="*/ 1072 h 1080"/>
                <a:gd name="T74" fmla="*/ 531 w 907"/>
                <a:gd name="T75" fmla="*/ 1077 h 1080"/>
                <a:gd name="T76" fmla="*/ 467 w 907"/>
                <a:gd name="T77" fmla="*/ 1080 h 1080"/>
                <a:gd name="T78" fmla="*/ 390 w 907"/>
                <a:gd name="T79" fmla="*/ 1077 h 1080"/>
                <a:gd name="T80" fmla="*/ 324 w 907"/>
                <a:gd name="T81" fmla="*/ 1071 h 1080"/>
                <a:gd name="T82" fmla="*/ 267 w 907"/>
                <a:gd name="T83" fmla="*/ 1061 h 1080"/>
                <a:gd name="T84" fmla="*/ 220 w 907"/>
                <a:gd name="T85" fmla="*/ 1045 h 1080"/>
                <a:gd name="T86" fmla="*/ 180 w 907"/>
                <a:gd name="T87" fmla="*/ 1026 h 1080"/>
                <a:gd name="T88" fmla="*/ 145 w 907"/>
                <a:gd name="T89" fmla="*/ 1005 h 1080"/>
                <a:gd name="T90" fmla="*/ 114 w 907"/>
                <a:gd name="T91" fmla="*/ 980 h 1080"/>
                <a:gd name="T92" fmla="*/ 87 w 907"/>
                <a:gd name="T93" fmla="*/ 954 h 1080"/>
                <a:gd name="T94" fmla="*/ 65 w 907"/>
                <a:gd name="T95" fmla="*/ 926 h 1080"/>
                <a:gd name="T96" fmla="*/ 47 w 907"/>
                <a:gd name="T97" fmla="*/ 896 h 1080"/>
                <a:gd name="T98" fmla="*/ 32 w 907"/>
                <a:gd name="T99" fmla="*/ 866 h 1080"/>
                <a:gd name="T100" fmla="*/ 22 w 907"/>
                <a:gd name="T101" fmla="*/ 836 h 1080"/>
                <a:gd name="T102" fmla="*/ 13 w 907"/>
                <a:gd name="T103" fmla="*/ 785 h 1080"/>
                <a:gd name="T104" fmla="*/ 5 w 907"/>
                <a:gd name="T105" fmla="*/ 724 h 1080"/>
                <a:gd name="T106" fmla="*/ 1 w 907"/>
                <a:gd name="T107" fmla="*/ 651 h 1080"/>
                <a:gd name="T108" fmla="*/ 0 w 907"/>
                <a:gd name="T109" fmla="*/ 567 h 10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7"/>
                <a:gd name="T166" fmla="*/ 0 h 1080"/>
                <a:gd name="T167" fmla="*/ 907 w 907"/>
                <a:gd name="T168" fmla="*/ 1080 h 10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7" h="1080">
                  <a:moveTo>
                    <a:pt x="0" y="0"/>
                  </a:moveTo>
                  <a:lnTo>
                    <a:pt x="229" y="0"/>
                  </a:lnTo>
                  <a:lnTo>
                    <a:pt x="229" y="576"/>
                  </a:lnTo>
                  <a:lnTo>
                    <a:pt x="231" y="638"/>
                  </a:lnTo>
                  <a:lnTo>
                    <a:pt x="232" y="689"/>
                  </a:lnTo>
                  <a:lnTo>
                    <a:pt x="235" y="726"/>
                  </a:lnTo>
                  <a:lnTo>
                    <a:pt x="238" y="753"/>
                  </a:lnTo>
                  <a:lnTo>
                    <a:pt x="242" y="769"/>
                  </a:lnTo>
                  <a:lnTo>
                    <a:pt x="247" y="783"/>
                  </a:lnTo>
                  <a:lnTo>
                    <a:pt x="255" y="799"/>
                  </a:lnTo>
                  <a:lnTo>
                    <a:pt x="263" y="812"/>
                  </a:lnTo>
                  <a:lnTo>
                    <a:pt x="272" y="825"/>
                  </a:lnTo>
                  <a:lnTo>
                    <a:pt x="284" y="836"/>
                  </a:lnTo>
                  <a:lnTo>
                    <a:pt x="295" y="847"/>
                  </a:lnTo>
                  <a:lnTo>
                    <a:pt x="308" y="857"/>
                  </a:lnTo>
                  <a:lnTo>
                    <a:pt x="323" y="866"/>
                  </a:lnTo>
                  <a:lnTo>
                    <a:pt x="338" y="875"/>
                  </a:lnTo>
                  <a:lnTo>
                    <a:pt x="356" y="882"/>
                  </a:lnTo>
                  <a:lnTo>
                    <a:pt x="374" y="887"/>
                  </a:lnTo>
                  <a:lnTo>
                    <a:pt x="394" y="891"/>
                  </a:lnTo>
                  <a:lnTo>
                    <a:pt x="415" y="895"/>
                  </a:lnTo>
                  <a:lnTo>
                    <a:pt x="437" y="896"/>
                  </a:lnTo>
                  <a:lnTo>
                    <a:pt x="460" y="897"/>
                  </a:lnTo>
                  <a:lnTo>
                    <a:pt x="483" y="896"/>
                  </a:lnTo>
                  <a:lnTo>
                    <a:pt x="505" y="895"/>
                  </a:lnTo>
                  <a:lnTo>
                    <a:pt x="526" y="892"/>
                  </a:lnTo>
                  <a:lnTo>
                    <a:pt x="546" y="888"/>
                  </a:lnTo>
                  <a:lnTo>
                    <a:pt x="564" y="883"/>
                  </a:lnTo>
                  <a:lnTo>
                    <a:pt x="579" y="877"/>
                  </a:lnTo>
                  <a:lnTo>
                    <a:pt x="595" y="869"/>
                  </a:lnTo>
                  <a:lnTo>
                    <a:pt x="608" y="860"/>
                  </a:lnTo>
                  <a:lnTo>
                    <a:pt x="619" y="851"/>
                  </a:lnTo>
                  <a:lnTo>
                    <a:pt x="630" y="840"/>
                  </a:lnTo>
                  <a:lnTo>
                    <a:pt x="639" y="830"/>
                  </a:lnTo>
                  <a:lnTo>
                    <a:pt x="648" y="818"/>
                  </a:lnTo>
                  <a:lnTo>
                    <a:pt x="654" y="807"/>
                  </a:lnTo>
                  <a:lnTo>
                    <a:pt x="660" y="794"/>
                  </a:lnTo>
                  <a:lnTo>
                    <a:pt x="664" y="782"/>
                  </a:lnTo>
                  <a:lnTo>
                    <a:pt x="667" y="768"/>
                  </a:lnTo>
                  <a:lnTo>
                    <a:pt x="671" y="737"/>
                  </a:lnTo>
                  <a:lnTo>
                    <a:pt x="675" y="696"/>
                  </a:lnTo>
                  <a:lnTo>
                    <a:pt x="676" y="646"/>
                  </a:lnTo>
                  <a:lnTo>
                    <a:pt x="678" y="588"/>
                  </a:lnTo>
                  <a:lnTo>
                    <a:pt x="678" y="0"/>
                  </a:lnTo>
                  <a:lnTo>
                    <a:pt x="907" y="0"/>
                  </a:lnTo>
                  <a:lnTo>
                    <a:pt x="907" y="558"/>
                  </a:lnTo>
                  <a:lnTo>
                    <a:pt x="907" y="604"/>
                  </a:lnTo>
                  <a:lnTo>
                    <a:pt x="906" y="647"/>
                  </a:lnTo>
                  <a:lnTo>
                    <a:pt x="905" y="686"/>
                  </a:lnTo>
                  <a:lnTo>
                    <a:pt x="902" y="721"/>
                  </a:lnTo>
                  <a:lnTo>
                    <a:pt x="899" y="753"/>
                  </a:lnTo>
                  <a:lnTo>
                    <a:pt x="897" y="782"/>
                  </a:lnTo>
                  <a:lnTo>
                    <a:pt x="893" y="807"/>
                  </a:lnTo>
                  <a:lnTo>
                    <a:pt x="888" y="829"/>
                  </a:lnTo>
                  <a:lnTo>
                    <a:pt x="883" y="848"/>
                  </a:lnTo>
                  <a:lnTo>
                    <a:pt x="877" y="866"/>
                  </a:lnTo>
                  <a:lnTo>
                    <a:pt x="870" y="884"/>
                  </a:lnTo>
                  <a:lnTo>
                    <a:pt x="862" y="901"/>
                  </a:lnTo>
                  <a:lnTo>
                    <a:pt x="853" y="917"/>
                  </a:lnTo>
                  <a:lnTo>
                    <a:pt x="842" y="932"/>
                  </a:lnTo>
                  <a:lnTo>
                    <a:pt x="832" y="948"/>
                  </a:lnTo>
                  <a:lnTo>
                    <a:pt x="820" y="961"/>
                  </a:lnTo>
                  <a:lnTo>
                    <a:pt x="806" y="975"/>
                  </a:lnTo>
                  <a:lnTo>
                    <a:pt x="793" y="987"/>
                  </a:lnTo>
                  <a:lnTo>
                    <a:pt x="778" y="998"/>
                  </a:lnTo>
                  <a:lnTo>
                    <a:pt x="761" y="1010"/>
                  </a:lnTo>
                  <a:lnTo>
                    <a:pt x="744" y="1020"/>
                  </a:lnTo>
                  <a:lnTo>
                    <a:pt x="726" y="1031"/>
                  </a:lnTo>
                  <a:lnTo>
                    <a:pt x="706" y="1040"/>
                  </a:lnTo>
                  <a:lnTo>
                    <a:pt x="686" y="1048"/>
                  </a:lnTo>
                  <a:lnTo>
                    <a:pt x="665" y="1055"/>
                  </a:lnTo>
                  <a:lnTo>
                    <a:pt x="641" y="1062"/>
                  </a:lnTo>
                  <a:lnTo>
                    <a:pt x="616" y="1067"/>
                  </a:lnTo>
                  <a:lnTo>
                    <a:pt x="590" y="1072"/>
                  </a:lnTo>
                  <a:lnTo>
                    <a:pt x="561" y="1076"/>
                  </a:lnTo>
                  <a:lnTo>
                    <a:pt x="531" y="1077"/>
                  </a:lnTo>
                  <a:lnTo>
                    <a:pt x="500" y="1080"/>
                  </a:lnTo>
                  <a:lnTo>
                    <a:pt x="467" y="1080"/>
                  </a:lnTo>
                  <a:lnTo>
                    <a:pt x="428" y="1080"/>
                  </a:lnTo>
                  <a:lnTo>
                    <a:pt x="390" y="1077"/>
                  </a:lnTo>
                  <a:lnTo>
                    <a:pt x="356" y="1075"/>
                  </a:lnTo>
                  <a:lnTo>
                    <a:pt x="324" y="1071"/>
                  </a:lnTo>
                  <a:lnTo>
                    <a:pt x="294" y="1066"/>
                  </a:lnTo>
                  <a:lnTo>
                    <a:pt x="267" y="1061"/>
                  </a:lnTo>
                  <a:lnTo>
                    <a:pt x="242" y="1053"/>
                  </a:lnTo>
                  <a:lnTo>
                    <a:pt x="220" y="1045"/>
                  </a:lnTo>
                  <a:lnTo>
                    <a:pt x="200" y="1036"/>
                  </a:lnTo>
                  <a:lnTo>
                    <a:pt x="180" y="1026"/>
                  </a:lnTo>
                  <a:lnTo>
                    <a:pt x="162" y="1015"/>
                  </a:lnTo>
                  <a:lnTo>
                    <a:pt x="145" y="1005"/>
                  </a:lnTo>
                  <a:lnTo>
                    <a:pt x="128" y="993"/>
                  </a:lnTo>
                  <a:lnTo>
                    <a:pt x="114" y="980"/>
                  </a:lnTo>
                  <a:lnTo>
                    <a:pt x="100" y="967"/>
                  </a:lnTo>
                  <a:lnTo>
                    <a:pt x="87" y="954"/>
                  </a:lnTo>
                  <a:lnTo>
                    <a:pt x="75" y="940"/>
                  </a:lnTo>
                  <a:lnTo>
                    <a:pt x="65" y="926"/>
                  </a:lnTo>
                  <a:lnTo>
                    <a:pt x="54" y="912"/>
                  </a:lnTo>
                  <a:lnTo>
                    <a:pt x="47" y="896"/>
                  </a:lnTo>
                  <a:lnTo>
                    <a:pt x="39" y="882"/>
                  </a:lnTo>
                  <a:lnTo>
                    <a:pt x="32" y="866"/>
                  </a:lnTo>
                  <a:lnTo>
                    <a:pt x="27" y="852"/>
                  </a:lnTo>
                  <a:lnTo>
                    <a:pt x="22" y="836"/>
                  </a:lnTo>
                  <a:lnTo>
                    <a:pt x="17" y="812"/>
                  </a:lnTo>
                  <a:lnTo>
                    <a:pt x="13" y="785"/>
                  </a:lnTo>
                  <a:lnTo>
                    <a:pt x="9" y="756"/>
                  </a:lnTo>
                  <a:lnTo>
                    <a:pt x="5" y="724"/>
                  </a:lnTo>
                  <a:lnTo>
                    <a:pt x="4" y="689"/>
                  </a:lnTo>
                  <a:lnTo>
                    <a:pt x="1" y="651"/>
                  </a:lnTo>
                  <a:lnTo>
                    <a:pt x="0" y="610"/>
                  </a:lnTo>
                  <a:lnTo>
                    <a:pt x="0" y="567"/>
                  </a:lnTo>
                  <a:lnTo>
                    <a:pt x="0"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6" name="Freeform 104">
              <a:extLst>
                <a:ext uri="{FF2B5EF4-FFF2-40B4-BE49-F238E27FC236}">
                  <a16:creationId xmlns:a16="http://schemas.microsoft.com/office/drawing/2014/main" id="{D0C0829D-D531-4A25-9C1E-9D07307C5952}"/>
                </a:ext>
              </a:extLst>
            </p:cNvPr>
            <p:cNvSpPr>
              <a:spLocks/>
            </p:cNvSpPr>
            <p:nvPr/>
          </p:nvSpPr>
          <p:spPr bwMode="auto">
            <a:xfrm>
              <a:off x="2485" y="2114"/>
              <a:ext cx="200" cy="263"/>
            </a:xfrm>
            <a:custGeom>
              <a:avLst/>
              <a:gdLst>
                <a:gd name="T0" fmla="*/ 0 w 801"/>
                <a:gd name="T1" fmla="*/ 1053 h 1053"/>
                <a:gd name="T2" fmla="*/ 0 w 801"/>
                <a:gd name="T3" fmla="*/ 0 h 1053"/>
                <a:gd name="T4" fmla="*/ 230 w 801"/>
                <a:gd name="T5" fmla="*/ 0 h 1053"/>
                <a:gd name="T6" fmla="*/ 230 w 801"/>
                <a:gd name="T7" fmla="*/ 874 h 1053"/>
                <a:gd name="T8" fmla="*/ 801 w 801"/>
                <a:gd name="T9" fmla="*/ 874 h 1053"/>
                <a:gd name="T10" fmla="*/ 801 w 801"/>
                <a:gd name="T11" fmla="*/ 1053 h 1053"/>
                <a:gd name="T12" fmla="*/ 0 w 801"/>
                <a:gd name="T13" fmla="*/ 1053 h 1053"/>
                <a:gd name="T14" fmla="*/ 0 60000 65536"/>
                <a:gd name="T15" fmla="*/ 0 60000 65536"/>
                <a:gd name="T16" fmla="*/ 0 60000 65536"/>
                <a:gd name="T17" fmla="*/ 0 60000 65536"/>
                <a:gd name="T18" fmla="*/ 0 60000 65536"/>
                <a:gd name="T19" fmla="*/ 0 60000 65536"/>
                <a:gd name="T20" fmla="*/ 0 60000 65536"/>
                <a:gd name="T21" fmla="*/ 0 w 801"/>
                <a:gd name="T22" fmla="*/ 0 h 1053"/>
                <a:gd name="T23" fmla="*/ 801 w 801"/>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1" h="1053">
                  <a:moveTo>
                    <a:pt x="0" y="1053"/>
                  </a:moveTo>
                  <a:lnTo>
                    <a:pt x="0" y="0"/>
                  </a:lnTo>
                  <a:lnTo>
                    <a:pt x="230" y="0"/>
                  </a:lnTo>
                  <a:lnTo>
                    <a:pt x="230" y="874"/>
                  </a:lnTo>
                  <a:lnTo>
                    <a:pt x="801" y="874"/>
                  </a:lnTo>
                  <a:lnTo>
                    <a:pt x="801" y="1053"/>
                  </a:lnTo>
                  <a:lnTo>
                    <a:pt x="0" y="1053"/>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7" name="Freeform 105">
              <a:extLst>
                <a:ext uri="{FF2B5EF4-FFF2-40B4-BE49-F238E27FC236}">
                  <a16:creationId xmlns:a16="http://schemas.microsoft.com/office/drawing/2014/main" id="{C9CA0D11-E1B8-4629-B632-A76AFB6F7BFD}"/>
                </a:ext>
              </a:extLst>
            </p:cNvPr>
            <p:cNvSpPr>
              <a:spLocks noEditPoints="1"/>
            </p:cNvSpPr>
            <p:nvPr/>
          </p:nvSpPr>
          <p:spPr bwMode="auto">
            <a:xfrm>
              <a:off x="2763" y="2112"/>
              <a:ext cx="286" cy="265"/>
            </a:xfrm>
            <a:custGeom>
              <a:avLst/>
              <a:gdLst>
                <a:gd name="T0" fmla="*/ 1141 w 1141"/>
                <a:gd name="T1" fmla="*/ 1062 h 1062"/>
                <a:gd name="T2" fmla="*/ 891 w 1141"/>
                <a:gd name="T3" fmla="*/ 1062 h 1062"/>
                <a:gd name="T4" fmla="*/ 791 w 1141"/>
                <a:gd name="T5" fmla="*/ 821 h 1062"/>
                <a:gd name="T6" fmla="*/ 337 w 1141"/>
                <a:gd name="T7" fmla="*/ 821 h 1062"/>
                <a:gd name="T8" fmla="*/ 243 w 1141"/>
                <a:gd name="T9" fmla="*/ 1062 h 1062"/>
                <a:gd name="T10" fmla="*/ 0 w 1141"/>
                <a:gd name="T11" fmla="*/ 1062 h 1062"/>
                <a:gd name="T12" fmla="*/ 443 w 1141"/>
                <a:gd name="T13" fmla="*/ 0 h 1062"/>
                <a:gd name="T14" fmla="*/ 685 w 1141"/>
                <a:gd name="T15" fmla="*/ 0 h 1062"/>
                <a:gd name="T16" fmla="*/ 1141 w 1141"/>
                <a:gd name="T17" fmla="*/ 1062 h 1062"/>
                <a:gd name="T18" fmla="*/ 719 w 1141"/>
                <a:gd name="T19" fmla="*/ 642 h 1062"/>
                <a:gd name="T20" fmla="*/ 562 w 1141"/>
                <a:gd name="T21" fmla="*/ 248 h 1062"/>
                <a:gd name="T22" fmla="*/ 408 w 1141"/>
                <a:gd name="T23" fmla="*/ 642 h 1062"/>
                <a:gd name="T24" fmla="*/ 719 w 1141"/>
                <a:gd name="T25" fmla="*/ 642 h 10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1"/>
                <a:gd name="T40" fmla="*/ 0 h 1062"/>
                <a:gd name="T41" fmla="*/ 1141 w 1141"/>
                <a:gd name="T42" fmla="*/ 1062 h 10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1" h="1062">
                  <a:moveTo>
                    <a:pt x="1141" y="1062"/>
                  </a:moveTo>
                  <a:lnTo>
                    <a:pt x="891" y="1062"/>
                  </a:lnTo>
                  <a:lnTo>
                    <a:pt x="791" y="821"/>
                  </a:lnTo>
                  <a:lnTo>
                    <a:pt x="337" y="821"/>
                  </a:lnTo>
                  <a:lnTo>
                    <a:pt x="243" y="1062"/>
                  </a:lnTo>
                  <a:lnTo>
                    <a:pt x="0" y="1062"/>
                  </a:lnTo>
                  <a:lnTo>
                    <a:pt x="443" y="0"/>
                  </a:lnTo>
                  <a:lnTo>
                    <a:pt x="685" y="0"/>
                  </a:lnTo>
                  <a:lnTo>
                    <a:pt x="1141" y="1062"/>
                  </a:lnTo>
                  <a:close/>
                  <a:moveTo>
                    <a:pt x="719" y="642"/>
                  </a:moveTo>
                  <a:lnTo>
                    <a:pt x="562" y="248"/>
                  </a:lnTo>
                  <a:lnTo>
                    <a:pt x="408" y="642"/>
                  </a:lnTo>
                  <a:lnTo>
                    <a:pt x="719" y="642"/>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8" name="Freeform 106">
              <a:extLst>
                <a:ext uri="{FF2B5EF4-FFF2-40B4-BE49-F238E27FC236}">
                  <a16:creationId xmlns:a16="http://schemas.microsoft.com/office/drawing/2014/main" id="{5A53EC4F-4122-41B8-9FD1-C233564B06E8}"/>
                </a:ext>
              </a:extLst>
            </p:cNvPr>
            <p:cNvSpPr>
              <a:spLocks noEditPoints="1"/>
            </p:cNvSpPr>
            <p:nvPr/>
          </p:nvSpPr>
          <p:spPr bwMode="auto">
            <a:xfrm>
              <a:off x="3410" y="2112"/>
              <a:ext cx="239" cy="265"/>
            </a:xfrm>
            <a:custGeom>
              <a:avLst/>
              <a:gdLst>
                <a:gd name="T0" fmla="*/ 455 w 954"/>
                <a:gd name="T1" fmla="*/ 0 h 1062"/>
                <a:gd name="T2" fmla="*/ 545 w 954"/>
                <a:gd name="T3" fmla="*/ 6 h 1062"/>
                <a:gd name="T4" fmla="*/ 617 w 954"/>
                <a:gd name="T5" fmla="*/ 16 h 1062"/>
                <a:gd name="T6" fmla="*/ 685 w 954"/>
                <a:gd name="T7" fmla="*/ 37 h 1062"/>
                <a:gd name="T8" fmla="*/ 751 w 954"/>
                <a:gd name="T9" fmla="*/ 72 h 1062"/>
                <a:gd name="T10" fmla="*/ 808 w 954"/>
                <a:gd name="T11" fmla="*/ 118 h 1062"/>
                <a:gd name="T12" fmla="*/ 857 w 954"/>
                <a:gd name="T13" fmla="*/ 175 h 1062"/>
                <a:gd name="T14" fmla="*/ 896 w 954"/>
                <a:gd name="T15" fmla="*/ 241 h 1062"/>
                <a:gd name="T16" fmla="*/ 926 w 954"/>
                <a:gd name="T17" fmla="*/ 317 h 1062"/>
                <a:gd name="T18" fmla="*/ 945 w 954"/>
                <a:gd name="T19" fmla="*/ 403 h 1062"/>
                <a:gd name="T20" fmla="*/ 953 w 954"/>
                <a:gd name="T21" fmla="*/ 505 h 1062"/>
                <a:gd name="T22" fmla="*/ 952 w 954"/>
                <a:gd name="T23" fmla="*/ 604 h 1062"/>
                <a:gd name="T24" fmla="*/ 940 w 954"/>
                <a:gd name="T25" fmla="*/ 691 h 1062"/>
                <a:gd name="T26" fmla="*/ 919 w 954"/>
                <a:gd name="T27" fmla="*/ 768 h 1062"/>
                <a:gd name="T28" fmla="*/ 882 w 954"/>
                <a:gd name="T29" fmla="*/ 848 h 1062"/>
                <a:gd name="T30" fmla="*/ 835 w 954"/>
                <a:gd name="T31" fmla="*/ 917 h 1062"/>
                <a:gd name="T32" fmla="*/ 782 w 954"/>
                <a:gd name="T33" fmla="*/ 969 h 1062"/>
                <a:gd name="T34" fmla="*/ 728 w 954"/>
                <a:gd name="T35" fmla="*/ 1004 h 1062"/>
                <a:gd name="T36" fmla="*/ 660 w 954"/>
                <a:gd name="T37" fmla="*/ 1032 h 1062"/>
                <a:gd name="T38" fmla="*/ 595 w 954"/>
                <a:gd name="T39" fmla="*/ 1049 h 1062"/>
                <a:gd name="T40" fmla="*/ 521 w 954"/>
                <a:gd name="T41" fmla="*/ 1059 h 1062"/>
                <a:gd name="T42" fmla="*/ 432 w 954"/>
                <a:gd name="T43" fmla="*/ 1062 h 1062"/>
                <a:gd name="T44" fmla="*/ 230 w 954"/>
                <a:gd name="T45" fmla="*/ 181 h 1062"/>
                <a:gd name="T46" fmla="*/ 446 w 954"/>
                <a:gd name="T47" fmla="*/ 883 h 1062"/>
                <a:gd name="T48" fmla="*/ 541 w 954"/>
                <a:gd name="T49" fmla="*/ 873 h 1062"/>
                <a:gd name="T50" fmla="*/ 580 w 954"/>
                <a:gd name="T51" fmla="*/ 861 h 1062"/>
                <a:gd name="T52" fmla="*/ 613 w 954"/>
                <a:gd name="T53" fmla="*/ 843 h 1062"/>
                <a:gd name="T54" fmla="*/ 642 w 954"/>
                <a:gd name="T55" fmla="*/ 821 h 1062"/>
                <a:gd name="T56" fmla="*/ 667 w 954"/>
                <a:gd name="T57" fmla="*/ 787 h 1062"/>
                <a:gd name="T58" fmla="*/ 687 w 954"/>
                <a:gd name="T59" fmla="*/ 743 h 1062"/>
                <a:gd name="T60" fmla="*/ 704 w 954"/>
                <a:gd name="T61" fmla="*/ 687 h 1062"/>
                <a:gd name="T62" fmla="*/ 713 w 954"/>
                <a:gd name="T63" fmla="*/ 617 h 1062"/>
                <a:gd name="T64" fmla="*/ 717 w 954"/>
                <a:gd name="T65" fmla="*/ 532 h 1062"/>
                <a:gd name="T66" fmla="*/ 713 w 954"/>
                <a:gd name="T67" fmla="*/ 448 h 1062"/>
                <a:gd name="T68" fmla="*/ 704 w 954"/>
                <a:gd name="T69" fmla="*/ 380 h 1062"/>
                <a:gd name="T70" fmla="*/ 687 w 954"/>
                <a:gd name="T71" fmla="*/ 327 h 1062"/>
                <a:gd name="T72" fmla="*/ 665 w 954"/>
                <a:gd name="T73" fmla="*/ 284 h 1062"/>
                <a:gd name="T74" fmla="*/ 638 w 954"/>
                <a:gd name="T75" fmla="*/ 251 h 1062"/>
                <a:gd name="T76" fmla="*/ 606 w 954"/>
                <a:gd name="T77" fmla="*/ 223 h 1062"/>
                <a:gd name="T78" fmla="*/ 567 w 954"/>
                <a:gd name="T79" fmla="*/ 204 h 1062"/>
                <a:gd name="T80" fmla="*/ 521 w 954"/>
                <a:gd name="T81" fmla="*/ 191 h 1062"/>
                <a:gd name="T82" fmla="*/ 398 w 954"/>
                <a:gd name="T83" fmla="*/ 181 h 10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4"/>
                <a:gd name="T127" fmla="*/ 0 h 1062"/>
                <a:gd name="T128" fmla="*/ 954 w 954"/>
                <a:gd name="T129" fmla="*/ 1062 h 10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4" h="1062">
                  <a:moveTo>
                    <a:pt x="0" y="0"/>
                  </a:moveTo>
                  <a:lnTo>
                    <a:pt x="420" y="0"/>
                  </a:lnTo>
                  <a:lnTo>
                    <a:pt x="455" y="0"/>
                  </a:lnTo>
                  <a:lnTo>
                    <a:pt x="486" y="2"/>
                  </a:lnTo>
                  <a:lnTo>
                    <a:pt x="518" y="3"/>
                  </a:lnTo>
                  <a:lnTo>
                    <a:pt x="545" y="6"/>
                  </a:lnTo>
                  <a:lnTo>
                    <a:pt x="572" y="8"/>
                  </a:lnTo>
                  <a:lnTo>
                    <a:pt x="595" y="12"/>
                  </a:lnTo>
                  <a:lnTo>
                    <a:pt x="617" y="16"/>
                  </a:lnTo>
                  <a:lnTo>
                    <a:pt x="637" y="21"/>
                  </a:lnTo>
                  <a:lnTo>
                    <a:pt x="661" y="29"/>
                  </a:lnTo>
                  <a:lnTo>
                    <a:pt x="685" y="37"/>
                  </a:lnTo>
                  <a:lnTo>
                    <a:pt x="708" y="47"/>
                  </a:lnTo>
                  <a:lnTo>
                    <a:pt x="730" y="59"/>
                  </a:lnTo>
                  <a:lnTo>
                    <a:pt x="751" y="72"/>
                  </a:lnTo>
                  <a:lnTo>
                    <a:pt x="770" y="86"/>
                  </a:lnTo>
                  <a:lnTo>
                    <a:pt x="790" y="101"/>
                  </a:lnTo>
                  <a:lnTo>
                    <a:pt x="808" y="118"/>
                  </a:lnTo>
                  <a:lnTo>
                    <a:pt x="826" y="136"/>
                  </a:lnTo>
                  <a:lnTo>
                    <a:pt x="842" y="156"/>
                  </a:lnTo>
                  <a:lnTo>
                    <a:pt x="857" y="175"/>
                  </a:lnTo>
                  <a:lnTo>
                    <a:pt x="871" y="196"/>
                  </a:lnTo>
                  <a:lnTo>
                    <a:pt x="884" y="218"/>
                  </a:lnTo>
                  <a:lnTo>
                    <a:pt x="896" y="241"/>
                  </a:lnTo>
                  <a:lnTo>
                    <a:pt x="908" y="266"/>
                  </a:lnTo>
                  <a:lnTo>
                    <a:pt x="917" y="291"/>
                  </a:lnTo>
                  <a:lnTo>
                    <a:pt x="926" y="317"/>
                  </a:lnTo>
                  <a:lnTo>
                    <a:pt x="934" y="344"/>
                  </a:lnTo>
                  <a:lnTo>
                    <a:pt x="940" y="374"/>
                  </a:lnTo>
                  <a:lnTo>
                    <a:pt x="945" y="403"/>
                  </a:lnTo>
                  <a:lnTo>
                    <a:pt x="949" y="436"/>
                  </a:lnTo>
                  <a:lnTo>
                    <a:pt x="952" y="470"/>
                  </a:lnTo>
                  <a:lnTo>
                    <a:pt x="953" y="505"/>
                  </a:lnTo>
                  <a:lnTo>
                    <a:pt x="954" y="542"/>
                  </a:lnTo>
                  <a:lnTo>
                    <a:pt x="953" y="573"/>
                  </a:lnTo>
                  <a:lnTo>
                    <a:pt x="952" y="604"/>
                  </a:lnTo>
                  <a:lnTo>
                    <a:pt x="949" y="634"/>
                  </a:lnTo>
                  <a:lnTo>
                    <a:pt x="945" y="664"/>
                  </a:lnTo>
                  <a:lnTo>
                    <a:pt x="940" y="691"/>
                  </a:lnTo>
                  <a:lnTo>
                    <a:pt x="935" y="717"/>
                  </a:lnTo>
                  <a:lnTo>
                    <a:pt x="927" y="743"/>
                  </a:lnTo>
                  <a:lnTo>
                    <a:pt x="919" y="768"/>
                  </a:lnTo>
                  <a:lnTo>
                    <a:pt x="908" y="796"/>
                  </a:lnTo>
                  <a:lnTo>
                    <a:pt x="896" y="822"/>
                  </a:lnTo>
                  <a:lnTo>
                    <a:pt x="882" y="848"/>
                  </a:lnTo>
                  <a:lnTo>
                    <a:pt x="867" y="873"/>
                  </a:lnTo>
                  <a:lnTo>
                    <a:pt x="852" y="895"/>
                  </a:lnTo>
                  <a:lnTo>
                    <a:pt x="835" y="917"/>
                  </a:lnTo>
                  <a:lnTo>
                    <a:pt x="817" y="936"/>
                  </a:lnTo>
                  <a:lnTo>
                    <a:pt x="797" y="954"/>
                  </a:lnTo>
                  <a:lnTo>
                    <a:pt x="782" y="969"/>
                  </a:lnTo>
                  <a:lnTo>
                    <a:pt x="765" y="980"/>
                  </a:lnTo>
                  <a:lnTo>
                    <a:pt x="747" y="992"/>
                  </a:lnTo>
                  <a:lnTo>
                    <a:pt x="728" y="1004"/>
                  </a:lnTo>
                  <a:lnTo>
                    <a:pt x="707" y="1014"/>
                  </a:lnTo>
                  <a:lnTo>
                    <a:pt x="685" y="1023"/>
                  </a:lnTo>
                  <a:lnTo>
                    <a:pt x="660" y="1032"/>
                  </a:lnTo>
                  <a:lnTo>
                    <a:pt x="635" y="1040"/>
                  </a:lnTo>
                  <a:lnTo>
                    <a:pt x="616" y="1045"/>
                  </a:lnTo>
                  <a:lnTo>
                    <a:pt x="595" y="1049"/>
                  </a:lnTo>
                  <a:lnTo>
                    <a:pt x="572" y="1053"/>
                  </a:lnTo>
                  <a:lnTo>
                    <a:pt x="547" y="1057"/>
                  </a:lnTo>
                  <a:lnTo>
                    <a:pt x="521" y="1059"/>
                  </a:lnTo>
                  <a:lnTo>
                    <a:pt x="493" y="1061"/>
                  </a:lnTo>
                  <a:lnTo>
                    <a:pt x="463" y="1062"/>
                  </a:lnTo>
                  <a:lnTo>
                    <a:pt x="432" y="1062"/>
                  </a:lnTo>
                  <a:lnTo>
                    <a:pt x="0" y="1062"/>
                  </a:lnTo>
                  <a:lnTo>
                    <a:pt x="0" y="0"/>
                  </a:lnTo>
                  <a:close/>
                  <a:moveTo>
                    <a:pt x="230" y="181"/>
                  </a:moveTo>
                  <a:lnTo>
                    <a:pt x="230" y="883"/>
                  </a:lnTo>
                  <a:lnTo>
                    <a:pt x="402" y="883"/>
                  </a:lnTo>
                  <a:lnTo>
                    <a:pt x="446" y="883"/>
                  </a:lnTo>
                  <a:lnTo>
                    <a:pt x="484" y="880"/>
                  </a:lnTo>
                  <a:lnTo>
                    <a:pt x="516" y="878"/>
                  </a:lnTo>
                  <a:lnTo>
                    <a:pt x="541" y="873"/>
                  </a:lnTo>
                  <a:lnTo>
                    <a:pt x="554" y="870"/>
                  </a:lnTo>
                  <a:lnTo>
                    <a:pt x="567" y="865"/>
                  </a:lnTo>
                  <a:lnTo>
                    <a:pt x="580" y="861"/>
                  </a:lnTo>
                  <a:lnTo>
                    <a:pt x="591" y="856"/>
                  </a:lnTo>
                  <a:lnTo>
                    <a:pt x="603" y="849"/>
                  </a:lnTo>
                  <a:lnTo>
                    <a:pt x="613" y="843"/>
                  </a:lnTo>
                  <a:lnTo>
                    <a:pt x="624" y="836"/>
                  </a:lnTo>
                  <a:lnTo>
                    <a:pt x="633" y="829"/>
                  </a:lnTo>
                  <a:lnTo>
                    <a:pt x="642" y="821"/>
                  </a:lnTo>
                  <a:lnTo>
                    <a:pt x="651" y="810"/>
                  </a:lnTo>
                  <a:lnTo>
                    <a:pt x="659" y="800"/>
                  </a:lnTo>
                  <a:lnTo>
                    <a:pt x="667" y="787"/>
                  </a:lnTo>
                  <a:lnTo>
                    <a:pt x="674" y="774"/>
                  </a:lnTo>
                  <a:lnTo>
                    <a:pt x="681" y="760"/>
                  </a:lnTo>
                  <a:lnTo>
                    <a:pt x="687" y="743"/>
                  </a:lnTo>
                  <a:lnTo>
                    <a:pt x="694" y="726"/>
                  </a:lnTo>
                  <a:lnTo>
                    <a:pt x="699" y="708"/>
                  </a:lnTo>
                  <a:lnTo>
                    <a:pt x="704" y="687"/>
                  </a:lnTo>
                  <a:lnTo>
                    <a:pt x="708" y="665"/>
                  </a:lnTo>
                  <a:lnTo>
                    <a:pt x="711" y="642"/>
                  </a:lnTo>
                  <a:lnTo>
                    <a:pt x="713" y="617"/>
                  </a:lnTo>
                  <a:lnTo>
                    <a:pt x="716" y="590"/>
                  </a:lnTo>
                  <a:lnTo>
                    <a:pt x="716" y="562"/>
                  </a:lnTo>
                  <a:lnTo>
                    <a:pt x="717" y="532"/>
                  </a:lnTo>
                  <a:lnTo>
                    <a:pt x="716" y="502"/>
                  </a:lnTo>
                  <a:lnTo>
                    <a:pt x="716" y="473"/>
                  </a:lnTo>
                  <a:lnTo>
                    <a:pt x="713" y="448"/>
                  </a:lnTo>
                  <a:lnTo>
                    <a:pt x="711" y="423"/>
                  </a:lnTo>
                  <a:lnTo>
                    <a:pt x="708" y="401"/>
                  </a:lnTo>
                  <a:lnTo>
                    <a:pt x="704" y="380"/>
                  </a:lnTo>
                  <a:lnTo>
                    <a:pt x="699" y="361"/>
                  </a:lnTo>
                  <a:lnTo>
                    <a:pt x="694" y="343"/>
                  </a:lnTo>
                  <a:lnTo>
                    <a:pt x="687" y="327"/>
                  </a:lnTo>
                  <a:lnTo>
                    <a:pt x="681" y="311"/>
                  </a:lnTo>
                  <a:lnTo>
                    <a:pt x="673" y="297"/>
                  </a:lnTo>
                  <a:lnTo>
                    <a:pt x="665" y="284"/>
                  </a:lnTo>
                  <a:lnTo>
                    <a:pt x="658" y="273"/>
                  </a:lnTo>
                  <a:lnTo>
                    <a:pt x="648" y="261"/>
                  </a:lnTo>
                  <a:lnTo>
                    <a:pt x="638" y="251"/>
                  </a:lnTo>
                  <a:lnTo>
                    <a:pt x="628" y="240"/>
                  </a:lnTo>
                  <a:lnTo>
                    <a:pt x="617" y="231"/>
                  </a:lnTo>
                  <a:lnTo>
                    <a:pt x="606" y="223"/>
                  </a:lnTo>
                  <a:lnTo>
                    <a:pt x="594" y="216"/>
                  </a:lnTo>
                  <a:lnTo>
                    <a:pt x="581" y="209"/>
                  </a:lnTo>
                  <a:lnTo>
                    <a:pt x="567" y="204"/>
                  </a:lnTo>
                  <a:lnTo>
                    <a:pt x="553" y="199"/>
                  </a:lnTo>
                  <a:lnTo>
                    <a:pt x="537" y="194"/>
                  </a:lnTo>
                  <a:lnTo>
                    <a:pt x="521" y="191"/>
                  </a:lnTo>
                  <a:lnTo>
                    <a:pt x="492" y="186"/>
                  </a:lnTo>
                  <a:lnTo>
                    <a:pt x="450" y="183"/>
                  </a:lnTo>
                  <a:lnTo>
                    <a:pt x="398" y="181"/>
                  </a:lnTo>
                  <a:lnTo>
                    <a:pt x="334" y="181"/>
                  </a:lnTo>
                  <a:lnTo>
                    <a:pt x="230" y="181"/>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89" name="Freeform 107">
              <a:extLst>
                <a:ext uri="{FF2B5EF4-FFF2-40B4-BE49-F238E27FC236}">
                  <a16:creationId xmlns:a16="http://schemas.microsoft.com/office/drawing/2014/main" id="{2884B7D7-F01F-40E4-B36D-09C39B96B6D9}"/>
                </a:ext>
              </a:extLst>
            </p:cNvPr>
            <p:cNvSpPr>
              <a:spLocks/>
            </p:cNvSpPr>
            <p:nvPr/>
          </p:nvSpPr>
          <p:spPr bwMode="auto">
            <a:xfrm>
              <a:off x="3764" y="2112"/>
              <a:ext cx="216" cy="265"/>
            </a:xfrm>
            <a:custGeom>
              <a:avLst/>
              <a:gdLst>
                <a:gd name="T0" fmla="*/ 0 w 865"/>
                <a:gd name="T1" fmla="*/ 1062 h 1062"/>
                <a:gd name="T2" fmla="*/ 0 w 865"/>
                <a:gd name="T3" fmla="*/ 0 h 1062"/>
                <a:gd name="T4" fmla="*/ 843 w 865"/>
                <a:gd name="T5" fmla="*/ 0 h 1062"/>
                <a:gd name="T6" fmla="*/ 843 w 865"/>
                <a:gd name="T7" fmla="*/ 181 h 1062"/>
                <a:gd name="T8" fmla="*/ 230 w 865"/>
                <a:gd name="T9" fmla="*/ 181 h 1062"/>
                <a:gd name="T10" fmla="*/ 230 w 865"/>
                <a:gd name="T11" fmla="*/ 415 h 1062"/>
                <a:gd name="T12" fmla="*/ 800 w 865"/>
                <a:gd name="T13" fmla="*/ 415 h 1062"/>
                <a:gd name="T14" fmla="*/ 800 w 865"/>
                <a:gd name="T15" fmla="*/ 594 h 1062"/>
                <a:gd name="T16" fmla="*/ 230 w 865"/>
                <a:gd name="T17" fmla="*/ 594 h 1062"/>
                <a:gd name="T18" fmla="*/ 230 w 865"/>
                <a:gd name="T19" fmla="*/ 883 h 1062"/>
                <a:gd name="T20" fmla="*/ 865 w 865"/>
                <a:gd name="T21" fmla="*/ 883 h 1062"/>
                <a:gd name="T22" fmla="*/ 865 w 865"/>
                <a:gd name="T23" fmla="*/ 1062 h 1062"/>
                <a:gd name="T24" fmla="*/ 0 w 865"/>
                <a:gd name="T25" fmla="*/ 1062 h 10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5"/>
                <a:gd name="T40" fmla="*/ 0 h 1062"/>
                <a:gd name="T41" fmla="*/ 865 w 865"/>
                <a:gd name="T42" fmla="*/ 1062 h 10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5" h="1062">
                  <a:moveTo>
                    <a:pt x="0" y="1062"/>
                  </a:moveTo>
                  <a:lnTo>
                    <a:pt x="0" y="0"/>
                  </a:lnTo>
                  <a:lnTo>
                    <a:pt x="843" y="0"/>
                  </a:lnTo>
                  <a:lnTo>
                    <a:pt x="843" y="181"/>
                  </a:lnTo>
                  <a:lnTo>
                    <a:pt x="230" y="181"/>
                  </a:lnTo>
                  <a:lnTo>
                    <a:pt x="230" y="415"/>
                  </a:lnTo>
                  <a:lnTo>
                    <a:pt x="800" y="415"/>
                  </a:lnTo>
                  <a:lnTo>
                    <a:pt x="800" y="594"/>
                  </a:lnTo>
                  <a:lnTo>
                    <a:pt x="230" y="594"/>
                  </a:lnTo>
                  <a:lnTo>
                    <a:pt x="230" y="883"/>
                  </a:lnTo>
                  <a:lnTo>
                    <a:pt x="865" y="883"/>
                  </a:lnTo>
                  <a:lnTo>
                    <a:pt x="865" y="1062"/>
                  </a:lnTo>
                  <a:lnTo>
                    <a:pt x="0" y="1062"/>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0" name="Freeform 108">
              <a:extLst>
                <a:ext uri="{FF2B5EF4-FFF2-40B4-BE49-F238E27FC236}">
                  <a16:creationId xmlns:a16="http://schemas.microsoft.com/office/drawing/2014/main" id="{B71EF26E-6854-480C-86ED-DFCE821190B0}"/>
                </a:ext>
              </a:extLst>
            </p:cNvPr>
            <p:cNvSpPr>
              <a:spLocks noEditPoints="1"/>
            </p:cNvSpPr>
            <p:nvPr/>
          </p:nvSpPr>
          <p:spPr bwMode="auto">
            <a:xfrm>
              <a:off x="4331" y="2112"/>
              <a:ext cx="285" cy="265"/>
            </a:xfrm>
            <a:custGeom>
              <a:avLst/>
              <a:gdLst>
                <a:gd name="T0" fmla="*/ 1142 w 1142"/>
                <a:gd name="T1" fmla="*/ 1062 h 1062"/>
                <a:gd name="T2" fmla="*/ 892 w 1142"/>
                <a:gd name="T3" fmla="*/ 1062 h 1062"/>
                <a:gd name="T4" fmla="*/ 792 w 1142"/>
                <a:gd name="T5" fmla="*/ 821 h 1062"/>
                <a:gd name="T6" fmla="*/ 337 w 1142"/>
                <a:gd name="T7" fmla="*/ 821 h 1062"/>
                <a:gd name="T8" fmla="*/ 244 w 1142"/>
                <a:gd name="T9" fmla="*/ 1062 h 1062"/>
                <a:gd name="T10" fmla="*/ 0 w 1142"/>
                <a:gd name="T11" fmla="*/ 1062 h 1062"/>
                <a:gd name="T12" fmla="*/ 444 w 1142"/>
                <a:gd name="T13" fmla="*/ 0 h 1062"/>
                <a:gd name="T14" fmla="*/ 686 w 1142"/>
                <a:gd name="T15" fmla="*/ 0 h 1062"/>
                <a:gd name="T16" fmla="*/ 1142 w 1142"/>
                <a:gd name="T17" fmla="*/ 1062 h 1062"/>
                <a:gd name="T18" fmla="*/ 718 w 1142"/>
                <a:gd name="T19" fmla="*/ 642 h 1062"/>
                <a:gd name="T20" fmla="*/ 562 w 1142"/>
                <a:gd name="T21" fmla="*/ 248 h 1062"/>
                <a:gd name="T22" fmla="*/ 409 w 1142"/>
                <a:gd name="T23" fmla="*/ 642 h 1062"/>
                <a:gd name="T24" fmla="*/ 718 w 1142"/>
                <a:gd name="T25" fmla="*/ 642 h 10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2"/>
                <a:gd name="T40" fmla="*/ 0 h 1062"/>
                <a:gd name="T41" fmla="*/ 1142 w 1142"/>
                <a:gd name="T42" fmla="*/ 1062 h 10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2" h="1062">
                  <a:moveTo>
                    <a:pt x="1142" y="1062"/>
                  </a:moveTo>
                  <a:lnTo>
                    <a:pt x="892" y="1062"/>
                  </a:lnTo>
                  <a:lnTo>
                    <a:pt x="792" y="821"/>
                  </a:lnTo>
                  <a:lnTo>
                    <a:pt x="337" y="821"/>
                  </a:lnTo>
                  <a:lnTo>
                    <a:pt x="244" y="1062"/>
                  </a:lnTo>
                  <a:lnTo>
                    <a:pt x="0" y="1062"/>
                  </a:lnTo>
                  <a:lnTo>
                    <a:pt x="444" y="0"/>
                  </a:lnTo>
                  <a:lnTo>
                    <a:pt x="686" y="0"/>
                  </a:lnTo>
                  <a:lnTo>
                    <a:pt x="1142" y="1062"/>
                  </a:lnTo>
                  <a:close/>
                  <a:moveTo>
                    <a:pt x="718" y="642"/>
                  </a:moveTo>
                  <a:lnTo>
                    <a:pt x="562" y="248"/>
                  </a:lnTo>
                  <a:lnTo>
                    <a:pt x="409" y="642"/>
                  </a:lnTo>
                  <a:lnTo>
                    <a:pt x="718" y="642"/>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1" name="Freeform 109">
              <a:extLst>
                <a:ext uri="{FF2B5EF4-FFF2-40B4-BE49-F238E27FC236}">
                  <a16:creationId xmlns:a16="http://schemas.microsoft.com/office/drawing/2014/main" id="{8B705C8C-5BDC-4F26-8DDC-C1E13DE7A5B2}"/>
                </a:ext>
              </a:extLst>
            </p:cNvPr>
            <p:cNvSpPr>
              <a:spLocks/>
            </p:cNvSpPr>
            <p:nvPr/>
          </p:nvSpPr>
          <p:spPr bwMode="auto">
            <a:xfrm>
              <a:off x="4663" y="2112"/>
              <a:ext cx="226" cy="265"/>
            </a:xfrm>
            <a:custGeom>
              <a:avLst/>
              <a:gdLst>
                <a:gd name="T0" fmla="*/ 338 w 904"/>
                <a:gd name="T1" fmla="*/ 1062 h 1062"/>
                <a:gd name="T2" fmla="*/ 338 w 904"/>
                <a:gd name="T3" fmla="*/ 181 h 1062"/>
                <a:gd name="T4" fmla="*/ 0 w 904"/>
                <a:gd name="T5" fmla="*/ 181 h 1062"/>
                <a:gd name="T6" fmla="*/ 0 w 904"/>
                <a:gd name="T7" fmla="*/ 0 h 1062"/>
                <a:gd name="T8" fmla="*/ 904 w 904"/>
                <a:gd name="T9" fmla="*/ 0 h 1062"/>
                <a:gd name="T10" fmla="*/ 904 w 904"/>
                <a:gd name="T11" fmla="*/ 181 h 1062"/>
                <a:gd name="T12" fmla="*/ 567 w 904"/>
                <a:gd name="T13" fmla="*/ 181 h 1062"/>
                <a:gd name="T14" fmla="*/ 567 w 904"/>
                <a:gd name="T15" fmla="*/ 1062 h 1062"/>
                <a:gd name="T16" fmla="*/ 338 w 904"/>
                <a:gd name="T17" fmla="*/ 1062 h 10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4"/>
                <a:gd name="T28" fmla="*/ 0 h 1062"/>
                <a:gd name="T29" fmla="*/ 904 w 904"/>
                <a:gd name="T30" fmla="*/ 1062 h 10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4" h="1062">
                  <a:moveTo>
                    <a:pt x="338" y="1062"/>
                  </a:moveTo>
                  <a:lnTo>
                    <a:pt x="338" y="181"/>
                  </a:lnTo>
                  <a:lnTo>
                    <a:pt x="0" y="181"/>
                  </a:lnTo>
                  <a:lnTo>
                    <a:pt x="0" y="0"/>
                  </a:lnTo>
                  <a:lnTo>
                    <a:pt x="904" y="0"/>
                  </a:lnTo>
                  <a:lnTo>
                    <a:pt x="904" y="181"/>
                  </a:lnTo>
                  <a:lnTo>
                    <a:pt x="567" y="181"/>
                  </a:lnTo>
                  <a:lnTo>
                    <a:pt x="567" y="1062"/>
                  </a:lnTo>
                  <a:lnTo>
                    <a:pt x="338" y="1062"/>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2" name="Freeform 110">
              <a:extLst>
                <a:ext uri="{FF2B5EF4-FFF2-40B4-BE49-F238E27FC236}">
                  <a16:creationId xmlns:a16="http://schemas.microsoft.com/office/drawing/2014/main" id="{509E866A-2D78-47C5-823B-048F85A276B9}"/>
                </a:ext>
              </a:extLst>
            </p:cNvPr>
            <p:cNvSpPr>
              <a:spLocks noEditPoints="1"/>
            </p:cNvSpPr>
            <p:nvPr/>
          </p:nvSpPr>
          <p:spPr bwMode="auto">
            <a:xfrm>
              <a:off x="4992" y="2112"/>
              <a:ext cx="218" cy="265"/>
            </a:xfrm>
            <a:custGeom>
              <a:avLst/>
              <a:gdLst>
                <a:gd name="T0" fmla="*/ 0 w 872"/>
                <a:gd name="T1" fmla="*/ 0 h 1062"/>
                <a:gd name="T2" fmla="*/ 418 w 872"/>
                <a:gd name="T3" fmla="*/ 0 h 1062"/>
                <a:gd name="T4" fmla="*/ 505 w 872"/>
                <a:gd name="T5" fmla="*/ 3 h 1062"/>
                <a:gd name="T6" fmla="*/ 574 w 872"/>
                <a:gd name="T7" fmla="*/ 7 h 1062"/>
                <a:gd name="T8" fmla="*/ 623 w 872"/>
                <a:gd name="T9" fmla="*/ 13 h 1062"/>
                <a:gd name="T10" fmla="*/ 666 w 872"/>
                <a:gd name="T11" fmla="*/ 24 h 1062"/>
                <a:gd name="T12" fmla="*/ 711 w 872"/>
                <a:gd name="T13" fmla="*/ 42 h 1062"/>
                <a:gd name="T14" fmla="*/ 751 w 872"/>
                <a:gd name="T15" fmla="*/ 68 h 1062"/>
                <a:gd name="T16" fmla="*/ 789 w 872"/>
                <a:gd name="T17" fmla="*/ 101 h 1062"/>
                <a:gd name="T18" fmla="*/ 821 w 872"/>
                <a:gd name="T19" fmla="*/ 142 h 1062"/>
                <a:gd name="T20" fmla="*/ 846 w 872"/>
                <a:gd name="T21" fmla="*/ 187 h 1062"/>
                <a:gd name="T22" fmla="*/ 863 w 872"/>
                <a:gd name="T23" fmla="*/ 239 h 1062"/>
                <a:gd name="T24" fmla="*/ 870 w 872"/>
                <a:gd name="T25" fmla="*/ 296 h 1062"/>
                <a:gd name="T26" fmla="*/ 870 w 872"/>
                <a:gd name="T27" fmla="*/ 352 h 1062"/>
                <a:gd name="T28" fmla="*/ 867 w 872"/>
                <a:gd name="T29" fmla="*/ 396 h 1062"/>
                <a:gd name="T30" fmla="*/ 856 w 872"/>
                <a:gd name="T31" fmla="*/ 437 h 1062"/>
                <a:gd name="T32" fmla="*/ 842 w 872"/>
                <a:gd name="T33" fmla="*/ 475 h 1062"/>
                <a:gd name="T34" fmla="*/ 824 w 872"/>
                <a:gd name="T35" fmla="*/ 507 h 1062"/>
                <a:gd name="T36" fmla="*/ 802 w 872"/>
                <a:gd name="T37" fmla="*/ 537 h 1062"/>
                <a:gd name="T38" fmla="*/ 777 w 872"/>
                <a:gd name="T39" fmla="*/ 564 h 1062"/>
                <a:gd name="T40" fmla="*/ 751 w 872"/>
                <a:gd name="T41" fmla="*/ 586 h 1062"/>
                <a:gd name="T42" fmla="*/ 721 w 872"/>
                <a:gd name="T43" fmla="*/ 606 h 1062"/>
                <a:gd name="T44" fmla="*/ 693 w 872"/>
                <a:gd name="T45" fmla="*/ 621 h 1062"/>
                <a:gd name="T46" fmla="*/ 663 w 872"/>
                <a:gd name="T47" fmla="*/ 633 h 1062"/>
                <a:gd name="T48" fmla="*/ 633 w 872"/>
                <a:gd name="T49" fmla="*/ 643 h 1062"/>
                <a:gd name="T50" fmla="*/ 596 w 872"/>
                <a:gd name="T51" fmla="*/ 650 h 1062"/>
                <a:gd name="T52" fmla="*/ 545 w 872"/>
                <a:gd name="T53" fmla="*/ 656 h 1062"/>
                <a:gd name="T54" fmla="*/ 486 w 872"/>
                <a:gd name="T55" fmla="*/ 660 h 1062"/>
                <a:gd name="T56" fmla="*/ 417 w 872"/>
                <a:gd name="T57" fmla="*/ 661 h 1062"/>
                <a:gd name="T58" fmla="*/ 230 w 872"/>
                <a:gd name="T59" fmla="*/ 661 h 1062"/>
                <a:gd name="T60" fmla="*/ 0 w 872"/>
                <a:gd name="T61" fmla="*/ 1062 h 1062"/>
                <a:gd name="T62" fmla="*/ 230 w 872"/>
                <a:gd name="T63" fmla="*/ 481 h 1062"/>
                <a:gd name="T64" fmla="*/ 418 w 872"/>
                <a:gd name="T65" fmla="*/ 480 h 1062"/>
                <a:gd name="T66" fmla="*/ 489 w 872"/>
                <a:gd name="T67" fmla="*/ 475 h 1062"/>
                <a:gd name="T68" fmla="*/ 524 w 872"/>
                <a:gd name="T69" fmla="*/ 468 h 1062"/>
                <a:gd name="T70" fmla="*/ 548 w 872"/>
                <a:gd name="T71" fmla="*/ 460 h 1062"/>
                <a:gd name="T72" fmla="*/ 568 w 872"/>
                <a:gd name="T73" fmla="*/ 450 h 1062"/>
                <a:gd name="T74" fmla="*/ 587 w 872"/>
                <a:gd name="T75" fmla="*/ 437 h 1062"/>
                <a:gd name="T76" fmla="*/ 602 w 872"/>
                <a:gd name="T77" fmla="*/ 422 h 1062"/>
                <a:gd name="T78" fmla="*/ 615 w 872"/>
                <a:gd name="T79" fmla="*/ 403 h 1062"/>
                <a:gd name="T80" fmla="*/ 624 w 872"/>
                <a:gd name="T81" fmla="*/ 384 h 1062"/>
                <a:gd name="T82" fmla="*/ 631 w 872"/>
                <a:gd name="T83" fmla="*/ 363 h 1062"/>
                <a:gd name="T84" fmla="*/ 635 w 872"/>
                <a:gd name="T85" fmla="*/ 341 h 1062"/>
                <a:gd name="T86" fmla="*/ 635 w 872"/>
                <a:gd name="T87" fmla="*/ 315 h 1062"/>
                <a:gd name="T88" fmla="*/ 629 w 872"/>
                <a:gd name="T89" fmla="*/ 289 h 1062"/>
                <a:gd name="T90" fmla="*/ 620 w 872"/>
                <a:gd name="T91" fmla="*/ 266 h 1062"/>
                <a:gd name="T92" fmla="*/ 606 w 872"/>
                <a:gd name="T93" fmla="*/ 244 h 1062"/>
                <a:gd name="T94" fmla="*/ 589 w 872"/>
                <a:gd name="T95" fmla="*/ 226 h 1062"/>
                <a:gd name="T96" fmla="*/ 568 w 872"/>
                <a:gd name="T97" fmla="*/ 210 h 1062"/>
                <a:gd name="T98" fmla="*/ 545 w 872"/>
                <a:gd name="T99" fmla="*/ 199 h 1062"/>
                <a:gd name="T100" fmla="*/ 519 w 872"/>
                <a:gd name="T101" fmla="*/ 190 h 1062"/>
                <a:gd name="T102" fmla="*/ 480 w 872"/>
                <a:gd name="T103" fmla="*/ 184 h 1062"/>
                <a:gd name="T104" fmla="*/ 397 w 872"/>
                <a:gd name="T105" fmla="*/ 181 h 1062"/>
                <a:gd name="T106" fmla="*/ 230 w 872"/>
                <a:gd name="T107" fmla="*/ 181 h 10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2"/>
                <a:gd name="T163" fmla="*/ 0 h 1062"/>
                <a:gd name="T164" fmla="*/ 872 w 872"/>
                <a:gd name="T165" fmla="*/ 1062 h 10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2" h="1062">
                  <a:moveTo>
                    <a:pt x="0" y="1062"/>
                  </a:moveTo>
                  <a:lnTo>
                    <a:pt x="0" y="0"/>
                  </a:lnTo>
                  <a:lnTo>
                    <a:pt x="369" y="0"/>
                  </a:lnTo>
                  <a:lnTo>
                    <a:pt x="418" y="0"/>
                  </a:lnTo>
                  <a:lnTo>
                    <a:pt x="463" y="2"/>
                  </a:lnTo>
                  <a:lnTo>
                    <a:pt x="505" y="3"/>
                  </a:lnTo>
                  <a:lnTo>
                    <a:pt x="541" y="4"/>
                  </a:lnTo>
                  <a:lnTo>
                    <a:pt x="574" y="7"/>
                  </a:lnTo>
                  <a:lnTo>
                    <a:pt x="601" y="9"/>
                  </a:lnTo>
                  <a:lnTo>
                    <a:pt x="623" y="13"/>
                  </a:lnTo>
                  <a:lnTo>
                    <a:pt x="641" y="17"/>
                  </a:lnTo>
                  <a:lnTo>
                    <a:pt x="666" y="24"/>
                  </a:lnTo>
                  <a:lnTo>
                    <a:pt x="689" y="32"/>
                  </a:lnTo>
                  <a:lnTo>
                    <a:pt x="711" y="42"/>
                  </a:lnTo>
                  <a:lnTo>
                    <a:pt x="732" y="55"/>
                  </a:lnTo>
                  <a:lnTo>
                    <a:pt x="751" y="68"/>
                  </a:lnTo>
                  <a:lnTo>
                    <a:pt x="771" y="83"/>
                  </a:lnTo>
                  <a:lnTo>
                    <a:pt x="789" y="101"/>
                  </a:lnTo>
                  <a:lnTo>
                    <a:pt x="806" y="121"/>
                  </a:lnTo>
                  <a:lnTo>
                    <a:pt x="821" y="142"/>
                  </a:lnTo>
                  <a:lnTo>
                    <a:pt x="834" y="164"/>
                  </a:lnTo>
                  <a:lnTo>
                    <a:pt x="846" y="187"/>
                  </a:lnTo>
                  <a:lnTo>
                    <a:pt x="855" y="212"/>
                  </a:lnTo>
                  <a:lnTo>
                    <a:pt x="863" y="239"/>
                  </a:lnTo>
                  <a:lnTo>
                    <a:pt x="868" y="266"/>
                  </a:lnTo>
                  <a:lnTo>
                    <a:pt x="870" y="296"/>
                  </a:lnTo>
                  <a:lnTo>
                    <a:pt x="872" y="327"/>
                  </a:lnTo>
                  <a:lnTo>
                    <a:pt x="870" y="352"/>
                  </a:lnTo>
                  <a:lnTo>
                    <a:pt x="869" y="374"/>
                  </a:lnTo>
                  <a:lnTo>
                    <a:pt x="867" y="396"/>
                  </a:lnTo>
                  <a:lnTo>
                    <a:pt x="861" y="416"/>
                  </a:lnTo>
                  <a:lnTo>
                    <a:pt x="856" y="437"/>
                  </a:lnTo>
                  <a:lnTo>
                    <a:pt x="850" y="457"/>
                  </a:lnTo>
                  <a:lnTo>
                    <a:pt x="842" y="475"/>
                  </a:lnTo>
                  <a:lnTo>
                    <a:pt x="833" y="492"/>
                  </a:lnTo>
                  <a:lnTo>
                    <a:pt x="824" y="507"/>
                  </a:lnTo>
                  <a:lnTo>
                    <a:pt x="813" y="523"/>
                  </a:lnTo>
                  <a:lnTo>
                    <a:pt x="802" y="537"/>
                  </a:lnTo>
                  <a:lnTo>
                    <a:pt x="790" y="551"/>
                  </a:lnTo>
                  <a:lnTo>
                    <a:pt x="777" y="564"/>
                  </a:lnTo>
                  <a:lnTo>
                    <a:pt x="764" y="576"/>
                  </a:lnTo>
                  <a:lnTo>
                    <a:pt x="751" y="586"/>
                  </a:lnTo>
                  <a:lnTo>
                    <a:pt x="737" y="597"/>
                  </a:lnTo>
                  <a:lnTo>
                    <a:pt x="721" y="606"/>
                  </a:lnTo>
                  <a:lnTo>
                    <a:pt x="707" y="613"/>
                  </a:lnTo>
                  <a:lnTo>
                    <a:pt x="693" y="621"/>
                  </a:lnTo>
                  <a:lnTo>
                    <a:pt x="677" y="628"/>
                  </a:lnTo>
                  <a:lnTo>
                    <a:pt x="663" y="633"/>
                  </a:lnTo>
                  <a:lnTo>
                    <a:pt x="648" y="638"/>
                  </a:lnTo>
                  <a:lnTo>
                    <a:pt x="633" y="643"/>
                  </a:lnTo>
                  <a:lnTo>
                    <a:pt x="618" y="646"/>
                  </a:lnTo>
                  <a:lnTo>
                    <a:pt x="596" y="650"/>
                  </a:lnTo>
                  <a:lnTo>
                    <a:pt x="572" y="654"/>
                  </a:lnTo>
                  <a:lnTo>
                    <a:pt x="545" y="656"/>
                  </a:lnTo>
                  <a:lnTo>
                    <a:pt x="517" y="657"/>
                  </a:lnTo>
                  <a:lnTo>
                    <a:pt x="486" y="660"/>
                  </a:lnTo>
                  <a:lnTo>
                    <a:pt x="453" y="660"/>
                  </a:lnTo>
                  <a:lnTo>
                    <a:pt x="417" y="661"/>
                  </a:lnTo>
                  <a:lnTo>
                    <a:pt x="379" y="661"/>
                  </a:lnTo>
                  <a:lnTo>
                    <a:pt x="230" y="661"/>
                  </a:lnTo>
                  <a:lnTo>
                    <a:pt x="230" y="1062"/>
                  </a:lnTo>
                  <a:lnTo>
                    <a:pt x="0" y="1062"/>
                  </a:lnTo>
                  <a:close/>
                  <a:moveTo>
                    <a:pt x="230" y="181"/>
                  </a:moveTo>
                  <a:lnTo>
                    <a:pt x="230" y="481"/>
                  </a:lnTo>
                  <a:lnTo>
                    <a:pt x="355" y="481"/>
                  </a:lnTo>
                  <a:lnTo>
                    <a:pt x="418" y="480"/>
                  </a:lnTo>
                  <a:lnTo>
                    <a:pt x="469" y="477"/>
                  </a:lnTo>
                  <a:lnTo>
                    <a:pt x="489" y="475"/>
                  </a:lnTo>
                  <a:lnTo>
                    <a:pt x="509" y="472"/>
                  </a:lnTo>
                  <a:lnTo>
                    <a:pt x="524" y="468"/>
                  </a:lnTo>
                  <a:lnTo>
                    <a:pt x="537" y="464"/>
                  </a:lnTo>
                  <a:lnTo>
                    <a:pt x="548" y="460"/>
                  </a:lnTo>
                  <a:lnTo>
                    <a:pt x="558" y="455"/>
                  </a:lnTo>
                  <a:lnTo>
                    <a:pt x="568" y="450"/>
                  </a:lnTo>
                  <a:lnTo>
                    <a:pt x="578" y="444"/>
                  </a:lnTo>
                  <a:lnTo>
                    <a:pt x="587" y="437"/>
                  </a:lnTo>
                  <a:lnTo>
                    <a:pt x="594" y="429"/>
                  </a:lnTo>
                  <a:lnTo>
                    <a:pt x="602" y="422"/>
                  </a:lnTo>
                  <a:lnTo>
                    <a:pt x="609" y="413"/>
                  </a:lnTo>
                  <a:lnTo>
                    <a:pt x="615" y="403"/>
                  </a:lnTo>
                  <a:lnTo>
                    <a:pt x="620" y="394"/>
                  </a:lnTo>
                  <a:lnTo>
                    <a:pt x="624" y="384"/>
                  </a:lnTo>
                  <a:lnTo>
                    <a:pt x="628" y="374"/>
                  </a:lnTo>
                  <a:lnTo>
                    <a:pt x="631" y="363"/>
                  </a:lnTo>
                  <a:lnTo>
                    <a:pt x="633" y="353"/>
                  </a:lnTo>
                  <a:lnTo>
                    <a:pt x="635" y="341"/>
                  </a:lnTo>
                  <a:lnTo>
                    <a:pt x="635" y="330"/>
                  </a:lnTo>
                  <a:lnTo>
                    <a:pt x="635" y="315"/>
                  </a:lnTo>
                  <a:lnTo>
                    <a:pt x="632" y="302"/>
                  </a:lnTo>
                  <a:lnTo>
                    <a:pt x="629" y="289"/>
                  </a:lnTo>
                  <a:lnTo>
                    <a:pt x="625" y="278"/>
                  </a:lnTo>
                  <a:lnTo>
                    <a:pt x="620" y="266"/>
                  </a:lnTo>
                  <a:lnTo>
                    <a:pt x="614" y="254"/>
                  </a:lnTo>
                  <a:lnTo>
                    <a:pt x="606" y="244"/>
                  </a:lnTo>
                  <a:lnTo>
                    <a:pt x="598" y="234"/>
                  </a:lnTo>
                  <a:lnTo>
                    <a:pt x="589" y="226"/>
                  </a:lnTo>
                  <a:lnTo>
                    <a:pt x="579" y="217"/>
                  </a:lnTo>
                  <a:lnTo>
                    <a:pt x="568" y="210"/>
                  </a:lnTo>
                  <a:lnTo>
                    <a:pt x="557" y="204"/>
                  </a:lnTo>
                  <a:lnTo>
                    <a:pt x="545" y="199"/>
                  </a:lnTo>
                  <a:lnTo>
                    <a:pt x="532" y="194"/>
                  </a:lnTo>
                  <a:lnTo>
                    <a:pt x="519" y="190"/>
                  </a:lnTo>
                  <a:lnTo>
                    <a:pt x="506" y="187"/>
                  </a:lnTo>
                  <a:lnTo>
                    <a:pt x="480" y="184"/>
                  </a:lnTo>
                  <a:lnTo>
                    <a:pt x="444" y="182"/>
                  </a:lnTo>
                  <a:lnTo>
                    <a:pt x="397" y="181"/>
                  </a:lnTo>
                  <a:lnTo>
                    <a:pt x="340" y="181"/>
                  </a:lnTo>
                  <a:lnTo>
                    <a:pt x="230" y="181"/>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grpSp>
      <p:grpSp>
        <p:nvGrpSpPr>
          <p:cNvPr id="408593" name="Group 154">
            <a:extLst>
              <a:ext uri="{FF2B5EF4-FFF2-40B4-BE49-F238E27FC236}">
                <a16:creationId xmlns:a16="http://schemas.microsoft.com/office/drawing/2014/main" id="{38A6C065-42D6-48E2-A494-8A3F96016C5E}"/>
              </a:ext>
            </a:extLst>
          </p:cNvPr>
          <p:cNvGrpSpPr>
            <a:grpSpLocks/>
          </p:cNvGrpSpPr>
          <p:nvPr/>
        </p:nvGrpSpPr>
        <p:grpSpPr bwMode="auto">
          <a:xfrm>
            <a:off x="482600" y="2552997"/>
            <a:ext cx="8216900" cy="2316163"/>
            <a:chOff x="344" y="8"/>
            <a:chExt cx="5176" cy="1459"/>
          </a:xfrm>
        </p:grpSpPr>
        <p:sp>
          <p:nvSpPr>
            <p:cNvPr id="408594" name="Freeform 6">
              <a:extLst>
                <a:ext uri="{FF2B5EF4-FFF2-40B4-BE49-F238E27FC236}">
                  <a16:creationId xmlns:a16="http://schemas.microsoft.com/office/drawing/2014/main" id="{B00DB401-5018-40B3-9547-242894F97906}"/>
                </a:ext>
              </a:extLst>
            </p:cNvPr>
            <p:cNvSpPr>
              <a:spLocks noEditPoints="1"/>
            </p:cNvSpPr>
            <p:nvPr/>
          </p:nvSpPr>
          <p:spPr bwMode="auto">
            <a:xfrm>
              <a:off x="4814" y="1345"/>
              <a:ext cx="380" cy="57"/>
            </a:xfrm>
            <a:custGeom>
              <a:avLst/>
              <a:gdLst>
                <a:gd name="T0" fmla="*/ 0 w 1518"/>
                <a:gd name="T1" fmla="*/ 223 h 230"/>
                <a:gd name="T2" fmla="*/ 26 w 1518"/>
                <a:gd name="T3" fmla="*/ 219 h 230"/>
                <a:gd name="T4" fmla="*/ 28 w 1518"/>
                <a:gd name="T5" fmla="*/ 227 h 230"/>
                <a:gd name="T6" fmla="*/ 24 w 1518"/>
                <a:gd name="T7" fmla="*/ 229 h 230"/>
                <a:gd name="T8" fmla="*/ 15 w 1518"/>
                <a:gd name="T9" fmla="*/ 230 h 230"/>
                <a:gd name="T10" fmla="*/ 0 w 1518"/>
                <a:gd name="T11" fmla="*/ 223 h 230"/>
                <a:gd name="T12" fmla="*/ 1313 w 1518"/>
                <a:gd name="T13" fmla="*/ 15 h 230"/>
                <a:gd name="T14" fmla="*/ 1405 w 1518"/>
                <a:gd name="T15" fmla="*/ 0 h 230"/>
                <a:gd name="T16" fmla="*/ 1439 w 1518"/>
                <a:gd name="T17" fmla="*/ 19 h 230"/>
                <a:gd name="T18" fmla="*/ 1473 w 1518"/>
                <a:gd name="T19" fmla="*/ 38 h 230"/>
                <a:gd name="T20" fmla="*/ 1497 w 1518"/>
                <a:gd name="T21" fmla="*/ 55 h 230"/>
                <a:gd name="T22" fmla="*/ 1513 w 1518"/>
                <a:gd name="T23" fmla="*/ 63 h 230"/>
                <a:gd name="T24" fmla="*/ 1518 w 1518"/>
                <a:gd name="T25" fmla="*/ 65 h 230"/>
                <a:gd name="T26" fmla="*/ 1514 w 1518"/>
                <a:gd name="T27" fmla="*/ 65 h 230"/>
                <a:gd name="T28" fmla="*/ 1500 w 1518"/>
                <a:gd name="T29" fmla="*/ 61 h 230"/>
                <a:gd name="T30" fmla="*/ 1479 w 1518"/>
                <a:gd name="T31" fmla="*/ 54 h 230"/>
                <a:gd name="T32" fmla="*/ 1451 w 1518"/>
                <a:gd name="T33" fmla="*/ 48 h 230"/>
                <a:gd name="T34" fmla="*/ 1414 w 1518"/>
                <a:gd name="T35" fmla="*/ 41 h 230"/>
                <a:gd name="T36" fmla="*/ 1373 w 1518"/>
                <a:gd name="T37" fmla="*/ 30 h 230"/>
                <a:gd name="T38" fmla="*/ 1325 w 1518"/>
                <a:gd name="T39" fmla="*/ 17 h 230"/>
                <a:gd name="T40" fmla="*/ 1313 w 1518"/>
                <a:gd name="T41" fmla="*/ 15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8"/>
                <a:gd name="T64" fmla="*/ 0 h 230"/>
                <a:gd name="T65" fmla="*/ 1518 w 1518"/>
                <a:gd name="T66" fmla="*/ 230 h 2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8" h="230">
                  <a:moveTo>
                    <a:pt x="0" y="223"/>
                  </a:moveTo>
                  <a:lnTo>
                    <a:pt x="26" y="219"/>
                  </a:lnTo>
                  <a:lnTo>
                    <a:pt x="28" y="227"/>
                  </a:lnTo>
                  <a:lnTo>
                    <a:pt x="24" y="229"/>
                  </a:lnTo>
                  <a:lnTo>
                    <a:pt x="15" y="230"/>
                  </a:lnTo>
                  <a:lnTo>
                    <a:pt x="0" y="223"/>
                  </a:lnTo>
                  <a:close/>
                  <a:moveTo>
                    <a:pt x="1313" y="15"/>
                  </a:moveTo>
                  <a:lnTo>
                    <a:pt x="1405" y="0"/>
                  </a:lnTo>
                  <a:lnTo>
                    <a:pt x="1439" y="19"/>
                  </a:lnTo>
                  <a:lnTo>
                    <a:pt x="1473" y="38"/>
                  </a:lnTo>
                  <a:lnTo>
                    <a:pt x="1497" y="55"/>
                  </a:lnTo>
                  <a:lnTo>
                    <a:pt x="1513" y="63"/>
                  </a:lnTo>
                  <a:lnTo>
                    <a:pt x="1518" y="65"/>
                  </a:lnTo>
                  <a:lnTo>
                    <a:pt x="1514" y="65"/>
                  </a:lnTo>
                  <a:lnTo>
                    <a:pt x="1500" y="61"/>
                  </a:lnTo>
                  <a:lnTo>
                    <a:pt x="1479" y="54"/>
                  </a:lnTo>
                  <a:lnTo>
                    <a:pt x="1451" y="48"/>
                  </a:lnTo>
                  <a:lnTo>
                    <a:pt x="1414" y="41"/>
                  </a:lnTo>
                  <a:lnTo>
                    <a:pt x="1373" y="30"/>
                  </a:lnTo>
                  <a:lnTo>
                    <a:pt x="1325" y="17"/>
                  </a:lnTo>
                  <a:lnTo>
                    <a:pt x="1313" y="15"/>
                  </a:lnTo>
                  <a:close/>
                </a:path>
              </a:pathLst>
            </a:custGeom>
            <a:solidFill>
              <a:srgbClr val="E677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5" name="Freeform 7">
              <a:extLst>
                <a:ext uri="{FF2B5EF4-FFF2-40B4-BE49-F238E27FC236}">
                  <a16:creationId xmlns:a16="http://schemas.microsoft.com/office/drawing/2014/main" id="{DE74ECBC-83A3-40B1-A575-5F52978D9075}"/>
                </a:ext>
              </a:extLst>
            </p:cNvPr>
            <p:cNvSpPr>
              <a:spLocks noEditPoints="1"/>
            </p:cNvSpPr>
            <p:nvPr/>
          </p:nvSpPr>
          <p:spPr bwMode="auto">
            <a:xfrm>
              <a:off x="4797" y="1336"/>
              <a:ext cx="383" cy="66"/>
            </a:xfrm>
            <a:custGeom>
              <a:avLst/>
              <a:gdLst>
                <a:gd name="T0" fmla="*/ 1536 w 1536"/>
                <a:gd name="T1" fmla="*/ 68 h 265"/>
                <a:gd name="T2" fmla="*/ 1488 w 1536"/>
                <a:gd name="T3" fmla="*/ 76 h 265"/>
                <a:gd name="T4" fmla="*/ 1485 w 1536"/>
                <a:gd name="T5" fmla="*/ 76 h 265"/>
                <a:gd name="T6" fmla="*/ 1444 w 1536"/>
                <a:gd name="T7" fmla="*/ 65 h 265"/>
                <a:gd name="T8" fmla="*/ 1396 w 1536"/>
                <a:gd name="T9" fmla="*/ 52 h 265"/>
                <a:gd name="T10" fmla="*/ 1343 w 1536"/>
                <a:gd name="T11" fmla="*/ 37 h 265"/>
                <a:gd name="T12" fmla="*/ 1286 w 1536"/>
                <a:gd name="T13" fmla="*/ 22 h 265"/>
                <a:gd name="T14" fmla="*/ 1284 w 1536"/>
                <a:gd name="T15" fmla="*/ 22 h 265"/>
                <a:gd name="T16" fmla="*/ 1419 w 1536"/>
                <a:gd name="T17" fmla="*/ 0 h 265"/>
                <a:gd name="T18" fmla="*/ 1467 w 1536"/>
                <a:gd name="T19" fmla="*/ 30 h 265"/>
                <a:gd name="T20" fmla="*/ 1510 w 1536"/>
                <a:gd name="T21" fmla="*/ 54 h 265"/>
                <a:gd name="T22" fmla="*/ 1536 w 1536"/>
                <a:gd name="T23" fmla="*/ 68 h 265"/>
                <a:gd name="T24" fmla="*/ 0 w 1536"/>
                <a:gd name="T25" fmla="*/ 226 h 265"/>
                <a:gd name="T26" fmla="*/ 91 w 1536"/>
                <a:gd name="T27" fmla="*/ 212 h 265"/>
                <a:gd name="T28" fmla="*/ 91 w 1536"/>
                <a:gd name="T29" fmla="*/ 218 h 265"/>
                <a:gd name="T30" fmla="*/ 96 w 1536"/>
                <a:gd name="T31" fmla="*/ 249 h 265"/>
                <a:gd name="T32" fmla="*/ 99 w 1536"/>
                <a:gd name="T33" fmla="*/ 262 h 265"/>
                <a:gd name="T34" fmla="*/ 95 w 1536"/>
                <a:gd name="T35" fmla="*/ 264 h 265"/>
                <a:gd name="T36" fmla="*/ 86 w 1536"/>
                <a:gd name="T37" fmla="*/ 265 h 265"/>
                <a:gd name="T38" fmla="*/ 70 w 1536"/>
                <a:gd name="T39" fmla="*/ 257 h 265"/>
                <a:gd name="T40" fmla="*/ 48 w 1536"/>
                <a:gd name="T41" fmla="*/ 251 h 265"/>
                <a:gd name="T42" fmla="*/ 22 w 1536"/>
                <a:gd name="T43" fmla="*/ 238 h 265"/>
                <a:gd name="T44" fmla="*/ 0 w 1536"/>
                <a:gd name="T45" fmla="*/ 226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6"/>
                <a:gd name="T70" fmla="*/ 0 h 265"/>
                <a:gd name="T71" fmla="*/ 1536 w 1536"/>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6" h="265">
                  <a:moveTo>
                    <a:pt x="1536" y="68"/>
                  </a:moveTo>
                  <a:lnTo>
                    <a:pt x="1488" y="76"/>
                  </a:lnTo>
                  <a:lnTo>
                    <a:pt x="1485" y="76"/>
                  </a:lnTo>
                  <a:lnTo>
                    <a:pt x="1444" y="65"/>
                  </a:lnTo>
                  <a:lnTo>
                    <a:pt x="1396" y="52"/>
                  </a:lnTo>
                  <a:lnTo>
                    <a:pt x="1343" y="37"/>
                  </a:lnTo>
                  <a:lnTo>
                    <a:pt x="1286" y="22"/>
                  </a:lnTo>
                  <a:lnTo>
                    <a:pt x="1284" y="22"/>
                  </a:lnTo>
                  <a:lnTo>
                    <a:pt x="1419" y="0"/>
                  </a:lnTo>
                  <a:lnTo>
                    <a:pt x="1467" y="30"/>
                  </a:lnTo>
                  <a:lnTo>
                    <a:pt x="1510" y="54"/>
                  </a:lnTo>
                  <a:lnTo>
                    <a:pt x="1536" y="68"/>
                  </a:lnTo>
                  <a:close/>
                  <a:moveTo>
                    <a:pt x="0" y="226"/>
                  </a:moveTo>
                  <a:lnTo>
                    <a:pt x="91" y="212"/>
                  </a:lnTo>
                  <a:lnTo>
                    <a:pt x="91" y="218"/>
                  </a:lnTo>
                  <a:lnTo>
                    <a:pt x="96" y="249"/>
                  </a:lnTo>
                  <a:lnTo>
                    <a:pt x="99" y="262"/>
                  </a:lnTo>
                  <a:lnTo>
                    <a:pt x="95" y="264"/>
                  </a:lnTo>
                  <a:lnTo>
                    <a:pt x="86" y="265"/>
                  </a:lnTo>
                  <a:lnTo>
                    <a:pt x="70" y="257"/>
                  </a:lnTo>
                  <a:lnTo>
                    <a:pt x="48" y="251"/>
                  </a:lnTo>
                  <a:lnTo>
                    <a:pt x="22" y="238"/>
                  </a:lnTo>
                  <a:lnTo>
                    <a:pt x="0" y="226"/>
                  </a:lnTo>
                  <a:close/>
                </a:path>
              </a:pathLst>
            </a:custGeom>
            <a:solidFill>
              <a:srgbClr val="E77A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6" name="Freeform 8">
              <a:extLst>
                <a:ext uri="{FF2B5EF4-FFF2-40B4-BE49-F238E27FC236}">
                  <a16:creationId xmlns:a16="http://schemas.microsoft.com/office/drawing/2014/main" id="{FCE9B7C1-F313-4FCA-A4AF-5227ACBEB9F5}"/>
                </a:ext>
              </a:extLst>
            </p:cNvPr>
            <p:cNvSpPr>
              <a:spLocks noEditPoints="1"/>
            </p:cNvSpPr>
            <p:nvPr/>
          </p:nvSpPr>
          <p:spPr bwMode="auto">
            <a:xfrm>
              <a:off x="4779" y="1328"/>
              <a:ext cx="387" cy="73"/>
            </a:xfrm>
            <a:custGeom>
              <a:avLst/>
              <a:gdLst>
                <a:gd name="T0" fmla="*/ 1545 w 1545"/>
                <a:gd name="T1" fmla="*/ 68 h 291"/>
                <a:gd name="T2" fmla="*/ 1453 w 1545"/>
                <a:gd name="T3" fmla="*/ 83 h 291"/>
                <a:gd name="T4" fmla="*/ 1412 w 1545"/>
                <a:gd name="T5" fmla="*/ 70 h 291"/>
                <a:gd name="T6" fmla="*/ 1355 w 1545"/>
                <a:gd name="T7" fmla="*/ 55 h 291"/>
                <a:gd name="T8" fmla="*/ 1292 w 1545"/>
                <a:gd name="T9" fmla="*/ 41 h 291"/>
                <a:gd name="T10" fmla="*/ 1246 w 1545"/>
                <a:gd name="T11" fmla="*/ 30 h 291"/>
                <a:gd name="T12" fmla="*/ 1434 w 1545"/>
                <a:gd name="T13" fmla="*/ 0 h 291"/>
                <a:gd name="T14" fmla="*/ 1487 w 1545"/>
                <a:gd name="T15" fmla="*/ 33 h 291"/>
                <a:gd name="T16" fmla="*/ 1536 w 1545"/>
                <a:gd name="T17" fmla="*/ 63 h 291"/>
                <a:gd name="T18" fmla="*/ 1545 w 1545"/>
                <a:gd name="T19" fmla="*/ 68 h 291"/>
                <a:gd name="T20" fmla="*/ 166 w 1545"/>
                <a:gd name="T21" fmla="*/ 287 h 291"/>
                <a:gd name="T22" fmla="*/ 140 w 1545"/>
                <a:gd name="T23" fmla="*/ 291 h 291"/>
                <a:gd name="T24" fmla="*/ 139 w 1545"/>
                <a:gd name="T25" fmla="*/ 290 h 291"/>
                <a:gd name="T26" fmla="*/ 117 w 1545"/>
                <a:gd name="T27" fmla="*/ 284 h 291"/>
                <a:gd name="T28" fmla="*/ 91 w 1545"/>
                <a:gd name="T29" fmla="*/ 271 h 291"/>
                <a:gd name="T30" fmla="*/ 60 w 1545"/>
                <a:gd name="T31" fmla="*/ 255 h 291"/>
                <a:gd name="T32" fmla="*/ 24 w 1545"/>
                <a:gd name="T33" fmla="*/ 239 h 291"/>
                <a:gd name="T34" fmla="*/ 0 w 1545"/>
                <a:gd name="T35" fmla="*/ 228 h 291"/>
                <a:gd name="T36" fmla="*/ 153 w 1545"/>
                <a:gd name="T37" fmla="*/ 203 h 291"/>
                <a:gd name="T38" fmla="*/ 155 w 1545"/>
                <a:gd name="T39" fmla="*/ 214 h 291"/>
                <a:gd name="T40" fmla="*/ 160 w 1545"/>
                <a:gd name="T41" fmla="*/ 251 h 291"/>
                <a:gd name="T42" fmla="*/ 165 w 1545"/>
                <a:gd name="T43" fmla="*/ 282 h 291"/>
                <a:gd name="T44" fmla="*/ 166 w 1545"/>
                <a:gd name="T45" fmla="*/ 287 h 2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5"/>
                <a:gd name="T70" fmla="*/ 0 h 291"/>
                <a:gd name="T71" fmla="*/ 1545 w 1545"/>
                <a:gd name="T72" fmla="*/ 291 h 2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5" h="291">
                  <a:moveTo>
                    <a:pt x="1545" y="68"/>
                  </a:moveTo>
                  <a:lnTo>
                    <a:pt x="1453" y="83"/>
                  </a:lnTo>
                  <a:lnTo>
                    <a:pt x="1412" y="70"/>
                  </a:lnTo>
                  <a:lnTo>
                    <a:pt x="1355" y="55"/>
                  </a:lnTo>
                  <a:lnTo>
                    <a:pt x="1292" y="41"/>
                  </a:lnTo>
                  <a:lnTo>
                    <a:pt x="1246" y="30"/>
                  </a:lnTo>
                  <a:lnTo>
                    <a:pt x="1434" y="0"/>
                  </a:lnTo>
                  <a:lnTo>
                    <a:pt x="1487" y="33"/>
                  </a:lnTo>
                  <a:lnTo>
                    <a:pt x="1536" y="63"/>
                  </a:lnTo>
                  <a:lnTo>
                    <a:pt x="1545" y="68"/>
                  </a:lnTo>
                  <a:close/>
                  <a:moveTo>
                    <a:pt x="166" y="287"/>
                  </a:moveTo>
                  <a:lnTo>
                    <a:pt x="140" y="291"/>
                  </a:lnTo>
                  <a:lnTo>
                    <a:pt x="139" y="290"/>
                  </a:lnTo>
                  <a:lnTo>
                    <a:pt x="117" y="284"/>
                  </a:lnTo>
                  <a:lnTo>
                    <a:pt x="91" y="271"/>
                  </a:lnTo>
                  <a:lnTo>
                    <a:pt x="60" y="255"/>
                  </a:lnTo>
                  <a:lnTo>
                    <a:pt x="24" y="239"/>
                  </a:lnTo>
                  <a:lnTo>
                    <a:pt x="0" y="228"/>
                  </a:lnTo>
                  <a:lnTo>
                    <a:pt x="153" y="203"/>
                  </a:lnTo>
                  <a:lnTo>
                    <a:pt x="155" y="214"/>
                  </a:lnTo>
                  <a:lnTo>
                    <a:pt x="160" y="251"/>
                  </a:lnTo>
                  <a:lnTo>
                    <a:pt x="165" y="282"/>
                  </a:lnTo>
                  <a:lnTo>
                    <a:pt x="166" y="287"/>
                  </a:lnTo>
                  <a:close/>
                </a:path>
              </a:pathLst>
            </a:custGeom>
            <a:solidFill>
              <a:srgbClr val="E77C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7" name="Freeform 9">
              <a:extLst>
                <a:ext uri="{FF2B5EF4-FFF2-40B4-BE49-F238E27FC236}">
                  <a16:creationId xmlns:a16="http://schemas.microsoft.com/office/drawing/2014/main" id="{8C719E99-7DB9-42E0-B477-C560910D3EF6}"/>
                </a:ext>
              </a:extLst>
            </p:cNvPr>
            <p:cNvSpPr>
              <a:spLocks noEditPoints="1"/>
            </p:cNvSpPr>
            <p:nvPr/>
          </p:nvSpPr>
          <p:spPr bwMode="auto">
            <a:xfrm>
              <a:off x="4763" y="1319"/>
              <a:ext cx="388" cy="73"/>
            </a:xfrm>
            <a:custGeom>
              <a:avLst/>
              <a:gdLst>
                <a:gd name="T0" fmla="*/ 1554 w 1554"/>
                <a:gd name="T1" fmla="*/ 67 h 293"/>
                <a:gd name="T2" fmla="*/ 1419 w 1554"/>
                <a:gd name="T3" fmla="*/ 89 h 293"/>
                <a:gd name="T4" fmla="*/ 1358 w 1554"/>
                <a:gd name="T5" fmla="*/ 75 h 293"/>
                <a:gd name="T6" fmla="*/ 1294 w 1554"/>
                <a:gd name="T7" fmla="*/ 58 h 293"/>
                <a:gd name="T8" fmla="*/ 1225 w 1554"/>
                <a:gd name="T9" fmla="*/ 39 h 293"/>
                <a:gd name="T10" fmla="*/ 1212 w 1554"/>
                <a:gd name="T11" fmla="*/ 36 h 293"/>
                <a:gd name="T12" fmla="*/ 1441 w 1554"/>
                <a:gd name="T13" fmla="*/ 0 h 293"/>
                <a:gd name="T14" fmla="*/ 1497 w 1554"/>
                <a:gd name="T15" fmla="*/ 31 h 293"/>
                <a:gd name="T16" fmla="*/ 1553 w 1554"/>
                <a:gd name="T17" fmla="*/ 67 h 293"/>
                <a:gd name="T18" fmla="*/ 1554 w 1554"/>
                <a:gd name="T19" fmla="*/ 67 h 293"/>
                <a:gd name="T20" fmla="*/ 226 w 1554"/>
                <a:gd name="T21" fmla="*/ 279 h 293"/>
                <a:gd name="T22" fmla="*/ 135 w 1554"/>
                <a:gd name="T23" fmla="*/ 293 h 293"/>
                <a:gd name="T24" fmla="*/ 126 w 1554"/>
                <a:gd name="T25" fmla="*/ 289 h 293"/>
                <a:gd name="T26" fmla="*/ 90 w 1554"/>
                <a:gd name="T27" fmla="*/ 273 h 293"/>
                <a:gd name="T28" fmla="*/ 49 w 1554"/>
                <a:gd name="T29" fmla="*/ 253 h 293"/>
                <a:gd name="T30" fmla="*/ 7 w 1554"/>
                <a:gd name="T31" fmla="*/ 232 h 293"/>
                <a:gd name="T32" fmla="*/ 0 w 1554"/>
                <a:gd name="T33" fmla="*/ 229 h 293"/>
                <a:gd name="T34" fmla="*/ 213 w 1554"/>
                <a:gd name="T35" fmla="*/ 196 h 293"/>
                <a:gd name="T36" fmla="*/ 214 w 1554"/>
                <a:gd name="T37" fmla="*/ 201 h 293"/>
                <a:gd name="T38" fmla="*/ 221 w 1554"/>
                <a:gd name="T39" fmla="*/ 248 h 293"/>
                <a:gd name="T40" fmla="*/ 226 w 1554"/>
                <a:gd name="T41" fmla="*/ 279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
                <a:gd name="T64" fmla="*/ 0 h 293"/>
                <a:gd name="T65" fmla="*/ 1554 w 1554"/>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 h="293">
                  <a:moveTo>
                    <a:pt x="1554" y="67"/>
                  </a:moveTo>
                  <a:lnTo>
                    <a:pt x="1419" y="89"/>
                  </a:lnTo>
                  <a:lnTo>
                    <a:pt x="1358" y="75"/>
                  </a:lnTo>
                  <a:lnTo>
                    <a:pt x="1294" y="58"/>
                  </a:lnTo>
                  <a:lnTo>
                    <a:pt x="1225" y="39"/>
                  </a:lnTo>
                  <a:lnTo>
                    <a:pt x="1212" y="36"/>
                  </a:lnTo>
                  <a:lnTo>
                    <a:pt x="1441" y="0"/>
                  </a:lnTo>
                  <a:lnTo>
                    <a:pt x="1497" y="31"/>
                  </a:lnTo>
                  <a:lnTo>
                    <a:pt x="1553" y="67"/>
                  </a:lnTo>
                  <a:lnTo>
                    <a:pt x="1554" y="67"/>
                  </a:lnTo>
                  <a:close/>
                  <a:moveTo>
                    <a:pt x="226" y="279"/>
                  </a:moveTo>
                  <a:lnTo>
                    <a:pt x="135" y="293"/>
                  </a:lnTo>
                  <a:lnTo>
                    <a:pt x="126" y="289"/>
                  </a:lnTo>
                  <a:lnTo>
                    <a:pt x="90" y="273"/>
                  </a:lnTo>
                  <a:lnTo>
                    <a:pt x="49" y="253"/>
                  </a:lnTo>
                  <a:lnTo>
                    <a:pt x="7" y="232"/>
                  </a:lnTo>
                  <a:lnTo>
                    <a:pt x="0" y="229"/>
                  </a:lnTo>
                  <a:lnTo>
                    <a:pt x="213" y="196"/>
                  </a:lnTo>
                  <a:lnTo>
                    <a:pt x="214" y="201"/>
                  </a:lnTo>
                  <a:lnTo>
                    <a:pt x="221" y="248"/>
                  </a:lnTo>
                  <a:lnTo>
                    <a:pt x="226" y="279"/>
                  </a:lnTo>
                  <a:close/>
                </a:path>
              </a:pathLst>
            </a:custGeom>
            <a:solidFill>
              <a:srgbClr val="E77E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8" name="Freeform 10">
              <a:extLst>
                <a:ext uri="{FF2B5EF4-FFF2-40B4-BE49-F238E27FC236}">
                  <a16:creationId xmlns:a16="http://schemas.microsoft.com/office/drawing/2014/main" id="{D9E5674C-ED30-4897-812D-5E485F35C7C5}"/>
                </a:ext>
              </a:extLst>
            </p:cNvPr>
            <p:cNvSpPr>
              <a:spLocks noEditPoints="1"/>
            </p:cNvSpPr>
            <p:nvPr/>
          </p:nvSpPr>
          <p:spPr bwMode="auto">
            <a:xfrm>
              <a:off x="4747" y="1311"/>
              <a:ext cx="391" cy="74"/>
            </a:xfrm>
            <a:custGeom>
              <a:avLst/>
              <a:gdLst>
                <a:gd name="T0" fmla="*/ 1563 w 1563"/>
                <a:gd name="T1" fmla="*/ 68 h 296"/>
                <a:gd name="T2" fmla="*/ 1375 w 1563"/>
                <a:gd name="T3" fmla="*/ 98 h 296"/>
                <a:gd name="T4" fmla="*/ 1357 w 1563"/>
                <a:gd name="T5" fmla="*/ 92 h 296"/>
                <a:gd name="T6" fmla="*/ 1288 w 1563"/>
                <a:gd name="T7" fmla="*/ 73 h 296"/>
                <a:gd name="T8" fmla="*/ 1219 w 1563"/>
                <a:gd name="T9" fmla="*/ 57 h 296"/>
                <a:gd name="T10" fmla="*/ 1170 w 1563"/>
                <a:gd name="T11" fmla="*/ 44 h 296"/>
                <a:gd name="T12" fmla="*/ 1447 w 1563"/>
                <a:gd name="T13" fmla="*/ 0 h 296"/>
                <a:gd name="T14" fmla="*/ 1498 w 1563"/>
                <a:gd name="T15" fmla="*/ 30 h 296"/>
                <a:gd name="T16" fmla="*/ 1560 w 1563"/>
                <a:gd name="T17" fmla="*/ 65 h 296"/>
                <a:gd name="T18" fmla="*/ 1563 w 1563"/>
                <a:gd name="T19" fmla="*/ 68 h 296"/>
                <a:gd name="T20" fmla="*/ 282 w 1563"/>
                <a:gd name="T21" fmla="*/ 271 h 296"/>
                <a:gd name="T22" fmla="*/ 129 w 1563"/>
                <a:gd name="T23" fmla="*/ 296 h 296"/>
                <a:gd name="T24" fmla="*/ 112 w 1563"/>
                <a:gd name="T25" fmla="*/ 287 h 296"/>
                <a:gd name="T26" fmla="*/ 70 w 1563"/>
                <a:gd name="T27" fmla="*/ 266 h 296"/>
                <a:gd name="T28" fmla="*/ 23 w 1563"/>
                <a:gd name="T29" fmla="*/ 243 h 296"/>
                <a:gd name="T30" fmla="*/ 0 w 1563"/>
                <a:gd name="T31" fmla="*/ 230 h 296"/>
                <a:gd name="T32" fmla="*/ 269 w 1563"/>
                <a:gd name="T33" fmla="*/ 187 h 296"/>
                <a:gd name="T34" fmla="*/ 277 w 1563"/>
                <a:gd name="T35" fmla="*/ 235 h 296"/>
                <a:gd name="T36" fmla="*/ 282 w 1563"/>
                <a:gd name="T37" fmla="*/ 271 h 2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3"/>
                <a:gd name="T58" fmla="*/ 0 h 296"/>
                <a:gd name="T59" fmla="*/ 1563 w 1563"/>
                <a:gd name="T60" fmla="*/ 296 h 2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3" h="296">
                  <a:moveTo>
                    <a:pt x="1563" y="68"/>
                  </a:moveTo>
                  <a:lnTo>
                    <a:pt x="1375" y="98"/>
                  </a:lnTo>
                  <a:lnTo>
                    <a:pt x="1357" y="92"/>
                  </a:lnTo>
                  <a:lnTo>
                    <a:pt x="1288" y="73"/>
                  </a:lnTo>
                  <a:lnTo>
                    <a:pt x="1219" y="57"/>
                  </a:lnTo>
                  <a:lnTo>
                    <a:pt x="1170" y="44"/>
                  </a:lnTo>
                  <a:lnTo>
                    <a:pt x="1447" y="0"/>
                  </a:lnTo>
                  <a:lnTo>
                    <a:pt x="1498" y="30"/>
                  </a:lnTo>
                  <a:lnTo>
                    <a:pt x="1560" y="65"/>
                  </a:lnTo>
                  <a:lnTo>
                    <a:pt x="1563" y="68"/>
                  </a:lnTo>
                  <a:close/>
                  <a:moveTo>
                    <a:pt x="282" y="271"/>
                  </a:moveTo>
                  <a:lnTo>
                    <a:pt x="129" y="296"/>
                  </a:lnTo>
                  <a:lnTo>
                    <a:pt x="112" y="287"/>
                  </a:lnTo>
                  <a:lnTo>
                    <a:pt x="70" y="266"/>
                  </a:lnTo>
                  <a:lnTo>
                    <a:pt x="23" y="243"/>
                  </a:lnTo>
                  <a:lnTo>
                    <a:pt x="0" y="230"/>
                  </a:lnTo>
                  <a:lnTo>
                    <a:pt x="269" y="187"/>
                  </a:lnTo>
                  <a:lnTo>
                    <a:pt x="277" y="235"/>
                  </a:lnTo>
                  <a:lnTo>
                    <a:pt x="282" y="271"/>
                  </a:lnTo>
                  <a:close/>
                </a:path>
              </a:pathLst>
            </a:custGeom>
            <a:solidFill>
              <a:srgbClr val="E8822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599" name="Freeform 11">
              <a:extLst>
                <a:ext uri="{FF2B5EF4-FFF2-40B4-BE49-F238E27FC236}">
                  <a16:creationId xmlns:a16="http://schemas.microsoft.com/office/drawing/2014/main" id="{0322AA7D-8130-4317-AF9D-6ED5BC8EF0D2}"/>
                </a:ext>
              </a:extLst>
            </p:cNvPr>
            <p:cNvSpPr>
              <a:spLocks noEditPoints="1"/>
            </p:cNvSpPr>
            <p:nvPr/>
          </p:nvSpPr>
          <p:spPr bwMode="auto">
            <a:xfrm>
              <a:off x="4535" y="1302"/>
              <a:ext cx="588" cy="94"/>
            </a:xfrm>
            <a:custGeom>
              <a:avLst/>
              <a:gdLst>
                <a:gd name="T0" fmla="*/ 2353 w 2353"/>
                <a:gd name="T1" fmla="*/ 69 h 376"/>
                <a:gd name="T2" fmla="*/ 2124 w 2353"/>
                <a:gd name="T3" fmla="*/ 105 h 376"/>
                <a:gd name="T4" fmla="*/ 2068 w 2353"/>
                <a:gd name="T5" fmla="*/ 92 h 376"/>
                <a:gd name="T6" fmla="*/ 1996 w 2353"/>
                <a:gd name="T7" fmla="*/ 73 h 376"/>
                <a:gd name="T8" fmla="*/ 1922 w 2353"/>
                <a:gd name="T9" fmla="*/ 53 h 376"/>
                <a:gd name="T10" fmla="*/ 1915 w 2353"/>
                <a:gd name="T11" fmla="*/ 52 h 376"/>
                <a:gd name="T12" fmla="*/ 2239 w 2353"/>
                <a:gd name="T13" fmla="*/ 0 h 376"/>
                <a:gd name="T14" fmla="*/ 2280 w 2353"/>
                <a:gd name="T15" fmla="*/ 25 h 376"/>
                <a:gd name="T16" fmla="*/ 2347 w 2353"/>
                <a:gd name="T17" fmla="*/ 65 h 376"/>
                <a:gd name="T18" fmla="*/ 2353 w 2353"/>
                <a:gd name="T19" fmla="*/ 69 h 376"/>
                <a:gd name="T20" fmla="*/ 1125 w 2353"/>
                <a:gd name="T21" fmla="*/ 265 h 376"/>
                <a:gd name="T22" fmla="*/ 912 w 2353"/>
                <a:gd name="T23" fmla="*/ 298 h 376"/>
                <a:gd name="T24" fmla="*/ 872 w 2353"/>
                <a:gd name="T25" fmla="*/ 278 h 376"/>
                <a:gd name="T26" fmla="*/ 824 w 2353"/>
                <a:gd name="T27" fmla="*/ 252 h 376"/>
                <a:gd name="T28" fmla="*/ 785 w 2353"/>
                <a:gd name="T29" fmla="*/ 232 h 376"/>
                <a:gd name="T30" fmla="*/ 1112 w 2353"/>
                <a:gd name="T31" fmla="*/ 180 h 376"/>
                <a:gd name="T32" fmla="*/ 1118 w 2353"/>
                <a:gd name="T33" fmla="*/ 218 h 376"/>
                <a:gd name="T34" fmla="*/ 1125 w 2353"/>
                <a:gd name="T35" fmla="*/ 265 h 376"/>
                <a:gd name="T36" fmla="*/ 0 w 2353"/>
                <a:gd name="T37" fmla="*/ 357 h 376"/>
                <a:gd name="T38" fmla="*/ 40 w 2353"/>
                <a:gd name="T39" fmla="*/ 350 h 376"/>
                <a:gd name="T40" fmla="*/ 41 w 2353"/>
                <a:gd name="T41" fmla="*/ 353 h 376"/>
                <a:gd name="T42" fmla="*/ 43 w 2353"/>
                <a:gd name="T43" fmla="*/ 370 h 376"/>
                <a:gd name="T44" fmla="*/ 44 w 2353"/>
                <a:gd name="T45" fmla="*/ 376 h 376"/>
                <a:gd name="T46" fmla="*/ 0 w 2353"/>
                <a:gd name="T47" fmla="*/ 357 h 3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53"/>
                <a:gd name="T73" fmla="*/ 0 h 376"/>
                <a:gd name="T74" fmla="*/ 2353 w 2353"/>
                <a:gd name="T75" fmla="*/ 376 h 3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53" h="376">
                  <a:moveTo>
                    <a:pt x="2353" y="69"/>
                  </a:moveTo>
                  <a:lnTo>
                    <a:pt x="2124" y="105"/>
                  </a:lnTo>
                  <a:lnTo>
                    <a:pt x="2068" y="92"/>
                  </a:lnTo>
                  <a:lnTo>
                    <a:pt x="1996" y="73"/>
                  </a:lnTo>
                  <a:lnTo>
                    <a:pt x="1922" y="53"/>
                  </a:lnTo>
                  <a:lnTo>
                    <a:pt x="1915" y="52"/>
                  </a:lnTo>
                  <a:lnTo>
                    <a:pt x="2239" y="0"/>
                  </a:lnTo>
                  <a:lnTo>
                    <a:pt x="2280" y="25"/>
                  </a:lnTo>
                  <a:lnTo>
                    <a:pt x="2347" y="65"/>
                  </a:lnTo>
                  <a:lnTo>
                    <a:pt x="2353" y="69"/>
                  </a:lnTo>
                  <a:close/>
                  <a:moveTo>
                    <a:pt x="1125" y="265"/>
                  </a:moveTo>
                  <a:lnTo>
                    <a:pt x="912" y="298"/>
                  </a:lnTo>
                  <a:lnTo>
                    <a:pt x="872" y="278"/>
                  </a:lnTo>
                  <a:lnTo>
                    <a:pt x="824" y="252"/>
                  </a:lnTo>
                  <a:lnTo>
                    <a:pt x="785" y="232"/>
                  </a:lnTo>
                  <a:lnTo>
                    <a:pt x="1112" y="180"/>
                  </a:lnTo>
                  <a:lnTo>
                    <a:pt x="1118" y="218"/>
                  </a:lnTo>
                  <a:lnTo>
                    <a:pt x="1125" y="265"/>
                  </a:lnTo>
                  <a:close/>
                  <a:moveTo>
                    <a:pt x="0" y="357"/>
                  </a:moveTo>
                  <a:lnTo>
                    <a:pt x="40" y="350"/>
                  </a:lnTo>
                  <a:lnTo>
                    <a:pt x="41" y="353"/>
                  </a:lnTo>
                  <a:lnTo>
                    <a:pt x="43" y="370"/>
                  </a:lnTo>
                  <a:lnTo>
                    <a:pt x="44" y="376"/>
                  </a:lnTo>
                  <a:lnTo>
                    <a:pt x="0" y="357"/>
                  </a:lnTo>
                  <a:close/>
                </a:path>
              </a:pathLst>
            </a:custGeom>
            <a:solidFill>
              <a:srgbClr val="E8842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0" name="Freeform 12">
              <a:extLst>
                <a:ext uri="{FF2B5EF4-FFF2-40B4-BE49-F238E27FC236}">
                  <a16:creationId xmlns:a16="http://schemas.microsoft.com/office/drawing/2014/main" id="{2E80795E-5CB9-47E7-ACDF-DC08069D67AD}"/>
                </a:ext>
              </a:extLst>
            </p:cNvPr>
            <p:cNvSpPr>
              <a:spLocks noEditPoints="1"/>
            </p:cNvSpPr>
            <p:nvPr/>
          </p:nvSpPr>
          <p:spPr bwMode="auto">
            <a:xfrm>
              <a:off x="4517" y="1294"/>
              <a:ext cx="592" cy="102"/>
            </a:xfrm>
            <a:custGeom>
              <a:avLst/>
              <a:gdLst>
                <a:gd name="T0" fmla="*/ 2369 w 2369"/>
                <a:gd name="T1" fmla="*/ 68 h 409"/>
                <a:gd name="T2" fmla="*/ 2092 w 2369"/>
                <a:gd name="T3" fmla="*/ 112 h 409"/>
                <a:gd name="T4" fmla="*/ 2069 w 2369"/>
                <a:gd name="T5" fmla="*/ 106 h 409"/>
                <a:gd name="T6" fmla="*/ 1995 w 2369"/>
                <a:gd name="T7" fmla="*/ 86 h 409"/>
                <a:gd name="T8" fmla="*/ 1921 w 2369"/>
                <a:gd name="T9" fmla="*/ 68 h 409"/>
                <a:gd name="T10" fmla="*/ 1885 w 2369"/>
                <a:gd name="T11" fmla="*/ 59 h 409"/>
                <a:gd name="T12" fmla="*/ 2255 w 2369"/>
                <a:gd name="T13" fmla="*/ 0 h 409"/>
                <a:gd name="T14" fmla="*/ 2279 w 2369"/>
                <a:gd name="T15" fmla="*/ 14 h 409"/>
                <a:gd name="T16" fmla="*/ 2353 w 2369"/>
                <a:gd name="T17" fmla="*/ 58 h 409"/>
                <a:gd name="T18" fmla="*/ 2369 w 2369"/>
                <a:gd name="T19" fmla="*/ 68 h 409"/>
                <a:gd name="T20" fmla="*/ 1191 w 2369"/>
                <a:gd name="T21" fmla="*/ 255 h 409"/>
                <a:gd name="T22" fmla="*/ 922 w 2369"/>
                <a:gd name="T23" fmla="*/ 298 h 409"/>
                <a:gd name="T24" fmla="*/ 897 w 2369"/>
                <a:gd name="T25" fmla="*/ 285 h 409"/>
                <a:gd name="T26" fmla="*/ 845 w 2369"/>
                <a:gd name="T27" fmla="*/ 258 h 409"/>
                <a:gd name="T28" fmla="*/ 797 w 2369"/>
                <a:gd name="T29" fmla="*/ 232 h 409"/>
                <a:gd name="T30" fmla="*/ 1180 w 2369"/>
                <a:gd name="T31" fmla="*/ 171 h 409"/>
                <a:gd name="T32" fmla="*/ 1182 w 2369"/>
                <a:gd name="T33" fmla="*/ 194 h 409"/>
                <a:gd name="T34" fmla="*/ 1191 w 2369"/>
                <a:gd name="T35" fmla="*/ 251 h 409"/>
                <a:gd name="T36" fmla="*/ 1191 w 2369"/>
                <a:gd name="T37" fmla="*/ 255 h 409"/>
                <a:gd name="T38" fmla="*/ 0 w 2369"/>
                <a:gd name="T39" fmla="*/ 359 h 409"/>
                <a:gd name="T40" fmla="*/ 107 w 2369"/>
                <a:gd name="T41" fmla="*/ 342 h 409"/>
                <a:gd name="T42" fmla="*/ 109 w 2369"/>
                <a:gd name="T43" fmla="*/ 356 h 409"/>
                <a:gd name="T44" fmla="*/ 114 w 2369"/>
                <a:gd name="T45" fmla="*/ 386 h 409"/>
                <a:gd name="T46" fmla="*/ 116 w 2369"/>
                <a:gd name="T47" fmla="*/ 403 h 409"/>
                <a:gd name="T48" fmla="*/ 117 w 2369"/>
                <a:gd name="T49" fmla="*/ 409 h 409"/>
                <a:gd name="T50" fmla="*/ 0 w 2369"/>
                <a:gd name="T51" fmla="*/ 359 h 4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69"/>
                <a:gd name="T79" fmla="*/ 0 h 409"/>
                <a:gd name="T80" fmla="*/ 2369 w 2369"/>
                <a:gd name="T81" fmla="*/ 409 h 4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69" h="409">
                  <a:moveTo>
                    <a:pt x="2369" y="68"/>
                  </a:moveTo>
                  <a:lnTo>
                    <a:pt x="2092" y="112"/>
                  </a:lnTo>
                  <a:lnTo>
                    <a:pt x="2069" y="106"/>
                  </a:lnTo>
                  <a:lnTo>
                    <a:pt x="1995" y="86"/>
                  </a:lnTo>
                  <a:lnTo>
                    <a:pt x="1921" y="68"/>
                  </a:lnTo>
                  <a:lnTo>
                    <a:pt x="1885" y="59"/>
                  </a:lnTo>
                  <a:lnTo>
                    <a:pt x="2255" y="0"/>
                  </a:lnTo>
                  <a:lnTo>
                    <a:pt x="2279" y="14"/>
                  </a:lnTo>
                  <a:lnTo>
                    <a:pt x="2353" y="58"/>
                  </a:lnTo>
                  <a:lnTo>
                    <a:pt x="2369" y="68"/>
                  </a:lnTo>
                  <a:close/>
                  <a:moveTo>
                    <a:pt x="1191" y="255"/>
                  </a:moveTo>
                  <a:lnTo>
                    <a:pt x="922" y="298"/>
                  </a:lnTo>
                  <a:lnTo>
                    <a:pt x="897" y="285"/>
                  </a:lnTo>
                  <a:lnTo>
                    <a:pt x="845" y="258"/>
                  </a:lnTo>
                  <a:lnTo>
                    <a:pt x="797" y="232"/>
                  </a:lnTo>
                  <a:lnTo>
                    <a:pt x="1180" y="171"/>
                  </a:lnTo>
                  <a:lnTo>
                    <a:pt x="1182" y="194"/>
                  </a:lnTo>
                  <a:lnTo>
                    <a:pt x="1191" y="251"/>
                  </a:lnTo>
                  <a:lnTo>
                    <a:pt x="1191" y="255"/>
                  </a:lnTo>
                  <a:close/>
                  <a:moveTo>
                    <a:pt x="0" y="359"/>
                  </a:moveTo>
                  <a:lnTo>
                    <a:pt x="107" y="342"/>
                  </a:lnTo>
                  <a:lnTo>
                    <a:pt x="109" y="356"/>
                  </a:lnTo>
                  <a:lnTo>
                    <a:pt x="114" y="386"/>
                  </a:lnTo>
                  <a:lnTo>
                    <a:pt x="116" y="403"/>
                  </a:lnTo>
                  <a:lnTo>
                    <a:pt x="117" y="409"/>
                  </a:lnTo>
                  <a:lnTo>
                    <a:pt x="0" y="359"/>
                  </a:lnTo>
                  <a:close/>
                </a:path>
              </a:pathLst>
            </a:custGeom>
            <a:solidFill>
              <a:srgbClr val="E987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1" name="Freeform 13">
              <a:extLst>
                <a:ext uri="{FF2B5EF4-FFF2-40B4-BE49-F238E27FC236}">
                  <a16:creationId xmlns:a16="http://schemas.microsoft.com/office/drawing/2014/main" id="{D06CFED1-66D1-4531-B9E7-1C416EF808DE}"/>
                </a:ext>
              </a:extLst>
            </p:cNvPr>
            <p:cNvSpPr>
              <a:spLocks noEditPoints="1"/>
            </p:cNvSpPr>
            <p:nvPr/>
          </p:nvSpPr>
          <p:spPr bwMode="auto">
            <a:xfrm>
              <a:off x="4498" y="1285"/>
              <a:ext cx="597" cy="106"/>
            </a:xfrm>
            <a:custGeom>
              <a:avLst/>
              <a:gdLst>
                <a:gd name="T0" fmla="*/ 2384 w 2384"/>
                <a:gd name="T1" fmla="*/ 67 h 424"/>
                <a:gd name="T2" fmla="*/ 2060 w 2384"/>
                <a:gd name="T3" fmla="*/ 119 h 424"/>
                <a:gd name="T4" fmla="*/ 1993 w 2384"/>
                <a:gd name="T5" fmla="*/ 102 h 424"/>
                <a:gd name="T6" fmla="*/ 1919 w 2384"/>
                <a:gd name="T7" fmla="*/ 83 h 424"/>
                <a:gd name="T8" fmla="*/ 1853 w 2384"/>
                <a:gd name="T9" fmla="*/ 66 h 424"/>
                <a:gd name="T10" fmla="*/ 2270 w 2384"/>
                <a:gd name="T11" fmla="*/ 0 h 424"/>
                <a:gd name="T12" fmla="*/ 2274 w 2384"/>
                <a:gd name="T13" fmla="*/ 3 h 424"/>
                <a:gd name="T14" fmla="*/ 2351 w 2384"/>
                <a:gd name="T15" fmla="*/ 48 h 424"/>
                <a:gd name="T16" fmla="*/ 2384 w 2384"/>
                <a:gd name="T17" fmla="*/ 67 h 424"/>
                <a:gd name="T18" fmla="*/ 1257 w 2384"/>
                <a:gd name="T19" fmla="*/ 247 h 424"/>
                <a:gd name="T20" fmla="*/ 930 w 2384"/>
                <a:gd name="T21" fmla="*/ 299 h 424"/>
                <a:gd name="T22" fmla="*/ 917 w 2384"/>
                <a:gd name="T23" fmla="*/ 292 h 424"/>
                <a:gd name="T24" fmla="*/ 864 w 2384"/>
                <a:gd name="T25" fmla="*/ 263 h 424"/>
                <a:gd name="T26" fmla="*/ 810 w 2384"/>
                <a:gd name="T27" fmla="*/ 237 h 424"/>
                <a:gd name="T28" fmla="*/ 802 w 2384"/>
                <a:gd name="T29" fmla="*/ 233 h 424"/>
                <a:gd name="T30" fmla="*/ 1245 w 2384"/>
                <a:gd name="T31" fmla="*/ 163 h 424"/>
                <a:gd name="T32" fmla="*/ 1246 w 2384"/>
                <a:gd name="T33" fmla="*/ 170 h 424"/>
                <a:gd name="T34" fmla="*/ 1254 w 2384"/>
                <a:gd name="T35" fmla="*/ 228 h 424"/>
                <a:gd name="T36" fmla="*/ 1257 w 2384"/>
                <a:gd name="T37" fmla="*/ 247 h 424"/>
                <a:gd name="T38" fmla="*/ 185 w 2384"/>
                <a:gd name="T39" fmla="*/ 417 h 424"/>
                <a:gd name="T40" fmla="*/ 145 w 2384"/>
                <a:gd name="T41" fmla="*/ 424 h 424"/>
                <a:gd name="T42" fmla="*/ 0 w 2384"/>
                <a:gd name="T43" fmla="*/ 362 h 424"/>
                <a:gd name="T44" fmla="*/ 173 w 2384"/>
                <a:gd name="T45" fmla="*/ 333 h 424"/>
                <a:gd name="T46" fmla="*/ 176 w 2384"/>
                <a:gd name="T47" fmla="*/ 352 h 424"/>
                <a:gd name="T48" fmla="*/ 181 w 2384"/>
                <a:gd name="T49" fmla="*/ 390 h 424"/>
                <a:gd name="T50" fmla="*/ 185 w 2384"/>
                <a:gd name="T51" fmla="*/ 417 h 4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84"/>
                <a:gd name="T79" fmla="*/ 0 h 424"/>
                <a:gd name="T80" fmla="*/ 2384 w 2384"/>
                <a:gd name="T81" fmla="*/ 424 h 4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84" h="424">
                  <a:moveTo>
                    <a:pt x="2384" y="67"/>
                  </a:moveTo>
                  <a:lnTo>
                    <a:pt x="2060" y="119"/>
                  </a:lnTo>
                  <a:lnTo>
                    <a:pt x="1993" y="102"/>
                  </a:lnTo>
                  <a:lnTo>
                    <a:pt x="1919" y="83"/>
                  </a:lnTo>
                  <a:lnTo>
                    <a:pt x="1853" y="66"/>
                  </a:lnTo>
                  <a:lnTo>
                    <a:pt x="2270" y="0"/>
                  </a:lnTo>
                  <a:lnTo>
                    <a:pt x="2274" y="3"/>
                  </a:lnTo>
                  <a:lnTo>
                    <a:pt x="2351" y="48"/>
                  </a:lnTo>
                  <a:lnTo>
                    <a:pt x="2384" y="67"/>
                  </a:lnTo>
                  <a:close/>
                  <a:moveTo>
                    <a:pt x="1257" y="247"/>
                  </a:moveTo>
                  <a:lnTo>
                    <a:pt x="930" y="299"/>
                  </a:lnTo>
                  <a:lnTo>
                    <a:pt x="917" y="292"/>
                  </a:lnTo>
                  <a:lnTo>
                    <a:pt x="864" y="263"/>
                  </a:lnTo>
                  <a:lnTo>
                    <a:pt x="810" y="237"/>
                  </a:lnTo>
                  <a:lnTo>
                    <a:pt x="802" y="233"/>
                  </a:lnTo>
                  <a:lnTo>
                    <a:pt x="1245" y="163"/>
                  </a:lnTo>
                  <a:lnTo>
                    <a:pt x="1246" y="170"/>
                  </a:lnTo>
                  <a:lnTo>
                    <a:pt x="1254" y="228"/>
                  </a:lnTo>
                  <a:lnTo>
                    <a:pt x="1257" y="247"/>
                  </a:lnTo>
                  <a:close/>
                  <a:moveTo>
                    <a:pt x="185" y="417"/>
                  </a:moveTo>
                  <a:lnTo>
                    <a:pt x="145" y="424"/>
                  </a:lnTo>
                  <a:lnTo>
                    <a:pt x="0" y="362"/>
                  </a:lnTo>
                  <a:lnTo>
                    <a:pt x="173" y="333"/>
                  </a:lnTo>
                  <a:lnTo>
                    <a:pt x="176" y="352"/>
                  </a:lnTo>
                  <a:lnTo>
                    <a:pt x="181" y="390"/>
                  </a:lnTo>
                  <a:lnTo>
                    <a:pt x="185" y="417"/>
                  </a:lnTo>
                  <a:close/>
                </a:path>
              </a:pathLst>
            </a:custGeom>
            <a:solidFill>
              <a:srgbClr val="E98A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2" name="Freeform 14">
              <a:extLst>
                <a:ext uri="{FF2B5EF4-FFF2-40B4-BE49-F238E27FC236}">
                  <a16:creationId xmlns:a16="http://schemas.microsoft.com/office/drawing/2014/main" id="{C48686FC-DD7C-433E-B1F4-D55961D3053D}"/>
                </a:ext>
              </a:extLst>
            </p:cNvPr>
            <p:cNvSpPr>
              <a:spLocks noEditPoints="1"/>
            </p:cNvSpPr>
            <p:nvPr/>
          </p:nvSpPr>
          <p:spPr bwMode="auto">
            <a:xfrm>
              <a:off x="4481" y="1277"/>
              <a:ext cx="599" cy="106"/>
            </a:xfrm>
            <a:custGeom>
              <a:avLst/>
              <a:gdLst>
                <a:gd name="T0" fmla="*/ 2399 w 2399"/>
                <a:gd name="T1" fmla="*/ 68 h 427"/>
                <a:gd name="T2" fmla="*/ 2029 w 2399"/>
                <a:gd name="T3" fmla="*/ 127 h 427"/>
                <a:gd name="T4" fmla="*/ 1991 w 2399"/>
                <a:gd name="T5" fmla="*/ 117 h 427"/>
                <a:gd name="T6" fmla="*/ 1919 w 2399"/>
                <a:gd name="T7" fmla="*/ 99 h 427"/>
                <a:gd name="T8" fmla="*/ 1846 w 2399"/>
                <a:gd name="T9" fmla="*/ 79 h 427"/>
                <a:gd name="T10" fmla="*/ 1824 w 2399"/>
                <a:gd name="T11" fmla="*/ 73 h 427"/>
                <a:gd name="T12" fmla="*/ 2284 w 2399"/>
                <a:gd name="T13" fmla="*/ 0 h 427"/>
                <a:gd name="T14" fmla="*/ 2346 w 2399"/>
                <a:gd name="T15" fmla="*/ 37 h 427"/>
                <a:gd name="T16" fmla="*/ 2399 w 2399"/>
                <a:gd name="T17" fmla="*/ 68 h 427"/>
                <a:gd name="T18" fmla="*/ 1324 w 2399"/>
                <a:gd name="T19" fmla="*/ 239 h 427"/>
                <a:gd name="T20" fmla="*/ 941 w 2399"/>
                <a:gd name="T21" fmla="*/ 300 h 427"/>
                <a:gd name="T22" fmla="*/ 936 w 2399"/>
                <a:gd name="T23" fmla="*/ 297 h 427"/>
                <a:gd name="T24" fmla="*/ 882 w 2399"/>
                <a:gd name="T25" fmla="*/ 271 h 427"/>
                <a:gd name="T26" fmla="*/ 826 w 2399"/>
                <a:gd name="T27" fmla="*/ 239 h 427"/>
                <a:gd name="T28" fmla="*/ 816 w 2399"/>
                <a:gd name="T29" fmla="*/ 234 h 427"/>
                <a:gd name="T30" fmla="*/ 1311 w 2399"/>
                <a:gd name="T31" fmla="*/ 154 h 427"/>
                <a:gd name="T32" fmla="*/ 1318 w 2399"/>
                <a:gd name="T33" fmla="*/ 204 h 427"/>
                <a:gd name="T34" fmla="*/ 1324 w 2399"/>
                <a:gd name="T35" fmla="*/ 239 h 427"/>
                <a:gd name="T36" fmla="*/ 251 w 2399"/>
                <a:gd name="T37" fmla="*/ 410 h 427"/>
                <a:gd name="T38" fmla="*/ 144 w 2399"/>
                <a:gd name="T39" fmla="*/ 427 h 427"/>
                <a:gd name="T40" fmla="*/ 0 w 2399"/>
                <a:gd name="T41" fmla="*/ 363 h 427"/>
                <a:gd name="T42" fmla="*/ 239 w 2399"/>
                <a:gd name="T43" fmla="*/ 326 h 427"/>
                <a:gd name="T44" fmla="*/ 241 w 2399"/>
                <a:gd name="T45" fmla="*/ 342 h 427"/>
                <a:gd name="T46" fmla="*/ 248 w 2399"/>
                <a:gd name="T47" fmla="*/ 386 h 427"/>
                <a:gd name="T48" fmla="*/ 251 w 2399"/>
                <a:gd name="T49" fmla="*/ 410 h 4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99"/>
                <a:gd name="T76" fmla="*/ 0 h 427"/>
                <a:gd name="T77" fmla="*/ 2399 w 2399"/>
                <a:gd name="T78" fmla="*/ 427 h 4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99" h="427">
                  <a:moveTo>
                    <a:pt x="2399" y="68"/>
                  </a:moveTo>
                  <a:lnTo>
                    <a:pt x="2029" y="127"/>
                  </a:lnTo>
                  <a:lnTo>
                    <a:pt x="1991" y="117"/>
                  </a:lnTo>
                  <a:lnTo>
                    <a:pt x="1919" y="99"/>
                  </a:lnTo>
                  <a:lnTo>
                    <a:pt x="1846" y="79"/>
                  </a:lnTo>
                  <a:lnTo>
                    <a:pt x="1824" y="73"/>
                  </a:lnTo>
                  <a:lnTo>
                    <a:pt x="2284" y="0"/>
                  </a:lnTo>
                  <a:lnTo>
                    <a:pt x="2346" y="37"/>
                  </a:lnTo>
                  <a:lnTo>
                    <a:pt x="2399" y="68"/>
                  </a:lnTo>
                  <a:close/>
                  <a:moveTo>
                    <a:pt x="1324" y="239"/>
                  </a:moveTo>
                  <a:lnTo>
                    <a:pt x="941" y="300"/>
                  </a:lnTo>
                  <a:lnTo>
                    <a:pt x="936" y="297"/>
                  </a:lnTo>
                  <a:lnTo>
                    <a:pt x="882" y="271"/>
                  </a:lnTo>
                  <a:lnTo>
                    <a:pt x="826" y="239"/>
                  </a:lnTo>
                  <a:lnTo>
                    <a:pt x="816" y="234"/>
                  </a:lnTo>
                  <a:lnTo>
                    <a:pt x="1311" y="154"/>
                  </a:lnTo>
                  <a:lnTo>
                    <a:pt x="1318" y="204"/>
                  </a:lnTo>
                  <a:lnTo>
                    <a:pt x="1324" y="239"/>
                  </a:lnTo>
                  <a:close/>
                  <a:moveTo>
                    <a:pt x="251" y="410"/>
                  </a:moveTo>
                  <a:lnTo>
                    <a:pt x="144" y="427"/>
                  </a:lnTo>
                  <a:lnTo>
                    <a:pt x="0" y="363"/>
                  </a:lnTo>
                  <a:lnTo>
                    <a:pt x="239" y="326"/>
                  </a:lnTo>
                  <a:lnTo>
                    <a:pt x="241" y="342"/>
                  </a:lnTo>
                  <a:lnTo>
                    <a:pt x="248" y="386"/>
                  </a:lnTo>
                  <a:lnTo>
                    <a:pt x="251" y="410"/>
                  </a:lnTo>
                  <a:close/>
                </a:path>
              </a:pathLst>
            </a:custGeom>
            <a:solidFill>
              <a:srgbClr val="E98C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3" name="Freeform 15">
              <a:extLst>
                <a:ext uri="{FF2B5EF4-FFF2-40B4-BE49-F238E27FC236}">
                  <a16:creationId xmlns:a16="http://schemas.microsoft.com/office/drawing/2014/main" id="{5D973CBA-EAB1-47E9-A9CF-FE0F44EE3AA2}"/>
                </a:ext>
              </a:extLst>
            </p:cNvPr>
            <p:cNvSpPr>
              <a:spLocks noEditPoints="1"/>
            </p:cNvSpPr>
            <p:nvPr/>
          </p:nvSpPr>
          <p:spPr bwMode="auto">
            <a:xfrm>
              <a:off x="4462" y="1268"/>
              <a:ext cx="604" cy="108"/>
            </a:xfrm>
            <a:custGeom>
              <a:avLst/>
              <a:gdLst>
                <a:gd name="T0" fmla="*/ 2414 w 2414"/>
                <a:gd name="T1" fmla="*/ 69 h 431"/>
                <a:gd name="T2" fmla="*/ 1997 w 2414"/>
                <a:gd name="T3" fmla="*/ 135 h 431"/>
                <a:gd name="T4" fmla="*/ 1991 w 2414"/>
                <a:gd name="T5" fmla="*/ 134 h 431"/>
                <a:gd name="T6" fmla="*/ 1918 w 2414"/>
                <a:gd name="T7" fmla="*/ 114 h 431"/>
                <a:gd name="T8" fmla="*/ 1848 w 2414"/>
                <a:gd name="T9" fmla="*/ 95 h 431"/>
                <a:gd name="T10" fmla="*/ 1792 w 2414"/>
                <a:gd name="T11" fmla="*/ 82 h 431"/>
                <a:gd name="T12" fmla="*/ 2300 w 2414"/>
                <a:gd name="T13" fmla="*/ 0 h 431"/>
                <a:gd name="T14" fmla="*/ 2339 w 2414"/>
                <a:gd name="T15" fmla="*/ 25 h 431"/>
                <a:gd name="T16" fmla="*/ 2414 w 2414"/>
                <a:gd name="T17" fmla="*/ 69 h 431"/>
                <a:gd name="T18" fmla="*/ 1389 w 2414"/>
                <a:gd name="T19" fmla="*/ 232 h 431"/>
                <a:gd name="T20" fmla="*/ 946 w 2414"/>
                <a:gd name="T21" fmla="*/ 302 h 431"/>
                <a:gd name="T22" fmla="*/ 898 w 2414"/>
                <a:gd name="T23" fmla="*/ 274 h 431"/>
                <a:gd name="T24" fmla="*/ 842 w 2414"/>
                <a:gd name="T25" fmla="*/ 245 h 431"/>
                <a:gd name="T26" fmla="*/ 824 w 2414"/>
                <a:gd name="T27" fmla="*/ 236 h 431"/>
                <a:gd name="T28" fmla="*/ 1376 w 2414"/>
                <a:gd name="T29" fmla="*/ 148 h 431"/>
                <a:gd name="T30" fmla="*/ 1381 w 2414"/>
                <a:gd name="T31" fmla="*/ 182 h 431"/>
                <a:gd name="T32" fmla="*/ 1389 w 2414"/>
                <a:gd name="T33" fmla="*/ 232 h 431"/>
                <a:gd name="T34" fmla="*/ 317 w 2414"/>
                <a:gd name="T35" fmla="*/ 402 h 431"/>
                <a:gd name="T36" fmla="*/ 144 w 2414"/>
                <a:gd name="T37" fmla="*/ 431 h 431"/>
                <a:gd name="T38" fmla="*/ 0 w 2414"/>
                <a:gd name="T39" fmla="*/ 367 h 431"/>
                <a:gd name="T40" fmla="*/ 304 w 2414"/>
                <a:gd name="T41" fmla="*/ 319 h 431"/>
                <a:gd name="T42" fmla="*/ 306 w 2414"/>
                <a:gd name="T43" fmla="*/ 326 h 431"/>
                <a:gd name="T44" fmla="*/ 313 w 2414"/>
                <a:gd name="T45" fmla="*/ 377 h 431"/>
                <a:gd name="T46" fmla="*/ 317 w 2414"/>
                <a:gd name="T47" fmla="*/ 402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4"/>
                <a:gd name="T73" fmla="*/ 0 h 431"/>
                <a:gd name="T74" fmla="*/ 2414 w 2414"/>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4" h="431">
                  <a:moveTo>
                    <a:pt x="2414" y="69"/>
                  </a:moveTo>
                  <a:lnTo>
                    <a:pt x="1997" y="135"/>
                  </a:lnTo>
                  <a:lnTo>
                    <a:pt x="1991" y="134"/>
                  </a:lnTo>
                  <a:lnTo>
                    <a:pt x="1918" y="114"/>
                  </a:lnTo>
                  <a:lnTo>
                    <a:pt x="1848" y="95"/>
                  </a:lnTo>
                  <a:lnTo>
                    <a:pt x="1792" y="82"/>
                  </a:lnTo>
                  <a:lnTo>
                    <a:pt x="2300" y="0"/>
                  </a:lnTo>
                  <a:lnTo>
                    <a:pt x="2339" y="25"/>
                  </a:lnTo>
                  <a:lnTo>
                    <a:pt x="2414" y="69"/>
                  </a:lnTo>
                  <a:close/>
                  <a:moveTo>
                    <a:pt x="1389" y="232"/>
                  </a:moveTo>
                  <a:lnTo>
                    <a:pt x="946" y="302"/>
                  </a:lnTo>
                  <a:lnTo>
                    <a:pt x="898" y="274"/>
                  </a:lnTo>
                  <a:lnTo>
                    <a:pt x="842" y="245"/>
                  </a:lnTo>
                  <a:lnTo>
                    <a:pt x="824" y="236"/>
                  </a:lnTo>
                  <a:lnTo>
                    <a:pt x="1376" y="148"/>
                  </a:lnTo>
                  <a:lnTo>
                    <a:pt x="1381" y="182"/>
                  </a:lnTo>
                  <a:lnTo>
                    <a:pt x="1389" y="232"/>
                  </a:lnTo>
                  <a:close/>
                  <a:moveTo>
                    <a:pt x="317" y="402"/>
                  </a:moveTo>
                  <a:lnTo>
                    <a:pt x="144" y="431"/>
                  </a:lnTo>
                  <a:lnTo>
                    <a:pt x="0" y="367"/>
                  </a:lnTo>
                  <a:lnTo>
                    <a:pt x="304" y="319"/>
                  </a:lnTo>
                  <a:lnTo>
                    <a:pt x="306" y="326"/>
                  </a:lnTo>
                  <a:lnTo>
                    <a:pt x="313" y="377"/>
                  </a:lnTo>
                  <a:lnTo>
                    <a:pt x="317" y="402"/>
                  </a:lnTo>
                  <a:close/>
                </a:path>
              </a:pathLst>
            </a:custGeom>
            <a:solidFill>
              <a:srgbClr val="EA8F2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4" name="Freeform 16">
              <a:extLst>
                <a:ext uri="{FF2B5EF4-FFF2-40B4-BE49-F238E27FC236}">
                  <a16:creationId xmlns:a16="http://schemas.microsoft.com/office/drawing/2014/main" id="{5D692188-1683-411F-A7DE-AE9993757B31}"/>
                </a:ext>
              </a:extLst>
            </p:cNvPr>
            <p:cNvSpPr>
              <a:spLocks noEditPoints="1"/>
            </p:cNvSpPr>
            <p:nvPr/>
          </p:nvSpPr>
          <p:spPr bwMode="auto">
            <a:xfrm>
              <a:off x="4444" y="1260"/>
              <a:ext cx="607" cy="108"/>
            </a:xfrm>
            <a:custGeom>
              <a:avLst/>
              <a:gdLst>
                <a:gd name="T0" fmla="*/ 2429 w 2429"/>
                <a:gd name="T1" fmla="*/ 68 h 431"/>
                <a:gd name="T2" fmla="*/ 1969 w 2429"/>
                <a:gd name="T3" fmla="*/ 141 h 431"/>
                <a:gd name="T4" fmla="*/ 1921 w 2429"/>
                <a:gd name="T5" fmla="*/ 128 h 431"/>
                <a:gd name="T6" fmla="*/ 1852 w 2429"/>
                <a:gd name="T7" fmla="*/ 112 h 431"/>
                <a:gd name="T8" fmla="*/ 1787 w 2429"/>
                <a:gd name="T9" fmla="*/ 95 h 431"/>
                <a:gd name="T10" fmla="*/ 1763 w 2429"/>
                <a:gd name="T11" fmla="*/ 88 h 431"/>
                <a:gd name="T12" fmla="*/ 2318 w 2429"/>
                <a:gd name="T13" fmla="*/ 0 h 431"/>
                <a:gd name="T14" fmla="*/ 2329 w 2429"/>
                <a:gd name="T15" fmla="*/ 6 h 431"/>
                <a:gd name="T16" fmla="*/ 2412 w 2429"/>
                <a:gd name="T17" fmla="*/ 58 h 431"/>
                <a:gd name="T18" fmla="*/ 2429 w 2429"/>
                <a:gd name="T19" fmla="*/ 68 h 431"/>
                <a:gd name="T20" fmla="*/ 1456 w 2429"/>
                <a:gd name="T21" fmla="*/ 222 h 431"/>
                <a:gd name="T22" fmla="*/ 961 w 2429"/>
                <a:gd name="T23" fmla="*/ 302 h 431"/>
                <a:gd name="T24" fmla="*/ 915 w 2429"/>
                <a:gd name="T25" fmla="*/ 278 h 431"/>
                <a:gd name="T26" fmla="*/ 860 w 2429"/>
                <a:gd name="T27" fmla="*/ 250 h 431"/>
                <a:gd name="T28" fmla="*/ 834 w 2429"/>
                <a:gd name="T29" fmla="*/ 235 h 431"/>
                <a:gd name="T30" fmla="*/ 1443 w 2429"/>
                <a:gd name="T31" fmla="*/ 140 h 431"/>
                <a:gd name="T32" fmla="*/ 1445 w 2429"/>
                <a:gd name="T33" fmla="*/ 156 h 431"/>
                <a:gd name="T34" fmla="*/ 1454 w 2429"/>
                <a:gd name="T35" fmla="*/ 215 h 431"/>
                <a:gd name="T36" fmla="*/ 1456 w 2429"/>
                <a:gd name="T37" fmla="*/ 222 h 431"/>
                <a:gd name="T38" fmla="*/ 384 w 2429"/>
                <a:gd name="T39" fmla="*/ 394 h 431"/>
                <a:gd name="T40" fmla="*/ 145 w 2429"/>
                <a:gd name="T41" fmla="*/ 431 h 431"/>
                <a:gd name="T42" fmla="*/ 0 w 2429"/>
                <a:gd name="T43" fmla="*/ 369 h 431"/>
                <a:gd name="T44" fmla="*/ 371 w 2429"/>
                <a:gd name="T45" fmla="*/ 309 h 431"/>
                <a:gd name="T46" fmla="*/ 379 w 2429"/>
                <a:gd name="T47" fmla="*/ 359 h 431"/>
                <a:gd name="T48" fmla="*/ 384 w 2429"/>
                <a:gd name="T49" fmla="*/ 394 h 4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29"/>
                <a:gd name="T76" fmla="*/ 0 h 431"/>
                <a:gd name="T77" fmla="*/ 2429 w 2429"/>
                <a:gd name="T78" fmla="*/ 431 h 4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29" h="431">
                  <a:moveTo>
                    <a:pt x="2429" y="68"/>
                  </a:moveTo>
                  <a:lnTo>
                    <a:pt x="1969" y="141"/>
                  </a:lnTo>
                  <a:lnTo>
                    <a:pt x="1921" y="128"/>
                  </a:lnTo>
                  <a:lnTo>
                    <a:pt x="1852" y="112"/>
                  </a:lnTo>
                  <a:lnTo>
                    <a:pt x="1787" y="95"/>
                  </a:lnTo>
                  <a:lnTo>
                    <a:pt x="1763" y="88"/>
                  </a:lnTo>
                  <a:lnTo>
                    <a:pt x="2318" y="0"/>
                  </a:lnTo>
                  <a:lnTo>
                    <a:pt x="2329" y="6"/>
                  </a:lnTo>
                  <a:lnTo>
                    <a:pt x="2412" y="58"/>
                  </a:lnTo>
                  <a:lnTo>
                    <a:pt x="2429" y="68"/>
                  </a:lnTo>
                  <a:close/>
                  <a:moveTo>
                    <a:pt x="1456" y="222"/>
                  </a:moveTo>
                  <a:lnTo>
                    <a:pt x="961" y="302"/>
                  </a:lnTo>
                  <a:lnTo>
                    <a:pt x="915" y="278"/>
                  </a:lnTo>
                  <a:lnTo>
                    <a:pt x="860" y="250"/>
                  </a:lnTo>
                  <a:lnTo>
                    <a:pt x="834" y="235"/>
                  </a:lnTo>
                  <a:lnTo>
                    <a:pt x="1443" y="140"/>
                  </a:lnTo>
                  <a:lnTo>
                    <a:pt x="1445" y="156"/>
                  </a:lnTo>
                  <a:lnTo>
                    <a:pt x="1454" y="215"/>
                  </a:lnTo>
                  <a:lnTo>
                    <a:pt x="1456" y="222"/>
                  </a:lnTo>
                  <a:close/>
                  <a:moveTo>
                    <a:pt x="384" y="394"/>
                  </a:moveTo>
                  <a:lnTo>
                    <a:pt x="145" y="431"/>
                  </a:lnTo>
                  <a:lnTo>
                    <a:pt x="0" y="369"/>
                  </a:lnTo>
                  <a:lnTo>
                    <a:pt x="371" y="309"/>
                  </a:lnTo>
                  <a:lnTo>
                    <a:pt x="379" y="359"/>
                  </a:lnTo>
                  <a:lnTo>
                    <a:pt x="384" y="394"/>
                  </a:lnTo>
                  <a:close/>
                </a:path>
              </a:pathLst>
            </a:custGeom>
            <a:solidFill>
              <a:srgbClr val="EB922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5" name="Freeform 17">
              <a:extLst>
                <a:ext uri="{FF2B5EF4-FFF2-40B4-BE49-F238E27FC236}">
                  <a16:creationId xmlns:a16="http://schemas.microsoft.com/office/drawing/2014/main" id="{DC1FC5C0-6F46-4EB3-80E1-CBF3F8AB7729}"/>
                </a:ext>
              </a:extLst>
            </p:cNvPr>
            <p:cNvSpPr>
              <a:spLocks noEditPoints="1"/>
            </p:cNvSpPr>
            <p:nvPr/>
          </p:nvSpPr>
          <p:spPr bwMode="auto">
            <a:xfrm>
              <a:off x="4427" y="1251"/>
              <a:ext cx="611" cy="109"/>
            </a:xfrm>
            <a:custGeom>
              <a:avLst/>
              <a:gdLst>
                <a:gd name="T0" fmla="*/ 2444 w 2444"/>
                <a:gd name="T1" fmla="*/ 67 h 434"/>
                <a:gd name="T2" fmla="*/ 1936 w 2444"/>
                <a:gd name="T3" fmla="*/ 149 h 434"/>
                <a:gd name="T4" fmla="*/ 1923 w 2444"/>
                <a:gd name="T5" fmla="*/ 146 h 434"/>
                <a:gd name="T6" fmla="*/ 1858 w 2444"/>
                <a:gd name="T7" fmla="*/ 129 h 434"/>
                <a:gd name="T8" fmla="*/ 1796 w 2444"/>
                <a:gd name="T9" fmla="*/ 111 h 434"/>
                <a:gd name="T10" fmla="*/ 1739 w 2444"/>
                <a:gd name="T11" fmla="*/ 97 h 434"/>
                <a:gd name="T12" fmla="*/ 1733 w 2444"/>
                <a:gd name="T13" fmla="*/ 94 h 434"/>
                <a:gd name="T14" fmla="*/ 2330 w 2444"/>
                <a:gd name="T15" fmla="*/ 0 h 434"/>
                <a:gd name="T16" fmla="*/ 2400 w 2444"/>
                <a:gd name="T17" fmla="*/ 40 h 434"/>
                <a:gd name="T18" fmla="*/ 2444 w 2444"/>
                <a:gd name="T19" fmla="*/ 67 h 434"/>
                <a:gd name="T20" fmla="*/ 1520 w 2444"/>
                <a:gd name="T21" fmla="*/ 215 h 434"/>
                <a:gd name="T22" fmla="*/ 968 w 2444"/>
                <a:gd name="T23" fmla="*/ 303 h 434"/>
                <a:gd name="T24" fmla="*/ 931 w 2444"/>
                <a:gd name="T25" fmla="*/ 284 h 434"/>
                <a:gd name="T26" fmla="*/ 875 w 2444"/>
                <a:gd name="T27" fmla="*/ 254 h 434"/>
                <a:gd name="T28" fmla="*/ 842 w 2444"/>
                <a:gd name="T29" fmla="*/ 237 h 434"/>
                <a:gd name="T30" fmla="*/ 1507 w 2444"/>
                <a:gd name="T31" fmla="*/ 131 h 434"/>
                <a:gd name="T32" fmla="*/ 1509 w 2444"/>
                <a:gd name="T33" fmla="*/ 140 h 434"/>
                <a:gd name="T34" fmla="*/ 1516 w 2444"/>
                <a:gd name="T35" fmla="*/ 190 h 434"/>
                <a:gd name="T36" fmla="*/ 1520 w 2444"/>
                <a:gd name="T37" fmla="*/ 215 h 434"/>
                <a:gd name="T38" fmla="*/ 448 w 2444"/>
                <a:gd name="T39" fmla="*/ 386 h 434"/>
                <a:gd name="T40" fmla="*/ 144 w 2444"/>
                <a:gd name="T41" fmla="*/ 434 h 434"/>
                <a:gd name="T42" fmla="*/ 0 w 2444"/>
                <a:gd name="T43" fmla="*/ 371 h 434"/>
                <a:gd name="T44" fmla="*/ 435 w 2444"/>
                <a:gd name="T45" fmla="*/ 302 h 434"/>
                <a:gd name="T46" fmla="*/ 442 w 2444"/>
                <a:gd name="T47" fmla="*/ 342 h 434"/>
                <a:gd name="T48" fmla="*/ 448 w 2444"/>
                <a:gd name="T49" fmla="*/ 386 h 4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44"/>
                <a:gd name="T76" fmla="*/ 0 h 434"/>
                <a:gd name="T77" fmla="*/ 2444 w 2444"/>
                <a:gd name="T78" fmla="*/ 434 h 4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44" h="434">
                  <a:moveTo>
                    <a:pt x="2444" y="67"/>
                  </a:moveTo>
                  <a:lnTo>
                    <a:pt x="1936" y="149"/>
                  </a:lnTo>
                  <a:lnTo>
                    <a:pt x="1923" y="146"/>
                  </a:lnTo>
                  <a:lnTo>
                    <a:pt x="1858" y="129"/>
                  </a:lnTo>
                  <a:lnTo>
                    <a:pt x="1796" y="111"/>
                  </a:lnTo>
                  <a:lnTo>
                    <a:pt x="1739" y="97"/>
                  </a:lnTo>
                  <a:lnTo>
                    <a:pt x="1733" y="94"/>
                  </a:lnTo>
                  <a:lnTo>
                    <a:pt x="2330" y="0"/>
                  </a:lnTo>
                  <a:lnTo>
                    <a:pt x="2400" y="40"/>
                  </a:lnTo>
                  <a:lnTo>
                    <a:pt x="2444" y="67"/>
                  </a:lnTo>
                  <a:close/>
                  <a:moveTo>
                    <a:pt x="1520" y="215"/>
                  </a:moveTo>
                  <a:lnTo>
                    <a:pt x="968" y="303"/>
                  </a:lnTo>
                  <a:lnTo>
                    <a:pt x="931" y="284"/>
                  </a:lnTo>
                  <a:lnTo>
                    <a:pt x="875" y="254"/>
                  </a:lnTo>
                  <a:lnTo>
                    <a:pt x="842" y="237"/>
                  </a:lnTo>
                  <a:lnTo>
                    <a:pt x="1507" y="131"/>
                  </a:lnTo>
                  <a:lnTo>
                    <a:pt x="1509" y="140"/>
                  </a:lnTo>
                  <a:lnTo>
                    <a:pt x="1516" y="190"/>
                  </a:lnTo>
                  <a:lnTo>
                    <a:pt x="1520" y="215"/>
                  </a:lnTo>
                  <a:close/>
                  <a:moveTo>
                    <a:pt x="448" y="386"/>
                  </a:moveTo>
                  <a:lnTo>
                    <a:pt x="144" y="434"/>
                  </a:lnTo>
                  <a:lnTo>
                    <a:pt x="0" y="371"/>
                  </a:lnTo>
                  <a:lnTo>
                    <a:pt x="435" y="302"/>
                  </a:lnTo>
                  <a:lnTo>
                    <a:pt x="442" y="342"/>
                  </a:lnTo>
                  <a:lnTo>
                    <a:pt x="448" y="386"/>
                  </a:lnTo>
                  <a:close/>
                </a:path>
              </a:pathLst>
            </a:custGeom>
            <a:solidFill>
              <a:srgbClr val="EB94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6" name="Freeform 18">
              <a:extLst>
                <a:ext uri="{FF2B5EF4-FFF2-40B4-BE49-F238E27FC236}">
                  <a16:creationId xmlns:a16="http://schemas.microsoft.com/office/drawing/2014/main" id="{6B9755AE-10E7-4B64-89EC-9145626E1BB6}"/>
                </a:ext>
              </a:extLst>
            </p:cNvPr>
            <p:cNvSpPr>
              <a:spLocks noEditPoints="1"/>
            </p:cNvSpPr>
            <p:nvPr/>
          </p:nvSpPr>
          <p:spPr bwMode="auto">
            <a:xfrm>
              <a:off x="4408" y="1243"/>
              <a:ext cx="616" cy="109"/>
            </a:xfrm>
            <a:custGeom>
              <a:avLst/>
              <a:gdLst>
                <a:gd name="T0" fmla="*/ 2462 w 2462"/>
                <a:gd name="T1" fmla="*/ 68 h 437"/>
                <a:gd name="T2" fmla="*/ 1907 w 2462"/>
                <a:gd name="T3" fmla="*/ 156 h 437"/>
                <a:gd name="T4" fmla="*/ 1869 w 2462"/>
                <a:gd name="T5" fmla="*/ 145 h 437"/>
                <a:gd name="T6" fmla="*/ 1812 w 2462"/>
                <a:gd name="T7" fmla="*/ 131 h 437"/>
                <a:gd name="T8" fmla="*/ 1760 w 2462"/>
                <a:gd name="T9" fmla="*/ 116 h 437"/>
                <a:gd name="T10" fmla="*/ 1711 w 2462"/>
                <a:gd name="T11" fmla="*/ 103 h 437"/>
                <a:gd name="T12" fmla="*/ 1707 w 2462"/>
                <a:gd name="T13" fmla="*/ 101 h 437"/>
                <a:gd name="T14" fmla="*/ 2345 w 2462"/>
                <a:gd name="T15" fmla="*/ 0 h 437"/>
                <a:gd name="T16" fmla="*/ 2389 w 2462"/>
                <a:gd name="T17" fmla="*/ 26 h 437"/>
                <a:gd name="T18" fmla="*/ 2462 w 2462"/>
                <a:gd name="T19" fmla="*/ 68 h 437"/>
                <a:gd name="T20" fmla="*/ 1587 w 2462"/>
                <a:gd name="T21" fmla="*/ 208 h 437"/>
                <a:gd name="T22" fmla="*/ 978 w 2462"/>
                <a:gd name="T23" fmla="*/ 303 h 437"/>
                <a:gd name="T24" fmla="*/ 948 w 2462"/>
                <a:gd name="T25" fmla="*/ 288 h 437"/>
                <a:gd name="T26" fmla="*/ 893 w 2462"/>
                <a:gd name="T27" fmla="*/ 259 h 437"/>
                <a:gd name="T28" fmla="*/ 853 w 2462"/>
                <a:gd name="T29" fmla="*/ 237 h 437"/>
                <a:gd name="T30" fmla="*/ 1574 w 2462"/>
                <a:gd name="T31" fmla="*/ 123 h 437"/>
                <a:gd name="T32" fmla="*/ 1575 w 2462"/>
                <a:gd name="T33" fmla="*/ 126 h 437"/>
                <a:gd name="T34" fmla="*/ 1582 w 2462"/>
                <a:gd name="T35" fmla="*/ 174 h 437"/>
                <a:gd name="T36" fmla="*/ 1587 w 2462"/>
                <a:gd name="T37" fmla="*/ 208 h 437"/>
                <a:gd name="T38" fmla="*/ 515 w 2462"/>
                <a:gd name="T39" fmla="*/ 377 h 437"/>
                <a:gd name="T40" fmla="*/ 144 w 2462"/>
                <a:gd name="T41" fmla="*/ 437 h 437"/>
                <a:gd name="T42" fmla="*/ 0 w 2462"/>
                <a:gd name="T43" fmla="*/ 373 h 437"/>
                <a:gd name="T44" fmla="*/ 502 w 2462"/>
                <a:gd name="T45" fmla="*/ 293 h 437"/>
                <a:gd name="T46" fmla="*/ 506 w 2462"/>
                <a:gd name="T47" fmla="*/ 318 h 437"/>
                <a:gd name="T48" fmla="*/ 515 w 2462"/>
                <a:gd name="T49" fmla="*/ 376 h 437"/>
                <a:gd name="T50" fmla="*/ 515 w 2462"/>
                <a:gd name="T51" fmla="*/ 37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62"/>
                <a:gd name="T79" fmla="*/ 0 h 437"/>
                <a:gd name="T80" fmla="*/ 2462 w 2462"/>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62" h="437">
                  <a:moveTo>
                    <a:pt x="2462" y="68"/>
                  </a:moveTo>
                  <a:lnTo>
                    <a:pt x="1907" y="156"/>
                  </a:lnTo>
                  <a:lnTo>
                    <a:pt x="1869" y="145"/>
                  </a:lnTo>
                  <a:lnTo>
                    <a:pt x="1812" y="131"/>
                  </a:lnTo>
                  <a:lnTo>
                    <a:pt x="1760" y="116"/>
                  </a:lnTo>
                  <a:lnTo>
                    <a:pt x="1711" y="103"/>
                  </a:lnTo>
                  <a:lnTo>
                    <a:pt x="1707" y="101"/>
                  </a:lnTo>
                  <a:lnTo>
                    <a:pt x="2345" y="0"/>
                  </a:lnTo>
                  <a:lnTo>
                    <a:pt x="2389" y="26"/>
                  </a:lnTo>
                  <a:lnTo>
                    <a:pt x="2462" y="68"/>
                  </a:lnTo>
                  <a:close/>
                  <a:moveTo>
                    <a:pt x="1587" y="208"/>
                  </a:moveTo>
                  <a:lnTo>
                    <a:pt x="978" y="303"/>
                  </a:lnTo>
                  <a:lnTo>
                    <a:pt x="948" y="288"/>
                  </a:lnTo>
                  <a:lnTo>
                    <a:pt x="893" y="259"/>
                  </a:lnTo>
                  <a:lnTo>
                    <a:pt x="853" y="237"/>
                  </a:lnTo>
                  <a:lnTo>
                    <a:pt x="1574" y="123"/>
                  </a:lnTo>
                  <a:lnTo>
                    <a:pt x="1575" y="126"/>
                  </a:lnTo>
                  <a:lnTo>
                    <a:pt x="1582" y="174"/>
                  </a:lnTo>
                  <a:lnTo>
                    <a:pt x="1587" y="208"/>
                  </a:lnTo>
                  <a:close/>
                  <a:moveTo>
                    <a:pt x="515" y="377"/>
                  </a:moveTo>
                  <a:lnTo>
                    <a:pt x="144" y="437"/>
                  </a:lnTo>
                  <a:lnTo>
                    <a:pt x="0" y="373"/>
                  </a:lnTo>
                  <a:lnTo>
                    <a:pt x="502" y="293"/>
                  </a:lnTo>
                  <a:lnTo>
                    <a:pt x="506" y="318"/>
                  </a:lnTo>
                  <a:lnTo>
                    <a:pt x="515" y="376"/>
                  </a:lnTo>
                  <a:lnTo>
                    <a:pt x="515" y="377"/>
                  </a:lnTo>
                  <a:close/>
                </a:path>
              </a:pathLst>
            </a:custGeom>
            <a:solidFill>
              <a:srgbClr val="EC97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7" name="Freeform 19">
              <a:extLst>
                <a:ext uri="{FF2B5EF4-FFF2-40B4-BE49-F238E27FC236}">
                  <a16:creationId xmlns:a16="http://schemas.microsoft.com/office/drawing/2014/main" id="{962465DB-27B9-4401-A096-F12E7D4E5696}"/>
                </a:ext>
              </a:extLst>
            </p:cNvPr>
            <p:cNvSpPr>
              <a:spLocks noEditPoints="1"/>
            </p:cNvSpPr>
            <p:nvPr/>
          </p:nvSpPr>
          <p:spPr bwMode="auto">
            <a:xfrm>
              <a:off x="4390" y="1234"/>
              <a:ext cx="619" cy="110"/>
            </a:xfrm>
            <a:custGeom>
              <a:avLst/>
              <a:gdLst>
                <a:gd name="T0" fmla="*/ 2475 w 2475"/>
                <a:gd name="T1" fmla="*/ 68 h 439"/>
                <a:gd name="T2" fmla="*/ 1878 w 2475"/>
                <a:gd name="T3" fmla="*/ 162 h 439"/>
                <a:gd name="T4" fmla="*/ 1832 w 2475"/>
                <a:gd name="T5" fmla="*/ 150 h 439"/>
                <a:gd name="T6" fmla="*/ 1783 w 2475"/>
                <a:gd name="T7" fmla="*/ 137 h 439"/>
                <a:gd name="T8" fmla="*/ 1742 w 2475"/>
                <a:gd name="T9" fmla="*/ 126 h 439"/>
                <a:gd name="T10" fmla="*/ 1705 w 2475"/>
                <a:gd name="T11" fmla="*/ 118 h 439"/>
                <a:gd name="T12" fmla="*/ 1677 w 2475"/>
                <a:gd name="T13" fmla="*/ 109 h 439"/>
                <a:gd name="T14" fmla="*/ 1676 w 2475"/>
                <a:gd name="T15" fmla="*/ 109 h 439"/>
                <a:gd name="T16" fmla="*/ 2361 w 2475"/>
                <a:gd name="T17" fmla="*/ 0 h 439"/>
                <a:gd name="T18" fmla="*/ 2374 w 2475"/>
                <a:gd name="T19" fmla="*/ 8 h 439"/>
                <a:gd name="T20" fmla="*/ 2461 w 2475"/>
                <a:gd name="T21" fmla="*/ 60 h 439"/>
                <a:gd name="T22" fmla="*/ 2475 w 2475"/>
                <a:gd name="T23" fmla="*/ 68 h 439"/>
                <a:gd name="T24" fmla="*/ 1652 w 2475"/>
                <a:gd name="T25" fmla="*/ 199 h 439"/>
                <a:gd name="T26" fmla="*/ 987 w 2475"/>
                <a:gd name="T27" fmla="*/ 305 h 439"/>
                <a:gd name="T28" fmla="*/ 965 w 2475"/>
                <a:gd name="T29" fmla="*/ 293 h 439"/>
                <a:gd name="T30" fmla="*/ 912 w 2475"/>
                <a:gd name="T31" fmla="*/ 264 h 439"/>
                <a:gd name="T32" fmla="*/ 866 w 2475"/>
                <a:gd name="T33" fmla="*/ 238 h 439"/>
                <a:gd name="T34" fmla="*/ 1641 w 2475"/>
                <a:gd name="T35" fmla="*/ 115 h 439"/>
                <a:gd name="T36" fmla="*/ 1642 w 2475"/>
                <a:gd name="T37" fmla="*/ 122 h 439"/>
                <a:gd name="T38" fmla="*/ 1647 w 2475"/>
                <a:gd name="T39" fmla="*/ 160 h 439"/>
                <a:gd name="T40" fmla="*/ 1652 w 2475"/>
                <a:gd name="T41" fmla="*/ 199 h 439"/>
                <a:gd name="T42" fmla="*/ 580 w 2475"/>
                <a:gd name="T43" fmla="*/ 370 h 439"/>
                <a:gd name="T44" fmla="*/ 145 w 2475"/>
                <a:gd name="T45" fmla="*/ 439 h 439"/>
                <a:gd name="T46" fmla="*/ 0 w 2475"/>
                <a:gd name="T47" fmla="*/ 376 h 439"/>
                <a:gd name="T48" fmla="*/ 569 w 2475"/>
                <a:gd name="T49" fmla="*/ 286 h 439"/>
                <a:gd name="T50" fmla="*/ 570 w 2475"/>
                <a:gd name="T51" fmla="*/ 297 h 439"/>
                <a:gd name="T52" fmla="*/ 578 w 2475"/>
                <a:gd name="T53" fmla="*/ 352 h 439"/>
                <a:gd name="T54" fmla="*/ 580 w 2475"/>
                <a:gd name="T55" fmla="*/ 370 h 4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5"/>
                <a:gd name="T85" fmla="*/ 0 h 439"/>
                <a:gd name="T86" fmla="*/ 2475 w 2475"/>
                <a:gd name="T87" fmla="*/ 439 h 4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5" h="439">
                  <a:moveTo>
                    <a:pt x="2475" y="68"/>
                  </a:moveTo>
                  <a:lnTo>
                    <a:pt x="1878" y="162"/>
                  </a:lnTo>
                  <a:lnTo>
                    <a:pt x="1832" y="150"/>
                  </a:lnTo>
                  <a:lnTo>
                    <a:pt x="1783" y="137"/>
                  </a:lnTo>
                  <a:lnTo>
                    <a:pt x="1742" y="126"/>
                  </a:lnTo>
                  <a:lnTo>
                    <a:pt x="1705" y="118"/>
                  </a:lnTo>
                  <a:lnTo>
                    <a:pt x="1677" y="109"/>
                  </a:lnTo>
                  <a:lnTo>
                    <a:pt x="1676" y="109"/>
                  </a:lnTo>
                  <a:lnTo>
                    <a:pt x="2361" y="0"/>
                  </a:lnTo>
                  <a:lnTo>
                    <a:pt x="2374" y="8"/>
                  </a:lnTo>
                  <a:lnTo>
                    <a:pt x="2461" y="60"/>
                  </a:lnTo>
                  <a:lnTo>
                    <a:pt x="2475" y="68"/>
                  </a:lnTo>
                  <a:close/>
                  <a:moveTo>
                    <a:pt x="1652" y="199"/>
                  </a:moveTo>
                  <a:lnTo>
                    <a:pt x="987" y="305"/>
                  </a:lnTo>
                  <a:lnTo>
                    <a:pt x="965" y="293"/>
                  </a:lnTo>
                  <a:lnTo>
                    <a:pt x="912" y="264"/>
                  </a:lnTo>
                  <a:lnTo>
                    <a:pt x="866" y="238"/>
                  </a:lnTo>
                  <a:lnTo>
                    <a:pt x="1641" y="115"/>
                  </a:lnTo>
                  <a:lnTo>
                    <a:pt x="1642" y="122"/>
                  </a:lnTo>
                  <a:lnTo>
                    <a:pt x="1647" y="160"/>
                  </a:lnTo>
                  <a:lnTo>
                    <a:pt x="1652" y="199"/>
                  </a:lnTo>
                  <a:close/>
                  <a:moveTo>
                    <a:pt x="580" y="370"/>
                  </a:moveTo>
                  <a:lnTo>
                    <a:pt x="145" y="439"/>
                  </a:lnTo>
                  <a:lnTo>
                    <a:pt x="0" y="376"/>
                  </a:lnTo>
                  <a:lnTo>
                    <a:pt x="569" y="286"/>
                  </a:lnTo>
                  <a:lnTo>
                    <a:pt x="570" y="297"/>
                  </a:lnTo>
                  <a:lnTo>
                    <a:pt x="578" y="352"/>
                  </a:lnTo>
                  <a:lnTo>
                    <a:pt x="580" y="370"/>
                  </a:lnTo>
                  <a:close/>
                </a:path>
              </a:pathLst>
            </a:custGeom>
            <a:solidFill>
              <a:srgbClr val="EC9A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8" name="Freeform 20">
              <a:extLst>
                <a:ext uri="{FF2B5EF4-FFF2-40B4-BE49-F238E27FC236}">
                  <a16:creationId xmlns:a16="http://schemas.microsoft.com/office/drawing/2014/main" id="{35181A29-8C3F-4510-8DE1-A8741A02AE70}"/>
                </a:ext>
              </a:extLst>
            </p:cNvPr>
            <p:cNvSpPr>
              <a:spLocks noEditPoints="1"/>
            </p:cNvSpPr>
            <p:nvPr/>
          </p:nvSpPr>
          <p:spPr bwMode="auto">
            <a:xfrm>
              <a:off x="4372" y="1226"/>
              <a:ext cx="622" cy="110"/>
            </a:xfrm>
            <a:custGeom>
              <a:avLst/>
              <a:gdLst>
                <a:gd name="T0" fmla="*/ 2488 w 2488"/>
                <a:gd name="T1" fmla="*/ 67 h 440"/>
                <a:gd name="T2" fmla="*/ 1850 w 2488"/>
                <a:gd name="T3" fmla="*/ 168 h 440"/>
                <a:gd name="T4" fmla="*/ 1813 w 2488"/>
                <a:gd name="T5" fmla="*/ 159 h 440"/>
                <a:gd name="T6" fmla="*/ 1776 w 2488"/>
                <a:gd name="T7" fmla="*/ 151 h 440"/>
                <a:gd name="T8" fmla="*/ 1748 w 2488"/>
                <a:gd name="T9" fmla="*/ 142 h 440"/>
                <a:gd name="T10" fmla="*/ 1727 w 2488"/>
                <a:gd name="T11" fmla="*/ 136 h 440"/>
                <a:gd name="T12" fmla="*/ 1713 w 2488"/>
                <a:gd name="T13" fmla="*/ 135 h 440"/>
                <a:gd name="T14" fmla="*/ 1709 w 2488"/>
                <a:gd name="T15" fmla="*/ 132 h 440"/>
                <a:gd name="T16" fmla="*/ 1706 w 2488"/>
                <a:gd name="T17" fmla="*/ 115 h 440"/>
                <a:gd name="T18" fmla="*/ 1708 w 2488"/>
                <a:gd name="T19" fmla="*/ 128 h 440"/>
                <a:gd name="T20" fmla="*/ 1713 w 2488"/>
                <a:gd name="T21" fmla="*/ 155 h 440"/>
                <a:gd name="T22" fmla="*/ 1717 w 2488"/>
                <a:gd name="T23" fmla="*/ 190 h 440"/>
                <a:gd name="T24" fmla="*/ 996 w 2488"/>
                <a:gd name="T25" fmla="*/ 304 h 440"/>
                <a:gd name="T26" fmla="*/ 983 w 2488"/>
                <a:gd name="T27" fmla="*/ 297 h 440"/>
                <a:gd name="T28" fmla="*/ 931 w 2488"/>
                <a:gd name="T29" fmla="*/ 268 h 440"/>
                <a:gd name="T30" fmla="*/ 882 w 2488"/>
                <a:gd name="T31" fmla="*/ 241 h 440"/>
                <a:gd name="T32" fmla="*/ 876 w 2488"/>
                <a:gd name="T33" fmla="*/ 238 h 440"/>
                <a:gd name="T34" fmla="*/ 2375 w 2488"/>
                <a:gd name="T35" fmla="*/ 0 h 440"/>
                <a:gd name="T36" fmla="*/ 2445 w 2488"/>
                <a:gd name="T37" fmla="*/ 41 h 440"/>
                <a:gd name="T38" fmla="*/ 2488 w 2488"/>
                <a:gd name="T39" fmla="*/ 67 h 440"/>
                <a:gd name="T40" fmla="*/ 645 w 2488"/>
                <a:gd name="T41" fmla="*/ 360 h 440"/>
                <a:gd name="T42" fmla="*/ 143 w 2488"/>
                <a:gd name="T43" fmla="*/ 440 h 440"/>
                <a:gd name="T44" fmla="*/ 0 w 2488"/>
                <a:gd name="T45" fmla="*/ 377 h 440"/>
                <a:gd name="T46" fmla="*/ 633 w 2488"/>
                <a:gd name="T47" fmla="*/ 276 h 440"/>
                <a:gd name="T48" fmla="*/ 633 w 2488"/>
                <a:gd name="T49" fmla="*/ 276 h 440"/>
                <a:gd name="T50" fmla="*/ 641 w 2488"/>
                <a:gd name="T51" fmla="*/ 330 h 440"/>
                <a:gd name="T52" fmla="*/ 645 w 2488"/>
                <a:gd name="T53" fmla="*/ 360 h 4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88"/>
                <a:gd name="T82" fmla="*/ 0 h 440"/>
                <a:gd name="T83" fmla="*/ 2488 w 2488"/>
                <a:gd name="T84" fmla="*/ 440 h 4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88" h="440">
                  <a:moveTo>
                    <a:pt x="2488" y="67"/>
                  </a:moveTo>
                  <a:lnTo>
                    <a:pt x="1850" y="168"/>
                  </a:lnTo>
                  <a:lnTo>
                    <a:pt x="1813" y="159"/>
                  </a:lnTo>
                  <a:lnTo>
                    <a:pt x="1776" y="151"/>
                  </a:lnTo>
                  <a:lnTo>
                    <a:pt x="1748" y="142"/>
                  </a:lnTo>
                  <a:lnTo>
                    <a:pt x="1727" y="136"/>
                  </a:lnTo>
                  <a:lnTo>
                    <a:pt x="1713" y="135"/>
                  </a:lnTo>
                  <a:lnTo>
                    <a:pt x="1709" y="132"/>
                  </a:lnTo>
                  <a:lnTo>
                    <a:pt x="1706" y="115"/>
                  </a:lnTo>
                  <a:lnTo>
                    <a:pt x="1708" y="128"/>
                  </a:lnTo>
                  <a:lnTo>
                    <a:pt x="1713" y="155"/>
                  </a:lnTo>
                  <a:lnTo>
                    <a:pt x="1717" y="190"/>
                  </a:lnTo>
                  <a:lnTo>
                    <a:pt x="996" y="304"/>
                  </a:lnTo>
                  <a:lnTo>
                    <a:pt x="983" y="297"/>
                  </a:lnTo>
                  <a:lnTo>
                    <a:pt x="931" y="268"/>
                  </a:lnTo>
                  <a:lnTo>
                    <a:pt x="882" y="241"/>
                  </a:lnTo>
                  <a:lnTo>
                    <a:pt x="876" y="238"/>
                  </a:lnTo>
                  <a:lnTo>
                    <a:pt x="2375" y="0"/>
                  </a:lnTo>
                  <a:lnTo>
                    <a:pt x="2445" y="41"/>
                  </a:lnTo>
                  <a:lnTo>
                    <a:pt x="2488" y="67"/>
                  </a:lnTo>
                  <a:close/>
                  <a:moveTo>
                    <a:pt x="645" y="360"/>
                  </a:moveTo>
                  <a:lnTo>
                    <a:pt x="143" y="440"/>
                  </a:lnTo>
                  <a:lnTo>
                    <a:pt x="0" y="377"/>
                  </a:lnTo>
                  <a:lnTo>
                    <a:pt x="633" y="276"/>
                  </a:lnTo>
                  <a:lnTo>
                    <a:pt x="641" y="330"/>
                  </a:lnTo>
                  <a:lnTo>
                    <a:pt x="645" y="360"/>
                  </a:lnTo>
                  <a:close/>
                </a:path>
              </a:pathLst>
            </a:custGeom>
            <a:solidFill>
              <a:srgbClr val="ED9C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09" name="Freeform 21">
              <a:extLst>
                <a:ext uri="{FF2B5EF4-FFF2-40B4-BE49-F238E27FC236}">
                  <a16:creationId xmlns:a16="http://schemas.microsoft.com/office/drawing/2014/main" id="{CD027AB4-FA5A-4746-BB25-E444934409DE}"/>
                </a:ext>
              </a:extLst>
            </p:cNvPr>
            <p:cNvSpPr>
              <a:spLocks noEditPoints="1"/>
            </p:cNvSpPr>
            <p:nvPr/>
          </p:nvSpPr>
          <p:spPr bwMode="auto">
            <a:xfrm>
              <a:off x="4354" y="1217"/>
              <a:ext cx="627" cy="111"/>
            </a:xfrm>
            <a:custGeom>
              <a:avLst/>
              <a:gdLst>
                <a:gd name="T0" fmla="*/ 2505 w 2505"/>
                <a:gd name="T1" fmla="*/ 68 h 444"/>
                <a:gd name="T2" fmla="*/ 1820 w 2505"/>
                <a:gd name="T3" fmla="*/ 177 h 444"/>
                <a:gd name="T4" fmla="*/ 1800 w 2505"/>
                <a:gd name="T5" fmla="*/ 171 h 444"/>
                <a:gd name="T6" fmla="*/ 1786 w 2505"/>
                <a:gd name="T7" fmla="*/ 170 h 444"/>
                <a:gd name="T8" fmla="*/ 1782 w 2505"/>
                <a:gd name="T9" fmla="*/ 167 h 444"/>
                <a:gd name="T10" fmla="*/ 1779 w 2505"/>
                <a:gd name="T11" fmla="*/ 150 h 444"/>
                <a:gd name="T12" fmla="*/ 1781 w 2505"/>
                <a:gd name="T13" fmla="*/ 163 h 444"/>
                <a:gd name="T14" fmla="*/ 1785 w 2505"/>
                <a:gd name="T15" fmla="*/ 183 h 444"/>
                <a:gd name="T16" fmla="*/ 1010 w 2505"/>
                <a:gd name="T17" fmla="*/ 306 h 444"/>
                <a:gd name="T18" fmla="*/ 1004 w 2505"/>
                <a:gd name="T19" fmla="*/ 303 h 444"/>
                <a:gd name="T20" fmla="*/ 955 w 2505"/>
                <a:gd name="T21" fmla="*/ 276 h 444"/>
                <a:gd name="T22" fmla="*/ 908 w 2505"/>
                <a:gd name="T23" fmla="*/ 253 h 444"/>
                <a:gd name="T24" fmla="*/ 885 w 2505"/>
                <a:gd name="T25" fmla="*/ 240 h 444"/>
                <a:gd name="T26" fmla="*/ 2391 w 2505"/>
                <a:gd name="T27" fmla="*/ 0 h 444"/>
                <a:gd name="T28" fmla="*/ 2433 w 2505"/>
                <a:gd name="T29" fmla="*/ 24 h 444"/>
                <a:gd name="T30" fmla="*/ 2505 w 2505"/>
                <a:gd name="T31" fmla="*/ 68 h 444"/>
                <a:gd name="T32" fmla="*/ 713 w 2505"/>
                <a:gd name="T33" fmla="*/ 354 h 444"/>
                <a:gd name="T34" fmla="*/ 144 w 2505"/>
                <a:gd name="T35" fmla="*/ 444 h 444"/>
                <a:gd name="T36" fmla="*/ 0 w 2505"/>
                <a:gd name="T37" fmla="*/ 381 h 444"/>
                <a:gd name="T38" fmla="*/ 700 w 2505"/>
                <a:gd name="T39" fmla="*/ 269 h 444"/>
                <a:gd name="T40" fmla="*/ 706 w 2505"/>
                <a:gd name="T41" fmla="*/ 311 h 444"/>
                <a:gd name="T42" fmla="*/ 713 w 2505"/>
                <a:gd name="T43" fmla="*/ 354 h 4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05"/>
                <a:gd name="T67" fmla="*/ 0 h 444"/>
                <a:gd name="T68" fmla="*/ 2505 w 2505"/>
                <a:gd name="T69" fmla="*/ 444 h 4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05" h="444">
                  <a:moveTo>
                    <a:pt x="2505" y="68"/>
                  </a:moveTo>
                  <a:lnTo>
                    <a:pt x="1820" y="177"/>
                  </a:lnTo>
                  <a:lnTo>
                    <a:pt x="1800" y="171"/>
                  </a:lnTo>
                  <a:lnTo>
                    <a:pt x="1786" y="170"/>
                  </a:lnTo>
                  <a:lnTo>
                    <a:pt x="1782" y="167"/>
                  </a:lnTo>
                  <a:lnTo>
                    <a:pt x="1779" y="150"/>
                  </a:lnTo>
                  <a:lnTo>
                    <a:pt x="1781" y="163"/>
                  </a:lnTo>
                  <a:lnTo>
                    <a:pt x="1785" y="183"/>
                  </a:lnTo>
                  <a:lnTo>
                    <a:pt x="1010" y="306"/>
                  </a:lnTo>
                  <a:lnTo>
                    <a:pt x="1004" y="303"/>
                  </a:lnTo>
                  <a:lnTo>
                    <a:pt x="955" y="276"/>
                  </a:lnTo>
                  <a:lnTo>
                    <a:pt x="908" y="253"/>
                  </a:lnTo>
                  <a:lnTo>
                    <a:pt x="885" y="240"/>
                  </a:lnTo>
                  <a:lnTo>
                    <a:pt x="2391" y="0"/>
                  </a:lnTo>
                  <a:lnTo>
                    <a:pt x="2433" y="24"/>
                  </a:lnTo>
                  <a:lnTo>
                    <a:pt x="2505" y="68"/>
                  </a:lnTo>
                  <a:close/>
                  <a:moveTo>
                    <a:pt x="713" y="354"/>
                  </a:moveTo>
                  <a:lnTo>
                    <a:pt x="144" y="444"/>
                  </a:lnTo>
                  <a:lnTo>
                    <a:pt x="0" y="381"/>
                  </a:lnTo>
                  <a:lnTo>
                    <a:pt x="700" y="269"/>
                  </a:lnTo>
                  <a:lnTo>
                    <a:pt x="706" y="311"/>
                  </a:lnTo>
                  <a:lnTo>
                    <a:pt x="713" y="354"/>
                  </a:lnTo>
                  <a:close/>
                </a:path>
              </a:pathLst>
            </a:custGeom>
            <a:solidFill>
              <a:srgbClr val="ED9F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0" name="Freeform 22">
              <a:extLst>
                <a:ext uri="{FF2B5EF4-FFF2-40B4-BE49-F238E27FC236}">
                  <a16:creationId xmlns:a16="http://schemas.microsoft.com/office/drawing/2014/main" id="{3140643F-6934-4A26-88A6-274C9828F8DA}"/>
                </a:ext>
              </a:extLst>
            </p:cNvPr>
            <p:cNvSpPr>
              <a:spLocks noEditPoints="1"/>
            </p:cNvSpPr>
            <p:nvPr/>
          </p:nvSpPr>
          <p:spPr bwMode="auto">
            <a:xfrm>
              <a:off x="4336" y="1209"/>
              <a:ext cx="630" cy="111"/>
            </a:xfrm>
            <a:custGeom>
              <a:avLst/>
              <a:gdLst>
                <a:gd name="T0" fmla="*/ 2521 w 2521"/>
                <a:gd name="T1" fmla="*/ 69 h 446"/>
                <a:gd name="T2" fmla="*/ 1022 w 2521"/>
                <a:gd name="T3" fmla="*/ 307 h 446"/>
                <a:gd name="T4" fmla="*/ 981 w 2521"/>
                <a:gd name="T5" fmla="*/ 287 h 446"/>
                <a:gd name="T6" fmla="*/ 939 w 2521"/>
                <a:gd name="T7" fmla="*/ 262 h 446"/>
                <a:gd name="T8" fmla="*/ 897 w 2521"/>
                <a:gd name="T9" fmla="*/ 241 h 446"/>
                <a:gd name="T10" fmla="*/ 896 w 2521"/>
                <a:gd name="T11" fmla="*/ 241 h 446"/>
                <a:gd name="T12" fmla="*/ 2407 w 2521"/>
                <a:gd name="T13" fmla="*/ 0 h 446"/>
                <a:gd name="T14" fmla="*/ 2419 w 2521"/>
                <a:gd name="T15" fmla="*/ 8 h 446"/>
                <a:gd name="T16" fmla="*/ 2506 w 2521"/>
                <a:gd name="T17" fmla="*/ 58 h 446"/>
                <a:gd name="T18" fmla="*/ 2521 w 2521"/>
                <a:gd name="T19" fmla="*/ 69 h 446"/>
                <a:gd name="T20" fmla="*/ 779 w 2521"/>
                <a:gd name="T21" fmla="*/ 345 h 446"/>
                <a:gd name="T22" fmla="*/ 146 w 2521"/>
                <a:gd name="T23" fmla="*/ 446 h 446"/>
                <a:gd name="T24" fmla="*/ 0 w 2521"/>
                <a:gd name="T25" fmla="*/ 384 h 446"/>
                <a:gd name="T26" fmla="*/ 766 w 2521"/>
                <a:gd name="T27" fmla="*/ 262 h 446"/>
                <a:gd name="T28" fmla="*/ 772 w 2521"/>
                <a:gd name="T29" fmla="*/ 298 h 446"/>
                <a:gd name="T30" fmla="*/ 779 w 2521"/>
                <a:gd name="T31" fmla="*/ 345 h 4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1"/>
                <a:gd name="T49" fmla="*/ 0 h 446"/>
                <a:gd name="T50" fmla="*/ 2521 w 2521"/>
                <a:gd name="T51" fmla="*/ 446 h 4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1" h="446">
                  <a:moveTo>
                    <a:pt x="2521" y="69"/>
                  </a:moveTo>
                  <a:lnTo>
                    <a:pt x="1022" y="307"/>
                  </a:lnTo>
                  <a:lnTo>
                    <a:pt x="981" y="287"/>
                  </a:lnTo>
                  <a:lnTo>
                    <a:pt x="939" y="262"/>
                  </a:lnTo>
                  <a:lnTo>
                    <a:pt x="897" y="241"/>
                  </a:lnTo>
                  <a:lnTo>
                    <a:pt x="896" y="241"/>
                  </a:lnTo>
                  <a:lnTo>
                    <a:pt x="2407" y="0"/>
                  </a:lnTo>
                  <a:lnTo>
                    <a:pt x="2419" y="8"/>
                  </a:lnTo>
                  <a:lnTo>
                    <a:pt x="2506" y="58"/>
                  </a:lnTo>
                  <a:lnTo>
                    <a:pt x="2521" y="69"/>
                  </a:lnTo>
                  <a:close/>
                  <a:moveTo>
                    <a:pt x="779" y="345"/>
                  </a:moveTo>
                  <a:lnTo>
                    <a:pt x="146" y="446"/>
                  </a:lnTo>
                  <a:lnTo>
                    <a:pt x="0" y="384"/>
                  </a:lnTo>
                  <a:lnTo>
                    <a:pt x="766" y="262"/>
                  </a:lnTo>
                  <a:lnTo>
                    <a:pt x="772" y="298"/>
                  </a:lnTo>
                  <a:lnTo>
                    <a:pt x="779" y="345"/>
                  </a:lnTo>
                  <a:close/>
                </a:path>
              </a:pathLst>
            </a:custGeom>
            <a:solidFill>
              <a:srgbClr val="EEA22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1" name="Freeform 23">
              <a:extLst>
                <a:ext uri="{FF2B5EF4-FFF2-40B4-BE49-F238E27FC236}">
                  <a16:creationId xmlns:a16="http://schemas.microsoft.com/office/drawing/2014/main" id="{9C540F4F-C0C7-4C33-A895-3BAED191BD5D}"/>
                </a:ext>
              </a:extLst>
            </p:cNvPr>
            <p:cNvSpPr>
              <a:spLocks noEditPoints="1"/>
            </p:cNvSpPr>
            <p:nvPr/>
          </p:nvSpPr>
          <p:spPr bwMode="auto">
            <a:xfrm>
              <a:off x="4318" y="1200"/>
              <a:ext cx="634" cy="112"/>
            </a:xfrm>
            <a:custGeom>
              <a:avLst/>
              <a:gdLst>
                <a:gd name="T0" fmla="*/ 2535 w 2535"/>
                <a:gd name="T1" fmla="*/ 68 h 449"/>
                <a:gd name="T2" fmla="*/ 1029 w 2535"/>
                <a:gd name="T3" fmla="*/ 308 h 449"/>
                <a:gd name="T4" fmla="*/ 1010 w 2535"/>
                <a:gd name="T5" fmla="*/ 296 h 449"/>
                <a:gd name="T6" fmla="*/ 968 w 2535"/>
                <a:gd name="T7" fmla="*/ 275 h 449"/>
                <a:gd name="T8" fmla="*/ 932 w 2535"/>
                <a:gd name="T9" fmla="*/ 254 h 449"/>
                <a:gd name="T10" fmla="*/ 910 w 2535"/>
                <a:gd name="T11" fmla="*/ 240 h 449"/>
                <a:gd name="T12" fmla="*/ 2421 w 2535"/>
                <a:gd name="T13" fmla="*/ 0 h 449"/>
                <a:gd name="T14" fmla="*/ 2490 w 2535"/>
                <a:gd name="T15" fmla="*/ 42 h 449"/>
                <a:gd name="T16" fmla="*/ 2535 w 2535"/>
                <a:gd name="T17" fmla="*/ 68 h 449"/>
                <a:gd name="T18" fmla="*/ 844 w 2535"/>
                <a:gd name="T19" fmla="*/ 337 h 449"/>
                <a:gd name="T20" fmla="*/ 144 w 2535"/>
                <a:gd name="T21" fmla="*/ 449 h 449"/>
                <a:gd name="T22" fmla="*/ 0 w 2535"/>
                <a:gd name="T23" fmla="*/ 385 h 449"/>
                <a:gd name="T24" fmla="*/ 831 w 2535"/>
                <a:gd name="T25" fmla="*/ 253 h 449"/>
                <a:gd name="T26" fmla="*/ 836 w 2535"/>
                <a:gd name="T27" fmla="*/ 288 h 449"/>
                <a:gd name="T28" fmla="*/ 843 w 2535"/>
                <a:gd name="T29" fmla="*/ 332 h 449"/>
                <a:gd name="T30" fmla="*/ 844 w 2535"/>
                <a:gd name="T31" fmla="*/ 337 h 4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35"/>
                <a:gd name="T49" fmla="*/ 0 h 449"/>
                <a:gd name="T50" fmla="*/ 2535 w 2535"/>
                <a:gd name="T51" fmla="*/ 449 h 4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35" h="449">
                  <a:moveTo>
                    <a:pt x="2535" y="68"/>
                  </a:moveTo>
                  <a:lnTo>
                    <a:pt x="1029" y="308"/>
                  </a:lnTo>
                  <a:lnTo>
                    <a:pt x="1010" y="296"/>
                  </a:lnTo>
                  <a:lnTo>
                    <a:pt x="968" y="275"/>
                  </a:lnTo>
                  <a:lnTo>
                    <a:pt x="932" y="254"/>
                  </a:lnTo>
                  <a:lnTo>
                    <a:pt x="910" y="240"/>
                  </a:lnTo>
                  <a:lnTo>
                    <a:pt x="2421" y="0"/>
                  </a:lnTo>
                  <a:lnTo>
                    <a:pt x="2490" y="42"/>
                  </a:lnTo>
                  <a:lnTo>
                    <a:pt x="2535" y="68"/>
                  </a:lnTo>
                  <a:close/>
                  <a:moveTo>
                    <a:pt x="844" y="337"/>
                  </a:moveTo>
                  <a:lnTo>
                    <a:pt x="144" y="449"/>
                  </a:lnTo>
                  <a:lnTo>
                    <a:pt x="0" y="385"/>
                  </a:lnTo>
                  <a:lnTo>
                    <a:pt x="831" y="253"/>
                  </a:lnTo>
                  <a:lnTo>
                    <a:pt x="836" y="288"/>
                  </a:lnTo>
                  <a:lnTo>
                    <a:pt x="843" y="332"/>
                  </a:lnTo>
                  <a:lnTo>
                    <a:pt x="844" y="337"/>
                  </a:lnTo>
                  <a:close/>
                </a:path>
              </a:pathLst>
            </a:custGeom>
            <a:solidFill>
              <a:srgbClr val="EEA41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2" name="Freeform 24">
              <a:extLst>
                <a:ext uri="{FF2B5EF4-FFF2-40B4-BE49-F238E27FC236}">
                  <a16:creationId xmlns:a16="http://schemas.microsoft.com/office/drawing/2014/main" id="{6993DD7E-593B-4D04-A607-3245EA78FF90}"/>
                </a:ext>
              </a:extLst>
            </p:cNvPr>
            <p:cNvSpPr>
              <a:spLocks noEditPoints="1"/>
            </p:cNvSpPr>
            <p:nvPr/>
          </p:nvSpPr>
          <p:spPr bwMode="auto">
            <a:xfrm>
              <a:off x="4300" y="1192"/>
              <a:ext cx="638" cy="113"/>
            </a:xfrm>
            <a:custGeom>
              <a:avLst/>
              <a:gdLst>
                <a:gd name="T0" fmla="*/ 2550 w 2550"/>
                <a:gd name="T1" fmla="*/ 67 h 451"/>
                <a:gd name="T2" fmla="*/ 1039 w 2550"/>
                <a:gd name="T3" fmla="*/ 308 h 451"/>
                <a:gd name="T4" fmla="*/ 1004 w 2550"/>
                <a:gd name="T5" fmla="*/ 287 h 451"/>
                <a:gd name="T6" fmla="*/ 973 w 2550"/>
                <a:gd name="T7" fmla="*/ 268 h 451"/>
                <a:gd name="T8" fmla="*/ 946 w 2550"/>
                <a:gd name="T9" fmla="*/ 255 h 451"/>
                <a:gd name="T10" fmla="*/ 924 w 2550"/>
                <a:gd name="T11" fmla="*/ 241 h 451"/>
                <a:gd name="T12" fmla="*/ 922 w 2550"/>
                <a:gd name="T13" fmla="*/ 241 h 451"/>
                <a:gd name="T14" fmla="*/ 2437 w 2550"/>
                <a:gd name="T15" fmla="*/ 0 h 451"/>
                <a:gd name="T16" fmla="*/ 2476 w 2550"/>
                <a:gd name="T17" fmla="*/ 23 h 451"/>
                <a:gd name="T18" fmla="*/ 2550 w 2550"/>
                <a:gd name="T19" fmla="*/ 67 h 451"/>
                <a:gd name="T20" fmla="*/ 909 w 2550"/>
                <a:gd name="T21" fmla="*/ 329 h 451"/>
                <a:gd name="T22" fmla="*/ 143 w 2550"/>
                <a:gd name="T23" fmla="*/ 451 h 451"/>
                <a:gd name="T24" fmla="*/ 0 w 2550"/>
                <a:gd name="T25" fmla="*/ 387 h 451"/>
                <a:gd name="T26" fmla="*/ 896 w 2550"/>
                <a:gd name="T27" fmla="*/ 245 h 451"/>
                <a:gd name="T28" fmla="*/ 898 w 2550"/>
                <a:gd name="T29" fmla="*/ 252 h 451"/>
                <a:gd name="T30" fmla="*/ 902 w 2550"/>
                <a:gd name="T31" fmla="*/ 280 h 451"/>
                <a:gd name="T32" fmla="*/ 908 w 2550"/>
                <a:gd name="T33" fmla="*/ 321 h 451"/>
                <a:gd name="T34" fmla="*/ 909 w 2550"/>
                <a:gd name="T35" fmla="*/ 329 h 4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50"/>
                <a:gd name="T55" fmla="*/ 0 h 451"/>
                <a:gd name="T56" fmla="*/ 2550 w 2550"/>
                <a:gd name="T57" fmla="*/ 451 h 4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50" h="451">
                  <a:moveTo>
                    <a:pt x="2550" y="67"/>
                  </a:moveTo>
                  <a:lnTo>
                    <a:pt x="1039" y="308"/>
                  </a:lnTo>
                  <a:lnTo>
                    <a:pt x="1004" y="287"/>
                  </a:lnTo>
                  <a:lnTo>
                    <a:pt x="973" y="268"/>
                  </a:lnTo>
                  <a:lnTo>
                    <a:pt x="946" y="255"/>
                  </a:lnTo>
                  <a:lnTo>
                    <a:pt x="924" y="241"/>
                  </a:lnTo>
                  <a:lnTo>
                    <a:pt x="922" y="241"/>
                  </a:lnTo>
                  <a:lnTo>
                    <a:pt x="2437" y="0"/>
                  </a:lnTo>
                  <a:lnTo>
                    <a:pt x="2476" y="23"/>
                  </a:lnTo>
                  <a:lnTo>
                    <a:pt x="2550" y="67"/>
                  </a:lnTo>
                  <a:close/>
                  <a:moveTo>
                    <a:pt x="909" y="329"/>
                  </a:moveTo>
                  <a:lnTo>
                    <a:pt x="143" y="451"/>
                  </a:lnTo>
                  <a:lnTo>
                    <a:pt x="0" y="387"/>
                  </a:lnTo>
                  <a:lnTo>
                    <a:pt x="896" y="245"/>
                  </a:lnTo>
                  <a:lnTo>
                    <a:pt x="898" y="252"/>
                  </a:lnTo>
                  <a:lnTo>
                    <a:pt x="902" y="280"/>
                  </a:lnTo>
                  <a:lnTo>
                    <a:pt x="908" y="321"/>
                  </a:lnTo>
                  <a:lnTo>
                    <a:pt x="909" y="329"/>
                  </a:lnTo>
                  <a:close/>
                </a:path>
              </a:pathLst>
            </a:custGeom>
            <a:solidFill>
              <a:srgbClr val="EFA81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3" name="Freeform 25">
              <a:extLst>
                <a:ext uri="{FF2B5EF4-FFF2-40B4-BE49-F238E27FC236}">
                  <a16:creationId xmlns:a16="http://schemas.microsoft.com/office/drawing/2014/main" id="{1B080D9A-6FB5-457C-921C-CA6C9F73DBC2}"/>
                </a:ext>
              </a:extLst>
            </p:cNvPr>
            <p:cNvSpPr>
              <a:spLocks/>
            </p:cNvSpPr>
            <p:nvPr/>
          </p:nvSpPr>
          <p:spPr bwMode="auto">
            <a:xfrm>
              <a:off x="4282" y="1183"/>
              <a:ext cx="642" cy="114"/>
            </a:xfrm>
            <a:custGeom>
              <a:avLst/>
              <a:gdLst>
                <a:gd name="T0" fmla="*/ 2565 w 2565"/>
                <a:gd name="T1" fmla="*/ 68 h 453"/>
                <a:gd name="T2" fmla="*/ 1054 w 2565"/>
                <a:gd name="T3" fmla="*/ 308 h 453"/>
                <a:gd name="T4" fmla="*/ 1045 w 2565"/>
                <a:gd name="T5" fmla="*/ 303 h 453"/>
                <a:gd name="T6" fmla="*/ 1018 w 2565"/>
                <a:gd name="T7" fmla="*/ 290 h 453"/>
                <a:gd name="T8" fmla="*/ 996 w 2565"/>
                <a:gd name="T9" fmla="*/ 276 h 453"/>
                <a:gd name="T10" fmla="*/ 980 w 2565"/>
                <a:gd name="T11" fmla="*/ 268 h 453"/>
                <a:gd name="T12" fmla="*/ 970 w 2565"/>
                <a:gd name="T13" fmla="*/ 263 h 453"/>
                <a:gd name="T14" fmla="*/ 966 w 2565"/>
                <a:gd name="T15" fmla="*/ 260 h 453"/>
                <a:gd name="T16" fmla="*/ 967 w 2565"/>
                <a:gd name="T17" fmla="*/ 267 h 453"/>
                <a:gd name="T18" fmla="*/ 970 w 2565"/>
                <a:gd name="T19" fmla="*/ 287 h 453"/>
                <a:gd name="T20" fmla="*/ 974 w 2565"/>
                <a:gd name="T21" fmla="*/ 315 h 453"/>
                <a:gd name="T22" fmla="*/ 975 w 2565"/>
                <a:gd name="T23" fmla="*/ 321 h 453"/>
                <a:gd name="T24" fmla="*/ 144 w 2565"/>
                <a:gd name="T25" fmla="*/ 453 h 453"/>
                <a:gd name="T26" fmla="*/ 0 w 2565"/>
                <a:gd name="T27" fmla="*/ 390 h 453"/>
                <a:gd name="T28" fmla="*/ 1864 w 2565"/>
                <a:gd name="T29" fmla="*/ 94 h 453"/>
                <a:gd name="T30" fmla="*/ 1864 w 2565"/>
                <a:gd name="T31" fmla="*/ 94 h 453"/>
                <a:gd name="T32" fmla="*/ 1867 w 2565"/>
                <a:gd name="T33" fmla="*/ 97 h 453"/>
                <a:gd name="T34" fmla="*/ 1867 w 2565"/>
                <a:gd name="T35" fmla="*/ 93 h 453"/>
                <a:gd name="T36" fmla="*/ 2452 w 2565"/>
                <a:gd name="T37" fmla="*/ 0 h 453"/>
                <a:gd name="T38" fmla="*/ 2463 w 2565"/>
                <a:gd name="T39" fmla="*/ 6 h 453"/>
                <a:gd name="T40" fmla="*/ 2548 w 2565"/>
                <a:gd name="T41" fmla="*/ 58 h 453"/>
                <a:gd name="T42" fmla="*/ 2565 w 2565"/>
                <a:gd name="T43" fmla="*/ 68 h 4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5"/>
                <a:gd name="T67" fmla="*/ 0 h 453"/>
                <a:gd name="T68" fmla="*/ 2565 w 2565"/>
                <a:gd name="T69" fmla="*/ 453 h 4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5" h="453">
                  <a:moveTo>
                    <a:pt x="2565" y="68"/>
                  </a:moveTo>
                  <a:lnTo>
                    <a:pt x="1054" y="308"/>
                  </a:lnTo>
                  <a:lnTo>
                    <a:pt x="1045" y="303"/>
                  </a:lnTo>
                  <a:lnTo>
                    <a:pt x="1018" y="290"/>
                  </a:lnTo>
                  <a:lnTo>
                    <a:pt x="996" y="276"/>
                  </a:lnTo>
                  <a:lnTo>
                    <a:pt x="980" y="268"/>
                  </a:lnTo>
                  <a:lnTo>
                    <a:pt x="970" y="263"/>
                  </a:lnTo>
                  <a:lnTo>
                    <a:pt x="966" y="260"/>
                  </a:lnTo>
                  <a:lnTo>
                    <a:pt x="967" y="267"/>
                  </a:lnTo>
                  <a:lnTo>
                    <a:pt x="970" y="287"/>
                  </a:lnTo>
                  <a:lnTo>
                    <a:pt x="974" y="315"/>
                  </a:lnTo>
                  <a:lnTo>
                    <a:pt x="975" y="321"/>
                  </a:lnTo>
                  <a:lnTo>
                    <a:pt x="144" y="453"/>
                  </a:lnTo>
                  <a:lnTo>
                    <a:pt x="0" y="390"/>
                  </a:lnTo>
                  <a:lnTo>
                    <a:pt x="1864" y="94"/>
                  </a:lnTo>
                  <a:lnTo>
                    <a:pt x="1867" y="97"/>
                  </a:lnTo>
                  <a:lnTo>
                    <a:pt x="1867" y="93"/>
                  </a:lnTo>
                  <a:lnTo>
                    <a:pt x="2452" y="0"/>
                  </a:lnTo>
                  <a:lnTo>
                    <a:pt x="2463" y="6"/>
                  </a:lnTo>
                  <a:lnTo>
                    <a:pt x="2548" y="58"/>
                  </a:lnTo>
                  <a:lnTo>
                    <a:pt x="2565" y="68"/>
                  </a:lnTo>
                  <a:close/>
                </a:path>
              </a:pathLst>
            </a:custGeom>
            <a:solidFill>
              <a:srgbClr val="EFAB1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4" name="Freeform 26">
              <a:extLst>
                <a:ext uri="{FF2B5EF4-FFF2-40B4-BE49-F238E27FC236}">
                  <a16:creationId xmlns:a16="http://schemas.microsoft.com/office/drawing/2014/main" id="{B408E9EA-CD82-48DA-90CE-231094C5BDAF}"/>
                </a:ext>
              </a:extLst>
            </p:cNvPr>
            <p:cNvSpPr>
              <a:spLocks/>
            </p:cNvSpPr>
            <p:nvPr/>
          </p:nvSpPr>
          <p:spPr bwMode="auto">
            <a:xfrm>
              <a:off x="4264" y="1175"/>
              <a:ext cx="646" cy="114"/>
            </a:xfrm>
            <a:custGeom>
              <a:avLst/>
              <a:gdLst>
                <a:gd name="T0" fmla="*/ 2581 w 2581"/>
                <a:gd name="T1" fmla="*/ 69 h 456"/>
                <a:gd name="T2" fmla="*/ 1066 w 2581"/>
                <a:gd name="T3" fmla="*/ 310 h 456"/>
                <a:gd name="T4" fmla="*/ 1052 w 2581"/>
                <a:gd name="T5" fmla="*/ 302 h 456"/>
                <a:gd name="T6" fmla="*/ 1042 w 2581"/>
                <a:gd name="T7" fmla="*/ 297 h 456"/>
                <a:gd name="T8" fmla="*/ 1038 w 2581"/>
                <a:gd name="T9" fmla="*/ 294 h 456"/>
                <a:gd name="T10" fmla="*/ 1039 w 2581"/>
                <a:gd name="T11" fmla="*/ 301 h 456"/>
                <a:gd name="T12" fmla="*/ 1040 w 2581"/>
                <a:gd name="T13" fmla="*/ 314 h 456"/>
                <a:gd name="T14" fmla="*/ 144 w 2581"/>
                <a:gd name="T15" fmla="*/ 456 h 456"/>
                <a:gd name="T16" fmla="*/ 0 w 2581"/>
                <a:gd name="T17" fmla="*/ 393 h 456"/>
                <a:gd name="T18" fmla="*/ 1876 w 2581"/>
                <a:gd name="T19" fmla="*/ 95 h 456"/>
                <a:gd name="T20" fmla="*/ 1887 w 2581"/>
                <a:gd name="T21" fmla="*/ 101 h 456"/>
                <a:gd name="T22" fmla="*/ 1909 w 2581"/>
                <a:gd name="T23" fmla="*/ 111 h 456"/>
                <a:gd name="T24" fmla="*/ 1924 w 2581"/>
                <a:gd name="T25" fmla="*/ 123 h 456"/>
                <a:gd name="T26" fmla="*/ 1936 w 2581"/>
                <a:gd name="T27" fmla="*/ 128 h 456"/>
                <a:gd name="T28" fmla="*/ 1939 w 2581"/>
                <a:gd name="T29" fmla="*/ 131 h 456"/>
                <a:gd name="T30" fmla="*/ 1936 w 2581"/>
                <a:gd name="T31" fmla="*/ 110 h 456"/>
                <a:gd name="T32" fmla="*/ 1932 w 2581"/>
                <a:gd name="T33" fmla="*/ 86 h 456"/>
                <a:gd name="T34" fmla="*/ 2466 w 2581"/>
                <a:gd name="T35" fmla="*/ 0 h 456"/>
                <a:gd name="T36" fmla="*/ 2535 w 2581"/>
                <a:gd name="T37" fmla="*/ 40 h 456"/>
                <a:gd name="T38" fmla="*/ 2581 w 2581"/>
                <a:gd name="T39" fmla="*/ 69 h 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81"/>
                <a:gd name="T61" fmla="*/ 0 h 456"/>
                <a:gd name="T62" fmla="*/ 2581 w 2581"/>
                <a:gd name="T63" fmla="*/ 456 h 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81" h="456">
                  <a:moveTo>
                    <a:pt x="2581" y="69"/>
                  </a:moveTo>
                  <a:lnTo>
                    <a:pt x="1066" y="310"/>
                  </a:lnTo>
                  <a:lnTo>
                    <a:pt x="1052" y="302"/>
                  </a:lnTo>
                  <a:lnTo>
                    <a:pt x="1042" y="297"/>
                  </a:lnTo>
                  <a:lnTo>
                    <a:pt x="1038" y="294"/>
                  </a:lnTo>
                  <a:lnTo>
                    <a:pt x="1039" y="301"/>
                  </a:lnTo>
                  <a:lnTo>
                    <a:pt x="1040" y="314"/>
                  </a:lnTo>
                  <a:lnTo>
                    <a:pt x="144" y="456"/>
                  </a:lnTo>
                  <a:lnTo>
                    <a:pt x="0" y="393"/>
                  </a:lnTo>
                  <a:lnTo>
                    <a:pt x="1876" y="95"/>
                  </a:lnTo>
                  <a:lnTo>
                    <a:pt x="1887" y="101"/>
                  </a:lnTo>
                  <a:lnTo>
                    <a:pt x="1909" y="111"/>
                  </a:lnTo>
                  <a:lnTo>
                    <a:pt x="1924" y="123"/>
                  </a:lnTo>
                  <a:lnTo>
                    <a:pt x="1936" y="128"/>
                  </a:lnTo>
                  <a:lnTo>
                    <a:pt x="1939" y="131"/>
                  </a:lnTo>
                  <a:lnTo>
                    <a:pt x="1936" y="110"/>
                  </a:lnTo>
                  <a:lnTo>
                    <a:pt x="1932" y="86"/>
                  </a:lnTo>
                  <a:lnTo>
                    <a:pt x="2466" y="0"/>
                  </a:lnTo>
                  <a:lnTo>
                    <a:pt x="2535" y="40"/>
                  </a:lnTo>
                  <a:lnTo>
                    <a:pt x="2581" y="69"/>
                  </a:lnTo>
                  <a:close/>
                </a:path>
              </a:pathLst>
            </a:custGeom>
            <a:solidFill>
              <a:srgbClr val="EFAD1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5" name="Freeform 27">
              <a:extLst>
                <a:ext uri="{FF2B5EF4-FFF2-40B4-BE49-F238E27FC236}">
                  <a16:creationId xmlns:a16="http://schemas.microsoft.com/office/drawing/2014/main" id="{06377EF7-AF5D-4268-9D98-91867D42A59F}"/>
                </a:ext>
              </a:extLst>
            </p:cNvPr>
            <p:cNvSpPr>
              <a:spLocks noEditPoints="1"/>
            </p:cNvSpPr>
            <p:nvPr/>
          </p:nvSpPr>
          <p:spPr bwMode="auto">
            <a:xfrm>
              <a:off x="4246" y="1166"/>
              <a:ext cx="649" cy="115"/>
            </a:xfrm>
            <a:custGeom>
              <a:avLst/>
              <a:gdLst>
                <a:gd name="T0" fmla="*/ 2597 w 2597"/>
                <a:gd name="T1" fmla="*/ 68 h 458"/>
                <a:gd name="T2" fmla="*/ 2012 w 2597"/>
                <a:gd name="T3" fmla="*/ 161 h 458"/>
                <a:gd name="T4" fmla="*/ 2009 w 2597"/>
                <a:gd name="T5" fmla="*/ 144 h 458"/>
                <a:gd name="T6" fmla="*/ 2001 w 2597"/>
                <a:gd name="T7" fmla="*/ 90 h 458"/>
                <a:gd name="T8" fmla="*/ 1999 w 2597"/>
                <a:gd name="T9" fmla="*/ 77 h 458"/>
                <a:gd name="T10" fmla="*/ 2483 w 2597"/>
                <a:gd name="T11" fmla="*/ 0 h 458"/>
                <a:gd name="T12" fmla="*/ 2525 w 2597"/>
                <a:gd name="T13" fmla="*/ 25 h 458"/>
                <a:gd name="T14" fmla="*/ 2597 w 2597"/>
                <a:gd name="T15" fmla="*/ 68 h 458"/>
                <a:gd name="T16" fmla="*/ 2009 w 2597"/>
                <a:gd name="T17" fmla="*/ 162 h 458"/>
                <a:gd name="T18" fmla="*/ 145 w 2597"/>
                <a:gd name="T19" fmla="*/ 458 h 458"/>
                <a:gd name="T20" fmla="*/ 0 w 2597"/>
                <a:gd name="T21" fmla="*/ 396 h 458"/>
                <a:gd name="T22" fmla="*/ 1892 w 2597"/>
                <a:gd name="T23" fmla="*/ 94 h 458"/>
                <a:gd name="T24" fmla="*/ 1897 w 2597"/>
                <a:gd name="T25" fmla="*/ 98 h 458"/>
                <a:gd name="T26" fmla="*/ 1931 w 2597"/>
                <a:gd name="T27" fmla="*/ 116 h 458"/>
                <a:gd name="T28" fmla="*/ 1960 w 2597"/>
                <a:gd name="T29" fmla="*/ 135 h 458"/>
                <a:gd name="T30" fmla="*/ 1982 w 2597"/>
                <a:gd name="T31" fmla="*/ 145 h 458"/>
                <a:gd name="T32" fmla="*/ 1997 w 2597"/>
                <a:gd name="T33" fmla="*/ 157 h 458"/>
                <a:gd name="T34" fmla="*/ 2009 w 2597"/>
                <a:gd name="T35" fmla="*/ 162 h 4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97"/>
                <a:gd name="T55" fmla="*/ 0 h 458"/>
                <a:gd name="T56" fmla="*/ 2597 w 2597"/>
                <a:gd name="T57" fmla="*/ 458 h 4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97" h="458">
                  <a:moveTo>
                    <a:pt x="2597" y="68"/>
                  </a:moveTo>
                  <a:lnTo>
                    <a:pt x="2012" y="161"/>
                  </a:lnTo>
                  <a:lnTo>
                    <a:pt x="2009" y="144"/>
                  </a:lnTo>
                  <a:lnTo>
                    <a:pt x="2001" y="90"/>
                  </a:lnTo>
                  <a:lnTo>
                    <a:pt x="1999" y="77"/>
                  </a:lnTo>
                  <a:lnTo>
                    <a:pt x="2483" y="0"/>
                  </a:lnTo>
                  <a:lnTo>
                    <a:pt x="2525" y="25"/>
                  </a:lnTo>
                  <a:lnTo>
                    <a:pt x="2597" y="68"/>
                  </a:lnTo>
                  <a:close/>
                  <a:moveTo>
                    <a:pt x="2009" y="162"/>
                  </a:moveTo>
                  <a:lnTo>
                    <a:pt x="145" y="458"/>
                  </a:lnTo>
                  <a:lnTo>
                    <a:pt x="0" y="396"/>
                  </a:lnTo>
                  <a:lnTo>
                    <a:pt x="1892" y="94"/>
                  </a:lnTo>
                  <a:lnTo>
                    <a:pt x="1897" y="98"/>
                  </a:lnTo>
                  <a:lnTo>
                    <a:pt x="1931" y="116"/>
                  </a:lnTo>
                  <a:lnTo>
                    <a:pt x="1960" y="135"/>
                  </a:lnTo>
                  <a:lnTo>
                    <a:pt x="1982" y="145"/>
                  </a:lnTo>
                  <a:lnTo>
                    <a:pt x="1997" y="157"/>
                  </a:lnTo>
                  <a:lnTo>
                    <a:pt x="2009" y="162"/>
                  </a:lnTo>
                  <a:close/>
                </a:path>
              </a:pathLst>
            </a:custGeom>
            <a:solidFill>
              <a:srgbClr val="F0B00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6" name="Freeform 28">
              <a:extLst>
                <a:ext uri="{FF2B5EF4-FFF2-40B4-BE49-F238E27FC236}">
                  <a16:creationId xmlns:a16="http://schemas.microsoft.com/office/drawing/2014/main" id="{FC02F800-C66B-4F04-ADFE-73C386A6F0CD}"/>
                </a:ext>
              </a:extLst>
            </p:cNvPr>
            <p:cNvSpPr>
              <a:spLocks noEditPoints="1"/>
            </p:cNvSpPr>
            <p:nvPr/>
          </p:nvSpPr>
          <p:spPr bwMode="auto">
            <a:xfrm>
              <a:off x="4238" y="1158"/>
              <a:ext cx="643" cy="115"/>
            </a:xfrm>
            <a:custGeom>
              <a:avLst/>
              <a:gdLst>
                <a:gd name="T0" fmla="*/ 2573 w 2573"/>
                <a:gd name="T1" fmla="*/ 67 h 460"/>
                <a:gd name="T2" fmla="*/ 2039 w 2573"/>
                <a:gd name="T3" fmla="*/ 153 h 460"/>
                <a:gd name="T4" fmla="*/ 2035 w 2573"/>
                <a:gd name="T5" fmla="*/ 123 h 460"/>
                <a:gd name="T6" fmla="*/ 2026 w 2573"/>
                <a:gd name="T7" fmla="*/ 68 h 460"/>
                <a:gd name="T8" fmla="*/ 2462 w 2573"/>
                <a:gd name="T9" fmla="*/ 0 h 460"/>
                <a:gd name="T10" fmla="*/ 2478 w 2573"/>
                <a:gd name="T11" fmla="*/ 9 h 460"/>
                <a:gd name="T12" fmla="*/ 2559 w 2573"/>
                <a:gd name="T13" fmla="*/ 58 h 460"/>
                <a:gd name="T14" fmla="*/ 2573 w 2573"/>
                <a:gd name="T15" fmla="*/ 67 h 460"/>
                <a:gd name="T16" fmla="*/ 1983 w 2573"/>
                <a:gd name="T17" fmla="*/ 162 h 460"/>
                <a:gd name="T18" fmla="*/ 107 w 2573"/>
                <a:gd name="T19" fmla="*/ 460 h 460"/>
                <a:gd name="T20" fmla="*/ 0 w 2573"/>
                <a:gd name="T21" fmla="*/ 413 h 460"/>
                <a:gd name="T22" fmla="*/ 0 w 2573"/>
                <a:gd name="T23" fmla="*/ 391 h 460"/>
                <a:gd name="T24" fmla="*/ 1869 w 2573"/>
                <a:gd name="T25" fmla="*/ 93 h 460"/>
                <a:gd name="T26" fmla="*/ 1895 w 2573"/>
                <a:gd name="T27" fmla="*/ 108 h 460"/>
                <a:gd name="T28" fmla="*/ 1931 w 2573"/>
                <a:gd name="T29" fmla="*/ 131 h 460"/>
                <a:gd name="T30" fmla="*/ 1965 w 2573"/>
                <a:gd name="T31" fmla="*/ 149 h 460"/>
                <a:gd name="T32" fmla="*/ 1983 w 2573"/>
                <a:gd name="T33" fmla="*/ 162 h 4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73"/>
                <a:gd name="T52" fmla="*/ 0 h 460"/>
                <a:gd name="T53" fmla="*/ 2573 w 2573"/>
                <a:gd name="T54" fmla="*/ 460 h 4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73" h="460">
                  <a:moveTo>
                    <a:pt x="2573" y="67"/>
                  </a:moveTo>
                  <a:lnTo>
                    <a:pt x="2039" y="153"/>
                  </a:lnTo>
                  <a:lnTo>
                    <a:pt x="2035" y="123"/>
                  </a:lnTo>
                  <a:lnTo>
                    <a:pt x="2026" y="68"/>
                  </a:lnTo>
                  <a:lnTo>
                    <a:pt x="2462" y="0"/>
                  </a:lnTo>
                  <a:lnTo>
                    <a:pt x="2478" y="9"/>
                  </a:lnTo>
                  <a:lnTo>
                    <a:pt x="2559" y="58"/>
                  </a:lnTo>
                  <a:lnTo>
                    <a:pt x="2573" y="67"/>
                  </a:lnTo>
                  <a:close/>
                  <a:moveTo>
                    <a:pt x="1983" y="162"/>
                  </a:moveTo>
                  <a:lnTo>
                    <a:pt x="107" y="460"/>
                  </a:lnTo>
                  <a:lnTo>
                    <a:pt x="0" y="413"/>
                  </a:lnTo>
                  <a:lnTo>
                    <a:pt x="0" y="391"/>
                  </a:lnTo>
                  <a:lnTo>
                    <a:pt x="1869" y="93"/>
                  </a:lnTo>
                  <a:lnTo>
                    <a:pt x="1895" y="108"/>
                  </a:lnTo>
                  <a:lnTo>
                    <a:pt x="1931" y="131"/>
                  </a:lnTo>
                  <a:lnTo>
                    <a:pt x="1965" y="149"/>
                  </a:lnTo>
                  <a:lnTo>
                    <a:pt x="1983" y="162"/>
                  </a:lnTo>
                  <a:close/>
                </a:path>
              </a:pathLst>
            </a:custGeom>
            <a:solidFill>
              <a:srgbClr val="F0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7" name="Freeform 29">
              <a:extLst>
                <a:ext uri="{FF2B5EF4-FFF2-40B4-BE49-F238E27FC236}">
                  <a16:creationId xmlns:a16="http://schemas.microsoft.com/office/drawing/2014/main" id="{C35D369D-FFA4-4FBE-A865-7E26613E9F20}"/>
                </a:ext>
              </a:extLst>
            </p:cNvPr>
            <p:cNvSpPr>
              <a:spLocks noEditPoints="1"/>
            </p:cNvSpPr>
            <p:nvPr/>
          </p:nvSpPr>
          <p:spPr bwMode="auto">
            <a:xfrm>
              <a:off x="4237" y="1149"/>
              <a:ext cx="630" cy="116"/>
            </a:xfrm>
            <a:custGeom>
              <a:avLst/>
              <a:gdLst>
                <a:gd name="T0" fmla="*/ 2518 w 2518"/>
                <a:gd name="T1" fmla="*/ 68 h 464"/>
                <a:gd name="T2" fmla="*/ 2034 w 2518"/>
                <a:gd name="T3" fmla="*/ 145 h 464"/>
                <a:gd name="T4" fmla="*/ 2024 w 2518"/>
                <a:gd name="T5" fmla="*/ 80 h 464"/>
                <a:gd name="T6" fmla="*/ 2022 w 2518"/>
                <a:gd name="T7" fmla="*/ 62 h 464"/>
                <a:gd name="T8" fmla="*/ 2407 w 2518"/>
                <a:gd name="T9" fmla="*/ 0 h 464"/>
                <a:gd name="T10" fmla="*/ 2479 w 2518"/>
                <a:gd name="T11" fmla="*/ 44 h 464"/>
                <a:gd name="T12" fmla="*/ 2518 w 2518"/>
                <a:gd name="T13" fmla="*/ 68 h 464"/>
                <a:gd name="T14" fmla="*/ 1927 w 2518"/>
                <a:gd name="T15" fmla="*/ 162 h 464"/>
                <a:gd name="T16" fmla="*/ 35 w 2518"/>
                <a:gd name="T17" fmla="*/ 464 h 464"/>
                <a:gd name="T18" fmla="*/ 1 w 2518"/>
                <a:gd name="T19" fmla="*/ 448 h 464"/>
                <a:gd name="T20" fmla="*/ 0 w 2518"/>
                <a:gd name="T21" fmla="*/ 383 h 464"/>
                <a:gd name="T22" fmla="*/ 1813 w 2518"/>
                <a:gd name="T23" fmla="*/ 94 h 464"/>
                <a:gd name="T24" fmla="*/ 1855 w 2518"/>
                <a:gd name="T25" fmla="*/ 119 h 464"/>
                <a:gd name="T26" fmla="*/ 1896 w 2518"/>
                <a:gd name="T27" fmla="*/ 143 h 464"/>
                <a:gd name="T28" fmla="*/ 1927 w 2518"/>
                <a:gd name="T29" fmla="*/ 162 h 4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18"/>
                <a:gd name="T46" fmla="*/ 0 h 464"/>
                <a:gd name="T47" fmla="*/ 2518 w 2518"/>
                <a:gd name="T48" fmla="*/ 464 h 4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18" h="464">
                  <a:moveTo>
                    <a:pt x="2518" y="68"/>
                  </a:moveTo>
                  <a:lnTo>
                    <a:pt x="2034" y="145"/>
                  </a:lnTo>
                  <a:lnTo>
                    <a:pt x="2024" y="80"/>
                  </a:lnTo>
                  <a:lnTo>
                    <a:pt x="2022" y="62"/>
                  </a:lnTo>
                  <a:lnTo>
                    <a:pt x="2407" y="0"/>
                  </a:lnTo>
                  <a:lnTo>
                    <a:pt x="2479" y="44"/>
                  </a:lnTo>
                  <a:lnTo>
                    <a:pt x="2518" y="68"/>
                  </a:lnTo>
                  <a:close/>
                  <a:moveTo>
                    <a:pt x="1927" y="162"/>
                  </a:moveTo>
                  <a:lnTo>
                    <a:pt x="35" y="464"/>
                  </a:lnTo>
                  <a:lnTo>
                    <a:pt x="1" y="448"/>
                  </a:lnTo>
                  <a:lnTo>
                    <a:pt x="0" y="383"/>
                  </a:lnTo>
                  <a:lnTo>
                    <a:pt x="1813" y="94"/>
                  </a:lnTo>
                  <a:lnTo>
                    <a:pt x="1855" y="119"/>
                  </a:lnTo>
                  <a:lnTo>
                    <a:pt x="1896" y="143"/>
                  </a:lnTo>
                  <a:lnTo>
                    <a:pt x="1927" y="162"/>
                  </a:lnTo>
                  <a:close/>
                </a:path>
              </a:pathLst>
            </a:custGeom>
            <a:solidFill>
              <a:srgbClr val="F1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8" name="Freeform 30">
              <a:extLst>
                <a:ext uri="{FF2B5EF4-FFF2-40B4-BE49-F238E27FC236}">
                  <a16:creationId xmlns:a16="http://schemas.microsoft.com/office/drawing/2014/main" id="{0C87FB4B-A7E5-4A13-B001-A06C7AB35CC3}"/>
                </a:ext>
              </a:extLst>
            </p:cNvPr>
            <p:cNvSpPr>
              <a:spLocks noEditPoints="1"/>
            </p:cNvSpPr>
            <p:nvPr/>
          </p:nvSpPr>
          <p:spPr bwMode="auto">
            <a:xfrm>
              <a:off x="4237" y="1141"/>
              <a:ext cx="616" cy="115"/>
            </a:xfrm>
            <a:custGeom>
              <a:avLst/>
              <a:gdLst>
                <a:gd name="T0" fmla="*/ 2463 w 2463"/>
                <a:gd name="T1" fmla="*/ 69 h 460"/>
                <a:gd name="T2" fmla="*/ 2027 w 2463"/>
                <a:gd name="T3" fmla="*/ 137 h 460"/>
                <a:gd name="T4" fmla="*/ 2024 w 2463"/>
                <a:gd name="T5" fmla="*/ 114 h 460"/>
                <a:gd name="T6" fmla="*/ 2015 w 2463"/>
                <a:gd name="T7" fmla="*/ 53 h 460"/>
                <a:gd name="T8" fmla="*/ 2350 w 2463"/>
                <a:gd name="T9" fmla="*/ 0 h 460"/>
                <a:gd name="T10" fmla="*/ 2404 w 2463"/>
                <a:gd name="T11" fmla="*/ 32 h 460"/>
                <a:gd name="T12" fmla="*/ 2463 w 2463"/>
                <a:gd name="T13" fmla="*/ 69 h 460"/>
                <a:gd name="T14" fmla="*/ 1870 w 2463"/>
                <a:gd name="T15" fmla="*/ 162 h 460"/>
                <a:gd name="T16" fmla="*/ 1 w 2463"/>
                <a:gd name="T17" fmla="*/ 460 h 460"/>
                <a:gd name="T18" fmla="*/ 0 w 2463"/>
                <a:gd name="T19" fmla="*/ 374 h 460"/>
                <a:gd name="T20" fmla="*/ 1758 w 2463"/>
                <a:gd name="T21" fmla="*/ 95 h 460"/>
                <a:gd name="T22" fmla="*/ 1761 w 2463"/>
                <a:gd name="T23" fmla="*/ 96 h 460"/>
                <a:gd name="T24" fmla="*/ 1809 w 2463"/>
                <a:gd name="T25" fmla="*/ 126 h 460"/>
                <a:gd name="T26" fmla="*/ 1855 w 2463"/>
                <a:gd name="T27" fmla="*/ 153 h 460"/>
                <a:gd name="T28" fmla="*/ 1870 w 2463"/>
                <a:gd name="T29" fmla="*/ 162 h 4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3"/>
                <a:gd name="T46" fmla="*/ 0 h 460"/>
                <a:gd name="T47" fmla="*/ 2463 w 2463"/>
                <a:gd name="T48" fmla="*/ 460 h 4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3" h="460">
                  <a:moveTo>
                    <a:pt x="2463" y="69"/>
                  </a:moveTo>
                  <a:lnTo>
                    <a:pt x="2027" y="137"/>
                  </a:lnTo>
                  <a:lnTo>
                    <a:pt x="2024" y="114"/>
                  </a:lnTo>
                  <a:lnTo>
                    <a:pt x="2015" y="53"/>
                  </a:lnTo>
                  <a:lnTo>
                    <a:pt x="2350" y="0"/>
                  </a:lnTo>
                  <a:lnTo>
                    <a:pt x="2404" y="32"/>
                  </a:lnTo>
                  <a:lnTo>
                    <a:pt x="2463" y="69"/>
                  </a:lnTo>
                  <a:close/>
                  <a:moveTo>
                    <a:pt x="1870" y="162"/>
                  </a:moveTo>
                  <a:lnTo>
                    <a:pt x="1" y="460"/>
                  </a:lnTo>
                  <a:lnTo>
                    <a:pt x="0" y="374"/>
                  </a:lnTo>
                  <a:lnTo>
                    <a:pt x="1758" y="95"/>
                  </a:lnTo>
                  <a:lnTo>
                    <a:pt x="1761" y="96"/>
                  </a:lnTo>
                  <a:lnTo>
                    <a:pt x="1809" y="126"/>
                  </a:lnTo>
                  <a:lnTo>
                    <a:pt x="1855" y="153"/>
                  </a:lnTo>
                  <a:lnTo>
                    <a:pt x="1870" y="162"/>
                  </a:lnTo>
                  <a:close/>
                </a:path>
              </a:pathLst>
            </a:custGeom>
            <a:solidFill>
              <a:srgbClr val="F1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19" name="Freeform 31">
              <a:extLst>
                <a:ext uri="{FF2B5EF4-FFF2-40B4-BE49-F238E27FC236}">
                  <a16:creationId xmlns:a16="http://schemas.microsoft.com/office/drawing/2014/main" id="{BCEC541C-2F19-4C42-8131-10B8C9944657}"/>
                </a:ext>
              </a:extLst>
            </p:cNvPr>
            <p:cNvSpPr>
              <a:spLocks noEditPoints="1"/>
            </p:cNvSpPr>
            <p:nvPr/>
          </p:nvSpPr>
          <p:spPr bwMode="auto">
            <a:xfrm>
              <a:off x="4237" y="1132"/>
              <a:ext cx="602" cy="113"/>
            </a:xfrm>
            <a:custGeom>
              <a:avLst/>
              <a:gdLst>
                <a:gd name="T0" fmla="*/ 2408 w 2408"/>
                <a:gd name="T1" fmla="*/ 68 h 451"/>
                <a:gd name="T2" fmla="*/ 2023 w 2408"/>
                <a:gd name="T3" fmla="*/ 130 h 451"/>
                <a:gd name="T4" fmla="*/ 2011 w 2408"/>
                <a:gd name="T5" fmla="*/ 56 h 451"/>
                <a:gd name="T6" fmla="*/ 2010 w 2408"/>
                <a:gd name="T7" fmla="*/ 46 h 451"/>
                <a:gd name="T8" fmla="*/ 2294 w 2408"/>
                <a:gd name="T9" fmla="*/ 0 h 451"/>
                <a:gd name="T10" fmla="*/ 2331 w 2408"/>
                <a:gd name="T11" fmla="*/ 22 h 451"/>
                <a:gd name="T12" fmla="*/ 2405 w 2408"/>
                <a:gd name="T13" fmla="*/ 66 h 451"/>
                <a:gd name="T14" fmla="*/ 2408 w 2408"/>
                <a:gd name="T15" fmla="*/ 68 h 451"/>
                <a:gd name="T16" fmla="*/ 1814 w 2408"/>
                <a:gd name="T17" fmla="*/ 162 h 451"/>
                <a:gd name="T18" fmla="*/ 1 w 2408"/>
                <a:gd name="T19" fmla="*/ 451 h 451"/>
                <a:gd name="T20" fmla="*/ 0 w 2408"/>
                <a:gd name="T21" fmla="*/ 364 h 451"/>
                <a:gd name="T22" fmla="*/ 1701 w 2408"/>
                <a:gd name="T23" fmla="*/ 95 h 451"/>
                <a:gd name="T24" fmla="*/ 1712 w 2408"/>
                <a:gd name="T25" fmla="*/ 100 h 451"/>
                <a:gd name="T26" fmla="*/ 1762 w 2408"/>
                <a:gd name="T27" fmla="*/ 130 h 451"/>
                <a:gd name="T28" fmla="*/ 1810 w 2408"/>
                <a:gd name="T29" fmla="*/ 160 h 451"/>
                <a:gd name="T30" fmla="*/ 1814 w 2408"/>
                <a:gd name="T31" fmla="*/ 162 h 4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08"/>
                <a:gd name="T49" fmla="*/ 0 h 451"/>
                <a:gd name="T50" fmla="*/ 2408 w 2408"/>
                <a:gd name="T51" fmla="*/ 451 h 4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08" h="451">
                  <a:moveTo>
                    <a:pt x="2408" y="68"/>
                  </a:moveTo>
                  <a:lnTo>
                    <a:pt x="2023" y="130"/>
                  </a:lnTo>
                  <a:lnTo>
                    <a:pt x="2011" y="56"/>
                  </a:lnTo>
                  <a:lnTo>
                    <a:pt x="2010" y="46"/>
                  </a:lnTo>
                  <a:lnTo>
                    <a:pt x="2294" y="0"/>
                  </a:lnTo>
                  <a:lnTo>
                    <a:pt x="2331" y="22"/>
                  </a:lnTo>
                  <a:lnTo>
                    <a:pt x="2405" y="66"/>
                  </a:lnTo>
                  <a:lnTo>
                    <a:pt x="2408" y="68"/>
                  </a:lnTo>
                  <a:close/>
                  <a:moveTo>
                    <a:pt x="1814" y="162"/>
                  </a:moveTo>
                  <a:lnTo>
                    <a:pt x="1" y="451"/>
                  </a:lnTo>
                  <a:lnTo>
                    <a:pt x="0" y="364"/>
                  </a:lnTo>
                  <a:lnTo>
                    <a:pt x="1701" y="95"/>
                  </a:lnTo>
                  <a:lnTo>
                    <a:pt x="1712" y="100"/>
                  </a:lnTo>
                  <a:lnTo>
                    <a:pt x="1762" y="130"/>
                  </a:lnTo>
                  <a:lnTo>
                    <a:pt x="1810" y="160"/>
                  </a:lnTo>
                  <a:lnTo>
                    <a:pt x="1814" y="162"/>
                  </a:lnTo>
                  <a:close/>
                </a:path>
              </a:pathLst>
            </a:custGeom>
            <a:solidFill>
              <a:srgbClr val="F2BB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0" name="Freeform 32">
              <a:extLst>
                <a:ext uri="{FF2B5EF4-FFF2-40B4-BE49-F238E27FC236}">
                  <a16:creationId xmlns:a16="http://schemas.microsoft.com/office/drawing/2014/main" id="{3F2450CF-3940-48D2-B1A4-A70D94498C2F}"/>
                </a:ext>
              </a:extLst>
            </p:cNvPr>
            <p:cNvSpPr>
              <a:spLocks noEditPoints="1"/>
            </p:cNvSpPr>
            <p:nvPr/>
          </p:nvSpPr>
          <p:spPr bwMode="auto">
            <a:xfrm>
              <a:off x="4237" y="1124"/>
              <a:ext cx="588" cy="110"/>
            </a:xfrm>
            <a:custGeom>
              <a:avLst/>
              <a:gdLst>
                <a:gd name="T0" fmla="*/ 2351 w 2351"/>
                <a:gd name="T1" fmla="*/ 67 h 441"/>
                <a:gd name="T2" fmla="*/ 2016 w 2351"/>
                <a:gd name="T3" fmla="*/ 120 h 441"/>
                <a:gd name="T4" fmla="*/ 2011 w 2351"/>
                <a:gd name="T5" fmla="*/ 89 h 441"/>
                <a:gd name="T6" fmla="*/ 2003 w 2351"/>
                <a:gd name="T7" fmla="*/ 36 h 441"/>
                <a:gd name="T8" fmla="*/ 2235 w 2351"/>
                <a:gd name="T9" fmla="*/ 0 h 441"/>
                <a:gd name="T10" fmla="*/ 2264 w 2351"/>
                <a:gd name="T11" fmla="*/ 15 h 441"/>
                <a:gd name="T12" fmla="*/ 2331 w 2351"/>
                <a:gd name="T13" fmla="*/ 55 h 441"/>
                <a:gd name="T14" fmla="*/ 2351 w 2351"/>
                <a:gd name="T15" fmla="*/ 67 h 441"/>
                <a:gd name="T16" fmla="*/ 1759 w 2351"/>
                <a:gd name="T17" fmla="*/ 162 h 441"/>
                <a:gd name="T18" fmla="*/ 1 w 2351"/>
                <a:gd name="T19" fmla="*/ 441 h 441"/>
                <a:gd name="T20" fmla="*/ 0 w 2351"/>
                <a:gd name="T21" fmla="*/ 355 h 441"/>
                <a:gd name="T22" fmla="*/ 894 w 2351"/>
                <a:gd name="T23" fmla="*/ 212 h 441"/>
                <a:gd name="T24" fmla="*/ 907 w 2351"/>
                <a:gd name="T25" fmla="*/ 221 h 441"/>
                <a:gd name="T26" fmla="*/ 906 w 2351"/>
                <a:gd name="T27" fmla="*/ 211 h 441"/>
                <a:gd name="T28" fmla="*/ 1644 w 2351"/>
                <a:gd name="T29" fmla="*/ 93 h 441"/>
                <a:gd name="T30" fmla="*/ 1657 w 2351"/>
                <a:gd name="T31" fmla="*/ 101 h 441"/>
                <a:gd name="T32" fmla="*/ 1712 w 2351"/>
                <a:gd name="T33" fmla="*/ 133 h 441"/>
                <a:gd name="T34" fmla="*/ 1759 w 2351"/>
                <a:gd name="T35" fmla="*/ 162 h 4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51"/>
                <a:gd name="T55" fmla="*/ 0 h 441"/>
                <a:gd name="T56" fmla="*/ 2351 w 2351"/>
                <a:gd name="T57" fmla="*/ 441 h 4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51" h="441">
                  <a:moveTo>
                    <a:pt x="2351" y="67"/>
                  </a:moveTo>
                  <a:lnTo>
                    <a:pt x="2016" y="120"/>
                  </a:lnTo>
                  <a:lnTo>
                    <a:pt x="2011" y="89"/>
                  </a:lnTo>
                  <a:lnTo>
                    <a:pt x="2003" y="36"/>
                  </a:lnTo>
                  <a:lnTo>
                    <a:pt x="2235" y="0"/>
                  </a:lnTo>
                  <a:lnTo>
                    <a:pt x="2264" y="15"/>
                  </a:lnTo>
                  <a:lnTo>
                    <a:pt x="2331" y="55"/>
                  </a:lnTo>
                  <a:lnTo>
                    <a:pt x="2351" y="67"/>
                  </a:lnTo>
                  <a:close/>
                  <a:moveTo>
                    <a:pt x="1759" y="162"/>
                  </a:moveTo>
                  <a:lnTo>
                    <a:pt x="1" y="441"/>
                  </a:lnTo>
                  <a:lnTo>
                    <a:pt x="0" y="355"/>
                  </a:lnTo>
                  <a:lnTo>
                    <a:pt x="894" y="212"/>
                  </a:lnTo>
                  <a:lnTo>
                    <a:pt x="907" y="221"/>
                  </a:lnTo>
                  <a:lnTo>
                    <a:pt x="906" y="211"/>
                  </a:lnTo>
                  <a:lnTo>
                    <a:pt x="1644" y="93"/>
                  </a:lnTo>
                  <a:lnTo>
                    <a:pt x="1657" y="101"/>
                  </a:lnTo>
                  <a:lnTo>
                    <a:pt x="1712" y="133"/>
                  </a:lnTo>
                  <a:lnTo>
                    <a:pt x="1759" y="162"/>
                  </a:lnTo>
                  <a:close/>
                </a:path>
              </a:pathLst>
            </a:custGeom>
            <a:solidFill>
              <a:srgbClr val="F3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1" name="Freeform 33">
              <a:extLst>
                <a:ext uri="{FF2B5EF4-FFF2-40B4-BE49-F238E27FC236}">
                  <a16:creationId xmlns:a16="http://schemas.microsoft.com/office/drawing/2014/main" id="{61AF10E7-D51C-421E-AA8D-F53CFFFE4275}"/>
                </a:ext>
              </a:extLst>
            </p:cNvPr>
            <p:cNvSpPr>
              <a:spLocks noEditPoints="1"/>
            </p:cNvSpPr>
            <p:nvPr/>
          </p:nvSpPr>
          <p:spPr bwMode="auto">
            <a:xfrm>
              <a:off x="4237" y="1115"/>
              <a:ext cx="573" cy="108"/>
            </a:xfrm>
            <a:custGeom>
              <a:avLst/>
              <a:gdLst>
                <a:gd name="T0" fmla="*/ 2295 w 2295"/>
                <a:gd name="T1" fmla="*/ 67 h 431"/>
                <a:gd name="T2" fmla="*/ 2011 w 2295"/>
                <a:gd name="T3" fmla="*/ 113 h 431"/>
                <a:gd name="T4" fmla="*/ 1999 w 2295"/>
                <a:gd name="T5" fmla="*/ 35 h 431"/>
                <a:gd name="T6" fmla="*/ 1998 w 2295"/>
                <a:gd name="T7" fmla="*/ 28 h 431"/>
                <a:gd name="T8" fmla="*/ 2179 w 2295"/>
                <a:gd name="T9" fmla="*/ 0 h 431"/>
                <a:gd name="T10" fmla="*/ 2203 w 2295"/>
                <a:gd name="T11" fmla="*/ 14 h 431"/>
                <a:gd name="T12" fmla="*/ 2265 w 2295"/>
                <a:gd name="T13" fmla="*/ 49 h 431"/>
                <a:gd name="T14" fmla="*/ 2295 w 2295"/>
                <a:gd name="T15" fmla="*/ 67 h 431"/>
                <a:gd name="T16" fmla="*/ 1702 w 2295"/>
                <a:gd name="T17" fmla="*/ 162 h 431"/>
                <a:gd name="T18" fmla="*/ 1 w 2295"/>
                <a:gd name="T19" fmla="*/ 431 h 431"/>
                <a:gd name="T20" fmla="*/ 0 w 2295"/>
                <a:gd name="T21" fmla="*/ 346 h 431"/>
                <a:gd name="T22" fmla="*/ 842 w 2295"/>
                <a:gd name="T23" fmla="*/ 212 h 431"/>
                <a:gd name="T24" fmla="*/ 908 w 2295"/>
                <a:gd name="T25" fmla="*/ 255 h 431"/>
                <a:gd name="T26" fmla="*/ 900 w 2295"/>
                <a:gd name="T27" fmla="*/ 203 h 431"/>
                <a:gd name="T28" fmla="*/ 1588 w 2295"/>
                <a:gd name="T29" fmla="*/ 93 h 431"/>
                <a:gd name="T30" fmla="*/ 1603 w 2295"/>
                <a:gd name="T31" fmla="*/ 102 h 431"/>
                <a:gd name="T32" fmla="*/ 1658 w 2295"/>
                <a:gd name="T33" fmla="*/ 135 h 431"/>
                <a:gd name="T34" fmla="*/ 1702 w 2295"/>
                <a:gd name="T35" fmla="*/ 162 h 4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95"/>
                <a:gd name="T55" fmla="*/ 0 h 431"/>
                <a:gd name="T56" fmla="*/ 2295 w 2295"/>
                <a:gd name="T57" fmla="*/ 431 h 4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95" h="431">
                  <a:moveTo>
                    <a:pt x="2295" y="67"/>
                  </a:moveTo>
                  <a:lnTo>
                    <a:pt x="2011" y="113"/>
                  </a:lnTo>
                  <a:lnTo>
                    <a:pt x="1999" y="35"/>
                  </a:lnTo>
                  <a:lnTo>
                    <a:pt x="1998" y="28"/>
                  </a:lnTo>
                  <a:lnTo>
                    <a:pt x="2179" y="0"/>
                  </a:lnTo>
                  <a:lnTo>
                    <a:pt x="2203" y="14"/>
                  </a:lnTo>
                  <a:lnTo>
                    <a:pt x="2265" y="49"/>
                  </a:lnTo>
                  <a:lnTo>
                    <a:pt x="2295" y="67"/>
                  </a:lnTo>
                  <a:close/>
                  <a:moveTo>
                    <a:pt x="1702" y="162"/>
                  </a:moveTo>
                  <a:lnTo>
                    <a:pt x="1" y="431"/>
                  </a:lnTo>
                  <a:lnTo>
                    <a:pt x="0" y="346"/>
                  </a:lnTo>
                  <a:lnTo>
                    <a:pt x="842" y="212"/>
                  </a:lnTo>
                  <a:lnTo>
                    <a:pt x="908" y="255"/>
                  </a:lnTo>
                  <a:lnTo>
                    <a:pt x="900" y="203"/>
                  </a:lnTo>
                  <a:lnTo>
                    <a:pt x="1588" y="93"/>
                  </a:lnTo>
                  <a:lnTo>
                    <a:pt x="1603" y="102"/>
                  </a:lnTo>
                  <a:lnTo>
                    <a:pt x="1658" y="135"/>
                  </a:lnTo>
                  <a:lnTo>
                    <a:pt x="1702" y="162"/>
                  </a:lnTo>
                  <a:close/>
                </a:path>
              </a:pathLst>
            </a:custGeom>
            <a:solidFill>
              <a:srgbClr val="F4C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2" name="Freeform 34">
              <a:extLst>
                <a:ext uri="{FF2B5EF4-FFF2-40B4-BE49-F238E27FC236}">
                  <a16:creationId xmlns:a16="http://schemas.microsoft.com/office/drawing/2014/main" id="{25AB5257-1887-446D-8A0F-6D45A9BA6926}"/>
                </a:ext>
              </a:extLst>
            </p:cNvPr>
            <p:cNvSpPr>
              <a:spLocks noEditPoints="1"/>
            </p:cNvSpPr>
            <p:nvPr/>
          </p:nvSpPr>
          <p:spPr bwMode="auto">
            <a:xfrm>
              <a:off x="4237" y="1107"/>
              <a:ext cx="559" cy="106"/>
            </a:xfrm>
            <a:custGeom>
              <a:avLst/>
              <a:gdLst>
                <a:gd name="T0" fmla="*/ 2236 w 2236"/>
                <a:gd name="T1" fmla="*/ 69 h 424"/>
                <a:gd name="T2" fmla="*/ 2004 w 2236"/>
                <a:gd name="T3" fmla="*/ 105 h 424"/>
                <a:gd name="T4" fmla="*/ 1999 w 2236"/>
                <a:gd name="T5" fmla="*/ 70 h 424"/>
                <a:gd name="T6" fmla="*/ 1991 w 2236"/>
                <a:gd name="T7" fmla="*/ 21 h 424"/>
                <a:gd name="T8" fmla="*/ 2125 w 2236"/>
                <a:gd name="T9" fmla="*/ 0 h 424"/>
                <a:gd name="T10" fmla="*/ 2147 w 2236"/>
                <a:gd name="T11" fmla="*/ 13 h 424"/>
                <a:gd name="T12" fmla="*/ 2203 w 2236"/>
                <a:gd name="T13" fmla="*/ 49 h 424"/>
                <a:gd name="T14" fmla="*/ 2236 w 2236"/>
                <a:gd name="T15" fmla="*/ 69 h 424"/>
                <a:gd name="T16" fmla="*/ 1645 w 2236"/>
                <a:gd name="T17" fmla="*/ 162 h 424"/>
                <a:gd name="T18" fmla="*/ 907 w 2236"/>
                <a:gd name="T19" fmla="*/ 280 h 424"/>
                <a:gd name="T20" fmla="*/ 895 w 2236"/>
                <a:gd name="T21" fmla="*/ 196 h 424"/>
                <a:gd name="T22" fmla="*/ 1534 w 2236"/>
                <a:gd name="T23" fmla="*/ 94 h 424"/>
                <a:gd name="T24" fmla="*/ 1547 w 2236"/>
                <a:gd name="T25" fmla="*/ 101 h 424"/>
                <a:gd name="T26" fmla="*/ 1603 w 2236"/>
                <a:gd name="T27" fmla="*/ 137 h 424"/>
                <a:gd name="T28" fmla="*/ 1645 w 2236"/>
                <a:gd name="T29" fmla="*/ 162 h 424"/>
                <a:gd name="T30" fmla="*/ 895 w 2236"/>
                <a:gd name="T31" fmla="*/ 281 h 424"/>
                <a:gd name="T32" fmla="*/ 1 w 2236"/>
                <a:gd name="T33" fmla="*/ 424 h 424"/>
                <a:gd name="T34" fmla="*/ 0 w 2236"/>
                <a:gd name="T35" fmla="*/ 338 h 424"/>
                <a:gd name="T36" fmla="*/ 789 w 2236"/>
                <a:gd name="T37" fmla="*/ 212 h 424"/>
                <a:gd name="T38" fmla="*/ 895 w 2236"/>
                <a:gd name="T39" fmla="*/ 281 h 4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36"/>
                <a:gd name="T61" fmla="*/ 0 h 424"/>
                <a:gd name="T62" fmla="*/ 2236 w 2236"/>
                <a:gd name="T63" fmla="*/ 424 h 4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36" h="424">
                  <a:moveTo>
                    <a:pt x="2236" y="69"/>
                  </a:moveTo>
                  <a:lnTo>
                    <a:pt x="2004" y="105"/>
                  </a:lnTo>
                  <a:lnTo>
                    <a:pt x="1999" y="70"/>
                  </a:lnTo>
                  <a:lnTo>
                    <a:pt x="1991" y="21"/>
                  </a:lnTo>
                  <a:lnTo>
                    <a:pt x="2125" y="0"/>
                  </a:lnTo>
                  <a:lnTo>
                    <a:pt x="2147" y="13"/>
                  </a:lnTo>
                  <a:lnTo>
                    <a:pt x="2203" y="49"/>
                  </a:lnTo>
                  <a:lnTo>
                    <a:pt x="2236" y="69"/>
                  </a:lnTo>
                  <a:close/>
                  <a:moveTo>
                    <a:pt x="1645" y="162"/>
                  </a:moveTo>
                  <a:lnTo>
                    <a:pt x="907" y="280"/>
                  </a:lnTo>
                  <a:lnTo>
                    <a:pt x="895" y="196"/>
                  </a:lnTo>
                  <a:lnTo>
                    <a:pt x="1534" y="94"/>
                  </a:lnTo>
                  <a:lnTo>
                    <a:pt x="1547" y="101"/>
                  </a:lnTo>
                  <a:lnTo>
                    <a:pt x="1603" y="137"/>
                  </a:lnTo>
                  <a:lnTo>
                    <a:pt x="1645" y="162"/>
                  </a:lnTo>
                  <a:close/>
                  <a:moveTo>
                    <a:pt x="895" y="281"/>
                  </a:moveTo>
                  <a:lnTo>
                    <a:pt x="1" y="424"/>
                  </a:lnTo>
                  <a:lnTo>
                    <a:pt x="0" y="338"/>
                  </a:lnTo>
                  <a:lnTo>
                    <a:pt x="789" y="212"/>
                  </a:lnTo>
                  <a:lnTo>
                    <a:pt x="895" y="281"/>
                  </a:lnTo>
                  <a:close/>
                </a:path>
              </a:pathLst>
            </a:custGeom>
            <a:solidFill>
              <a:srgbClr val="F5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3" name="Freeform 35">
              <a:extLst>
                <a:ext uri="{FF2B5EF4-FFF2-40B4-BE49-F238E27FC236}">
                  <a16:creationId xmlns:a16="http://schemas.microsoft.com/office/drawing/2014/main" id="{3C33135F-3D5A-4EF2-A032-32CE901531F7}"/>
                </a:ext>
              </a:extLst>
            </p:cNvPr>
            <p:cNvSpPr>
              <a:spLocks noEditPoints="1"/>
            </p:cNvSpPr>
            <p:nvPr/>
          </p:nvSpPr>
          <p:spPr bwMode="auto">
            <a:xfrm>
              <a:off x="4236" y="1098"/>
              <a:ext cx="546" cy="104"/>
            </a:xfrm>
            <a:custGeom>
              <a:avLst/>
              <a:gdLst>
                <a:gd name="T0" fmla="*/ 2181 w 2181"/>
                <a:gd name="T1" fmla="*/ 69 h 415"/>
                <a:gd name="T2" fmla="*/ 2000 w 2181"/>
                <a:gd name="T3" fmla="*/ 97 h 415"/>
                <a:gd name="T4" fmla="*/ 1990 w 2181"/>
                <a:gd name="T5" fmla="*/ 22 h 415"/>
                <a:gd name="T6" fmla="*/ 1987 w 2181"/>
                <a:gd name="T7" fmla="*/ 13 h 415"/>
                <a:gd name="T8" fmla="*/ 2069 w 2181"/>
                <a:gd name="T9" fmla="*/ 0 h 415"/>
                <a:gd name="T10" fmla="*/ 2100 w 2181"/>
                <a:gd name="T11" fmla="*/ 17 h 415"/>
                <a:gd name="T12" fmla="*/ 2149 w 2181"/>
                <a:gd name="T13" fmla="*/ 47 h 415"/>
                <a:gd name="T14" fmla="*/ 2181 w 2181"/>
                <a:gd name="T15" fmla="*/ 69 h 415"/>
                <a:gd name="T16" fmla="*/ 1590 w 2181"/>
                <a:gd name="T17" fmla="*/ 162 h 415"/>
                <a:gd name="T18" fmla="*/ 902 w 2181"/>
                <a:gd name="T19" fmla="*/ 272 h 415"/>
                <a:gd name="T20" fmla="*/ 891 w 2181"/>
                <a:gd name="T21" fmla="*/ 188 h 415"/>
                <a:gd name="T22" fmla="*/ 1478 w 2181"/>
                <a:gd name="T23" fmla="*/ 95 h 415"/>
                <a:gd name="T24" fmla="*/ 1492 w 2181"/>
                <a:gd name="T25" fmla="*/ 104 h 415"/>
                <a:gd name="T26" fmla="*/ 1549 w 2181"/>
                <a:gd name="T27" fmla="*/ 135 h 415"/>
                <a:gd name="T28" fmla="*/ 1590 w 2181"/>
                <a:gd name="T29" fmla="*/ 162 h 415"/>
                <a:gd name="T30" fmla="*/ 844 w 2181"/>
                <a:gd name="T31" fmla="*/ 281 h 415"/>
                <a:gd name="T32" fmla="*/ 2 w 2181"/>
                <a:gd name="T33" fmla="*/ 415 h 415"/>
                <a:gd name="T34" fmla="*/ 0 w 2181"/>
                <a:gd name="T35" fmla="*/ 329 h 415"/>
                <a:gd name="T36" fmla="*/ 736 w 2181"/>
                <a:gd name="T37" fmla="*/ 213 h 415"/>
                <a:gd name="T38" fmla="*/ 844 w 2181"/>
                <a:gd name="T39" fmla="*/ 281 h 4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81"/>
                <a:gd name="T61" fmla="*/ 0 h 415"/>
                <a:gd name="T62" fmla="*/ 2181 w 2181"/>
                <a:gd name="T63" fmla="*/ 415 h 4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81" h="415">
                  <a:moveTo>
                    <a:pt x="2181" y="69"/>
                  </a:moveTo>
                  <a:lnTo>
                    <a:pt x="2000" y="97"/>
                  </a:lnTo>
                  <a:lnTo>
                    <a:pt x="1990" y="22"/>
                  </a:lnTo>
                  <a:lnTo>
                    <a:pt x="1987" y="13"/>
                  </a:lnTo>
                  <a:lnTo>
                    <a:pt x="2069" y="0"/>
                  </a:lnTo>
                  <a:lnTo>
                    <a:pt x="2100" y="17"/>
                  </a:lnTo>
                  <a:lnTo>
                    <a:pt x="2149" y="47"/>
                  </a:lnTo>
                  <a:lnTo>
                    <a:pt x="2181" y="69"/>
                  </a:lnTo>
                  <a:close/>
                  <a:moveTo>
                    <a:pt x="1590" y="162"/>
                  </a:moveTo>
                  <a:lnTo>
                    <a:pt x="902" y="272"/>
                  </a:lnTo>
                  <a:lnTo>
                    <a:pt x="891" y="188"/>
                  </a:lnTo>
                  <a:lnTo>
                    <a:pt x="1478" y="95"/>
                  </a:lnTo>
                  <a:lnTo>
                    <a:pt x="1492" y="104"/>
                  </a:lnTo>
                  <a:lnTo>
                    <a:pt x="1549" y="135"/>
                  </a:lnTo>
                  <a:lnTo>
                    <a:pt x="1590" y="162"/>
                  </a:lnTo>
                  <a:close/>
                  <a:moveTo>
                    <a:pt x="844" y="281"/>
                  </a:moveTo>
                  <a:lnTo>
                    <a:pt x="2" y="415"/>
                  </a:lnTo>
                  <a:lnTo>
                    <a:pt x="0" y="329"/>
                  </a:lnTo>
                  <a:lnTo>
                    <a:pt x="736" y="213"/>
                  </a:lnTo>
                  <a:lnTo>
                    <a:pt x="844" y="281"/>
                  </a:lnTo>
                  <a:close/>
                </a:path>
              </a:pathLst>
            </a:custGeom>
            <a:solidFill>
              <a:srgbClr val="F6CA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4" name="Freeform 36">
              <a:extLst>
                <a:ext uri="{FF2B5EF4-FFF2-40B4-BE49-F238E27FC236}">
                  <a16:creationId xmlns:a16="http://schemas.microsoft.com/office/drawing/2014/main" id="{172617B4-6A89-4AEE-B9BC-3333F7C5F7F4}"/>
                </a:ext>
              </a:extLst>
            </p:cNvPr>
            <p:cNvSpPr>
              <a:spLocks noEditPoints="1"/>
            </p:cNvSpPr>
            <p:nvPr/>
          </p:nvSpPr>
          <p:spPr bwMode="auto">
            <a:xfrm>
              <a:off x="4236" y="1090"/>
              <a:ext cx="532" cy="101"/>
            </a:xfrm>
            <a:custGeom>
              <a:avLst/>
              <a:gdLst>
                <a:gd name="T0" fmla="*/ 2127 w 2127"/>
                <a:gd name="T1" fmla="*/ 68 h 406"/>
                <a:gd name="T2" fmla="*/ 1993 w 2127"/>
                <a:gd name="T3" fmla="*/ 89 h 406"/>
                <a:gd name="T4" fmla="*/ 1990 w 2127"/>
                <a:gd name="T5" fmla="*/ 56 h 406"/>
                <a:gd name="T6" fmla="*/ 1982 w 2127"/>
                <a:gd name="T7" fmla="*/ 6 h 406"/>
                <a:gd name="T8" fmla="*/ 2013 w 2127"/>
                <a:gd name="T9" fmla="*/ 0 h 406"/>
                <a:gd name="T10" fmla="*/ 2023 w 2127"/>
                <a:gd name="T11" fmla="*/ 6 h 406"/>
                <a:gd name="T12" fmla="*/ 2057 w 2127"/>
                <a:gd name="T13" fmla="*/ 28 h 406"/>
                <a:gd name="T14" fmla="*/ 2100 w 2127"/>
                <a:gd name="T15" fmla="*/ 51 h 406"/>
                <a:gd name="T16" fmla="*/ 2127 w 2127"/>
                <a:gd name="T17" fmla="*/ 68 h 406"/>
                <a:gd name="T18" fmla="*/ 1536 w 2127"/>
                <a:gd name="T19" fmla="*/ 162 h 406"/>
                <a:gd name="T20" fmla="*/ 897 w 2127"/>
                <a:gd name="T21" fmla="*/ 264 h 406"/>
                <a:gd name="T22" fmla="*/ 884 w 2127"/>
                <a:gd name="T23" fmla="*/ 179 h 406"/>
                <a:gd name="T24" fmla="*/ 1422 w 2127"/>
                <a:gd name="T25" fmla="*/ 94 h 406"/>
                <a:gd name="T26" fmla="*/ 1435 w 2127"/>
                <a:gd name="T27" fmla="*/ 102 h 406"/>
                <a:gd name="T28" fmla="*/ 1492 w 2127"/>
                <a:gd name="T29" fmla="*/ 138 h 406"/>
                <a:gd name="T30" fmla="*/ 1536 w 2127"/>
                <a:gd name="T31" fmla="*/ 162 h 406"/>
                <a:gd name="T32" fmla="*/ 791 w 2127"/>
                <a:gd name="T33" fmla="*/ 280 h 406"/>
                <a:gd name="T34" fmla="*/ 2 w 2127"/>
                <a:gd name="T35" fmla="*/ 406 h 406"/>
                <a:gd name="T36" fmla="*/ 0 w 2127"/>
                <a:gd name="T37" fmla="*/ 321 h 406"/>
                <a:gd name="T38" fmla="*/ 683 w 2127"/>
                <a:gd name="T39" fmla="*/ 212 h 406"/>
                <a:gd name="T40" fmla="*/ 791 w 2127"/>
                <a:gd name="T41" fmla="*/ 280 h 4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27"/>
                <a:gd name="T64" fmla="*/ 0 h 406"/>
                <a:gd name="T65" fmla="*/ 2127 w 2127"/>
                <a:gd name="T66" fmla="*/ 406 h 4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27" h="406">
                  <a:moveTo>
                    <a:pt x="2127" y="68"/>
                  </a:moveTo>
                  <a:lnTo>
                    <a:pt x="1993" y="89"/>
                  </a:lnTo>
                  <a:lnTo>
                    <a:pt x="1990" y="56"/>
                  </a:lnTo>
                  <a:lnTo>
                    <a:pt x="1982" y="6"/>
                  </a:lnTo>
                  <a:lnTo>
                    <a:pt x="2013" y="0"/>
                  </a:lnTo>
                  <a:lnTo>
                    <a:pt x="2023" y="6"/>
                  </a:lnTo>
                  <a:lnTo>
                    <a:pt x="2057" y="28"/>
                  </a:lnTo>
                  <a:lnTo>
                    <a:pt x="2100" y="51"/>
                  </a:lnTo>
                  <a:lnTo>
                    <a:pt x="2127" y="68"/>
                  </a:lnTo>
                  <a:close/>
                  <a:moveTo>
                    <a:pt x="1536" y="162"/>
                  </a:moveTo>
                  <a:lnTo>
                    <a:pt x="897" y="264"/>
                  </a:lnTo>
                  <a:lnTo>
                    <a:pt x="884" y="179"/>
                  </a:lnTo>
                  <a:lnTo>
                    <a:pt x="1422" y="94"/>
                  </a:lnTo>
                  <a:lnTo>
                    <a:pt x="1435" y="102"/>
                  </a:lnTo>
                  <a:lnTo>
                    <a:pt x="1492" y="138"/>
                  </a:lnTo>
                  <a:lnTo>
                    <a:pt x="1536" y="162"/>
                  </a:lnTo>
                  <a:close/>
                  <a:moveTo>
                    <a:pt x="791" y="280"/>
                  </a:moveTo>
                  <a:lnTo>
                    <a:pt x="2" y="406"/>
                  </a:lnTo>
                  <a:lnTo>
                    <a:pt x="0" y="321"/>
                  </a:lnTo>
                  <a:lnTo>
                    <a:pt x="683" y="212"/>
                  </a:lnTo>
                  <a:lnTo>
                    <a:pt x="791" y="280"/>
                  </a:lnTo>
                  <a:close/>
                </a:path>
              </a:pathLst>
            </a:custGeom>
            <a:solidFill>
              <a:srgbClr val="F7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5" name="Freeform 37">
              <a:extLst>
                <a:ext uri="{FF2B5EF4-FFF2-40B4-BE49-F238E27FC236}">
                  <a16:creationId xmlns:a16="http://schemas.microsoft.com/office/drawing/2014/main" id="{8ED2C61A-B6D4-47E7-AD7C-34BD4CB8036F}"/>
                </a:ext>
              </a:extLst>
            </p:cNvPr>
            <p:cNvSpPr>
              <a:spLocks noEditPoints="1"/>
            </p:cNvSpPr>
            <p:nvPr/>
          </p:nvSpPr>
          <p:spPr bwMode="auto">
            <a:xfrm>
              <a:off x="4236" y="1084"/>
              <a:ext cx="517" cy="97"/>
            </a:xfrm>
            <a:custGeom>
              <a:avLst/>
              <a:gdLst>
                <a:gd name="T0" fmla="*/ 2070 w 2070"/>
                <a:gd name="T1" fmla="*/ 56 h 385"/>
                <a:gd name="T2" fmla="*/ 1988 w 2070"/>
                <a:gd name="T3" fmla="*/ 69 h 385"/>
                <a:gd name="T4" fmla="*/ 1982 w 2070"/>
                <a:gd name="T5" fmla="*/ 24 h 385"/>
                <a:gd name="T6" fmla="*/ 1979 w 2070"/>
                <a:gd name="T7" fmla="*/ 0 h 385"/>
                <a:gd name="T8" fmla="*/ 1983 w 2070"/>
                <a:gd name="T9" fmla="*/ 3 h 385"/>
                <a:gd name="T10" fmla="*/ 2000 w 2070"/>
                <a:gd name="T11" fmla="*/ 15 h 385"/>
                <a:gd name="T12" fmla="*/ 2024 w 2070"/>
                <a:gd name="T13" fmla="*/ 28 h 385"/>
                <a:gd name="T14" fmla="*/ 2058 w 2070"/>
                <a:gd name="T15" fmla="*/ 50 h 385"/>
                <a:gd name="T16" fmla="*/ 2070 w 2070"/>
                <a:gd name="T17" fmla="*/ 56 h 385"/>
                <a:gd name="T18" fmla="*/ 1479 w 2070"/>
                <a:gd name="T19" fmla="*/ 151 h 385"/>
                <a:gd name="T20" fmla="*/ 892 w 2070"/>
                <a:gd name="T21" fmla="*/ 244 h 385"/>
                <a:gd name="T22" fmla="*/ 879 w 2070"/>
                <a:gd name="T23" fmla="*/ 160 h 385"/>
                <a:gd name="T24" fmla="*/ 1367 w 2070"/>
                <a:gd name="T25" fmla="*/ 82 h 385"/>
                <a:gd name="T26" fmla="*/ 1378 w 2070"/>
                <a:gd name="T27" fmla="*/ 89 h 385"/>
                <a:gd name="T28" fmla="*/ 1436 w 2070"/>
                <a:gd name="T29" fmla="*/ 124 h 385"/>
                <a:gd name="T30" fmla="*/ 1479 w 2070"/>
                <a:gd name="T31" fmla="*/ 151 h 385"/>
                <a:gd name="T32" fmla="*/ 737 w 2070"/>
                <a:gd name="T33" fmla="*/ 269 h 385"/>
                <a:gd name="T34" fmla="*/ 1 w 2070"/>
                <a:gd name="T35" fmla="*/ 385 h 385"/>
                <a:gd name="T36" fmla="*/ 0 w 2070"/>
                <a:gd name="T37" fmla="*/ 300 h 385"/>
                <a:gd name="T38" fmla="*/ 631 w 2070"/>
                <a:gd name="T39" fmla="*/ 199 h 385"/>
                <a:gd name="T40" fmla="*/ 737 w 2070"/>
                <a:gd name="T41" fmla="*/ 269 h 3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70"/>
                <a:gd name="T64" fmla="*/ 0 h 385"/>
                <a:gd name="T65" fmla="*/ 2070 w 2070"/>
                <a:gd name="T66" fmla="*/ 385 h 3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70" h="385">
                  <a:moveTo>
                    <a:pt x="2070" y="56"/>
                  </a:moveTo>
                  <a:lnTo>
                    <a:pt x="1988" y="69"/>
                  </a:lnTo>
                  <a:lnTo>
                    <a:pt x="1982" y="24"/>
                  </a:lnTo>
                  <a:lnTo>
                    <a:pt x="1979" y="0"/>
                  </a:lnTo>
                  <a:lnTo>
                    <a:pt x="1983" y="3"/>
                  </a:lnTo>
                  <a:lnTo>
                    <a:pt x="2000" y="15"/>
                  </a:lnTo>
                  <a:lnTo>
                    <a:pt x="2024" y="28"/>
                  </a:lnTo>
                  <a:lnTo>
                    <a:pt x="2058" y="50"/>
                  </a:lnTo>
                  <a:lnTo>
                    <a:pt x="2070" y="56"/>
                  </a:lnTo>
                  <a:close/>
                  <a:moveTo>
                    <a:pt x="1479" y="151"/>
                  </a:moveTo>
                  <a:lnTo>
                    <a:pt x="892" y="244"/>
                  </a:lnTo>
                  <a:lnTo>
                    <a:pt x="879" y="160"/>
                  </a:lnTo>
                  <a:lnTo>
                    <a:pt x="1367" y="82"/>
                  </a:lnTo>
                  <a:lnTo>
                    <a:pt x="1378" y="89"/>
                  </a:lnTo>
                  <a:lnTo>
                    <a:pt x="1436" y="124"/>
                  </a:lnTo>
                  <a:lnTo>
                    <a:pt x="1479" y="151"/>
                  </a:lnTo>
                  <a:close/>
                  <a:moveTo>
                    <a:pt x="737" y="269"/>
                  </a:moveTo>
                  <a:lnTo>
                    <a:pt x="1" y="385"/>
                  </a:lnTo>
                  <a:lnTo>
                    <a:pt x="0" y="300"/>
                  </a:lnTo>
                  <a:lnTo>
                    <a:pt x="631" y="199"/>
                  </a:lnTo>
                  <a:lnTo>
                    <a:pt x="737" y="269"/>
                  </a:lnTo>
                  <a:close/>
                </a:path>
              </a:pathLst>
            </a:custGeom>
            <a:solidFill>
              <a:srgbClr val="F7D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6" name="Freeform 38">
              <a:extLst>
                <a:ext uri="{FF2B5EF4-FFF2-40B4-BE49-F238E27FC236}">
                  <a16:creationId xmlns:a16="http://schemas.microsoft.com/office/drawing/2014/main" id="{4832C6C8-D51A-4269-8A8E-2666358EBB76}"/>
                </a:ext>
              </a:extLst>
            </p:cNvPr>
            <p:cNvSpPr>
              <a:spLocks noEditPoints="1"/>
            </p:cNvSpPr>
            <p:nvPr/>
          </p:nvSpPr>
          <p:spPr bwMode="auto">
            <a:xfrm>
              <a:off x="4236" y="1084"/>
              <a:ext cx="503" cy="86"/>
            </a:xfrm>
            <a:custGeom>
              <a:avLst/>
              <a:gdLst>
                <a:gd name="T0" fmla="*/ 2014 w 2014"/>
                <a:gd name="T1" fmla="*/ 22 h 343"/>
                <a:gd name="T2" fmla="*/ 1983 w 2014"/>
                <a:gd name="T3" fmla="*/ 28 h 343"/>
                <a:gd name="T4" fmla="*/ 1982 w 2014"/>
                <a:gd name="T5" fmla="*/ 24 h 343"/>
                <a:gd name="T6" fmla="*/ 1979 w 2014"/>
                <a:gd name="T7" fmla="*/ 0 h 343"/>
                <a:gd name="T8" fmla="*/ 1983 w 2014"/>
                <a:gd name="T9" fmla="*/ 3 h 343"/>
                <a:gd name="T10" fmla="*/ 2000 w 2014"/>
                <a:gd name="T11" fmla="*/ 15 h 343"/>
                <a:gd name="T12" fmla="*/ 2014 w 2014"/>
                <a:gd name="T13" fmla="*/ 22 h 343"/>
                <a:gd name="T14" fmla="*/ 1423 w 2014"/>
                <a:gd name="T15" fmla="*/ 116 h 343"/>
                <a:gd name="T16" fmla="*/ 885 w 2014"/>
                <a:gd name="T17" fmla="*/ 201 h 343"/>
                <a:gd name="T18" fmla="*/ 872 w 2014"/>
                <a:gd name="T19" fmla="*/ 117 h 343"/>
                <a:gd name="T20" fmla="*/ 1312 w 2014"/>
                <a:gd name="T21" fmla="*/ 48 h 343"/>
                <a:gd name="T22" fmla="*/ 1319 w 2014"/>
                <a:gd name="T23" fmla="*/ 54 h 343"/>
                <a:gd name="T24" fmla="*/ 1378 w 2014"/>
                <a:gd name="T25" fmla="*/ 89 h 343"/>
                <a:gd name="T26" fmla="*/ 1423 w 2014"/>
                <a:gd name="T27" fmla="*/ 116 h 343"/>
                <a:gd name="T28" fmla="*/ 684 w 2014"/>
                <a:gd name="T29" fmla="*/ 234 h 343"/>
                <a:gd name="T30" fmla="*/ 1 w 2014"/>
                <a:gd name="T31" fmla="*/ 343 h 343"/>
                <a:gd name="T32" fmla="*/ 0 w 2014"/>
                <a:gd name="T33" fmla="*/ 257 h 343"/>
                <a:gd name="T34" fmla="*/ 577 w 2014"/>
                <a:gd name="T35" fmla="*/ 165 h 343"/>
                <a:gd name="T36" fmla="*/ 684 w 2014"/>
                <a:gd name="T37" fmla="*/ 234 h 3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4"/>
                <a:gd name="T58" fmla="*/ 0 h 343"/>
                <a:gd name="T59" fmla="*/ 2014 w 2014"/>
                <a:gd name="T60" fmla="*/ 343 h 3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4" h="343">
                  <a:moveTo>
                    <a:pt x="2014" y="22"/>
                  </a:moveTo>
                  <a:lnTo>
                    <a:pt x="1983" y="28"/>
                  </a:lnTo>
                  <a:lnTo>
                    <a:pt x="1982" y="24"/>
                  </a:lnTo>
                  <a:lnTo>
                    <a:pt x="1979" y="0"/>
                  </a:lnTo>
                  <a:lnTo>
                    <a:pt x="1983" y="3"/>
                  </a:lnTo>
                  <a:lnTo>
                    <a:pt x="2000" y="15"/>
                  </a:lnTo>
                  <a:lnTo>
                    <a:pt x="2014" y="22"/>
                  </a:lnTo>
                  <a:close/>
                  <a:moveTo>
                    <a:pt x="1423" y="116"/>
                  </a:moveTo>
                  <a:lnTo>
                    <a:pt x="885" y="201"/>
                  </a:lnTo>
                  <a:lnTo>
                    <a:pt x="872" y="117"/>
                  </a:lnTo>
                  <a:lnTo>
                    <a:pt x="1312" y="48"/>
                  </a:lnTo>
                  <a:lnTo>
                    <a:pt x="1319" y="54"/>
                  </a:lnTo>
                  <a:lnTo>
                    <a:pt x="1378" y="89"/>
                  </a:lnTo>
                  <a:lnTo>
                    <a:pt x="1423" y="116"/>
                  </a:lnTo>
                  <a:close/>
                  <a:moveTo>
                    <a:pt x="684" y="234"/>
                  </a:moveTo>
                  <a:lnTo>
                    <a:pt x="1" y="343"/>
                  </a:lnTo>
                  <a:lnTo>
                    <a:pt x="0" y="257"/>
                  </a:lnTo>
                  <a:lnTo>
                    <a:pt x="577" y="165"/>
                  </a:lnTo>
                  <a:lnTo>
                    <a:pt x="684" y="234"/>
                  </a:lnTo>
                  <a:close/>
                </a:path>
              </a:pathLst>
            </a:custGeom>
            <a:solidFill>
              <a:srgbClr val="F7D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7" name="Freeform 39">
              <a:extLst>
                <a:ext uri="{FF2B5EF4-FFF2-40B4-BE49-F238E27FC236}">
                  <a16:creationId xmlns:a16="http://schemas.microsoft.com/office/drawing/2014/main" id="{7AE7375F-6DB1-48A4-A1AD-56F2C9855158}"/>
                </a:ext>
              </a:extLst>
            </p:cNvPr>
            <p:cNvSpPr>
              <a:spLocks noEditPoints="1"/>
            </p:cNvSpPr>
            <p:nvPr/>
          </p:nvSpPr>
          <p:spPr bwMode="auto">
            <a:xfrm>
              <a:off x="4236" y="1088"/>
              <a:ext cx="342" cy="71"/>
            </a:xfrm>
            <a:custGeom>
              <a:avLst/>
              <a:gdLst>
                <a:gd name="T0" fmla="*/ 1368 w 1368"/>
                <a:gd name="T1" fmla="*/ 69 h 287"/>
                <a:gd name="T2" fmla="*/ 880 w 1368"/>
                <a:gd name="T3" fmla="*/ 147 h 287"/>
                <a:gd name="T4" fmla="*/ 867 w 1368"/>
                <a:gd name="T5" fmla="*/ 63 h 287"/>
                <a:gd name="T6" fmla="*/ 1254 w 1368"/>
                <a:gd name="T7" fmla="*/ 0 h 287"/>
                <a:gd name="T8" fmla="*/ 1266 w 1368"/>
                <a:gd name="T9" fmla="*/ 8 h 287"/>
                <a:gd name="T10" fmla="*/ 1320 w 1368"/>
                <a:gd name="T11" fmla="*/ 41 h 287"/>
                <a:gd name="T12" fmla="*/ 1368 w 1368"/>
                <a:gd name="T13" fmla="*/ 69 h 287"/>
                <a:gd name="T14" fmla="*/ 632 w 1368"/>
                <a:gd name="T15" fmla="*/ 186 h 287"/>
                <a:gd name="T16" fmla="*/ 1 w 1368"/>
                <a:gd name="T17" fmla="*/ 287 h 287"/>
                <a:gd name="T18" fmla="*/ 0 w 1368"/>
                <a:gd name="T19" fmla="*/ 200 h 287"/>
                <a:gd name="T20" fmla="*/ 525 w 1368"/>
                <a:gd name="T21" fmla="*/ 117 h 287"/>
                <a:gd name="T22" fmla="*/ 632 w 1368"/>
                <a:gd name="T23" fmla="*/ 186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8"/>
                <a:gd name="T37" fmla="*/ 0 h 287"/>
                <a:gd name="T38" fmla="*/ 1368 w 1368"/>
                <a:gd name="T39" fmla="*/ 287 h 2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8" h="287">
                  <a:moveTo>
                    <a:pt x="1368" y="69"/>
                  </a:moveTo>
                  <a:lnTo>
                    <a:pt x="880" y="147"/>
                  </a:lnTo>
                  <a:lnTo>
                    <a:pt x="867" y="63"/>
                  </a:lnTo>
                  <a:lnTo>
                    <a:pt x="1254" y="0"/>
                  </a:lnTo>
                  <a:lnTo>
                    <a:pt x="1266" y="8"/>
                  </a:lnTo>
                  <a:lnTo>
                    <a:pt x="1320" y="41"/>
                  </a:lnTo>
                  <a:lnTo>
                    <a:pt x="1368" y="69"/>
                  </a:lnTo>
                  <a:close/>
                  <a:moveTo>
                    <a:pt x="632" y="186"/>
                  </a:moveTo>
                  <a:lnTo>
                    <a:pt x="1" y="287"/>
                  </a:lnTo>
                  <a:lnTo>
                    <a:pt x="0" y="200"/>
                  </a:lnTo>
                  <a:lnTo>
                    <a:pt x="525" y="117"/>
                  </a:lnTo>
                  <a:lnTo>
                    <a:pt x="632" y="186"/>
                  </a:lnTo>
                  <a:close/>
                </a:path>
              </a:pathLst>
            </a:custGeom>
            <a:solidFill>
              <a:srgbClr val="F6D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8" name="Freeform 40">
              <a:extLst>
                <a:ext uri="{FF2B5EF4-FFF2-40B4-BE49-F238E27FC236}">
                  <a16:creationId xmlns:a16="http://schemas.microsoft.com/office/drawing/2014/main" id="{4A0A5CAF-5772-42E4-9AF9-EF0D0ECFCD37}"/>
                </a:ext>
              </a:extLst>
            </p:cNvPr>
            <p:cNvSpPr>
              <a:spLocks noEditPoints="1"/>
            </p:cNvSpPr>
            <p:nvPr/>
          </p:nvSpPr>
          <p:spPr bwMode="auto">
            <a:xfrm>
              <a:off x="4236" y="1079"/>
              <a:ext cx="328" cy="70"/>
            </a:xfrm>
            <a:custGeom>
              <a:avLst/>
              <a:gdLst>
                <a:gd name="T0" fmla="*/ 1313 w 1313"/>
                <a:gd name="T1" fmla="*/ 68 h 277"/>
                <a:gd name="T2" fmla="*/ 873 w 1313"/>
                <a:gd name="T3" fmla="*/ 137 h 277"/>
                <a:gd name="T4" fmla="*/ 861 w 1313"/>
                <a:gd name="T5" fmla="*/ 54 h 277"/>
                <a:gd name="T6" fmla="*/ 1197 w 1313"/>
                <a:gd name="T7" fmla="*/ 0 h 277"/>
                <a:gd name="T8" fmla="*/ 1210 w 1313"/>
                <a:gd name="T9" fmla="*/ 9 h 277"/>
                <a:gd name="T10" fmla="*/ 1266 w 1313"/>
                <a:gd name="T11" fmla="*/ 41 h 277"/>
                <a:gd name="T12" fmla="*/ 1313 w 1313"/>
                <a:gd name="T13" fmla="*/ 68 h 277"/>
                <a:gd name="T14" fmla="*/ 578 w 1313"/>
                <a:gd name="T15" fmla="*/ 185 h 277"/>
                <a:gd name="T16" fmla="*/ 1 w 1313"/>
                <a:gd name="T17" fmla="*/ 277 h 277"/>
                <a:gd name="T18" fmla="*/ 0 w 1313"/>
                <a:gd name="T19" fmla="*/ 190 h 277"/>
                <a:gd name="T20" fmla="*/ 471 w 1313"/>
                <a:gd name="T21" fmla="*/ 115 h 277"/>
                <a:gd name="T22" fmla="*/ 578 w 1313"/>
                <a:gd name="T23" fmla="*/ 185 h 2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3"/>
                <a:gd name="T37" fmla="*/ 0 h 277"/>
                <a:gd name="T38" fmla="*/ 1313 w 1313"/>
                <a:gd name="T39" fmla="*/ 277 h 2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3" h="277">
                  <a:moveTo>
                    <a:pt x="1313" y="68"/>
                  </a:moveTo>
                  <a:lnTo>
                    <a:pt x="873" y="137"/>
                  </a:lnTo>
                  <a:lnTo>
                    <a:pt x="861" y="54"/>
                  </a:lnTo>
                  <a:lnTo>
                    <a:pt x="1197" y="0"/>
                  </a:lnTo>
                  <a:lnTo>
                    <a:pt x="1210" y="9"/>
                  </a:lnTo>
                  <a:lnTo>
                    <a:pt x="1266" y="41"/>
                  </a:lnTo>
                  <a:lnTo>
                    <a:pt x="1313" y="68"/>
                  </a:lnTo>
                  <a:close/>
                  <a:moveTo>
                    <a:pt x="578" y="185"/>
                  </a:moveTo>
                  <a:lnTo>
                    <a:pt x="1" y="277"/>
                  </a:lnTo>
                  <a:lnTo>
                    <a:pt x="0" y="190"/>
                  </a:lnTo>
                  <a:lnTo>
                    <a:pt x="471" y="115"/>
                  </a:lnTo>
                  <a:lnTo>
                    <a:pt x="578" y="185"/>
                  </a:lnTo>
                  <a:close/>
                </a:path>
              </a:pathLst>
            </a:custGeom>
            <a:solidFill>
              <a:srgbClr val="F5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29" name="Freeform 41">
              <a:extLst>
                <a:ext uri="{FF2B5EF4-FFF2-40B4-BE49-F238E27FC236}">
                  <a16:creationId xmlns:a16="http://schemas.microsoft.com/office/drawing/2014/main" id="{691D4A2C-EAA9-41BE-881F-F543F1D26247}"/>
                </a:ext>
              </a:extLst>
            </p:cNvPr>
            <p:cNvSpPr>
              <a:spLocks noEditPoints="1"/>
            </p:cNvSpPr>
            <p:nvPr/>
          </p:nvSpPr>
          <p:spPr bwMode="auto">
            <a:xfrm>
              <a:off x="4235" y="1071"/>
              <a:ext cx="314" cy="66"/>
            </a:xfrm>
            <a:custGeom>
              <a:avLst/>
              <a:gdLst>
                <a:gd name="T0" fmla="*/ 1256 w 1256"/>
                <a:gd name="T1" fmla="*/ 67 h 267"/>
                <a:gd name="T2" fmla="*/ 869 w 1256"/>
                <a:gd name="T3" fmla="*/ 130 h 267"/>
                <a:gd name="T4" fmla="*/ 857 w 1256"/>
                <a:gd name="T5" fmla="*/ 45 h 267"/>
                <a:gd name="T6" fmla="*/ 1142 w 1256"/>
                <a:gd name="T7" fmla="*/ 0 h 267"/>
                <a:gd name="T8" fmla="*/ 1158 w 1256"/>
                <a:gd name="T9" fmla="*/ 9 h 267"/>
                <a:gd name="T10" fmla="*/ 1212 w 1256"/>
                <a:gd name="T11" fmla="*/ 43 h 267"/>
                <a:gd name="T12" fmla="*/ 1256 w 1256"/>
                <a:gd name="T13" fmla="*/ 67 h 267"/>
                <a:gd name="T14" fmla="*/ 527 w 1256"/>
                <a:gd name="T15" fmla="*/ 184 h 267"/>
                <a:gd name="T16" fmla="*/ 2 w 1256"/>
                <a:gd name="T17" fmla="*/ 267 h 267"/>
                <a:gd name="T18" fmla="*/ 0 w 1256"/>
                <a:gd name="T19" fmla="*/ 181 h 267"/>
                <a:gd name="T20" fmla="*/ 419 w 1256"/>
                <a:gd name="T21" fmla="*/ 115 h 267"/>
                <a:gd name="T22" fmla="*/ 527 w 1256"/>
                <a:gd name="T23" fmla="*/ 184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56"/>
                <a:gd name="T37" fmla="*/ 0 h 267"/>
                <a:gd name="T38" fmla="*/ 1256 w 1256"/>
                <a:gd name="T39" fmla="*/ 267 h 2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56" h="267">
                  <a:moveTo>
                    <a:pt x="1256" y="67"/>
                  </a:moveTo>
                  <a:lnTo>
                    <a:pt x="869" y="130"/>
                  </a:lnTo>
                  <a:lnTo>
                    <a:pt x="857" y="45"/>
                  </a:lnTo>
                  <a:lnTo>
                    <a:pt x="1142" y="0"/>
                  </a:lnTo>
                  <a:lnTo>
                    <a:pt x="1158" y="9"/>
                  </a:lnTo>
                  <a:lnTo>
                    <a:pt x="1212" y="43"/>
                  </a:lnTo>
                  <a:lnTo>
                    <a:pt x="1256" y="67"/>
                  </a:lnTo>
                  <a:close/>
                  <a:moveTo>
                    <a:pt x="527" y="184"/>
                  </a:moveTo>
                  <a:lnTo>
                    <a:pt x="2" y="267"/>
                  </a:lnTo>
                  <a:lnTo>
                    <a:pt x="0" y="181"/>
                  </a:lnTo>
                  <a:lnTo>
                    <a:pt x="419" y="115"/>
                  </a:lnTo>
                  <a:lnTo>
                    <a:pt x="527" y="184"/>
                  </a:lnTo>
                  <a:close/>
                </a:path>
              </a:pathLst>
            </a:custGeom>
            <a:solidFill>
              <a:srgbClr val="F5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0" name="Freeform 42">
              <a:extLst>
                <a:ext uri="{FF2B5EF4-FFF2-40B4-BE49-F238E27FC236}">
                  <a16:creationId xmlns:a16="http://schemas.microsoft.com/office/drawing/2014/main" id="{9DAE0810-9AAC-4FB2-BBDD-1143F40275C0}"/>
                </a:ext>
              </a:extLst>
            </p:cNvPr>
            <p:cNvSpPr>
              <a:spLocks noEditPoints="1"/>
            </p:cNvSpPr>
            <p:nvPr/>
          </p:nvSpPr>
          <p:spPr bwMode="auto">
            <a:xfrm>
              <a:off x="4235" y="1062"/>
              <a:ext cx="300" cy="65"/>
            </a:xfrm>
            <a:custGeom>
              <a:avLst/>
              <a:gdLst>
                <a:gd name="T0" fmla="*/ 1199 w 1199"/>
                <a:gd name="T1" fmla="*/ 68 h 258"/>
                <a:gd name="T2" fmla="*/ 863 w 1199"/>
                <a:gd name="T3" fmla="*/ 122 h 258"/>
                <a:gd name="T4" fmla="*/ 851 w 1199"/>
                <a:gd name="T5" fmla="*/ 38 h 258"/>
                <a:gd name="T6" fmla="*/ 1085 w 1199"/>
                <a:gd name="T7" fmla="*/ 0 h 258"/>
                <a:gd name="T8" fmla="*/ 1107 w 1199"/>
                <a:gd name="T9" fmla="*/ 13 h 258"/>
                <a:gd name="T10" fmla="*/ 1158 w 1199"/>
                <a:gd name="T11" fmla="*/ 43 h 258"/>
                <a:gd name="T12" fmla="*/ 1199 w 1199"/>
                <a:gd name="T13" fmla="*/ 68 h 258"/>
                <a:gd name="T14" fmla="*/ 473 w 1199"/>
                <a:gd name="T15" fmla="*/ 183 h 258"/>
                <a:gd name="T16" fmla="*/ 2 w 1199"/>
                <a:gd name="T17" fmla="*/ 258 h 258"/>
                <a:gd name="T18" fmla="*/ 0 w 1199"/>
                <a:gd name="T19" fmla="*/ 173 h 258"/>
                <a:gd name="T20" fmla="*/ 366 w 1199"/>
                <a:gd name="T21" fmla="*/ 114 h 258"/>
                <a:gd name="T22" fmla="*/ 473 w 1199"/>
                <a:gd name="T23" fmla="*/ 183 h 2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9"/>
                <a:gd name="T37" fmla="*/ 0 h 258"/>
                <a:gd name="T38" fmla="*/ 1199 w 1199"/>
                <a:gd name="T39" fmla="*/ 258 h 2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9" h="258">
                  <a:moveTo>
                    <a:pt x="1199" y="68"/>
                  </a:moveTo>
                  <a:lnTo>
                    <a:pt x="863" y="122"/>
                  </a:lnTo>
                  <a:lnTo>
                    <a:pt x="851" y="38"/>
                  </a:lnTo>
                  <a:lnTo>
                    <a:pt x="1085" y="0"/>
                  </a:lnTo>
                  <a:lnTo>
                    <a:pt x="1107" y="13"/>
                  </a:lnTo>
                  <a:lnTo>
                    <a:pt x="1158" y="43"/>
                  </a:lnTo>
                  <a:lnTo>
                    <a:pt x="1199" y="68"/>
                  </a:lnTo>
                  <a:close/>
                  <a:moveTo>
                    <a:pt x="473" y="183"/>
                  </a:moveTo>
                  <a:lnTo>
                    <a:pt x="2" y="258"/>
                  </a:lnTo>
                  <a:lnTo>
                    <a:pt x="0" y="173"/>
                  </a:lnTo>
                  <a:lnTo>
                    <a:pt x="366" y="114"/>
                  </a:lnTo>
                  <a:lnTo>
                    <a:pt x="473" y="183"/>
                  </a:lnTo>
                  <a:close/>
                </a:path>
              </a:pathLst>
            </a:custGeom>
            <a:solidFill>
              <a:srgbClr val="F4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1" name="Freeform 43">
              <a:extLst>
                <a:ext uri="{FF2B5EF4-FFF2-40B4-BE49-F238E27FC236}">
                  <a16:creationId xmlns:a16="http://schemas.microsoft.com/office/drawing/2014/main" id="{8D3FB047-34BF-48CD-BCB0-B48E73AA9A26}"/>
                </a:ext>
              </a:extLst>
            </p:cNvPr>
            <p:cNvSpPr>
              <a:spLocks noEditPoints="1"/>
            </p:cNvSpPr>
            <p:nvPr/>
          </p:nvSpPr>
          <p:spPr bwMode="auto">
            <a:xfrm>
              <a:off x="4235" y="1054"/>
              <a:ext cx="286" cy="62"/>
            </a:xfrm>
            <a:custGeom>
              <a:avLst/>
              <a:gdLst>
                <a:gd name="T0" fmla="*/ 1143 w 1143"/>
                <a:gd name="T1" fmla="*/ 67 h 248"/>
                <a:gd name="T2" fmla="*/ 858 w 1143"/>
                <a:gd name="T3" fmla="*/ 112 h 248"/>
                <a:gd name="T4" fmla="*/ 845 w 1143"/>
                <a:gd name="T5" fmla="*/ 28 h 248"/>
                <a:gd name="T6" fmla="*/ 1030 w 1143"/>
                <a:gd name="T7" fmla="*/ 0 h 248"/>
                <a:gd name="T8" fmla="*/ 1060 w 1143"/>
                <a:gd name="T9" fmla="*/ 16 h 248"/>
                <a:gd name="T10" fmla="*/ 1108 w 1143"/>
                <a:gd name="T11" fmla="*/ 46 h 248"/>
                <a:gd name="T12" fmla="*/ 1143 w 1143"/>
                <a:gd name="T13" fmla="*/ 67 h 248"/>
                <a:gd name="T14" fmla="*/ 420 w 1143"/>
                <a:gd name="T15" fmla="*/ 182 h 248"/>
                <a:gd name="T16" fmla="*/ 1 w 1143"/>
                <a:gd name="T17" fmla="*/ 248 h 248"/>
                <a:gd name="T18" fmla="*/ 0 w 1143"/>
                <a:gd name="T19" fmla="*/ 163 h 248"/>
                <a:gd name="T20" fmla="*/ 314 w 1143"/>
                <a:gd name="T21" fmla="*/ 114 h 248"/>
                <a:gd name="T22" fmla="*/ 420 w 1143"/>
                <a:gd name="T23" fmla="*/ 182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3"/>
                <a:gd name="T37" fmla="*/ 0 h 248"/>
                <a:gd name="T38" fmla="*/ 1143 w 1143"/>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3" h="248">
                  <a:moveTo>
                    <a:pt x="1143" y="67"/>
                  </a:moveTo>
                  <a:lnTo>
                    <a:pt x="858" y="112"/>
                  </a:lnTo>
                  <a:lnTo>
                    <a:pt x="845" y="28"/>
                  </a:lnTo>
                  <a:lnTo>
                    <a:pt x="1030" y="0"/>
                  </a:lnTo>
                  <a:lnTo>
                    <a:pt x="1060" y="16"/>
                  </a:lnTo>
                  <a:lnTo>
                    <a:pt x="1108" y="46"/>
                  </a:lnTo>
                  <a:lnTo>
                    <a:pt x="1143" y="67"/>
                  </a:lnTo>
                  <a:close/>
                  <a:moveTo>
                    <a:pt x="420" y="182"/>
                  </a:moveTo>
                  <a:lnTo>
                    <a:pt x="1" y="248"/>
                  </a:lnTo>
                  <a:lnTo>
                    <a:pt x="0" y="163"/>
                  </a:lnTo>
                  <a:lnTo>
                    <a:pt x="314" y="114"/>
                  </a:lnTo>
                  <a:lnTo>
                    <a:pt x="420" y="182"/>
                  </a:lnTo>
                  <a:close/>
                </a:path>
              </a:pathLst>
            </a:custGeom>
            <a:solidFill>
              <a:srgbClr val="F3D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2" name="Freeform 44">
              <a:extLst>
                <a:ext uri="{FF2B5EF4-FFF2-40B4-BE49-F238E27FC236}">
                  <a16:creationId xmlns:a16="http://schemas.microsoft.com/office/drawing/2014/main" id="{06085531-179A-4B4B-AECB-9F282951ECC4}"/>
                </a:ext>
              </a:extLst>
            </p:cNvPr>
            <p:cNvSpPr>
              <a:spLocks noEditPoints="1"/>
            </p:cNvSpPr>
            <p:nvPr/>
          </p:nvSpPr>
          <p:spPr bwMode="auto">
            <a:xfrm>
              <a:off x="4235" y="1045"/>
              <a:ext cx="272" cy="60"/>
            </a:xfrm>
            <a:custGeom>
              <a:avLst/>
              <a:gdLst>
                <a:gd name="T0" fmla="*/ 1086 w 1086"/>
                <a:gd name="T1" fmla="*/ 68 h 241"/>
                <a:gd name="T2" fmla="*/ 852 w 1086"/>
                <a:gd name="T3" fmla="*/ 106 h 241"/>
                <a:gd name="T4" fmla="*/ 839 w 1086"/>
                <a:gd name="T5" fmla="*/ 22 h 241"/>
                <a:gd name="T6" fmla="*/ 973 w 1086"/>
                <a:gd name="T7" fmla="*/ 0 h 241"/>
                <a:gd name="T8" fmla="*/ 973 w 1086"/>
                <a:gd name="T9" fmla="*/ 1 h 241"/>
                <a:gd name="T10" fmla="*/ 1015 w 1086"/>
                <a:gd name="T11" fmla="*/ 24 h 241"/>
                <a:gd name="T12" fmla="*/ 1060 w 1086"/>
                <a:gd name="T13" fmla="*/ 51 h 241"/>
                <a:gd name="T14" fmla="*/ 1086 w 1086"/>
                <a:gd name="T15" fmla="*/ 68 h 241"/>
                <a:gd name="T16" fmla="*/ 367 w 1086"/>
                <a:gd name="T17" fmla="*/ 182 h 241"/>
                <a:gd name="T18" fmla="*/ 1 w 1086"/>
                <a:gd name="T19" fmla="*/ 241 h 241"/>
                <a:gd name="T20" fmla="*/ 0 w 1086"/>
                <a:gd name="T21" fmla="*/ 155 h 241"/>
                <a:gd name="T22" fmla="*/ 259 w 1086"/>
                <a:gd name="T23" fmla="*/ 114 h 241"/>
                <a:gd name="T24" fmla="*/ 367 w 1086"/>
                <a:gd name="T25" fmla="*/ 182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6"/>
                <a:gd name="T40" fmla="*/ 0 h 241"/>
                <a:gd name="T41" fmla="*/ 1086 w 1086"/>
                <a:gd name="T42" fmla="*/ 241 h 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6" h="241">
                  <a:moveTo>
                    <a:pt x="1086" y="68"/>
                  </a:moveTo>
                  <a:lnTo>
                    <a:pt x="852" y="106"/>
                  </a:lnTo>
                  <a:lnTo>
                    <a:pt x="839" y="22"/>
                  </a:lnTo>
                  <a:lnTo>
                    <a:pt x="973" y="0"/>
                  </a:lnTo>
                  <a:lnTo>
                    <a:pt x="973" y="1"/>
                  </a:lnTo>
                  <a:lnTo>
                    <a:pt x="1015" y="24"/>
                  </a:lnTo>
                  <a:lnTo>
                    <a:pt x="1060" y="51"/>
                  </a:lnTo>
                  <a:lnTo>
                    <a:pt x="1086" y="68"/>
                  </a:lnTo>
                  <a:close/>
                  <a:moveTo>
                    <a:pt x="367" y="182"/>
                  </a:moveTo>
                  <a:lnTo>
                    <a:pt x="1" y="241"/>
                  </a:lnTo>
                  <a:lnTo>
                    <a:pt x="0" y="155"/>
                  </a:lnTo>
                  <a:lnTo>
                    <a:pt x="259" y="114"/>
                  </a:lnTo>
                  <a:lnTo>
                    <a:pt x="367" y="182"/>
                  </a:lnTo>
                  <a:close/>
                </a:path>
              </a:pathLst>
            </a:custGeom>
            <a:solidFill>
              <a:srgbClr val="F2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3" name="Freeform 45">
              <a:extLst>
                <a:ext uri="{FF2B5EF4-FFF2-40B4-BE49-F238E27FC236}">
                  <a16:creationId xmlns:a16="http://schemas.microsoft.com/office/drawing/2014/main" id="{91FA87F8-993F-44E7-822F-48383F9617C0}"/>
                </a:ext>
              </a:extLst>
            </p:cNvPr>
            <p:cNvSpPr>
              <a:spLocks noEditPoints="1"/>
            </p:cNvSpPr>
            <p:nvPr/>
          </p:nvSpPr>
          <p:spPr bwMode="auto">
            <a:xfrm>
              <a:off x="4235" y="1037"/>
              <a:ext cx="258" cy="58"/>
            </a:xfrm>
            <a:custGeom>
              <a:avLst/>
              <a:gdLst>
                <a:gd name="T0" fmla="*/ 1031 w 1031"/>
                <a:gd name="T1" fmla="*/ 69 h 232"/>
                <a:gd name="T2" fmla="*/ 846 w 1031"/>
                <a:gd name="T3" fmla="*/ 97 h 232"/>
                <a:gd name="T4" fmla="*/ 833 w 1031"/>
                <a:gd name="T5" fmla="*/ 13 h 232"/>
                <a:gd name="T6" fmla="*/ 920 w 1031"/>
                <a:gd name="T7" fmla="*/ 0 h 232"/>
                <a:gd name="T8" fmla="*/ 937 w 1031"/>
                <a:gd name="T9" fmla="*/ 9 h 232"/>
                <a:gd name="T10" fmla="*/ 974 w 1031"/>
                <a:gd name="T11" fmla="*/ 35 h 232"/>
                <a:gd name="T12" fmla="*/ 1016 w 1031"/>
                <a:gd name="T13" fmla="*/ 58 h 232"/>
                <a:gd name="T14" fmla="*/ 1031 w 1031"/>
                <a:gd name="T15" fmla="*/ 69 h 232"/>
                <a:gd name="T16" fmla="*/ 315 w 1031"/>
                <a:gd name="T17" fmla="*/ 183 h 232"/>
                <a:gd name="T18" fmla="*/ 1 w 1031"/>
                <a:gd name="T19" fmla="*/ 232 h 232"/>
                <a:gd name="T20" fmla="*/ 0 w 1031"/>
                <a:gd name="T21" fmla="*/ 146 h 232"/>
                <a:gd name="T22" fmla="*/ 207 w 1031"/>
                <a:gd name="T23" fmla="*/ 113 h 232"/>
                <a:gd name="T24" fmla="*/ 315 w 1031"/>
                <a:gd name="T25" fmla="*/ 183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
                <a:gd name="T40" fmla="*/ 0 h 232"/>
                <a:gd name="T41" fmla="*/ 1031 w 1031"/>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 h="232">
                  <a:moveTo>
                    <a:pt x="1031" y="69"/>
                  </a:moveTo>
                  <a:lnTo>
                    <a:pt x="846" y="97"/>
                  </a:lnTo>
                  <a:lnTo>
                    <a:pt x="833" y="13"/>
                  </a:lnTo>
                  <a:lnTo>
                    <a:pt x="920" y="0"/>
                  </a:lnTo>
                  <a:lnTo>
                    <a:pt x="937" y="9"/>
                  </a:lnTo>
                  <a:lnTo>
                    <a:pt x="974" y="35"/>
                  </a:lnTo>
                  <a:lnTo>
                    <a:pt x="1016" y="58"/>
                  </a:lnTo>
                  <a:lnTo>
                    <a:pt x="1031" y="69"/>
                  </a:lnTo>
                  <a:close/>
                  <a:moveTo>
                    <a:pt x="315" y="183"/>
                  </a:moveTo>
                  <a:lnTo>
                    <a:pt x="1" y="232"/>
                  </a:lnTo>
                  <a:lnTo>
                    <a:pt x="0" y="146"/>
                  </a:lnTo>
                  <a:lnTo>
                    <a:pt x="207" y="113"/>
                  </a:lnTo>
                  <a:lnTo>
                    <a:pt x="315" y="183"/>
                  </a:lnTo>
                  <a:close/>
                </a:path>
              </a:pathLst>
            </a:custGeom>
            <a:solidFill>
              <a:srgbClr val="F2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4" name="Freeform 46">
              <a:extLst>
                <a:ext uri="{FF2B5EF4-FFF2-40B4-BE49-F238E27FC236}">
                  <a16:creationId xmlns:a16="http://schemas.microsoft.com/office/drawing/2014/main" id="{D6F380E6-6013-4199-97CE-36C197481BE8}"/>
                </a:ext>
              </a:extLst>
            </p:cNvPr>
            <p:cNvSpPr>
              <a:spLocks noEditPoints="1"/>
            </p:cNvSpPr>
            <p:nvPr/>
          </p:nvSpPr>
          <p:spPr bwMode="auto">
            <a:xfrm>
              <a:off x="4235" y="1028"/>
              <a:ext cx="243" cy="56"/>
            </a:xfrm>
            <a:custGeom>
              <a:avLst/>
              <a:gdLst>
                <a:gd name="T0" fmla="*/ 974 w 974"/>
                <a:gd name="T1" fmla="*/ 68 h 223"/>
                <a:gd name="T2" fmla="*/ 840 w 974"/>
                <a:gd name="T3" fmla="*/ 90 h 223"/>
                <a:gd name="T4" fmla="*/ 827 w 974"/>
                <a:gd name="T5" fmla="*/ 5 h 223"/>
                <a:gd name="T6" fmla="*/ 862 w 974"/>
                <a:gd name="T7" fmla="*/ 0 h 223"/>
                <a:gd name="T8" fmla="*/ 876 w 974"/>
                <a:gd name="T9" fmla="*/ 8 h 223"/>
                <a:gd name="T10" fmla="*/ 904 w 974"/>
                <a:gd name="T11" fmla="*/ 25 h 223"/>
                <a:gd name="T12" fmla="*/ 937 w 974"/>
                <a:gd name="T13" fmla="*/ 43 h 223"/>
                <a:gd name="T14" fmla="*/ 974 w 974"/>
                <a:gd name="T15" fmla="*/ 68 h 223"/>
                <a:gd name="T16" fmla="*/ 260 w 974"/>
                <a:gd name="T17" fmla="*/ 182 h 223"/>
                <a:gd name="T18" fmla="*/ 1 w 974"/>
                <a:gd name="T19" fmla="*/ 223 h 223"/>
                <a:gd name="T20" fmla="*/ 0 w 974"/>
                <a:gd name="T21" fmla="*/ 138 h 223"/>
                <a:gd name="T22" fmla="*/ 153 w 974"/>
                <a:gd name="T23" fmla="*/ 113 h 223"/>
                <a:gd name="T24" fmla="*/ 260 w 974"/>
                <a:gd name="T25" fmla="*/ 182 h 2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4"/>
                <a:gd name="T40" fmla="*/ 0 h 223"/>
                <a:gd name="T41" fmla="*/ 974 w 974"/>
                <a:gd name="T42" fmla="*/ 223 h 2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4" h="223">
                  <a:moveTo>
                    <a:pt x="974" y="68"/>
                  </a:moveTo>
                  <a:lnTo>
                    <a:pt x="840" y="90"/>
                  </a:lnTo>
                  <a:lnTo>
                    <a:pt x="827" y="5"/>
                  </a:lnTo>
                  <a:lnTo>
                    <a:pt x="862" y="0"/>
                  </a:lnTo>
                  <a:lnTo>
                    <a:pt x="876" y="8"/>
                  </a:lnTo>
                  <a:lnTo>
                    <a:pt x="904" y="25"/>
                  </a:lnTo>
                  <a:lnTo>
                    <a:pt x="937" y="43"/>
                  </a:lnTo>
                  <a:lnTo>
                    <a:pt x="974" y="68"/>
                  </a:lnTo>
                  <a:close/>
                  <a:moveTo>
                    <a:pt x="260" y="182"/>
                  </a:moveTo>
                  <a:lnTo>
                    <a:pt x="1" y="223"/>
                  </a:lnTo>
                  <a:lnTo>
                    <a:pt x="0" y="138"/>
                  </a:lnTo>
                  <a:lnTo>
                    <a:pt x="153" y="113"/>
                  </a:lnTo>
                  <a:lnTo>
                    <a:pt x="260" y="182"/>
                  </a:lnTo>
                  <a:close/>
                </a:path>
              </a:pathLst>
            </a:custGeom>
            <a:solidFill>
              <a:srgbClr val="F2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5" name="Freeform 47">
              <a:extLst>
                <a:ext uri="{FF2B5EF4-FFF2-40B4-BE49-F238E27FC236}">
                  <a16:creationId xmlns:a16="http://schemas.microsoft.com/office/drawing/2014/main" id="{ED67253B-CB3A-421D-9D34-722668B040E6}"/>
                </a:ext>
              </a:extLst>
            </p:cNvPr>
            <p:cNvSpPr>
              <a:spLocks noEditPoints="1"/>
            </p:cNvSpPr>
            <p:nvPr/>
          </p:nvSpPr>
          <p:spPr bwMode="auto">
            <a:xfrm>
              <a:off x="4234" y="1022"/>
              <a:ext cx="231" cy="51"/>
            </a:xfrm>
            <a:custGeom>
              <a:avLst/>
              <a:gdLst>
                <a:gd name="T0" fmla="*/ 922 w 922"/>
                <a:gd name="T1" fmla="*/ 58 h 204"/>
                <a:gd name="T2" fmla="*/ 835 w 922"/>
                <a:gd name="T3" fmla="*/ 71 h 204"/>
                <a:gd name="T4" fmla="*/ 825 w 922"/>
                <a:gd name="T5" fmla="*/ 0 h 204"/>
                <a:gd name="T6" fmla="*/ 829 w 922"/>
                <a:gd name="T7" fmla="*/ 2 h 204"/>
                <a:gd name="T8" fmla="*/ 839 w 922"/>
                <a:gd name="T9" fmla="*/ 7 h 204"/>
                <a:gd name="T10" fmla="*/ 855 w 922"/>
                <a:gd name="T11" fmla="*/ 19 h 204"/>
                <a:gd name="T12" fmla="*/ 878 w 922"/>
                <a:gd name="T13" fmla="*/ 32 h 204"/>
                <a:gd name="T14" fmla="*/ 906 w 922"/>
                <a:gd name="T15" fmla="*/ 49 h 204"/>
                <a:gd name="T16" fmla="*/ 922 w 922"/>
                <a:gd name="T17" fmla="*/ 58 h 204"/>
                <a:gd name="T18" fmla="*/ 209 w 922"/>
                <a:gd name="T19" fmla="*/ 171 h 204"/>
                <a:gd name="T20" fmla="*/ 2 w 922"/>
                <a:gd name="T21" fmla="*/ 204 h 204"/>
                <a:gd name="T22" fmla="*/ 0 w 922"/>
                <a:gd name="T23" fmla="*/ 119 h 204"/>
                <a:gd name="T24" fmla="*/ 102 w 922"/>
                <a:gd name="T25" fmla="*/ 102 h 204"/>
                <a:gd name="T26" fmla="*/ 209 w 922"/>
                <a:gd name="T27" fmla="*/ 171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2"/>
                <a:gd name="T43" fmla="*/ 0 h 204"/>
                <a:gd name="T44" fmla="*/ 922 w 922"/>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2" h="204">
                  <a:moveTo>
                    <a:pt x="922" y="58"/>
                  </a:moveTo>
                  <a:lnTo>
                    <a:pt x="835" y="71"/>
                  </a:lnTo>
                  <a:lnTo>
                    <a:pt x="825" y="0"/>
                  </a:lnTo>
                  <a:lnTo>
                    <a:pt x="829" y="2"/>
                  </a:lnTo>
                  <a:lnTo>
                    <a:pt x="839" y="7"/>
                  </a:lnTo>
                  <a:lnTo>
                    <a:pt x="855" y="19"/>
                  </a:lnTo>
                  <a:lnTo>
                    <a:pt x="878" y="32"/>
                  </a:lnTo>
                  <a:lnTo>
                    <a:pt x="906" y="49"/>
                  </a:lnTo>
                  <a:lnTo>
                    <a:pt x="922" y="58"/>
                  </a:lnTo>
                  <a:close/>
                  <a:moveTo>
                    <a:pt x="209" y="171"/>
                  </a:moveTo>
                  <a:lnTo>
                    <a:pt x="2" y="204"/>
                  </a:lnTo>
                  <a:lnTo>
                    <a:pt x="0" y="119"/>
                  </a:lnTo>
                  <a:lnTo>
                    <a:pt x="102" y="102"/>
                  </a:lnTo>
                  <a:lnTo>
                    <a:pt x="209" y="171"/>
                  </a:lnTo>
                  <a:close/>
                </a:path>
              </a:pathLst>
            </a:custGeom>
            <a:solidFill>
              <a:srgbClr val="F2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6" name="Freeform 48">
              <a:extLst>
                <a:ext uri="{FF2B5EF4-FFF2-40B4-BE49-F238E27FC236}">
                  <a16:creationId xmlns:a16="http://schemas.microsoft.com/office/drawing/2014/main" id="{1646B908-BA1B-4BA9-9C31-6A2305493C07}"/>
                </a:ext>
              </a:extLst>
            </p:cNvPr>
            <p:cNvSpPr>
              <a:spLocks noEditPoints="1"/>
            </p:cNvSpPr>
            <p:nvPr/>
          </p:nvSpPr>
          <p:spPr bwMode="auto">
            <a:xfrm>
              <a:off x="4234" y="1022"/>
              <a:ext cx="216" cy="41"/>
            </a:xfrm>
            <a:custGeom>
              <a:avLst/>
              <a:gdLst>
                <a:gd name="T0" fmla="*/ 865 w 865"/>
                <a:gd name="T1" fmla="*/ 24 h 162"/>
                <a:gd name="T2" fmla="*/ 830 w 865"/>
                <a:gd name="T3" fmla="*/ 29 h 162"/>
                <a:gd name="T4" fmla="*/ 826 w 865"/>
                <a:gd name="T5" fmla="*/ 0 h 162"/>
                <a:gd name="T6" fmla="*/ 830 w 865"/>
                <a:gd name="T7" fmla="*/ 2 h 162"/>
                <a:gd name="T8" fmla="*/ 840 w 865"/>
                <a:gd name="T9" fmla="*/ 7 h 162"/>
                <a:gd name="T10" fmla="*/ 856 w 865"/>
                <a:gd name="T11" fmla="*/ 19 h 162"/>
                <a:gd name="T12" fmla="*/ 865 w 865"/>
                <a:gd name="T13" fmla="*/ 24 h 162"/>
                <a:gd name="T14" fmla="*/ 156 w 865"/>
                <a:gd name="T15" fmla="*/ 137 h 162"/>
                <a:gd name="T16" fmla="*/ 3 w 865"/>
                <a:gd name="T17" fmla="*/ 162 h 162"/>
                <a:gd name="T18" fmla="*/ 0 w 865"/>
                <a:gd name="T19" fmla="*/ 75 h 162"/>
                <a:gd name="T20" fmla="*/ 49 w 865"/>
                <a:gd name="T21" fmla="*/ 67 h 162"/>
                <a:gd name="T22" fmla="*/ 156 w 865"/>
                <a:gd name="T23" fmla="*/ 137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5"/>
                <a:gd name="T37" fmla="*/ 0 h 162"/>
                <a:gd name="T38" fmla="*/ 865 w 865"/>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5" h="162">
                  <a:moveTo>
                    <a:pt x="865" y="24"/>
                  </a:moveTo>
                  <a:lnTo>
                    <a:pt x="830" y="29"/>
                  </a:lnTo>
                  <a:lnTo>
                    <a:pt x="826" y="0"/>
                  </a:lnTo>
                  <a:lnTo>
                    <a:pt x="830" y="2"/>
                  </a:lnTo>
                  <a:lnTo>
                    <a:pt x="840" y="7"/>
                  </a:lnTo>
                  <a:lnTo>
                    <a:pt x="856" y="19"/>
                  </a:lnTo>
                  <a:lnTo>
                    <a:pt x="865" y="24"/>
                  </a:lnTo>
                  <a:close/>
                  <a:moveTo>
                    <a:pt x="156" y="137"/>
                  </a:moveTo>
                  <a:lnTo>
                    <a:pt x="3" y="162"/>
                  </a:lnTo>
                  <a:lnTo>
                    <a:pt x="0" y="75"/>
                  </a:lnTo>
                  <a:lnTo>
                    <a:pt x="49" y="67"/>
                  </a:lnTo>
                  <a:lnTo>
                    <a:pt x="156" y="137"/>
                  </a:lnTo>
                  <a:close/>
                </a:path>
              </a:pathLst>
            </a:custGeom>
            <a:solidFill>
              <a:srgbClr val="F2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7" name="Freeform 49">
              <a:extLst>
                <a:ext uri="{FF2B5EF4-FFF2-40B4-BE49-F238E27FC236}">
                  <a16:creationId xmlns:a16="http://schemas.microsoft.com/office/drawing/2014/main" id="{8042A5EA-C442-4FAC-8C17-F42482ACA52E}"/>
                </a:ext>
              </a:extLst>
            </p:cNvPr>
            <p:cNvSpPr>
              <a:spLocks/>
            </p:cNvSpPr>
            <p:nvPr/>
          </p:nvSpPr>
          <p:spPr bwMode="auto">
            <a:xfrm>
              <a:off x="4234" y="1031"/>
              <a:ext cx="26" cy="21"/>
            </a:xfrm>
            <a:custGeom>
              <a:avLst/>
              <a:gdLst>
                <a:gd name="T0" fmla="*/ 103 w 103"/>
                <a:gd name="T1" fmla="*/ 66 h 83"/>
                <a:gd name="T2" fmla="*/ 1 w 103"/>
                <a:gd name="T3" fmla="*/ 83 h 83"/>
                <a:gd name="T4" fmla="*/ 0 w 103"/>
                <a:gd name="T5" fmla="*/ 0 h 83"/>
                <a:gd name="T6" fmla="*/ 103 w 103"/>
                <a:gd name="T7" fmla="*/ 66 h 83"/>
                <a:gd name="T8" fmla="*/ 0 60000 65536"/>
                <a:gd name="T9" fmla="*/ 0 60000 65536"/>
                <a:gd name="T10" fmla="*/ 0 60000 65536"/>
                <a:gd name="T11" fmla="*/ 0 60000 65536"/>
                <a:gd name="T12" fmla="*/ 0 w 103"/>
                <a:gd name="T13" fmla="*/ 0 h 83"/>
                <a:gd name="T14" fmla="*/ 103 w 103"/>
                <a:gd name="T15" fmla="*/ 83 h 83"/>
              </a:gdLst>
              <a:ahLst/>
              <a:cxnLst>
                <a:cxn ang="T8">
                  <a:pos x="T0" y="T1"/>
                </a:cxn>
                <a:cxn ang="T9">
                  <a:pos x="T2" y="T3"/>
                </a:cxn>
                <a:cxn ang="T10">
                  <a:pos x="T4" y="T5"/>
                </a:cxn>
                <a:cxn ang="T11">
                  <a:pos x="T6" y="T7"/>
                </a:cxn>
              </a:cxnLst>
              <a:rect l="T12" t="T13" r="T14" b="T15"/>
              <a:pathLst>
                <a:path w="103" h="83">
                  <a:moveTo>
                    <a:pt x="103" y="66"/>
                  </a:moveTo>
                  <a:lnTo>
                    <a:pt x="1" y="83"/>
                  </a:lnTo>
                  <a:lnTo>
                    <a:pt x="0" y="0"/>
                  </a:lnTo>
                  <a:lnTo>
                    <a:pt x="103" y="66"/>
                  </a:lnTo>
                  <a:close/>
                </a:path>
              </a:pathLst>
            </a:custGeom>
            <a:solidFill>
              <a:srgbClr val="F1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8" name="Freeform 50">
              <a:extLst>
                <a:ext uri="{FF2B5EF4-FFF2-40B4-BE49-F238E27FC236}">
                  <a16:creationId xmlns:a16="http://schemas.microsoft.com/office/drawing/2014/main" id="{2AC4CB1E-12B2-47CA-93AB-698AA85DB91E}"/>
                </a:ext>
              </a:extLst>
            </p:cNvPr>
            <p:cNvSpPr>
              <a:spLocks/>
            </p:cNvSpPr>
            <p:nvPr/>
          </p:nvSpPr>
          <p:spPr bwMode="auto">
            <a:xfrm>
              <a:off x="4234" y="1031"/>
              <a:ext cx="12" cy="10"/>
            </a:xfrm>
            <a:custGeom>
              <a:avLst/>
              <a:gdLst>
                <a:gd name="T0" fmla="*/ 49 w 49"/>
                <a:gd name="T1" fmla="*/ 31 h 39"/>
                <a:gd name="T2" fmla="*/ 0 w 49"/>
                <a:gd name="T3" fmla="*/ 39 h 39"/>
                <a:gd name="T4" fmla="*/ 0 w 49"/>
                <a:gd name="T5" fmla="*/ 0 h 39"/>
                <a:gd name="T6" fmla="*/ 49 w 49"/>
                <a:gd name="T7" fmla="*/ 31 h 39"/>
                <a:gd name="T8" fmla="*/ 0 60000 65536"/>
                <a:gd name="T9" fmla="*/ 0 60000 65536"/>
                <a:gd name="T10" fmla="*/ 0 60000 65536"/>
                <a:gd name="T11" fmla="*/ 0 60000 65536"/>
                <a:gd name="T12" fmla="*/ 0 w 49"/>
                <a:gd name="T13" fmla="*/ 0 h 39"/>
                <a:gd name="T14" fmla="*/ 49 w 49"/>
                <a:gd name="T15" fmla="*/ 39 h 39"/>
              </a:gdLst>
              <a:ahLst/>
              <a:cxnLst>
                <a:cxn ang="T8">
                  <a:pos x="T0" y="T1"/>
                </a:cxn>
                <a:cxn ang="T9">
                  <a:pos x="T2" y="T3"/>
                </a:cxn>
                <a:cxn ang="T10">
                  <a:pos x="T4" y="T5"/>
                </a:cxn>
                <a:cxn ang="T11">
                  <a:pos x="T6" y="T7"/>
                </a:cxn>
              </a:cxnLst>
              <a:rect l="T12" t="T13" r="T14" b="T15"/>
              <a:pathLst>
                <a:path w="49" h="39">
                  <a:moveTo>
                    <a:pt x="49" y="31"/>
                  </a:moveTo>
                  <a:lnTo>
                    <a:pt x="0" y="39"/>
                  </a:lnTo>
                  <a:lnTo>
                    <a:pt x="0" y="0"/>
                  </a:lnTo>
                  <a:lnTo>
                    <a:pt x="49" y="31"/>
                  </a:lnTo>
                  <a:close/>
                </a:path>
              </a:pathLst>
            </a:custGeom>
            <a:solidFill>
              <a:srgbClr val="F1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39" name="Freeform 51">
              <a:extLst>
                <a:ext uri="{FF2B5EF4-FFF2-40B4-BE49-F238E27FC236}">
                  <a16:creationId xmlns:a16="http://schemas.microsoft.com/office/drawing/2014/main" id="{CF23F9A8-51D4-4524-8B6F-0457F49D852F}"/>
                </a:ext>
              </a:extLst>
            </p:cNvPr>
            <p:cNvSpPr>
              <a:spLocks/>
            </p:cNvSpPr>
            <p:nvPr/>
          </p:nvSpPr>
          <p:spPr bwMode="auto">
            <a:xfrm>
              <a:off x="4185" y="1352"/>
              <a:ext cx="30" cy="9"/>
            </a:xfrm>
            <a:custGeom>
              <a:avLst/>
              <a:gdLst>
                <a:gd name="T0" fmla="*/ 0 w 122"/>
                <a:gd name="T1" fmla="*/ 9 h 37"/>
                <a:gd name="T2" fmla="*/ 57 w 122"/>
                <a:gd name="T3" fmla="*/ 0 h 37"/>
                <a:gd name="T4" fmla="*/ 77 w 122"/>
                <a:gd name="T5" fmla="*/ 10 h 37"/>
                <a:gd name="T6" fmla="*/ 101 w 122"/>
                <a:gd name="T7" fmla="*/ 27 h 37"/>
                <a:gd name="T8" fmla="*/ 117 w 122"/>
                <a:gd name="T9" fmla="*/ 35 h 37"/>
                <a:gd name="T10" fmla="*/ 122 w 122"/>
                <a:gd name="T11" fmla="*/ 37 h 37"/>
                <a:gd name="T12" fmla="*/ 118 w 122"/>
                <a:gd name="T13" fmla="*/ 37 h 37"/>
                <a:gd name="T14" fmla="*/ 104 w 122"/>
                <a:gd name="T15" fmla="*/ 33 h 37"/>
                <a:gd name="T16" fmla="*/ 83 w 122"/>
                <a:gd name="T17" fmla="*/ 26 h 37"/>
                <a:gd name="T18" fmla="*/ 55 w 122"/>
                <a:gd name="T19" fmla="*/ 20 h 37"/>
                <a:gd name="T20" fmla="*/ 18 w 122"/>
                <a:gd name="T21" fmla="*/ 13 h 37"/>
                <a:gd name="T22" fmla="*/ 0 w 122"/>
                <a:gd name="T23" fmla="*/ 9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
                <a:gd name="T37" fmla="*/ 0 h 37"/>
                <a:gd name="T38" fmla="*/ 122 w 122"/>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 h="37">
                  <a:moveTo>
                    <a:pt x="0" y="9"/>
                  </a:moveTo>
                  <a:lnTo>
                    <a:pt x="57" y="0"/>
                  </a:lnTo>
                  <a:lnTo>
                    <a:pt x="77" y="10"/>
                  </a:lnTo>
                  <a:lnTo>
                    <a:pt x="101" y="27"/>
                  </a:lnTo>
                  <a:lnTo>
                    <a:pt x="117" y="35"/>
                  </a:lnTo>
                  <a:lnTo>
                    <a:pt x="122" y="37"/>
                  </a:lnTo>
                  <a:lnTo>
                    <a:pt x="118" y="37"/>
                  </a:lnTo>
                  <a:lnTo>
                    <a:pt x="104" y="33"/>
                  </a:lnTo>
                  <a:lnTo>
                    <a:pt x="83" y="26"/>
                  </a:lnTo>
                  <a:lnTo>
                    <a:pt x="55" y="20"/>
                  </a:lnTo>
                  <a:lnTo>
                    <a:pt x="18" y="13"/>
                  </a:lnTo>
                  <a:lnTo>
                    <a:pt x="0" y="9"/>
                  </a:lnTo>
                  <a:close/>
                </a:path>
              </a:pathLst>
            </a:custGeom>
            <a:solidFill>
              <a:srgbClr val="E674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0" name="Freeform 52">
              <a:extLst>
                <a:ext uri="{FF2B5EF4-FFF2-40B4-BE49-F238E27FC236}">
                  <a16:creationId xmlns:a16="http://schemas.microsoft.com/office/drawing/2014/main" id="{912DA4B5-AD56-4B2F-8AF2-0B2D43D77398}"/>
                </a:ext>
              </a:extLst>
            </p:cNvPr>
            <p:cNvSpPr>
              <a:spLocks noEditPoints="1"/>
            </p:cNvSpPr>
            <p:nvPr/>
          </p:nvSpPr>
          <p:spPr bwMode="auto">
            <a:xfrm>
              <a:off x="3832" y="1343"/>
              <a:ext cx="381" cy="59"/>
            </a:xfrm>
            <a:custGeom>
              <a:avLst/>
              <a:gdLst>
                <a:gd name="T0" fmla="*/ 1524 w 1524"/>
                <a:gd name="T1" fmla="*/ 66 h 236"/>
                <a:gd name="T2" fmla="*/ 1516 w 1524"/>
                <a:gd name="T3" fmla="*/ 67 h 236"/>
                <a:gd name="T4" fmla="*/ 1514 w 1524"/>
                <a:gd name="T5" fmla="*/ 67 h 236"/>
                <a:gd name="T6" fmla="*/ 1493 w 1524"/>
                <a:gd name="T7" fmla="*/ 60 h 236"/>
                <a:gd name="T8" fmla="*/ 1465 w 1524"/>
                <a:gd name="T9" fmla="*/ 54 h 236"/>
                <a:gd name="T10" fmla="*/ 1428 w 1524"/>
                <a:gd name="T11" fmla="*/ 47 h 236"/>
                <a:gd name="T12" fmla="*/ 1387 w 1524"/>
                <a:gd name="T13" fmla="*/ 36 h 236"/>
                <a:gd name="T14" fmla="*/ 1339 w 1524"/>
                <a:gd name="T15" fmla="*/ 23 h 236"/>
                <a:gd name="T16" fmla="*/ 1310 w 1524"/>
                <a:gd name="T17" fmla="*/ 15 h 236"/>
                <a:gd name="T18" fmla="*/ 1409 w 1524"/>
                <a:gd name="T19" fmla="*/ 0 h 236"/>
                <a:gd name="T20" fmla="*/ 1410 w 1524"/>
                <a:gd name="T21" fmla="*/ 1 h 236"/>
                <a:gd name="T22" fmla="*/ 1453 w 1524"/>
                <a:gd name="T23" fmla="*/ 25 h 236"/>
                <a:gd name="T24" fmla="*/ 1487 w 1524"/>
                <a:gd name="T25" fmla="*/ 44 h 236"/>
                <a:gd name="T26" fmla="*/ 1511 w 1524"/>
                <a:gd name="T27" fmla="*/ 61 h 236"/>
                <a:gd name="T28" fmla="*/ 1524 w 1524"/>
                <a:gd name="T29" fmla="*/ 66 h 236"/>
                <a:gd name="T30" fmla="*/ 0 w 1524"/>
                <a:gd name="T31" fmla="*/ 224 h 236"/>
                <a:gd name="T32" fmla="*/ 39 w 1524"/>
                <a:gd name="T33" fmla="*/ 218 h 236"/>
                <a:gd name="T34" fmla="*/ 39 w 1524"/>
                <a:gd name="T35" fmla="*/ 220 h 236"/>
                <a:gd name="T36" fmla="*/ 42 w 1524"/>
                <a:gd name="T37" fmla="*/ 233 h 236"/>
                <a:gd name="T38" fmla="*/ 39 w 1524"/>
                <a:gd name="T39" fmla="*/ 235 h 236"/>
                <a:gd name="T40" fmla="*/ 29 w 1524"/>
                <a:gd name="T41" fmla="*/ 236 h 236"/>
                <a:gd name="T42" fmla="*/ 13 w 1524"/>
                <a:gd name="T43" fmla="*/ 228 h 236"/>
                <a:gd name="T44" fmla="*/ 0 w 1524"/>
                <a:gd name="T45" fmla="*/ 224 h 2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4"/>
                <a:gd name="T70" fmla="*/ 0 h 236"/>
                <a:gd name="T71" fmla="*/ 1524 w 1524"/>
                <a:gd name="T72" fmla="*/ 236 h 2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4" h="236">
                  <a:moveTo>
                    <a:pt x="1524" y="66"/>
                  </a:moveTo>
                  <a:lnTo>
                    <a:pt x="1516" y="67"/>
                  </a:lnTo>
                  <a:lnTo>
                    <a:pt x="1514" y="67"/>
                  </a:lnTo>
                  <a:lnTo>
                    <a:pt x="1493" y="60"/>
                  </a:lnTo>
                  <a:lnTo>
                    <a:pt x="1465" y="54"/>
                  </a:lnTo>
                  <a:lnTo>
                    <a:pt x="1428" y="47"/>
                  </a:lnTo>
                  <a:lnTo>
                    <a:pt x="1387" y="36"/>
                  </a:lnTo>
                  <a:lnTo>
                    <a:pt x="1339" y="23"/>
                  </a:lnTo>
                  <a:lnTo>
                    <a:pt x="1310" y="15"/>
                  </a:lnTo>
                  <a:lnTo>
                    <a:pt x="1409" y="0"/>
                  </a:lnTo>
                  <a:lnTo>
                    <a:pt x="1410" y="1"/>
                  </a:lnTo>
                  <a:lnTo>
                    <a:pt x="1453" y="25"/>
                  </a:lnTo>
                  <a:lnTo>
                    <a:pt x="1487" y="44"/>
                  </a:lnTo>
                  <a:lnTo>
                    <a:pt x="1511" y="61"/>
                  </a:lnTo>
                  <a:lnTo>
                    <a:pt x="1524" y="66"/>
                  </a:lnTo>
                  <a:close/>
                  <a:moveTo>
                    <a:pt x="0" y="224"/>
                  </a:moveTo>
                  <a:lnTo>
                    <a:pt x="39" y="218"/>
                  </a:lnTo>
                  <a:lnTo>
                    <a:pt x="39" y="220"/>
                  </a:lnTo>
                  <a:lnTo>
                    <a:pt x="42" y="233"/>
                  </a:lnTo>
                  <a:lnTo>
                    <a:pt x="39" y="235"/>
                  </a:lnTo>
                  <a:lnTo>
                    <a:pt x="29" y="236"/>
                  </a:lnTo>
                  <a:lnTo>
                    <a:pt x="13" y="228"/>
                  </a:lnTo>
                  <a:lnTo>
                    <a:pt x="0" y="224"/>
                  </a:lnTo>
                  <a:close/>
                </a:path>
              </a:pathLst>
            </a:custGeom>
            <a:solidFill>
              <a:srgbClr val="E677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1" name="Freeform 53">
              <a:extLst>
                <a:ext uri="{FF2B5EF4-FFF2-40B4-BE49-F238E27FC236}">
                  <a16:creationId xmlns:a16="http://schemas.microsoft.com/office/drawing/2014/main" id="{F1EF7FB1-BDAC-4CDC-910C-FC37C3CD20FA}"/>
                </a:ext>
              </a:extLst>
            </p:cNvPr>
            <p:cNvSpPr>
              <a:spLocks noEditPoints="1"/>
            </p:cNvSpPr>
            <p:nvPr/>
          </p:nvSpPr>
          <p:spPr bwMode="auto">
            <a:xfrm>
              <a:off x="3815" y="1335"/>
              <a:ext cx="384" cy="67"/>
            </a:xfrm>
            <a:custGeom>
              <a:avLst/>
              <a:gdLst>
                <a:gd name="T0" fmla="*/ 1534 w 1534"/>
                <a:gd name="T1" fmla="*/ 68 h 270"/>
                <a:gd name="T2" fmla="*/ 1477 w 1534"/>
                <a:gd name="T3" fmla="*/ 77 h 270"/>
                <a:gd name="T4" fmla="*/ 1454 w 1534"/>
                <a:gd name="T5" fmla="*/ 70 h 270"/>
                <a:gd name="T6" fmla="*/ 1406 w 1534"/>
                <a:gd name="T7" fmla="*/ 57 h 270"/>
                <a:gd name="T8" fmla="*/ 1353 w 1534"/>
                <a:gd name="T9" fmla="*/ 42 h 270"/>
                <a:gd name="T10" fmla="*/ 1296 w 1534"/>
                <a:gd name="T11" fmla="*/ 27 h 270"/>
                <a:gd name="T12" fmla="*/ 1275 w 1534"/>
                <a:gd name="T13" fmla="*/ 24 h 270"/>
                <a:gd name="T14" fmla="*/ 1420 w 1534"/>
                <a:gd name="T15" fmla="*/ 0 h 270"/>
                <a:gd name="T16" fmla="*/ 1428 w 1534"/>
                <a:gd name="T17" fmla="*/ 5 h 270"/>
                <a:gd name="T18" fmla="*/ 1477 w 1534"/>
                <a:gd name="T19" fmla="*/ 35 h 270"/>
                <a:gd name="T20" fmla="*/ 1520 w 1534"/>
                <a:gd name="T21" fmla="*/ 59 h 270"/>
                <a:gd name="T22" fmla="*/ 1534 w 1534"/>
                <a:gd name="T23" fmla="*/ 68 h 270"/>
                <a:gd name="T24" fmla="*/ 0 w 1534"/>
                <a:gd name="T25" fmla="*/ 226 h 270"/>
                <a:gd name="T26" fmla="*/ 100 w 1534"/>
                <a:gd name="T27" fmla="*/ 210 h 270"/>
                <a:gd name="T28" fmla="*/ 102 w 1534"/>
                <a:gd name="T29" fmla="*/ 223 h 270"/>
                <a:gd name="T30" fmla="*/ 106 w 1534"/>
                <a:gd name="T31" fmla="*/ 254 h 270"/>
                <a:gd name="T32" fmla="*/ 109 w 1534"/>
                <a:gd name="T33" fmla="*/ 267 h 270"/>
                <a:gd name="T34" fmla="*/ 106 w 1534"/>
                <a:gd name="T35" fmla="*/ 269 h 270"/>
                <a:gd name="T36" fmla="*/ 96 w 1534"/>
                <a:gd name="T37" fmla="*/ 270 h 270"/>
                <a:gd name="T38" fmla="*/ 80 w 1534"/>
                <a:gd name="T39" fmla="*/ 262 h 270"/>
                <a:gd name="T40" fmla="*/ 58 w 1534"/>
                <a:gd name="T41" fmla="*/ 256 h 270"/>
                <a:gd name="T42" fmla="*/ 32 w 1534"/>
                <a:gd name="T43" fmla="*/ 243 h 270"/>
                <a:gd name="T44" fmla="*/ 1 w 1534"/>
                <a:gd name="T45" fmla="*/ 227 h 270"/>
                <a:gd name="T46" fmla="*/ 0 w 1534"/>
                <a:gd name="T47" fmla="*/ 226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34"/>
                <a:gd name="T73" fmla="*/ 0 h 270"/>
                <a:gd name="T74" fmla="*/ 1534 w 1534"/>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34" h="270">
                  <a:moveTo>
                    <a:pt x="1534" y="68"/>
                  </a:moveTo>
                  <a:lnTo>
                    <a:pt x="1477" y="77"/>
                  </a:lnTo>
                  <a:lnTo>
                    <a:pt x="1454" y="70"/>
                  </a:lnTo>
                  <a:lnTo>
                    <a:pt x="1406" y="57"/>
                  </a:lnTo>
                  <a:lnTo>
                    <a:pt x="1353" y="42"/>
                  </a:lnTo>
                  <a:lnTo>
                    <a:pt x="1296" y="27"/>
                  </a:lnTo>
                  <a:lnTo>
                    <a:pt x="1275" y="24"/>
                  </a:lnTo>
                  <a:lnTo>
                    <a:pt x="1420" y="0"/>
                  </a:lnTo>
                  <a:lnTo>
                    <a:pt x="1428" y="5"/>
                  </a:lnTo>
                  <a:lnTo>
                    <a:pt x="1477" y="35"/>
                  </a:lnTo>
                  <a:lnTo>
                    <a:pt x="1520" y="59"/>
                  </a:lnTo>
                  <a:lnTo>
                    <a:pt x="1534" y="68"/>
                  </a:lnTo>
                  <a:close/>
                  <a:moveTo>
                    <a:pt x="0" y="226"/>
                  </a:moveTo>
                  <a:lnTo>
                    <a:pt x="100" y="210"/>
                  </a:lnTo>
                  <a:lnTo>
                    <a:pt x="102" y="223"/>
                  </a:lnTo>
                  <a:lnTo>
                    <a:pt x="106" y="254"/>
                  </a:lnTo>
                  <a:lnTo>
                    <a:pt x="109" y="267"/>
                  </a:lnTo>
                  <a:lnTo>
                    <a:pt x="106" y="269"/>
                  </a:lnTo>
                  <a:lnTo>
                    <a:pt x="96" y="270"/>
                  </a:lnTo>
                  <a:lnTo>
                    <a:pt x="80" y="262"/>
                  </a:lnTo>
                  <a:lnTo>
                    <a:pt x="58" y="256"/>
                  </a:lnTo>
                  <a:lnTo>
                    <a:pt x="32" y="243"/>
                  </a:lnTo>
                  <a:lnTo>
                    <a:pt x="1" y="227"/>
                  </a:lnTo>
                  <a:lnTo>
                    <a:pt x="0" y="226"/>
                  </a:lnTo>
                  <a:close/>
                </a:path>
              </a:pathLst>
            </a:custGeom>
            <a:solidFill>
              <a:srgbClr val="E77A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2" name="Freeform 54">
              <a:extLst>
                <a:ext uri="{FF2B5EF4-FFF2-40B4-BE49-F238E27FC236}">
                  <a16:creationId xmlns:a16="http://schemas.microsoft.com/office/drawing/2014/main" id="{D0A5A91F-F7D5-48D9-9899-E0390A7A276B}"/>
                </a:ext>
              </a:extLst>
            </p:cNvPr>
            <p:cNvSpPr>
              <a:spLocks noEditPoints="1"/>
            </p:cNvSpPr>
            <p:nvPr/>
          </p:nvSpPr>
          <p:spPr bwMode="auto">
            <a:xfrm>
              <a:off x="3798" y="1326"/>
              <a:ext cx="386" cy="73"/>
            </a:xfrm>
            <a:custGeom>
              <a:avLst/>
              <a:gdLst>
                <a:gd name="T0" fmla="*/ 1545 w 1545"/>
                <a:gd name="T1" fmla="*/ 67 h 291"/>
                <a:gd name="T2" fmla="*/ 1446 w 1545"/>
                <a:gd name="T3" fmla="*/ 82 h 291"/>
                <a:gd name="T4" fmla="*/ 1422 w 1545"/>
                <a:gd name="T5" fmla="*/ 75 h 291"/>
                <a:gd name="T6" fmla="*/ 1365 w 1545"/>
                <a:gd name="T7" fmla="*/ 60 h 291"/>
                <a:gd name="T8" fmla="*/ 1304 w 1545"/>
                <a:gd name="T9" fmla="*/ 46 h 291"/>
                <a:gd name="T10" fmla="*/ 1240 w 1545"/>
                <a:gd name="T11" fmla="*/ 31 h 291"/>
                <a:gd name="T12" fmla="*/ 1435 w 1545"/>
                <a:gd name="T13" fmla="*/ 0 h 291"/>
                <a:gd name="T14" fmla="*/ 1441 w 1545"/>
                <a:gd name="T15" fmla="*/ 2 h 291"/>
                <a:gd name="T16" fmla="*/ 1497 w 1545"/>
                <a:gd name="T17" fmla="*/ 38 h 291"/>
                <a:gd name="T18" fmla="*/ 1545 w 1545"/>
                <a:gd name="T19" fmla="*/ 67 h 291"/>
                <a:gd name="T20" fmla="*/ 175 w 1545"/>
                <a:gd name="T21" fmla="*/ 285 h 291"/>
                <a:gd name="T22" fmla="*/ 136 w 1545"/>
                <a:gd name="T23" fmla="*/ 291 h 291"/>
                <a:gd name="T24" fmla="*/ 127 w 1545"/>
                <a:gd name="T25" fmla="*/ 289 h 291"/>
                <a:gd name="T26" fmla="*/ 101 w 1545"/>
                <a:gd name="T27" fmla="*/ 276 h 291"/>
                <a:gd name="T28" fmla="*/ 70 w 1545"/>
                <a:gd name="T29" fmla="*/ 260 h 291"/>
                <a:gd name="T30" fmla="*/ 35 w 1545"/>
                <a:gd name="T31" fmla="*/ 244 h 291"/>
                <a:gd name="T32" fmla="*/ 0 w 1545"/>
                <a:gd name="T33" fmla="*/ 228 h 291"/>
                <a:gd name="T34" fmla="*/ 162 w 1545"/>
                <a:gd name="T35" fmla="*/ 202 h 291"/>
                <a:gd name="T36" fmla="*/ 165 w 1545"/>
                <a:gd name="T37" fmla="*/ 219 h 291"/>
                <a:gd name="T38" fmla="*/ 171 w 1545"/>
                <a:gd name="T39" fmla="*/ 256 h 291"/>
                <a:gd name="T40" fmla="*/ 175 w 1545"/>
                <a:gd name="T41" fmla="*/ 285 h 2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5"/>
                <a:gd name="T64" fmla="*/ 0 h 291"/>
                <a:gd name="T65" fmla="*/ 1545 w 1545"/>
                <a:gd name="T66" fmla="*/ 291 h 2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5" h="291">
                  <a:moveTo>
                    <a:pt x="1545" y="67"/>
                  </a:moveTo>
                  <a:lnTo>
                    <a:pt x="1446" y="82"/>
                  </a:lnTo>
                  <a:lnTo>
                    <a:pt x="1422" y="75"/>
                  </a:lnTo>
                  <a:lnTo>
                    <a:pt x="1365" y="60"/>
                  </a:lnTo>
                  <a:lnTo>
                    <a:pt x="1304" y="46"/>
                  </a:lnTo>
                  <a:lnTo>
                    <a:pt x="1240" y="31"/>
                  </a:lnTo>
                  <a:lnTo>
                    <a:pt x="1435" y="0"/>
                  </a:lnTo>
                  <a:lnTo>
                    <a:pt x="1441" y="2"/>
                  </a:lnTo>
                  <a:lnTo>
                    <a:pt x="1497" y="38"/>
                  </a:lnTo>
                  <a:lnTo>
                    <a:pt x="1545" y="67"/>
                  </a:lnTo>
                  <a:close/>
                  <a:moveTo>
                    <a:pt x="175" y="285"/>
                  </a:moveTo>
                  <a:lnTo>
                    <a:pt x="136" y="291"/>
                  </a:lnTo>
                  <a:lnTo>
                    <a:pt x="127" y="289"/>
                  </a:lnTo>
                  <a:lnTo>
                    <a:pt x="101" y="276"/>
                  </a:lnTo>
                  <a:lnTo>
                    <a:pt x="70" y="260"/>
                  </a:lnTo>
                  <a:lnTo>
                    <a:pt x="35" y="244"/>
                  </a:lnTo>
                  <a:lnTo>
                    <a:pt x="0" y="228"/>
                  </a:lnTo>
                  <a:lnTo>
                    <a:pt x="162" y="202"/>
                  </a:lnTo>
                  <a:lnTo>
                    <a:pt x="165" y="219"/>
                  </a:lnTo>
                  <a:lnTo>
                    <a:pt x="171" y="256"/>
                  </a:lnTo>
                  <a:lnTo>
                    <a:pt x="175" y="285"/>
                  </a:lnTo>
                  <a:close/>
                </a:path>
              </a:pathLst>
            </a:custGeom>
            <a:solidFill>
              <a:srgbClr val="E77C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3" name="Freeform 55">
              <a:extLst>
                <a:ext uri="{FF2B5EF4-FFF2-40B4-BE49-F238E27FC236}">
                  <a16:creationId xmlns:a16="http://schemas.microsoft.com/office/drawing/2014/main" id="{C2AFB847-7271-49D5-97FF-C0220F821554}"/>
                </a:ext>
              </a:extLst>
            </p:cNvPr>
            <p:cNvSpPr>
              <a:spLocks noEditPoints="1"/>
            </p:cNvSpPr>
            <p:nvPr/>
          </p:nvSpPr>
          <p:spPr bwMode="auto">
            <a:xfrm>
              <a:off x="3782" y="1318"/>
              <a:ext cx="389" cy="73"/>
            </a:xfrm>
            <a:custGeom>
              <a:avLst/>
              <a:gdLst>
                <a:gd name="T0" fmla="*/ 1554 w 1554"/>
                <a:gd name="T1" fmla="*/ 67 h 293"/>
                <a:gd name="T2" fmla="*/ 1409 w 1554"/>
                <a:gd name="T3" fmla="*/ 91 h 293"/>
                <a:gd name="T4" fmla="*/ 1369 w 1554"/>
                <a:gd name="T5" fmla="*/ 80 h 293"/>
                <a:gd name="T6" fmla="*/ 1304 w 1554"/>
                <a:gd name="T7" fmla="*/ 63 h 293"/>
                <a:gd name="T8" fmla="*/ 1234 w 1554"/>
                <a:gd name="T9" fmla="*/ 44 h 293"/>
                <a:gd name="T10" fmla="*/ 1206 w 1554"/>
                <a:gd name="T11" fmla="*/ 37 h 293"/>
                <a:gd name="T12" fmla="*/ 1441 w 1554"/>
                <a:gd name="T13" fmla="*/ 0 h 293"/>
                <a:gd name="T14" fmla="*/ 1444 w 1554"/>
                <a:gd name="T15" fmla="*/ 1 h 293"/>
                <a:gd name="T16" fmla="*/ 1506 w 1554"/>
                <a:gd name="T17" fmla="*/ 36 h 293"/>
                <a:gd name="T18" fmla="*/ 1554 w 1554"/>
                <a:gd name="T19" fmla="*/ 67 h 293"/>
                <a:gd name="T20" fmla="*/ 234 w 1554"/>
                <a:gd name="T21" fmla="*/ 277 h 293"/>
                <a:gd name="T22" fmla="*/ 134 w 1554"/>
                <a:gd name="T23" fmla="*/ 293 h 293"/>
                <a:gd name="T24" fmla="*/ 100 w 1554"/>
                <a:gd name="T25" fmla="*/ 278 h 293"/>
                <a:gd name="T26" fmla="*/ 59 w 1554"/>
                <a:gd name="T27" fmla="*/ 258 h 293"/>
                <a:gd name="T28" fmla="*/ 17 w 1554"/>
                <a:gd name="T29" fmla="*/ 237 h 293"/>
                <a:gd name="T30" fmla="*/ 0 w 1554"/>
                <a:gd name="T31" fmla="*/ 229 h 293"/>
                <a:gd name="T32" fmla="*/ 221 w 1554"/>
                <a:gd name="T33" fmla="*/ 194 h 293"/>
                <a:gd name="T34" fmla="*/ 223 w 1554"/>
                <a:gd name="T35" fmla="*/ 206 h 293"/>
                <a:gd name="T36" fmla="*/ 230 w 1554"/>
                <a:gd name="T37" fmla="*/ 253 h 293"/>
                <a:gd name="T38" fmla="*/ 234 w 1554"/>
                <a:gd name="T39" fmla="*/ 277 h 2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4"/>
                <a:gd name="T61" fmla="*/ 0 h 293"/>
                <a:gd name="T62" fmla="*/ 1554 w 1554"/>
                <a:gd name="T63" fmla="*/ 293 h 2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4" h="293">
                  <a:moveTo>
                    <a:pt x="1554" y="67"/>
                  </a:moveTo>
                  <a:lnTo>
                    <a:pt x="1409" y="91"/>
                  </a:lnTo>
                  <a:lnTo>
                    <a:pt x="1369" y="80"/>
                  </a:lnTo>
                  <a:lnTo>
                    <a:pt x="1304" y="63"/>
                  </a:lnTo>
                  <a:lnTo>
                    <a:pt x="1234" y="44"/>
                  </a:lnTo>
                  <a:lnTo>
                    <a:pt x="1206" y="37"/>
                  </a:lnTo>
                  <a:lnTo>
                    <a:pt x="1441" y="0"/>
                  </a:lnTo>
                  <a:lnTo>
                    <a:pt x="1444" y="1"/>
                  </a:lnTo>
                  <a:lnTo>
                    <a:pt x="1506" y="36"/>
                  </a:lnTo>
                  <a:lnTo>
                    <a:pt x="1554" y="67"/>
                  </a:lnTo>
                  <a:close/>
                  <a:moveTo>
                    <a:pt x="234" y="277"/>
                  </a:moveTo>
                  <a:lnTo>
                    <a:pt x="134" y="293"/>
                  </a:lnTo>
                  <a:lnTo>
                    <a:pt x="100" y="278"/>
                  </a:lnTo>
                  <a:lnTo>
                    <a:pt x="59" y="258"/>
                  </a:lnTo>
                  <a:lnTo>
                    <a:pt x="17" y="237"/>
                  </a:lnTo>
                  <a:lnTo>
                    <a:pt x="0" y="229"/>
                  </a:lnTo>
                  <a:lnTo>
                    <a:pt x="221" y="194"/>
                  </a:lnTo>
                  <a:lnTo>
                    <a:pt x="223" y="206"/>
                  </a:lnTo>
                  <a:lnTo>
                    <a:pt x="230" y="253"/>
                  </a:lnTo>
                  <a:lnTo>
                    <a:pt x="234" y="277"/>
                  </a:lnTo>
                  <a:close/>
                </a:path>
              </a:pathLst>
            </a:custGeom>
            <a:solidFill>
              <a:srgbClr val="E77E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4" name="Freeform 56">
              <a:extLst>
                <a:ext uri="{FF2B5EF4-FFF2-40B4-BE49-F238E27FC236}">
                  <a16:creationId xmlns:a16="http://schemas.microsoft.com/office/drawing/2014/main" id="{93C94B7C-4C7A-41F7-9C09-8DA62172D8FF}"/>
                </a:ext>
              </a:extLst>
            </p:cNvPr>
            <p:cNvSpPr>
              <a:spLocks noEditPoints="1"/>
            </p:cNvSpPr>
            <p:nvPr/>
          </p:nvSpPr>
          <p:spPr bwMode="auto">
            <a:xfrm>
              <a:off x="3767" y="1310"/>
              <a:ext cx="390" cy="73"/>
            </a:xfrm>
            <a:custGeom>
              <a:avLst/>
              <a:gdLst>
                <a:gd name="T0" fmla="*/ 1562 w 1562"/>
                <a:gd name="T1" fmla="*/ 68 h 296"/>
                <a:gd name="T2" fmla="*/ 1367 w 1562"/>
                <a:gd name="T3" fmla="*/ 99 h 296"/>
                <a:gd name="T4" fmla="*/ 1366 w 1562"/>
                <a:gd name="T5" fmla="*/ 97 h 296"/>
                <a:gd name="T6" fmla="*/ 1296 w 1562"/>
                <a:gd name="T7" fmla="*/ 78 h 296"/>
                <a:gd name="T8" fmla="*/ 1227 w 1562"/>
                <a:gd name="T9" fmla="*/ 62 h 296"/>
                <a:gd name="T10" fmla="*/ 1164 w 1562"/>
                <a:gd name="T11" fmla="*/ 46 h 296"/>
                <a:gd name="T12" fmla="*/ 1448 w 1562"/>
                <a:gd name="T13" fmla="*/ 0 h 296"/>
                <a:gd name="T14" fmla="*/ 1506 w 1562"/>
                <a:gd name="T15" fmla="*/ 35 h 296"/>
                <a:gd name="T16" fmla="*/ 1562 w 1562"/>
                <a:gd name="T17" fmla="*/ 68 h 296"/>
                <a:gd name="T18" fmla="*/ 289 w 1562"/>
                <a:gd name="T19" fmla="*/ 270 h 296"/>
                <a:gd name="T20" fmla="*/ 127 w 1562"/>
                <a:gd name="T21" fmla="*/ 296 h 296"/>
                <a:gd name="T22" fmla="*/ 121 w 1562"/>
                <a:gd name="T23" fmla="*/ 292 h 296"/>
                <a:gd name="T24" fmla="*/ 79 w 1562"/>
                <a:gd name="T25" fmla="*/ 271 h 296"/>
                <a:gd name="T26" fmla="*/ 31 w 1562"/>
                <a:gd name="T27" fmla="*/ 248 h 296"/>
                <a:gd name="T28" fmla="*/ 0 w 1562"/>
                <a:gd name="T29" fmla="*/ 231 h 296"/>
                <a:gd name="T30" fmla="*/ 277 w 1562"/>
                <a:gd name="T31" fmla="*/ 187 h 296"/>
                <a:gd name="T32" fmla="*/ 277 w 1562"/>
                <a:gd name="T33" fmla="*/ 188 h 296"/>
                <a:gd name="T34" fmla="*/ 285 w 1562"/>
                <a:gd name="T35" fmla="*/ 240 h 296"/>
                <a:gd name="T36" fmla="*/ 289 w 1562"/>
                <a:gd name="T37" fmla="*/ 270 h 2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2"/>
                <a:gd name="T58" fmla="*/ 0 h 296"/>
                <a:gd name="T59" fmla="*/ 1562 w 1562"/>
                <a:gd name="T60" fmla="*/ 296 h 2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2" h="296">
                  <a:moveTo>
                    <a:pt x="1562" y="68"/>
                  </a:moveTo>
                  <a:lnTo>
                    <a:pt x="1367" y="99"/>
                  </a:lnTo>
                  <a:lnTo>
                    <a:pt x="1366" y="97"/>
                  </a:lnTo>
                  <a:lnTo>
                    <a:pt x="1296" y="78"/>
                  </a:lnTo>
                  <a:lnTo>
                    <a:pt x="1227" y="62"/>
                  </a:lnTo>
                  <a:lnTo>
                    <a:pt x="1164" y="46"/>
                  </a:lnTo>
                  <a:lnTo>
                    <a:pt x="1448" y="0"/>
                  </a:lnTo>
                  <a:lnTo>
                    <a:pt x="1506" y="35"/>
                  </a:lnTo>
                  <a:lnTo>
                    <a:pt x="1562" y="68"/>
                  </a:lnTo>
                  <a:close/>
                  <a:moveTo>
                    <a:pt x="289" y="270"/>
                  </a:moveTo>
                  <a:lnTo>
                    <a:pt x="127" y="296"/>
                  </a:lnTo>
                  <a:lnTo>
                    <a:pt x="121" y="292"/>
                  </a:lnTo>
                  <a:lnTo>
                    <a:pt x="79" y="271"/>
                  </a:lnTo>
                  <a:lnTo>
                    <a:pt x="31" y="248"/>
                  </a:lnTo>
                  <a:lnTo>
                    <a:pt x="0" y="231"/>
                  </a:lnTo>
                  <a:lnTo>
                    <a:pt x="277" y="187"/>
                  </a:lnTo>
                  <a:lnTo>
                    <a:pt x="277" y="188"/>
                  </a:lnTo>
                  <a:lnTo>
                    <a:pt x="285" y="240"/>
                  </a:lnTo>
                  <a:lnTo>
                    <a:pt x="289" y="270"/>
                  </a:lnTo>
                  <a:close/>
                </a:path>
              </a:pathLst>
            </a:custGeom>
            <a:solidFill>
              <a:srgbClr val="E8822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5" name="Freeform 57">
              <a:extLst>
                <a:ext uri="{FF2B5EF4-FFF2-40B4-BE49-F238E27FC236}">
                  <a16:creationId xmlns:a16="http://schemas.microsoft.com/office/drawing/2014/main" id="{84881D31-A9B6-4897-BB0B-CCC68923EB9E}"/>
                </a:ext>
              </a:extLst>
            </p:cNvPr>
            <p:cNvSpPr>
              <a:spLocks noEditPoints="1"/>
            </p:cNvSpPr>
            <p:nvPr/>
          </p:nvSpPr>
          <p:spPr bwMode="auto">
            <a:xfrm>
              <a:off x="3554" y="1301"/>
              <a:ext cx="588" cy="95"/>
            </a:xfrm>
            <a:custGeom>
              <a:avLst/>
              <a:gdLst>
                <a:gd name="T0" fmla="*/ 2353 w 2353"/>
                <a:gd name="T1" fmla="*/ 68 h 380"/>
                <a:gd name="T2" fmla="*/ 2118 w 2353"/>
                <a:gd name="T3" fmla="*/ 105 h 380"/>
                <a:gd name="T4" fmla="*/ 2077 w 2353"/>
                <a:gd name="T5" fmla="*/ 96 h 380"/>
                <a:gd name="T6" fmla="*/ 2005 w 2353"/>
                <a:gd name="T7" fmla="*/ 77 h 380"/>
                <a:gd name="T8" fmla="*/ 1931 w 2353"/>
                <a:gd name="T9" fmla="*/ 57 h 380"/>
                <a:gd name="T10" fmla="*/ 1911 w 2353"/>
                <a:gd name="T11" fmla="*/ 52 h 380"/>
                <a:gd name="T12" fmla="*/ 2241 w 2353"/>
                <a:gd name="T13" fmla="*/ 0 h 380"/>
                <a:gd name="T14" fmla="*/ 2289 w 2353"/>
                <a:gd name="T15" fmla="*/ 29 h 380"/>
                <a:gd name="T16" fmla="*/ 2353 w 2353"/>
                <a:gd name="T17" fmla="*/ 68 h 380"/>
                <a:gd name="T18" fmla="*/ 1133 w 2353"/>
                <a:gd name="T19" fmla="*/ 262 h 380"/>
                <a:gd name="T20" fmla="*/ 912 w 2353"/>
                <a:gd name="T21" fmla="*/ 297 h 380"/>
                <a:gd name="T22" fmla="*/ 881 w 2353"/>
                <a:gd name="T23" fmla="*/ 282 h 380"/>
                <a:gd name="T24" fmla="*/ 833 w 2353"/>
                <a:gd name="T25" fmla="*/ 256 h 380"/>
                <a:gd name="T26" fmla="*/ 787 w 2353"/>
                <a:gd name="T27" fmla="*/ 231 h 380"/>
                <a:gd name="T28" fmla="*/ 1121 w 2353"/>
                <a:gd name="T29" fmla="*/ 178 h 380"/>
                <a:gd name="T30" fmla="*/ 1127 w 2353"/>
                <a:gd name="T31" fmla="*/ 222 h 380"/>
                <a:gd name="T32" fmla="*/ 1133 w 2353"/>
                <a:gd name="T33" fmla="*/ 262 h 380"/>
                <a:gd name="T34" fmla="*/ 0 w 2353"/>
                <a:gd name="T35" fmla="*/ 357 h 380"/>
                <a:gd name="T36" fmla="*/ 49 w 2353"/>
                <a:gd name="T37" fmla="*/ 349 h 380"/>
                <a:gd name="T38" fmla="*/ 50 w 2353"/>
                <a:gd name="T39" fmla="*/ 357 h 380"/>
                <a:gd name="T40" fmla="*/ 53 w 2353"/>
                <a:gd name="T41" fmla="*/ 374 h 380"/>
                <a:gd name="T42" fmla="*/ 53 w 2353"/>
                <a:gd name="T43" fmla="*/ 380 h 380"/>
                <a:gd name="T44" fmla="*/ 0 w 2353"/>
                <a:gd name="T45" fmla="*/ 357 h 3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53"/>
                <a:gd name="T70" fmla="*/ 0 h 380"/>
                <a:gd name="T71" fmla="*/ 2353 w 2353"/>
                <a:gd name="T72" fmla="*/ 380 h 3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53" h="380">
                  <a:moveTo>
                    <a:pt x="2353" y="68"/>
                  </a:moveTo>
                  <a:lnTo>
                    <a:pt x="2118" y="105"/>
                  </a:lnTo>
                  <a:lnTo>
                    <a:pt x="2077" y="96"/>
                  </a:lnTo>
                  <a:lnTo>
                    <a:pt x="2005" y="77"/>
                  </a:lnTo>
                  <a:lnTo>
                    <a:pt x="1931" y="57"/>
                  </a:lnTo>
                  <a:lnTo>
                    <a:pt x="1911" y="52"/>
                  </a:lnTo>
                  <a:lnTo>
                    <a:pt x="2241" y="0"/>
                  </a:lnTo>
                  <a:lnTo>
                    <a:pt x="2289" y="29"/>
                  </a:lnTo>
                  <a:lnTo>
                    <a:pt x="2353" y="68"/>
                  </a:lnTo>
                  <a:close/>
                  <a:moveTo>
                    <a:pt x="1133" y="262"/>
                  </a:moveTo>
                  <a:lnTo>
                    <a:pt x="912" y="297"/>
                  </a:lnTo>
                  <a:lnTo>
                    <a:pt x="881" y="282"/>
                  </a:lnTo>
                  <a:lnTo>
                    <a:pt x="833" y="256"/>
                  </a:lnTo>
                  <a:lnTo>
                    <a:pt x="787" y="231"/>
                  </a:lnTo>
                  <a:lnTo>
                    <a:pt x="1121" y="178"/>
                  </a:lnTo>
                  <a:lnTo>
                    <a:pt x="1127" y="222"/>
                  </a:lnTo>
                  <a:lnTo>
                    <a:pt x="1133" y="262"/>
                  </a:lnTo>
                  <a:close/>
                  <a:moveTo>
                    <a:pt x="0" y="357"/>
                  </a:moveTo>
                  <a:lnTo>
                    <a:pt x="49" y="349"/>
                  </a:lnTo>
                  <a:lnTo>
                    <a:pt x="50" y="357"/>
                  </a:lnTo>
                  <a:lnTo>
                    <a:pt x="53" y="374"/>
                  </a:lnTo>
                  <a:lnTo>
                    <a:pt x="53" y="380"/>
                  </a:lnTo>
                  <a:lnTo>
                    <a:pt x="0" y="357"/>
                  </a:lnTo>
                  <a:close/>
                </a:path>
              </a:pathLst>
            </a:custGeom>
            <a:solidFill>
              <a:srgbClr val="E8842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6" name="Freeform 58">
              <a:extLst>
                <a:ext uri="{FF2B5EF4-FFF2-40B4-BE49-F238E27FC236}">
                  <a16:creationId xmlns:a16="http://schemas.microsoft.com/office/drawing/2014/main" id="{C2774FA1-BF75-490E-9653-D7FBDF26005C}"/>
                </a:ext>
              </a:extLst>
            </p:cNvPr>
            <p:cNvSpPr>
              <a:spLocks noEditPoints="1"/>
            </p:cNvSpPr>
            <p:nvPr/>
          </p:nvSpPr>
          <p:spPr bwMode="auto">
            <a:xfrm>
              <a:off x="3536" y="1293"/>
              <a:ext cx="592" cy="103"/>
            </a:xfrm>
            <a:custGeom>
              <a:avLst/>
              <a:gdLst>
                <a:gd name="T0" fmla="*/ 2371 w 2371"/>
                <a:gd name="T1" fmla="*/ 67 h 413"/>
                <a:gd name="T2" fmla="*/ 2087 w 2371"/>
                <a:gd name="T3" fmla="*/ 113 h 413"/>
                <a:gd name="T4" fmla="*/ 2078 w 2371"/>
                <a:gd name="T5" fmla="*/ 110 h 413"/>
                <a:gd name="T6" fmla="*/ 2004 w 2371"/>
                <a:gd name="T7" fmla="*/ 90 h 413"/>
                <a:gd name="T8" fmla="*/ 1930 w 2371"/>
                <a:gd name="T9" fmla="*/ 72 h 413"/>
                <a:gd name="T10" fmla="*/ 1881 w 2371"/>
                <a:gd name="T11" fmla="*/ 59 h 413"/>
                <a:gd name="T12" fmla="*/ 2258 w 2371"/>
                <a:gd name="T13" fmla="*/ 0 h 413"/>
                <a:gd name="T14" fmla="*/ 2288 w 2371"/>
                <a:gd name="T15" fmla="*/ 18 h 413"/>
                <a:gd name="T16" fmla="*/ 2362 w 2371"/>
                <a:gd name="T17" fmla="*/ 62 h 413"/>
                <a:gd name="T18" fmla="*/ 2371 w 2371"/>
                <a:gd name="T19" fmla="*/ 67 h 413"/>
                <a:gd name="T20" fmla="*/ 1200 w 2371"/>
                <a:gd name="T21" fmla="*/ 254 h 413"/>
                <a:gd name="T22" fmla="*/ 923 w 2371"/>
                <a:gd name="T23" fmla="*/ 298 h 413"/>
                <a:gd name="T24" fmla="*/ 906 w 2371"/>
                <a:gd name="T25" fmla="*/ 289 h 413"/>
                <a:gd name="T26" fmla="*/ 854 w 2371"/>
                <a:gd name="T27" fmla="*/ 262 h 413"/>
                <a:gd name="T28" fmla="*/ 801 w 2371"/>
                <a:gd name="T29" fmla="*/ 233 h 413"/>
                <a:gd name="T30" fmla="*/ 799 w 2371"/>
                <a:gd name="T31" fmla="*/ 232 h 413"/>
                <a:gd name="T32" fmla="*/ 1187 w 2371"/>
                <a:gd name="T33" fmla="*/ 170 h 413"/>
                <a:gd name="T34" fmla="*/ 1191 w 2371"/>
                <a:gd name="T35" fmla="*/ 198 h 413"/>
                <a:gd name="T36" fmla="*/ 1200 w 2371"/>
                <a:gd name="T37" fmla="*/ 254 h 413"/>
                <a:gd name="T38" fmla="*/ 0 w 2371"/>
                <a:gd name="T39" fmla="*/ 359 h 413"/>
                <a:gd name="T40" fmla="*/ 116 w 2371"/>
                <a:gd name="T41" fmla="*/ 341 h 413"/>
                <a:gd name="T42" fmla="*/ 118 w 2371"/>
                <a:gd name="T43" fmla="*/ 360 h 413"/>
                <a:gd name="T44" fmla="*/ 123 w 2371"/>
                <a:gd name="T45" fmla="*/ 390 h 413"/>
                <a:gd name="T46" fmla="*/ 126 w 2371"/>
                <a:gd name="T47" fmla="*/ 407 h 413"/>
                <a:gd name="T48" fmla="*/ 126 w 2371"/>
                <a:gd name="T49" fmla="*/ 413 h 413"/>
                <a:gd name="T50" fmla="*/ 0 w 2371"/>
                <a:gd name="T51" fmla="*/ 359 h 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71"/>
                <a:gd name="T79" fmla="*/ 0 h 413"/>
                <a:gd name="T80" fmla="*/ 2371 w 2371"/>
                <a:gd name="T81" fmla="*/ 413 h 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71" h="413">
                  <a:moveTo>
                    <a:pt x="2371" y="67"/>
                  </a:moveTo>
                  <a:lnTo>
                    <a:pt x="2087" y="113"/>
                  </a:lnTo>
                  <a:lnTo>
                    <a:pt x="2078" y="110"/>
                  </a:lnTo>
                  <a:lnTo>
                    <a:pt x="2004" y="90"/>
                  </a:lnTo>
                  <a:lnTo>
                    <a:pt x="1930" y="72"/>
                  </a:lnTo>
                  <a:lnTo>
                    <a:pt x="1881" y="59"/>
                  </a:lnTo>
                  <a:lnTo>
                    <a:pt x="2258" y="0"/>
                  </a:lnTo>
                  <a:lnTo>
                    <a:pt x="2288" y="18"/>
                  </a:lnTo>
                  <a:lnTo>
                    <a:pt x="2362" y="62"/>
                  </a:lnTo>
                  <a:lnTo>
                    <a:pt x="2371" y="67"/>
                  </a:lnTo>
                  <a:close/>
                  <a:moveTo>
                    <a:pt x="1200" y="254"/>
                  </a:moveTo>
                  <a:lnTo>
                    <a:pt x="923" y="298"/>
                  </a:lnTo>
                  <a:lnTo>
                    <a:pt x="906" y="289"/>
                  </a:lnTo>
                  <a:lnTo>
                    <a:pt x="854" y="262"/>
                  </a:lnTo>
                  <a:lnTo>
                    <a:pt x="801" y="233"/>
                  </a:lnTo>
                  <a:lnTo>
                    <a:pt x="799" y="232"/>
                  </a:lnTo>
                  <a:lnTo>
                    <a:pt x="1187" y="170"/>
                  </a:lnTo>
                  <a:lnTo>
                    <a:pt x="1191" y="198"/>
                  </a:lnTo>
                  <a:lnTo>
                    <a:pt x="1200" y="254"/>
                  </a:lnTo>
                  <a:close/>
                  <a:moveTo>
                    <a:pt x="0" y="359"/>
                  </a:moveTo>
                  <a:lnTo>
                    <a:pt x="116" y="341"/>
                  </a:lnTo>
                  <a:lnTo>
                    <a:pt x="118" y="360"/>
                  </a:lnTo>
                  <a:lnTo>
                    <a:pt x="123" y="390"/>
                  </a:lnTo>
                  <a:lnTo>
                    <a:pt x="126" y="407"/>
                  </a:lnTo>
                  <a:lnTo>
                    <a:pt x="126" y="413"/>
                  </a:lnTo>
                  <a:lnTo>
                    <a:pt x="0" y="359"/>
                  </a:lnTo>
                  <a:close/>
                </a:path>
              </a:pathLst>
            </a:custGeom>
            <a:solidFill>
              <a:srgbClr val="E987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7" name="Freeform 59">
              <a:extLst>
                <a:ext uri="{FF2B5EF4-FFF2-40B4-BE49-F238E27FC236}">
                  <a16:creationId xmlns:a16="http://schemas.microsoft.com/office/drawing/2014/main" id="{4F320F64-0CB5-4070-B9E6-DBECEF3D7003}"/>
                </a:ext>
              </a:extLst>
            </p:cNvPr>
            <p:cNvSpPr>
              <a:spLocks noEditPoints="1"/>
            </p:cNvSpPr>
            <p:nvPr/>
          </p:nvSpPr>
          <p:spPr bwMode="auto">
            <a:xfrm>
              <a:off x="3518" y="1284"/>
              <a:ext cx="596" cy="106"/>
            </a:xfrm>
            <a:custGeom>
              <a:avLst/>
              <a:gdLst>
                <a:gd name="T0" fmla="*/ 2385 w 2385"/>
                <a:gd name="T1" fmla="*/ 67 h 424"/>
                <a:gd name="T2" fmla="*/ 2055 w 2385"/>
                <a:gd name="T3" fmla="*/ 119 h 424"/>
                <a:gd name="T4" fmla="*/ 2001 w 2385"/>
                <a:gd name="T5" fmla="*/ 106 h 424"/>
                <a:gd name="T6" fmla="*/ 1928 w 2385"/>
                <a:gd name="T7" fmla="*/ 87 h 424"/>
                <a:gd name="T8" fmla="*/ 1855 w 2385"/>
                <a:gd name="T9" fmla="*/ 69 h 424"/>
                <a:gd name="T10" fmla="*/ 1849 w 2385"/>
                <a:gd name="T11" fmla="*/ 67 h 424"/>
                <a:gd name="T12" fmla="*/ 2272 w 2385"/>
                <a:gd name="T13" fmla="*/ 0 h 424"/>
                <a:gd name="T14" fmla="*/ 2284 w 2385"/>
                <a:gd name="T15" fmla="*/ 7 h 424"/>
                <a:gd name="T16" fmla="*/ 2359 w 2385"/>
                <a:gd name="T17" fmla="*/ 52 h 424"/>
                <a:gd name="T18" fmla="*/ 2385 w 2385"/>
                <a:gd name="T19" fmla="*/ 67 h 424"/>
                <a:gd name="T20" fmla="*/ 1265 w 2385"/>
                <a:gd name="T21" fmla="*/ 245 h 424"/>
                <a:gd name="T22" fmla="*/ 931 w 2385"/>
                <a:gd name="T23" fmla="*/ 298 h 424"/>
                <a:gd name="T24" fmla="*/ 925 w 2385"/>
                <a:gd name="T25" fmla="*/ 296 h 424"/>
                <a:gd name="T26" fmla="*/ 872 w 2385"/>
                <a:gd name="T27" fmla="*/ 267 h 424"/>
                <a:gd name="T28" fmla="*/ 818 w 2385"/>
                <a:gd name="T29" fmla="*/ 241 h 424"/>
                <a:gd name="T30" fmla="*/ 804 w 2385"/>
                <a:gd name="T31" fmla="*/ 233 h 424"/>
                <a:gd name="T32" fmla="*/ 1252 w 2385"/>
                <a:gd name="T33" fmla="*/ 162 h 424"/>
                <a:gd name="T34" fmla="*/ 1255 w 2385"/>
                <a:gd name="T35" fmla="*/ 174 h 424"/>
                <a:gd name="T36" fmla="*/ 1262 w 2385"/>
                <a:gd name="T37" fmla="*/ 232 h 424"/>
                <a:gd name="T38" fmla="*/ 1265 w 2385"/>
                <a:gd name="T39" fmla="*/ 245 h 424"/>
                <a:gd name="T40" fmla="*/ 193 w 2385"/>
                <a:gd name="T41" fmla="*/ 416 h 424"/>
                <a:gd name="T42" fmla="*/ 144 w 2385"/>
                <a:gd name="T43" fmla="*/ 424 h 424"/>
                <a:gd name="T44" fmla="*/ 0 w 2385"/>
                <a:gd name="T45" fmla="*/ 362 h 424"/>
                <a:gd name="T46" fmla="*/ 180 w 2385"/>
                <a:gd name="T47" fmla="*/ 333 h 424"/>
                <a:gd name="T48" fmla="*/ 184 w 2385"/>
                <a:gd name="T49" fmla="*/ 356 h 424"/>
                <a:gd name="T50" fmla="*/ 189 w 2385"/>
                <a:gd name="T51" fmla="*/ 394 h 424"/>
                <a:gd name="T52" fmla="*/ 193 w 2385"/>
                <a:gd name="T53" fmla="*/ 416 h 4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85"/>
                <a:gd name="T82" fmla="*/ 0 h 424"/>
                <a:gd name="T83" fmla="*/ 2385 w 2385"/>
                <a:gd name="T84" fmla="*/ 424 h 4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85" h="424">
                  <a:moveTo>
                    <a:pt x="2385" y="67"/>
                  </a:moveTo>
                  <a:lnTo>
                    <a:pt x="2055" y="119"/>
                  </a:lnTo>
                  <a:lnTo>
                    <a:pt x="2001" y="106"/>
                  </a:lnTo>
                  <a:lnTo>
                    <a:pt x="1928" y="87"/>
                  </a:lnTo>
                  <a:lnTo>
                    <a:pt x="1855" y="69"/>
                  </a:lnTo>
                  <a:lnTo>
                    <a:pt x="1849" y="67"/>
                  </a:lnTo>
                  <a:lnTo>
                    <a:pt x="2272" y="0"/>
                  </a:lnTo>
                  <a:lnTo>
                    <a:pt x="2284" y="7"/>
                  </a:lnTo>
                  <a:lnTo>
                    <a:pt x="2359" y="52"/>
                  </a:lnTo>
                  <a:lnTo>
                    <a:pt x="2385" y="67"/>
                  </a:lnTo>
                  <a:close/>
                  <a:moveTo>
                    <a:pt x="1265" y="245"/>
                  </a:moveTo>
                  <a:lnTo>
                    <a:pt x="931" y="298"/>
                  </a:lnTo>
                  <a:lnTo>
                    <a:pt x="925" y="296"/>
                  </a:lnTo>
                  <a:lnTo>
                    <a:pt x="872" y="267"/>
                  </a:lnTo>
                  <a:lnTo>
                    <a:pt x="818" y="241"/>
                  </a:lnTo>
                  <a:lnTo>
                    <a:pt x="804" y="233"/>
                  </a:lnTo>
                  <a:lnTo>
                    <a:pt x="1252" y="162"/>
                  </a:lnTo>
                  <a:lnTo>
                    <a:pt x="1255" y="174"/>
                  </a:lnTo>
                  <a:lnTo>
                    <a:pt x="1262" y="232"/>
                  </a:lnTo>
                  <a:lnTo>
                    <a:pt x="1265" y="245"/>
                  </a:lnTo>
                  <a:close/>
                  <a:moveTo>
                    <a:pt x="193" y="416"/>
                  </a:moveTo>
                  <a:lnTo>
                    <a:pt x="144" y="424"/>
                  </a:lnTo>
                  <a:lnTo>
                    <a:pt x="0" y="362"/>
                  </a:lnTo>
                  <a:lnTo>
                    <a:pt x="180" y="333"/>
                  </a:lnTo>
                  <a:lnTo>
                    <a:pt x="184" y="356"/>
                  </a:lnTo>
                  <a:lnTo>
                    <a:pt x="189" y="394"/>
                  </a:lnTo>
                  <a:lnTo>
                    <a:pt x="193" y="416"/>
                  </a:lnTo>
                  <a:close/>
                </a:path>
              </a:pathLst>
            </a:custGeom>
            <a:solidFill>
              <a:srgbClr val="E98A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8" name="Freeform 60">
              <a:extLst>
                <a:ext uri="{FF2B5EF4-FFF2-40B4-BE49-F238E27FC236}">
                  <a16:creationId xmlns:a16="http://schemas.microsoft.com/office/drawing/2014/main" id="{CB4301B4-728C-4B6D-9D93-E4E1A3765E0B}"/>
                </a:ext>
              </a:extLst>
            </p:cNvPr>
            <p:cNvSpPr>
              <a:spLocks noEditPoints="1"/>
            </p:cNvSpPr>
            <p:nvPr/>
          </p:nvSpPr>
          <p:spPr bwMode="auto">
            <a:xfrm>
              <a:off x="3500" y="1276"/>
              <a:ext cx="600" cy="106"/>
            </a:xfrm>
            <a:custGeom>
              <a:avLst/>
              <a:gdLst>
                <a:gd name="T0" fmla="*/ 2400 w 2400"/>
                <a:gd name="T1" fmla="*/ 68 h 427"/>
                <a:gd name="T2" fmla="*/ 2023 w 2400"/>
                <a:gd name="T3" fmla="*/ 127 h 427"/>
                <a:gd name="T4" fmla="*/ 1999 w 2400"/>
                <a:gd name="T5" fmla="*/ 121 h 427"/>
                <a:gd name="T6" fmla="*/ 1926 w 2400"/>
                <a:gd name="T7" fmla="*/ 103 h 427"/>
                <a:gd name="T8" fmla="*/ 1853 w 2400"/>
                <a:gd name="T9" fmla="*/ 83 h 427"/>
                <a:gd name="T10" fmla="*/ 1821 w 2400"/>
                <a:gd name="T11" fmla="*/ 74 h 427"/>
                <a:gd name="T12" fmla="*/ 2286 w 2400"/>
                <a:gd name="T13" fmla="*/ 0 h 427"/>
                <a:gd name="T14" fmla="*/ 2355 w 2400"/>
                <a:gd name="T15" fmla="*/ 41 h 427"/>
                <a:gd name="T16" fmla="*/ 2400 w 2400"/>
                <a:gd name="T17" fmla="*/ 68 h 427"/>
                <a:gd name="T18" fmla="*/ 1329 w 2400"/>
                <a:gd name="T19" fmla="*/ 238 h 427"/>
                <a:gd name="T20" fmla="*/ 941 w 2400"/>
                <a:gd name="T21" fmla="*/ 300 h 427"/>
                <a:gd name="T22" fmla="*/ 889 w 2400"/>
                <a:gd name="T23" fmla="*/ 275 h 427"/>
                <a:gd name="T24" fmla="*/ 833 w 2400"/>
                <a:gd name="T25" fmla="*/ 243 h 427"/>
                <a:gd name="T26" fmla="*/ 816 w 2400"/>
                <a:gd name="T27" fmla="*/ 235 h 427"/>
                <a:gd name="T28" fmla="*/ 1318 w 2400"/>
                <a:gd name="T29" fmla="*/ 155 h 427"/>
                <a:gd name="T30" fmla="*/ 1326 w 2400"/>
                <a:gd name="T31" fmla="*/ 208 h 427"/>
                <a:gd name="T32" fmla="*/ 1329 w 2400"/>
                <a:gd name="T33" fmla="*/ 238 h 427"/>
                <a:gd name="T34" fmla="*/ 258 w 2400"/>
                <a:gd name="T35" fmla="*/ 409 h 427"/>
                <a:gd name="T36" fmla="*/ 142 w 2400"/>
                <a:gd name="T37" fmla="*/ 427 h 427"/>
                <a:gd name="T38" fmla="*/ 0 w 2400"/>
                <a:gd name="T39" fmla="*/ 365 h 427"/>
                <a:gd name="T40" fmla="*/ 245 w 2400"/>
                <a:gd name="T41" fmla="*/ 326 h 427"/>
                <a:gd name="T42" fmla="*/ 249 w 2400"/>
                <a:gd name="T43" fmla="*/ 346 h 427"/>
                <a:gd name="T44" fmla="*/ 255 w 2400"/>
                <a:gd name="T45" fmla="*/ 390 h 427"/>
                <a:gd name="T46" fmla="*/ 258 w 2400"/>
                <a:gd name="T47" fmla="*/ 409 h 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00"/>
                <a:gd name="T73" fmla="*/ 0 h 427"/>
                <a:gd name="T74" fmla="*/ 2400 w 2400"/>
                <a:gd name="T75" fmla="*/ 427 h 4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00" h="427">
                  <a:moveTo>
                    <a:pt x="2400" y="68"/>
                  </a:moveTo>
                  <a:lnTo>
                    <a:pt x="2023" y="127"/>
                  </a:lnTo>
                  <a:lnTo>
                    <a:pt x="1999" y="121"/>
                  </a:lnTo>
                  <a:lnTo>
                    <a:pt x="1926" y="103"/>
                  </a:lnTo>
                  <a:lnTo>
                    <a:pt x="1853" y="83"/>
                  </a:lnTo>
                  <a:lnTo>
                    <a:pt x="1821" y="74"/>
                  </a:lnTo>
                  <a:lnTo>
                    <a:pt x="2286" y="0"/>
                  </a:lnTo>
                  <a:lnTo>
                    <a:pt x="2355" y="41"/>
                  </a:lnTo>
                  <a:lnTo>
                    <a:pt x="2400" y="68"/>
                  </a:lnTo>
                  <a:close/>
                  <a:moveTo>
                    <a:pt x="1329" y="238"/>
                  </a:moveTo>
                  <a:lnTo>
                    <a:pt x="941" y="300"/>
                  </a:lnTo>
                  <a:lnTo>
                    <a:pt x="889" y="275"/>
                  </a:lnTo>
                  <a:lnTo>
                    <a:pt x="833" y="243"/>
                  </a:lnTo>
                  <a:lnTo>
                    <a:pt x="816" y="235"/>
                  </a:lnTo>
                  <a:lnTo>
                    <a:pt x="1318" y="155"/>
                  </a:lnTo>
                  <a:lnTo>
                    <a:pt x="1326" y="208"/>
                  </a:lnTo>
                  <a:lnTo>
                    <a:pt x="1329" y="238"/>
                  </a:lnTo>
                  <a:close/>
                  <a:moveTo>
                    <a:pt x="258" y="409"/>
                  </a:moveTo>
                  <a:lnTo>
                    <a:pt x="142" y="427"/>
                  </a:lnTo>
                  <a:lnTo>
                    <a:pt x="0" y="365"/>
                  </a:lnTo>
                  <a:lnTo>
                    <a:pt x="245" y="326"/>
                  </a:lnTo>
                  <a:lnTo>
                    <a:pt x="249" y="346"/>
                  </a:lnTo>
                  <a:lnTo>
                    <a:pt x="255" y="390"/>
                  </a:lnTo>
                  <a:lnTo>
                    <a:pt x="258" y="409"/>
                  </a:lnTo>
                  <a:close/>
                </a:path>
              </a:pathLst>
            </a:custGeom>
            <a:solidFill>
              <a:srgbClr val="E98C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49" name="Freeform 61">
              <a:extLst>
                <a:ext uri="{FF2B5EF4-FFF2-40B4-BE49-F238E27FC236}">
                  <a16:creationId xmlns:a16="http://schemas.microsoft.com/office/drawing/2014/main" id="{E8802A52-1D0B-40A3-8F9B-0146A8498EEE}"/>
                </a:ext>
              </a:extLst>
            </p:cNvPr>
            <p:cNvSpPr>
              <a:spLocks noEditPoints="1"/>
            </p:cNvSpPr>
            <p:nvPr/>
          </p:nvSpPr>
          <p:spPr bwMode="auto">
            <a:xfrm>
              <a:off x="3482" y="1267"/>
              <a:ext cx="604" cy="108"/>
            </a:xfrm>
            <a:custGeom>
              <a:avLst/>
              <a:gdLst>
                <a:gd name="T0" fmla="*/ 2415 w 2415"/>
                <a:gd name="T1" fmla="*/ 67 h 429"/>
                <a:gd name="T2" fmla="*/ 1992 w 2415"/>
                <a:gd name="T3" fmla="*/ 134 h 429"/>
                <a:gd name="T4" fmla="*/ 1925 w 2415"/>
                <a:gd name="T5" fmla="*/ 116 h 429"/>
                <a:gd name="T6" fmla="*/ 1855 w 2415"/>
                <a:gd name="T7" fmla="*/ 97 h 429"/>
                <a:gd name="T8" fmla="*/ 1789 w 2415"/>
                <a:gd name="T9" fmla="*/ 81 h 429"/>
                <a:gd name="T10" fmla="*/ 2303 w 2415"/>
                <a:gd name="T11" fmla="*/ 0 h 429"/>
                <a:gd name="T12" fmla="*/ 2348 w 2415"/>
                <a:gd name="T13" fmla="*/ 27 h 429"/>
                <a:gd name="T14" fmla="*/ 2415 w 2415"/>
                <a:gd name="T15" fmla="*/ 67 h 429"/>
                <a:gd name="T16" fmla="*/ 1395 w 2415"/>
                <a:gd name="T17" fmla="*/ 229 h 429"/>
                <a:gd name="T18" fmla="*/ 947 w 2415"/>
                <a:gd name="T19" fmla="*/ 300 h 429"/>
                <a:gd name="T20" fmla="*/ 905 w 2415"/>
                <a:gd name="T21" fmla="*/ 276 h 429"/>
                <a:gd name="T22" fmla="*/ 851 w 2415"/>
                <a:gd name="T23" fmla="*/ 247 h 429"/>
                <a:gd name="T24" fmla="*/ 826 w 2415"/>
                <a:gd name="T25" fmla="*/ 234 h 429"/>
                <a:gd name="T26" fmla="*/ 1383 w 2415"/>
                <a:gd name="T27" fmla="*/ 146 h 429"/>
                <a:gd name="T28" fmla="*/ 1388 w 2415"/>
                <a:gd name="T29" fmla="*/ 184 h 429"/>
                <a:gd name="T30" fmla="*/ 1395 w 2415"/>
                <a:gd name="T31" fmla="*/ 229 h 429"/>
                <a:gd name="T32" fmla="*/ 323 w 2415"/>
                <a:gd name="T33" fmla="*/ 400 h 429"/>
                <a:gd name="T34" fmla="*/ 143 w 2415"/>
                <a:gd name="T35" fmla="*/ 429 h 429"/>
                <a:gd name="T36" fmla="*/ 0 w 2415"/>
                <a:gd name="T37" fmla="*/ 366 h 429"/>
                <a:gd name="T38" fmla="*/ 311 w 2415"/>
                <a:gd name="T39" fmla="*/ 317 h 429"/>
                <a:gd name="T40" fmla="*/ 313 w 2415"/>
                <a:gd name="T41" fmla="*/ 328 h 429"/>
                <a:gd name="T42" fmla="*/ 321 w 2415"/>
                <a:gd name="T43" fmla="*/ 379 h 429"/>
                <a:gd name="T44" fmla="*/ 323 w 2415"/>
                <a:gd name="T45" fmla="*/ 400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5"/>
                <a:gd name="T70" fmla="*/ 0 h 429"/>
                <a:gd name="T71" fmla="*/ 2415 w 2415"/>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5" h="429">
                  <a:moveTo>
                    <a:pt x="2415" y="67"/>
                  </a:moveTo>
                  <a:lnTo>
                    <a:pt x="1992" y="134"/>
                  </a:lnTo>
                  <a:lnTo>
                    <a:pt x="1925" y="116"/>
                  </a:lnTo>
                  <a:lnTo>
                    <a:pt x="1855" y="97"/>
                  </a:lnTo>
                  <a:lnTo>
                    <a:pt x="1789" y="81"/>
                  </a:lnTo>
                  <a:lnTo>
                    <a:pt x="2303" y="0"/>
                  </a:lnTo>
                  <a:lnTo>
                    <a:pt x="2348" y="27"/>
                  </a:lnTo>
                  <a:lnTo>
                    <a:pt x="2415" y="67"/>
                  </a:lnTo>
                  <a:close/>
                  <a:moveTo>
                    <a:pt x="1395" y="229"/>
                  </a:moveTo>
                  <a:lnTo>
                    <a:pt x="947" y="300"/>
                  </a:lnTo>
                  <a:lnTo>
                    <a:pt x="905" y="276"/>
                  </a:lnTo>
                  <a:lnTo>
                    <a:pt x="851" y="247"/>
                  </a:lnTo>
                  <a:lnTo>
                    <a:pt x="826" y="234"/>
                  </a:lnTo>
                  <a:lnTo>
                    <a:pt x="1383" y="146"/>
                  </a:lnTo>
                  <a:lnTo>
                    <a:pt x="1388" y="184"/>
                  </a:lnTo>
                  <a:lnTo>
                    <a:pt x="1395" y="229"/>
                  </a:lnTo>
                  <a:close/>
                  <a:moveTo>
                    <a:pt x="323" y="400"/>
                  </a:moveTo>
                  <a:lnTo>
                    <a:pt x="143" y="429"/>
                  </a:lnTo>
                  <a:lnTo>
                    <a:pt x="0" y="366"/>
                  </a:lnTo>
                  <a:lnTo>
                    <a:pt x="311" y="317"/>
                  </a:lnTo>
                  <a:lnTo>
                    <a:pt x="313" y="328"/>
                  </a:lnTo>
                  <a:lnTo>
                    <a:pt x="321" y="379"/>
                  </a:lnTo>
                  <a:lnTo>
                    <a:pt x="323" y="400"/>
                  </a:lnTo>
                  <a:close/>
                </a:path>
              </a:pathLst>
            </a:custGeom>
            <a:solidFill>
              <a:srgbClr val="EA8F2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0" name="Freeform 62">
              <a:extLst>
                <a:ext uri="{FF2B5EF4-FFF2-40B4-BE49-F238E27FC236}">
                  <a16:creationId xmlns:a16="http://schemas.microsoft.com/office/drawing/2014/main" id="{E83C1373-DBEE-4478-BD3A-2B17F18391E6}"/>
                </a:ext>
              </a:extLst>
            </p:cNvPr>
            <p:cNvSpPr>
              <a:spLocks noEditPoints="1"/>
            </p:cNvSpPr>
            <p:nvPr/>
          </p:nvSpPr>
          <p:spPr bwMode="auto">
            <a:xfrm>
              <a:off x="3465" y="1259"/>
              <a:ext cx="607" cy="108"/>
            </a:xfrm>
            <a:custGeom>
              <a:avLst/>
              <a:gdLst>
                <a:gd name="T0" fmla="*/ 2429 w 2429"/>
                <a:gd name="T1" fmla="*/ 67 h 432"/>
                <a:gd name="T2" fmla="*/ 1964 w 2429"/>
                <a:gd name="T3" fmla="*/ 141 h 432"/>
                <a:gd name="T4" fmla="*/ 1926 w 2429"/>
                <a:gd name="T5" fmla="*/ 131 h 432"/>
                <a:gd name="T6" fmla="*/ 1857 w 2429"/>
                <a:gd name="T7" fmla="*/ 115 h 432"/>
                <a:gd name="T8" fmla="*/ 1793 w 2429"/>
                <a:gd name="T9" fmla="*/ 98 h 432"/>
                <a:gd name="T10" fmla="*/ 1760 w 2429"/>
                <a:gd name="T11" fmla="*/ 88 h 432"/>
                <a:gd name="T12" fmla="*/ 2319 w 2429"/>
                <a:gd name="T13" fmla="*/ 0 h 432"/>
                <a:gd name="T14" fmla="*/ 2336 w 2429"/>
                <a:gd name="T15" fmla="*/ 9 h 432"/>
                <a:gd name="T16" fmla="*/ 2419 w 2429"/>
                <a:gd name="T17" fmla="*/ 61 h 432"/>
                <a:gd name="T18" fmla="*/ 2429 w 2429"/>
                <a:gd name="T19" fmla="*/ 67 h 432"/>
                <a:gd name="T20" fmla="*/ 1461 w 2429"/>
                <a:gd name="T21" fmla="*/ 222 h 432"/>
                <a:gd name="T22" fmla="*/ 959 w 2429"/>
                <a:gd name="T23" fmla="*/ 302 h 432"/>
                <a:gd name="T24" fmla="*/ 922 w 2429"/>
                <a:gd name="T25" fmla="*/ 281 h 432"/>
                <a:gd name="T26" fmla="*/ 865 w 2429"/>
                <a:gd name="T27" fmla="*/ 253 h 432"/>
                <a:gd name="T28" fmla="*/ 834 w 2429"/>
                <a:gd name="T29" fmla="*/ 236 h 432"/>
                <a:gd name="T30" fmla="*/ 1448 w 2429"/>
                <a:gd name="T31" fmla="*/ 139 h 432"/>
                <a:gd name="T32" fmla="*/ 1450 w 2429"/>
                <a:gd name="T33" fmla="*/ 159 h 432"/>
                <a:gd name="T34" fmla="*/ 1459 w 2429"/>
                <a:gd name="T35" fmla="*/ 218 h 432"/>
                <a:gd name="T36" fmla="*/ 1461 w 2429"/>
                <a:gd name="T37" fmla="*/ 222 h 432"/>
                <a:gd name="T38" fmla="*/ 388 w 2429"/>
                <a:gd name="T39" fmla="*/ 393 h 432"/>
                <a:gd name="T40" fmla="*/ 143 w 2429"/>
                <a:gd name="T41" fmla="*/ 432 h 432"/>
                <a:gd name="T42" fmla="*/ 0 w 2429"/>
                <a:gd name="T43" fmla="*/ 369 h 432"/>
                <a:gd name="T44" fmla="*/ 376 w 2429"/>
                <a:gd name="T45" fmla="*/ 308 h 432"/>
                <a:gd name="T46" fmla="*/ 376 w 2429"/>
                <a:gd name="T47" fmla="*/ 311 h 432"/>
                <a:gd name="T48" fmla="*/ 384 w 2429"/>
                <a:gd name="T49" fmla="*/ 362 h 432"/>
                <a:gd name="T50" fmla="*/ 388 w 2429"/>
                <a:gd name="T51" fmla="*/ 393 h 4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9"/>
                <a:gd name="T79" fmla="*/ 0 h 432"/>
                <a:gd name="T80" fmla="*/ 2429 w 2429"/>
                <a:gd name="T81" fmla="*/ 432 h 4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9" h="432">
                  <a:moveTo>
                    <a:pt x="2429" y="67"/>
                  </a:moveTo>
                  <a:lnTo>
                    <a:pt x="1964" y="141"/>
                  </a:lnTo>
                  <a:lnTo>
                    <a:pt x="1926" y="131"/>
                  </a:lnTo>
                  <a:lnTo>
                    <a:pt x="1857" y="115"/>
                  </a:lnTo>
                  <a:lnTo>
                    <a:pt x="1793" y="98"/>
                  </a:lnTo>
                  <a:lnTo>
                    <a:pt x="1760" y="88"/>
                  </a:lnTo>
                  <a:lnTo>
                    <a:pt x="2319" y="0"/>
                  </a:lnTo>
                  <a:lnTo>
                    <a:pt x="2336" y="9"/>
                  </a:lnTo>
                  <a:lnTo>
                    <a:pt x="2419" y="61"/>
                  </a:lnTo>
                  <a:lnTo>
                    <a:pt x="2429" y="67"/>
                  </a:lnTo>
                  <a:close/>
                  <a:moveTo>
                    <a:pt x="1461" y="222"/>
                  </a:moveTo>
                  <a:lnTo>
                    <a:pt x="959" y="302"/>
                  </a:lnTo>
                  <a:lnTo>
                    <a:pt x="922" y="281"/>
                  </a:lnTo>
                  <a:lnTo>
                    <a:pt x="865" y="253"/>
                  </a:lnTo>
                  <a:lnTo>
                    <a:pt x="834" y="236"/>
                  </a:lnTo>
                  <a:lnTo>
                    <a:pt x="1448" y="139"/>
                  </a:lnTo>
                  <a:lnTo>
                    <a:pt x="1450" y="159"/>
                  </a:lnTo>
                  <a:lnTo>
                    <a:pt x="1459" y="218"/>
                  </a:lnTo>
                  <a:lnTo>
                    <a:pt x="1461" y="222"/>
                  </a:lnTo>
                  <a:close/>
                  <a:moveTo>
                    <a:pt x="388" y="393"/>
                  </a:moveTo>
                  <a:lnTo>
                    <a:pt x="143" y="432"/>
                  </a:lnTo>
                  <a:lnTo>
                    <a:pt x="0" y="369"/>
                  </a:lnTo>
                  <a:lnTo>
                    <a:pt x="376" y="308"/>
                  </a:lnTo>
                  <a:lnTo>
                    <a:pt x="376" y="311"/>
                  </a:lnTo>
                  <a:lnTo>
                    <a:pt x="384" y="362"/>
                  </a:lnTo>
                  <a:lnTo>
                    <a:pt x="388" y="393"/>
                  </a:lnTo>
                  <a:close/>
                </a:path>
              </a:pathLst>
            </a:custGeom>
            <a:solidFill>
              <a:srgbClr val="EB922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1" name="Freeform 63">
              <a:extLst>
                <a:ext uri="{FF2B5EF4-FFF2-40B4-BE49-F238E27FC236}">
                  <a16:creationId xmlns:a16="http://schemas.microsoft.com/office/drawing/2014/main" id="{B2AE4D32-8940-4F7B-B06B-8E60E4D86962}"/>
                </a:ext>
              </a:extLst>
            </p:cNvPr>
            <p:cNvSpPr>
              <a:spLocks noEditPoints="1"/>
            </p:cNvSpPr>
            <p:nvPr/>
          </p:nvSpPr>
          <p:spPr bwMode="auto">
            <a:xfrm>
              <a:off x="3447" y="1251"/>
              <a:ext cx="611" cy="108"/>
            </a:xfrm>
            <a:custGeom>
              <a:avLst/>
              <a:gdLst>
                <a:gd name="T0" fmla="*/ 2445 w 2445"/>
                <a:gd name="T1" fmla="*/ 68 h 434"/>
                <a:gd name="T2" fmla="*/ 1931 w 2445"/>
                <a:gd name="T3" fmla="*/ 149 h 434"/>
                <a:gd name="T4" fmla="*/ 1928 w 2445"/>
                <a:gd name="T5" fmla="*/ 149 h 434"/>
                <a:gd name="T6" fmla="*/ 1864 w 2445"/>
                <a:gd name="T7" fmla="*/ 132 h 434"/>
                <a:gd name="T8" fmla="*/ 1803 w 2445"/>
                <a:gd name="T9" fmla="*/ 114 h 434"/>
                <a:gd name="T10" fmla="*/ 1746 w 2445"/>
                <a:gd name="T11" fmla="*/ 100 h 434"/>
                <a:gd name="T12" fmla="*/ 1731 w 2445"/>
                <a:gd name="T13" fmla="*/ 96 h 434"/>
                <a:gd name="T14" fmla="*/ 2330 w 2445"/>
                <a:gd name="T15" fmla="*/ 0 h 434"/>
                <a:gd name="T16" fmla="*/ 2407 w 2445"/>
                <a:gd name="T17" fmla="*/ 43 h 434"/>
                <a:gd name="T18" fmla="*/ 2445 w 2445"/>
                <a:gd name="T19" fmla="*/ 68 h 434"/>
                <a:gd name="T20" fmla="*/ 1525 w 2445"/>
                <a:gd name="T21" fmla="*/ 214 h 434"/>
                <a:gd name="T22" fmla="*/ 968 w 2445"/>
                <a:gd name="T23" fmla="*/ 302 h 434"/>
                <a:gd name="T24" fmla="*/ 936 w 2445"/>
                <a:gd name="T25" fmla="*/ 287 h 434"/>
                <a:gd name="T26" fmla="*/ 881 w 2445"/>
                <a:gd name="T27" fmla="*/ 257 h 434"/>
                <a:gd name="T28" fmla="*/ 842 w 2445"/>
                <a:gd name="T29" fmla="*/ 237 h 434"/>
                <a:gd name="T30" fmla="*/ 1512 w 2445"/>
                <a:gd name="T31" fmla="*/ 131 h 434"/>
                <a:gd name="T32" fmla="*/ 1514 w 2445"/>
                <a:gd name="T33" fmla="*/ 143 h 434"/>
                <a:gd name="T34" fmla="*/ 1521 w 2445"/>
                <a:gd name="T35" fmla="*/ 193 h 434"/>
                <a:gd name="T36" fmla="*/ 1525 w 2445"/>
                <a:gd name="T37" fmla="*/ 214 h 434"/>
                <a:gd name="T38" fmla="*/ 453 w 2445"/>
                <a:gd name="T39" fmla="*/ 385 h 434"/>
                <a:gd name="T40" fmla="*/ 142 w 2445"/>
                <a:gd name="T41" fmla="*/ 434 h 434"/>
                <a:gd name="T42" fmla="*/ 0 w 2445"/>
                <a:gd name="T43" fmla="*/ 371 h 434"/>
                <a:gd name="T44" fmla="*/ 441 w 2445"/>
                <a:gd name="T45" fmla="*/ 301 h 434"/>
                <a:gd name="T46" fmla="*/ 447 w 2445"/>
                <a:gd name="T47" fmla="*/ 345 h 434"/>
                <a:gd name="T48" fmla="*/ 453 w 2445"/>
                <a:gd name="T49" fmla="*/ 385 h 4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45"/>
                <a:gd name="T76" fmla="*/ 0 h 434"/>
                <a:gd name="T77" fmla="*/ 2445 w 2445"/>
                <a:gd name="T78" fmla="*/ 434 h 4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45" h="434">
                  <a:moveTo>
                    <a:pt x="2445" y="68"/>
                  </a:moveTo>
                  <a:lnTo>
                    <a:pt x="1931" y="149"/>
                  </a:lnTo>
                  <a:lnTo>
                    <a:pt x="1928" y="149"/>
                  </a:lnTo>
                  <a:lnTo>
                    <a:pt x="1864" y="132"/>
                  </a:lnTo>
                  <a:lnTo>
                    <a:pt x="1803" y="114"/>
                  </a:lnTo>
                  <a:lnTo>
                    <a:pt x="1746" y="100"/>
                  </a:lnTo>
                  <a:lnTo>
                    <a:pt x="1731" y="96"/>
                  </a:lnTo>
                  <a:lnTo>
                    <a:pt x="2330" y="0"/>
                  </a:lnTo>
                  <a:lnTo>
                    <a:pt x="2407" y="43"/>
                  </a:lnTo>
                  <a:lnTo>
                    <a:pt x="2445" y="68"/>
                  </a:lnTo>
                  <a:close/>
                  <a:moveTo>
                    <a:pt x="1525" y="214"/>
                  </a:moveTo>
                  <a:lnTo>
                    <a:pt x="968" y="302"/>
                  </a:lnTo>
                  <a:lnTo>
                    <a:pt x="936" y="287"/>
                  </a:lnTo>
                  <a:lnTo>
                    <a:pt x="881" y="257"/>
                  </a:lnTo>
                  <a:lnTo>
                    <a:pt x="842" y="237"/>
                  </a:lnTo>
                  <a:lnTo>
                    <a:pt x="1512" y="131"/>
                  </a:lnTo>
                  <a:lnTo>
                    <a:pt x="1514" y="143"/>
                  </a:lnTo>
                  <a:lnTo>
                    <a:pt x="1521" y="193"/>
                  </a:lnTo>
                  <a:lnTo>
                    <a:pt x="1525" y="214"/>
                  </a:lnTo>
                  <a:close/>
                  <a:moveTo>
                    <a:pt x="453" y="385"/>
                  </a:moveTo>
                  <a:lnTo>
                    <a:pt x="142" y="434"/>
                  </a:lnTo>
                  <a:lnTo>
                    <a:pt x="0" y="371"/>
                  </a:lnTo>
                  <a:lnTo>
                    <a:pt x="441" y="301"/>
                  </a:lnTo>
                  <a:lnTo>
                    <a:pt x="447" y="345"/>
                  </a:lnTo>
                  <a:lnTo>
                    <a:pt x="453" y="385"/>
                  </a:lnTo>
                  <a:close/>
                </a:path>
              </a:pathLst>
            </a:custGeom>
            <a:solidFill>
              <a:srgbClr val="EB942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2" name="Freeform 64">
              <a:extLst>
                <a:ext uri="{FF2B5EF4-FFF2-40B4-BE49-F238E27FC236}">
                  <a16:creationId xmlns:a16="http://schemas.microsoft.com/office/drawing/2014/main" id="{86660B5F-C074-479B-9676-17EAD802F613}"/>
                </a:ext>
              </a:extLst>
            </p:cNvPr>
            <p:cNvSpPr>
              <a:spLocks noEditPoints="1"/>
            </p:cNvSpPr>
            <p:nvPr/>
          </p:nvSpPr>
          <p:spPr bwMode="auto">
            <a:xfrm>
              <a:off x="3429" y="1242"/>
              <a:ext cx="615" cy="109"/>
            </a:xfrm>
            <a:custGeom>
              <a:avLst/>
              <a:gdLst>
                <a:gd name="T0" fmla="*/ 2461 w 2461"/>
                <a:gd name="T1" fmla="*/ 67 h 436"/>
                <a:gd name="T2" fmla="*/ 1902 w 2461"/>
                <a:gd name="T3" fmla="*/ 155 h 436"/>
                <a:gd name="T4" fmla="*/ 1874 w 2461"/>
                <a:gd name="T5" fmla="*/ 147 h 436"/>
                <a:gd name="T6" fmla="*/ 1817 w 2461"/>
                <a:gd name="T7" fmla="*/ 133 h 436"/>
                <a:gd name="T8" fmla="*/ 1763 w 2461"/>
                <a:gd name="T9" fmla="*/ 118 h 436"/>
                <a:gd name="T10" fmla="*/ 1716 w 2461"/>
                <a:gd name="T11" fmla="*/ 105 h 436"/>
                <a:gd name="T12" fmla="*/ 1704 w 2461"/>
                <a:gd name="T13" fmla="*/ 102 h 436"/>
                <a:gd name="T14" fmla="*/ 2345 w 2461"/>
                <a:gd name="T15" fmla="*/ 0 h 436"/>
                <a:gd name="T16" fmla="*/ 2392 w 2461"/>
                <a:gd name="T17" fmla="*/ 28 h 436"/>
                <a:gd name="T18" fmla="*/ 2461 w 2461"/>
                <a:gd name="T19" fmla="*/ 67 h 436"/>
                <a:gd name="T20" fmla="*/ 1590 w 2461"/>
                <a:gd name="T21" fmla="*/ 206 h 436"/>
                <a:gd name="T22" fmla="*/ 976 w 2461"/>
                <a:gd name="T23" fmla="*/ 303 h 436"/>
                <a:gd name="T24" fmla="*/ 952 w 2461"/>
                <a:gd name="T25" fmla="*/ 290 h 436"/>
                <a:gd name="T26" fmla="*/ 896 w 2461"/>
                <a:gd name="T27" fmla="*/ 261 h 436"/>
                <a:gd name="T28" fmla="*/ 852 w 2461"/>
                <a:gd name="T29" fmla="*/ 237 h 436"/>
                <a:gd name="T30" fmla="*/ 1577 w 2461"/>
                <a:gd name="T31" fmla="*/ 123 h 436"/>
                <a:gd name="T32" fmla="*/ 1578 w 2461"/>
                <a:gd name="T33" fmla="*/ 128 h 436"/>
                <a:gd name="T34" fmla="*/ 1585 w 2461"/>
                <a:gd name="T35" fmla="*/ 176 h 436"/>
                <a:gd name="T36" fmla="*/ 1590 w 2461"/>
                <a:gd name="T37" fmla="*/ 206 h 436"/>
                <a:gd name="T38" fmla="*/ 518 w 2461"/>
                <a:gd name="T39" fmla="*/ 375 h 436"/>
                <a:gd name="T40" fmla="*/ 142 w 2461"/>
                <a:gd name="T41" fmla="*/ 436 h 436"/>
                <a:gd name="T42" fmla="*/ 0 w 2461"/>
                <a:gd name="T43" fmla="*/ 373 h 436"/>
                <a:gd name="T44" fmla="*/ 505 w 2461"/>
                <a:gd name="T45" fmla="*/ 292 h 436"/>
                <a:gd name="T46" fmla="*/ 509 w 2461"/>
                <a:gd name="T47" fmla="*/ 320 h 436"/>
                <a:gd name="T48" fmla="*/ 518 w 2461"/>
                <a:gd name="T49" fmla="*/ 375 h 4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61"/>
                <a:gd name="T76" fmla="*/ 0 h 436"/>
                <a:gd name="T77" fmla="*/ 2461 w 2461"/>
                <a:gd name="T78" fmla="*/ 436 h 4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61" h="436">
                  <a:moveTo>
                    <a:pt x="2461" y="67"/>
                  </a:moveTo>
                  <a:lnTo>
                    <a:pt x="1902" y="155"/>
                  </a:lnTo>
                  <a:lnTo>
                    <a:pt x="1874" y="147"/>
                  </a:lnTo>
                  <a:lnTo>
                    <a:pt x="1817" y="133"/>
                  </a:lnTo>
                  <a:lnTo>
                    <a:pt x="1763" y="118"/>
                  </a:lnTo>
                  <a:lnTo>
                    <a:pt x="1716" y="105"/>
                  </a:lnTo>
                  <a:lnTo>
                    <a:pt x="1704" y="102"/>
                  </a:lnTo>
                  <a:lnTo>
                    <a:pt x="2345" y="0"/>
                  </a:lnTo>
                  <a:lnTo>
                    <a:pt x="2392" y="28"/>
                  </a:lnTo>
                  <a:lnTo>
                    <a:pt x="2461" y="67"/>
                  </a:lnTo>
                  <a:close/>
                  <a:moveTo>
                    <a:pt x="1590" y="206"/>
                  </a:moveTo>
                  <a:lnTo>
                    <a:pt x="976" y="303"/>
                  </a:lnTo>
                  <a:lnTo>
                    <a:pt x="952" y="290"/>
                  </a:lnTo>
                  <a:lnTo>
                    <a:pt x="896" y="261"/>
                  </a:lnTo>
                  <a:lnTo>
                    <a:pt x="852" y="237"/>
                  </a:lnTo>
                  <a:lnTo>
                    <a:pt x="1577" y="123"/>
                  </a:lnTo>
                  <a:lnTo>
                    <a:pt x="1578" y="128"/>
                  </a:lnTo>
                  <a:lnTo>
                    <a:pt x="1585" y="176"/>
                  </a:lnTo>
                  <a:lnTo>
                    <a:pt x="1590" y="206"/>
                  </a:lnTo>
                  <a:close/>
                  <a:moveTo>
                    <a:pt x="518" y="375"/>
                  </a:moveTo>
                  <a:lnTo>
                    <a:pt x="142" y="436"/>
                  </a:lnTo>
                  <a:lnTo>
                    <a:pt x="0" y="373"/>
                  </a:lnTo>
                  <a:lnTo>
                    <a:pt x="505" y="292"/>
                  </a:lnTo>
                  <a:lnTo>
                    <a:pt x="509" y="320"/>
                  </a:lnTo>
                  <a:lnTo>
                    <a:pt x="518" y="375"/>
                  </a:lnTo>
                  <a:close/>
                </a:path>
              </a:pathLst>
            </a:custGeom>
            <a:solidFill>
              <a:srgbClr val="EC97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3" name="Freeform 65">
              <a:extLst>
                <a:ext uri="{FF2B5EF4-FFF2-40B4-BE49-F238E27FC236}">
                  <a16:creationId xmlns:a16="http://schemas.microsoft.com/office/drawing/2014/main" id="{0234CC09-AB44-42FF-9C92-214D78CE0BFB}"/>
                </a:ext>
              </a:extLst>
            </p:cNvPr>
            <p:cNvSpPr>
              <a:spLocks noEditPoints="1"/>
            </p:cNvSpPr>
            <p:nvPr/>
          </p:nvSpPr>
          <p:spPr bwMode="auto">
            <a:xfrm>
              <a:off x="3411" y="1234"/>
              <a:ext cx="618" cy="109"/>
            </a:xfrm>
            <a:custGeom>
              <a:avLst/>
              <a:gdLst>
                <a:gd name="T0" fmla="*/ 2474 w 2474"/>
                <a:gd name="T1" fmla="*/ 67 h 438"/>
                <a:gd name="T2" fmla="*/ 1875 w 2474"/>
                <a:gd name="T3" fmla="*/ 163 h 438"/>
                <a:gd name="T4" fmla="*/ 1836 w 2474"/>
                <a:gd name="T5" fmla="*/ 152 h 438"/>
                <a:gd name="T6" fmla="*/ 1789 w 2474"/>
                <a:gd name="T7" fmla="*/ 139 h 438"/>
                <a:gd name="T8" fmla="*/ 1746 w 2474"/>
                <a:gd name="T9" fmla="*/ 128 h 438"/>
                <a:gd name="T10" fmla="*/ 1709 w 2474"/>
                <a:gd name="T11" fmla="*/ 120 h 438"/>
                <a:gd name="T12" fmla="*/ 1681 w 2474"/>
                <a:gd name="T13" fmla="*/ 111 h 438"/>
                <a:gd name="T14" fmla="*/ 1674 w 2474"/>
                <a:gd name="T15" fmla="*/ 110 h 438"/>
                <a:gd name="T16" fmla="*/ 2363 w 2474"/>
                <a:gd name="T17" fmla="*/ 0 h 438"/>
                <a:gd name="T18" fmla="*/ 2379 w 2474"/>
                <a:gd name="T19" fmla="*/ 10 h 438"/>
                <a:gd name="T20" fmla="*/ 2465 w 2474"/>
                <a:gd name="T21" fmla="*/ 62 h 438"/>
                <a:gd name="T22" fmla="*/ 2474 w 2474"/>
                <a:gd name="T23" fmla="*/ 67 h 438"/>
                <a:gd name="T24" fmla="*/ 1656 w 2474"/>
                <a:gd name="T25" fmla="*/ 198 h 438"/>
                <a:gd name="T26" fmla="*/ 986 w 2474"/>
                <a:gd name="T27" fmla="*/ 304 h 438"/>
                <a:gd name="T28" fmla="*/ 969 w 2474"/>
                <a:gd name="T29" fmla="*/ 295 h 438"/>
                <a:gd name="T30" fmla="*/ 916 w 2474"/>
                <a:gd name="T31" fmla="*/ 266 h 438"/>
                <a:gd name="T32" fmla="*/ 867 w 2474"/>
                <a:gd name="T33" fmla="*/ 238 h 438"/>
                <a:gd name="T34" fmla="*/ 1645 w 2474"/>
                <a:gd name="T35" fmla="*/ 114 h 438"/>
                <a:gd name="T36" fmla="*/ 1646 w 2474"/>
                <a:gd name="T37" fmla="*/ 124 h 438"/>
                <a:gd name="T38" fmla="*/ 1651 w 2474"/>
                <a:gd name="T39" fmla="*/ 162 h 438"/>
                <a:gd name="T40" fmla="*/ 1656 w 2474"/>
                <a:gd name="T41" fmla="*/ 198 h 438"/>
                <a:gd name="T42" fmla="*/ 585 w 2474"/>
                <a:gd name="T43" fmla="*/ 368 h 438"/>
                <a:gd name="T44" fmla="*/ 144 w 2474"/>
                <a:gd name="T45" fmla="*/ 438 h 438"/>
                <a:gd name="T46" fmla="*/ 0 w 2474"/>
                <a:gd name="T47" fmla="*/ 376 h 438"/>
                <a:gd name="T48" fmla="*/ 572 w 2474"/>
                <a:gd name="T49" fmla="*/ 285 h 438"/>
                <a:gd name="T50" fmla="*/ 574 w 2474"/>
                <a:gd name="T51" fmla="*/ 299 h 438"/>
                <a:gd name="T52" fmla="*/ 582 w 2474"/>
                <a:gd name="T53" fmla="*/ 354 h 438"/>
                <a:gd name="T54" fmla="*/ 585 w 2474"/>
                <a:gd name="T55" fmla="*/ 368 h 4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4"/>
                <a:gd name="T85" fmla="*/ 0 h 438"/>
                <a:gd name="T86" fmla="*/ 2474 w 2474"/>
                <a:gd name="T87" fmla="*/ 438 h 4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4" h="438">
                  <a:moveTo>
                    <a:pt x="2474" y="67"/>
                  </a:moveTo>
                  <a:lnTo>
                    <a:pt x="1875" y="163"/>
                  </a:lnTo>
                  <a:lnTo>
                    <a:pt x="1836" y="152"/>
                  </a:lnTo>
                  <a:lnTo>
                    <a:pt x="1789" y="139"/>
                  </a:lnTo>
                  <a:lnTo>
                    <a:pt x="1746" y="128"/>
                  </a:lnTo>
                  <a:lnTo>
                    <a:pt x="1709" y="120"/>
                  </a:lnTo>
                  <a:lnTo>
                    <a:pt x="1681" y="111"/>
                  </a:lnTo>
                  <a:lnTo>
                    <a:pt x="1674" y="110"/>
                  </a:lnTo>
                  <a:lnTo>
                    <a:pt x="2363" y="0"/>
                  </a:lnTo>
                  <a:lnTo>
                    <a:pt x="2379" y="10"/>
                  </a:lnTo>
                  <a:lnTo>
                    <a:pt x="2465" y="62"/>
                  </a:lnTo>
                  <a:lnTo>
                    <a:pt x="2474" y="67"/>
                  </a:lnTo>
                  <a:close/>
                  <a:moveTo>
                    <a:pt x="1656" y="198"/>
                  </a:moveTo>
                  <a:lnTo>
                    <a:pt x="986" y="304"/>
                  </a:lnTo>
                  <a:lnTo>
                    <a:pt x="969" y="295"/>
                  </a:lnTo>
                  <a:lnTo>
                    <a:pt x="916" y="266"/>
                  </a:lnTo>
                  <a:lnTo>
                    <a:pt x="867" y="238"/>
                  </a:lnTo>
                  <a:lnTo>
                    <a:pt x="1645" y="114"/>
                  </a:lnTo>
                  <a:lnTo>
                    <a:pt x="1646" y="124"/>
                  </a:lnTo>
                  <a:lnTo>
                    <a:pt x="1651" y="162"/>
                  </a:lnTo>
                  <a:lnTo>
                    <a:pt x="1656" y="198"/>
                  </a:lnTo>
                  <a:close/>
                  <a:moveTo>
                    <a:pt x="585" y="368"/>
                  </a:moveTo>
                  <a:lnTo>
                    <a:pt x="144" y="438"/>
                  </a:lnTo>
                  <a:lnTo>
                    <a:pt x="0" y="376"/>
                  </a:lnTo>
                  <a:lnTo>
                    <a:pt x="572" y="285"/>
                  </a:lnTo>
                  <a:lnTo>
                    <a:pt x="574" y="299"/>
                  </a:lnTo>
                  <a:lnTo>
                    <a:pt x="582" y="354"/>
                  </a:lnTo>
                  <a:lnTo>
                    <a:pt x="585" y="368"/>
                  </a:lnTo>
                  <a:close/>
                </a:path>
              </a:pathLst>
            </a:custGeom>
            <a:solidFill>
              <a:srgbClr val="EC9A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4" name="Freeform 66">
              <a:extLst>
                <a:ext uri="{FF2B5EF4-FFF2-40B4-BE49-F238E27FC236}">
                  <a16:creationId xmlns:a16="http://schemas.microsoft.com/office/drawing/2014/main" id="{F6D16876-45CF-4F4A-9BAE-DA0FEC5C41A1}"/>
                </a:ext>
              </a:extLst>
            </p:cNvPr>
            <p:cNvSpPr>
              <a:spLocks noEditPoints="1"/>
            </p:cNvSpPr>
            <p:nvPr/>
          </p:nvSpPr>
          <p:spPr bwMode="auto">
            <a:xfrm>
              <a:off x="3393" y="1225"/>
              <a:ext cx="622" cy="110"/>
            </a:xfrm>
            <a:custGeom>
              <a:avLst/>
              <a:gdLst>
                <a:gd name="T0" fmla="*/ 2489 w 2489"/>
                <a:gd name="T1" fmla="*/ 68 h 441"/>
                <a:gd name="T2" fmla="*/ 1848 w 2489"/>
                <a:gd name="T3" fmla="*/ 170 h 441"/>
                <a:gd name="T4" fmla="*/ 1817 w 2489"/>
                <a:gd name="T5" fmla="*/ 162 h 441"/>
                <a:gd name="T6" fmla="*/ 1780 w 2489"/>
                <a:gd name="T7" fmla="*/ 154 h 441"/>
                <a:gd name="T8" fmla="*/ 1752 w 2489"/>
                <a:gd name="T9" fmla="*/ 145 h 441"/>
                <a:gd name="T10" fmla="*/ 1731 w 2489"/>
                <a:gd name="T11" fmla="*/ 139 h 441"/>
                <a:gd name="T12" fmla="*/ 1718 w 2489"/>
                <a:gd name="T13" fmla="*/ 138 h 441"/>
                <a:gd name="T14" fmla="*/ 1713 w 2489"/>
                <a:gd name="T15" fmla="*/ 135 h 441"/>
                <a:gd name="T16" fmla="*/ 1710 w 2489"/>
                <a:gd name="T17" fmla="*/ 118 h 441"/>
                <a:gd name="T18" fmla="*/ 1713 w 2489"/>
                <a:gd name="T19" fmla="*/ 131 h 441"/>
                <a:gd name="T20" fmla="*/ 1717 w 2489"/>
                <a:gd name="T21" fmla="*/ 158 h 441"/>
                <a:gd name="T22" fmla="*/ 1721 w 2489"/>
                <a:gd name="T23" fmla="*/ 191 h 441"/>
                <a:gd name="T24" fmla="*/ 996 w 2489"/>
                <a:gd name="T25" fmla="*/ 305 h 441"/>
                <a:gd name="T26" fmla="*/ 987 w 2489"/>
                <a:gd name="T27" fmla="*/ 300 h 441"/>
                <a:gd name="T28" fmla="*/ 935 w 2489"/>
                <a:gd name="T29" fmla="*/ 271 h 441"/>
                <a:gd name="T30" fmla="*/ 886 w 2489"/>
                <a:gd name="T31" fmla="*/ 244 h 441"/>
                <a:gd name="T32" fmla="*/ 877 w 2489"/>
                <a:gd name="T33" fmla="*/ 239 h 441"/>
                <a:gd name="T34" fmla="*/ 2377 w 2489"/>
                <a:gd name="T35" fmla="*/ 0 h 441"/>
                <a:gd name="T36" fmla="*/ 2450 w 2489"/>
                <a:gd name="T37" fmla="*/ 44 h 441"/>
                <a:gd name="T38" fmla="*/ 2489 w 2489"/>
                <a:gd name="T39" fmla="*/ 68 h 441"/>
                <a:gd name="T40" fmla="*/ 649 w 2489"/>
                <a:gd name="T41" fmla="*/ 360 h 441"/>
                <a:gd name="T42" fmla="*/ 144 w 2489"/>
                <a:gd name="T43" fmla="*/ 441 h 441"/>
                <a:gd name="T44" fmla="*/ 0 w 2489"/>
                <a:gd name="T45" fmla="*/ 379 h 441"/>
                <a:gd name="T46" fmla="*/ 637 w 2489"/>
                <a:gd name="T47" fmla="*/ 278 h 441"/>
                <a:gd name="T48" fmla="*/ 637 w 2489"/>
                <a:gd name="T49" fmla="*/ 279 h 441"/>
                <a:gd name="T50" fmla="*/ 645 w 2489"/>
                <a:gd name="T51" fmla="*/ 333 h 441"/>
                <a:gd name="T52" fmla="*/ 649 w 2489"/>
                <a:gd name="T53" fmla="*/ 360 h 4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89"/>
                <a:gd name="T82" fmla="*/ 0 h 441"/>
                <a:gd name="T83" fmla="*/ 2489 w 2489"/>
                <a:gd name="T84" fmla="*/ 441 h 4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89" h="441">
                  <a:moveTo>
                    <a:pt x="2489" y="68"/>
                  </a:moveTo>
                  <a:lnTo>
                    <a:pt x="1848" y="170"/>
                  </a:lnTo>
                  <a:lnTo>
                    <a:pt x="1817" y="162"/>
                  </a:lnTo>
                  <a:lnTo>
                    <a:pt x="1780" y="154"/>
                  </a:lnTo>
                  <a:lnTo>
                    <a:pt x="1752" y="145"/>
                  </a:lnTo>
                  <a:lnTo>
                    <a:pt x="1731" y="139"/>
                  </a:lnTo>
                  <a:lnTo>
                    <a:pt x="1718" y="138"/>
                  </a:lnTo>
                  <a:lnTo>
                    <a:pt x="1713" y="135"/>
                  </a:lnTo>
                  <a:lnTo>
                    <a:pt x="1710" y="118"/>
                  </a:lnTo>
                  <a:lnTo>
                    <a:pt x="1713" y="131"/>
                  </a:lnTo>
                  <a:lnTo>
                    <a:pt x="1717" y="158"/>
                  </a:lnTo>
                  <a:lnTo>
                    <a:pt x="1721" y="191"/>
                  </a:lnTo>
                  <a:lnTo>
                    <a:pt x="996" y="305"/>
                  </a:lnTo>
                  <a:lnTo>
                    <a:pt x="987" y="300"/>
                  </a:lnTo>
                  <a:lnTo>
                    <a:pt x="935" y="271"/>
                  </a:lnTo>
                  <a:lnTo>
                    <a:pt x="886" y="244"/>
                  </a:lnTo>
                  <a:lnTo>
                    <a:pt x="877" y="239"/>
                  </a:lnTo>
                  <a:lnTo>
                    <a:pt x="2377" y="0"/>
                  </a:lnTo>
                  <a:lnTo>
                    <a:pt x="2450" y="44"/>
                  </a:lnTo>
                  <a:lnTo>
                    <a:pt x="2489" y="68"/>
                  </a:lnTo>
                  <a:close/>
                  <a:moveTo>
                    <a:pt x="649" y="360"/>
                  </a:moveTo>
                  <a:lnTo>
                    <a:pt x="144" y="441"/>
                  </a:lnTo>
                  <a:lnTo>
                    <a:pt x="0" y="379"/>
                  </a:lnTo>
                  <a:lnTo>
                    <a:pt x="637" y="278"/>
                  </a:lnTo>
                  <a:lnTo>
                    <a:pt x="637" y="279"/>
                  </a:lnTo>
                  <a:lnTo>
                    <a:pt x="645" y="333"/>
                  </a:lnTo>
                  <a:lnTo>
                    <a:pt x="649" y="360"/>
                  </a:lnTo>
                  <a:close/>
                </a:path>
              </a:pathLst>
            </a:custGeom>
            <a:solidFill>
              <a:srgbClr val="ED9C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5" name="Freeform 67">
              <a:extLst>
                <a:ext uri="{FF2B5EF4-FFF2-40B4-BE49-F238E27FC236}">
                  <a16:creationId xmlns:a16="http://schemas.microsoft.com/office/drawing/2014/main" id="{CDAA6411-EE2A-4B5C-ABC1-384BA19B782D}"/>
                </a:ext>
              </a:extLst>
            </p:cNvPr>
            <p:cNvSpPr>
              <a:spLocks noEditPoints="1"/>
            </p:cNvSpPr>
            <p:nvPr/>
          </p:nvSpPr>
          <p:spPr bwMode="auto">
            <a:xfrm>
              <a:off x="3375" y="1217"/>
              <a:ext cx="626" cy="111"/>
            </a:xfrm>
            <a:custGeom>
              <a:avLst/>
              <a:gdLst>
                <a:gd name="T0" fmla="*/ 2506 w 2506"/>
                <a:gd name="T1" fmla="*/ 68 h 444"/>
                <a:gd name="T2" fmla="*/ 1817 w 2506"/>
                <a:gd name="T3" fmla="*/ 178 h 444"/>
                <a:gd name="T4" fmla="*/ 1803 w 2506"/>
                <a:gd name="T5" fmla="*/ 173 h 444"/>
                <a:gd name="T6" fmla="*/ 1790 w 2506"/>
                <a:gd name="T7" fmla="*/ 172 h 444"/>
                <a:gd name="T8" fmla="*/ 1785 w 2506"/>
                <a:gd name="T9" fmla="*/ 169 h 444"/>
                <a:gd name="T10" fmla="*/ 1782 w 2506"/>
                <a:gd name="T11" fmla="*/ 152 h 444"/>
                <a:gd name="T12" fmla="*/ 1785 w 2506"/>
                <a:gd name="T13" fmla="*/ 165 h 444"/>
                <a:gd name="T14" fmla="*/ 1788 w 2506"/>
                <a:gd name="T15" fmla="*/ 182 h 444"/>
                <a:gd name="T16" fmla="*/ 1010 w 2506"/>
                <a:gd name="T17" fmla="*/ 306 h 444"/>
                <a:gd name="T18" fmla="*/ 1007 w 2506"/>
                <a:gd name="T19" fmla="*/ 305 h 444"/>
                <a:gd name="T20" fmla="*/ 958 w 2506"/>
                <a:gd name="T21" fmla="*/ 278 h 444"/>
                <a:gd name="T22" fmla="*/ 912 w 2506"/>
                <a:gd name="T23" fmla="*/ 255 h 444"/>
                <a:gd name="T24" fmla="*/ 887 w 2506"/>
                <a:gd name="T25" fmla="*/ 240 h 444"/>
                <a:gd name="T26" fmla="*/ 2393 w 2506"/>
                <a:gd name="T27" fmla="*/ 0 h 444"/>
                <a:gd name="T28" fmla="*/ 2436 w 2506"/>
                <a:gd name="T29" fmla="*/ 26 h 444"/>
                <a:gd name="T30" fmla="*/ 2506 w 2506"/>
                <a:gd name="T31" fmla="*/ 68 h 444"/>
                <a:gd name="T32" fmla="*/ 715 w 2506"/>
                <a:gd name="T33" fmla="*/ 353 h 444"/>
                <a:gd name="T34" fmla="*/ 143 w 2506"/>
                <a:gd name="T35" fmla="*/ 444 h 444"/>
                <a:gd name="T36" fmla="*/ 0 w 2506"/>
                <a:gd name="T37" fmla="*/ 382 h 444"/>
                <a:gd name="T38" fmla="*/ 703 w 2506"/>
                <a:gd name="T39" fmla="*/ 270 h 444"/>
                <a:gd name="T40" fmla="*/ 709 w 2506"/>
                <a:gd name="T41" fmla="*/ 313 h 444"/>
                <a:gd name="T42" fmla="*/ 715 w 2506"/>
                <a:gd name="T43" fmla="*/ 353 h 4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06"/>
                <a:gd name="T67" fmla="*/ 0 h 444"/>
                <a:gd name="T68" fmla="*/ 2506 w 2506"/>
                <a:gd name="T69" fmla="*/ 444 h 4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06" h="444">
                  <a:moveTo>
                    <a:pt x="2506" y="68"/>
                  </a:moveTo>
                  <a:lnTo>
                    <a:pt x="1817" y="178"/>
                  </a:lnTo>
                  <a:lnTo>
                    <a:pt x="1803" y="173"/>
                  </a:lnTo>
                  <a:lnTo>
                    <a:pt x="1790" y="172"/>
                  </a:lnTo>
                  <a:lnTo>
                    <a:pt x="1785" y="169"/>
                  </a:lnTo>
                  <a:lnTo>
                    <a:pt x="1782" y="152"/>
                  </a:lnTo>
                  <a:lnTo>
                    <a:pt x="1785" y="165"/>
                  </a:lnTo>
                  <a:lnTo>
                    <a:pt x="1788" y="182"/>
                  </a:lnTo>
                  <a:lnTo>
                    <a:pt x="1010" y="306"/>
                  </a:lnTo>
                  <a:lnTo>
                    <a:pt x="1007" y="305"/>
                  </a:lnTo>
                  <a:lnTo>
                    <a:pt x="958" y="278"/>
                  </a:lnTo>
                  <a:lnTo>
                    <a:pt x="912" y="255"/>
                  </a:lnTo>
                  <a:lnTo>
                    <a:pt x="887" y="240"/>
                  </a:lnTo>
                  <a:lnTo>
                    <a:pt x="2393" y="0"/>
                  </a:lnTo>
                  <a:lnTo>
                    <a:pt x="2436" y="26"/>
                  </a:lnTo>
                  <a:lnTo>
                    <a:pt x="2506" y="68"/>
                  </a:lnTo>
                  <a:close/>
                  <a:moveTo>
                    <a:pt x="715" y="353"/>
                  </a:moveTo>
                  <a:lnTo>
                    <a:pt x="143" y="444"/>
                  </a:lnTo>
                  <a:lnTo>
                    <a:pt x="0" y="382"/>
                  </a:lnTo>
                  <a:lnTo>
                    <a:pt x="703" y="270"/>
                  </a:lnTo>
                  <a:lnTo>
                    <a:pt x="709" y="313"/>
                  </a:lnTo>
                  <a:lnTo>
                    <a:pt x="715" y="353"/>
                  </a:lnTo>
                  <a:close/>
                </a:path>
              </a:pathLst>
            </a:custGeom>
            <a:solidFill>
              <a:srgbClr val="ED9F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6" name="Freeform 68">
              <a:extLst>
                <a:ext uri="{FF2B5EF4-FFF2-40B4-BE49-F238E27FC236}">
                  <a16:creationId xmlns:a16="http://schemas.microsoft.com/office/drawing/2014/main" id="{DD1FAE98-6F17-4B3F-9201-AD1F697ACC0D}"/>
                </a:ext>
              </a:extLst>
            </p:cNvPr>
            <p:cNvSpPr>
              <a:spLocks noEditPoints="1"/>
            </p:cNvSpPr>
            <p:nvPr/>
          </p:nvSpPr>
          <p:spPr bwMode="auto">
            <a:xfrm>
              <a:off x="3357" y="1208"/>
              <a:ext cx="630" cy="112"/>
            </a:xfrm>
            <a:custGeom>
              <a:avLst/>
              <a:gdLst>
                <a:gd name="T0" fmla="*/ 2520 w 2520"/>
                <a:gd name="T1" fmla="*/ 67 h 446"/>
                <a:gd name="T2" fmla="*/ 1020 w 2520"/>
                <a:gd name="T3" fmla="*/ 306 h 446"/>
                <a:gd name="T4" fmla="*/ 983 w 2520"/>
                <a:gd name="T5" fmla="*/ 288 h 446"/>
                <a:gd name="T6" fmla="*/ 940 w 2520"/>
                <a:gd name="T7" fmla="*/ 263 h 446"/>
                <a:gd name="T8" fmla="*/ 900 w 2520"/>
                <a:gd name="T9" fmla="*/ 242 h 446"/>
                <a:gd name="T10" fmla="*/ 896 w 2520"/>
                <a:gd name="T11" fmla="*/ 241 h 446"/>
                <a:gd name="T12" fmla="*/ 2407 w 2520"/>
                <a:gd name="T13" fmla="*/ 0 h 446"/>
                <a:gd name="T14" fmla="*/ 2420 w 2520"/>
                <a:gd name="T15" fmla="*/ 9 h 446"/>
                <a:gd name="T16" fmla="*/ 2507 w 2520"/>
                <a:gd name="T17" fmla="*/ 59 h 446"/>
                <a:gd name="T18" fmla="*/ 2520 w 2520"/>
                <a:gd name="T19" fmla="*/ 67 h 446"/>
                <a:gd name="T20" fmla="*/ 780 w 2520"/>
                <a:gd name="T21" fmla="*/ 345 h 446"/>
                <a:gd name="T22" fmla="*/ 143 w 2520"/>
                <a:gd name="T23" fmla="*/ 446 h 446"/>
                <a:gd name="T24" fmla="*/ 0 w 2520"/>
                <a:gd name="T25" fmla="*/ 383 h 446"/>
                <a:gd name="T26" fmla="*/ 767 w 2520"/>
                <a:gd name="T27" fmla="*/ 262 h 446"/>
                <a:gd name="T28" fmla="*/ 773 w 2520"/>
                <a:gd name="T29" fmla="*/ 299 h 446"/>
                <a:gd name="T30" fmla="*/ 780 w 2520"/>
                <a:gd name="T31" fmla="*/ 345 h 4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0"/>
                <a:gd name="T49" fmla="*/ 0 h 446"/>
                <a:gd name="T50" fmla="*/ 2520 w 2520"/>
                <a:gd name="T51" fmla="*/ 446 h 4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0" h="446">
                  <a:moveTo>
                    <a:pt x="2520" y="67"/>
                  </a:moveTo>
                  <a:lnTo>
                    <a:pt x="1020" y="306"/>
                  </a:lnTo>
                  <a:lnTo>
                    <a:pt x="983" y="288"/>
                  </a:lnTo>
                  <a:lnTo>
                    <a:pt x="940" y="263"/>
                  </a:lnTo>
                  <a:lnTo>
                    <a:pt x="900" y="242"/>
                  </a:lnTo>
                  <a:lnTo>
                    <a:pt x="896" y="241"/>
                  </a:lnTo>
                  <a:lnTo>
                    <a:pt x="2407" y="0"/>
                  </a:lnTo>
                  <a:lnTo>
                    <a:pt x="2420" y="9"/>
                  </a:lnTo>
                  <a:lnTo>
                    <a:pt x="2507" y="59"/>
                  </a:lnTo>
                  <a:lnTo>
                    <a:pt x="2520" y="67"/>
                  </a:lnTo>
                  <a:close/>
                  <a:moveTo>
                    <a:pt x="780" y="345"/>
                  </a:moveTo>
                  <a:lnTo>
                    <a:pt x="143" y="446"/>
                  </a:lnTo>
                  <a:lnTo>
                    <a:pt x="0" y="383"/>
                  </a:lnTo>
                  <a:lnTo>
                    <a:pt x="767" y="262"/>
                  </a:lnTo>
                  <a:lnTo>
                    <a:pt x="773" y="299"/>
                  </a:lnTo>
                  <a:lnTo>
                    <a:pt x="780" y="345"/>
                  </a:lnTo>
                  <a:close/>
                </a:path>
              </a:pathLst>
            </a:custGeom>
            <a:solidFill>
              <a:srgbClr val="EEA22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7" name="Freeform 69">
              <a:extLst>
                <a:ext uri="{FF2B5EF4-FFF2-40B4-BE49-F238E27FC236}">
                  <a16:creationId xmlns:a16="http://schemas.microsoft.com/office/drawing/2014/main" id="{4F12095B-9078-400A-8E2D-0D0C7A494E6F}"/>
                </a:ext>
              </a:extLst>
            </p:cNvPr>
            <p:cNvSpPr>
              <a:spLocks noEditPoints="1"/>
            </p:cNvSpPr>
            <p:nvPr/>
          </p:nvSpPr>
          <p:spPr bwMode="auto">
            <a:xfrm>
              <a:off x="3339" y="1200"/>
              <a:ext cx="634" cy="112"/>
            </a:xfrm>
            <a:custGeom>
              <a:avLst/>
              <a:gdLst>
                <a:gd name="T0" fmla="*/ 2535 w 2535"/>
                <a:gd name="T1" fmla="*/ 67 h 449"/>
                <a:gd name="T2" fmla="*/ 1029 w 2535"/>
                <a:gd name="T3" fmla="*/ 307 h 449"/>
                <a:gd name="T4" fmla="*/ 1011 w 2535"/>
                <a:gd name="T5" fmla="*/ 297 h 449"/>
                <a:gd name="T6" fmla="*/ 971 w 2535"/>
                <a:gd name="T7" fmla="*/ 276 h 449"/>
                <a:gd name="T8" fmla="*/ 933 w 2535"/>
                <a:gd name="T9" fmla="*/ 255 h 449"/>
                <a:gd name="T10" fmla="*/ 911 w 2535"/>
                <a:gd name="T11" fmla="*/ 241 h 449"/>
                <a:gd name="T12" fmla="*/ 2422 w 2535"/>
                <a:gd name="T13" fmla="*/ 0 h 449"/>
                <a:gd name="T14" fmla="*/ 2491 w 2535"/>
                <a:gd name="T15" fmla="*/ 43 h 449"/>
                <a:gd name="T16" fmla="*/ 2535 w 2535"/>
                <a:gd name="T17" fmla="*/ 67 h 449"/>
                <a:gd name="T18" fmla="*/ 845 w 2535"/>
                <a:gd name="T19" fmla="*/ 337 h 449"/>
                <a:gd name="T20" fmla="*/ 142 w 2535"/>
                <a:gd name="T21" fmla="*/ 449 h 449"/>
                <a:gd name="T22" fmla="*/ 0 w 2535"/>
                <a:gd name="T23" fmla="*/ 386 h 449"/>
                <a:gd name="T24" fmla="*/ 832 w 2535"/>
                <a:gd name="T25" fmla="*/ 254 h 449"/>
                <a:gd name="T26" fmla="*/ 837 w 2535"/>
                <a:gd name="T27" fmla="*/ 289 h 449"/>
                <a:gd name="T28" fmla="*/ 844 w 2535"/>
                <a:gd name="T29" fmla="*/ 333 h 449"/>
                <a:gd name="T30" fmla="*/ 845 w 2535"/>
                <a:gd name="T31" fmla="*/ 337 h 4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35"/>
                <a:gd name="T49" fmla="*/ 0 h 449"/>
                <a:gd name="T50" fmla="*/ 2535 w 2535"/>
                <a:gd name="T51" fmla="*/ 449 h 4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35" h="449">
                  <a:moveTo>
                    <a:pt x="2535" y="67"/>
                  </a:moveTo>
                  <a:lnTo>
                    <a:pt x="1029" y="307"/>
                  </a:lnTo>
                  <a:lnTo>
                    <a:pt x="1011" y="297"/>
                  </a:lnTo>
                  <a:lnTo>
                    <a:pt x="971" y="276"/>
                  </a:lnTo>
                  <a:lnTo>
                    <a:pt x="933" y="255"/>
                  </a:lnTo>
                  <a:lnTo>
                    <a:pt x="911" y="241"/>
                  </a:lnTo>
                  <a:lnTo>
                    <a:pt x="2422" y="0"/>
                  </a:lnTo>
                  <a:lnTo>
                    <a:pt x="2491" y="43"/>
                  </a:lnTo>
                  <a:lnTo>
                    <a:pt x="2535" y="67"/>
                  </a:lnTo>
                  <a:close/>
                  <a:moveTo>
                    <a:pt x="845" y="337"/>
                  </a:moveTo>
                  <a:lnTo>
                    <a:pt x="142" y="449"/>
                  </a:lnTo>
                  <a:lnTo>
                    <a:pt x="0" y="386"/>
                  </a:lnTo>
                  <a:lnTo>
                    <a:pt x="832" y="254"/>
                  </a:lnTo>
                  <a:lnTo>
                    <a:pt x="837" y="289"/>
                  </a:lnTo>
                  <a:lnTo>
                    <a:pt x="844" y="333"/>
                  </a:lnTo>
                  <a:lnTo>
                    <a:pt x="845" y="337"/>
                  </a:lnTo>
                  <a:close/>
                </a:path>
              </a:pathLst>
            </a:custGeom>
            <a:solidFill>
              <a:srgbClr val="EEA41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8" name="Freeform 70">
              <a:extLst>
                <a:ext uri="{FF2B5EF4-FFF2-40B4-BE49-F238E27FC236}">
                  <a16:creationId xmlns:a16="http://schemas.microsoft.com/office/drawing/2014/main" id="{78753C86-EB72-47DD-B9E4-8081A22ED114}"/>
                </a:ext>
              </a:extLst>
            </p:cNvPr>
            <p:cNvSpPr>
              <a:spLocks noEditPoints="1"/>
            </p:cNvSpPr>
            <p:nvPr/>
          </p:nvSpPr>
          <p:spPr bwMode="auto">
            <a:xfrm>
              <a:off x="3322" y="1192"/>
              <a:ext cx="637" cy="112"/>
            </a:xfrm>
            <a:custGeom>
              <a:avLst/>
              <a:gdLst>
                <a:gd name="T0" fmla="*/ 2549 w 2549"/>
                <a:gd name="T1" fmla="*/ 68 h 451"/>
                <a:gd name="T2" fmla="*/ 1038 w 2549"/>
                <a:gd name="T3" fmla="*/ 309 h 451"/>
                <a:gd name="T4" fmla="*/ 1004 w 2549"/>
                <a:gd name="T5" fmla="*/ 289 h 451"/>
                <a:gd name="T6" fmla="*/ 973 w 2549"/>
                <a:gd name="T7" fmla="*/ 270 h 451"/>
                <a:gd name="T8" fmla="*/ 947 w 2549"/>
                <a:gd name="T9" fmla="*/ 257 h 451"/>
                <a:gd name="T10" fmla="*/ 924 w 2549"/>
                <a:gd name="T11" fmla="*/ 243 h 451"/>
                <a:gd name="T12" fmla="*/ 921 w 2549"/>
                <a:gd name="T13" fmla="*/ 241 h 451"/>
                <a:gd name="T14" fmla="*/ 2436 w 2549"/>
                <a:gd name="T15" fmla="*/ 0 h 451"/>
                <a:gd name="T16" fmla="*/ 2476 w 2549"/>
                <a:gd name="T17" fmla="*/ 25 h 451"/>
                <a:gd name="T18" fmla="*/ 2549 w 2549"/>
                <a:gd name="T19" fmla="*/ 68 h 451"/>
                <a:gd name="T20" fmla="*/ 909 w 2549"/>
                <a:gd name="T21" fmla="*/ 330 h 451"/>
                <a:gd name="T22" fmla="*/ 142 w 2549"/>
                <a:gd name="T23" fmla="*/ 451 h 451"/>
                <a:gd name="T24" fmla="*/ 0 w 2549"/>
                <a:gd name="T25" fmla="*/ 389 h 451"/>
                <a:gd name="T26" fmla="*/ 896 w 2549"/>
                <a:gd name="T27" fmla="*/ 245 h 451"/>
                <a:gd name="T28" fmla="*/ 898 w 2549"/>
                <a:gd name="T29" fmla="*/ 254 h 451"/>
                <a:gd name="T30" fmla="*/ 903 w 2549"/>
                <a:gd name="T31" fmla="*/ 282 h 451"/>
                <a:gd name="T32" fmla="*/ 908 w 2549"/>
                <a:gd name="T33" fmla="*/ 323 h 451"/>
                <a:gd name="T34" fmla="*/ 909 w 2549"/>
                <a:gd name="T35" fmla="*/ 330 h 4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9"/>
                <a:gd name="T55" fmla="*/ 0 h 451"/>
                <a:gd name="T56" fmla="*/ 2549 w 2549"/>
                <a:gd name="T57" fmla="*/ 451 h 4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9" h="451">
                  <a:moveTo>
                    <a:pt x="2549" y="68"/>
                  </a:moveTo>
                  <a:lnTo>
                    <a:pt x="1038" y="309"/>
                  </a:lnTo>
                  <a:lnTo>
                    <a:pt x="1004" y="289"/>
                  </a:lnTo>
                  <a:lnTo>
                    <a:pt x="973" y="270"/>
                  </a:lnTo>
                  <a:lnTo>
                    <a:pt x="947" y="257"/>
                  </a:lnTo>
                  <a:lnTo>
                    <a:pt x="924" y="243"/>
                  </a:lnTo>
                  <a:lnTo>
                    <a:pt x="921" y="241"/>
                  </a:lnTo>
                  <a:lnTo>
                    <a:pt x="2436" y="0"/>
                  </a:lnTo>
                  <a:lnTo>
                    <a:pt x="2476" y="25"/>
                  </a:lnTo>
                  <a:lnTo>
                    <a:pt x="2549" y="68"/>
                  </a:lnTo>
                  <a:close/>
                  <a:moveTo>
                    <a:pt x="909" y="330"/>
                  </a:moveTo>
                  <a:lnTo>
                    <a:pt x="142" y="451"/>
                  </a:lnTo>
                  <a:lnTo>
                    <a:pt x="0" y="389"/>
                  </a:lnTo>
                  <a:lnTo>
                    <a:pt x="896" y="245"/>
                  </a:lnTo>
                  <a:lnTo>
                    <a:pt x="898" y="254"/>
                  </a:lnTo>
                  <a:lnTo>
                    <a:pt x="903" y="282"/>
                  </a:lnTo>
                  <a:lnTo>
                    <a:pt x="908" y="323"/>
                  </a:lnTo>
                  <a:lnTo>
                    <a:pt x="909" y="330"/>
                  </a:lnTo>
                  <a:close/>
                </a:path>
              </a:pathLst>
            </a:custGeom>
            <a:solidFill>
              <a:srgbClr val="EFA81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59" name="Freeform 71">
              <a:extLst>
                <a:ext uri="{FF2B5EF4-FFF2-40B4-BE49-F238E27FC236}">
                  <a16:creationId xmlns:a16="http://schemas.microsoft.com/office/drawing/2014/main" id="{BF4B52B9-5E13-48B2-946D-89B427B5B199}"/>
                </a:ext>
              </a:extLst>
            </p:cNvPr>
            <p:cNvSpPr>
              <a:spLocks/>
            </p:cNvSpPr>
            <p:nvPr/>
          </p:nvSpPr>
          <p:spPr bwMode="auto">
            <a:xfrm>
              <a:off x="3304" y="1183"/>
              <a:ext cx="641" cy="114"/>
            </a:xfrm>
            <a:custGeom>
              <a:avLst/>
              <a:gdLst>
                <a:gd name="T0" fmla="*/ 2565 w 2565"/>
                <a:gd name="T1" fmla="*/ 67 h 453"/>
                <a:gd name="T2" fmla="*/ 1054 w 2565"/>
                <a:gd name="T3" fmla="*/ 308 h 453"/>
                <a:gd name="T4" fmla="*/ 1045 w 2565"/>
                <a:gd name="T5" fmla="*/ 303 h 453"/>
                <a:gd name="T6" fmla="*/ 1019 w 2565"/>
                <a:gd name="T7" fmla="*/ 290 h 453"/>
                <a:gd name="T8" fmla="*/ 996 w 2565"/>
                <a:gd name="T9" fmla="*/ 276 h 453"/>
                <a:gd name="T10" fmla="*/ 980 w 2565"/>
                <a:gd name="T11" fmla="*/ 268 h 453"/>
                <a:gd name="T12" fmla="*/ 970 w 2565"/>
                <a:gd name="T13" fmla="*/ 263 h 453"/>
                <a:gd name="T14" fmla="*/ 966 w 2565"/>
                <a:gd name="T15" fmla="*/ 260 h 453"/>
                <a:gd name="T16" fmla="*/ 967 w 2565"/>
                <a:gd name="T17" fmla="*/ 267 h 453"/>
                <a:gd name="T18" fmla="*/ 970 w 2565"/>
                <a:gd name="T19" fmla="*/ 287 h 453"/>
                <a:gd name="T20" fmla="*/ 975 w 2565"/>
                <a:gd name="T21" fmla="*/ 315 h 453"/>
                <a:gd name="T22" fmla="*/ 975 w 2565"/>
                <a:gd name="T23" fmla="*/ 321 h 453"/>
                <a:gd name="T24" fmla="*/ 143 w 2565"/>
                <a:gd name="T25" fmla="*/ 453 h 453"/>
                <a:gd name="T26" fmla="*/ 0 w 2565"/>
                <a:gd name="T27" fmla="*/ 390 h 453"/>
                <a:gd name="T28" fmla="*/ 1864 w 2565"/>
                <a:gd name="T29" fmla="*/ 94 h 453"/>
                <a:gd name="T30" fmla="*/ 1864 w 2565"/>
                <a:gd name="T31" fmla="*/ 94 h 453"/>
                <a:gd name="T32" fmla="*/ 1867 w 2565"/>
                <a:gd name="T33" fmla="*/ 97 h 453"/>
                <a:gd name="T34" fmla="*/ 1867 w 2565"/>
                <a:gd name="T35" fmla="*/ 93 h 453"/>
                <a:gd name="T36" fmla="*/ 2452 w 2565"/>
                <a:gd name="T37" fmla="*/ 0 h 453"/>
                <a:gd name="T38" fmla="*/ 2463 w 2565"/>
                <a:gd name="T39" fmla="*/ 6 h 453"/>
                <a:gd name="T40" fmla="*/ 2548 w 2565"/>
                <a:gd name="T41" fmla="*/ 58 h 453"/>
                <a:gd name="T42" fmla="*/ 2565 w 2565"/>
                <a:gd name="T43" fmla="*/ 67 h 4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5"/>
                <a:gd name="T67" fmla="*/ 0 h 453"/>
                <a:gd name="T68" fmla="*/ 2565 w 2565"/>
                <a:gd name="T69" fmla="*/ 453 h 4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5" h="453">
                  <a:moveTo>
                    <a:pt x="2565" y="67"/>
                  </a:moveTo>
                  <a:lnTo>
                    <a:pt x="1054" y="308"/>
                  </a:lnTo>
                  <a:lnTo>
                    <a:pt x="1045" y="303"/>
                  </a:lnTo>
                  <a:lnTo>
                    <a:pt x="1019" y="290"/>
                  </a:lnTo>
                  <a:lnTo>
                    <a:pt x="996" y="276"/>
                  </a:lnTo>
                  <a:lnTo>
                    <a:pt x="980" y="268"/>
                  </a:lnTo>
                  <a:lnTo>
                    <a:pt x="970" y="263"/>
                  </a:lnTo>
                  <a:lnTo>
                    <a:pt x="966" y="260"/>
                  </a:lnTo>
                  <a:lnTo>
                    <a:pt x="967" y="267"/>
                  </a:lnTo>
                  <a:lnTo>
                    <a:pt x="970" y="287"/>
                  </a:lnTo>
                  <a:lnTo>
                    <a:pt x="975" y="315"/>
                  </a:lnTo>
                  <a:lnTo>
                    <a:pt x="975" y="321"/>
                  </a:lnTo>
                  <a:lnTo>
                    <a:pt x="143" y="453"/>
                  </a:lnTo>
                  <a:lnTo>
                    <a:pt x="0" y="390"/>
                  </a:lnTo>
                  <a:lnTo>
                    <a:pt x="1864" y="94"/>
                  </a:lnTo>
                  <a:lnTo>
                    <a:pt x="1867" y="97"/>
                  </a:lnTo>
                  <a:lnTo>
                    <a:pt x="1867" y="93"/>
                  </a:lnTo>
                  <a:lnTo>
                    <a:pt x="2452" y="0"/>
                  </a:lnTo>
                  <a:lnTo>
                    <a:pt x="2463" y="6"/>
                  </a:lnTo>
                  <a:lnTo>
                    <a:pt x="2548" y="58"/>
                  </a:lnTo>
                  <a:lnTo>
                    <a:pt x="2565" y="67"/>
                  </a:lnTo>
                  <a:close/>
                </a:path>
              </a:pathLst>
            </a:custGeom>
            <a:solidFill>
              <a:srgbClr val="EFAB1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0" name="Freeform 72">
              <a:extLst>
                <a:ext uri="{FF2B5EF4-FFF2-40B4-BE49-F238E27FC236}">
                  <a16:creationId xmlns:a16="http://schemas.microsoft.com/office/drawing/2014/main" id="{C7D29AC8-DE10-41EF-933C-0ED41E3AAD94}"/>
                </a:ext>
              </a:extLst>
            </p:cNvPr>
            <p:cNvSpPr>
              <a:spLocks/>
            </p:cNvSpPr>
            <p:nvPr/>
          </p:nvSpPr>
          <p:spPr bwMode="auto">
            <a:xfrm>
              <a:off x="3286" y="1175"/>
              <a:ext cx="645" cy="114"/>
            </a:xfrm>
            <a:custGeom>
              <a:avLst/>
              <a:gdLst>
                <a:gd name="T0" fmla="*/ 2579 w 2579"/>
                <a:gd name="T1" fmla="*/ 66 h 455"/>
                <a:gd name="T2" fmla="*/ 1064 w 2579"/>
                <a:gd name="T3" fmla="*/ 307 h 455"/>
                <a:gd name="T4" fmla="*/ 1051 w 2579"/>
                <a:gd name="T5" fmla="*/ 301 h 455"/>
                <a:gd name="T6" fmla="*/ 1041 w 2579"/>
                <a:gd name="T7" fmla="*/ 296 h 455"/>
                <a:gd name="T8" fmla="*/ 1037 w 2579"/>
                <a:gd name="T9" fmla="*/ 293 h 455"/>
                <a:gd name="T10" fmla="*/ 1038 w 2579"/>
                <a:gd name="T11" fmla="*/ 300 h 455"/>
                <a:gd name="T12" fmla="*/ 1039 w 2579"/>
                <a:gd name="T13" fmla="*/ 311 h 455"/>
                <a:gd name="T14" fmla="*/ 143 w 2579"/>
                <a:gd name="T15" fmla="*/ 455 h 455"/>
                <a:gd name="T16" fmla="*/ 0 w 2579"/>
                <a:gd name="T17" fmla="*/ 392 h 455"/>
                <a:gd name="T18" fmla="*/ 1875 w 2579"/>
                <a:gd name="T19" fmla="*/ 94 h 455"/>
                <a:gd name="T20" fmla="*/ 1886 w 2579"/>
                <a:gd name="T21" fmla="*/ 100 h 455"/>
                <a:gd name="T22" fmla="*/ 1908 w 2579"/>
                <a:gd name="T23" fmla="*/ 110 h 455"/>
                <a:gd name="T24" fmla="*/ 1925 w 2579"/>
                <a:gd name="T25" fmla="*/ 122 h 455"/>
                <a:gd name="T26" fmla="*/ 1935 w 2579"/>
                <a:gd name="T27" fmla="*/ 127 h 455"/>
                <a:gd name="T28" fmla="*/ 1938 w 2579"/>
                <a:gd name="T29" fmla="*/ 130 h 455"/>
                <a:gd name="T30" fmla="*/ 1935 w 2579"/>
                <a:gd name="T31" fmla="*/ 109 h 455"/>
                <a:gd name="T32" fmla="*/ 1931 w 2579"/>
                <a:gd name="T33" fmla="*/ 85 h 455"/>
                <a:gd name="T34" fmla="*/ 2466 w 2579"/>
                <a:gd name="T35" fmla="*/ 0 h 455"/>
                <a:gd name="T36" fmla="*/ 2534 w 2579"/>
                <a:gd name="T37" fmla="*/ 39 h 455"/>
                <a:gd name="T38" fmla="*/ 2579 w 2579"/>
                <a:gd name="T39" fmla="*/ 66 h 4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79"/>
                <a:gd name="T61" fmla="*/ 0 h 455"/>
                <a:gd name="T62" fmla="*/ 2579 w 2579"/>
                <a:gd name="T63" fmla="*/ 455 h 4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79" h="455">
                  <a:moveTo>
                    <a:pt x="2579" y="66"/>
                  </a:moveTo>
                  <a:lnTo>
                    <a:pt x="1064" y="307"/>
                  </a:lnTo>
                  <a:lnTo>
                    <a:pt x="1051" y="301"/>
                  </a:lnTo>
                  <a:lnTo>
                    <a:pt x="1041" y="296"/>
                  </a:lnTo>
                  <a:lnTo>
                    <a:pt x="1037" y="293"/>
                  </a:lnTo>
                  <a:lnTo>
                    <a:pt x="1038" y="300"/>
                  </a:lnTo>
                  <a:lnTo>
                    <a:pt x="1039" y="311"/>
                  </a:lnTo>
                  <a:lnTo>
                    <a:pt x="143" y="455"/>
                  </a:lnTo>
                  <a:lnTo>
                    <a:pt x="0" y="392"/>
                  </a:lnTo>
                  <a:lnTo>
                    <a:pt x="1875" y="94"/>
                  </a:lnTo>
                  <a:lnTo>
                    <a:pt x="1886" y="100"/>
                  </a:lnTo>
                  <a:lnTo>
                    <a:pt x="1908" y="110"/>
                  </a:lnTo>
                  <a:lnTo>
                    <a:pt x="1925" y="122"/>
                  </a:lnTo>
                  <a:lnTo>
                    <a:pt x="1935" y="127"/>
                  </a:lnTo>
                  <a:lnTo>
                    <a:pt x="1938" y="130"/>
                  </a:lnTo>
                  <a:lnTo>
                    <a:pt x="1935" y="109"/>
                  </a:lnTo>
                  <a:lnTo>
                    <a:pt x="1931" y="85"/>
                  </a:lnTo>
                  <a:lnTo>
                    <a:pt x="2466" y="0"/>
                  </a:lnTo>
                  <a:lnTo>
                    <a:pt x="2534" y="39"/>
                  </a:lnTo>
                  <a:lnTo>
                    <a:pt x="2579" y="66"/>
                  </a:lnTo>
                  <a:close/>
                </a:path>
              </a:pathLst>
            </a:custGeom>
            <a:solidFill>
              <a:srgbClr val="EFAD1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1" name="Freeform 73">
              <a:extLst>
                <a:ext uri="{FF2B5EF4-FFF2-40B4-BE49-F238E27FC236}">
                  <a16:creationId xmlns:a16="http://schemas.microsoft.com/office/drawing/2014/main" id="{52B12E13-1957-47BB-9F1C-092AA61FD9F4}"/>
                </a:ext>
              </a:extLst>
            </p:cNvPr>
            <p:cNvSpPr>
              <a:spLocks noEditPoints="1"/>
            </p:cNvSpPr>
            <p:nvPr/>
          </p:nvSpPr>
          <p:spPr bwMode="auto">
            <a:xfrm>
              <a:off x="3268" y="1166"/>
              <a:ext cx="649" cy="115"/>
            </a:xfrm>
            <a:custGeom>
              <a:avLst/>
              <a:gdLst>
                <a:gd name="T0" fmla="*/ 2595 w 2595"/>
                <a:gd name="T1" fmla="*/ 68 h 458"/>
                <a:gd name="T2" fmla="*/ 2010 w 2595"/>
                <a:gd name="T3" fmla="*/ 161 h 458"/>
                <a:gd name="T4" fmla="*/ 2007 w 2595"/>
                <a:gd name="T5" fmla="*/ 144 h 458"/>
                <a:gd name="T6" fmla="*/ 1999 w 2595"/>
                <a:gd name="T7" fmla="*/ 90 h 458"/>
                <a:gd name="T8" fmla="*/ 1997 w 2595"/>
                <a:gd name="T9" fmla="*/ 78 h 458"/>
                <a:gd name="T10" fmla="*/ 2483 w 2595"/>
                <a:gd name="T11" fmla="*/ 0 h 458"/>
                <a:gd name="T12" fmla="*/ 2523 w 2595"/>
                <a:gd name="T13" fmla="*/ 25 h 458"/>
                <a:gd name="T14" fmla="*/ 2595 w 2595"/>
                <a:gd name="T15" fmla="*/ 68 h 458"/>
                <a:gd name="T16" fmla="*/ 2007 w 2595"/>
                <a:gd name="T17" fmla="*/ 162 h 458"/>
                <a:gd name="T18" fmla="*/ 143 w 2595"/>
                <a:gd name="T19" fmla="*/ 458 h 458"/>
                <a:gd name="T20" fmla="*/ 0 w 2595"/>
                <a:gd name="T21" fmla="*/ 396 h 458"/>
                <a:gd name="T22" fmla="*/ 1892 w 2595"/>
                <a:gd name="T23" fmla="*/ 95 h 458"/>
                <a:gd name="T24" fmla="*/ 1896 w 2595"/>
                <a:gd name="T25" fmla="*/ 98 h 458"/>
                <a:gd name="T26" fmla="*/ 1929 w 2595"/>
                <a:gd name="T27" fmla="*/ 116 h 458"/>
                <a:gd name="T28" fmla="*/ 1958 w 2595"/>
                <a:gd name="T29" fmla="*/ 135 h 458"/>
                <a:gd name="T30" fmla="*/ 1980 w 2595"/>
                <a:gd name="T31" fmla="*/ 145 h 458"/>
                <a:gd name="T32" fmla="*/ 1997 w 2595"/>
                <a:gd name="T33" fmla="*/ 157 h 458"/>
                <a:gd name="T34" fmla="*/ 2007 w 2595"/>
                <a:gd name="T35" fmla="*/ 162 h 4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95"/>
                <a:gd name="T55" fmla="*/ 0 h 458"/>
                <a:gd name="T56" fmla="*/ 2595 w 2595"/>
                <a:gd name="T57" fmla="*/ 458 h 4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95" h="458">
                  <a:moveTo>
                    <a:pt x="2595" y="68"/>
                  </a:moveTo>
                  <a:lnTo>
                    <a:pt x="2010" y="161"/>
                  </a:lnTo>
                  <a:lnTo>
                    <a:pt x="2007" y="144"/>
                  </a:lnTo>
                  <a:lnTo>
                    <a:pt x="1999" y="90"/>
                  </a:lnTo>
                  <a:lnTo>
                    <a:pt x="1997" y="78"/>
                  </a:lnTo>
                  <a:lnTo>
                    <a:pt x="2483" y="0"/>
                  </a:lnTo>
                  <a:lnTo>
                    <a:pt x="2523" y="25"/>
                  </a:lnTo>
                  <a:lnTo>
                    <a:pt x="2595" y="68"/>
                  </a:lnTo>
                  <a:close/>
                  <a:moveTo>
                    <a:pt x="2007" y="162"/>
                  </a:moveTo>
                  <a:lnTo>
                    <a:pt x="143" y="458"/>
                  </a:lnTo>
                  <a:lnTo>
                    <a:pt x="0" y="396"/>
                  </a:lnTo>
                  <a:lnTo>
                    <a:pt x="1892" y="95"/>
                  </a:lnTo>
                  <a:lnTo>
                    <a:pt x="1896" y="98"/>
                  </a:lnTo>
                  <a:lnTo>
                    <a:pt x="1929" y="116"/>
                  </a:lnTo>
                  <a:lnTo>
                    <a:pt x="1958" y="135"/>
                  </a:lnTo>
                  <a:lnTo>
                    <a:pt x="1980" y="145"/>
                  </a:lnTo>
                  <a:lnTo>
                    <a:pt x="1997" y="157"/>
                  </a:lnTo>
                  <a:lnTo>
                    <a:pt x="2007" y="162"/>
                  </a:lnTo>
                  <a:close/>
                </a:path>
              </a:pathLst>
            </a:custGeom>
            <a:solidFill>
              <a:srgbClr val="F0B00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2" name="Freeform 74">
              <a:extLst>
                <a:ext uri="{FF2B5EF4-FFF2-40B4-BE49-F238E27FC236}">
                  <a16:creationId xmlns:a16="http://schemas.microsoft.com/office/drawing/2014/main" id="{F339672F-BCA0-4F57-A50E-F288174DE5BB}"/>
                </a:ext>
              </a:extLst>
            </p:cNvPr>
            <p:cNvSpPr>
              <a:spLocks noEditPoints="1"/>
            </p:cNvSpPr>
            <p:nvPr/>
          </p:nvSpPr>
          <p:spPr bwMode="auto">
            <a:xfrm>
              <a:off x="3259" y="1158"/>
              <a:ext cx="644" cy="115"/>
            </a:xfrm>
            <a:custGeom>
              <a:avLst/>
              <a:gdLst>
                <a:gd name="T0" fmla="*/ 2573 w 2573"/>
                <a:gd name="T1" fmla="*/ 68 h 460"/>
                <a:gd name="T2" fmla="*/ 2038 w 2573"/>
                <a:gd name="T3" fmla="*/ 153 h 460"/>
                <a:gd name="T4" fmla="*/ 2034 w 2573"/>
                <a:gd name="T5" fmla="*/ 123 h 460"/>
                <a:gd name="T6" fmla="*/ 2026 w 2573"/>
                <a:gd name="T7" fmla="*/ 70 h 460"/>
                <a:gd name="T8" fmla="*/ 2463 w 2573"/>
                <a:gd name="T9" fmla="*/ 0 h 460"/>
                <a:gd name="T10" fmla="*/ 2479 w 2573"/>
                <a:gd name="T11" fmla="*/ 9 h 460"/>
                <a:gd name="T12" fmla="*/ 2558 w 2573"/>
                <a:gd name="T13" fmla="*/ 58 h 460"/>
                <a:gd name="T14" fmla="*/ 2573 w 2573"/>
                <a:gd name="T15" fmla="*/ 68 h 460"/>
                <a:gd name="T16" fmla="*/ 1982 w 2573"/>
                <a:gd name="T17" fmla="*/ 162 h 460"/>
                <a:gd name="T18" fmla="*/ 107 w 2573"/>
                <a:gd name="T19" fmla="*/ 460 h 460"/>
                <a:gd name="T20" fmla="*/ 0 w 2573"/>
                <a:gd name="T21" fmla="*/ 413 h 460"/>
                <a:gd name="T22" fmla="*/ 0 w 2573"/>
                <a:gd name="T23" fmla="*/ 392 h 460"/>
                <a:gd name="T24" fmla="*/ 1871 w 2573"/>
                <a:gd name="T25" fmla="*/ 94 h 460"/>
                <a:gd name="T26" fmla="*/ 1894 w 2573"/>
                <a:gd name="T27" fmla="*/ 108 h 460"/>
                <a:gd name="T28" fmla="*/ 1931 w 2573"/>
                <a:gd name="T29" fmla="*/ 131 h 460"/>
                <a:gd name="T30" fmla="*/ 1964 w 2573"/>
                <a:gd name="T31" fmla="*/ 149 h 460"/>
                <a:gd name="T32" fmla="*/ 1982 w 2573"/>
                <a:gd name="T33" fmla="*/ 162 h 4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73"/>
                <a:gd name="T52" fmla="*/ 0 h 460"/>
                <a:gd name="T53" fmla="*/ 2573 w 2573"/>
                <a:gd name="T54" fmla="*/ 460 h 4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73" h="460">
                  <a:moveTo>
                    <a:pt x="2573" y="68"/>
                  </a:moveTo>
                  <a:lnTo>
                    <a:pt x="2038" y="153"/>
                  </a:lnTo>
                  <a:lnTo>
                    <a:pt x="2034" y="123"/>
                  </a:lnTo>
                  <a:lnTo>
                    <a:pt x="2026" y="70"/>
                  </a:lnTo>
                  <a:lnTo>
                    <a:pt x="2463" y="0"/>
                  </a:lnTo>
                  <a:lnTo>
                    <a:pt x="2479" y="9"/>
                  </a:lnTo>
                  <a:lnTo>
                    <a:pt x="2558" y="58"/>
                  </a:lnTo>
                  <a:lnTo>
                    <a:pt x="2573" y="68"/>
                  </a:lnTo>
                  <a:close/>
                  <a:moveTo>
                    <a:pt x="1982" y="162"/>
                  </a:moveTo>
                  <a:lnTo>
                    <a:pt x="107" y="460"/>
                  </a:lnTo>
                  <a:lnTo>
                    <a:pt x="0" y="413"/>
                  </a:lnTo>
                  <a:lnTo>
                    <a:pt x="0" y="392"/>
                  </a:lnTo>
                  <a:lnTo>
                    <a:pt x="1871" y="94"/>
                  </a:lnTo>
                  <a:lnTo>
                    <a:pt x="1894" y="108"/>
                  </a:lnTo>
                  <a:lnTo>
                    <a:pt x="1931" y="131"/>
                  </a:lnTo>
                  <a:lnTo>
                    <a:pt x="1964" y="149"/>
                  </a:lnTo>
                  <a:lnTo>
                    <a:pt x="1982" y="162"/>
                  </a:lnTo>
                  <a:close/>
                </a:path>
              </a:pathLst>
            </a:custGeom>
            <a:solidFill>
              <a:srgbClr val="F0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3" name="Freeform 75">
              <a:extLst>
                <a:ext uri="{FF2B5EF4-FFF2-40B4-BE49-F238E27FC236}">
                  <a16:creationId xmlns:a16="http://schemas.microsoft.com/office/drawing/2014/main" id="{622F0F01-A1A0-415E-86F7-878DF692B668}"/>
                </a:ext>
              </a:extLst>
            </p:cNvPr>
            <p:cNvSpPr>
              <a:spLocks noEditPoints="1"/>
            </p:cNvSpPr>
            <p:nvPr/>
          </p:nvSpPr>
          <p:spPr bwMode="auto">
            <a:xfrm>
              <a:off x="3259" y="1149"/>
              <a:ext cx="630" cy="116"/>
            </a:xfrm>
            <a:custGeom>
              <a:avLst/>
              <a:gdLst>
                <a:gd name="T0" fmla="*/ 2518 w 2518"/>
                <a:gd name="T1" fmla="*/ 67 h 463"/>
                <a:gd name="T2" fmla="*/ 2032 w 2518"/>
                <a:gd name="T3" fmla="*/ 145 h 463"/>
                <a:gd name="T4" fmla="*/ 2023 w 2518"/>
                <a:gd name="T5" fmla="*/ 79 h 463"/>
                <a:gd name="T6" fmla="*/ 2020 w 2518"/>
                <a:gd name="T7" fmla="*/ 62 h 463"/>
                <a:gd name="T8" fmla="*/ 2407 w 2518"/>
                <a:gd name="T9" fmla="*/ 0 h 463"/>
                <a:gd name="T10" fmla="*/ 2479 w 2518"/>
                <a:gd name="T11" fmla="*/ 43 h 463"/>
                <a:gd name="T12" fmla="*/ 2518 w 2518"/>
                <a:gd name="T13" fmla="*/ 67 h 463"/>
                <a:gd name="T14" fmla="*/ 1927 w 2518"/>
                <a:gd name="T15" fmla="*/ 162 h 463"/>
                <a:gd name="T16" fmla="*/ 35 w 2518"/>
                <a:gd name="T17" fmla="*/ 463 h 463"/>
                <a:gd name="T18" fmla="*/ 0 w 2518"/>
                <a:gd name="T19" fmla="*/ 447 h 463"/>
                <a:gd name="T20" fmla="*/ 0 w 2518"/>
                <a:gd name="T21" fmla="*/ 384 h 463"/>
                <a:gd name="T22" fmla="*/ 1814 w 2518"/>
                <a:gd name="T23" fmla="*/ 95 h 463"/>
                <a:gd name="T24" fmla="*/ 1853 w 2518"/>
                <a:gd name="T25" fmla="*/ 118 h 463"/>
                <a:gd name="T26" fmla="*/ 1894 w 2518"/>
                <a:gd name="T27" fmla="*/ 142 h 463"/>
                <a:gd name="T28" fmla="*/ 1927 w 2518"/>
                <a:gd name="T29" fmla="*/ 162 h 4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18"/>
                <a:gd name="T46" fmla="*/ 0 h 463"/>
                <a:gd name="T47" fmla="*/ 2518 w 2518"/>
                <a:gd name="T48" fmla="*/ 463 h 4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18" h="463">
                  <a:moveTo>
                    <a:pt x="2518" y="67"/>
                  </a:moveTo>
                  <a:lnTo>
                    <a:pt x="2032" y="145"/>
                  </a:lnTo>
                  <a:lnTo>
                    <a:pt x="2023" y="79"/>
                  </a:lnTo>
                  <a:lnTo>
                    <a:pt x="2020" y="62"/>
                  </a:lnTo>
                  <a:lnTo>
                    <a:pt x="2407" y="0"/>
                  </a:lnTo>
                  <a:lnTo>
                    <a:pt x="2479" y="43"/>
                  </a:lnTo>
                  <a:lnTo>
                    <a:pt x="2518" y="67"/>
                  </a:lnTo>
                  <a:close/>
                  <a:moveTo>
                    <a:pt x="1927" y="162"/>
                  </a:moveTo>
                  <a:lnTo>
                    <a:pt x="35" y="463"/>
                  </a:lnTo>
                  <a:lnTo>
                    <a:pt x="0" y="447"/>
                  </a:lnTo>
                  <a:lnTo>
                    <a:pt x="0" y="384"/>
                  </a:lnTo>
                  <a:lnTo>
                    <a:pt x="1814" y="95"/>
                  </a:lnTo>
                  <a:lnTo>
                    <a:pt x="1853" y="118"/>
                  </a:lnTo>
                  <a:lnTo>
                    <a:pt x="1894" y="142"/>
                  </a:lnTo>
                  <a:lnTo>
                    <a:pt x="1927" y="162"/>
                  </a:lnTo>
                  <a:close/>
                </a:path>
              </a:pathLst>
            </a:custGeom>
            <a:solidFill>
              <a:srgbClr val="F1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4" name="Freeform 76">
              <a:extLst>
                <a:ext uri="{FF2B5EF4-FFF2-40B4-BE49-F238E27FC236}">
                  <a16:creationId xmlns:a16="http://schemas.microsoft.com/office/drawing/2014/main" id="{8C53279A-F2B2-41E5-941D-204BA8A2F168}"/>
                </a:ext>
              </a:extLst>
            </p:cNvPr>
            <p:cNvSpPr>
              <a:spLocks noEditPoints="1"/>
            </p:cNvSpPr>
            <p:nvPr/>
          </p:nvSpPr>
          <p:spPr bwMode="auto">
            <a:xfrm>
              <a:off x="3259" y="1141"/>
              <a:ext cx="616" cy="115"/>
            </a:xfrm>
            <a:custGeom>
              <a:avLst/>
              <a:gdLst>
                <a:gd name="T0" fmla="*/ 2465 w 2465"/>
                <a:gd name="T1" fmla="*/ 68 h 460"/>
                <a:gd name="T2" fmla="*/ 2028 w 2465"/>
                <a:gd name="T3" fmla="*/ 138 h 460"/>
                <a:gd name="T4" fmla="*/ 2025 w 2465"/>
                <a:gd name="T5" fmla="*/ 113 h 460"/>
                <a:gd name="T6" fmla="*/ 2015 w 2465"/>
                <a:gd name="T7" fmla="*/ 55 h 460"/>
                <a:gd name="T8" fmla="*/ 2352 w 2465"/>
                <a:gd name="T9" fmla="*/ 0 h 460"/>
                <a:gd name="T10" fmla="*/ 2404 w 2465"/>
                <a:gd name="T11" fmla="*/ 31 h 460"/>
                <a:gd name="T12" fmla="*/ 2465 w 2465"/>
                <a:gd name="T13" fmla="*/ 68 h 460"/>
                <a:gd name="T14" fmla="*/ 1873 w 2465"/>
                <a:gd name="T15" fmla="*/ 162 h 460"/>
                <a:gd name="T16" fmla="*/ 2 w 2465"/>
                <a:gd name="T17" fmla="*/ 460 h 460"/>
                <a:gd name="T18" fmla="*/ 0 w 2465"/>
                <a:gd name="T19" fmla="*/ 375 h 460"/>
                <a:gd name="T20" fmla="*/ 1761 w 2465"/>
                <a:gd name="T21" fmla="*/ 95 h 460"/>
                <a:gd name="T22" fmla="*/ 1761 w 2465"/>
                <a:gd name="T23" fmla="*/ 95 h 460"/>
                <a:gd name="T24" fmla="*/ 1809 w 2465"/>
                <a:gd name="T25" fmla="*/ 125 h 460"/>
                <a:gd name="T26" fmla="*/ 1855 w 2465"/>
                <a:gd name="T27" fmla="*/ 152 h 460"/>
                <a:gd name="T28" fmla="*/ 1873 w 2465"/>
                <a:gd name="T29" fmla="*/ 162 h 4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5"/>
                <a:gd name="T46" fmla="*/ 0 h 460"/>
                <a:gd name="T47" fmla="*/ 2465 w 2465"/>
                <a:gd name="T48" fmla="*/ 460 h 4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5" h="460">
                  <a:moveTo>
                    <a:pt x="2465" y="68"/>
                  </a:moveTo>
                  <a:lnTo>
                    <a:pt x="2028" y="138"/>
                  </a:lnTo>
                  <a:lnTo>
                    <a:pt x="2025" y="113"/>
                  </a:lnTo>
                  <a:lnTo>
                    <a:pt x="2015" y="55"/>
                  </a:lnTo>
                  <a:lnTo>
                    <a:pt x="2352" y="0"/>
                  </a:lnTo>
                  <a:lnTo>
                    <a:pt x="2404" y="31"/>
                  </a:lnTo>
                  <a:lnTo>
                    <a:pt x="2465" y="68"/>
                  </a:lnTo>
                  <a:close/>
                  <a:moveTo>
                    <a:pt x="1873" y="162"/>
                  </a:moveTo>
                  <a:lnTo>
                    <a:pt x="2" y="460"/>
                  </a:lnTo>
                  <a:lnTo>
                    <a:pt x="0" y="375"/>
                  </a:lnTo>
                  <a:lnTo>
                    <a:pt x="1761" y="95"/>
                  </a:lnTo>
                  <a:lnTo>
                    <a:pt x="1809" y="125"/>
                  </a:lnTo>
                  <a:lnTo>
                    <a:pt x="1855" y="152"/>
                  </a:lnTo>
                  <a:lnTo>
                    <a:pt x="1873" y="162"/>
                  </a:lnTo>
                  <a:close/>
                </a:path>
              </a:pathLst>
            </a:custGeom>
            <a:solidFill>
              <a:srgbClr val="F1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5" name="Freeform 77">
              <a:extLst>
                <a:ext uri="{FF2B5EF4-FFF2-40B4-BE49-F238E27FC236}">
                  <a16:creationId xmlns:a16="http://schemas.microsoft.com/office/drawing/2014/main" id="{1E6CBC31-A53C-410A-BECD-D70D43843F79}"/>
                </a:ext>
              </a:extLst>
            </p:cNvPr>
            <p:cNvSpPr>
              <a:spLocks noEditPoints="1"/>
            </p:cNvSpPr>
            <p:nvPr/>
          </p:nvSpPr>
          <p:spPr bwMode="auto">
            <a:xfrm>
              <a:off x="3259" y="1133"/>
              <a:ext cx="602" cy="112"/>
            </a:xfrm>
            <a:custGeom>
              <a:avLst/>
              <a:gdLst>
                <a:gd name="T0" fmla="*/ 2409 w 2409"/>
                <a:gd name="T1" fmla="*/ 67 h 451"/>
                <a:gd name="T2" fmla="*/ 2022 w 2409"/>
                <a:gd name="T3" fmla="*/ 129 h 451"/>
                <a:gd name="T4" fmla="*/ 2010 w 2409"/>
                <a:gd name="T5" fmla="*/ 54 h 451"/>
                <a:gd name="T6" fmla="*/ 2009 w 2409"/>
                <a:gd name="T7" fmla="*/ 46 h 451"/>
                <a:gd name="T8" fmla="*/ 2297 w 2409"/>
                <a:gd name="T9" fmla="*/ 0 h 451"/>
                <a:gd name="T10" fmla="*/ 2330 w 2409"/>
                <a:gd name="T11" fmla="*/ 20 h 451"/>
                <a:gd name="T12" fmla="*/ 2404 w 2409"/>
                <a:gd name="T13" fmla="*/ 64 h 451"/>
                <a:gd name="T14" fmla="*/ 2409 w 2409"/>
                <a:gd name="T15" fmla="*/ 67 h 451"/>
                <a:gd name="T16" fmla="*/ 1816 w 2409"/>
                <a:gd name="T17" fmla="*/ 162 h 451"/>
                <a:gd name="T18" fmla="*/ 2 w 2409"/>
                <a:gd name="T19" fmla="*/ 451 h 451"/>
                <a:gd name="T20" fmla="*/ 0 w 2409"/>
                <a:gd name="T21" fmla="*/ 365 h 451"/>
                <a:gd name="T22" fmla="*/ 1704 w 2409"/>
                <a:gd name="T23" fmla="*/ 94 h 451"/>
                <a:gd name="T24" fmla="*/ 1711 w 2409"/>
                <a:gd name="T25" fmla="*/ 98 h 451"/>
                <a:gd name="T26" fmla="*/ 1761 w 2409"/>
                <a:gd name="T27" fmla="*/ 128 h 451"/>
                <a:gd name="T28" fmla="*/ 1809 w 2409"/>
                <a:gd name="T29" fmla="*/ 158 h 451"/>
                <a:gd name="T30" fmla="*/ 1816 w 2409"/>
                <a:gd name="T31" fmla="*/ 162 h 4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09"/>
                <a:gd name="T49" fmla="*/ 0 h 451"/>
                <a:gd name="T50" fmla="*/ 2409 w 2409"/>
                <a:gd name="T51" fmla="*/ 451 h 4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09" h="451">
                  <a:moveTo>
                    <a:pt x="2409" y="67"/>
                  </a:moveTo>
                  <a:lnTo>
                    <a:pt x="2022" y="129"/>
                  </a:lnTo>
                  <a:lnTo>
                    <a:pt x="2010" y="54"/>
                  </a:lnTo>
                  <a:lnTo>
                    <a:pt x="2009" y="46"/>
                  </a:lnTo>
                  <a:lnTo>
                    <a:pt x="2297" y="0"/>
                  </a:lnTo>
                  <a:lnTo>
                    <a:pt x="2330" y="20"/>
                  </a:lnTo>
                  <a:lnTo>
                    <a:pt x="2404" y="64"/>
                  </a:lnTo>
                  <a:lnTo>
                    <a:pt x="2409" y="67"/>
                  </a:lnTo>
                  <a:close/>
                  <a:moveTo>
                    <a:pt x="1816" y="162"/>
                  </a:moveTo>
                  <a:lnTo>
                    <a:pt x="2" y="451"/>
                  </a:lnTo>
                  <a:lnTo>
                    <a:pt x="0" y="365"/>
                  </a:lnTo>
                  <a:lnTo>
                    <a:pt x="1704" y="94"/>
                  </a:lnTo>
                  <a:lnTo>
                    <a:pt x="1711" y="98"/>
                  </a:lnTo>
                  <a:lnTo>
                    <a:pt x="1761" y="128"/>
                  </a:lnTo>
                  <a:lnTo>
                    <a:pt x="1809" y="158"/>
                  </a:lnTo>
                  <a:lnTo>
                    <a:pt x="1816" y="162"/>
                  </a:lnTo>
                  <a:close/>
                </a:path>
              </a:pathLst>
            </a:custGeom>
            <a:solidFill>
              <a:srgbClr val="F2BB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6" name="Freeform 78">
              <a:extLst>
                <a:ext uri="{FF2B5EF4-FFF2-40B4-BE49-F238E27FC236}">
                  <a16:creationId xmlns:a16="http://schemas.microsoft.com/office/drawing/2014/main" id="{C42E9D26-A7D1-4212-AC56-95C3C869FAB1}"/>
                </a:ext>
              </a:extLst>
            </p:cNvPr>
            <p:cNvSpPr>
              <a:spLocks noEditPoints="1"/>
            </p:cNvSpPr>
            <p:nvPr/>
          </p:nvSpPr>
          <p:spPr bwMode="auto">
            <a:xfrm>
              <a:off x="3258" y="1125"/>
              <a:ext cx="589" cy="110"/>
            </a:xfrm>
            <a:custGeom>
              <a:avLst/>
              <a:gdLst>
                <a:gd name="T0" fmla="*/ 2353 w 2353"/>
                <a:gd name="T1" fmla="*/ 66 h 441"/>
                <a:gd name="T2" fmla="*/ 2016 w 2353"/>
                <a:gd name="T3" fmla="*/ 121 h 441"/>
                <a:gd name="T4" fmla="*/ 2011 w 2353"/>
                <a:gd name="T5" fmla="*/ 87 h 441"/>
                <a:gd name="T6" fmla="*/ 2004 w 2353"/>
                <a:gd name="T7" fmla="*/ 36 h 441"/>
                <a:gd name="T8" fmla="*/ 2239 w 2353"/>
                <a:gd name="T9" fmla="*/ 0 h 441"/>
                <a:gd name="T10" fmla="*/ 2264 w 2353"/>
                <a:gd name="T11" fmla="*/ 13 h 441"/>
                <a:gd name="T12" fmla="*/ 2331 w 2353"/>
                <a:gd name="T13" fmla="*/ 53 h 441"/>
                <a:gd name="T14" fmla="*/ 2353 w 2353"/>
                <a:gd name="T15" fmla="*/ 66 h 441"/>
                <a:gd name="T16" fmla="*/ 1762 w 2353"/>
                <a:gd name="T17" fmla="*/ 161 h 441"/>
                <a:gd name="T18" fmla="*/ 1 w 2353"/>
                <a:gd name="T19" fmla="*/ 441 h 441"/>
                <a:gd name="T20" fmla="*/ 0 w 2353"/>
                <a:gd name="T21" fmla="*/ 357 h 441"/>
                <a:gd name="T22" fmla="*/ 898 w 2353"/>
                <a:gd name="T23" fmla="*/ 213 h 441"/>
                <a:gd name="T24" fmla="*/ 908 w 2353"/>
                <a:gd name="T25" fmla="*/ 219 h 441"/>
                <a:gd name="T26" fmla="*/ 907 w 2353"/>
                <a:gd name="T27" fmla="*/ 211 h 441"/>
                <a:gd name="T28" fmla="*/ 1648 w 2353"/>
                <a:gd name="T29" fmla="*/ 93 h 441"/>
                <a:gd name="T30" fmla="*/ 1658 w 2353"/>
                <a:gd name="T31" fmla="*/ 99 h 441"/>
                <a:gd name="T32" fmla="*/ 1712 w 2353"/>
                <a:gd name="T33" fmla="*/ 131 h 441"/>
                <a:gd name="T34" fmla="*/ 1762 w 2353"/>
                <a:gd name="T35" fmla="*/ 161 h 4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53"/>
                <a:gd name="T55" fmla="*/ 0 h 441"/>
                <a:gd name="T56" fmla="*/ 2353 w 2353"/>
                <a:gd name="T57" fmla="*/ 441 h 4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53" h="441">
                  <a:moveTo>
                    <a:pt x="2353" y="66"/>
                  </a:moveTo>
                  <a:lnTo>
                    <a:pt x="2016" y="121"/>
                  </a:lnTo>
                  <a:lnTo>
                    <a:pt x="2011" y="87"/>
                  </a:lnTo>
                  <a:lnTo>
                    <a:pt x="2004" y="36"/>
                  </a:lnTo>
                  <a:lnTo>
                    <a:pt x="2239" y="0"/>
                  </a:lnTo>
                  <a:lnTo>
                    <a:pt x="2264" y="13"/>
                  </a:lnTo>
                  <a:lnTo>
                    <a:pt x="2331" y="53"/>
                  </a:lnTo>
                  <a:lnTo>
                    <a:pt x="2353" y="66"/>
                  </a:lnTo>
                  <a:close/>
                  <a:moveTo>
                    <a:pt x="1762" y="161"/>
                  </a:moveTo>
                  <a:lnTo>
                    <a:pt x="1" y="441"/>
                  </a:lnTo>
                  <a:lnTo>
                    <a:pt x="0" y="357"/>
                  </a:lnTo>
                  <a:lnTo>
                    <a:pt x="898" y="213"/>
                  </a:lnTo>
                  <a:lnTo>
                    <a:pt x="908" y="219"/>
                  </a:lnTo>
                  <a:lnTo>
                    <a:pt x="907" y="211"/>
                  </a:lnTo>
                  <a:lnTo>
                    <a:pt x="1648" y="93"/>
                  </a:lnTo>
                  <a:lnTo>
                    <a:pt x="1658" y="99"/>
                  </a:lnTo>
                  <a:lnTo>
                    <a:pt x="1712" y="131"/>
                  </a:lnTo>
                  <a:lnTo>
                    <a:pt x="1762" y="161"/>
                  </a:lnTo>
                  <a:close/>
                </a:path>
              </a:pathLst>
            </a:custGeom>
            <a:solidFill>
              <a:srgbClr val="F3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7" name="Freeform 79">
              <a:extLst>
                <a:ext uri="{FF2B5EF4-FFF2-40B4-BE49-F238E27FC236}">
                  <a16:creationId xmlns:a16="http://schemas.microsoft.com/office/drawing/2014/main" id="{120E7F4C-017B-4651-BE7A-F96699B75ADB}"/>
                </a:ext>
              </a:extLst>
            </p:cNvPr>
            <p:cNvSpPr>
              <a:spLocks noEditPoints="1"/>
            </p:cNvSpPr>
            <p:nvPr/>
          </p:nvSpPr>
          <p:spPr bwMode="auto">
            <a:xfrm>
              <a:off x="3258" y="1116"/>
              <a:ext cx="575" cy="108"/>
            </a:xfrm>
            <a:custGeom>
              <a:avLst/>
              <a:gdLst>
                <a:gd name="T0" fmla="*/ 2298 w 2298"/>
                <a:gd name="T1" fmla="*/ 67 h 432"/>
                <a:gd name="T2" fmla="*/ 2010 w 2298"/>
                <a:gd name="T3" fmla="*/ 113 h 432"/>
                <a:gd name="T4" fmla="*/ 1998 w 2298"/>
                <a:gd name="T5" fmla="*/ 33 h 432"/>
                <a:gd name="T6" fmla="*/ 1998 w 2298"/>
                <a:gd name="T7" fmla="*/ 29 h 432"/>
                <a:gd name="T8" fmla="*/ 2182 w 2298"/>
                <a:gd name="T9" fmla="*/ 0 h 432"/>
                <a:gd name="T10" fmla="*/ 2202 w 2298"/>
                <a:gd name="T11" fmla="*/ 12 h 432"/>
                <a:gd name="T12" fmla="*/ 2264 w 2298"/>
                <a:gd name="T13" fmla="*/ 47 h 432"/>
                <a:gd name="T14" fmla="*/ 2298 w 2298"/>
                <a:gd name="T15" fmla="*/ 67 h 432"/>
                <a:gd name="T16" fmla="*/ 1705 w 2298"/>
                <a:gd name="T17" fmla="*/ 161 h 432"/>
                <a:gd name="T18" fmla="*/ 1 w 2298"/>
                <a:gd name="T19" fmla="*/ 432 h 432"/>
                <a:gd name="T20" fmla="*/ 0 w 2298"/>
                <a:gd name="T21" fmla="*/ 348 h 432"/>
                <a:gd name="T22" fmla="*/ 845 w 2298"/>
                <a:gd name="T23" fmla="*/ 213 h 432"/>
                <a:gd name="T24" fmla="*/ 908 w 2298"/>
                <a:gd name="T25" fmla="*/ 253 h 432"/>
                <a:gd name="T26" fmla="*/ 901 w 2298"/>
                <a:gd name="T27" fmla="*/ 204 h 432"/>
                <a:gd name="T28" fmla="*/ 1593 w 2298"/>
                <a:gd name="T29" fmla="*/ 94 h 432"/>
                <a:gd name="T30" fmla="*/ 1602 w 2298"/>
                <a:gd name="T31" fmla="*/ 100 h 432"/>
                <a:gd name="T32" fmla="*/ 1658 w 2298"/>
                <a:gd name="T33" fmla="*/ 133 h 432"/>
                <a:gd name="T34" fmla="*/ 1705 w 2298"/>
                <a:gd name="T35" fmla="*/ 161 h 4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98"/>
                <a:gd name="T55" fmla="*/ 0 h 432"/>
                <a:gd name="T56" fmla="*/ 2298 w 2298"/>
                <a:gd name="T57" fmla="*/ 432 h 4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98" h="432">
                  <a:moveTo>
                    <a:pt x="2298" y="67"/>
                  </a:moveTo>
                  <a:lnTo>
                    <a:pt x="2010" y="113"/>
                  </a:lnTo>
                  <a:lnTo>
                    <a:pt x="1998" y="33"/>
                  </a:lnTo>
                  <a:lnTo>
                    <a:pt x="1998" y="29"/>
                  </a:lnTo>
                  <a:lnTo>
                    <a:pt x="2182" y="0"/>
                  </a:lnTo>
                  <a:lnTo>
                    <a:pt x="2202" y="12"/>
                  </a:lnTo>
                  <a:lnTo>
                    <a:pt x="2264" y="47"/>
                  </a:lnTo>
                  <a:lnTo>
                    <a:pt x="2298" y="67"/>
                  </a:lnTo>
                  <a:close/>
                  <a:moveTo>
                    <a:pt x="1705" y="161"/>
                  </a:moveTo>
                  <a:lnTo>
                    <a:pt x="1" y="432"/>
                  </a:lnTo>
                  <a:lnTo>
                    <a:pt x="0" y="348"/>
                  </a:lnTo>
                  <a:lnTo>
                    <a:pt x="845" y="213"/>
                  </a:lnTo>
                  <a:lnTo>
                    <a:pt x="908" y="253"/>
                  </a:lnTo>
                  <a:lnTo>
                    <a:pt x="901" y="204"/>
                  </a:lnTo>
                  <a:lnTo>
                    <a:pt x="1593" y="94"/>
                  </a:lnTo>
                  <a:lnTo>
                    <a:pt x="1602" y="100"/>
                  </a:lnTo>
                  <a:lnTo>
                    <a:pt x="1658" y="133"/>
                  </a:lnTo>
                  <a:lnTo>
                    <a:pt x="1705" y="161"/>
                  </a:lnTo>
                  <a:close/>
                </a:path>
              </a:pathLst>
            </a:custGeom>
            <a:solidFill>
              <a:srgbClr val="F4C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8" name="Freeform 80">
              <a:extLst>
                <a:ext uri="{FF2B5EF4-FFF2-40B4-BE49-F238E27FC236}">
                  <a16:creationId xmlns:a16="http://schemas.microsoft.com/office/drawing/2014/main" id="{55F0BC98-83E1-41C2-BFAB-7E1A90CA73D1}"/>
                </a:ext>
              </a:extLst>
            </p:cNvPr>
            <p:cNvSpPr>
              <a:spLocks noEditPoints="1"/>
            </p:cNvSpPr>
            <p:nvPr/>
          </p:nvSpPr>
          <p:spPr bwMode="auto">
            <a:xfrm>
              <a:off x="3258" y="1107"/>
              <a:ext cx="560" cy="107"/>
            </a:xfrm>
            <a:custGeom>
              <a:avLst/>
              <a:gdLst>
                <a:gd name="T0" fmla="*/ 2240 w 2240"/>
                <a:gd name="T1" fmla="*/ 69 h 426"/>
                <a:gd name="T2" fmla="*/ 2005 w 2240"/>
                <a:gd name="T3" fmla="*/ 105 h 426"/>
                <a:gd name="T4" fmla="*/ 1999 w 2240"/>
                <a:gd name="T5" fmla="*/ 68 h 426"/>
                <a:gd name="T6" fmla="*/ 1993 w 2240"/>
                <a:gd name="T7" fmla="*/ 22 h 426"/>
                <a:gd name="T8" fmla="*/ 2130 w 2240"/>
                <a:gd name="T9" fmla="*/ 0 h 426"/>
                <a:gd name="T10" fmla="*/ 2147 w 2240"/>
                <a:gd name="T11" fmla="*/ 11 h 426"/>
                <a:gd name="T12" fmla="*/ 2203 w 2240"/>
                <a:gd name="T13" fmla="*/ 47 h 426"/>
                <a:gd name="T14" fmla="*/ 2240 w 2240"/>
                <a:gd name="T15" fmla="*/ 69 h 426"/>
                <a:gd name="T16" fmla="*/ 1649 w 2240"/>
                <a:gd name="T17" fmla="*/ 162 h 426"/>
                <a:gd name="T18" fmla="*/ 908 w 2240"/>
                <a:gd name="T19" fmla="*/ 280 h 426"/>
                <a:gd name="T20" fmla="*/ 895 w 2240"/>
                <a:gd name="T21" fmla="*/ 197 h 426"/>
                <a:gd name="T22" fmla="*/ 1539 w 2240"/>
                <a:gd name="T23" fmla="*/ 95 h 426"/>
                <a:gd name="T24" fmla="*/ 1547 w 2240"/>
                <a:gd name="T25" fmla="*/ 99 h 426"/>
                <a:gd name="T26" fmla="*/ 1603 w 2240"/>
                <a:gd name="T27" fmla="*/ 135 h 426"/>
                <a:gd name="T28" fmla="*/ 1649 w 2240"/>
                <a:gd name="T29" fmla="*/ 162 h 426"/>
                <a:gd name="T30" fmla="*/ 899 w 2240"/>
                <a:gd name="T31" fmla="*/ 282 h 426"/>
                <a:gd name="T32" fmla="*/ 1 w 2240"/>
                <a:gd name="T33" fmla="*/ 426 h 426"/>
                <a:gd name="T34" fmla="*/ 0 w 2240"/>
                <a:gd name="T35" fmla="*/ 340 h 426"/>
                <a:gd name="T36" fmla="*/ 793 w 2240"/>
                <a:gd name="T37" fmla="*/ 213 h 426"/>
                <a:gd name="T38" fmla="*/ 899 w 2240"/>
                <a:gd name="T39" fmla="*/ 282 h 4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40"/>
                <a:gd name="T61" fmla="*/ 0 h 426"/>
                <a:gd name="T62" fmla="*/ 2240 w 2240"/>
                <a:gd name="T63" fmla="*/ 426 h 4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40" h="426">
                  <a:moveTo>
                    <a:pt x="2240" y="69"/>
                  </a:moveTo>
                  <a:lnTo>
                    <a:pt x="2005" y="105"/>
                  </a:lnTo>
                  <a:lnTo>
                    <a:pt x="1999" y="68"/>
                  </a:lnTo>
                  <a:lnTo>
                    <a:pt x="1993" y="22"/>
                  </a:lnTo>
                  <a:lnTo>
                    <a:pt x="2130" y="0"/>
                  </a:lnTo>
                  <a:lnTo>
                    <a:pt x="2147" y="11"/>
                  </a:lnTo>
                  <a:lnTo>
                    <a:pt x="2203" y="47"/>
                  </a:lnTo>
                  <a:lnTo>
                    <a:pt x="2240" y="69"/>
                  </a:lnTo>
                  <a:close/>
                  <a:moveTo>
                    <a:pt x="1649" y="162"/>
                  </a:moveTo>
                  <a:lnTo>
                    <a:pt x="908" y="280"/>
                  </a:lnTo>
                  <a:lnTo>
                    <a:pt x="895" y="197"/>
                  </a:lnTo>
                  <a:lnTo>
                    <a:pt x="1539" y="95"/>
                  </a:lnTo>
                  <a:lnTo>
                    <a:pt x="1547" y="99"/>
                  </a:lnTo>
                  <a:lnTo>
                    <a:pt x="1603" y="135"/>
                  </a:lnTo>
                  <a:lnTo>
                    <a:pt x="1649" y="162"/>
                  </a:lnTo>
                  <a:close/>
                  <a:moveTo>
                    <a:pt x="899" y="282"/>
                  </a:moveTo>
                  <a:lnTo>
                    <a:pt x="1" y="426"/>
                  </a:lnTo>
                  <a:lnTo>
                    <a:pt x="0" y="340"/>
                  </a:lnTo>
                  <a:lnTo>
                    <a:pt x="793" y="213"/>
                  </a:lnTo>
                  <a:lnTo>
                    <a:pt x="899" y="282"/>
                  </a:lnTo>
                  <a:close/>
                </a:path>
              </a:pathLst>
            </a:custGeom>
            <a:solidFill>
              <a:srgbClr val="F5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69" name="Freeform 81">
              <a:extLst>
                <a:ext uri="{FF2B5EF4-FFF2-40B4-BE49-F238E27FC236}">
                  <a16:creationId xmlns:a16="http://schemas.microsoft.com/office/drawing/2014/main" id="{E35491D1-0BA3-4904-AFBE-4717F591D1C7}"/>
                </a:ext>
              </a:extLst>
            </p:cNvPr>
            <p:cNvSpPr>
              <a:spLocks noEditPoints="1"/>
            </p:cNvSpPr>
            <p:nvPr/>
          </p:nvSpPr>
          <p:spPr bwMode="auto">
            <a:xfrm>
              <a:off x="3258" y="1099"/>
              <a:ext cx="546" cy="104"/>
            </a:xfrm>
            <a:custGeom>
              <a:avLst/>
              <a:gdLst>
                <a:gd name="T0" fmla="*/ 2183 w 2183"/>
                <a:gd name="T1" fmla="*/ 68 h 416"/>
                <a:gd name="T2" fmla="*/ 1999 w 2183"/>
                <a:gd name="T3" fmla="*/ 97 h 416"/>
                <a:gd name="T4" fmla="*/ 1988 w 2183"/>
                <a:gd name="T5" fmla="*/ 19 h 416"/>
                <a:gd name="T6" fmla="*/ 1986 w 2183"/>
                <a:gd name="T7" fmla="*/ 14 h 416"/>
                <a:gd name="T8" fmla="*/ 2073 w 2183"/>
                <a:gd name="T9" fmla="*/ 0 h 416"/>
                <a:gd name="T10" fmla="*/ 2098 w 2183"/>
                <a:gd name="T11" fmla="*/ 14 h 416"/>
                <a:gd name="T12" fmla="*/ 2147 w 2183"/>
                <a:gd name="T13" fmla="*/ 44 h 416"/>
                <a:gd name="T14" fmla="*/ 2183 w 2183"/>
                <a:gd name="T15" fmla="*/ 68 h 416"/>
                <a:gd name="T16" fmla="*/ 1594 w 2183"/>
                <a:gd name="T17" fmla="*/ 162 h 416"/>
                <a:gd name="T18" fmla="*/ 902 w 2183"/>
                <a:gd name="T19" fmla="*/ 272 h 416"/>
                <a:gd name="T20" fmla="*/ 889 w 2183"/>
                <a:gd name="T21" fmla="*/ 189 h 416"/>
                <a:gd name="T22" fmla="*/ 1481 w 2183"/>
                <a:gd name="T23" fmla="*/ 94 h 416"/>
                <a:gd name="T24" fmla="*/ 1490 w 2183"/>
                <a:gd name="T25" fmla="*/ 101 h 416"/>
                <a:gd name="T26" fmla="*/ 1547 w 2183"/>
                <a:gd name="T27" fmla="*/ 132 h 416"/>
                <a:gd name="T28" fmla="*/ 1594 w 2183"/>
                <a:gd name="T29" fmla="*/ 162 h 416"/>
                <a:gd name="T30" fmla="*/ 846 w 2183"/>
                <a:gd name="T31" fmla="*/ 281 h 416"/>
                <a:gd name="T32" fmla="*/ 1 w 2183"/>
                <a:gd name="T33" fmla="*/ 416 h 416"/>
                <a:gd name="T34" fmla="*/ 0 w 2183"/>
                <a:gd name="T35" fmla="*/ 330 h 416"/>
                <a:gd name="T36" fmla="*/ 740 w 2183"/>
                <a:gd name="T37" fmla="*/ 212 h 416"/>
                <a:gd name="T38" fmla="*/ 846 w 2183"/>
                <a:gd name="T39" fmla="*/ 281 h 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83"/>
                <a:gd name="T61" fmla="*/ 0 h 416"/>
                <a:gd name="T62" fmla="*/ 2183 w 2183"/>
                <a:gd name="T63" fmla="*/ 416 h 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83" h="416">
                  <a:moveTo>
                    <a:pt x="2183" y="68"/>
                  </a:moveTo>
                  <a:lnTo>
                    <a:pt x="1999" y="97"/>
                  </a:lnTo>
                  <a:lnTo>
                    <a:pt x="1988" y="19"/>
                  </a:lnTo>
                  <a:lnTo>
                    <a:pt x="1986" y="14"/>
                  </a:lnTo>
                  <a:lnTo>
                    <a:pt x="2073" y="0"/>
                  </a:lnTo>
                  <a:lnTo>
                    <a:pt x="2098" y="14"/>
                  </a:lnTo>
                  <a:lnTo>
                    <a:pt x="2147" y="44"/>
                  </a:lnTo>
                  <a:lnTo>
                    <a:pt x="2183" y="68"/>
                  </a:lnTo>
                  <a:close/>
                  <a:moveTo>
                    <a:pt x="1594" y="162"/>
                  </a:moveTo>
                  <a:lnTo>
                    <a:pt x="902" y="272"/>
                  </a:lnTo>
                  <a:lnTo>
                    <a:pt x="889" y="189"/>
                  </a:lnTo>
                  <a:lnTo>
                    <a:pt x="1481" y="94"/>
                  </a:lnTo>
                  <a:lnTo>
                    <a:pt x="1490" y="101"/>
                  </a:lnTo>
                  <a:lnTo>
                    <a:pt x="1547" y="132"/>
                  </a:lnTo>
                  <a:lnTo>
                    <a:pt x="1594" y="162"/>
                  </a:lnTo>
                  <a:close/>
                  <a:moveTo>
                    <a:pt x="846" y="281"/>
                  </a:moveTo>
                  <a:lnTo>
                    <a:pt x="1" y="416"/>
                  </a:lnTo>
                  <a:lnTo>
                    <a:pt x="0" y="330"/>
                  </a:lnTo>
                  <a:lnTo>
                    <a:pt x="740" y="212"/>
                  </a:lnTo>
                  <a:lnTo>
                    <a:pt x="846" y="281"/>
                  </a:lnTo>
                  <a:close/>
                </a:path>
              </a:pathLst>
            </a:custGeom>
            <a:solidFill>
              <a:srgbClr val="F6CA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0" name="Freeform 82">
              <a:extLst>
                <a:ext uri="{FF2B5EF4-FFF2-40B4-BE49-F238E27FC236}">
                  <a16:creationId xmlns:a16="http://schemas.microsoft.com/office/drawing/2014/main" id="{573BFA85-32C1-4FC4-9E03-1CD31DA66964}"/>
                </a:ext>
              </a:extLst>
            </p:cNvPr>
            <p:cNvSpPr>
              <a:spLocks noEditPoints="1"/>
            </p:cNvSpPr>
            <p:nvPr/>
          </p:nvSpPr>
          <p:spPr bwMode="auto">
            <a:xfrm>
              <a:off x="3258" y="1091"/>
              <a:ext cx="533" cy="101"/>
            </a:xfrm>
            <a:custGeom>
              <a:avLst/>
              <a:gdLst>
                <a:gd name="T0" fmla="*/ 2132 w 2132"/>
                <a:gd name="T1" fmla="*/ 67 h 407"/>
                <a:gd name="T2" fmla="*/ 1995 w 2132"/>
                <a:gd name="T3" fmla="*/ 89 h 407"/>
                <a:gd name="T4" fmla="*/ 1990 w 2132"/>
                <a:gd name="T5" fmla="*/ 53 h 407"/>
                <a:gd name="T6" fmla="*/ 1982 w 2132"/>
                <a:gd name="T7" fmla="*/ 7 h 407"/>
                <a:gd name="T8" fmla="*/ 2021 w 2132"/>
                <a:gd name="T9" fmla="*/ 0 h 407"/>
                <a:gd name="T10" fmla="*/ 2023 w 2132"/>
                <a:gd name="T11" fmla="*/ 3 h 407"/>
                <a:gd name="T12" fmla="*/ 2057 w 2132"/>
                <a:gd name="T13" fmla="*/ 25 h 407"/>
                <a:gd name="T14" fmla="*/ 2100 w 2132"/>
                <a:gd name="T15" fmla="*/ 48 h 407"/>
                <a:gd name="T16" fmla="*/ 2132 w 2132"/>
                <a:gd name="T17" fmla="*/ 67 h 407"/>
                <a:gd name="T18" fmla="*/ 1541 w 2132"/>
                <a:gd name="T19" fmla="*/ 162 h 407"/>
                <a:gd name="T20" fmla="*/ 897 w 2132"/>
                <a:gd name="T21" fmla="*/ 264 h 407"/>
                <a:gd name="T22" fmla="*/ 885 w 2132"/>
                <a:gd name="T23" fmla="*/ 181 h 407"/>
                <a:gd name="T24" fmla="*/ 1429 w 2132"/>
                <a:gd name="T25" fmla="*/ 95 h 407"/>
                <a:gd name="T26" fmla="*/ 1435 w 2132"/>
                <a:gd name="T27" fmla="*/ 99 h 407"/>
                <a:gd name="T28" fmla="*/ 1492 w 2132"/>
                <a:gd name="T29" fmla="*/ 135 h 407"/>
                <a:gd name="T30" fmla="*/ 1541 w 2132"/>
                <a:gd name="T31" fmla="*/ 162 h 407"/>
                <a:gd name="T32" fmla="*/ 795 w 2132"/>
                <a:gd name="T33" fmla="*/ 280 h 407"/>
                <a:gd name="T34" fmla="*/ 2 w 2132"/>
                <a:gd name="T35" fmla="*/ 407 h 407"/>
                <a:gd name="T36" fmla="*/ 0 w 2132"/>
                <a:gd name="T37" fmla="*/ 321 h 407"/>
                <a:gd name="T38" fmla="*/ 689 w 2132"/>
                <a:gd name="T39" fmla="*/ 213 h 407"/>
                <a:gd name="T40" fmla="*/ 795 w 2132"/>
                <a:gd name="T41" fmla="*/ 280 h 4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2"/>
                <a:gd name="T64" fmla="*/ 0 h 407"/>
                <a:gd name="T65" fmla="*/ 2132 w 2132"/>
                <a:gd name="T66" fmla="*/ 407 h 4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2" h="407">
                  <a:moveTo>
                    <a:pt x="2132" y="67"/>
                  </a:moveTo>
                  <a:lnTo>
                    <a:pt x="1995" y="89"/>
                  </a:lnTo>
                  <a:lnTo>
                    <a:pt x="1990" y="53"/>
                  </a:lnTo>
                  <a:lnTo>
                    <a:pt x="1982" y="7"/>
                  </a:lnTo>
                  <a:lnTo>
                    <a:pt x="2021" y="0"/>
                  </a:lnTo>
                  <a:lnTo>
                    <a:pt x="2023" y="3"/>
                  </a:lnTo>
                  <a:lnTo>
                    <a:pt x="2057" y="25"/>
                  </a:lnTo>
                  <a:lnTo>
                    <a:pt x="2100" y="48"/>
                  </a:lnTo>
                  <a:lnTo>
                    <a:pt x="2132" y="67"/>
                  </a:lnTo>
                  <a:close/>
                  <a:moveTo>
                    <a:pt x="1541" y="162"/>
                  </a:moveTo>
                  <a:lnTo>
                    <a:pt x="897" y="264"/>
                  </a:lnTo>
                  <a:lnTo>
                    <a:pt x="885" y="181"/>
                  </a:lnTo>
                  <a:lnTo>
                    <a:pt x="1429" y="95"/>
                  </a:lnTo>
                  <a:lnTo>
                    <a:pt x="1435" y="99"/>
                  </a:lnTo>
                  <a:lnTo>
                    <a:pt x="1492" y="135"/>
                  </a:lnTo>
                  <a:lnTo>
                    <a:pt x="1541" y="162"/>
                  </a:lnTo>
                  <a:close/>
                  <a:moveTo>
                    <a:pt x="795" y="280"/>
                  </a:moveTo>
                  <a:lnTo>
                    <a:pt x="2" y="407"/>
                  </a:lnTo>
                  <a:lnTo>
                    <a:pt x="0" y="321"/>
                  </a:lnTo>
                  <a:lnTo>
                    <a:pt x="689" y="213"/>
                  </a:lnTo>
                  <a:lnTo>
                    <a:pt x="795" y="280"/>
                  </a:lnTo>
                  <a:close/>
                </a:path>
              </a:pathLst>
            </a:custGeom>
            <a:solidFill>
              <a:srgbClr val="F7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1" name="Freeform 83">
              <a:extLst>
                <a:ext uri="{FF2B5EF4-FFF2-40B4-BE49-F238E27FC236}">
                  <a16:creationId xmlns:a16="http://schemas.microsoft.com/office/drawing/2014/main" id="{46A3F8FC-9431-413D-9FE2-467D76A61D5D}"/>
                </a:ext>
              </a:extLst>
            </p:cNvPr>
            <p:cNvSpPr>
              <a:spLocks noEditPoints="1"/>
            </p:cNvSpPr>
            <p:nvPr/>
          </p:nvSpPr>
          <p:spPr bwMode="auto">
            <a:xfrm>
              <a:off x="3258" y="1084"/>
              <a:ext cx="519" cy="98"/>
            </a:xfrm>
            <a:custGeom>
              <a:avLst/>
              <a:gdLst>
                <a:gd name="T0" fmla="*/ 2076 w 2076"/>
                <a:gd name="T1" fmla="*/ 59 h 389"/>
                <a:gd name="T2" fmla="*/ 1989 w 2076"/>
                <a:gd name="T3" fmla="*/ 73 h 389"/>
                <a:gd name="T4" fmla="*/ 1982 w 2076"/>
                <a:gd name="T5" fmla="*/ 24 h 389"/>
                <a:gd name="T6" fmla="*/ 1979 w 2076"/>
                <a:gd name="T7" fmla="*/ 0 h 389"/>
                <a:gd name="T8" fmla="*/ 1983 w 2076"/>
                <a:gd name="T9" fmla="*/ 3 h 389"/>
                <a:gd name="T10" fmla="*/ 2000 w 2076"/>
                <a:gd name="T11" fmla="*/ 15 h 389"/>
                <a:gd name="T12" fmla="*/ 2024 w 2076"/>
                <a:gd name="T13" fmla="*/ 28 h 389"/>
                <a:gd name="T14" fmla="*/ 2058 w 2076"/>
                <a:gd name="T15" fmla="*/ 50 h 389"/>
                <a:gd name="T16" fmla="*/ 2076 w 2076"/>
                <a:gd name="T17" fmla="*/ 59 h 389"/>
                <a:gd name="T18" fmla="*/ 1484 w 2076"/>
                <a:gd name="T19" fmla="*/ 153 h 389"/>
                <a:gd name="T20" fmla="*/ 892 w 2076"/>
                <a:gd name="T21" fmla="*/ 248 h 389"/>
                <a:gd name="T22" fmla="*/ 880 w 2076"/>
                <a:gd name="T23" fmla="*/ 165 h 389"/>
                <a:gd name="T24" fmla="*/ 1374 w 2076"/>
                <a:gd name="T25" fmla="*/ 86 h 389"/>
                <a:gd name="T26" fmla="*/ 1378 w 2076"/>
                <a:gd name="T27" fmla="*/ 89 h 389"/>
                <a:gd name="T28" fmla="*/ 1436 w 2076"/>
                <a:gd name="T29" fmla="*/ 124 h 389"/>
                <a:gd name="T30" fmla="*/ 1484 w 2076"/>
                <a:gd name="T31" fmla="*/ 153 h 389"/>
                <a:gd name="T32" fmla="*/ 743 w 2076"/>
                <a:gd name="T33" fmla="*/ 271 h 389"/>
                <a:gd name="T34" fmla="*/ 3 w 2076"/>
                <a:gd name="T35" fmla="*/ 389 h 389"/>
                <a:gd name="T36" fmla="*/ 0 w 2076"/>
                <a:gd name="T37" fmla="*/ 304 h 389"/>
                <a:gd name="T38" fmla="*/ 636 w 2076"/>
                <a:gd name="T39" fmla="*/ 203 h 389"/>
                <a:gd name="T40" fmla="*/ 743 w 2076"/>
                <a:gd name="T41" fmla="*/ 271 h 3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76"/>
                <a:gd name="T64" fmla="*/ 0 h 389"/>
                <a:gd name="T65" fmla="*/ 2076 w 2076"/>
                <a:gd name="T66" fmla="*/ 389 h 3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76" h="389">
                  <a:moveTo>
                    <a:pt x="2076" y="59"/>
                  </a:moveTo>
                  <a:lnTo>
                    <a:pt x="1989" y="73"/>
                  </a:lnTo>
                  <a:lnTo>
                    <a:pt x="1982" y="24"/>
                  </a:lnTo>
                  <a:lnTo>
                    <a:pt x="1979" y="0"/>
                  </a:lnTo>
                  <a:lnTo>
                    <a:pt x="1983" y="3"/>
                  </a:lnTo>
                  <a:lnTo>
                    <a:pt x="2000" y="15"/>
                  </a:lnTo>
                  <a:lnTo>
                    <a:pt x="2024" y="28"/>
                  </a:lnTo>
                  <a:lnTo>
                    <a:pt x="2058" y="50"/>
                  </a:lnTo>
                  <a:lnTo>
                    <a:pt x="2076" y="59"/>
                  </a:lnTo>
                  <a:close/>
                  <a:moveTo>
                    <a:pt x="1484" y="153"/>
                  </a:moveTo>
                  <a:lnTo>
                    <a:pt x="892" y="248"/>
                  </a:lnTo>
                  <a:lnTo>
                    <a:pt x="880" y="165"/>
                  </a:lnTo>
                  <a:lnTo>
                    <a:pt x="1374" y="86"/>
                  </a:lnTo>
                  <a:lnTo>
                    <a:pt x="1378" y="89"/>
                  </a:lnTo>
                  <a:lnTo>
                    <a:pt x="1436" y="124"/>
                  </a:lnTo>
                  <a:lnTo>
                    <a:pt x="1484" y="153"/>
                  </a:lnTo>
                  <a:close/>
                  <a:moveTo>
                    <a:pt x="743" y="271"/>
                  </a:moveTo>
                  <a:lnTo>
                    <a:pt x="3" y="389"/>
                  </a:lnTo>
                  <a:lnTo>
                    <a:pt x="0" y="304"/>
                  </a:lnTo>
                  <a:lnTo>
                    <a:pt x="636" y="203"/>
                  </a:lnTo>
                  <a:lnTo>
                    <a:pt x="743" y="271"/>
                  </a:lnTo>
                  <a:close/>
                </a:path>
              </a:pathLst>
            </a:custGeom>
            <a:solidFill>
              <a:srgbClr val="F7D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2" name="Freeform 84">
              <a:extLst>
                <a:ext uri="{FF2B5EF4-FFF2-40B4-BE49-F238E27FC236}">
                  <a16:creationId xmlns:a16="http://schemas.microsoft.com/office/drawing/2014/main" id="{B8DE5257-BC24-405F-B1AE-FAF8816D95A0}"/>
                </a:ext>
              </a:extLst>
            </p:cNvPr>
            <p:cNvSpPr>
              <a:spLocks noEditPoints="1"/>
            </p:cNvSpPr>
            <p:nvPr/>
          </p:nvSpPr>
          <p:spPr bwMode="auto">
            <a:xfrm>
              <a:off x="3258" y="1084"/>
              <a:ext cx="505" cy="87"/>
            </a:xfrm>
            <a:custGeom>
              <a:avLst/>
              <a:gdLst>
                <a:gd name="T0" fmla="*/ 2022 w 2022"/>
                <a:gd name="T1" fmla="*/ 25 h 346"/>
                <a:gd name="T2" fmla="*/ 1983 w 2022"/>
                <a:gd name="T3" fmla="*/ 32 h 346"/>
                <a:gd name="T4" fmla="*/ 1982 w 2022"/>
                <a:gd name="T5" fmla="*/ 24 h 346"/>
                <a:gd name="T6" fmla="*/ 1979 w 2022"/>
                <a:gd name="T7" fmla="*/ 0 h 346"/>
                <a:gd name="T8" fmla="*/ 1983 w 2022"/>
                <a:gd name="T9" fmla="*/ 3 h 346"/>
                <a:gd name="T10" fmla="*/ 2000 w 2022"/>
                <a:gd name="T11" fmla="*/ 15 h 346"/>
                <a:gd name="T12" fmla="*/ 2022 w 2022"/>
                <a:gd name="T13" fmla="*/ 25 h 346"/>
                <a:gd name="T14" fmla="*/ 1430 w 2022"/>
                <a:gd name="T15" fmla="*/ 120 h 346"/>
                <a:gd name="T16" fmla="*/ 886 w 2022"/>
                <a:gd name="T17" fmla="*/ 206 h 346"/>
                <a:gd name="T18" fmla="*/ 874 w 2022"/>
                <a:gd name="T19" fmla="*/ 122 h 346"/>
                <a:gd name="T20" fmla="*/ 1318 w 2022"/>
                <a:gd name="T21" fmla="*/ 52 h 346"/>
                <a:gd name="T22" fmla="*/ 1319 w 2022"/>
                <a:gd name="T23" fmla="*/ 54 h 346"/>
                <a:gd name="T24" fmla="*/ 1378 w 2022"/>
                <a:gd name="T25" fmla="*/ 89 h 346"/>
                <a:gd name="T26" fmla="*/ 1430 w 2022"/>
                <a:gd name="T27" fmla="*/ 120 h 346"/>
                <a:gd name="T28" fmla="*/ 690 w 2022"/>
                <a:gd name="T29" fmla="*/ 238 h 346"/>
                <a:gd name="T30" fmla="*/ 1 w 2022"/>
                <a:gd name="T31" fmla="*/ 346 h 346"/>
                <a:gd name="T32" fmla="*/ 0 w 2022"/>
                <a:gd name="T33" fmla="*/ 262 h 346"/>
                <a:gd name="T34" fmla="*/ 583 w 2022"/>
                <a:gd name="T35" fmla="*/ 169 h 346"/>
                <a:gd name="T36" fmla="*/ 690 w 2022"/>
                <a:gd name="T37" fmla="*/ 238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22"/>
                <a:gd name="T58" fmla="*/ 0 h 346"/>
                <a:gd name="T59" fmla="*/ 2022 w 2022"/>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22" h="346">
                  <a:moveTo>
                    <a:pt x="2022" y="25"/>
                  </a:moveTo>
                  <a:lnTo>
                    <a:pt x="1983" y="32"/>
                  </a:lnTo>
                  <a:lnTo>
                    <a:pt x="1982" y="24"/>
                  </a:lnTo>
                  <a:lnTo>
                    <a:pt x="1979" y="0"/>
                  </a:lnTo>
                  <a:lnTo>
                    <a:pt x="1983" y="3"/>
                  </a:lnTo>
                  <a:lnTo>
                    <a:pt x="2000" y="15"/>
                  </a:lnTo>
                  <a:lnTo>
                    <a:pt x="2022" y="25"/>
                  </a:lnTo>
                  <a:close/>
                  <a:moveTo>
                    <a:pt x="1430" y="120"/>
                  </a:moveTo>
                  <a:lnTo>
                    <a:pt x="886" y="206"/>
                  </a:lnTo>
                  <a:lnTo>
                    <a:pt x="874" y="122"/>
                  </a:lnTo>
                  <a:lnTo>
                    <a:pt x="1318" y="52"/>
                  </a:lnTo>
                  <a:lnTo>
                    <a:pt x="1319" y="54"/>
                  </a:lnTo>
                  <a:lnTo>
                    <a:pt x="1378" y="89"/>
                  </a:lnTo>
                  <a:lnTo>
                    <a:pt x="1430" y="120"/>
                  </a:lnTo>
                  <a:close/>
                  <a:moveTo>
                    <a:pt x="690" y="238"/>
                  </a:moveTo>
                  <a:lnTo>
                    <a:pt x="1" y="346"/>
                  </a:lnTo>
                  <a:lnTo>
                    <a:pt x="0" y="262"/>
                  </a:lnTo>
                  <a:lnTo>
                    <a:pt x="583" y="169"/>
                  </a:lnTo>
                  <a:lnTo>
                    <a:pt x="690" y="238"/>
                  </a:lnTo>
                  <a:close/>
                </a:path>
              </a:pathLst>
            </a:custGeom>
            <a:solidFill>
              <a:srgbClr val="F7D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3" name="Freeform 85">
              <a:extLst>
                <a:ext uri="{FF2B5EF4-FFF2-40B4-BE49-F238E27FC236}">
                  <a16:creationId xmlns:a16="http://schemas.microsoft.com/office/drawing/2014/main" id="{6EF320D3-F9F1-4ECA-BA20-4A5B396E5E5E}"/>
                </a:ext>
              </a:extLst>
            </p:cNvPr>
            <p:cNvSpPr>
              <a:spLocks noEditPoints="1"/>
            </p:cNvSpPr>
            <p:nvPr/>
          </p:nvSpPr>
          <p:spPr bwMode="auto">
            <a:xfrm>
              <a:off x="3257" y="1089"/>
              <a:ext cx="344" cy="71"/>
            </a:xfrm>
            <a:custGeom>
              <a:avLst/>
              <a:gdLst>
                <a:gd name="T0" fmla="*/ 1375 w 1375"/>
                <a:gd name="T1" fmla="*/ 67 h 285"/>
                <a:gd name="T2" fmla="*/ 881 w 1375"/>
                <a:gd name="T3" fmla="*/ 146 h 285"/>
                <a:gd name="T4" fmla="*/ 868 w 1375"/>
                <a:gd name="T5" fmla="*/ 62 h 285"/>
                <a:gd name="T6" fmla="*/ 1262 w 1375"/>
                <a:gd name="T7" fmla="*/ 0 h 285"/>
                <a:gd name="T8" fmla="*/ 1266 w 1375"/>
                <a:gd name="T9" fmla="*/ 2 h 285"/>
                <a:gd name="T10" fmla="*/ 1320 w 1375"/>
                <a:gd name="T11" fmla="*/ 35 h 285"/>
                <a:gd name="T12" fmla="*/ 1375 w 1375"/>
                <a:gd name="T13" fmla="*/ 67 h 285"/>
                <a:gd name="T14" fmla="*/ 637 w 1375"/>
                <a:gd name="T15" fmla="*/ 184 h 285"/>
                <a:gd name="T16" fmla="*/ 1 w 1375"/>
                <a:gd name="T17" fmla="*/ 285 h 285"/>
                <a:gd name="T18" fmla="*/ 0 w 1375"/>
                <a:gd name="T19" fmla="*/ 200 h 285"/>
                <a:gd name="T20" fmla="*/ 532 w 1375"/>
                <a:gd name="T21" fmla="*/ 116 h 285"/>
                <a:gd name="T22" fmla="*/ 637 w 1375"/>
                <a:gd name="T23" fmla="*/ 184 h 2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5"/>
                <a:gd name="T37" fmla="*/ 0 h 285"/>
                <a:gd name="T38" fmla="*/ 1375 w 1375"/>
                <a:gd name="T39" fmla="*/ 285 h 2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5" h="285">
                  <a:moveTo>
                    <a:pt x="1375" y="67"/>
                  </a:moveTo>
                  <a:lnTo>
                    <a:pt x="881" y="146"/>
                  </a:lnTo>
                  <a:lnTo>
                    <a:pt x="868" y="62"/>
                  </a:lnTo>
                  <a:lnTo>
                    <a:pt x="1262" y="0"/>
                  </a:lnTo>
                  <a:lnTo>
                    <a:pt x="1266" y="2"/>
                  </a:lnTo>
                  <a:lnTo>
                    <a:pt x="1320" y="35"/>
                  </a:lnTo>
                  <a:lnTo>
                    <a:pt x="1375" y="67"/>
                  </a:lnTo>
                  <a:close/>
                  <a:moveTo>
                    <a:pt x="637" y="184"/>
                  </a:moveTo>
                  <a:lnTo>
                    <a:pt x="1" y="285"/>
                  </a:lnTo>
                  <a:lnTo>
                    <a:pt x="0" y="200"/>
                  </a:lnTo>
                  <a:lnTo>
                    <a:pt x="532" y="116"/>
                  </a:lnTo>
                  <a:lnTo>
                    <a:pt x="637" y="184"/>
                  </a:lnTo>
                  <a:close/>
                </a:path>
              </a:pathLst>
            </a:custGeom>
            <a:solidFill>
              <a:srgbClr val="F6D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4" name="Freeform 86">
              <a:extLst>
                <a:ext uri="{FF2B5EF4-FFF2-40B4-BE49-F238E27FC236}">
                  <a16:creationId xmlns:a16="http://schemas.microsoft.com/office/drawing/2014/main" id="{7FAD3EE7-7A6E-41D9-9644-0A7E76DABB89}"/>
                </a:ext>
              </a:extLst>
            </p:cNvPr>
            <p:cNvSpPr>
              <a:spLocks noEditPoints="1"/>
            </p:cNvSpPr>
            <p:nvPr/>
          </p:nvSpPr>
          <p:spPr bwMode="auto">
            <a:xfrm>
              <a:off x="3257" y="1080"/>
              <a:ext cx="330" cy="70"/>
            </a:xfrm>
            <a:custGeom>
              <a:avLst/>
              <a:gdLst>
                <a:gd name="T0" fmla="*/ 1319 w 1319"/>
                <a:gd name="T1" fmla="*/ 67 h 277"/>
                <a:gd name="T2" fmla="*/ 875 w 1319"/>
                <a:gd name="T3" fmla="*/ 137 h 277"/>
                <a:gd name="T4" fmla="*/ 862 w 1319"/>
                <a:gd name="T5" fmla="*/ 54 h 277"/>
                <a:gd name="T6" fmla="*/ 1205 w 1319"/>
                <a:gd name="T7" fmla="*/ 0 h 277"/>
                <a:gd name="T8" fmla="*/ 1210 w 1319"/>
                <a:gd name="T9" fmla="*/ 4 h 277"/>
                <a:gd name="T10" fmla="*/ 1266 w 1319"/>
                <a:gd name="T11" fmla="*/ 36 h 277"/>
                <a:gd name="T12" fmla="*/ 1319 w 1319"/>
                <a:gd name="T13" fmla="*/ 67 h 277"/>
                <a:gd name="T14" fmla="*/ 584 w 1319"/>
                <a:gd name="T15" fmla="*/ 184 h 277"/>
                <a:gd name="T16" fmla="*/ 1 w 1319"/>
                <a:gd name="T17" fmla="*/ 277 h 277"/>
                <a:gd name="T18" fmla="*/ 0 w 1319"/>
                <a:gd name="T19" fmla="*/ 192 h 277"/>
                <a:gd name="T20" fmla="*/ 479 w 1319"/>
                <a:gd name="T21" fmla="*/ 115 h 277"/>
                <a:gd name="T22" fmla="*/ 584 w 1319"/>
                <a:gd name="T23" fmla="*/ 184 h 2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9"/>
                <a:gd name="T37" fmla="*/ 0 h 277"/>
                <a:gd name="T38" fmla="*/ 1319 w 1319"/>
                <a:gd name="T39" fmla="*/ 277 h 2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9" h="277">
                  <a:moveTo>
                    <a:pt x="1319" y="67"/>
                  </a:moveTo>
                  <a:lnTo>
                    <a:pt x="875" y="137"/>
                  </a:lnTo>
                  <a:lnTo>
                    <a:pt x="862" y="54"/>
                  </a:lnTo>
                  <a:lnTo>
                    <a:pt x="1205" y="0"/>
                  </a:lnTo>
                  <a:lnTo>
                    <a:pt x="1210" y="4"/>
                  </a:lnTo>
                  <a:lnTo>
                    <a:pt x="1266" y="36"/>
                  </a:lnTo>
                  <a:lnTo>
                    <a:pt x="1319" y="67"/>
                  </a:lnTo>
                  <a:close/>
                  <a:moveTo>
                    <a:pt x="584" y="184"/>
                  </a:moveTo>
                  <a:lnTo>
                    <a:pt x="1" y="277"/>
                  </a:lnTo>
                  <a:lnTo>
                    <a:pt x="0" y="192"/>
                  </a:lnTo>
                  <a:lnTo>
                    <a:pt x="479" y="115"/>
                  </a:lnTo>
                  <a:lnTo>
                    <a:pt x="584" y="184"/>
                  </a:lnTo>
                  <a:close/>
                </a:path>
              </a:pathLst>
            </a:custGeom>
            <a:solidFill>
              <a:srgbClr val="F5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5" name="Freeform 87">
              <a:extLst>
                <a:ext uri="{FF2B5EF4-FFF2-40B4-BE49-F238E27FC236}">
                  <a16:creationId xmlns:a16="http://schemas.microsoft.com/office/drawing/2014/main" id="{967A099C-7A4B-4F32-9FC9-23302327E93E}"/>
                </a:ext>
              </a:extLst>
            </p:cNvPr>
            <p:cNvSpPr>
              <a:spLocks noEditPoints="1"/>
            </p:cNvSpPr>
            <p:nvPr/>
          </p:nvSpPr>
          <p:spPr bwMode="auto">
            <a:xfrm>
              <a:off x="3257" y="1072"/>
              <a:ext cx="316" cy="67"/>
            </a:xfrm>
            <a:custGeom>
              <a:avLst/>
              <a:gdLst>
                <a:gd name="T0" fmla="*/ 1264 w 1264"/>
                <a:gd name="T1" fmla="*/ 68 h 268"/>
                <a:gd name="T2" fmla="*/ 870 w 1264"/>
                <a:gd name="T3" fmla="*/ 130 h 268"/>
                <a:gd name="T4" fmla="*/ 858 w 1264"/>
                <a:gd name="T5" fmla="*/ 47 h 268"/>
                <a:gd name="T6" fmla="*/ 1151 w 1264"/>
                <a:gd name="T7" fmla="*/ 0 h 268"/>
                <a:gd name="T8" fmla="*/ 1158 w 1264"/>
                <a:gd name="T9" fmla="*/ 4 h 268"/>
                <a:gd name="T10" fmla="*/ 1212 w 1264"/>
                <a:gd name="T11" fmla="*/ 38 h 268"/>
                <a:gd name="T12" fmla="*/ 1264 w 1264"/>
                <a:gd name="T13" fmla="*/ 68 h 268"/>
                <a:gd name="T14" fmla="*/ 534 w 1264"/>
                <a:gd name="T15" fmla="*/ 184 h 268"/>
                <a:gd name="T16" fmla="*/ 2 w 1264"/>
                <a:gd name="T17" fmla="*/ 268 h 268"/>
                <a:gd name="T18" fmla="*/ 0 w 1264"/>
                <a:gd name="T19" fmla="*/ 183 h 268"/>
                <a:gd name="T20" fmla="*/ 428 w 1264"/>
                <a:gd name="T21" fmla="*/ 116 h 268"/>
                <a:gd name="T22" fmla="*/ 534 w 1264"/>
                <a:gd name="T23" fmla="*/ 184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4"/>
                <a:gd name="T37" fmla="*/ 0 h 268"/>
                <a:gd name="T38" fmla="*/ 1264 w 1264"/>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4" h="268">
                  <a:moveTo>
                    <a:pt x="1264" y="68"/>
                  </a:moveTo>
                  <a:lnTo>
                    <a:pt x="870" y="130"/>
                  </a:lnTo>
                  <a:lnTo>
                    <a:pt x="858" y="47"/>
                  </a:lnTo>
                  <a:lnTo>
                    <a:pt x="1151" y="0"/>
                  </a:lnTo>
                  <a:lnTo>
                    <a:pt x="1158" y="4"/>
                  </a:lnTo>
                  <a:lnTo>
                    <a:pt x="1212" y="38"/>
                  </a:lnTo>
                  <a:lnTo>
                    <a:pt x="1264" y="68"/>
                  </a:lnTo>
                  <a:close/>
                  <a:moveTo>
                    <a:pt x="534" y="184"/>
                  </a:moveTo>
                  <a:lnTo>
                    <a:pt x="2" y="268"/>
                  </a:lnTo>
                  <a:lnTo>
                    <a:pt x="0" y="183"/>
                  </a:lnTo>
                  <a:lnTo>
                    <a:pt x="428" y="116"/>
                  </a:lnTo>
                  <a:lnTo>
                    <a:pt x="534" y="184"/>
                  </a:lnTo>
                  <a:close/>
                </a:path>
              </a:pathLst>
            </a:custGeom>
            <a:solidFill>
              <a:srgbClr val="F5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6" name="Freeform 88">
              <a:extLst>
                <a:ext uri="{FF2B5EF4-FFF2-40B4-BE49-F238E27FC236}">
                  <a16:creationId xmlns:a16="http://schemas.microsoft.com/office/drawing/2014/main" id="{8BD6ACDC-32FF-4EF1-9F56-57027DDC4EC6}"/>
                </a:ext>
              </a:extLst>
            </p:cNvPr>
            <p:cNvSpPr>
              <a:spLocks noEditPoints="1"/>
            </p:cNvSpPr>
            <p:nvPr/>
          </p:nvSpPr>
          <p:spPr bwMode="auto">
            <a:xfrm>
              <a:off x="3257" y="1064"/>
              <a:ext cx="302" cy="64"/>
            </a:xfrm>
            <a:custGeom>
              <a:avLst/>
              <a:gdLst>
                <a:gd name="T0" fmla="*/ 1207 w 1207"/>
                <a:gd name="T1" fmla="*/ 68 h 260"/>
                <a:gd name="T2" fmla="*/ 864 w 1207"/>
                <a:gd name="T3" fmla="*/ 122 h 260"/>
                <a:gd name="T4" fmla="*/ 852 w 1207"/>
                <a:gd name="T5" fmla="*/ 39 h 260"/>
                <a:gd name="T6" fmla="*/ 1094 w 1207"/>
                <a:gd name="T7" fmla="*/ 0 h 260"/>
                <a:gd name="T8" fmla="*/ 1107 w 1207"/>
                <a:gd name="T9" fmla="*/ 8 h 260"/>
                <a:gd name="T10" fmla="*/ 1158 w 1207"/>
                <a:gd name="T11" fmla="*/ 38 h 260"/>
                <a:gd name="T12" fmla="*/ 1207 w 1207"/>
                <a:gd name="T13" fmla="*/ 68 h 260"/>
                <a:gd name="T14" fmla="*/ 481 w 1207"/>
                <a:gd name="T15" fmla="*/ 183 h 260"/>
                <a:gd name="T16" fmla="*/ 2 w 1207"/>
                <a:gd name="T17" fmla="*/ 260 h 260"/>
                <a:gd name="T18" fmla="*/ 0 w 1207"/>
                <a:gd name="T19" fmla="*/ 174 h 260"/>
                <a:gd name="T20" fmla="*/ 375 w 1207"/>
                <a:gd name="T21" fmla="*/ 116 h 260"/>
                <a:gd name="T22" fmla="*/ 481 w 1207"/>
                <a:gd name="T23" fmla="*/ 183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7"/>
                <a:gd name="T37" fmla="*/ 0 h 260"/>
                <a:gd name="T38" fmla="*/ 1207 w 1207"/>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7" h="260">
                  <a:moveTo>
                    <a:pt x="1207" y="68"/>
                  </a:moveTo>
                  <a:lnTo>
                    <a:pt x="864" y="122"/>
                  </a:lnTo>
                  <a:lnTo>
                    <a:pt x="852" y="39"/>
                  </a:lnTo>
                  <a:lnTo>
                    <a:pt x="1094" y="0"/>
                  </a:lnTo>
                  <a:lnTo>
                    <a:pt x="1107" y="8"/>
                  </a:lnTo>
                  <a:lnTo>
                    <a:pt x="1158" y="38"/>
                  </a:lnTo>
                  <a:lnTo>
                    <a:pt x="1207" y="68"/>
                  </a:lnTo>
                  <a:close/>
                  <a:moveTo>
                    <a:pt x="481" y="183"/>
                  </a:moveTo>
                  <a:lnTo>
                    <a:pt x="2" y="260"/>
                  </a:lnTo>
                  <a:lnTo>
                    <a:pt x="0" y="174"/>
                  </a:lnTo>
                  <a:lnTo>
                    <a:pt x="375" y="116"/>
                  </a:lnTo>
                  <a:lnTo>
                    <a:pt x="481" y="183"/>
                  </a:lnTo>
                  <a:close/>
                </a:path>
              </a:pathLst>
            </a:custGeom>
            <a:solidFill>
              <a:srgbClr val="F4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7" name="Freeform 89">
              <a:extLst>
                <a:ext uri="{FF2B5EF4-FFF2-40B4-BE49-F238E27FC236}">
                  <a16:creationId xmlns:a16="http://schemas.microsoft.com/office/drawing/2014/main" id="{9BD6AC79-AC4A-4569-9571-A3BFF26131C7}"/>
                </a:ext>
              </a:extLst>
            </p:cNvPr>
            <p:cNvSpPr>
              <a:spLocks noEditPoints="1"/>
            </p:cNvSpPr>
            <p:nvPr/>
          </p:nvSpPr>
          <p:spPr bwMode="auto">
            <a:xfrm>
              <a:off x="3257" y="1055"/>
              <a:ext cx="288" cy="63"/>
            </a:xfrm>
            <a:custGeom>
              <a:avLst/>
              <a:gdLst>
                <a:gd name="T0" fmla="*/ 1152 w 1152"/>
                <a:gd name="T1" fmla="*/ 67 h 250"/>
                <a:gd name="T2" fmla="*/ 859 w 1152"/>
                <a:gd name="T3" fmla="*/ 114 h 250"/>
                <a:gd name="T4" fmla="*/ 846 w 1152"/>
                <a:gd name="T5" fmla="*/ 31 h 250"/>
                <a:gd name="T6" fmla="*/ 1041 w 1152"/>
                <a:gd name="T7" fmla="*/ 0 h 250"/>
                <a:gd name="T8" fmla="*/ 1060 w 1152"/>
                <a:gd name="T9" fmla="*/ 11 h 250"/>
                <a:gd name="T10" fmla="*/ 1108 w 1152"/>
                <a:gd name="T11" fmla="*/ 41 h 250"/>
                <a:gd name="T12" fmla="*/ 1152 w 1152"/>
                <a:gd name="T13" fmla="*/ 67 h 250"/>
                <a:gd name="T14" fmla="*/ 429 w 1152"/>
                <a:gd name="T15" fmla="*/ 183 h 250"/>
                <a:gd name="T16" fmla="*/ 1 w 1152"/>
                <a:gd name="T17" fmla="*/ 250 h 250"/>
                <a:gd name="T18" fmla="*/ 0 w 1152"/>
                <a:gd name="T19" fmla="*/ 166 h 250"/>
                <a:gd name="T20" fmla="*/ 323 w 1152"/>
                <a:gd name="T21" fmla="*/ 114 h 250"/>
                <a:gd name="T22" fmla="*/ 429 w 1152"/>
                <a:gd name="T23" fmla="*/ 183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250"/>
                <a:gd name="T38" fmla="*/ 1152 w 1152"/>
                <a:gd name="T39" fmla="*/ 250 h 2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250">
                  <a:moveTo>
                    <a:pt x="1152" y="67"/>
                  </a:moveTo>
                  <a:lnTo>
                    <a:pt x="859" y="114"/>
                  </a:lnTo>
                  <a:lnTo>
                    <a:pt x="846" y="31"/>
                  </a:lnTo>
                  <a:lnTo>
                    <a:pt x="1041" y="0"/>
                  </a:lnTo>
                  <a:lnTo>
                    <a:pt x="1060" y="11"/>
                  </a:lnTo>
                  <a:lnTo>
                    <a:pt x="1108" y="41"/>
                  </a:lnTo>
                  <a:lnTo>
                    <a:pt x="1152" y="67"/>
                  </a:lnTo>
                  <a:close/>
                  <a:moveTo>
                    <a:pt x="429" y="183"/>
                  </a:moveTo>
                  <a:lnTo>
                    <a:pt x="1" y="250"/>
                  </a:lnTo>
                  <a:lnTo>
                    <a:pt x="0" y="166"/>
                  </a:lnTo>
                  <a:lnTo>
                    <a:pt x="323" y="114"/>
                  </a:lnTo>
                  <a:lnTo>
                    <a:pt x="429" y="183"/>
                  </a:lnTo>
                  <a:close/>
                </a:path>
              </a:pathLst>
            </a:custGeom>
            <a:solidFill>
              <a:srgbClr val="F3D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8" name="Freeform 90">
              <a:extLst>
                <a:ext uri="{FF2B5EF4-FFF2-40B4-BE49-F238E27FC236}">
                  <a16:creationId xmlns:a16="http://schemas.microsoft.com/office/drawing/2014/main" id="{BA85C987-B5B1-4CBC-8409-BB1C7A6265C8}"/>
                </a:ext>
              </a:extLst>
            </p:cNvPr>
            <p:cNvSpPr>
              <a:spLocks noEditPoints="1"/>
            </p:cNvSpPr>
            <p:nvPr/>
          </p:nvSpPr>
          <p:spPr bwMode="auto">
            <a:xfrm>
              <a:off x="3257" y="1047"/>
              <a:ext cx="273" cy="60"/>
            </a:xfrm>
            <a:custGeom>
              <a:avLst/>
              <a:gdLst>
                <a:gd name="T0" fmla="*/ 1095 w 1095"/>
                <a:gd name="T1" fmla="*/ 67 h 241"/>
                <a:gd name="T2" fmla="*/ 853 w 1095"/>
                <a:gd name="T3" fmla="*/ 106 h 241"/>
                <a:gd name="T4" fmla="*/ 840 w 1095"/>
                <a:gd name="T5" fmla="*/ 23 h 241"/>
                <a:gd name="T6" fmla="*/ 984 w 1095"/>
                <a:gd name="T7" fmla="*/ 0 h 241"/>
                <a:gd name="T8" fmla="*/ 1015 w 1095"/>
                <a:gd name="T9" fmla="*/ 18 h 241"/>
                <a:gd name="T10" fmla="*/ 1060 w 1095"/>
                <a:gd name="T11" fmla="*/ 45 h 241"/>
                <a:gd name="T12" fmla="*/ 1095 w 1095"/>
                <a:gd name="T13" fmla="*/ 67 h 241"/>
                <a:gd name="T14" fmla="*/ 376 w 1095"/>
                <a:gd name="T15" fmla="*/ 183 h 241"/>
                <a:gd name="T16" fmla="*/ 1 w 1095"/>
                <a:gd name="T17" fmla="*/ 241 h 241"/>
                <a:gd name="T18" fmla="*/ 0 w 1095"/>
                <a:gd name="T19" fmla="*/ 157 h 241"/>
                <a:gd name="T20" fmla="*/ 270 w 1095"/>
                <a:gd name="T21" fmla="*/ 114 h 241"/>
                <a:gd name="T22" fmla="*/ 376 w 1095"/>
                <a:gd name="T23" fmla="*/ 183 h 2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5"/>
                <a:gd name="T37" fmla="*/ 0 h 241"/>
                <a:gd name="T38" fmla="*/ 1095 w 1095"/>
                <a:gd name="T39" fmla="*/ 241 h 2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5" h="241">
                  <a:moveTo>
                    <a:pt x="1095" y="67"/>
                  </a:moveTo>
                  <a:lnTo>
                    <a:pt x="853" y="106"/>
                  </a:lnTo>
                  <a:lnTo>
                    <a:pt x="840" y="23"/>
                  </a:lnTo>
                  <a:lnTo>
                    <a:pt x="984" y="0"/>
                  </a:lnTo>
                  <a:lnTo>
                    <a:pt x="1015" y="18"/>
                  </a:lnTo>
                  <a:lnTo>
                    <a:pt x="1060" y="45"/>
                  </a:lnTo>
                  <a:lnTo>
                    <a:pt x="1095" y="67"/>
                  </a:lnTo>
                  <a:close/>
                  <a:moveTo>
                    <a:pt x="376" y="183"/>
                  </a:moveTo>
                  <a:lnTo>
                    <a:pt x="1" y="241"/>
                  </a:lnTo>
                  <a:lnTo>
                    <a:pt x="0" y="157"/>
                  </a:lnTo>
                  <a:lnTo>
                    <a:pt x="270" y="114"/>
                  </a:lnTo>
                  <a:lnTo>
                    <a:pt x="376" y="183"/>
                  </a:lnTo>
                  <a:close/>
                </a:path>
              </a:pathLst>
            </a:custGeom>
            <a:solidFill>
              <a:srgbClr val="F2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79" name="Freeform 91">
              <a:extLst>
                <a:ext uri="{FF2B5EF4-FFF2-40B4-BE49-F238E27FC236}">
                  <a16:creationId xmlns:a16="http://schemas.microsoft.com/office/drawing/2014/main" id="{DD9AF56D-AF03-4D3C-9E9B-85992A233154}"/>
                </a:ext>
              </a:extLst>
            </p:cNvPr>
            <p:cNvSpPr>
              <a:spLocks noEditPoints="1"/>
            </p:cNvSpPr>
            <p:nvPr/>
          </p:nvSpPr>
          <p:spPr bwMode="auto">
            <a:xfrm>
              <a:off x="3256" y="1038"/>
              <a:ext cx="261" cy="59"/>
            </a:xfrm>
            <a:custGeom>
              <a:avLst/>
              <a:gdLst>
                <a:gd name="T0" fmla="*/ 1042 w 1042"/>
                <a:gd name="T1" fmla="*/ 68 h 234"/>
                <a:gd name="T2" fmla="*/ 847 w 1042"/>
                <a:gd name="T3" fmla="*/ 99 h 234"/>
                <a:gd name="T4" fmla="*/ 834 w 1042"/>
                <a:gd name="T5" fmla="*/ 16 h 234"/>
                <a:gd name="T6" fmla="*/ 932 w 1042"/>
                <a:gd name="T7" fmla="*/ 0 h 234"/>
                <a:gd name="T8" fmla="*/ 937 w 1042"/>
                <a:gd name="T9" fmla="*/ 3 h 234"/>
                <a:gd name="T10" fmla="*/ 974 w 1042"/>
                <a:gd name="T11" fmla="*/ 29 h 234"/>
                <a:gd name="T12" fmla="*/ 1016 w 1042"/>
                <a:gd name="T13" fmla="*/ 52 h 234"/>
                <a:gd name="T14" fmla="*/ 1042 w 1042"/>
                <a:gd name="T15" fmla="*/ 68 h 234"/>
                <a:gd name="T16" fmla="*/ 324 w 1042"/>
                <a:gd name="T17" fmla="*/ 182 h 234"/>
                <a:gd name="T18" fmla="*/ 1 w 1042"/>
                <a:gd name="T19" fmla="*/ 234 h 234"/>
                <a:gd name="T20" fmla="*/ 0 w 1042"/>
                <a:gd name="T21" fmla="*/ 148 h 234"/>
                <a:gd name="T22" fmla="*/ 218 w 1042"/>
                <a:gd name="T23" fmla="*/ 113 h 234"/>
                <a:gd name="T24" fmla="*/ 324 w 1042"/>
                <a:gd name="T25" fmla="*/ 182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2"/>
                <a:gd name="T40" fmla="*/ 0 h 234"/>
                <a:gd name="T41" fmla="*/ 1042 w 1042"/>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2" h="234">
                  <a:moveTo>
                    <a:pt x="1042" y="68"/>
                  </a:moveTo>
                  <a:lnTo>
                    <a:pt x="847" y="99"/>
                  </a:lnTo>
                  <a:lnTo>
                    <a:pt x="834" y="16"/>
                  </a:lnTo>
                  <a:lnTo>
                    <a:pt x="932" y="0"/>
                  </a:lnTo>
                  <a:lnTo>
                    <a:pt x="937" y="3"/>
                  </a:lnTo>
                  <a:lnTo>
                    <a:pt x="974" y="29"/>
                  </a:lnTo>
                  <a:lnTo>
                    <a:pt x="1016" y="52"/>
                  </a:lnTo>
                  <a:lnTo>
                    <a:pt x="1042" y="68"/>
                  </a:lnTo>
                  <a:close/>
                  <a:moveTo>
                    <a:pt x="324" y="182"/>
                  </a:moveTo>
                  <a:lnTo>
                    <a:pt x="1" y="234"/>
                  </a:lnTo>
                  <a:lnTo>
                    <a:pt x="0" y="148"/>
                  </a:lnTo>
                  <a:lnTo>
                    <a:pt x="218" y="113"/>
                  </a:lnTo>
                  <a:lnTo>
                    <a:pt x="324" y="182"/>
                  </a:lnTo>
                  <a:close/>
                </a:path>
              </a:pathLst>
            </a:custGeom>
            <a:solidFill>
              <a:srgbClr val="F2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0" name="Freeform 92">
              <a:extLst>
                <a:ext uri="{FF2B5EF4-FFF2-40B4-BE49-F238E27FC236}">
                  <a16:creationId xmlns:a16="http://schemas.microsoft.com/office/drawing/2014/main" id="{738C5E50-7A5C-42F3-AD66-AF426F593DE2}"/>
                </a:ext>
              </a:extLst>
            </p:cNvPr>
            <p:cNvSpPr>
              <a:spLocks noEditPoints="1"/>
            </p:cNvSpPr>
            <p:nvPr/>
          </p:nvSpPr>
          <p:spPr bwMode="auto">
            <a:xfrm>
              <a:off x="3256" y="1030"/>
              <a:ext cx="246" cy="56"/>
            </a:xfrm>
            <a:custGeom>
              <a:avLst/>
              <a:gdLst>
                <a:gd name="T0" fmla="*/ 985 w 985"/>
                <a:gd name="T1" fmla="*/ 67 h 224"/>
                <a:gd name="T2" fmla="*/ 841 w 985"/>
                <a:gd name="T3" fmla="*/ 90 h 224"/>
                <a:gd name="T4" fmla="*/ 829 w 985"/>
                <a:gd name="T5" fmla="*/ 6 h 224"/>
                <a:gd name="T6" fmla="*/ 873 w 985"/>
                <a:gd name="T7" fmla="*/ 0 h 224"/>
                <a:gd name="T8" fmla="*/ 876 w 985"/>
                <a:gd name="T9" fmla="*/ 1 h 224"/>
                <a:gd name="T10" fmla="*/ 904 w 985"/>
                <a:gd name="T11" fmla="*/ 18 h 224"/>
                <a:gd name="T12" fmla="*/ 937 w 985"/>
                <a:gd name="T13" fmla="*/ 36 h 224"/>
                <a:gd name="T14" fmla="*/ 974 w 985"/>
                <a:gd name="T15" fmla="*/ 62 h 224"/>
                <a:gd name="T16" fmla="*/ 985 w 985"/>
                <a:gd name="T17" fmla="*/ 67 h 224"/>
                <a:gd name="T18" fmla="*/ 271 w 985"/>
                <a:gd name="T19" fmla="*/ 181 h 224"/>
                <a:gd name="T20" fmla="*/ 1 w 985"/>
                <a:gd name="T21" fmla="*/ 224 h 224"/>
                <a:gd name="T22" fmla="*/ 0 w 985"/>
                <a:gd name="T23" fmla="*/ 138 h 224"/>
                <a:gd name="T24" fmla="*/ 164 w 985"/>
                <a:gd name="T25" fmla="*/ 112 h 224"/>
                <a:gd name="T26" fmla="*/ 271 w 985"/>
                <a:gd name="T27" fmla="*/ 181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5"/>
                <a:gd name="T43" fmla="*/ 0 h 224"/>
                <a:gd name="T44" fmla="*/ 985 w 985"/>
                <a:gd name="T45" fmla="*/ 224 h 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5" h="224">
                  <a:moveTo>
                    <a:pt x="985" y="67"/>
                  </a:moveTo>
                  <a:lnTo>
                    <a:pt x="841" y="90"/>
                  </a:lnTo>
                  <a:lnTo>
                    <a:pt x="829" y="6"/>
                  </a:lnTo>
                  <a:lnTo>
                    <a:pt x="873" y="0"/>
                  </a:lnTo>
                  <a:lnTo>
                    <a:pt x="876" y="1"/>
                  </a:lnTo>
                  <a:lnTo>
                    <a:pt x="904" y="18"/>
                  </a:lnTo>
                  <a:lnTo>
                    <a:pt x="937" y="36"/>
                  </a:lnTo>
                  <a:lnTo>
                    <a:pt x="974" y="62"/>
                  </a:lnTo>
                  <a:lnTo>
                    <a:pt x="985" y="67"/>
                  </a:lnTo>
                  <a:close/>
                  <a:moveTo>
                    <a:pt x="271" y="181"/>
                  </a:moveTo>
                  <a:lnTo>
                    <a:pt x="1" y="224"/>
                  </a:lnTo>
                  <a:lnTo>
                    <a:pt x="0" y="138"/>
                  </a:lnTo>
                  <a:lnTo>
                    <a:pt x="164" y="112"/>
                  </a:lnTo>
                  <a:lnTo>
                    <a:pt x="271" y="181"/>
                  </a:lnTo>
                  <a:close/>
                </a:path>
              </a:pathLst>
            </a:custGeom>
            <a:solidFill>
              <a:srgbClr val="F2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1" name="Freeform 93">
              <a:extLst>
                <a:ext uri="{FF2B5EF4-FFF2-40B4-BE49-F238E27FC236}">
                  <a16:creationId xmlns:a16="http://schemas.microsoft.com/office/drawing/2014/main" id="{06088E08-1C2B-4C4C-859A-9AC9ADFFD2F1}"/>
                </a:ext>
              </a:extLst>
            </p:cNvPr>
            <p:cNvSpPr>
              <a:spLocks noEditPoints="1"/>
            </p:cNvSpPr>
            <p:nvPr/>
          </p:nvSpPr>
          <p:spPr bwMode="auto">
            <a:xfrm>
              <a:off x="3256" y="1022"/>
              <a:ext cx="233" cy="53"/>
            </a:xfrm>
            <a:custGeom>
              <a:avLst/>
              <a:gdLst>
                <a:gd name="T0" fmla="*/ 933 w 933"/>
                <a:gd name="T1" fmla="*/ 64 h 212"/>
                <a:gd name="T2" fmla="*/ 835 w 933"/>
                <a:gd name="T3" fmla="*/ 80 h 212"/>
                <a:gd name="T4" fmla="*/ 824 w 933"/>
                <a:gd name="T5" fmla="*/ 0 h 212"/>
                <a:gd name="T6" fmla="*/ 828 w 933"/>
                <a:gd name="T7" fmla="*/ 2 h 212"/>
                <a:gd name="T8" fmla="*/ 838 w 933"/>
                <a:gd name="T9" fmla="*/ 7 h 212"/>
                <a:gd name="T10" fmla="*/ 855 w 933"/>
                <a:gd name="T11" fmla="*/ 19 h 212"/>
                <a:gd name="T12" fmla="*/ 877 w 933"/>
                <a:gd name="T13" fmla="*/ 32 h 212"/>
                <a:gd name="T14" fmla="*/ 905 w 933"/>
                <a:gd name="T15" fmla="*/ 49 h 212"/>
                <a:gd name="T16" fmla="*/ 933 w 933"/>
                <a:gd name="T17" fmla="*/ 64 h 212"/>
                <a:gd name="T18" fmla="*/ 219 w 933"/>
                <a:gd name="T19" fmla="*/ 177 h 212"/>
                <a:gd name="T20" fmla="*/ 1 w 933"/>
                <a:gd name="T21" fmla="*/ 212 h 212"/>
                <a:gd name="T22" fmla="*/ 0 w 933"/>
                <a:gd name="T23" fmla="*/ 127 h 212"/>
                <a:gd name="T24" fmla="*/ 112 w 933"/>
                <a:gd name="T25" fmla="*/ 110 h 212"/>
                <a:gd name="T26" fmla="*/ 219 w 933"/>
                <a:gd name="T27" fmla="*/ 177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3"/>
                <a:gd name="T43" fmla="*/ 0 h 212"/>
                <a:gd name="T44" fmla="*/ 933 w 93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3" h="212">
                  <a:moveTo>
                    <a:pt x="933" y="64"/>
                  </a:moveTo>
                  <a:lnTo>
                    <a:pt x="835" y="80"/>
                  </a:lnTo>
                  <a:lnTo>
                    <a:pt x="824" y="0"/>
                  </a:lnTo>
                  <a:lnTo>
                    <a:pt x="828" y="2"/>
                  </a:lnTo>
                  <a:lnTo>
                    <a:pt x="838" y="7"/>
                  </a:lnTo>
                  <a:lnTo>
                    <a:pt x="855" y="19"/>
                  </a:lnTo>
                  <a:lnTo>
                    <a:pt x="877" y="32"/>
                  </a:lnTo>
                  <a:lnTo>
                    <a:pt x="905" y="49"/>
                  </a:lnTo>
                  <a:lnTo>
                    <a:pt x="933" y="64"/>
                  </a:lnTo>
                  <a:close/>
                  <a:moveTo>
                    <a:pt x="219" y="177"/>
                  </a:moveTo>
                  <a:lnTo>
                    <a:pt x="1" y="212"/>
                  </a:lnTo>
                  <a:lnTo>
                    <a:pt x="0" y="127"/>
                  </a:lnTo>
                  <a:lnTo>
                    <a:pt x="112" y="110"/>
                  </a:lnTo>
                  <a:lnTo>
                    <a:pt x="219" y="177"/>
                  </a:lnTo>
                  <a:close/>
                </a:path>
              </a:pathLst>
            </a:custGeom>
            <a:solidFill>
              <a:srgbClr val="F2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2" name="Freeform 94">
              <a:extLst>
                <a:ext uri="{FF2B5EF4-FFF2-40B4-BE49-F238E27FC236}">
                  <a16:creationId xmlns:a16="http://schemas.microsoft.com/office/drawing/2014/main" id="{F5916687-7D1A-4A28-9035-E5BFC1701EF9}"/>
                </a:ext>
              </a:extLst>
            </p:cNvPr>
            <p:cNvSpPr>
              <a:spLocks noEditPoints="1"/>
            </p:cNvSpPr>
            <p:nvPr/>
          </p:nvSpPr>
          <p:spPr bwMode="auto">
            <a:xfrm>
              <a:off x="3256" y="1022"/>
              <a:ext cx="219" cy="43"/>
            </a:xfrm>
            <a:custGeom>
              <a:avLst/>
              <a:gdLst>
                <a:gd name="T0" fmla="*/ 874 w 874"/>
                <a:gd name="T1" fmla="*/ 31 h 169"/>
                <a:gd name="T2" fmla="*/ 830 w 874"/>
                <a:gd name="T3" fmla="*/ 37 h 169"/>
                <a:gd name="T4" fmla="*/ 824 w 874"/>
                <a:gd name="T5" fmla="*/ 0 h 169"/>
                <a:gd name="T6" fmla="*/ 828 w 874"/>
                <a:gd name="T7" fmla="*/ 2 h 169"/>
                <a:gd name="T8" fmla="*/ 838 w 874"/>
                <a:gd name="T9" fmla="*/ 7 h 169"/>
                <a:gd name="T10" fmla="*/ 855 w 874"/>
                <a:gd name="T11" fmla="*/ 19 h 169"/>
                <a:gd name="T12" fmla="*/ 874 w 874"/>
                <a:gd name="T13" fmla="*/ 31 h 169"/>
                <a:gd name="T14" fmla="*/ 165 w 874"/>
                <a:gd name="T15" fmla="*/ 143 h 169"/>
                <a:gd name="T16" fmla="*/ 1 w 874"/>
                <a:gd name="T17" fmla="*/ 169 h 169"/>
                <a:gd name="T18" fmla="*/ 0 w 874"/>
                <a:gd name="T19" fmla="*/ 85 h 169"/>
                <a:gd name="T20" fmla="*/ 59 w 874"/>
                <a:gd name="T21" fmla="*/ 75 h 169"/>
                <a:gd name="T22" fmla="*/ 165 w 874"/>
                <a:gd name="T23" fmla="*/ 143 h 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4"/>
                <a:gd name="T37" fmla="*/ 0 h 169"/>
                <a:gd name="T38" fmla="*/ 874 w 874"/>
                <a:gd name="T39" fmla="*/ 169 h 1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4" h="169">
                  <a:moveTo>
                    <a:pt x="874" y="31"/>
                  </a:moveTo>
                  <a:lnTo>
                    <a:pt x="830" y="37"/>
                  </a:lnTo>
                  <a:lnTo>
                    <a:pt x="824" y="0"/>
                  </a:lnTo>
                  <a:lnTo>
                    <a:pt x="828" y="2"/>
                  </a:lnTo>
                  <a:lnTo>
                    <a:pt x="838" y="7"/>
                  </a:lnTo>
                  <a:lnTo>
                    <a:pt x="855" y="19"/>
                  </a:lnTo>
                  <a:lnTo>
                    <a:pt x="874" y="31"/>
                  </a:lnTo>
                  <a:close/>
                  <a:moveTo>
                    <a:pt x="165" y="143"/>
                  </a:moveTo>
                  <a:lnTo>
                    <a:pt x="1" y="169"/>
                  </a:lnTo>
                  <a:lnTo>
                    <a:pt x="0" y="85"/>
                  </a:lnTo>
                  <a:lnTo>
                    <a:pt x="59" y="75"/>
                  </a:lnTo>
                  <a:lnTo>
                    <a:pt x="165" y="143"/>
                  </a:lnTo>
                  <a:close/>
                </a:path>
              </a:pathLst>
            </a:custGeom>
            <a:solidFill>
              <a:srgbClr val="F2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3" name="Freeform 95">
              <a:extLst>
                <a:ext uri="{FF2B5EF4-FFF2-40B4-BE49-F238E27FC236}">
                  <a16:creationId xmlns:a16="http://schemas.microsoft.com/office/drawing/2014/main" id="{962A575A-E83E-4FBC-8F41-D292E41B9021}"/>
                </a:ext>
              </a:extLst>
            </p:cNvPr>
            <p:cNvSpPr>
              <a:spLocks/>
            </p:cNvSpPr>
            <p:nvPr/>
          </p:nvSpPr>
          <p:spPr bwMode="auto">
            <a:xfrm>
              <a:off x="3256" y="1033"/>
              <a:ext cx="28" cy="21"/>
            </a:xfrm>
            <a:custGeom>
              <a:avLst/>
              <a:gdLst>
                <a:gd name="T0" fmla="*/ 114 w 114"/>
                <a:gd name="T1" fmla="*/ 69 h 86"/>
                <a:gd name="T2" fmla="*/ 2 w 114"/>
                <a:gd name="T3" fmla="*/ 86 h 86"/>
                <a:gd name="T4" fmla="*/ 0 w 114"/>
                <a:gd name="T5" fmla="*/ 1 h 86"/>
                <a:gd name="T6" fmla="*/ 8 w 114"/>
                <a:gd name="T7" fmla="*/ 0 h 86"/>
                <a:gd name="T8" fmla="*/ 114 w 114"/>
                <a:gd name="T9" fmla="*/ 69 h 86"/>
                <a:gd name="T10" fmla="*/ 0 60000 65536"/>
                <a:gd name="T11" fmla="*/ 0 60000 65536"/>
                <a:gd name="T12" fmla="*/ 0 60000 65536"/>
                <a:gd name="T13" fmla="*/ 0 60000 65536"/>
                <a:gd name="T14" fmla="*/ 0 60000 65536"/>
                <a:gd name="T15" fmla="*/ 0 w 114"/>
                <a:gd name="T16" fmla="*/ 0 h 86"/>
                <a:gd name="T17" fmla="*/ 114 w 114"/>
                <a:gd name="T18" fmla="*/ 86 h 86"/>
              </a:gdLst>
              <a:ahLst/>
              <a:cxnLst>
                <a:cxn ang="T10">
                  <a:pos x="T0" y="T1"/>
                </a:cxn>
                <a:cxn ang="T11">
                  <a:pos x="T2" y="T3"/>
                </a:cxn>
                <a:cxn ang="T12">
                  <a:pos x="T4" y="T5"/>
                </a:cxn>
                <a:cxn ang="T13">
                  <a:pos x="T6" y="T7"/>
                </a:cxn>
                <a:cxn ang="T14">
                  <a:pos x="T8" y="T9"/>
                </a:cxn>
              </a:cxnLst>
              <a:rect l="T15" t="T16" r="T17" b="T18"/>
              <a:pathLst>
                <a:path w="114" h="86">
                  <a:moveTo>
                    <a:pt x="114" y="69"/>
                  </a:moveTo>
                  <a:lnTo>
                    <a:pt x="2" y="86"/>
                  </a:lnTo>
                  <a:lnTo>
                    <a:pt x="0" y="1"/>
                  </a:lnTo>
                  <a:lnTo>
                    <a:pt x="8" y="0"/>
                  </a:lnTo>
                  <a:lnTo>
                    <a:pt x="114" y="69"/>
                  </a:lnTo>
                  <a:close/>
                </a:path>
              </a:pathLst>
            </a:custGeom>
            <a:solidFill>
              <a:srgbClr val="F1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4" name="Freeform 96">
              <a:extLst>
                <a:ext uri="{FF2B5EF4-FFF2-40B4-BE49-F238E27FC236}">
                  <a16:creationId xmlns:a16="http://schemas.microsoft.com/office/drawing/2014/main" id="{655512E2-2BBF-44E7-8925-AA0B5C15F6EA}"/>
                </a:ext>
              </a:extLst>
            </p:cNvPr>
            <p:cNvSpPr>
              <a:spLocks/>
            </p:cNvSpPr>
            <p:nvPr/>
          </p:nvSpPr>
          <p:spPr bwMode="auto">
            <a:xfrm>
              <a:off x="3256" y="1031"/>
              <a:ext cx="15" cy="13"/>
            </a:xfrm>
            <a:custGeom>
              <a:avLst/>
              <a:gdLst>
                <a:gd name="T0" fmla="*/ 61 w 61"/>
                <a:gd name="T1" fmla="*/ 39 h 49"/>
                <a:gd name="T2" fmla="*/ 2 w 61"/>
                <a:gd name="T3" fmla="*/ 49 h 49"/>
                <a:gd name="T4" fmla="*/ 0 w 61"/>
                <a:gd name="T5" fmla="*/ 0 h 49"/>
                <a:gd name="T6" fmla="*/ 61 w 61"/>
                <a:gd name="T7" fmla="*/ 39 h 49"/>
                <a:gd name="T8" fmla="*/ 0 60000 65536"/>
                <a:gd name="T9" fmla="*/ 0 60000 65536"/>
                <a:gd name="T10" fmla="*/ 0 60000 65536"/>
                <a:gd name="T11" fmla="*/ 0 60000 65536"/>
                <a:gd name="T12" fmla="*/ 0 w 61"/>
                <a:gd name="T13" fmla="*/ 0 h 49"/>
                <a:gd name="T14" fmla="*/ 61 w 61"/>
                <a:gd name="T15" fmla="*/ 49 h 49"/>
              </a:gdLst>
              <a:ahLst/>
              <a:cxnLst>
                <a:cxn ang="T8">
                  <a:pos x="T0" y="T1"/>
                </a:cxn>
                <a:cxn ang="T9">
                  <a:pos x="T2" y="T3"/>
                </a:cxn>
                <a:cxn ang="T10">
                  <a:pos x="T4" y="T5"/>
                </a:cxn>
                <a:cxn ang="T11">
                  <a:pos x="T6" y="T7"/>
                </a:cxn>
              </a:cxnLst>
              <a:rect l="T12" t="T13" r="T14" b="T15"/>
              <a:pathLst>
                <a:path w="61" h="49">
                  <a:moveTo>
                    <a:pt x="61" y="39"/>
                  </a:moveTo>
                  <a:lnTo>
                    <a:pt x="2" y="49"/>
                  </a:lnTo>
                  <a:lnTo>
                    <a:pt x="0" y="0"/>
                  </a:lnTo>
                  <a:lnTo>
                    <a:pt x="61" y="39"/>
                  </a:lnTo>
                  <a:close/>
                </a:path>
              </a:pathLst>
            </a:custGeom>
            <a:solidFill>
              <a:srgbClr val="F1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5" name="Freeform 97">
              <a:extLst>
                <a:ext uri="{FF2B5EF4-FFF2-40B4-BE49-F238E27FC236}">
                  <a16:creationId xmlns:a16="http://schemas.microsoft.com/office/drawing/2014/main" id="{EBBD6200-CF54-4836-87C6-23B77AB759E3}"/>
                </a:ext>
              </a:extLst>
            </p:cNvPr>
            <p:cNvSpPr>
              <a:spLocks/>
            </p:cNvSpPr>
            <p:nvPr/>
          </p:nvSpPr>
          <p:spPr bwMode="auto">
            <a:xfrm>
              <a:off x="3256" y="1031"/>
              <a:ext cx="2" cy="2"/>
            </a:xfrm>
            <a:custGeom>
              <a:avLst/>
              <a:gdLst>
                <a:gd name="T0" fmla="*/ 8 w 8"/>
                <a:gd name="T1" fmla="*/ 5 h 6"/>
                <a:gd name="T2" fmla="*/ 0 w 8"/>
                <a:gd name="T3" fmla="*/ 6 h 6"/>
                <a:gd name="T4" fmla="*/ 0 w 8"/>
                <a:gd name="T5" fmla="*/ 0 h 6"/>
                <a:gd name="T6" fmla="*/ 8 w 8"/>
                <a:gd name="T7" fmla="*/ 5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8" y="5"/>
                  </a:moveTo>
                  <a:lnTo>
                    <a:pt x="0" y="6"/>
                  </a:lnTo>
                  <a:lnTo>
                    <a:pt x="0" y="0"/>
                  </a:lnTo>
                  <a:lnTo>
                    <a:pt x="8" y="5"/>
                  </a:lnTo>
                  <a:close/>
                </a:path>
              </a:pathLst>
            </a:custGeom>
            <a:solidFill>
              <a:srgbClr val="F2E9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6" name="Rectangle 111">
              <a:extLst>
                <a:ext uri="{FF2B5EF4-FFF2-40B4-BE49-F238E27FC236}">
                  <a16:creationId xmlns:a16="http://schemas.microsoft.com/office/drawing/2014/main" id="{49F9B9A2-E764-4D51-B8CB-1E127782CC2F}"/>
                </a:ext>
              </a:extLst>
            </p:cNvPr>
            <p:cNvSpPr>
              <a:spLocks noChangeArrowheads="1"/>
            </p:cNvSpPr>
            <p:nvPr/>
          </p:nvSpPr>
          <p:spPr bwMode="auto">
            <a:xfrm>
              <a:off x="353" y="859"/>
              <a:ext cx="1872" cy="587"/>
            </a:xfrm>
            <a:prstGeom prst="rect">
              <a:avLst/>
            </a:prstGeom>
            <a:solidFill>
              <a:srgbClr val="BED7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7" name="Freeform 112">
              <a:extLst>
                <a:ext uri="{FF2B5EF4-FFF2-40B4-BE49-F238E27FC236}">
                  <a16:creationId xmlns:a16="http://schemas.microsoft.com/office/drawing/2014/main" id="{48188EF7-33F4-435E-960B-A1DB796EF31F}"/>
                </a:ext>
              </a:extLst>
            </p:cNvPr>
            <p:cNvSpPr>
              <a:spLocks noEditPoints="1"/>
            </p:cNvSpPr>
            <p:nvPr/>
          </p:nvSpPr>
          <p:spPr bwMode="auto">
            <a:xfrm>
              <a:off x="344" y="850"/>
              <a:ext cx="1891" cy="605"/>
            </a:xfrm>
            <a:custGeom>
              <a:avLst/>
              <a:gdLst>
                <a:gd name="T0" fmla="*/ 38 w 7564"/>
                <a:gd name="T1" fmla="*/ 2346 h 2422"/>
                <a:gd name="T2" fmla="*/ 7525 w 7564"/>
                <a:gd name="T3" fmla="*/ 2346 h 2422"/>
                <a:gd name="T4" fmla="*/ 7525 w 7564"/>
                <a:gd name="T5" fmla="*/ 2422 h 2422"/>
                <a:gd name="T6" fmla="*/ 38 w 7564"/>
                <a:gd name="T7" fmla="*/ 2422 h 2422"/>
                <a:gd name="T8" fmla="*/ 38 w 7564"/>
                <a:gd name="T9" fmla="*/ 2346 h 2422"/>
                <a:gd name="T10" fmla="*/ 7564 w 7564"/>
                <a:gd name="T11" fmla="*/ 2385 h 2422"/>
                <a:gd name="T12" fmla="*/ 7564 w 7564"/>
                <a:gd name="T13" fmla="*/ 2422 h 2422"/>
                <a:gd name="T14" fmla="*/ 7525 w 7564"/>
                <a:gd name="T15" fmla="*/ 2422 h 2422"/>
                <a:gd name="T16" fmla="*/ 7525 w 7564"/>
                <a:gd name="T17" fmla="*/ 2385 h 2422"/>
                <a:gd name="T18" fmla="*/ 7564 w 7564"/>
                <a:gd name="T19" fmla="*/ 2385 h 2422"/>
                <a:gd name="T20" fmla="*/ 7487 w 7564"/>
                <a:gd name="T21" fmla="*/ 2385 h 2422"/>
                <a:gd name="T22" fmla="*/ 7487 w 7564"/>
                <a:gd name="T23" fmla="*/ 39 h 2422"/>
                <a:gd name="T24" fmla="*/ 7564 w 7564"/>
                <a:gd name="T25" fmla="*/ 39 h 2422"/>
                <a:gd name="T26" fmla="*/ 7564 w 7564"/>
                <a:gd name="T27" fmla="*/ 2385 h 2422"/>
                <a:gd name="T28" fmla="*/ 7487 w 7564"/>
                <a:gd name="T29" fmla="*/ 2385 h 2422"/>
                <a:gd name="T30" fmla="*/ 7525 w 7564"/>
                <a:gd name="T31" fmla="*/ 0 h 2422"/>
                <a:gd name="T32" fmla="*/ 7564 w 7564"/>
                <a:gd name="T33" fmla="*/ 0 h 2422"/>
                <a:gd name="T34" fmla="*/ 7564 w 7564"/>
                <a:gd name="T35" fmla="*/ 39 h 2422"/>
                <a:gd name="T36" fmla="*/ 7525 w 7564"/>
                <a:gd name="T37" fmla="*/ 39 h 2422"/>
                <a:gd name="T38" fmla="*/ 7525 w 7564"/>
                <a:gd name="T39" fmla="*/ 0 h 2422"/>
                <a:gd name="T40" fmla="*/ 7525 w 7564"/>
                <a:gd name="T41" fmla="*/ 78 h 2422"/>
                <a:gd name="T42" fmla="*/ 38 w 7564"/>
                <a:gd name="T43" fmla="*/ 78 h 2422"/>
                <a:gd name="T44" fmla="*/ 38 w 7564"/>
                <a:gd name="T45" fmla="*/ 0 h 2422"/>
                <a:gd name="T46" fmla="*/ 7525 w 7564"/>
                <a:gd name="T47" fmla="*/ 0 h 2422"/>
                <a:gd name="T48" fmla="*/ 7525 w 7564"/>
                <a:gd name="T49" fmla="*/ 78 h 2422"/>
                <a:gd name="T50" fmla="*/ 0 w 7564"/>
                <a:gd name="T51" fmla="*/ 39 h 2422"/>
                <a:gd name="T52" fmla="*/ 0 w 7564"/>
                <a:gd name="T53" fmla="*/ 0 h 2422"/>
                <a:gd name="T54" fmla="*/ 38 w 7564"/>
                <a:gd name="T55" fmla="*/ 0 h 2422"/>
                <a:gd name="T56" fmla="*/ 38 w 7564"/>
                <a:gd name="T57" fmla="*/ 39 h 2422"/>
                <a:gd name="T58" fmla="*/ 0 w 7564"/>
                <a:gd name="T59" fmla="*/ 39 h 2422"/>
                <a:gd name="T60" fmla="*/ 77 w 7564"/>
                <a:gd name="T61" fmla="*/ 39 h 2422"/>
                <a:gd name="T62" fmla="*/ 77 w 7564"/>
                <a:gd name="T63" fmla="*/ 2385 h 2422"/>
                <a:gd name="T64" fmla="*/ 0 w 7564"/>
                <a:gd name="T65" fmla="*/ 2385 h 2422"/>
                <a:gd name="T66" fmla="*/ 0 w 7564"/>
                <a:gd name="T67" fmla="*/ 39 h 2422"/>
                <a:gd name="T68" fmla="*/ 77 w 7564"/>
                <a:gd name="T69" fmla="*/ 39 h 2422"/>
                <a:gd name="T70" fmla="*/ 38 w 7564"/>
                <a:gd name="T71" fmla="*/ 2422 h 2422"/>
                <a:gd name="T72" fmla="*/ 0 w 7564"/>
                <a:gd name="T73" fmla="*/ 2422 h 2422"/>
                <a:gd name="T74" fmla="*/ 0 w 7564"/>
                <a:gd name="T75" fmla="*/ 2385 h 2422"/>
                <a:gd name="T76" fmla="*/ 38 w 7564"/>
                <a:gd name="T77" fmla="*/ 2385 h 2422"/>
                <a:gd name="T78" fmla="*/ 38 w 7564"/>
                <a:gd name="T79" fmla="*/ 2422 h 24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564"/>
                <a:gd name="T121" fmla="*/ 0 h 2422"/>
                <a:gd name="T122" fmla="*/ 7564 w 7564"/>
                <a:gd name="T123" fmla="*/ 2422 h 24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564" h="2422">
                  <a:moveTo>
                    <a:pt x="38" y="2346"/>
                  </a:moveTo>
                  <a:lnTo>
                    <a:pt x="7525" y="2346"/>
                  </a:lnTo>
                  <a:lnTo>
                    <a:pt x="7525" y="2422"/>
                  </a:lnTo>
                  <a:lnTo>
                    <a:pt x="38" y="2422"/>
                  </a:lnTo>
                  <a:lnTo>
                    <a:pt x="38" y="2346"/>
                  </a:lnTo>
                  <a:close/>
                  <a:moveTo>
                    <a:pt x="7564" y="2385"/>
                  </a:moveTo>
                  <a:lnTo>
                    <a:pt x="7564" y="2422"/>
                  </a:lnTo>
                  <a:lnTo>
                    <a:pt x="7525" y="2422"/>
                  </a:lnTo>
                  <a:lnTo>
                    <a:pt x="7525" y="2385"/>
                  </a:lnTo>
                  <a:lnTo>
                    <a:pt x="7564" y="2385"/>
                  </a:lnTo>
                  <a:close/>
                  <a:moveTo>
                    <a:pt x="7487" y="2385"/>
                  </a:moveTo>
                  <a:lnTo>
                    <a:pt x="7487" y="39"/>
                  </a:lnTo>
                  <a:lnTo>
                    <a:pt x="7564" y="39"/>
                  </a:lnTo>
                  <a:lnTo>
                    <a:pt x="7564" y="2385"/>
                  </a:lnTo>
                  <a:lnTo>
                    <a:pt x="7487" y="2385"/>
                  </a:lnTo>
                  <a:close/>
                  <a:moveTo>
                    <a:pt x="7525" y="0"/>
                  </a:moveTo>
                  <a:lnTo>
                    <a:pt x="7564" y="0"/>
                  </a:lnTo>
                  <a:lnTo>
                    <a:pt x="7564" y="39"/>
                  </a:lnTo>
                  <a:lnTo>
                    <a:pt x="7525" y="39"/>
                  </a:lnTo>
                  <a:lnTo>
                    <a:pt x="7525" y="0"/>
                  </a:lnTo>
                  <a:close/>
                  <a:moveTo>
                    <a:pt x="7525" y="78"/>
                  </a:moveTo>
                  <a:lnTo>
                    <a:pt x="38" y="78"/>
                  </a:lnTo>
                  <a:lnTo>
                    <a:pt x="38" y="0"/>
                  </a:lnTo>
                  <a:lnTo>
                    <a:pt x="7525" y="0"/>
                  </a:lnTo>
                  <a:lnTo>
                    <a:pt x="7525" y="78"/>
                  </a:lnTo>
                  <a:close/>
                  <a:moveTo>
                    <a:pt x="0" y="39"/>
                  </a:moveTo>
                  <a:lnTo>
                    <a:pt x="0" y="0"/>
                  </a:lnTo>
                  <a:lnTo>
                    <a:pt x="38" y="0"/>
                  </a:lnTo>
                  <a:lnTo>
                    <a:pt x="38" y="39"/>
                  </a:lnTo>
                  <a:lnTo>
                    <a:pt x="0" y="39"/>
                  </a:lnTo>
                  <a:close/>
                  <a:moveTo>
                    <a:pt x="77" y="39"/>
                  </a:moveTo>
                  <a:lnTo>
                    <a:pt x="77" y="2385"/>
                  </a:lnTo>
                  <a:lnTo>
                    <a:pt x="0" y="2385"/>
                  </a:lnTo>
                  <a:lnTo>
                    <a:pt x="0" y="39"/>
                  </a:lnTo>
                  <a:lnTo>
                    <a:pt x="77" y="39"/>
                  </a:lnTo>
                  <a:close/>
                  <a:moveTo>
                    <a:pt x="38" y="2422"/>
                  </a:moveTo>
                  <a:lnTo>
                    <a:pt x="0" y="2422"/>
                  </a:lnTo>
                  <a:lnTo>
                    <a:pt x="0" y="2385"/>
                  </a:lnTo>
                  <a:lnTo>
                    <a:pt x="38" y="2385"/>
                  </a:lnTo>
                  <a:lnTo>
                    <a:pt x="38" y="2422"/>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8" name="Freeform 113">
              <a:extLst>
                <a:ext uri="{FF2B5EF4-FFF2-40B4-BE49-F238E27FC236}">
                  <a16:creationId xmlns:a16="http://schemas.microsoft.com/office/drawing/2014/main" id="{0C74B776-CA88-4AC8-AC8E-8B37365D3A5B}"/>
                </a:ext>
              </a:extLst>
            </p:cNvPr>
            <p:cNvSpPr>
              <a:spLocks noEditPoints="1"/>
            </p:cNvSpPr>
            <p:nvPr/>
          </p:nvSpPr>
          <p:spPr bwMode="auto">
            <a:xfrm>
              <a:off x="468" y="1026"/>
              <a:ext cx="226" cy="225"/>
            </a:xfrm>
            <a:custGeom>
              <a:avLst/>
              <a:gdLst>
                <a:gd name="T0" fmla="*/ 902 w 902"/>
                <a:gd name="T1" fmla="*/ 900 h 900"/>
                <a:gd name="T2" fmla="*/ 703 w 902"/>
                <a:gd name="T3" fmla="*/ 900 h 900"/>
                <a:gd name="T4" fmla="*/ 626 w 902"/>
                <a:gd name="T5" fmla="*/ 695 h 900"/>
                <a:gd name="T6" fmla="*/ 267 w 902"/>
                <a:gd name="T7" fmla="*/ 695 h 900"/>
                <a:gd name="T8" fmla="*/ 192 w 902"/>
                <a:gd name="T9" fmla="*/ 900 h 900"/>
                <a:gd name="T10" fmla="*/ 0 w 902"/>
                <a:gd name="T11" fmla="*/ 900 h 900"/>
                <a:gd name="T12" fmla="*/ 350 w 902"/>
                <a:gd name="T13" fmla="*/ 0 h 900"/>
                <a:gd name="T14" fmla="*/ 541 w 902"/>
                <a:gd name="T15" fmla="*/ 0 h 900"/>
                <a:gd name="T16" fmla="*/ 902 w 902"/>
                <a:gd name="T17" fmla="*/ 900 h 900"/>
                <a:gd name="T18" fmla="*/ 567 w 902"/>
                <a:gd name="T19" fmla="*/ 543 h 900"/>
                <a:gd name="T20" fmla="*/ 443 w 902"/>
                <a:gd name="T21" fmla="*/ 210 h 900"/>
                <a:gd name="T22" fmla="*/ 322 w 902"/>
                <a:gd name="T23" fmla="*/ 543 h 900"/>
                <a:gd name="T24" fmla="*/ 567 w 902"/>
                <a:gd name="T25" fmla="*/ 543 h 9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2"/>
                <a:gd name="T40" fmla="*/ 0 h 900"/>
                <a:gd name="T41" fmla="*/ 902 w 902"/>
                <a:gd name="T42" fmla="*/ 900 h 9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2" h="900">
                  <a:moveTo>
                    <a:pt x="902" y="900"/>
                  </a:moveTo>
                  <a:lnTo>
                    <a:pt x="703" y="900"/>
                  </a:lnTo>
                  <a:lnTo>
                    <a:pt x="626" y="695"/>
                  </a:lnTo>
                  <a:lnTo>
                    <a:pt x="267" y="695"/>
                  </a:lnTo>
                  <a:lnTo>
                    <a:pt x="192" y="900"/>
                  </a:lnTo>
                  <a:lnTo>
                    <a:pt x="0" y="900"/>
                  </a:lnTo>
                  <a:lnTo>
                    <a:pt x="350" y="0"/>
                  </a:lnTo>
                  <a:lnTo>
                    <a:pt x="541" y="0"/>
                  </a:lnTo>
                  <a:lnTo>
                    <a:pt x="902" y="900"/>
                  </a:lnTo>
                  <a:close/>
                  <a:moveTo>
                    <a:pt x="567" y="543"/>
                  </a:moveTo>
                  <a:lnTo>
                    <a:pt x="443" y="210"/>
                  </a:lnTo>
                  <a:lnTo>
                    <a:pt x="322" y="543"/>
                  </a:lnTo>
                  <a:lnTo>
                    <a:pt x="567" y="543"/>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89" name="Freeform 114">
              <a:extLst>
                <a:ext uri="{FF2B5EF4-FFF2-40B4-BE49-F238E27FC236}">
                  <a16:creationId xmlns:a16="http://schemas.microsoft.com/office/drawing/2014/main" id="{31832C16-28D5-4083-920E-DB757C349644}"/>
                </a:ext>
              </a:extLst>
            </p:cNvPr>
            <p:cNvSpPr>
              <a:spLocks noEditPoints="1"/>
            </p:cNvSpPr>
            <p:nvPr/>
          </p:nvSpPr>
          <p:spPr bwMode="auto">
            <a:xfrm>
              <a:off x="708" y="1026"/>
              <a:ext cx="159" cy="229"/>
            </a:xfrm>
            <a:custGeom>
              <a:avLst/>
              <a:gdLst>
                <a:gd name="T0" fmla="*/ 475 w 636"/>
                <a:gd name="T1" fmla="*/ 804 h 914"/>
                <a:gd name="T2" fmla="*/ 444 w 636"/>
                <a:gd name="T3" fmla="*/ 842 h 914"/>
                <a:gd name="T4" fmla="*/ 408 w 636"/>
                <a:gd name="T5" fmla="*/ 871 h 914"/>
                <a:gd name="T6" fmla="*/ 368 w 636"/>
                <a:gd name="T7" fmla="*/ 893 h 914"/>
                <a:gd name="T8" fmla="*/ 327 w 636"/>
                <a:gd name="T9" fmla="*/ 908 h 914"/>
                <a:gd name="T10" fmla="*/ 286 w 636"/>
                <a:gd name="T11" fmla="*/ 914 h 914"/>
                <a:gd name="T12" fmla="*/ 244 w 636"/>
                <a:gd name="T13" fmla="*/ 913 h 914"/>
                <a:gd name="T14" fmla="*/ 204 w 636"/>
                <a:gd name="T15" fmla="*/ 905 h 914"/>
                <a:gd name="T16" fmla="*/ 168 w 636"/>
                <a:gd name="T17" fmla="*/ 892 h 914"/>
                <a:gd name="T18" fmla="*/ 133 w 636"/>
                <a:gd name="T19" fmla="*/ 871 h 914"/>
                <a:gd name="T20" fmla="*/ 101 w 636"/>
                <a:gd name="T21" fmla="*/ 845 h 914"/>
                <a:gd name="T22" fmla="*/ 69 w 636"/>
                <a:gd name="T23" fmla="*/ 812 h 914"/>
                <a:gd name="T24" fmla="*/ 45 w 636"/>
                <a:gd name="T25" fmla="*/ 774 h 914"/>
                <a:gd name="T26" fmla="*/ 25 w 636"/>
                <a:gd name="T27" fmla="*/ 731 h 914"/>
                <a:gd name="T28" fmla="*/ 11 w 636"/>
                <a:gd name="T29" fmla="*/ 683 h 914"/>
                <a:gd name="T30" fmla="*/ 2 w 636"/>
                <a:gd name="T31" fmla="*/ 630 h 914"/>
                <a:gd name="T32" fmla="*/ 0 w 636"/>
                <a:gd name="T33" fmla="*/ 572 h 914"/>
                <a:gd name="T34" fmla="*/ 7 w 636"/>
                <a:gd name="T35" fmla="*/ 476 h 914"/>
                <a:gd name="T36" fmla="*/ 19 w 636"/>
                <a:gd name="T37" fmla="*/ 426 h 914"/>
                <a:gd name="T38" fmla="*/ 36 w 636"/>
                <a:gd name="T39" fmla="*/ 381 h 914"/>
                <a:gd name="T40" fmla="*/ 59 w 636"/>
                <a:gd name="T41" fmla="*/ 343 h 914"/>
                <a:gd name="T42" fmla="*/ 88 w 636"/>
                <a:gd name="T43" fmla="*/ 309 h 914"/>
                <a:gd name="T44" fmla="*/ 119 w 636"/>
                <a:gd name="T45" fmla="*/ 282 h 914"/>
                <a:gd name="T46" fmla="*/ 154 w 636"/>
                <a:gd name="T47" fmla="*/ 261 h 914"/>
                <a:gd name="T48" fmla="*/ 191 w 636"/>
                <a:gd name="T49" fmla="*/ 245 h 914"/>
                <a:gd name="T50" fmla="*/ 231 w 636"/>
                <a:gd name="T51" fmla="*/ 236 h 914"/>
                <a:gd name="T52" fmla="*/ 274 w 636"/>
                <a:gd name="T53" fmla="*/ 234 h 914"/>
                <a:gd name="T54" fmla="*/ 314 w 636"/>
                <a:gd name="T55" fmla="*/ 236 h 914"/>
                <a:gd name="T56" fmla="*/ 352 w 636"/>
                <a:gd name="T57" fmla="*/ 247 h 914"/>
                <a:gd name="T58" fmla="*/ 388 w 636"/>
                <a:gd name="T59" fmla="*/ 262 h 914"/>
                <a:gd name="T60" fmla="*/ 421 w 636"/>
                <a:gd name="T61" fmla="*/ 284 h 914"/>
                <a:gd name="T62" fmla="*/ 453 w 636"/>
                <a:gd name="T63" fmla="*/ 314 h 914"/>
                <a:gd name="T64" fmla="*/ 636 w 636"/>
                <a:gd name="T65" fmla="*/ 0 h 914"/>
                <a:gd name="T66" fmla="*/ 176 w 636"/>
                <a:gd name="T67" fmla="*/ 585 h 914"/>
                <a:gd name="T68" fmla="*/ 182 w 636"/>
                <a:gd name="T69" fmla="*/ 650 h 914"/>
                <a:gd name="T70" fmla="*/ 198 w 636"/>
                <a:gd name="T71" fmla="*/ 698 h 914"/>
                <a:gd name="T72" fmla="*/ 228 w 636"/>
                <a:gd name="T73" fmla="*/ 740 h 914"/>
                <a:gd name="T74" fmla="*/ 269 w 636"/>
                <a:gd name="T75" fmla="*/ 769 h 914"/>
                <a:gd name="T76" fmla="*/ 321 w 636"/>
                <a:gd name="T77" fmla="*/ 778 h 914"/>
                <a:gd name="T78" fmla="*/ 362 w 636"/>
                <a:gd name="T79" fmla="*/ 772 h 914"/>
                <a:gd name="T80" fmla="*/ 400 w 636"/>
                <a:gd name="T81" fmla="*/ 750 h 914"/>
                <a:gd name="T82" fmla="*/ 432 w 636"/>
                <a:gd name="T83" fmla="*/ 715 h 914"/>
                <a:gd name="T84" fmla="*/ 453 w 636"/>
                <a:gd name="T85" fmla="*/ 664 h 914"/>
                <a:gd name="T86" fmla="*/ 463 w 636"/>
                <a:gd name="T87" fmla="*/ 600 h 914"/>
                <a:gd name="T88" fmla="*/ 461 w 636"/>
                <a:gd name="T89" fmla="*/ 524 h 914"/>
                <a:gd name="T90" fmla="*/ 448 w 636"/>
                <a:gd name="T91" fmla="*/ 461 h 914"/>
                <a:gd name="T92" fmla="*/ 423 w 636"/>
                <a:gd name="T93" fmla="*/ 415 h 914"/>
                <a:gd name="T94" fmla="*/ 390 w 636"/>
                <a:gd name="T95" fmla="*/ 385 h 914"/>
                <a:gd name="T96" fmla="*/ 349 w 636"/>
                <a:gd name="T97" fmla="*/ 368 h 914"/>
                <a:gd name="T98" fmla="*/ 304 w 636"/>
                <a:gd name="T99" fmla="*/ 366 h 914"/>
                <a:gd name="T100" fmla="*/ 264 w 636"/>
                <a:gd name="T101" fmla="*/ 378 h 914"/>
                <a:gd name="T102" fmla="*/ 228 w 636"/>
                <a:gd name="T103" fmla="*/ 403 h 914"/>
                <a:gd name="T104" fmla="*/ 199 w 636"/>
                <a:gd name="T105" fmla="*/ 441 h 914"/>
                <a:gd name="T106" fmla="*/ 181 w 636"/>
                <a:gd name="T107" fmla="*/ 494 h 914"/>
                <a:gd name="T108" fmla="*/ 176 w 636"/>
                <a:gd name="T109" fmla="*/ 560 h 9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914"/>
                <a:gd name="T167" fmla="*/ 636 w 636"/>
                <a:gd name="T168" fmla="*/ 914 h 9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914">
                  <a:moveTo>
                    <a:pt x="636" y="900"/>
                  </a:moveTo>
                  <a:lnTo>
                    <a:pt x="475" y="900"/>
                  </a:lnTo>
                  <a:lnTo>
                    <a:pt x="475" y="804"/>
                  </a:lnTo>
                  <a:lnTo>
                    <a:pt x="465" y="817"/>
                  </a:lnTo>
                  <a:lnTo>
                    <a:pt x="454" y="830"/>
                  </a:lnTo>
                  <a:lnTo>
                    <a:pt x="444" y="842"/>
                  </a:lnTo>
                  <a:lnTo>
                    <a:pt x="432" y="852"/>
                  </a:lnTo>
                  <a:lnTo>
                    <a:pt x="419" y="862"/>
                  </a:lnTo>
                  <a:lnTo>
                    <a:pt x="408" y="871"/>
                  </a:lnTo>
                  <a:lnTo>
                    <a:pt x="395" y="879"/>
                  </a:lnTo>
                  <a:lnTo>
                    <a:pt x="382" y="887"/>
                  </a:lnTo>
                  <a:lnTo>
                    <a:pt x="368" y="893"/>
                  </a:lnTo>
                  <a:lnTo>
                    <a:pt x="355" y="899"/>
                  </a:lnTo>
                  <a:lnTo>
                    <a:pt x="340" y="904"/>
                  </a:lnTo>
                  <a:lnTo>
                    <a:pt x="327" y="908"/>
                  </a:lnTo>
                  <a:lnTo>
                    <a:pt x="313" y="910"/>
                  </a:lnTo>
                  <a:lnTo>
                    <a:pt x="299" y="913"/>
                  </a:lnTo>
                  <a:lnTo>
                    <a:pt x="286" y="914"/>
                  </a:lnTo>
                  <a:lnTo>
                    <a:pt x="272" y="914"/>
                  </a:lnTo>
                  <a:lnTo>
                    <a:pt x="257" y="914"/>
                  </a:lnTo>
                  <a:lnTo>
                    <a:pt x="244" y="913"/>
                  </a:lnTo>
                  <a:lnTo>
                    <a:pt x="230" y="912"/>
                  </a:lnTo>
                  <a:lnTo>
                    <a:pt x="217" y="909"/>
                  </a:lnTo>
                  <a:lnTo>
                    <a:pt x="204" y="905"/>
                  </a:lnTo>
                  <a:lnTo>
                    <a:pt x="193" y="901"/>
                  </a:lnTo>
                  <a:lnTo>
                    <a:pt x="180" y="897"/>
                  </a:lnTo>
                  <a:lnTo>
                    <a:pt x="168" y="892"/>
                  </a:lnTo>
                  <a:lnTo>
                    <a:pt x="156" y="886"/>
                  </a:lnTo>
                  <a:lnTo>
                    <a:pt x="145" y="879"/>
                  </a:lnTo>
                  <a:lnTo>
                    <a:pt x="133" y="871"/>
                  </a:lnTo>
                  <a:lnTo>
                    <a:pt x="121" y="864"/>
                  </a:lnTo>
                  <a:lnTo>
                    <a:pt x="111" y="854"/>
                  </a:lnTo>
                  <a:lnTo>
                    <a:pt x="101" y="845"/>
                  </a:lnTo>
                  <a:lnTo>
                    <a:pt x="90" y="835"/>
                  </a:lnTo>
                  <a:lnTo>
                    <a:pt x="80" y="823"/>
                  </a:lnTo>
                  <a:lnTo>
                    <a:pt x="69" y="812"/>
                  </a:lnTo>
                  <a:lnTo>
                    <a:pt x="60" y="800"/>
                  </a:lnTo>
                  <a:lnTo>
                    <a:pt x="53" y="787"/>
                  </a:lnTo>
                  <a:lnTo>
                    <a:pt x="45" y="774"/>
                  </a:lnTo>
                  <a:lnTo>
                    <a:pt x="37" y="760"/>
                  </a:lnTo>
                  <a:lnTo>
                    <a:pt x="31" y="746"/>
                  </a:lnTo>
                  <a:lnTo>
                    <a:pt x="25" y="731"/>
                  </a:lnTo>
                  <a:lnTo>
                    <a:pt x="20" y="716"/>
                  </a:lnTo>
                  <a:lnTo>
                    <a:pt x="15" y="699"/>
                  </a:lnTo>
                  <a:lnTo>
                    <a:pt x="11" y="683"/>
                  </a:lnTo>
                  <a:lnTo>
                    <a:pt x="7" y="665"/>
                  </a:lnTo>
                  <a:lnTo>
                    <a:pt x="5" y="648"/>
                  </a:lnTo>
                  <a:lnTo>
                    <a:pt x="2" y="630"/>
                  </a:lnTo>
                  <a:lnTo>
                    <a:pt x="1" y="611"/>
                  </a:lnTo>
                  <a:lnTo>
                    <a:pt x="0" y="591"/>
                  </a:lnTo>
                  <a:lnTo>
                    <a:pt x="0" y="572"/>
                  </a:lnTo>
                  <a:lnTo>
                    <a:pt x="1" y="532"/>
                  </a:lnTo>
                  <a:lnTo>
                    <a:pt x="5" y="494"/>
                  </a:lnTo>
                  <a:lnTo>
                    <a:pt x="7" y="476"/>
                  </a:lnTo>
                  <a:lnTo>
                    <a:pt x="11" y="458"/>
                  </a:lnTo>
                  <a:lnTo>
                    <a:pt x="15" y="442"/>
                  </a:lnTo>
                  <a:lnTo>
                    <a:pt x="19" y="426"/>
                  </a:lnTo>
                  <a:lnTo>
                    <a:pt x="24" y="410"/>
                  </a:lnTo>
                  <a:lnTo>
                    <a:pt x="31" y="396"/>
                  </a:lnTo>
                  <a:lnTo>
                    <a:pt x="36" y="381"/>
                  </a:lnTo>
                  <a:lnTo>
                    <a:pt x="44" y="368"/>
                  </a:lnTo>
                  <a:lnTo>
                    <a:pt x="51" y="356"/>
                  </a:lnTo>
                  <a:lnTo>
                    <a:pt x="59" y="343"/>
                  </a:lnTo>
                  <a:lnTo>
                    <a:pt x="68" y="331"/>
                  </a:lnTo>
                  <a:lnTo>
                    <a:pt x="77" y="319"/>
                  </a:lnTo>
                  <a:lnTo>
                    <a:pt x="88" y="309"/>
                  </a:lnTo>
                  <a:lnTo>
                    <a:pt x="98" y="300"/>
                  </a:lnTo>
                  <a:lnTo>
                    <a:pt x="108" y="291"/>
                  </a:lnTo>
                  <a:lnTo>
                    <a:pt x="119" y="282"/>
                  </a:lnTo>
                  <a:lnTo>
                    <a:pt x="130" y="274"/>
                  </a:lnTo>
                  <a:lnTo>
                    <a:pt x="142" y="267"/>
                  </a:lnTo>
                  <a:lnTo>
                    <a:pt x="154" y="261"/>
                  </a:lnTo>
                  <a:lnTo>
                    <a:pt x="165" y="256"/>
                  </a:lnTo>
                  <a:lnTo>
                    <a:pt x="178" y="251"/>
                  </a:lnTo>
                  <a:lnTo>
                    <a:pt x="191" y="245"/>
                  </a:lnTo>
                  <a:lnTo>
                    <a:pt x="204" y="243"/>
                  </a:lnTo>
                  <a:lnTo>
                    <a:pt x="217" y="239"/>
                  </a:lnTo>
                  <a:lnTo>
                    <a:pt x="231" y="236"/>
                  </a:lnTo>
                  <a:lnTo>
                    <a:pt x="246" y="235"/>
                  </a:lnTo>
                  <a:lnTo>
                    <a:pt x="260" y="234"/>
                  </a:lnTo>
                  <a:lnTo>
                    <a:pt x="274" y="234"/>
                  </a:lnTo>
                  <a:lnTo>
                    <a:pt x="287" y="234"/>
                  </a:lnTo>
                  <a:lnTo>
                    <a:pt x="301" y="235"/>
                  </a:lnTo>
                  <a:lnTo>
                    <a:pt x="314" y="236"/>
                  </a:lnTo>
                  <a:lnTo>
                    <a:pt x="327" y="239"/>
                  </a:lnTo>
                  <a:lnTo>
                    <a:pt x="339" y="243"/>
                  </a:lnTo>
                  <a:lnTo>
                    <a:pt x="352" y="247"/>
                  </a:lnTo>
                  <a:lnTo>
                    <a:pt x="364" y="251"/>
                  </a:lnTo>
                  <a:lnTo>
                    <a:pt x="375" y="257"/>
                  </a:lnTo>
                  <a:lnTo>
                    <a:pt x="388" y="262"/>
                  </a:lnTo>
                  <a:lnTo>
                    <a:pt x="399" y="269"/>
                  </a:lnTo>
                  <a:lnTo>
                    <a:pt x="410" y="276"/>
                  </a:lnTo>
                  <a:lnTo>
                    <a:pt x="421" y="284"/>
                  </a:lnTo>
                  <a:lnTo>
                    <a:pt x="432" y="293"/>
                  </a:lnTo>
                  <a:lnTo>
                    <a:pt x="443" y="304"/>
                  </a:lnTo>
                  <a:lnTo>
                    <a:pt x="453" y="314"/>
                  </a:lnTo>
                  <a:lnTo>
                    <a:pt x="463" y="324"/>
                  </a:lnTo>
                  <a:lnTo>
                    <a:pt x="463" y="0"/>
                  </a:lnTo>
                  <a:lnTo>
                    <a:pt x="636" y="0"/>
                  </a:lnTo>
                  <a:lnTo>
                    <a:pt x="636" y="900"/>
                  </a:lnTo>
                  <a:close/>
                  <a:moveTo>
                    <a:pt x="176" y="560"/>
                  </a:moveTo>
                  <a:lnTo>
                    <a:pt x="176" y="585"/>
                  </a:lnTo>
                  <a:lnTo>
                    <a:pt x="177" y="608"/>
                  </a:lnTo>
                  <a:lnTo>
                    <a:pt x="180" y="630"/>
                  </a:lnTo>
                  <a:lnTo>
                    <a:pt x="182" y="650"/>
                  </a:lnTo>
                  <a:lnTo>
                    <a:pt x="187" y="668"/>
                  </a:lnTo>
                  <a:lnTo>
                    <a:pt x="191" y="683"/>
                  </a:lnTo>
                  <a:lnTo>
                    <a:pt x="198" y="698"/>
                  </a:lnTo>
                  <a:lnTo>
                    <a:pt x="204" y="711"/>
                  </a:lnTo>
                  <a:lnTo>
                    <a:pt x="216" y="726"/>
                  </a:lnTo>
                  <a:lnTo>
                    <a:pt x="228" y="740"/>
                  </a:lnTo>
                  <a:lnTo>
                    <a:pt x="241" y="752"/>
                  </a:lnTo>
                  <a:lnTo>
                    <a:pt x="255" y="761"/>
                  </a:lnTo>
                  <a:lnTo>
                    <a:pt x="269" y="769"/>
                  </a:lnTo>
                  <a:lnTo>
                    <a:pt x="286" y="774"/>
                  </a:lnTo>
                  <a:lnTo>
                    <a:pt x="303" y="777"/>
                  </a:lnTo>
                  <a:lnTo>
                    <a:pt x="321" y="778"/>
                  </a:lnTo>
                  <a:lnTo>
                    <a:pt x="335" y="777"/>
                  </a:lnTo>
                  <a:lnTo>
                    <a:pt x="349" y="775"/>
                  </a:lnTo>
                  <a:lnTo>
                    <a:pt x="362" y="772"/>
                  </a:lnTo>
                  <a:lnTo>
                    <a:pt x="375" y="765"/>
                  </a:lnTo>
                  <a:lnTo>
                    <a:pt x="388" y="759"/>
                  </a:lnTo>
                  <a:lnTo>
                    <a:pt x="400" y="750"/>
                  </a:lnTo>
                  <a:lnTo>
                    <a:pt x="412" y="739"/>
                  </a:lnTo>
                  <a:lnTo>
                    <a:pt x="422" y="727"/>
                  </a:lnTo>
                  <a:lnTo>
                    <a:pt x="432" y="715"/>
                  </a:lnTo>
                  <a:lnTo>
                    <a:pt x="440" y="699"/>
                  </a:lnTo>
                  <a:lnTo>
                    <a:pt x="448" y="682"/>
                  </a:lnTo>
                  <a:lnTo>
                    <a:pt x="453" y="664"/>
                  </a:lnTo>
                  <a:lnTo>
                    <a:pt x="458" y="645"/>
                  </a:lnTo>
                  <a:lnTo>
                    <a:pt x="461" y="624"/>
                  </a:lnTo>
                  <a:lnTo>
                    <a:pt x="463" y="600"/>
                  </a:lnTo>
                  <a:lnTo>
                    <a:pt x="463" y="576"/>
                  </a:lnTo>
                  <a:lnTo>
                    <a:pt x="463" y="550"/>
                  </a:lnTo>
                  <a:lnTo>
                    <a:pt x="461" y="524"/>
                  </a:lnTo>
                  <a:lnTo>
                    <a:pt x="458" y="501"/>
                  </a:lnTo>
                  <a:lnTo>
                    <a:pt x="453" y="480"/>
                  </a:lnTo>
                  <a:lnTo>
                    <a:pt x="448" y="461"/>
                  </a:lnTo>
                  <a:lnTo>
                    <a:pt x="441" y="444"/>
                  </a:lnTo>
                  <a:lnTo>
                    <a:pt x="432" y="428"/>
                  </a:lnTo>
                  <a:lnTo>
                    <a:pt x="423" y="415"/>
                  </a:lnTo>
                  <a:lnTo>
                    <a:pt x="413" y="403"/>
                  </a:lnTo>
                  <a:lnTo>
                    <a:pt x="401" y="393"/>
                  </a:lnTo>
                  <a:lnTo>
                    <a:pt x="390" y="385"/>
                  </a:lnTo>
                  <a:lnTo>
                    <a:pt x="377" y="378"/>
                  </a:lnTo>
                  <a:lnTo>
                    <a:pt x="364" y="372"/>
                  </a:lnTo>
                  <a:lnTo>
                    <a:pt x="349" y="368"/>
                  </a:lnTo>
                  <a:lnTo>
                    <a:pt x="335" y="366"/>
                  </a:lnTo>
                  <a:lnTo>
                    <a:pt x="320" y="366"/>
                  </a:lnTo>
                  <a:lnTo>
                    <a:pt x="304" y="366"/>
                  </a:lnTo>
                  <a:lnTo>
                    <a:pt x="290" y="368"/>
                  </a:lnTo>
                  <a:lnTo>
                    <a:pt x="277" y="372"/>
                  </a:lnTo>
                  <a:lnTo>
                    <a:pt x="264" y="378"/>
                  </a:lnTo>
                  <a:lnTo>
                    <a:pt x="251" y="384"/>
                  </a:lnTo>
                  <a:lnTo>
                    <a:pt x="239" y="393"/>
                  </a:lnTo>
                  <a:lnTo>
                    <a:pt x="228" y="403"/>
                  </a:lnTo>
                  <a:lnTo>
                    <a:pt x="217" y="414"/>
                  </a:lnTo>
                  <a:lnTo>
                    <a:pt x="207" y="427"/>
                  </a:lnTo>
                  <a:lnTo>
                    <a:pt x="199" y="441"/>
                  </a:lnTo>
                  <a:lnTo>
                    <a:pt x="191" y="458"/>
                  </a:lnTo>
                  <a:lnTo>
                    <a:pt x="186" y="475"/>
                  </a:lnTo>
                  <a:lnTo>
                    <a:pt x="181" y="494"/>
                  </a:lnTo>
                  <a:lnTo>
                    <a:pt x="178" y="515"/>
                  </a:lnTo>
                  <a:lnTo>
                    <a:pt x="176" y="537"/>
                  </a:lnTo>
                  <a:lnTo>
                    <a:pt x="176" y="560"/>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0" name="Freeform 115">
              <a:extLst>
                <a:ext uri="{FF2B5EF4-FFF2-40B4-BE49-F238E27FC236}">
                  <a16:creationId xmlns:a16="http://schemas.microsoft.com/office/drawing/2014/main" id="{3BF6E6A5-0A91-461F-8736-D38D4FE57E8B}"/>
                </a:ext>
              </a:extLst>
            </p:cNvPr>
            <p:cNvSpPr>
              <a:spLocks noEditPoints="1"/>
            </p:cNvSpPr>
            <p:nvPr/>
          </p:nvSpPr>
          <p:spPr bwMode="auto">
            <a:xfrm>
              <a:off x="897" y="1085"/>
              <a:ext cx="151" cy="170"/>
            </a:xfrm>
            <a:custGeom>
              <a:avLst/>
              <a:gdLst>
                <a:gd name="T0" fmla="*/ 590 w 608"/>
                <a:gd name="T1" fmla="*/ 510 h 680"/>
                <a:gd name="T2" fmla="*/ 556 w 608"/>
                <a:gd name="T3" fmla="*/ 570 h 680"/>
                <a:gd name="T4" fmla="*/ 512 w 608"/>
                <a:gd name="T5" fmla="*/ 618 h 680"/>
                <a:gd name="T6" fmla="*/ 456 w 608"/>
                <a:gd name="T7" fmla="*/ 653 h 680"/>
                <a:gd name="T8" fmla="*/ 391 w 608"/>
                <a:gd name="T9" fmla="*/ 674 h 680"/>
                <a:gd name="T10" fmla="*/ 315 w 608"/>
                <a:gd name="T11" fmla="*/ 680 h 680"/>
                <a:gd name="T12" fmla="*/ 255 w 608"/>
                <a:gd name="T13" fmla="*/ 676 h 680"/>
                <a:gd name="T14" fmla="*/ 201 w 608"/>
                <a:gd name="T15" fmla="*/ 665 h 680"/>
                <a:gd name="T16" fmla="*/ 153 w 608"/>
                <a:gd name="T17" fmla="*/ 645 h 680"/>
                <a:gd name="T18" fmla="*/ 110 w 608"/>
                <a:gd name="T19" fmla="*/ 618 h 680"/>
                <a:gd name="T20" fmla="*/ 75 w 608"/>
                <a:gd name="T21" fmla="*/ 583 h 680"/>
                <a:gd name="T22" fmla="*/ 36 w 608"/>
                <a:gd name="T23" fmla="*/ 522 h 680"/>
                <a:gd name="T24" fmla="*/ 9 w 608"/>
                <a:gd name="T25" fmla="*/ 440 h 680"/>
                <a:gd name="T26" fmla="*/ 0 w 608"/>
                <a:gd name="T27" fmla="*/ 344 h 680"/>
                <a:gd name="T28" fmla="*/ 3 w 608"/>
                <a:gd name="T29" fmla="*/ 286 h 680"/>
                <a:gd name="T30" fmla="*/ 12 w 608"/>
                <a:gd name="T31" fmla="*/ 233 h 680"/>
                <a:gd name="T32" fmla="*/ 26 w 608"/>
                <a:gd name="T33" fmla="*/ 185 h 680"/>
                <a:gd name="T34" fmla="*/ 47 w 608"/>
                <a:gd name="T35" fmla="*/ 141 h 680"/>
                <a:gd name="T36" fmla="*/ 74 w 608"/>
                <a:gd name="T37" fmla="*/ 103 h 680"/>
                <a:gd name="T38" fmla="*/ 106 w 608"/>
                <a:gd name="T39" fmla="*/ 70 h 680"/>
                <a:gd name="T40" fmla="*/ 141 w 608"/>
                <a:gd name="T41" fmla="*/ 42 h 680"/>
                <a:gd name="T42" fmla="*/ 180 w 608"/>
                <a:gd name="T43" fmla="*/ 23 h 680"/>
                <a:gd name="T44" fmla="*/ 222 w 608"/>
                <a:gd name="T45" fmla="*/ 9 h 680"/>
                <a:gd name="T46" fmla="*/ 267 w 608"/>
                <a:gd name="T47" fmla="*/ 1 h 680"/>
                <a:gd name="T48" fmla="*/ 316 w 608"/>
                <a:gd name="T49" fmla="*/ 0 h 680"/>
                <a:gd name="T50" fmla="*/ 367 w 608"/>
                <a:gd name="T51" fmla="*/ 6 h 680"/>
                <a:gd name="T52" fmla="*/ 414 w 608"/>
                <a:gd name="T53" fmla="*/ 18 h 680"/>
                <a:gd name="T54" fmla="*/ 456 w 608"/>
                <a:gd name="T55" fmla="*/ 37 h 680"/>
                <a:gd name="T56" fmla="*/ 494 w 608"/>
                <a:gd name="T57" fmla="*/ 63 h 680"/>
                <a:gd name="T58" fmla="*/ 528 w 608"/>
                <a:gd name="T59" fmla="*/ 96 h 680"/>
                <a:gd name="T60" fmla="*/ 556 w 608"/>
                <a:gd name="T61" fmla="*/ 136 h 680"/>
                <a:gd name="T62" fmla="*/ 578 w 608"/>
                <a:gd name="T63" fmla="*/ 182 h 680"/>
                <a:gd name="T64" fmla="*/ 594 w 608"/>
                <a:gd name="T65" fmla="*/ 236 h 680"/>
                <a:gd name="T66" fmla="*/ 604 w 608"/>
                <a:gd name="T67" fmla="*/ 296 h 680"/>
                <a:gd name="T68" fmla="*/ 608 w 608"/>
                <a:gd name="T69" fmla="*/ 365 h 680"/>
                <a:gd name="T70" fmla="*/ 178 w 608"/>
                <a:gd name="T71" fmla="*/ 408 h 680"/>
                <a:gd name="T72" fmla="*/ 188 w 608"/>
                <a:gd name="T73" fmla="*/ 457 h 680"/>
                <a:gd name="T74" fmla="*/ 209 w 608"/>
                <a:gd name="T75" fmla="*/ 497 h 680"/>
                <a:gd name="T76" fmla="*/ 239 w 608"/>
                <a:gd name="T77" fmla="*/ 527 h 680"/>
                <a:gd name="T78" fmla="*/ 276 w 608"/>
                <a:gd name="T79" fmla="*/ 545 h 680"/>
                <a:gd name="T80" fmla="*/ 318 w 608"/>
                <a:gd name="T81" fmla="*/ 552 h 680"/>
                <a:gd name="T82" fmla="*/ 346 w 608"/>
                <a:gd name="T83" fmla="*/ 548 h 680"/>
                <a:gd name="T84" fmla="*/ 371 w 608"/>
                <a:gd name="T85" fmla="*/ 539 h 680"/>
                <a:gd name="T86" fmla="*/ 391 w 608"/>
                <a:gd name="T87" fmla="*/ 523 h 680"/>
                <a:gd name="T88" fmla="*/ 410 w 608"/>
                <a:gd name="T89" fmla="*/ 500 h 680"/>
                <a:gd name="T90" fmla="*/ 424 w 608"/>
                <a:gd name="T91" fmla="*/ 470 h 680"/>
                <a:gd name="T92" fmla="*/ 436 w 608"/>
                <a:gd name="T93" fmla="*/ 267 h 680"/>
                <a:gd name="T94" fmla="*/ 426 w 608"/>
                <a:gd name="T95" fmla="*/ 219 h 680"/>
                <a:gd name="T96" fmla="*/ 407 w 608"/>
                <a:gd name="T97" fmla="*/ 181 h 680"/>
                <a:gd name="T98" fmla="*/ 379 w 608"/>
                <a:gd name="T99" fmla="*/ 154 h 680"/>
                <a:gd name="T100" fmla="*/ 346 w 608"/>
                <a:gd name="T101" fmla="*/ 137 h 680"/>
                <a:gd name="T102" fmla="*/ 309 w 608"/>
                <a:gd name="T103" fmla="*/ 132 h 680"/>
                <a:gd name="T104" fmla="*/ 270 w 608"/>
                <a:gd name="T105" fmla="*/ 137 h 680"/>
                <a:gd name="T106" fmla="*/ 235 w 608"/>
                <a:gd name="T107" fmla="*/ 155 h 680"/>
                <a:gd name="T108" fmla="*/ 207 w 608"/>
                <a:gd name="T109" fmla="*/ 184 h 680"/>
                <a:gd name="T110" fmla="*/ 188 w 608"/>
                <a:gd name="T111" fmla="*/ 221 h 680"/>
                <a:gd name="T112" fmla="*/ 180 w 608"/>
                <a:gd name="T113" fmla="*/ 26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8"/>
                <a:gd name="T172" fmla="*/ 0 h 680"/>
                <a:gd name="T173" fmla="*/ 608 w 608"/>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8" h="680">
                  <a:moveTo>
                    <a:pt x="426" y="458"/>
                  </a:moveTo>
                  <a:lnTo>
                    <a:pt x="599" y="487"/>
                  </a:lnTo>
                  <a:lnTo>
                    <a:pt x="590" y="510"/>
                  </a:lnTo>
                  <a:lnTo>
                    <a:pt x="579" y="531"/>
                  </a:lnTo>
                  <a:lnTo>
                    <a:pt x="569" y="552"/>
                  </a:lnTo>
                  <a:lnTo>
                    <a:pt x="556" y="570"/>
                  </a:lnTo>
                  <a:lnTo>
                    <a:pt x="542" y="587"/>
                  </a:lnTo>
                  <a:lnTo>
                    <a:pt x="528" y="604"/>
                  </a:lnTo>
                  <a:lnTo>
                    <a:pt x="512" y="618"/>
                  </a:lnTo>
                  <a:lnTo>
                    <a:pt x="494" y="631"/>
                  </a:lnTo>
                  <a:lnTo>
                    <a:pt x="476" y="643"/>
                  </a:lnTo>
                  <a:lnTo>
                    <a:pt x="456" y="653"/>
                  </a:lnTo>
                  <a:lnTo>
                    <a:pt x="436" y="661"/>
                  </a:lnTo>
                  <a:lnTo>
                    <a:pt x="414" y="668"/>
                  </a:lnTo>
                  <a:lnTo>
                    <a:pt x="391" y="674"/>
                  </a:lnTo>
                  <a:lnTo>
                    <a:pt x="367" y="678"/>
                  </a:lnTo>
                  <a:lnTo>
                    <a:pt x="342" y="679"/>
                  </a:lnTo>
                  <a:lnTo>
                    <a:pt x="315" y="680"/>
                  </a:lnTo>
                  <a:lnTo>
                    <a:pt x="294" y="680"/>
                  </a:lnTo>
                  <a:lnTo>
                    <a:pt x="275" y="679"/>
                  </a:lnTo>
                  <a:lnTo>
                    <a:pt x="255" y="676"/>
                  </a:lnTo>
                  <a:lnTo>
                    <a:pt x="236" y="674"/>
                  </a:lnTo>
                  <a:lnTo>
                    <a:pt x="218" y="670"/>
                  </a:lnTo>
                  <a:lnTo>
                    <a:pt x="201" y="665"/>
                  </a:lnTo>
                  <a:lnTo>
                    <a:pt x="184" y="659"/>
                  </a:lnTo>
                  <a:lnTo>
                    <a:pt x="167" y="653"/>
                  </a:lnTo>
                  <a:lnTo>
                    <a:pt x="153" y="645"/>
                  </a:lnTo>
                  <a:lnTo>
                    <a:pt x="137" y="637"/>
                  </a:lnTo>
                  <a:lnTo>
                    <a:pt x="123" y="628"/>
                  </a:lnTo>
                  <a:lnTo>
                    <a:pt x="110" y="618"/>
                  </a:lnTo>
                  <a:lnTo>
                    <a:pt x="97" y="608"/>
                  </a:lnTo>
                  <a:lnTo>
                    <a:pt x="86" y="596"/>
                  </a:lnTo>
                  <a:lnTo>
                    <a:pt x="75" y="583"/>
                  </a:lnTo>
                  <a:lnTo>
                    <a:pt x="64" y="569"/>
                  </a:lnTo>
                  <a:lnTo>
                    <a:pt x="49" y="547"/>
                  </a:lnTo>
                  <a:lnTo>
                    <a:pt x="36" y="522"/>
                  </a:lnTo>
                  <a:lnTo>
                    <a:pt x="25" y="496"/>
                  </a:lnTo>
                  <a:lnTo>
                    <a:pt x="16" y="469"/>
                  </a:lnTo>
                  <a:lnTo>
                    <a:pt x="9" y="440"/>
                  </a:lnTo>
                  <a:lnTo>
                    <a:pt x="4" y="409"/>
                  </a:lnTo>
                  <a:lnTo>
                    <a:pt x="0" y="378"/>
                  </a:lnTo>
                  <a:lnTo>
                    <a:pt x="0" y="344"/>
                  </a:lnTo>
                  <a:lnTo>
                    <a:pt x="0" y="325"/>
                  </a:lnTo>
                  <a:lnTo>
                    <a:pt x="1" y="306"/>
                  </a:lnTo>
                  <a:lnTo>
                    <a:pt x="3" y="286"/>
                  </a:lnTo>
                  <a:lnTo>
                    <a:pt x="5" y="268"/>
                  </a:lnTo>
                  <a:lnTo>
                    <a:pt x="8" y="251"/>
                  </a:lnTo>
                  <a:lnTo>
                    <a:pt x="12" y="233"/>
                  </a:lnTo>
                  <a:lnTo>
                    <a:pt x="16" y="216"/>
                  </a:lnTo>
                  <a:lnTo>
                    <a:pt x="21" y="201"/>
                  </a:lnTo>
                  <a:lnTo>
                    <a:pt x="26" y="185"/>
                  </a:lnTo>
                  <a:lnTo>
                    <a:pt x="32" y="169"/>
                  </a:lnTo>
                  <a:lnTo>
                    <a:pt x="40" y="155"/>
                  </a:lnTo>
                  <a:lnTo>
                    <a:pt x="47" y="141"/>
                  </a:lnTo>
                  <a:lnTo>
                    <a:pt x="56" y="128"/>
                  </a:lnTo>
                  <a:lnTo>
                    <a:pt x="65" y="115"/>
                  </a:lnTo>
                  <a:lnTo>
                    <a:pt x="74" y="103"/>
                  </a:lnTo>
                  <a:lnTo>
                    <a:pt x="84" y="92"/>
                  </a:lnTo>
                  <a:lnTo>
                    <a:pt x="95" y="80"/>
                  </a:lnTo>
                  <a:lnTo>
                    <a:pt x="106" y="70"/>
                  </a:lnTo>
                  <a:lnTo>
                    <a:pt x="118" y="61"/>
                  </a:lnTo>
                  <a:lnTo>
                    <a:pt x="130" y="52"/>
                  </a:lnTo>
                  <a:lnTo>
                    <a:pt x="141" y="42"/>
                  </a:lnTo>
                  <a:lnTo>
                    <a:pt x="154" y="36"/>
                  </a:lnTo>
                  <a:lnTo>
                    <a:pt x="167" y="28"/>
                  </a:lnTo>
                  <a:lnTo>
                    <a:pt x="180" y="23"/>
                  </a:lnTo>
                  <a:lnTo>
                    <a:pt x="193" y="18"/>
                  </a:lnTo>
                  <a:lnTo>
                    <a:pt x="207" y="13"/>
                  </a:lnTo>
                  <a:lnTo>
                    <a:pt x="222" y="9"/>
                  </a:lnTo>
                  <a:lnTo>
                    <a:pt x="236" y="5"/>
                  </a:lnTo>
                  <a:lnTo>
                    <a:pt x="252" y="2"/>
                  </a:lnTo>
                  <a:lnTo>
                    <a:pt x="267" y="1"/>
                  </a:lnTo>
                  <a:lnTo>
                    <a:pt x="283" y="0"/>
                  </a:lnTo>
                  <a:lnTo>
                    <a:pt x="298" y="0"/>
                  </a:lnTo>
                  <a:lnTo>
                    <a:pt x="316" y="0"/>
                  </a:lnTo>
                  <a:lnTo>
                    <a:pt x="333" y="1"/>
                  </a:lnTo>
                  <a:lnTo>
                    <a:pt x="350" y="4"/>
                  </a:lnTo>
                  <a:lnTo>
                    <a:pt x="367" y="6"/>
                  </a:lnTo>
                  <a:lnTo>
                    <a:pt x="384" y="9"/>
                  </a:lnTo>
                  <a:lnTo>
                    <a:pt x="398" y="13"/>
                  </a:lnTo>
                  <a:lnTo>
                    <a:pt x="414" y="18"/>
                  </a:lnTo>
                  <a:lnTo>
                    <a:pt x="428" y="24"/>
                  </a:lnTo>
                  <a:lnTo>
                    <a:pt x="442" y="30"/>
                  </a:lnTo>
                  <a:lnTo>
                    <a:pt x="456" y="37"/>
                  </a:lnTo>
                  <a:lnTo>
                    <a:pt x="469" y="45"/>
                  </a:lnTo>
                  <a:lnTo>
                    <a:pt x="482" y="54"/>
                  </a:lnTo>
                  <a:lnTo>
                    <a:pt x="494" y="63"/>
                  </a:lnTo>
                  <a:lnTo>
                    <a:pt x="506" y="74"/>
                  </a:lnTo>
                  <a:lnTo>
                    <a:pt x="517" y="84"/>
                  </a:lnTo>
                  <a:lnTo>
                    <a:pt x="528" y="96"/>
                  </a:lnTo>
                  <a:lnTo>
                    <a:pt x="538" y="109"/>
                  </a:lnTo>
                  <a:lnTo>
                    <a:pt x="547" y="122"/>
                  </a:lnTo>
                  <a:lnTo>
                    <a:pt x="556" y="136"/>
                  </a:lnTo>
                  <a:lnTo>
                    <a:pt x="564" y="150"/>
                  </a:lnTo>
                  <a:lnTo>
                    <a:pt x="572" y="166"/>
                  </a:lnTo>
                  <a:lnTo>
                    <a:pt x="578" y="182"/>
                  </a:lnTo>
                  <a:lnTo>
                    <a:pt x="585" y="199"/>
                  </a:lnTo>
                  <a:lnTo>
                    <a:pt x="590" y="217"/>
                  </a:lnTo>
                  <a:lnTo>
                    <a:pt x="594" y="236"/>
                  </a:lnTo>
                  <a:lnTo>
                    <a:pt x="599" y="255"/>
                  </a:lnTo>
                  <a:lnTo>
                    <a:pt x="601" y="276"/>
                  </a:lnTo>
                  <a:lnTo>
                    <a:pt x="604" y="296"/>
                  </a:lnTo>
                  <a:lnTo>
                    <a:pt x="607" y="319"/>
                  </a:lnTo>
                  <a:lnTo>
                    <a:pt x="608" y="342"/>
                  </a:lnTo>
                  <a:lnTo>
                    <a:pt x="608" y="365"/>
                  </a:lnTo>
                  <a:lnTo>
                    <a:pt x="608" y="390"/>
                  </a:lnTo>
                  <a:lnTo>
                    <a:pt x="176" y="390"/>
                  </a:lnTo>
                  <a:lnTo>
                    <a:pt x="178" y="408"/>
                  </a:lnTo>
                  <a:lnTo>
                    <a:pt x="180" y="426"/>
                  </a:lnTo>
                  <a:lnTo>
                    <a:pt x="183" y="443"/>
                  </a:lnTo>
                  <a:lnTo>
                    <a:pt x="188" y="457"/>
                  </a:lnTo>
                  <a:lnTo>
                    <a:pt x="193" y="473"/>
                  </a:lnTo>
                  <a:lnTo>
                    <a:pt x="201" y="486"/>
                  </a:lnTo>
                  <a:lnTo>
                    <a:pt x="209" y="497"/>
                  </a:lnTo>
                  <a:lnTo>
                    <a:pt x="218" y="509"/>
                  </a:lnTo>
                  <a:lnTo>
                    <a:pt x="228" y="518"/>
                  </a:lnTo>
                  <a:lnTo>
                    <a:pt x="239" y="527"/>
                  </a:lnTo>
                  <a:lnTo>
                    <a:pt x="250" y="535"/>
                  </a:lnTo>
                  <a:lnTo>
                    <a:pt x="263" y="540"/>
                  </a:lnTo>
                  <a:lnTo>
                    <a:pt x="276" y="545"/>
                  </a:lnTo>
                  <a:lnTo>
                    <a:pt x="289" y="549"/>
                  </a:lnTo>
                  <a:lnTo>
                    <a:pt x="303" y="551"/>
                  </a:lnTo>
                  <a:lnTo>
                    <a:pt x="318" y="552"/>
                  </a:lnTo>
                  <a:lnTo>
                    <a:pt x="327" y="551"/>
                  </a:lnTo>
                  <a:lnTo>
                    <a:pt x="337" y="551"/>
                  </a:lnTo>
                  <a:lnTo>
                    <a:pt x="346" y="548"/>
                  </a:lnTo>
                  <a:lnTo>
                    <a:pt x="354" y="545"/>
                  </a:lnTo>
                  <a:lnTo>
                    <a:pt x="363" y="543"/>
                  </a:lnTo>
                  <a:lnTo>
                    <a:pt x="371" y="539"/>
                  </a:lnTo>
                  <a:lnTo>
                    <a:pt x="379" y="535"/>
                  </a:lnTo>
                  <a:lnTo>
                    <a:pt x="385" y="530"/>
                  </a:lnTo>
                  <a:lnTo>
                    <a:pt x="391" y="523"/>
                  </a:lnTo>
                  <a:lnTo>
                    <a:pt x="398" y="517"/>
                  </a:lnTo>
                  <a:lnTo>
                    <a:pt x="404" y="509"/>
                  </a:lnTo>
                  <a:lnTo>
                    <a:pt x="410" y="500"/>
                  </a:lnTo>
                  <a:lnTo>
                    <a:pt x="415" y="491"/>
                  </a:lnTo>
                  <a:lnTo>
                    <a:pt x="419" y="481"/>
                  </a:lnTo>
                  <a:lnTo>
                    <a:pt x="424" y="470"/>
                  </a:lnTo>
                  <a:lnTo>
                    <a:pt x="426" y="458"/>
                  </a:lnTo>
                  <a:close/>
                  <a:moveTo>
                    <a:pt x="437" y="285"/>
                  </a:moveTo>
                  <a:lnTo>
                    <a:pt x="436" y="267"/>
                  </a:lnTo>
                  <a:lnTo>
                    <a:pt x="434" y="249"/>
                  </a:lnTo>
                  <a:lnTo>
                    <a:pt x="430" y="233"/>
                  </a:lnTo>
                  <a:lnTo>
                    <a:pt x="426" y="219"/>
                  </a:lnTo>
                  <a:lnTo>
                    <a:pt x="421" y="204"/>
                  </a:lnTo>
                  <a:lnTo>
                    <a:pt x="415" y="192"/>
                  </a:lnTo>
                  <a:lnTo>
                    <a:pt x="407" y="181"/>
                  </a:lnTo>
                  <a:lnTo>
                    <a:pt x="398" y="171"/>
                  </a:lnTo>
                  <a:lnTo>
                    <a:pt x="389" y="162"/>
                  </a:lnTo>
                  <a:lnTo>
                    <a:pt x="379" y="154"/>
                  </a:lnTo>
                  <a:lnTo>
                    <a:pt x="368" y="146"/>
                  </a:lnTo>
                  <a:lnTo>
                    <a:pt x="358" y="141"/>
                  </a:lnTo>
                  <a:lnTo>
                    <a:pt x="346" y="137"/>
                  </a:lnTo>
                  <a:lnTo>
                    <a:pt x="334" y="134"/>
                  </a:lnTo>
                  <a:lnTo>
                    <a:pt x="321" y="132"/>
                  </a:lnTo>
                  <a:lnTo>
                    <a:pt x="309" y="132"/>
                  </a:lnTo>
                  <a:lnTo>
                    <a:pt x="296" y="132"/>
                  </a:lnTo>
                  <a:lnTo>
                    <a:pt x="281" y="134"/>
                  </a:lnTo>
                  <a:lnTo>
                    <a:pt x="270" y="137"/>
                  </a:lnTo>
                  <a:lnTo>
                    <a:pt x="257" y="142"/>
                  </a:lnTo>
                  <a:lnTo>
                    <a:pt x="246" y="147"/>
                  </a:lnTo>
                  <a:lnTo>
                    <a:pt x="235" y="155"/>
                  </a:lnTo>
                  <a:lnTo>
                    <a:pt x="226" y="163"/>
                  </a:lnTo>
                  <a:lnTo>
                    <a:pt x="215" y="172"/>
                  </a:lnTo>
                  <a:lnTo>
                    <a:pt x="207" y="184"/>
                  </a:lnTo>
                  <a:lnTo>
                    <a:pt x="200" y="195"/>
                  </a:lnTo>
                  <a:lnTo>
                    <a:pt x="193" y="207"/>
                  </a:lnTo>
                  <a:lnTo>
                    <a:pt x="188" y="221"/>
                  </a:lnTo>
                  <a:lnTo>
                    <a:pt x="184" y="236"/>
                  </a:lnTo>
                  <a:lnTo>
                    <a:pt x="182" y="251"/>
                  </a:lnTo>
                  <a:lnTo>
                    <a:pt x="180" y="267"/>
                  </a:lnTo>
                  <a:lnTo>
                    <a:pt x="179" y="285"/>
                  </a:lnTo>
                  <a:lnTo>
                    <a:pt x="437" y="285"/>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1" name="Freeform 116">
              <a:extLst>
                <a:ext uri="{FF2B5EF4-FFF2-40B4-BE49-F238E27FC236}">
                  <a16:creationId xmlns:a16="http://schemas.microsoft.com/office/drawing/2014/main" id="{9DB8BBED-306D-430C-B1DF-87F5D51CA42D}"/>
                </a:ext>
              </a:extLst>
            </p:cNvPr>
            <p:cNvSpPr>
              <a:spLocks/>
            </p:cNvSpPr>
            <p:nvPr/>
          </p:nvSpPr>
          <p:spPr bwMode="auto">
            <a:xfrm>
              <a:off x="1083" y="1085"/>
              <a:ext cx="149" cy="166"/>
            </a:xfrm>
            <a:custGeom>
              <a:avLst/>
              <a:gdLst>
                <a:gd name="T0" fmla="*/ 421 w 593"/>
                <a:gd name="T1" fmla="*/ 666 h 666"/>
                <a:gd name="T2" fmla="*/ 421 w 593"/>
                <a:gd name="T3" fmla="*/ 285 h 666"/>
                <a:gd name="T4" fmla="*/ 417 w 593"/>
                <a:gd name="T5" fmla="*/ 230 h 666"/>
                <a:gd name="T6" fmla="*/ 413 w 593"/>
                <a:gd name="T7" fmla="*/ 206 h 666"/>
                <a:gd name="T8" fmla="*/ 404 w 593"/>
                <a:gd name="T9" fmla="*/ 182 h 666"/>
                <a:gd name="T10" fmla="*/ 386 w 593"/>
                <a:gd name="T11" fmla="*/ 158 h 666"/>
                <a:gd name="T12" fmla="*/ 361 w 593"/>
                <a:gd name="T13" fmla="*/ 141 h 666"/>
                <a:gd name="T14" fmla="*/ 331 w 593"/>
                <a:gd name="T15" fmla="*/ 133 h 666"/>
                <a:gd name="T16" fmla="*/ 303 w 593"/>
                <a:gd name="T17" fmla="*/ 132 h 666"/>
                <a:gd name="T18" fmla="*/ 282 w 593"/>
                <a:gd name="T19" fmla="*/ 134 h 666"/>
                <a:gd name="T20" fmla="*/ 263 w 593"/>
                <a:gd name="T21" fmla="*/ 141 h 666"/>
                <a:gd name="T22" fmla="*/ 243 w 593"/>
                <a:gd name="T23" fmla="*/ 150 h 666"/>
                <a:gd name="T24" fmla="*/ 225 w 593"/>
                <a:gd name="T25" fmla="*/ 163 h 666"/>
                <a:gd name="T26" fmla="*/ 211 w 593"/>
                <a:gd name="T27" fmla="*/ 177 h 666"/>
                <a:gd name="T28" fmla="*/ 198 w 593"/>
                <a:gd name="T29" fmla="*/ 193 h 666"/>
                <a:gd name="T30" fmla="*/ 189 w 593"/>
                <a:gd name="T31" fmla="*/ 211 h 666"/>
                <a:gd name="T32" fmla="*/ 182 w 593"/>
                <a:gd name="T33" fmla="*/ 232 h 666"/>
                <a:gd name="T34" fmla="*/ 177 w 593"/>
                <a:gd name="T35" fmla="*/ 262 h 666"/>
                <a:gd name="T36" fmla="*/ 173 w 593"/>
                <a:gd name="T37" fmla="*/ 320 h 666"/>
                <a:gd name="T38" fmla="*/ 172 w 593"/>
                <a:gd name="T39" fmla="*/ 666 h 666"/>
                <a:gd name="T40" fmla="*/ 0 w 593"/>
                <a:gd name="T41" fmla="*/ 14 h 666"/>
                <a:gd name="T42" fmla="*/ 160 w 593"/>
                <a:gd name="T43" fmla="*/ 110 h 666"/>
                <a:gd name="T44" fmla="*/ 182 w 593"/>
                <a:gd name="T45" fmla="*/ 84 h 666"/>
                <a:gd name="T46" fmla="*/ 206 w 593"/>
                <a:gd name="T47" fmla="*/ 62 h 666"/>
                <a:gd name="T48" fmla="*/ 230 w 593"/>
                <a:gd name="T49" fmla="*/ 42 h 666"/>
                <a:gd name="T50" fmla="*/ 256 w 593"/>
                <a:gd name="T51" fmla="*/ 27 h 666"/>
                <a:gd name="T52" fmla="*/ 283 w 593"/>
                <a:gd name="T53" fmla="*/ 15 h 666"/>
                <a:gd name="T54" fmla="*/ 313 w 593"/>
                <a:gd name="T55" fmla="*/ 6 h 666"/>
                <a:gd name="T56" fmla="*/ 343 w 593"/>
                <a:gd name="T57" fmla="*/ 1 h 666"/>
                <a:gd name="T58" fmla="*/ 374 w 593"/>
                <a:gd name="T59" fmla="*/ 0 h 666"/>
                <a:gd name="T60" fmla="*/ 403 w 593"/>
                <a:gd name="T61" fmla="*/ 1 h 666"/>
                <a:gd name="T62" fmla="*/ 429 w 593"/>
                <a:gd name="T63" fmla="*/ 5 h 666"/>
                <a:gd name="T64" fmla="*/ 454 w 593"/>
                <a:gd name="T65" fmla="*/ 11 h 666"/>
                <a:gd name="T66" fmla="*/ 479 w 593"/>
                <a:gd name="T67" fmla="*/ 20 h 666"/>
                <a:gd name="T68" fmla="*/ 521 w 593"/>
                <a:gd name="T69" fmla="*/ 44 h 666"/>
                <a:gd name="T70" fmla="*/ 536 w 593"/>
                <a:gd name="T71" fmla="*/ 58 h 666"/>
                <a:gd name="T72" fmla="*/ 550 w 593"/>
                <a:gd name="T73" fmla="*/ 72 h 666"/>
                <a:gd name="T74" fmla="*/ 571 w 593"/>
                <a:gd name="T75" fmla="*/ 107 h 666"/>
                <a:gd name="T76" fmla="*/ 584 w 593"/>
                <a:gd name="T77" fmla="*/ 145 h 666"/>
                <a:gd name="T78" fmla="*/ 591 w 593"/>
                <a:gd name="T79" fmla="*/ 194 h 666"/>
                <a:gd name="T80" fmla="*/ 593 w 593"/>
                <a:gd name="T81" fmla="*/ 260 h 6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3"/>
                <a:gd name="T124" fmla="*/ 0 h 666"/>
                <a:gd name="T125" fmla="*/ 593 w 593"/>
                <a:gd name="T126" fmla="*/ 666 h 6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3" h="666">
                  <a:moveTo>
                    <a:pt x="593" y="666"/>
                  </a:moveTo>
                  <a:lnTo>
                    <a:pt x="421" y="666"/>
                  </a:lnTo>
                  <a:lnTo>
                    <a:pt x="421" y="333"/>
                  </a:lnTo>
                  <a:lnTo>
                    <a:pt x="421" y="285"/>
                  </a:lnTo>
                  <a:lnTo>
                    <a:pt x="418" y="246"/>
                  </a:lnTo>
                  <a:lnTo>
                    <a:pt x="417" y="230"/>
                  </a:lnTo>
                  <a:lnTo>
                    <a:pt x="414" y="217"/>
                  </a:lnTo>
                  <a:lnTo>
                    <a:pt x="413" y="206"/>
                  </a:lnTo>
                  <a:lnTo>
                    <a:pt x="410" y="197"/>
                  </a:lnTo>
                  <a:lnTo>
                    <a:pt x="404" y="182"/>
                  </a:lnTo>
                  <a:lnTo>
                    <a:pt x="396" y="169"/>
                  </a:lnTo>
                  <a:lnTo>
                    <a:pt x="386" y="158"/>
                  </a:lnTo>
                  <a:lnTo>
                    <a:pt x="374" y="149"/>
                  </a:lnTo>
                  <a:lnTo>
                    <a:pt x="361" y="141"/>
                  </a:lnTo>
                  <a:lnTo>
                    <a:pt x="347" y="136"/>
                  </a:lnTo>
                  <a:lnTo>
                    <a:pt x="331" y="133"/>
                  </a:lnTo>
                  <a:lnTo>
                    <a:pt x="315" y="132"/>
                  </a:lnTo>
                  <a:lnTo>
                    <a:pt x="303" y="132"/>
                  </a:lnTo>
                  <a:lnTo>
                    <a:pt x="292" y="133"/>
                  </a:lnTo>
                  <a:lnTo>
                    <a:pt x="282" y="134"/>
                  </a:lnTo>
                  <a:lnTo>
                    <a:pt x="272" y="137"/>
                  </a:lnTo>
                  <a:lnTo>
                    <a:pt x="263" y="141"/>
                  </a:lnTo>
                  <a:lnTo>
                    <a:pt x="252" y="145"/>
                  </a:lnTo>
                  <a:lnTo>
                    <a:pt x="243" y="150"/>
                  </a:lnTo>
                  <a:lnTo>
                    <a:pt x="234" y="157"/>
                  </a:lnTo>
                  <a:lnTo>
                    <a:pt x="225" y="163"/>
                  </a:lnTo>
                  <a:lnTo>
                    <a:pt x="217" y="169"/>
                  </a:lnTo>
                  <a:lnTo>
                    <a:pt x="211" y="177"/>
                  </a:lnTo>
                  <a:lnTo>
                    <a:pt x="204" y="185"/>
                  </a:lnTo>
                  <a:lnTo>
                    <a:pt x="198" y="193"/>
                  </a:lnTo>
                  <a:lnTo>
                    <a:pt x="194" y="202"/>
                  </a:lnTo>
                  <a:lnTo>
                    <a:pt x="189" y="211"/>
                  </a:lnTo>
                  <a:lnTo>
                    <a:pt x="185" y="221"/>
                  </a:lnTo>
                  <a:lnTo>
                    <a:pt x="182" y="232"/>
                  </a:lnTo>
                  <a:lnTo>
                    <a:pt x="180" y="246"/>
                  </a:lnTo>
                  <a:lnTo>
                    <a:pt x="177" y="262"/>
                  </a:lnTo>
                  <a:lnTo>
                    <a:pt x="176" y="278"/>
                  </a:lnTo>
                  <a:lnTo>
                    <a:pt x="173" y="320"/>
                  </a:lnTo>
                  <a:lnTo>
                    <a:pt x="172" y="370"/>
                  </a:lnTo>
                  <a:lnTo>
                    <a:pt x="172" y="666"/>
                  </a:lnTo>
                  <a:lnTo>
                    <a:pt x="0" y="666"/>
                  </a:lnTo>
                  <a:lnTo>
                    <a:pt x="0" y="14"/>
                  </a:lnTo>
                  <a:lnTo>
                    <a:pt x="160" y="14"/>
                  </a:lnTo>
                  <a:lnTo>
                    <a:pt x="160" y="110"/>
                  </a:lnTo>
                  <a:lnTo>
                    <a:pt x="171" y="97"/>
                  </a:lnTo>
                  <a:lnTo>
                    <a:pt x="182" y="84"/>
                  </a:lnTo>
                  <a:lnTo>
                    <a:pt x="194" y="72"/>
                  </a:lnTo>
                  <a:lnTo>
                    <a:pt x="206" y="62"/>
                  </a:lnTo>
                  <a:lnTo>
                    <a:pt x="217" y="52"/>
                  </a:lnTo>
                  <a:lnTo>
                    <a:pt x="230" y="42"/>
                  </a:lnTo>
                  <a:lnTo>
                    <a:pt x="243" y="35"/>
                  </a:lnTo>
                  <a:lnTo>
                    <a:pt x="256" y="27"/>
                  </a:lnTo>
                  <a:lnTo>
                    <a:pt x="270" y="20"/>
                  </a:lnTo>
                  <a:lnTo>
                    <a:pt x="283" y="15"/>
                  </a:lnTo>
                  <a:lnTo>
                    <a:pt x="298" y="10"/>
                  </a:lnTo>
                  <a:lnTo>
                    <a:pt x="313" y="6"/>
                  </a:lnTo>
                  <a:lnTo>
                    <a:pt x="327" y="4"/>
                  </a:lnTo>
                  <a:lnTo>
                    <a:pt x="343" y="1"/>
                  </a:lnTo>
                  <a:lnTo>
                    <a:pt x="359" y="0"/>
                  </a:lnTo>
                  <a:lnTo>
                    <a:pt x="374" y="0"/>
                  </a:lnTo>
                  <a:lnTo>
                    <a:pt x="388" y="0"/>
                  </a:lnTo>
                  <a:lnTo>
                    <a:pt x="403" y="1"/>
                  </a:lnTo>
                  <a:lnTo>
                    <a:pt x="416" y="2"/>
                  </a:lnTo>
                  <a:lnTo>
                    <a:pt x="429" y="5"/>
                  </a:lnTo>
                  <a:lnTo>
                    <a:pt x="442" y="7"/>
                  </a:lnTo>
                  <a:lnTo>
                    <a:pt x="454" y="11"/>
                  </a:lnTo>
                  <a:lnTo>
                    <a:pt x="467" y="15"/>
                  </a:lnTo>
                  <a:lnTo>
                    <a:pt x="479" y="20"/>
                  </a:lnTo>
                  <a:lnTo>
                    <a:pt x="501" y="31"/>
                  </a:lnTo>
                  <a:lnTo>
                    <a:pt x="521" y="44"/>
                  </a:lnTo>
                  <a:lnTo>
                    <a:pt x="528" y="50"/>
                  </a:lnTo>
                  <a:lnTo>
                    <a:pt x="536" y="58"/>
                  </a:lnTo>
                  <a:lnTo>
                    <a:pt x="544" y="65"/>
                  </a:lnTo>
                  <a:lnTo>
                    <a:pt x="550" y="72"/>
                  </a:lnTo>
                  <a:lnTo>
                    <a:pt x="561" y="89"/>
                  </a:lnTo>
                  <a:lnTo>
                    <a:pt x="571" y="107"/>
                  </a:lnTo>
                  <a:lnTo>
                    <a:pt x="578" y="125"/>
                  </a:lnTo>
                  <a:lnTo>
                    <a:pt x="584" y="145"/>
                  </a:lnTo>
                  <a:lnTo>
                    <a:pt x="588" y="167"/>
                  </a:lnTo>
                  <a:lnTo>
                    <a:pt x="591" y="194"/>
                  </a:lnTo>
                  <a:lnTo>
                    <a:pt x="593" y="225"/>
                  </a:lnTo>
                  <a:lnTo>
                    <a:pt x="593" y="260"/>
                  </a:lnTo>
                  <a:lnTo>
                    <a:pt x="593" y="666"/>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2" name="Freeform 117">
              <a:extLst>
                <a:ext uri="{FF2B5EF4-FFF2-40B4-BE49-F238E27FC236}">
                  <a16:creationId xmlns:a16="http://schemas.microsoft.com/office/drawing/2014/main" id="{E05C3CF7-E634-4320-BF44-AE67CA66AC82}"/>
                </a:ext>
              </a:extLst>
            </p:cNvPr>
            <p:cNvSpPr>
              <a:spLocks noEditPoints="1"/>
            </p:cNvSpPr>
            <p:nvPr/>
          </p:nvSpPr>
          <p:spPr bwMode="auto">
            <a:xfrm>
              <a:off x="1265" y="1085"/>
              <a:ext cx="168" cy="170"/>
            </a:xfrm>
            <a:custGeom>
              <a:avLst/>
              <a:gdLst>
                <a:gd name="T0" fmla="*/ 3 w 673"/>
                <a:gd name="T1" fmla="*/ 289 h 680"/>
                <a:gd name="T2" fmla="*/ 17 w 673"/>
                <a:gd name="T3" fmla="*/ 225 h 680"/>
                <a:gd name="T4" fmla="*/ 43 w 673"/>
                <a:gd name="T5" fmla="*/ 164 h 680"/>
                <a:gd name="T6" fmla="*/ 79 w 673"/>
                <a:gd name="T7" fmla="*/ 110 h 680"/>
                <a:gd name="T8" fmla="*/ 126 w 673"/>
                <a:gd name="T9" fmla="*/ 66 h 680"/>
                <a:gd name="T10" fmla="*/ 181 w 673"/>
                <a:gd name="T11" fmla="*/ 32 h 680"/>
                <a:gd name="T12" fmla="*/ 245 w 673"/>
                <a:gd name="T13" fmla="*/ 10 h 680"/>
                <a:gd name="T14" fmla="*/ 312 w 673"/>
                <a:gd name="T15" fmla="*/ 0 h 680"/>
                <a:gd name="T16" fmla="*/ 372 w 673"/>
                <a:gd name="T17" fmla="*/ 1 h 680"/>
                <a:gd name="T18" fmla="*/ 422 w 673"/>
                <a:gd name="T19" fmla="*/ 9 h 680"/>
                <a:gd name="T20" fmla="*/ 470 w 673"/>
                <a:gd name="T21" fmla="*/ 24 h 680"/>
                <a:gd name="T22" fmla="*/ 513 w 673"/>
                <a:gd name="T23" fmla="*/ 45 h 680"/>
                <a:gd name="T24" fmla="*/ 553 w 673"/>
                <a:gd name="T25" fmla="*/ 74 h 680"/>
                <a:gd name="T26" fmla="*/ 590 w 673"/>
                <a:gd name="T27" fmla="*/ 109 h 680"/>
                <a:gd name="T28" fmla="*/ 619 w 673"/>
                <a:gd name="T29" fmla="*/ 147 h 680"/>
                <a:gd name="T30" fmla="*/ 643 w 673"/>
                <a:gd name="T31" fmla="*/ 189 h 680"/>
                <a:gd name="T32" fmla="*/ 658 w 673"/>
                <a:gd name="T33" fmla="*/ 236 h 680"/>
                <a:gd name="T34" fmla="*/ 669 w 673"/>
                <a:gd name="T35" fmla="*/ 285 h 680"/>
                <a:gd name="T36" fmla="*/ 673 w 673"/>
                <a:gd name="T37" fmla="*/ 338 h 680"/>
                <a:gd name="T38" fmla="*/ 669 w 673"/>
                <a:gd name="T39" fmla="*/ 392 h 680"/>
                <a:gd name="T40" fmla="*/ 658 w 673"/>
                <a:gd name="T41" fmla="*/ 442 h 680"/>
                <a:gd name="T42" fmla="*/ 641 w 673"/>
                <a:gd name="T43" fmla="*/ 488 h 680"/>
                <a:gd name="T44" fmla="*/ 618 w 673"/>
                <a:gd name="T45" fmla="*/ 531 h 680"/>
                <a:gd name="T46" fmla="*/ 588 w 673"/>
                <a:gd name="T47" fmla="*/ 571 h 680"/>
                <a:gd name="T48" fmla="*/ 552 w 673"/>
                <a:gd name="T49" fmla="*/ 606 h 680"/>
                <a:gd name="T50" fmla="*/ 512 w 673"/>
                <a:gd name="T51" fmla="*/ 635 h 680"/>
                <a:gd name="T52" fmla="*/ 469 w 673"/>
                <a:gd name="T53" fmla="*/ 655 h 680"/>
                <a:gd name="T54" fmla="*/ 422 w 673"/>
                <a:gd name="T55" fmla="*/ 671 h 680"/>
                <a:gd name="T56" fmla="*/ 372 w 673"/>
                <a:gd name="T57" fmla="*/ 679 h 680"/>
                <a:gd name="T58" fmla="*/ 315 w 673"/>
                <a:gd name="T59" fmla="*/ 680 h 680"/>
                <a:gd name="T60" fmla="*/ 249 w 673"/>
                <a:gd name="T61" fmla="*/ 670 h 680"/>
                <a:gd name="T62" fmla="*/ 187 w 673"/>
                <a:gd name="T63" fmla="*/ 649 h 680"/>
                <a:gd name="T64" fmla="*/ 128 w 673"/>
                <a:gd name="T65" fmla="*/ 617 h 680"/>
                <a:gd name="T66" fmla="*/ 79 w 673"/>
                <a:gd name="T67" fmla="*/ 574 h 680"/>
                <a:gd name="T68" fmla="*/ 43 w 673"/>
                <a:gd name="T69" fmla="*/ 521 h 680"/>
                <a:gd name="T70" fmla="*/ 17 w 673"/>
                <a:gd name="T71" fmla="*/ 457 h 680"/>
                <a:gd name="T72" fmla="*/ 3 w 673"/>
                <a:gd name="T73" fmla="*/ 385 h 680"/>
                <a:gd name="T74" fmla="*/ 176 w 673"/>
                <a:gd name="T75" fmla="*/ 339 h 680"/>
                <a:gd name="T76" fmla="*/ 183 w 673"/>
                <a:gd name="T77" fmla="*/ 407 h 680"/>
                <a:gd name="T78" fmla="*/ 202 w 673"/>
                <a:gd name="T79" fmla="*/ 460 h 680"/>
                <a:gd name="T80" fmla="*/ 235 w 673"/>
                <a:gd name="T81" fmla="*/ 500 h 680"/>
                <a:gd name="T82" fmla="*/ 273 w 673"/>
                <a:gd name="T83" fmla="*/ 527 h 680"/>
                <a:gd name="T84" fmla="*/ 320 w 673"/>
                <a:gd name="T85" fmla="*/ 539 h 680"/>
                <a:gd name="T86" fmla="*/ 368 w 673"/>
                <a:gd name="T87" fmla="*/ 536 h 680"/>
                <a:gd name="T88" fmla="*/ 412 w 673"/>
                <a:gd name="T89" fmla="*/ 519 h 680"/>
                <a:gd name="T90" fmla="*/ 450 w 673"/>
                <a:gd name="T91" fmla="*/ 488 h 680"/>
                <a:gd name="T92" fmla="*/ 477 w 673"/>
                <a:gd name="T93" fmla="*/ 443 h 680"/>
                <a:gd name="T94" fmla="*/ 492 w 673"/>
                <a:gd name="T95" fmla="*/ 385 h 680"/>
                <a:gd name="T96" fmla="*/ 494 w 673"/>
                <a:gd name="T97" fmla="*/ 316 h 680"/>
                <a:gd name="T98" fmla="*/ 483 w 673"/>
                <a:gd name="T99" fmla="*/ 254 h 680"/>
                <a:gd name="T100" fmla="*/ 460 w 673"/>
                <a:gd name="T101" fmla="*/ 206 h 680"/>
                <a:gd name="T102" fmla="*/ 425 w 673"/>
                <a:gd name="T103" fmla="*/ 169 h 680"/>
                <a:gd name="T104" fmla="*/ 384 w 673"/>
                <a:gd name="T105" fmla="*/ 147 h 680"/>
                <a:gd name="T106" fmla="*/ 336 w 673"/>
                <a:gd name="T107" fmla="*/ 140 h 680"/>
                <a:gd name="T108" fmla="*/ 289 w 673"/>
                <a:gd name="T109" fmla="*/ 147 h 680"/>
                <a:gd name="T110" fmla="*/ 247 w 673"/>
                <a:gd name="T111" fmla="*/ 169 h 680"/>
                <a:gd name="T112" fmla="*/ 212 w 673"/>
                <a:gd name="T113" fmla="*/ 206 h 680"/>
                <a:gd name="T114" fmla="*/ 188 w 673"/>
                <a:gd name="T115" fmla="*/ 255 h 680"/>
                <a:gd name="T116" fmla="*/ 177 w 673"/>
                <a:gd name="T117" fmla="*/ 316 h 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3"/>
                <a:gd name="T178" fmla="*/ 0 h 680"/>
                <a:gd name="T179" fmla="*/ 673 w 673"/>
                <a:gd name="T180" fmla="*/ 680 h 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3" h="680">
                  <a:moveTo>
                    <a:pt x="0" y="330"/>
                  </a:moveTo>
                  <a:lnTo>
                    <a:pt x="1" y="309"/>
                  </a:lnTo>
                  <a:lnTo>
                    <a:pt x="3" y="289"/>
                  </a:lnTo>
                  <a:lnTo>
                    <a:pt x="6" y="267"/>
                  </a:lnTo>
                  <a:lnTo>
                    <a:pt x="10" y="246"/>
                  </a:lnTo>
                  <a:lnTo>
                    <a:pt x="17" y="225"/>
                  </a:lnTo>
                  <a:lnTo>
                    <a:pt x="25" y="204"/>
                  </a:lnTo>
                  <a:lnTo>
                    <a:pt x="32" y="185"/>
                  </a:lnTo>
                  <a:lnTo>
                    <a:pt x="43" y="164"/>
                  </a:lnTo>
                  <a:lnTo>
                    <a:pt x="53" y="145"/>
                  </a:lnTo>
                  <a:lnTo>
                    <a:pt x="66" y="127"/>
                  </a:lnTo>
                  <a:lnTo>
                    <a:pt x="79" y="110"/>
                  </a:lnTo>
                  <a:lnTo>
                    <a:pt x="93" y="94"/>
                  </a:lnTo>
                  <a:lnTo>
                    <a:pt x="109" y="79"/>
                  </a:lnTo>
                  <a:lnTo>
                    <a:pt x="126" y="66"/>
                  </a:lnTo>
                  <a:lnTo>
                    <a:pt x="144" y="53"/>
                  </a:lnTo>
                  <a:lnTo>
                    <a:pt x="162" y="42"/>
                  </a:lnTo>
                  <a:lnTo>
                    <a:pt x="181" y="32"/>
                  </a:lnTo>
                  <a:lnTo>
                    <a:pt x="202" y="23"/>
                  </a:lnTo>
                  <a:lnTo>
                    <a:pt x="223" y="17"/>
                  </a:lnTo>
                  <a:lnTo>
                    <a:pt x="245" y="10"/>
                  </a:lnTo>
                  <a:lnTo>
                    <a:pt x="267" y="6"/>
                  </a:lnTo>
                  <a:lnTo>
                    <a:pt x="289" y="2"/>
                  </a:lnTo>
                  <a:lnTo>
                    <a:pt x="312" y="0"/>
                  </a:lnTo>
                  <a:lnTo>
                    <a:pt x="336" y="0"/>
                  </a:lnTo>
                  <a:lnTo>
                    <a:pt x="354" y="0"/>
                  </a:lnTo>
                  <a:lnTo>
                    <a:pt x="372" y="1"/>
                  </a:lnTo>
                  <a:lnTo>
                    <a:pt x="389" y="4"/>
                  </a:lnTo>
                  <a:lnTo>
                    <a:pt x="406" y="6"/>
                  </a:lnTo>
                  <a:lnTo>
                    <a:pt x="422" y="9"/>
                  </a:lnTo>
                  <a:lnTo>
                    <a:pt x="439" y="13"/>
                  </a:lnTo>
                  <a:lnTo>
                    <a:pt x="455" y="18"/>
                  </a:lnTo>
                  <a:lnTo>
                    <a:pt x="470" y="24"/>
                  </a:lnTo>
                  <a:lnTo>
                    <a:pt x="485" y="30"/>
                  </a:lnTo>
                  <a:lnTo>
                    <a:pt x="499" y="37"/>
                  </a:lnTo>
                  <a:lnTo>
                    <a:pt x="513" y="45"/>
                  </a:lnTo>
                  <a:lnTo>
                    <a:pt x="527" y="54"/>
                  </a:lnTo>
                  <a:lnTo>
                    <a:pt x="540" y="63"/>
                  </a:lnTo>
                  <a:lnTo>
                    <a:pt x="553" y="74"/>
                  </a:lnTo>
                  <a:lnTo>
                    <a:pt x="565" y="84"/>
                  </a:lnTo>
                  <a:lnTo>
                    <a:pt x="578" y="96"/>
                  </a:lnTo>
                  <a:lnTo>
                    <a:pt x="590" y="109"/>
                  </a:lnTo>
                  <a:lnTo>
                    <a:pt x="600" y="120"/>
                  </a:lnTo>
                  <a:lnTo>
                    <a:pt x="609" y="133"/>
                  </a:lnTo>
                  <a:lnTo>
                    <a:pt x="619" y="147"/>
                  </a:lnTo>
                  <a:lnTo>
                    <a:pt x="627" y="160"/>
                  </a:lnTo>
                  <a:lnTo>
                    <a:pt x="635" y="175"/>
                  </a:lnTo>
                  <a:lnTo>
                    <a:pt x="643" y="189"/>
                  </a:lnTo>
                  <a:lnTo>
                    <a:pt x="648" y="204"/>
                  </a:lnTo>
                  <a:lnTo>
                    <a:pt x="654" y="220"/>
                  </a:lnTo>
                  <a:lnTo>
                    <a:pt x="658" y="236"/>
                  </a:lnTo>
                  <a:lnTo>
                    <a:pt x="662" y="251"/>
                  </a:lnTo>
                  <a:lnTo>
                    <a:pt x="666" y="268"/>
                  </a:lnTo>
                  <a:lnTo>
                    <a:pt x="669" y="285"/>
                  </a:lnTo>
                  <a:lnTo>
                    <a:pt x="670" y="303"/>
                  </a:lnTo>
                  <a:lnTo>
                    <a:pt x="671" y="320"/>
                  </a:lnTo>
                  <a:lnTo>
                    <a:pt x="673" y="338"/>
                  </a:lnTo>
                  <a:lnTo>
                    <a:pt x="671" y="356"/>
                  </a:lnTo>
                  <a:lnTo>
                    <a:pt x="670" y="374"/>
                  </a:lnTo>
                  <a:lnTo>
                    <a:pt x="669" y="392"/>
                  </a:lnTo>
                  <a:lnTo>
                    <a:pt x="666" y="409"/>
                  </a:lnTo>
                  <a:lnTo>
                    <a:pt x="662" y="426"/>
                  </a:lnTo>
                  <a:lnTo>
                    <a:pt x="658" y="442"/>
                  </a:lnTo>
                  <a:lnTo>
                    <a:pt x="653" y="457"/>
                  </a:lnTo>
                  <a:lnTo>
                    <a:pt x="648" y="473"/>
                  </a:lnTo>
                  <a:lnTo>
                    <a:pt x="641" y="488"/>
                  </a:lnTo>
                  <a:lnTo>
                    <a:pt x="635" y="503"/>
                  </a:lnTo>
                  <a:lnTo>
                    <a:pt x="627" y="517"/>
                  </a:lnTo>
                  <a:lnTo>
                    <a:pt x="618" y="531"/>
                  </a:lnTo>
                  <a:lnTo>
                    <a:pt x="609" y="545"/>
                  </a:lnTo>
                  <a:lnTo>
                    <a:pt x="599" y="558"/>
                  </a:lnTo>
                  <a:lnTo>
                    <a:pt x="588" y="571"/>
                  </a:lnTo>
                  <a:lnTo>
                    <a:pt x="577" y="583"/>
                  </a:lnTo>
                  <a:lnTo>
                    <a:pt x="565" y="595"/>
                  </a:lnTo>
                  <a:lnTo>
                    <a:pt x="552" y="606"/>
                  </a:lnTo>
                  <a:lnTo>
                    <a:pt x="539" y="617"/>
                  </a:lnTo>
                  <a:lnTo>
                    <a:pt x="526" y="626"/>
                  </a:lnTo>
                  <a:lnTo>
                    <a:pt x="512" y="635"/>
                  </a:lnTo>
                  <a:lnTo>
                    <a:pt x="499" y="643"/>
                  </a:lnTo>
                  <a:lnTo>
                    <a:pt x="483" y="649"/>
                  </a:lnTo>
                  <a:lnTo>
                    <a:pt x="469" y="655"/>
                  </a:lnTo>
                  <a:lnTo>
                    <a:pt x="454" y="662"/>
                  </a:lnTo>
                  <a:lnTo>
                    <a:pt x="438" y="666"/>
                  </a:lnTo>
                  <a:lnTo>
                    <a:pt x="422" y="671"/>
                  </a:lnTo>
                  <a:lnTo>
                    <a:pt x="406" y="674"/>
                  </a:lnTo>
                  <a:lnTo>
                    <a:pt x="389" y="676"/>
                  </a:lnTo>
                  <a:lnTo>
                    <a:pt x="372" y="679"/>
                  </a:lnTo>
                  <a:lnTo>
                    <a:pt x="355" y="680"/>
                  </a:lnTo>
                  <a:lnTo>
                    <a:pt x="337" y="680"/>
                  </a:lnTo>
                  <a:lnTo>
                    <a:pt x="315" y="680"/>
                  </a:lnTo>
                  <a:lnTo>
                    <a:pt x="293" y="678"/>
                  </a:lnTo>
                  <a:lnTo>
                    <a:pt x="271" y="675"/>
                  </a:lnTo>
                  <a:lnTo>
                    <a:pt x="249" y="670"/>
                  </a:lnTo>
                  <a:lnTo>
                    <a:pt x="228" y="665"/>
                  </a:lnTo>
                  <a:lnTo>
                    <a:pt x="207" y="657"/>
                  </a:lnTo>
                  <a:lnTo>
                    <a:pt x="187" y="649"/>
                  </a:lnTo>
                  <a:lnTo>
                    <a:pt x="166" y="640"/>
                  </a:lnTo>
                  <a:lnTo>
                    <a:pt x="146" y="630"/>
                  </a:lnTo>
                  <a:lnTo>
                    <a:pt x="128" y="617"/>
                  </a:lnTo>
                  <a:lnTo>
                    <a:pt x="110" y="604"/>
                  </a:lnTo>
                  <a:lnTo>
                    <a:pt x="95" y="589"/>
                  </a:lnTo>
                  <a:lnTo>
                    <a:pt x="79" y="574"/>
                  </a:lnTo>
                  <a:lnTo>
                    <a:pt x="66" y="558"/>
                  </a:lnTo>
                  <a:lnTo>
                    <a:pt x="53" y="540"/>
                  </a:lnTo>
                  <a:lnTo>
                    <a:pt x="43" y="521"/>
                  </a:lnTo>
                  <a:lnTo>
                    <a:pt x="32" y="501"/>
                  </a:lnTo>
                  <a:lnTo>
                    <a:pt x="25" y="481"/>
                  </a:lnTo>
                  <a:lnTo>
                    <a:pt x="17" y="457"/>
                  </a:lnTo>
                  <a:lnTo>
                    <a:pt x="10" y="434"/>
                  </a:lnTo>
                  <a:lnTo>
                    <a:pt x="6" y="411"/>
                  </a:lnTo>
                  <a:lnTo>
                    <a:pt x="3" y="385"/>
                  </a:lnTo>
                  <a:lnTo>
                    <a:pt x="1" y="359"/>
                  </a:lnTo>
                  <a:lnTo>
                    <a:pt x="0" y="330"/>
                  </a:lnTo>
                  <a:close/>
                  <a:moveTo>
                    <a:pt x="176" y="339"/>
                  </a:moveTo>
                  <a:lnTo>
                    <a:pt x="177" y="364"/>
                  </a:lnTo>
                  <a:lnTo>
                    <a:pt x="180" y="386"/>
                  </a:lnTo>
                  <a:lnTo>
                    <a:pt x="183" y="407"/>
                  </a:lnTo>
                  <a:lnTo>
                    <a:pt x="188" y="426"/>
                  </a:lnTo>
                  <a:lnTo>
                    <a:pt x="194" y="443"/>
                  </a:lnTo>
                  <a:lnTo>
                    <a:pt x="202" y="460"/>
                  </a:lnTo>
                  <a:lnTo>
                    <a:pt x="212" y="474"/>
                  </a:lnTo>
                  <a:lnTo>
                    <a:pt x="223" y="488"/>
                  </a:lnTo>
                  <a:lnTo>
                    <a:pt x="235" y="500"/>
                  </a:lnTo>
                  <a:lnTo>
                    <a:pt x="247" y="510"/>
                  </a:lnTo>
                  <a:lnTo>
                    <a:pt x="260" y="519"/>
                  </a:lnTo>
                  <a:lnTo>
                    <a:pt x="273" y="527"/>
                  </a:lnTo>
                  <a:lnTo>
                    <a:pt x="289" y="532"/>
                  </a:lnTo>
                  <a:lnTo>
                    <a:pt x="303" y="536"/>
                  </a:lnTo>
                  <a:lnTo>
                    <a:pt x="320" y="539"/>
                  </a:lnTo>
                  <a:lnTo>
                    <a:pt x="336" y="540"/>
                  </a:lnTo>
                  <a:lnTo>
                    <a:pt x="352" y="539"/>
                  </a:lnTo>
                  <a:lnTo>
                    <a:pt x="368" y="536"/>
                  </a:lnTo>
                  <a:lnTo>
                    <a:pt x="384" y="532"/>
                  </a:lnTo>
                  <a:lnTo>
                    <a:pt x="398" y="527"/>
                  </a:lnTo>
                  <a:lnTo>
                    <a:pt x="412" y="519"/>
                  </a:lnTo>
                  <a:lnTo>
                    <a:pt x="425" y="510"/>
                  </a:lnTo>
                  <a:lnTo>
                    <a:pt x="438" y="500"/>
                  </a:lnTo>
                  <a:lnTo>
                    <a:pt x="450" y="488"/>
                  </a:lnTo>
                  <a:lnTo>
                    <a:pt x="460" y="474"/>
                  </a:lnTo>
                  <a:lnTo>
                    <a:pt x="469" y="460"/>
                  </a:lnTo>
                  <a:lnTo>
                    <a:pt x="477" y="443"/>
                  </a:lnTo>
                  <a:lnTo>
                    <a:pt x="483" y="425"/>
                  </a:lnTo>
                  <a:lnTo>
                    <a:pt x="489" y="405"/>
                  </a:lnTo>
                  <a:lnTo>
                    <a:pt x="492" y="385"/>
                  </a:lnTo>
                  <a:lnTo>
                    <a:pt x="494" y="363"/>
                  </a:lnTo>
                  <a:lnTo>
                    <a:pt x="495" y="339"/>
                  </a:lnTo>
                  <a:lnTo>
                    <a:pt x="494" y="316"/>
                  </a:lnTo>
                  <a:lnTo>
                    <a:pt x="492" y="294"/>
                  </a:lnTo>
                  <a:lnTo>
                    <a:pt x="489" y="273"/>
                  </a:lnTo>
                  <a:lnTo>
                    <a:pt x="483" y="254"/>
                  </a:lnTo>
                  <a:lnTo>
                    <a:pt x="477" y="237"/>
                  </a:lnTo>
                  <a:lnTo>
                    <a:pt x="469" y="220"/>
                  </a:lnTo>
                  <a:lnTo>
                    <a:pt x="460" y="206"/>
                  </a:lnTo>
                  <a:lnTo>
                    <a:pt x="450" y="192"/>
                  </a:lnTo>
                  <a:lnTo>
                    <a:pt x="438" y="180"/>
                  </a:lnTo>
                  <a:lnTo>
                    <a:pt x="425" y="169"/>
                  </a:lnTo>
                  <a:lnTo>
                    <a:pt x="412" y="160"/>
                  </a:lnTo>
                  <a:lnTo>
                    <a:pt x="398" y="153"/>
                  </a:lnTo>
                  <a:lnTo>
                    <a:pt x="384" y="147"/>
                  </a:lnTo>
                  <a:lnTo>
                    <a:pt x="368" y="144"/>
                  </a:lnTo>
                  <a:lnTo>
                    <a:pt x="352" y="141"/>
                  </a:lnTo>
                  <a:lnTo>
                    <a:pt x="336" y="140"/>
                  </a:lnTo>
                  <a:lnTo>
                    <a:pt x="320" y="141"/>
                  </a:lnTo>
                  <a:lnTo>
                    <a:pt x="303" y="144"/>
                  </a:lnTo>
                  <a:lnTo>
                    <a:pt x="289" y="147"/>
                  </a:lnTo>
                  <a:lnTo>
                    <a:pt x="273" y="153"/>
                  </a:lnTo>
                  <a:lnTo>
                    <a:pt x="260" y="160"/>
                  </a:lnTo>
                  <a:lnTo>
                    <a:pt x="247" y="169"/>
                  </a:lnTo>
                  <a:lnTo>
                    <a:pt x="235" y="180"/>
                  </a:lnTo>
                  <a:lnTo>
                    <a:pt x="223" y="192"/>
                  </a:lnTo>
                  <a:lnTo>
                    <a:pt x="212" y="206"/>
                  </a:lnTo>
                  <a:lnTo>
                    <a:pt x="202" y="220"/>
                  </a:lnTo>
                  <a:lnTo>
                    <a:pt x="194" y="237"/>
                  </a:lnTo>
                  <a:lnTo>
                    <a:pt x="188" y="255"/>
                  </a:lnTo>
                  <a:lnTo>
                    <a:pt x="183" y="273"/>
                  </a:lnTo>
                  <a:lnTo>
                    <a:pt x="180" y="294"/>
                  </a:lnTo>
                  <a:lnTo>
                    <a:pt x="177" y="316"/>
                  </a:lnTo>
                  <a:lnTo>
                    <a:pt x="176" y="339"/>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3" name="Freeform 118">
              <a:extLst>
                <a:ext uri="{FF2B5EF4-FFF2-40B4-BE49-F238E27FC236}">
                  <a16:creationId xmlns:a16="http://schemas.microsoft.com/office/drawing/2014/main" id="{461AAC46-E561-48EC-B095-E55411098C07}"/>
                </a:ext>
              </a:extLst>
            </p:cNvPr>
            <p:cNvSpPr>
              <a:spLocks/>
            </p:cNvSpPr>
            <p:nvPr/>
          </p:nvSpPr>
          <p:spPr bwMode="auto">
            <a:xfrm>
              <a:off x="1452" y="1085"/>
              <a:ext cx="152" cy="170"/>
            </a:xfrm>
            <a:custGeom>
              <a:avLst/>
              <a:gdLst>
                <a:gd name="T0" fmla="*/ 177 w 608"/>
                <a:gd name="T1" fmla="*/ 465 h 680"/>
                <a:gd name="T2" fmla="*/ 190 w 608"/>
                <a:gd name="T3" fmla="*/ 497 h 680"/>
                <a:gd name="T4" fmla="*/ 209 w 608"/>
                <a:gd name="T5" fmla="*/ 523 h 680"/>
                <a:gd name="T6" fmla="*/ 236 w 608"/>
                <a:gd name="T7" fmla="*/ 541 h 680"/>
                <a:gd name="T8" fmla="*/ 270 w 608"/>
                <a:gd name="T9" fmla="*/ 552 h 680"/>
                <a:gd name="T10" fmla="*/ 313 w 608"/>
                <a:gd name="T11" fmla="*/ 556 h 680"/>
                <a:gd name="T12" fmla="*/ 358 w 608"/>
                <a:gd name="T13" fmla="*/ 552 h 680"/>
                <a:gd name="T14" fmla="*/ 393 w 608"/>
                <a:gd name="T15" fmla="*/ 541 h 680"/>
                <a:gd name="T16" fmla="*/ 418 w 608"/>
                <a:gd name="T17" fmla="*/ 527 h 680"/>
                <a:gd name="T18" fmla="*/ 429 w 608"/>
                <a:gd name="T19" fmla="*/ 512 h 680"/>
                <a:gd name="T20" fmla="*/ 435 w 608"/>
                <a:gd name="T21" fmla="*/ 492 h 680"/>
                <a:gd name="T22" fmla="*/ 432 w 608"/>
                <a:gd name="T23" fmla="*/ 468 h 680"/>
                <a:gd name="T24" fmla="*/ 415 w 608"/>
                <a:gd name="T25" fmla="*/ 447 h 680"/>
                <a:gd name="T26" fmla="*/ 366 w 608"/>
                <a:gd name="T27" fmla="*/ 430 h 680"/>
                <a:gd name="T28" fmla="*/ 231 w 608"/>
                <a:gd name="T29" fmla="*/ 396 h 680"/>
                <a:gd name="T30" fmla="*/ 139 w 608"/>
                <a:gd name="T31" fmla="*/ 365 h 680"/>
                <a:gd name="T32" fmla="*/ 83 w 608"/>
                <a:gd name="T33" fmla="*/ 333 h 680"/>
                <a:gd name="T34" fmla="*/ 54 w 608"/>
                <a:gd name="T35" fmla="*/ 300 h 680"/>
                <a:gd name="T36" fmla="*/ 39 w 608"/>
                <a:gd name="T37" fmla="*/ 273 h 680"/>
                <a:gd name="T38" fmla="*/ 29 w 608"/>
                <a:gd name="T39" fmla="*/ 243 h 680"/>
                <a:gd name="T40" fmla="*/ 25 w 608"/>
                <a:gd name="T41" fmla="*/ 179 h 680"/>
                <a:gd name="T42" fmla="*/ 41 w 608"/>
                <a:gd name="T43" fmla="*/ 122 h 680"/>
                <a:gd name="T44" fmla="*/ 76 w 608"/>
                <a:gd name="T45" fmla="*/ 72 h 680"/>
                <a:gd name="T46" fmla="*/ 109 w 608"/>
                <a:gd name="T47" fmla="*/ 44 h 680"/>
                <a:gd name="T48" fmla="*/ 151 w 608"/>
                <a:gd name="T49" fmla="*/ 22 h 680"/>
                <a:gd name="T50" fmla="*/ 232 w 608"/>
                <a:gd name="T51" fmla="*/ 4 h 680"/>
                <a:gd name="T52" fmla="*/ 331 w 608"/>
                <a:gd name="T53" fmla="*/ 1 h 680"/>
                <a:gd name="T54" fmla="*/ 414 w 608"/>
                <a:gd name="T55" fmla="*/ 10 h 680"/>
                <a:gd name="T56" fmla="*/ 480 w 608"/>
                <a:gd name="T57" fmla="*/ 33 h 680"/>
                <a:gd name="T58" fmla="*/ 527 w 608"/>
                <a:gd name="T59" fmla="*/ 67 h 680"/>
                <a:gd name="T60" fmla="*/ 562 w 608"/>
                <a:gd name="T61" fmla="*/ 114 h 680"/>
                <a:gd name="T62" fmla="*/ 586 w 608"/>
                <a:gd name="T63" fmla="*/ 172 h 680"/>
                <a:gd name="T64" fmla="*/ 418 w 608"/>
                <a:gd name="T65" fmla="*/ 184 h 680"/>
                <a:gd name="T66" fmla="*/ 403 w 608"/>
                <a:gd name="T67" fmla="*/ 162 h 680"/>
                <a:gd name="T68" fmla="*/ 384 w 608"/>
                <a:gd name="T69" fmla="*/ 144 h 680"/>
                <a:gd name="T70" fmla="*/ 359 w 608"/>
                <a:gd name="T71" fmla="*/ 132 h 680"/>
                <a:gd name="T72" fmla="*/ 327 w 608"/>
                <a:gd name="T73" fmla="*/ 125 h 680"/>
                <a:gd name="T74" fmla="*/ 284 w 608"/>
                <a:gd name="T75" fmla="*/ 124 h 680"/>
                <a:gd name="T76" fmla="*/ 243 w 608"/>
                <a:gd name="T77" fmla="*/ 128 h 680"/>
                <a:gd name="T78" fmla="*/ 212 w 608"/>
                <a:gd name="T79" fmla="*/ 138 h 680"/>
                <a:gd name="T80" fmla="*/ 188 w 608"/>
                <a:gd name="T81" fmla="*/ 158 h 680"/>
                <a:gd name="T82" fmla="*/ 184 w 608"/>
                <a:gd name="T83" fmla="*/ 172 h 680"/>
                <a:gd name="T84" fmla="*/ 188 w 608"/>
                <a:gd name="T85" fmla="*/ 194 h 680"/>
                <a:gd name="T86" fmla="*/ 209 w 608"/>
                <a:gd name="T87" fmla="*/ 214 h 680"/>
                <a:gd name="T88" fmla="*/ 253 w 608"/>
                <a:gd name="T89" fmla="*/ 229 h 680"/>
                <a:gd name="T90" fmla="*/ 396 w 608"/>
                <a:gd name="T91" fmla="*/ 265 h 680"/>
                <a:gd name="T92" fmla="*/ 479 w 608"/>
                <a:gd name="T93" fmla="*/ 291 h 680"/>
                <a:gd name="T94" fmla="*/ 540 w 608"/>
                <a:gd name="T95" fmla="*/ 322 h 680"/>
                <a:gd name="T96" fmla="*/ 578 w 608"/>
                <a:gd name="T97" fmla="*/ 359 h 680"/>
                <a:gd name="T98" fmla="*/ 600 w 608"/>
                <a:gd name="T99" fmla="*/ 405 h 680"/>
                <a:gd name="T100" fmla="*/ 608 w 608"/>
                <a:gd name="T101" fmla="*/ 462 h 680"/>
                <a:gd name="T102" fmla="*/ 598 w 608"/>
                <a:gd name="T103" fmla="*/ 526 h 680"/>
                <a:gd name="T104" fmla="*/ 565 w 608"/>
                <a:gd name="T105" fmla="*/ 582 h 680"/>
                <a:gd name="T106" fmla="*/ 524 w 608"/>
                <a:gd name="T107" fmla="*/ 623 h 680"/>
                <a:gd name="T108" fmla="*/ 492 w 608"/>
                <a:gd name="T109" fmla="*/ 644 h 680"/>
                <a:gd name="T110" fmla="*/ 454 w 608"/>
                <a:gd name="T111" fmla="*/ 659 h 680"/>
                <a:gd name="T112" fmla="*/ 381 w 608"/>
                <a:gd name="T113" fmla="*/ 676 h 680"/>
                <a:gd name="T114" fmla="*/ 280 w 608"/>
                <a:gd name="T115" fmla="*/ 679 h 680"/>
                <a:gd name="T116" fmla="*/ 194 w 608"/>
                <a:gd name="T117" fmla="*/ 667 h 680"/>
                <a:gd name="T118" fmla="*/ 122 w 608"/>
                <a:gd name="T119" fmla="*/ 639 h 680"/>
                <a:gd name="T120" fmla="*/ 67 w 608"/>
                <a:gd name="T121" fmla="*/ 597 h 680"/>
                <a:gd name="T122" fmla="*/ 25 w 608"/>
                <a:gd name="T123" fmla="*/ 544 h 680"/>
                <a:gd name="T124" fmla="*/ 0 w 608"/>
                <a:gd name="T125" fmla="*/ 479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8"/>
                <a:gd name="T190" fmla="*/ 0 h 680"/>
                <a:gd name="T191" fmla="*/ 608 w 608"/>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8" h="680">
                  <a:moveTo>
                    <a:pt x="0" y="479"/>
                  </a:moveTo>
                  <a:lnTo>
                    <a:pt x="173" y="453"/>
                  </a:lnTo>
                  <a:lnTo>
                    <a:pt x="177" y="465"/>
                  </a:lnTo>
                  <a:lnTo>
                    <a:pt x="181" y="477"/>
                  </a:lnTo>
                  <a:lnTo>
                    <a:pt x="184" y="487"/>
                  </a:lnTo>
                  <a:lnTo>
                    <a:pt x="190" y="497"/>
                  </a:lnTo>
                  <a:lnTo>
                    <a:pt x="196" y="506"/>
                  </a:lnTo>
                  <a:lnTo>
                    <a:pt x="203" y="516"/>
                  </a:lnTo>
                  <a:lnTo>
                    <a:pt x="209" y="523"/>
                  </a:lnTo>
                  <a:lnTo>
                    <a:pt x="218" y="530"/>
                  </a:lnTo>
                  <a:lnTo>
                    <a:pt x="227" y="536"/>
                  </a:lnTo>
                  <a:lnTo>
                    <a:pt x="236" y="541"/>
                  </a:lnTo>
                  <a:lnTo>
                    <a:pt x="247" y="545"/>
                  </a:lnTo>
                  <a:lnTo>
                    <a:pt x="258" y="549"/>
                  </a:lnTo>
                  <a:lnTo>
                    <a:pt x="270" y="552"/>
                  </a:lnTo>
                  <a:lnTo>
                    <a:pt x="283" y="554"/>
                  </a:lnTo>
                  <a:lnTo>
                    <a:pt x="297" y="556"/>
                  </a:lnTo>
                  <a:lnTo>
                    <a:pt x="313" y="556"/>
                  </a:lnTo>
                  <a:lnTo>
                    <a:pt x="328" y="556"/>
                  </a:lnTo>
                  <a:lnTo>
                    <a:pt x="344" y="554"/>
                  </a:lnTo>
                  <a:lnTo>
                    <a:pt x="358" y="552"/>
                  </a:lnTo>
                  <a:lnTo>
                    <a:pt x="371" y="549"/>
                  </a:lnTo>
                  <a:lnTo>
                    <a:pt x="383" y="547"/>
                  </a:lnTo>
                  <a:lnTo>
                    <a:pt x="393" y="541"/>
                  </a:lnTo>
                  <a:lnTo>
                    <a:pt x="403" y="538"/>
                  </a:lnTo>
                  <a:lnTo>
                    <a:pt x="413" y="531"/>
                  </a:lnTo>
                  <a:lnTo>
                    <a:pt x="418" y="527"/>
                  </a:lnTo>
                  <a:lnTo>
                    <a:pt x="423" y="522"/>
                  </a:lnTo>
                  <a:lnTo>
                    <a:pt x="427" y="517"/>
                  </a:lnTo>
                  <a:lnTo>
                    <a:pt x="429" y="512"/>
                  </a:lnTo>
                  <a:lnTo>
                    <a:pt x="432" y="505"/>
                  </a:lnTo>
                  <a:lnTo>
                    <a:pt x="435" y="499"/>
                  </a:lnTo>
                  <a:lnTo>
                    <a:pt x="435" y="492"/>
                  </a:lnTo>
                  <a:lnTo>
                    <a:pt x="436" y="486"/>
                  </a:lnTo>
                  <a:lnTo>
                    <a:pt x="435" y="475"/>
                  </a:lnTo>
                  <a:lnTo>
                    <a:pt x="432" y="468"/>
                  </a:lnTo>
                  <a:lnTo>
                    <a:pt x="428" y="460"/>
                  </a:lnTo>
                  <a:lnTo>
                    <a:pt x="423" y="453"/>
                  </a:lnTo>
                  <a:lnTo>
                    <a:pt x="415" y="447"/>
                  </a:lnTo>
                  <a:lnTo>
                    <a:pt x="402" y="440"/>
                  </a:lnTo>
                  <a:lnTo>
                    <a:pt x="385" y="435"/>
                  </a:lnTo>
                  <a:lnTo>
                    <a:pt x="366" y="430"/>
                  </a:lnTo>
                  <a:lnTo>
                    <a:pt x="315" y="418"/>
                  </a:lnTo>
                  <a:lnTo>
                    <a:pt x="271" y="408"/>
                  </a:lnTo>
                  <a:lnTo>
                    <a:pt x="231" y="396"/>
                  </a:lnTo>
                  <a:lnTo>
                    <a:pt x="195" y="386"/>
                  </a:lnTo>
                  <a:lnTo>
                    <a:pt x="165" y="376"/>
                  </a:lnTo>
                  <a:lnTo>
                    <a:pt x="139" y="365"/>
                  </a:lnTo>
                  <a:lnTo>
                    <a:pt x="117" y="356"/>
                  </a:lnTo>
                  <a:lnTo>
                    <a:pt x="102" y="346"/>
                  </a:lnTo>
                  <a:lnTo>
                    <a:pt x="83" y="333"/>
                  </a:lnTo>
                  <a:lnTo>
                    <a:pt x="68" y="317"/>
                  </a:lnTo>
                  <a:lnTo>
                    <a:pt x="60" y="309"/>
                  </a:lnTo>
                  <a:lnTo>
                    <a:pt x="54" y="300"/>
                  </a:lnTo>
                  <a:lnTo>
                    <a:pt x="48" y="293"/>
                  </a:lnTo>
                  <a:lnTo>
                    <a:pt x="43" y="284"/>
                  </a:lnTo>
                  <a:lnTo>
                    <a:pt x="39" y="273"/>
                  </a:lnTo>
                  <a:lnTo>
                    <a:pt x="35" y="264"/>
                  </a:lnTo>
                  <a:lnTo>
                    <a:pt x="32" y="254"/>
                  </a:lnTo>
                  <a:lnTo>
                    <a:pt x="29" y="243"/>
                  </a:lnTo>
                  <a:lnTo>
                    <a:pt x="25" y="223"/>
                  </a:lnTo>
                  <a:lnTo>
                    <a:pt x="24" y="199"/>
                  </a:lnTo>
                  <a:lnTo>
                    <a:pt x="25" y="179"/>
                  </a:lnTo>
                  <a:lnTo>
                    <a:pt x="28" y="159"/>
                  </a:lnTo>
                  <a:lnTo>
                    <a:pt x="33" y="140"/>
                  </a:lnTo>
                  <a:lnTo>
                    <a:pt x="41" y="122"/>
                  </a:lnTo>
                  <a:lnTo>
                    <a:pt x="50" y="105"/>
                  </a:lnTo>
                  <a:lnTo>
                    <a:pt x="61" y="88"/>
                  </a:lnTo>
                  <a:lnTo>
                    <a:pt x="76" y="72"/>
                  </a:lnTo>
                  <a:lnTo>
                    <a:pt x="91" y="58"/>
                  </a:lnTo>
                  <a:lnTo>
                    <a:pt x="99" y="50"/>
                  </a:lnTo>
                  <a:lnTo>
                    <a:pt x="109" y="44"/>
                  </a:lnTo>
                  <a:lnTo>
                    <a:pt x="118" y="37"/>
                  </a:lnTo>
                  <a:lnTo>
                    <a:pt x="129" y="32"/>
                  </a:lnTo>
                  <a:lnTo>
                    <a:pt x="151" y="22"/>
                  </a:lnTo>
                  <a:lnTo>
                    <a:pt x="175" y="14"/>
                  </a:lnTo>
                  <a:lnTo>
                    <a:pt x="203" y="7"/>
                  </a:lnTo>
                  <a:lnTo>
                    <a:pt x="232" y="4"/>
                  </a:lnTo>
                  <a:lnTo>
                    <a:pt x="264" y="1"/>
                  </a:lnTo>
                  <a:lnTo>
                    <a:pt x="299" y="0"/>
                  </a:lnTo>
                  <a:lnTo>
                    <a:pt x="331" y="1"/>
                  </a:lnTo>
                  <a:lnTo>
                    <a:pt x="361" y="2"/>
                  </a:lnTo>
                  <a:lnTo>
                    <a:pt x="388" y="6"/>
                  </a:lnTo>
                  <a:lnTo>
                    <a:pt x="414" y="10"/>
                  </a:lnTo>
                  <a:lnTo>
                    <a:pt x="438" y="17"/>
                  </a:lnTo>
                  <a:lnTo>
                    <a:pt x="461" y="24"/>
                  </a:lnTo>
                  <a:lnTo>
                    <a:pt x="480" y="33"/>
                  </a:lnTo>
                  <a:lnTo>
                    <a:pt x="497" y="44"/>
                  </a:lnTo>
                  <a:lnTo>
                    <a:pt x="512" y="54"/>
                  </a:lnTo>
                  <a:lnTo>
                    <a:pt x="527" y="67"/>
                  </a:lnTo>
                  <a:lnTo>
                    <a:pt x="540" y="81"/>
                  </a:lnTo>
                  <a:lnTo>
                    <a:pt x="551" y="97"/>
                  </a:lnTo>
                  <a:lnTo>
                    <a:pt x="562" y="114"/>
                  </a:lnTo>
                  <a:lnTo>
                    <a:pt x="571" y="132"/>
                  </a:lnTo>
                  <a:lnTo>
                    <a:pt x="580" y="151"/>
                  </a:lnTo>
                  <a:lnTo>
                    <a:pt x="586" y="172"/>
                  </a:lnTo>
                  <a:lnTo>
                    <a:pt x="424" y="202"/>
                  </a:lnTo>
                  <a:lnTo>
                    <a:pt x="420" y="193"/>
                  </a:lnTo>
                  <a:lnTo>
                    <a:pt x="418" y="184"/>
                  </a:lnTo>
                  <a:lnTo>
                    <a:pt x="414" y="176"/>
                  </a:lnTo>
                  <a:lnTo>
                    <a:pt x="409" y="168"/>
                  </a:lnTo>
                  <a:lnTo>
                    <a:pt x="403" y="162"/>
                  </a:lnTo>
                  <a:lnTo>
                    <a:pt x="397" y="155"/>
                  </a:lnTo>
                  <a:lnTo>
                    <a:pt x="391" y="149"/>
                  </a:lnTo>
                  <a:lnTo>
                    <a:pt x="384" y="144"/>
                  </a:lnTo>
                  <a:lnTo>
                    <a:pt x="376" y="140"/>
                  </a:lnTo>
                  <a:lnTo>
                    <a:pt x="368" y="134"/>
                  </a:lnTo>
                  <a:lnTo>
                    <a:pt x="359" y="132"/>
                  </a:lnTo>
                  <a:lnTo>
                    <a:pt x="349" y="128"/>
                  </a:lnTo>
                  <a:lnTo>
                    <a:pt x="337" y="127"/>
                  </a:lnTo>
                  <a:lnTo>
                    <a:pt x="327" y="125"/>
                  </a:lnTo>
                  <a:lnTo>
                    <a:pt x="314" y="124"/>
                  </a:lnTo>
                  <a:lnTo>
                    <a:pt x="301" y="124"/>
                  </a:lnTo>
                  <a:lnTo>
                    <a:pt x="284" y="124"/>
                  </a:lnTo>
                  <a:lnTo>
                    <a:pt x="270" y="124"/>
                  </a:lnTo>
                  <a:lnTo>
                    <a:pt x="256" y="127"/>
                  </a:lnTo>
                  <a:lnTo>
                    <a:pt x="243" y="128"/>
                  </a:lnTo>
                  <a:lnTo>
                    <a:pt x="231" y="131"/>
                  </a:lnTo>
                  <a:lnTo>
                    <a:pt x="221" y="134"/>
                  </a:lnTo>
                  <a:lnTo>
                    <a:pt x="212" y="138"/>
                  </a:lnTo>
                  <a:lnTo>
                    <a:pt x="204" y="142"/>
                  </a:lnTo>
                  <a:lnTo>
                    <a:pt x="195" y="150"/>
                  </a:lnTo>
                  <a:lnTo>
                    <a:pt x="188" y="158"/>
                  </a:lnTo>
                  <a:lnTo>
                    <a:pt x="187" y="163"/>
                  </a:lnTo>
                  <a:lnTo>
                    <a:pt x="186" y="167"/>
                  </a:lnTo>
                  <a:lnTo>
                    <a:pt x="184" y="172"/>
                  </a:lnTo>
                  <a:lnTo>
                    <a:pt x="184" y="177"/>
                  </a:lnTo>
                  <a:lnTo>
                    <a:pt x="186" y="186"/>
                  </a:lnTo>
                  <a:lnTo>
                    <a:pt x="188" y="194"/>
                  </a:lnTo>
                  <a:lnTo>
                    <a:pt x="194" y="202"/>
                  </a:lnTo>
                  <a:lnTo>
                    <a:pt x="201" y="208"/>
                  </a:lnTo>
                  <a:lnTo>
                    <a:pt x="209" y="214"/>
                  </a:lnTo>
                  <a:lnTo>
                    <a:pt x="219" y="219"/>
                  </a:lnTo>
                  <a:lnTo>
                    <a:pt x="235" y="224"/>
                  </a:lnTo>
                  <a:lnTo>
                    <a:pt x="253" y="229"/>
                  </a:lnTo>
                  <a:lnTo>
                    <a:pt x="301" y="242"/>
                  </a:lnTo>
                  <a:lnTo>
                    <a:pt x="362" y="258"/>
                  </a:lnTo>
                  <a:lnTo>
                    <a:pt x="396" y="265"/>
                  </a:lnTo>
                  <a:lnTo>
                    <a:pt x="426" y="273"/>
                  </a:lnTo>
                  <a:lnTo>
                    <a:pt x="454" y="282"/>
                  </a:lnTo>
                  <a:lnTo>
                    <a:pt x="479" y="291"/>
                  </a:lnTo>
                  <a:lnTo>
                    <a:pt x="502" y="302"/>
                  </a:lnTo>
                  <a:lnTo>
                    <a:pt x="521" y="312"/>
                  </a:lnTo>
                  <a:lnTo>
                    <a:pt x="540" y="322"/>
                  </a:lnTo>
                  <a:lnTo>
                    <a:pt x="554" y="334"/>
                  </a:lnTo>
                  <a:lnTo>
                    <a:pt x="567" y="346"/>
                  </a:lnTo>
                  <a:lnTo>
                    <a:pt x="578" y="359"/>
                  </a:lnTo>
                  <a:lnTo>
                    <a:pt x="588" y="373"/>
                  </a:lnTo>
                  <a:lnTo>
                    <a:pt x="595" y="389"/>
                  </a:lnTo>
                  <a:lnTo>
                    <a:pt x="600" y="405"/>
                  </a:lnTo>
                  <a:lnTo>
                    <a:pt x="604" y="424"/>
                  </a:lnTo>
                  <a:lnTo>
                    <a:pt x="607" y="442"/>
                  </a:lnTo>
                  <a:lnTo>
                    <a:pt x="608" y="462"/>
                  </a:lnTo>
                  <a:lnTo>
                    <a:pt x="607" y="484"/>
                  </a:lnTo>
                  <a:lnTo>
                    <a:pt x="603" y="505"/>
                  </a:lnTo>
                  <a:lnTo>
                    <a:pt x="598" y="526"/>
                  </a:lnTo>
                  <a:lnTo>
                    <a:pt x="590" y="545"/>
                  </a:lnTo>
                  <a:lnTo>
                    <a:pt x="578" y="563"/>
                  </a:lnTo>
                  <a:lnTo>
                    <a:pt x="565" y="582"/>
                  </a:lnTo>
                  <a:lnTo>
                    <a:pt x="551" y="600"/>
                  </a:lnTo>
                  <a:lnTo>
                    <a:pt x="533" y="615"/>
                  </a:lnTo>
                  <a:lnTo>
                    <a:pt x="524" y="623"/>
                  </a:lnTo>
                  <a:lnTo>
                    <a:pt x="514" y="631"/>
                  </a:lnTo>
                  <a:lnTo>
                    <a:pt x="503" y="637"/>
                  </a:lnTo>
                  <a:lnTo>
                    <a:pt x="492" y="644"/>
                  </a:lnTo>
                  <a:lnTo>
                    <a:pt x="480" y="650"/>
                  </a:lnTo>
                  <a:lnTo>
                    <a:pt x="467" y="655"/>
                  </a:lnTo>
                  <a:lnTo>
                    <a:pt x="454" y="659"/>
                  </a:lnTo>
                  <a:lnTo>
                    <a:pt x="441" y="665"/>
                  </a:lnTo>
                  <a:lnTo>
                    <a:pt x="413" y="671"/>
                  </a:lnTo>
                  <a:lnTo>
                    <a:pt x="381" y="676"/>
                  </a:lnTo>
                  <a:lnTo>
                    <a:pt x="348" y="679"/>
                  </a:lnTo>
                  <a:lnTo>
                    <a:pt x="313" y="680"/>
                  </a:lnTo>
                  <a:lnTo>
                    <a:pt x="280" y="679"/>
                  </a:lnTo>
                  <a:lnTo>
                    <a:pt x="249" y="676"/>
                  </a:lnTo>
                  <a:lnTo>
                    <a:pt x="221" y="672"/>
                  </a:lnTo>
                  <a:lnTo>
                    <a:pt x="194" y="667"/>
                  </a:lnTo>
                  <a:lnTo>
                    <a:pt x="168" y="659"/>
                  </a:lnTo>
                  <a:lnTo>
                    <a:pt x="144" y="650"/>
                  </a:lnTo>
                  <a:lnTo>
                    <a:pt x="122" y="639"/>
                  </a:lnTo>
                  <a:lnTo>
                    <a:pt x="102" y="626"/>
                  </a:lnTo>
                  <a:lnTo>
                    <a:pt x="83" y="613"/>
                  </a:lnTo>
                  <a:lnTo>
                    <a:pt x="67" y="597"/>
                  </a:lnTo>
                  <a:lnTo>
                    <a:pt x="51" y="580"/>
                  </a:lnTo>
                  <a:lnTo>
                    <a:pt x="38" y="562"/>
                  </a:lnTo>
                  <a:lnTo>
                    <a:pt x="25" y="544"/>
                  </a:lnTo>
                  <a:lnTo>
                    <a:pt x="16" y="523"/>
                  </a:lnTo>
                  <a:lnTo>
                    <a:pt x="7" y="503"/>
                  </a:lnTo>
                  <a:lnTo>
                    <a:pt x="0" y="479"/>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4" name="Freeform 119">
              <a:extLst>
                <a:ext uri="{FF2B5EF4-FFF2-40B4-BE49-F238E27FC236}">
                  <a16:creationId xmlns:a16="http://schemas.microsoft.com/office/drawing/2014/main" id="{AD50F101-2FB3-4828-8BE6-1BBFA1098994}"/>
                </a:ext>
              </a:extLst>
            </p:cNvPr>
            <p:cNvSpPr>
              <a:spLocks noEditPoints="1"/>
            </p:cNvSpPr>
            <p:nvPr/>
          </p:nvSpPr>
          <p:spPr bwMode="auto">
            <a:xfrm>
              <a:off x="1641" y="1026"/>
              <a:ext cx="43" cy="225"/>
            </a:xfrm>
            <a:custGeom>
              <a:avLst/>
              <a:gdLst>
                <a:gd name="T0" fmla="*/ 0 w 172"/>
                <a:gd name="T1" fmla="*/ 160 h 900"/>
                <a:gd name="T2" fmla="*/ 0 w 172"/>
                <a:gd name="T3" fmla="*/ 0 h 900"/>
                <a:gd name="T4" fmla="*/ 172 w 172"/>
                <a:gd name="T5" fmla="*/ 0 h 900"/>
                <a:gd name="T6" fmla="*/ 172 w 172"/>
                <a:gd name="T7" fmla="*/ 160 h 900"/>
                <a:gd name="T8" fmla="*/ 0 w 172"/>
                <a:gd name="T9" fmla="*/ 160 h 900"/>
                <a:gd name="T10" fmla="*/ 0 w 172"/>
                <a:gd name="T11" fmla="*/ 900 h 900"/>
                <a:gd name="T12" fmla="*/ 0 w 172"/>
                <a:gd name="T13" fmla="*/ 248 h 900"/>
                <a:gd name="T14" fmla="*/ 172 w 172"/>
                <a:gd name="T15" fmla="*/ 248 h 900"/>
                <a:gd name="T16" fmla="*/ 172 w 172"/>
                <a:gd name="T17" fmla="*/ 900 h 900"/>
                <a:gd name="T18" fmla="*/ 0 w 172"/>
                <a:gd name="T19" fmla="*/ 900 h 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900"/>
                <a:gd name="T32" fmla="*/ 172 w 172"/>
                <a:gd name="T33" fmla="*/ 900 h 9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900">
                  <a:moveTo>
                    <a:pt x="0" y="160"/>
                  </a:moveTo>
                  <a:lnTo>
                    <a:pt x="0" y="0"/>
                  </a:lnTo>
                  <a:lnTo>
                    <a:pt x="172" y="0"/>
                  </a:lnTo>
                  <a:lnTo>
                    <a:pt x="172" y="160"/>
                  </a:lnTo>
                  <a:lnTo>
                    <a:pt x="0" y="160"/>
                  </a:lnTo>
                  <a:close/>
                  <a:moveTo>
                    <a:pt x="0" y="900"/>
                  </a:moveTo>
                  <a:lnTo>
                    <a:pt x="0" y="248"/>
                  </a:lnTo>
                  <a:lnTo>
                    <a:pt x="172" y="248"/>
                  </a:lnTo>
                  <a:lnTo>
                    <a:pt x="172" y="900"/>
                  </a:lnTo>
                  <a:lnTo>
                    <a:pt x="0" y="900"/>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5" name="Freeform 120">
              <a:extLst>
                <a:ext uri="{FF2B5EF4-FFF2-40B4-BE49-F238E27FC236}">
                  <a16:creationId xmlns:a16="http://schemas.microsoft.com/office/drawing/2014/main" id="{162DF472-F27C-45C8-A0D5-E7747CFD1DBA}"/>
                </a:ext>
              </a:extLst>
            </p:cNvPr>
            <p:cNvSpPr>
              <a:spLocks/>
            </p:cNvSpPr>
            <p:nvPr/>
          </p:nvSpPr>
          <p:spPr bwMode="auto">
            <a:xfrm>
              <a:off x="1729" y="1085"/>
              <a:ext cx="148" cy="166"/>
            </a:xfrm>
            <a:custGeom>
              <a:avLst/>
              <a:gdLst>
                <a:gd name="T0" fmla="*/ 420 w 592"/>
                <a:gd name="T1" fmla="*/ 666 h 666"/>
                <a:gd name="T2" fmla="*/ 420 w 592"/>
                <a:gd name="T3" fmla="*/ 285 h 666"/>
                <a:gd name="T4" fmla="*/ 416 w 592"/>
                <a:gd name="T5" fmla="*/ 230 h 666"/>
                <a:gd name="T6" fmla="*/ 412 w 592"/>
                <a:gd name="T7" fmla="*/ 206 h 666"/>
                <a:gd name="T8" fmla="*/ 403 w 592"/>
                <a:gd name="T9" fmla="*/ 182 h 666"/>
                <a:gd name="T10" fmla="*/ 385 w 592"/>
                <a:gd name="T11" fmla="*/ 158 h 666"/>
                <a:gd name="T12" fmla="*/ 360 w 592"/>
                <a:gd name="T13" fmla="*/ 141 h 666"/>
                <a:gd name="T14" fmla="*/ 331 w 592"/>
                <a:gd name="T15" fmla="*/ 133 h 666"/>
                <a:gd name="T16" fmla="*/ 303 w 592"/>
                <a:gd name="T17" fmla="*/ 132 h 666"/>
                <a:gd name="T18" fmla="*/ 281 w 592"/>
                <a:gd name="T19" fmla="*/ 134 h 666"/>
                <a:gd name="T20" fmla="*/ 262 w 592"/>
                <a:gd name="T21" fmla="*/ 141 h 666"/>
                <a:gd name="T22" fmla="*/ 243 w 592"/>
                <a:gd name="T23" fmla="*/ 150 h 666"/>
                <a:gd name="T24" fmla="*/ 226 w 592"/>
                <a:gd name="T25" fmla="*/ 163 h 666"/>
                <a:gd name="T26" fmla="*/ 210 w 592"/>
                <a:gd name="T27" fmla="*/ 177 h 666"/>
                <a:gd name="T28" fmla="*/ 198 w 592"/>
                <a:gd name="T29" fmla="*/ 193 h 666"/>
                <a:gd name="T30" fmla="*/ 188 w 592"/>
                <a:gd name="T31" fmla="*/ 211 h 666"/>
                <a:gd name="T32" fmla="*/ 182 w 592"/>
                <a:gd name="T33" fmla="*/ 232 h 666"/>
                <a:gd name="T34" fmla="*/ 176 w 592"/>
                <a:gd name="T35" fmla="*/ 262 h 666"/>
                <a:gd name="T36" fmla="*/ 173 w 592"/>
                <a:gd name="T37" fmla="*/ 320 h 666"/>
                <a:gd name="T38" fmla="*/ 171 w 592"/>
                <a:gd name="T39" fmla="*/ 666 h 666"/>
                <a:gd name="T40" fmla="*/ 0 w 592"/>
                <a:gd name="T41" fmla="*/ 14 h 666"/>
                <a:gd name="T42" fmla="*/ 160 w 592"/>
                <a:gd name="T43" fmla="*/ 110 h 666"/>
                <a:gd name="T44" fmla="*/ 182 w 592"/>
                <a:gd name="T45" fmla="*/ 84 h 666"/>
                <a:gd name="T46" fmla="*/ 205 w 592"/>
                <a:gd name="T47" fmla="*/ 62 h 666"/>
                <a:gd name="T48" fmla="*/ 230 w 592"/>
                <a:gd name="T49" fmla="*/ 42 h 666"/>
                <a:gd name="T50" fmla="*/ 256 w 592"/>
                <a:gd name="T51" fmla="*/ 27 h 666"/>
                <a:gd name="T52" fmla="*/ 283 w 592"/>
                <a:gd name="T53" fmla="*/ 15 h 666"/>
                <a:gd name="T54" fmla="*/ 313 w 592"/>
                <a:gd name="T55" fmla="*/ 6 h 666"/>
                <a:gd name="T56" fmla="*/ 342 w 592"/>
                <a:gd name="T57" fmla="*/ 1 h 666"/>
                <a:gd name="T58" fmla="*/ 373 w 592"/>
                <a:gd name="T59" fmla="*/ 0 h 666"/>
                <a:gd name="T60" fmla="*/ 402 w 592"/>
                <a:gd name="T61" fmla="*/ 1 h 666"/>
                <a:gd name="T62" fmla="*/ 429 w 592"/>
                <a:gd name="T63" fmla="*/ 5 h 666"/>
                <a:gd name="T64" fmla="*/ 454 w 592"/>
                <a:gd name="T65" fmla="*/ 11 h 666"/>
                <a:gd name="T66" fmla="*/ 478 w 592"/>
                <a:gd name="T67" fmla="*/ 20 h 666"/>
                <a:gd name="T68" fmla="*/ 520 w 592"/>
                <a:gd name="T69" fmla="*/ 44 h 666"/>
                <a:gd name="T70" fmla="*/ 535 w 592"/>
                <a:gd name="T71" fmla="*/ 58 h 666"/>
                <a:gd name="T72" fmla="*/ 550 w 592"/>
                <a:gd name="T73" fmla="*/ 72 h 666"/>
                <a:gd name="T74" fmla="*/ 570 w 592"/>
                <a:gd name="T75" fmla="*/ 107 h 666"/>
                <a:gd name="T76" fmla="*/ 583 w 592"/>
                <a:gd name="T77" fmla="*/ 145 h 666"/>
                <a:gd name="T78" fmla="*/ 591 w 592"/>
                <a:gd name="T79" fmla="*/ 194 h 666"/>
                <a:gd name="T80" fmla="*/ 592 w 592"/>
                <a:gd name="T81" fmla="*/ 260 h 6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2"/>
                <a:gd name="T124" fmla="*/ 0 h 666"/>
                <a:gd name="T125" fmla="*/ 592 w 592"/>
                <a:gd name="T126" fmla="*/ 666 h 6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2" h="666">
                  <a:moveTo>
                    <a:pt x="592" y="666"/>
                  </a:moveTo>
                  <a:lnTo>
                    <a:pt x="420" y="666"/>
                  </a:lnTo>
                  <a:lnTo>
                    <a:pt x="420" y="333"/>
                  </a:lnTo>
                  <a:lnTo>
                    <a:pt x="420" y="285"/>
                  </a:lnTo>
                  <a:lnTo>
                    <a:pt x="418" y="246"/>
                  </a:lnTo>
                  <a:lnTo>
                    <a:pt x="416" y="230"/>
                  </a:lnTo>
                  <a:lnTo>
                    <a:pt x="415" y="217"/>
                  </a:lnTo>
                  <a:lnTo>
                    <a:pt x="412" y="206"/>
                  </a:lnTo>
                  <a:lnTo>
                    <a:pt x="410" y="197"/>
                  </a:lnTo>
                  <a:lnTo>
                    <a:pt x="403" y="182"/>
                  </a:lnTo>
                  <a:lnTo>
                    <a:pt x="395" y="169"/>
                  </a:lnTo>
                  <a:lnTo>
                    <a:pt x="385" y="158"/>
                  </a:lnTo>
                  <a:lnTo>
                    <a:pt x="373" y="149"/>
                  </a:lnTo>
                  <a:lnTo>
                    <a:pt x="360" y="141"/>
                  </a:lnTo>
                  <a:lnTo>
                    <a:pt x="346" y="136"/>
                  </a:lnTo>
                  <a:lnTo>
                    <a:pt x="331" y="133"/>
                  </a:lnTo>
                  <a:lnTo>
                    <a:pt x="314" y="132"/>
                  </a:lnTo>
                  <a:lnTo>
                    <a:pt x="303" y="132"/>
                  </a:lnTo>
                  <a:lnTo>
                    <a:pt x="292" y="133"/>
                  </a:lnTo>
                  <a:lnTo>
                    <a:pt x="281" y="134"/>
                  </a:lnTo>
                  <a:lnTo>
                    <a:pt x="271" y="137"/>
                  </a:lnTo>
                  <a:lnTo>
                    <a:pt x="262" y="141"/>
                  </a:lnTo>
                  <a:lnTo>
                    <a:pt x="252" y="145"/>
                  </a:lnTo>
                  <a:lnTo>
                    <a:pt x="243" y="150"/>
                  </a:lnTo>
                  <a:lnTo>
                    <a:pt x="233" y="157"/>
                  </a:lnTo>
                  <a:lnTo>
                    <a:pt x="226" y="163"/>
                  </a:lnTo>
                  <a:lnTo>
                    <a:pt x="218" y="169"/>
                  </a:lnTo>
                  <a:lnTo>
                    <a:pt x="210" y="177"/>
                  </a:lnTo>
                  <a:lnTo>
                    <a:pt x="204" y="185"/>
                  </a:lnTo>
                  <a:lnTo>
                    <a:pt x="198" y="193"/>
                  </a:lnTo>
                  <a:lnTo>
                    <a:pt x="193" y="202"/>
                  </a:lnTo>
                  <a:lnTo>
                    <a:pt x="188" y="211"/>
                  </a:lnTo>
                  <a:lnTo>
                    <a:pt x="186" y="221"/>
                  </a:lnTo>
                  <a:lnTo>
                    <a:pt x="182" y="232"/>
                  </a:lnTo>
                  <a:lnTo>
                    <a:pt x="179" y="246"/>
                  </a:lnTo>
                  <a:lnTo>
                    <a:pt x="176" y="262"/>
                  </a:lnTo>
                  <a:lnTo>
                    <a:pt x="175" y="278"/>
                  </a:lnTo>
                  <a:lnTo>
                    <a:pt x="173" y="320"/>
                  </a:lnTo>
                  <a:lnTo>
                    <a:pt x="171" y="370"/>
                  </a:lnTo>
                  <a:lnTo>
                    <a:pt x="171" y="666"/>
                  </a:lnTo>
                  <a:lnTo>
                    <a:pt x="0" y="666"/>
                  </a:lnTo>
                  <a:lnTo>
                    <a:pt x="0" y="14"/>
                  </a:lnTo>
                  <a:lnTo>
                    <a:pt x="160" y="14"/>
                  </a:lnTo>
                  <a:lnTo>
                    <a:pt x="160" y="110"/>
                  </a:lnTo>
                  <a:lnTo>
                    <a:pt x="170" y="97"/>
                  </a:lnTo>
                  <a:lnTo>
                    <a:pt x="182" y="84"/>
                  </a:lnTo>
                  <a:lnTo>
                    <a:pt x="193" y="72"/>
                  </a:lnTo>
                  <a:lnTo>
                    <a:pt x="205" y="62"/>
                  </a:lnTo>
                  <a:lnTo>
                    <a:pt x="217" y="52"/>
                  </a:lnTo>
                  <a:lnTo>
                    <a:pt x="230" y="42"/>
                  </a:lnTo>
                  <a:lnTo>
                    <a:pt x="243" y="35"/>
                  </a:lnTo>
                  <a:lnTo>
                    <a:pt x="256" y="27"/>
                  </a:lnTo>
                  <a:lnTo>
                    <a:pt x="270" y="20"/>
                  </a:lnTo>
                  <a:lnTo>
                    <a:pt x="283" y="15"/>
                  </a:lnTo>
                  <a:lnTo>
                    <a:pt x="297" y="10"/>
                  </a:lnTo>
                  <a:lnTo>
                    <a:pt x="313" y="6"/>
                  </a:lnTo>
                  <a:lnTo>
                    <a:pt x="327" y="4"/>
                  </a:lnTo>
                  <a:lnTo>
                    <a:pt x="342" y="1"/>
                  </a:lnTo>
                  <a:lnTo>
                    <a:pt x="358" y="0"/>
                  </a:lnTo>
                  <a:lnTo>
                    <a:pt x="373" y="0"/>
                  </a:lnTo>
                  <a:lnTo>
                    <a:pt x="388" y="0"/>
                  </a:lnTo>
                  <a:lnTo>
                    <a:pt x="402" y="1"/>
                  </a:lnTo>
                  <a:lnTo>
                    <a:pt x="415" y="2"/>
                  </a:lnTo>
                  <a:lnTo>
                    <a:pt x="429" y="5"/>
                  </a:lnTo>
                  <a:lnTo>
                    <a:pt x="441" y="7"/>
                  </a:lnTo>
                  <a:lnTo>
                    <a:pt x="454" y="11"/>
                  </a:lnTo>
                  <a:lnTo>
                    <a:pt x="467" y="15"/>
                  </a:lnTo>
                  <a:lnTo>
                    <a:pt x="478" y="20"/>
                  </a:lnTo>
                  <a:lnTo>
                    <a:pt x="500" y="31"/>
                  </a:lnTo>
                  <a:lnTo>
                    <a:pt x="520" y="44"/>
                  </a:lnTo>
                  <a:lnTo>
                    <a:pt x="528" y="50"/>
                  </a:lnTo>
                  <a:lnTo>
                    <a:pt x="535" y="58"/>
                  </a:lnTo>
                  <a:lnTo>
                    <a:pt x="543" y="65"/>
                  </a:lnTo>
                  <a:lnTo>
                    <a:pt x="550" y="72"/>
                  </a:lnTo>
                  <a:lnTo>
                    <a:pt x="561" y="89"/>
                  </a:lnTo>
                  <a:lnTo>
                    <a:pt x="570" y="107"/>
                  </a:lnTo>
                  <a:lnTo>
                    <a:pt x="578" y="125"/>
                  </a:lnTo>
                  <a:lnTo>
                    <a:pt x="583" y="145"/>
                  </a:lnTo>
                  <a:lnTo>
                    <a:pt x="587" y="167"/>
                  </a:lnTo>
                  <a:lnTo>
                    <a:pt x="591" y="194"/>
                  </a:lnTo>
                  <a:lnTo>
                    <a:pt x="592" y="225"/>
                  </a:lnTo>
                  <a:lnTo>
                    <a:pt x="592" y="260"/>
                  </a:lnTo>
                  <a:lnTo>
                    <a:pt x="592" y="666"/>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6" name="Freeform 121">
              <a:extLst>
                <a:ext uri="{FF2B5EF4-FFF2-40B4-BE49-F238E27FC236}">
                  <a16:creationId xmlns:a16="http://schemas.microsoft.com/office/drawing/2014/main" id="{E21049F8-CB49-4E1B-84E3-DC687CBB6B55}"/>
                </a:ext>
              </a:extLst>
            </p:cNvPr>
            <p:cNvSpPr>
              <a:spLocks noEditPoints="1"/>
            </p:cNvSpPr>
            <p:nvPr/>
          </p:nvSpPr>
          <p:spPr bwMode="auto">
            <a:xfrm>
              <a:off x="1909" y="1085"/>
              <a:ext cx="153" cy="170"/>
            </a:xfrm>
            <a:custGeom>
              <a:avLst/>
              <a:gdLst>
                <a:gd name="T0" fmla="*/ 34 w 612"/>
                <a:gd name="T1" fmla="*/ 141 h 680"/>
                <a:gd name="T2" fmla="*/ 79 w 612"/>
                <a:gd name="T3" fmla="*/ 71 h 680"/>
                <a:gd name="T4" fmla="*/ 145 w 612"/>
                <a:gd name="T5" fmla="*/ 26 h 680"/>
                <a:gd name="T6" fmla="*/ 240 w 612"/>
                <a:gd name="T7" fmla="*/ 2 h 680"/>
                <a:gd name="T8" fmla="*/ 354 w 612"/>
                <a:gd name="T9" fmla="*/ 1 h 680"/>
                <a:gd name="T10" fmla="*/ 439 w 612"/>
                <a:gd name="T11" fmla="*/ 15 h 680"/>
                <a:gd name="T12" fmla="*/ 498 w 612"/>
                <a:gd name="T13" fmla="*/ 41 h 680"/>
                <a:gd name="T14" fmla="*/ 538 w 612"/>
                <a:gd name="T15" fmla="*/ 76 h 680"/>
                <a:gd name="T16" fmla="*/ 561 w 612"/>
                <a:gd name="T17" fmla="*/ 122 h 680"/>
                <a:gd name="T18" fmla="*/ 573 w 612"/>
                <a:gd name="T19" fmla="*/ 199 h 680"/>
                <a:gd name="T20" fmla="*/ 573 w 612"/>
                <a:gd name="T21" fmla="*/ 492 h 680"/>
                <a:gd name="T22" fmla="*/ 586 w 612"/>
                <a:gd name="T23" fmla="*/ 598 h 680"/>
                <a:gd name="T24" fmla="*/ 441 w 612"/>
                <a:gd name="T25" fmla="*/ 666 h 680"/>
                <a:gd name="T26" fmla="*/ 424 w 612"/>
                <a:gd name="T27" fmla="*/ 614 h 680"/>
                <a:gd name="T28" fmla="*/ 372 w 612"/>
                <a:gd name="T29" fmla="*/ 632 h 680"/>
                <a:gd name="T30" fmla="*/ 324 w 612"/>
                <a:gd name="T31" fmla="*/ 659 h 680"/>
                <a:gd name="T32" fmla="*/ 272 w 612"/>
                <a:gd name="T33" fmla="*/ 675 h 680"/>
                <a:gd name="T34" fmla="*/ 217 w 612"/>
                <a:gd name="T35" fmla="*/ 680 h 680"/>
                <a:gd name="T36" fmla="*/ 127 w 612"/>
                <a:gd name="T37" fmla="*/ 666 h 680"/>
                <a:gd name="T38" fmla="*/ 58 w 612"/>
                <a:gd name="T39" fmla="*/ 626 h 680"/>
                <a:gd name="T40" fmla="*/ 14 w 612"/>
                <a:gd name="T41" fmla="*/ 563 h 680"/>
                <a:gd name="T42" fmla="*/ 0 w 612"/>
                <a:gd name="T43" fmla="*/ 487 h 680"/>
                <a:gd name="T44" fmla="*/ 7 w 612"/>
                <a:gd name="T45" fmla="*/ 435 h 680"/>
                <a:gd name="T46" fmla="*/ 26 w 612"/>
                <a:gd name="T47" fmla="*/ 390 h 680"/>
                <a:gd name="T48" fmla="*/ 58 w 612"/>
                <a:gd name="T49" fmla="*/ 351 h 680"/>
                <a:gd name="T50" fmla="*/ 100 w 612"/>
                <a:gd name="T51" fmla="*/ 324 h 680"/>
                <a:gd name="T52" fmla="*/ 237 w 612"/>
                <a:gd name="T53" fmla="*/ 284 h 680"/>
                <a:gd name="T54" fmla="*/ 404 w 612"/>
                <a:gd name="T55" fmla="*/ 241 h 680"/>
                <a:gd name="T56" fmla="*/ 401 w 612"/>
                <a:gd name="T57" fmla="*/ 190 h 680"/>
                <a:gd name="T58" fmla="*/ 386 w 612"/>
                <a:gd name="T59" fmla="*/ 158 h 680"/>
                <a:gd name="T60" fmla="*/ 355 w 612"/>
                <a:gd name="T61" fmla="*/ 140 h 680"/>
                <a:gd name="T62" fmla="*/ 305 w 612"/>
                <a:gd name="T63" fmla="*/ 132 h 680"/>
                <a:gd name="T64" fmla="*/ 239 w 612"/>
                <a:gd name="T65" fmla="*/ 138 h 680"/>
                <a:gd name="T66" fmla="*/ 210 w 612"/>
                <a:gd name="T67" fmla="*/ 155 h 680"/>
                <a:gd name="T68" fmla="*/ 183 w 612"/>
                <a:gd name="T69" fmla="*/ 192 h 680"/>
                <a:gd name="T70" fmla="*/ 362 w 612"/>
                <a:gd name="T71" fmla="*/ 365 h 680"/>
                <a:gd name="T72" fmla="*/ 241 w 612"/>
                <a:gd name="T73" fmla="*/ 395 h 680"/>
                <a:gd name="T74" fmla="*/ 192 w 612"/>
                <a:gd name="T75" fmla="*/ 422 h 680"/>
                <a:gd name="T76" fmla="*/ 175 w 612"/>
                <a:gd name="T77" fmla="*/ 452 h 680"/>
                <a:gd name="T78" fmla="*/ 174 w 612"/>
                <a:gd name="T79" fmla="*/ 487 h 680"/>
                <a:gd name="T80" fmla="*/ 188 w 612"/>
                <a:gd name="T81" fmla="*/ 518 h 680"/>
                <a:gd name="T82" fmla="*/ 214 w 612"/>
                <a:gd name="T83" fmla="*/ 544 h 680"/>
                <a:gd name="T84" fmla="*/ 248 w 612"/>
                <a:gd name="T85" fmla="*/ 557 h 680"/>
                <a:gd name="T86" fmla="*/ 292 w 612"/>
                <a:gd name="T87" fmla="*/ 557 h 680"/>
                <a:gd name="T88" fmla="*/ 336 w 612"/>
                <a:gd name="T89" fmla="*/ 541 h 680"/>
                <a:gd name="T90" fmla="*/ 371 w 612"/>
                <a:gd name="T91" fmla="*/ 516 h 680"/>
                <a:gd name="T92" fmla="*/ 391 w 612"/>
                <a:gd name="T93" fmla="*/ 487 h 680"/>
                <a:gd name="T94" fmla="*/ 403 w 612"/>
                <a:gd name="T95" fmla="*/ 439 h 6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2"/>
                <a:gd name="T145" fmla="*/ 0 h 680"/>
                <a:gd name="T146" fmla="*/ 612 w 612"/>
                <a:gd name="T147" fmla="*/ 680 h 6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2" h="680">
                  <a:moveTo>
                    <a:pt x="174" y="214"/>
                  </a:moveTo>
                  <a:lnTo>
                    <a:pt x="18" y="185"/>
                  </a:lnTo>
                  <a:lnTo>
                    <a:pt x="25" y="162"/>
                  </a:lnTo>
                  <a:lnTo>
                    <a:pt x="34" y="141"/>
                  </a:lnTo>
                  <a:lnTo>
                    <a:pt x="43" y="122"/>
                  </a:lnTo>
                  <a:lnTo>
                    <a:pt x="53" y="102"/>
                  </a:lnTo>
                  <a:lnTo>
                    <a:pt x="66" y="87"/>
                  </a:lnTo>
                  <a:lnTo>
                    <a:pt x="79" y="71"/>
                  </a:lnTo>
                  <a:lnTo>
                    <a:pt x="93" y="57"/>
                  </a:lnTo>
                  <a:lnTo>
                    <a:pt x="109" y="45"/>
                  </a:lnTo>
                  <a:lnTo>
                    <a:pt x="126" y="35"/>
                  </a:lnTo>
                  <a:lnTo>
                    <a:pt x="145" y="26"/>
                  </a:lnTo>
                  <a:lnTo>
                    <a:pt x="166" y="18"/>
                  </a:lnTo>
                  <a:lnTo>
                    <a:pt x="189" y="11"/>
                  </a:lnTo>
                  <a:lnTo>
                    <a:pt x="214" y="6"/>
                  </a:lnTo>
                  <a:lnTo>
                    <a:pt x="240" y="2"/>
                  </a:lnTo>
                  <a:lnTo>
                    <a:pt x="270" y="1"/>
                  </a:lnTo>
                  <a:lnTo>
                    <a:pt x="299" y="0"/>
                  </a:lnTo>
                  <a:lnTo>
                    <a:pt x="328" y="0"/>
                  </a:lnTo>
                  <a:lnTo>
                    <a:pt x="354" y="1"/>
                  </a:lnTo>
                  <a:lnTo>
                    <a:pt x="379" y="4"/>
                  </a:lnTo>
                  <a:lnTo>
                    <a:pt x="401" y="6"/>
                  </a:lnTo>
                  <a:lnTo>
                    <a:pt x="421" y="10"/>
                  </a:lnTo>
                  <a:lnTo>
                    <a:pt x="439" y="15"/>
                  </a:lnTo>
                  <a:lnTo>
                    <a:pt x="456" y="20"/>
                  </a:lnTo>
                  <a:lnTo>
                    <a:pt x="472" y="27"/>
                  </a:lnTo>
                  <a:lnTo>
                    <a:pt x="485" y="35"/>
                  </a:lnTo>
                  <a:lnTo>
                    <a:pt x="498" y="41"/>
                  </a:lnTo>
                  <a:lnTo>
                    <a:pt x="509" y="50"/>
                  </a:lnTo>
                  <a:lnTo>
                    <a:pt x="520" y="58"/>
                  </a:lnTo>
                  <a:lnTo>
                    <a:pt x="529" y="67"/>
                  </a:lnTo>
                  <a:lnTo>
                    <a:pt x="538" y="76"/>
                  </a:lnTo>
                  <a:lnTo>
                    <a:pt x="544" y="87"/>
                  </a:lnTo>
                  <a:lnTo>
                    <a:pt x="551" y="97"/>
                  </a:lnTo>
                  <a:lnTo>
                    <a:pt x="556" y="109"/>
                  </a:lnTo>
                  <a:lnTo>
                    <a:pt x="561" y="122"/>
                  </a:lnTo>
                  <a:lnTo>
                    <a:pt x="565" y="137"/>
                  </a:lnTo>
                  <a:lnTo>
                    <a:pt x="568" y="155"/>
                  </a:lnTo>
                  <a:lnTo>
                    <a:pt x="570" y="176"/>
                  </a:lnTo>
                  <a:lnTo>
                    <a:pt x="573" y="199"/>
                  </a:lnTo>
                  <a:lnTo>
                    <a:pt x="573" y="224"/>
                  </a:lnTo>
                  <a:lnTo>
                    <a:pt x="574" y="251"/>
                  </a:lnTo>
                  <a:lnTo>
                    <a:pt x="572" y="452"/>
                  </a:lnTo>
                  <a:lnTo>
                    <a:pt x="573" y="492"/>
                  </a:lnTo>
                  <a:lnTo>
                    <a:pt x="574" y="526"/>
                  </a:lnTo>
                  <a:lnTo>
                    <a:pt x="577" y="554"/>
                  </a:lnTo>
                  <a:lnTo>
                    <a:pt x="581" y="578"/>
                  </a:lnTo>
                  <a:lnTo>
                    <a:pt x="586" y="598"/>
                  </a:lnTo>
                  <a:lnTo>
                    <a:pt x="592" y="620"/>
                  </a:lnTo>
                  <a:lnTo>
                    <a:pt x="601" y="643"/>
                  </a:lnTo>
                  <a:lnTo>
                    <a:pt x="612" y="666"/>
                  </a:lnTo>
                  <a:lnTo>
                    <a:pt x="441" y="666"/>
                  </a:lnTo>
                  <a:lnTo>
                    <a:pt x="437" y="655"/>
                  </a:lnTo>
                  <a:lnTo>
                    <a:pt x="433" y="644"/>
                  </a:lnTo>
                  <a:lnTo>
                    <a:pt x="429" y="631"/>
                  </a:lnTo>
                  <a:lnTo>
                    <a:pt x="424" y="614"/>
                  </a:lnTo>
                  <a:lnTo>
                    <a:pt x="421" y="602"/>
                  </a:lnTo>
                  <a:lnTo>
                    <a:pt x="419" y="595"/>
                  </a:lnTo>
                  <a:lnTo>
                    <a:pt x="395" y="614"/>
                  </a:lnTo>
                  <a:lnTo>
                    <a:pt x="372" y="632"/>
                  </a:lnTo>
                  <a:lnTo>
                    <a:pt x="360" y="640"/>
                  </a:lnTo>
                  <a:lnTo>
                    <a:pt x="349" y="646"/>
                  </a:lnTo>
                  <a:lnTo>
                    <a:pt x="336" y="653"/>
                  </a:lnTo>
                  <a:lnTo>
                    <a:pt x="324" y="659"/>
                  </a:lnTo>
                  <a:lnTo>
                    <a:pt x="311" y="663"/>
                  </a:lnTo>
                  <a:lnTo>
                    <a:pt x="298" y="668"/>
                  </a:lnTo>
                  <a:lnTo>
                    <a:pt x="285" y="672"/>
                  </a:lnTo>
                  <a:lnTo>
                    <a:pt x="272" y="675"/>
                  </a:lnTo>
                  <a:lnTo>
                    <a:pt x="258" y="678"/>
                  </a:lnTo>
                  <a:lnTo>
                    <a:pt x="245" y="679"/>
                  </a:lnTo>
                  <a:lnTo>
                    <a:pt x="231" y="680"/>
                  </a:lnTo>
                  <a:lnTo>
                    <a:pt x="217" y="680"/>
                  </a:lnTo>
                  <a:lnTo>
                    <a:pt x="192" y="679"/>
                  </a:lnTo>
                  <a:lnTo>
                    <a:pt x="169" y="676"/>
                  </a:lnTo>
                  <a:lnTo>
                    <a:pt x="147" y="672"/>
                  </a:lnTo>
                  <a:lnTo>
                    <a:pt x="127" y="666"/>
                  </a:lnTo>
                  <a:lnTo>
                    <a:pt x="108" y="659"/>
                  </a:lnTo>
                  <a:lnTo>
                    <a:pt x="90" y="649"/>
                  </a:lnTo>
                  <a:lnTo>
                    <a:pt x="73" y="639"/>
                  </a:lnTo>
                  <a:lnTo>
                    <a:pt x="58" y="626"/>
                  </a:lnTo>
                  <a:lnTo>
                    <a:pt x="44" y="611"/>
                  </a:lnTo>
                  <a:lnTo>
                    <a:pt x="32" y="597"/>
                  </a:lnTo>
                  <a:lnTo>
                    <a:pt x="23" y="580"/>
                  </a:lnTo>
                  <a:lnTo>
                    <a:pt x="14" y="563"/>
                  </a:lnTo>
                  <a:lnTo>
                    <a:pt x="8" y="547"/>
                  </a:lnTo>
                  <a:lnTo>
                    <a:pt x="4" y="527"/>
                  </a:lnTo>
                  <a:lnTo>
                    <a:pt x="1" y="508"/>
                  </a:lnTo>
                  <a:lnTo>
                    <a:pt x="0" y="487"/>
                  </a:lnTo>
                  <a:lnTo>
                    <a:pt x="0" y="474"/>
                  </a:lnTo>
                  <a:lnTo>
                    <a:pt x="1" y="461"/>
                  </a:lnTo>
                  <a:lnTo>
                    <a:pt x="4" y="448"/>
                  </a:lnTo>
                  <a:lnTo>
                    <a:pt x="7" y="435"/>
                  </a:lnTo>
                  <a:lnTo>
                    <a:pt x="10" y="424"/>
                  </a:lnTo>
                  <a:lnTo>
                    <a:pt x="16" y="412"/>
                  </a:lnTo>
                  <a:lnTo>
                    <a:pt x="21" y="400"/>
                  </a:lnTo>
                  <a:lnTo>
                    <a:pt x="26" y="390"/>
                  </a:lnTo>
                  <a:lnTo>
                    <a:pt x="34" y="378"/>
                  </a:lnTo>
                  <a:lnTo>
                    <a:pt x="42" y="369"/>
                  </a:lnTo>
                  <a:lnTo>
                    <a:pt x="49" y="360"/>
                  </a:lnTo>
                  <a:lnTo>
                    <a:pt x="58" y="351"/>
                  </a:lnTo>
                  <a:lnTo>
                    <a:pt x="67" y="343"/>
                  </a:lnTo>
                  <a:lnTo>
                    <a:pt x="78" y="335"/>
                  </a:lnTo>
                  <a:lnTo>
                    <a:pt x="90" y="329"/>
                  </a:lnTo>
                  <a:lnTo>
                    <a:pt x="100" y="324"/>
                  </a:lnTo>
                  <a:lnTo>
                    <a:pt x="127" y="312"/>
                  </a:lnTo>
                  <a:lnTo>
                    <a:pt x="158" y="302"/>
                  </a:lnTo>
                  <a:lnTo>
                    <a:pt x="196" y="293"/>
                  </a:lnTo>
                  <a:lnTo>
                    <a:pt x="237" y="284"/>
                  </a:lnTo>
                  <a:lnTo>
                    <a:pt x="293" y="272"/>
                  </a:lnTo>
                  <a:lnTo>
                    <a:pt x="340" y="262"/>
                  </a:lnTo>
                  <a:lnTo>
                    <a:pt x="377" y="251"/>
                  </a:lnTo>
                  <a:lnTo>
                    <a:pt x="404" y="241"/>
                  </a:lnTo>
                  <a:lnTo>
                    <a:pt x="404" y="224"/>
                  </a:lnTo>
                  <a:lnTo>
                    <a:pt x="404" y="211"/>
                  </a:lnTo>
                  <a:lnTo>
                    <a:pt x="403" y="201"/>
                  </a:lnTo>
                  <a:lnTo>
                    <a:pt x="401" y="190"/>
                  </a:lnTo>
                  <a:lnTo>
                    <a:pt x="398" y="181"/>
                  </a:lnTo>
                  <a:lnTo>
                    <a:pt x="395" y="172"/>
                  </a:lnTo>
                  <a:lnTo>
                    <a:pt x="391" y="166"/>
                  </a:lnTo>
                  <a:lnTo>
                    <a:pt x="386" y="158"/>
                  </a:lnTo>
                  <a:lnTo>
                    <a:pt x="380" y="153"/>
                  </a:lnTo>
                  <a:lnTo>
                    <a:pt x="373" y="147"/>
                  </a:lnTo>
                  <a:lnTo>
                    <a:pt x="366" y="144"/>
                  </a:lnTo>
                  <a:lnTo>
                    <a:pt x="355" y="140"/>
                  </a:lnTo>
                  <a:lnTo>
                    <a:pt x="345" y="137"/>
                  </a:lnTo>
                  <a:lnTo>
                    <a:pt x="333" y="134"/>
                  </a:lnTo>
                  <a:lnTo>
                    <a:pt x="319" y="133"/>
                  </a:lnTo>
                  <a:lnTo>
                    <a:pt x="305" y="132"/>
                  </a:lnTo>
                  <a:lnTo>
                    <a:pt x="288" y="132"/>
                  </a:lnTo>
                  <a:lnTo>
                    <a:pt x="266" y="133"/>
                  </a:lnTo>
                  <a:lnTo>
                    <a:pt x="246" y="136"/>
                  </a:lnTo>
                  <a:lnTo>
                    <a:pt x="239" y="138"/>
                  </a:lnTo>
                  <a:lnTo>
                    <a:pt x="229" y="142"/>
                  </a:lnTo>
                  <a:lnTo>
                    <a:pt x="223" y="145"/>
                  </a:lnTo>
                  <a:lnTo>
                    <a:pt x="217" y="150"/>
                  </a:lnTo>
                  <a:lnTo>
                    <a:pt x="210" y="155"/>
                  </a:lnTo>
                  <a:lnTo>
                    <a:pt x="204" y="160"/>
                  </a:lnTo>
                  <a:lnTo>
                    <a:pt x="198" y="167"/>
                  </a:lnTo>
                  <a:lnTo>
                    <a:pt x="193" y="175"/>
                  </a:lnTo>
                  <a:lnTo>
                    <a:pt x="183" y="192"/>
                  </a:lnTo>
                  <a:lnTo>
                    <a:pt x="174" y="214"/>
                  </a:lnTo>
                  <a:close/>
                  <a:moveTo>
                    <a:pt x="404" y="352"/>
                  </a:moveTo>
                  <a:lnTo>
                    <a:pt x="386" y="359"/>
                  </a:lnTo>
                  <a:lnTo>
                    <a:pt x="362" y="365"/>
                  </a:lnTo>
                  <a:lnTo>
                    <a:pt x="333" y="372"/>
                  </a:lnTo>
                  <a:lnTo>
                    <a:pt x="299" y="379"/>
                  </a:lnTo>
                  <a:lnTo>
                    <a:pt x="267" y="387"/>
                  </a:lnTo>
                  <a:lnTo>
                    <a:pt x="241" y="395"/>
                  </a:lnTo>
                  <a:lnTo>
                    <a:pt x="220" y="401"/>
                  </a:lnTo>
                  <a:lnTo>
                    <a:pt x="206" y="409"/>
                  </a:lnTo>
                  <a:lnTo>
                    <a:pt x="198" y="416"/>
                  </a:lnTo>
                  <a:lnTo>
                    <a:pt x="192" y="422"/>
                  </a:lnTo>
                  <a:lnTo>
                    <a:pt x="185" y="429"/>
                  </a:lnTo>
                  <a:lnTo>
                    <a:pt x="180" y="436"/>
                  </a:lnTo>
                  <a:lnTo>
                    <a:pt x="178" y="444"/>
                  </a:lnTo>
                  <a:lnTo>
                    <a:pt x="175" y="452"/>
                  </a:lnTo>
                  <a:lnTo>
                    <a:pt x="172" y="461"/>
                  </a:lnTo>
                  <a:lnTo>
                    <a:pt x="172" y="470"/>
                  </a:lnTo>
                  <a:lnTo>
                    <a:pt x="172" y="479"/>
                  </a:lnTo>
                  <a:lnTo>
                    <a:pt x="174" y="487"/>
                  </a:lnTo>
                  <a:lnTo>
                    <a:pt x="176" y="496"/>
                  </a:lnTo>
                  <a:lnTo>
                    <a:pt x="179" y="504"/>
                  </a:lnTo>
                  <a:lnTo>
                    <a:pt x="183" y="512"/>
                  </a:lnTo>
                  <a:lnTo>
                    <a:pt x="188" y="518"/>
                  </a:lnTo>
                  <a:lnTo>
                    <a:pt x="193" y="526"/>
                  </a:lnTo>
                  <a:lnTo>
                    <a:pt x="200" y="532"/>
                  </a:lnTo>
                  <a:lnTo>
                    <a:pt x="206" y="539"/>
                  </a:lnTo>
                  <a:lnTo>
                    <a:pt x="214" y="544"/>
                  </a:lnTo>
                  <a:lnTo>
                    <a:pt x="222" y="548"/>
                  </a:lnTo>
                  <a:lnTo>
                    <a:pt x="229" y="552"/>
                  </a:lnTo>
                  <a:lnTo>
                    <a:pt x="239" y="556"/>
                  </a:lnTo>
                  <a:lnTo>
                    <a:pt x="248" y="557"/>
                  </a:lnTo>
                  <a:lnTo>
                    <a:pt x="258" y="558"/>
                  </a:lnTo>
                  <a:lnTo>
                    <a:pt x="268" y="558"/>
                  </a:lnTo>
                  <a:lnTo>
                    <a:pt x="280" y="558"/>
                  </a:lnTo>
                  <a:lnTo>
                    <a:pt x="292" y="557"/>
                  </a:lnTo>
                  <a:lnTo>
                    <a:pt x="302" y="554"/>
                  </a:lnTo>
                  <a:lnTo>
                    <a:pt x="314" y="551"/>
                  </a:lnTo>
                  <a:lnTo>
                    <a:pt x="324" y="547"/>
                  </a:lnTo>
                  <a:lnTo>
                    <a:pt x="336" y="541"/>
                  </a:lnTo>
                  <a:lnTo>
                    <a:pt x="346" y="535"/>
                  </a:lnTo>
                  <a:lnTo>
                    <a:pt x="356" y="528"/>
                  </a:lnTo>
                  <a:lnTo>
                    <a:pt x="364" y="522"/>
                  </a:lnTo>
                  <a:lnTo>
                    <a:pt x="371" y="516"/>
                  </a:lnTo>
                  <a:lnTo>
                    <a:pt x="377" y="509"/>
                  </a:lnTo>
                  <a:lnTo>
                    <a:pt x="382" y="503"/>
                  </a:lnTo>
                  <a:lnTo>
                    <a:pt x="388" y="495"/>
                  </a:lnTo>
                  <a:lnTo>
                    <a:pt x="391" y="487"/>
                  </a:lnTo>
                  <a:lnTo>
                    <a:pt x="395" y="479"/>
                  </a:lnTo>
                  <a:lnTo>
                    <a:pt x="398" y="471"/>
                  </a:lnTo>
                  <a:lnTo>
                    <a:pt x="401" y="457"/>
                  </a:lnTo>
                  <a:lnTo>
                    <a:pt x="403" y="439"/>
                  </a:lnTo>
                  <a:lnTo>
                    <a:pt x="404" y="416"/>
                  </a:lnTo>
                  <a:lnTo>
                    <a:pt x="404" y="387"/>
                  </a:lnTo>
                  <a:lnTo>
                    <a:pt x="404" y="352"/>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7" name="Rectangle 122">
              <a:extLst>
                <a:ext uri="{FF2B5EF4-FFF2-40B4-BE49-F238E27FC236}">
                  <a16:creationId xmlns:a16="http://schemas.microsoft.com/office/drawing/2014/main" id="{F1E6D419-4155-4638-9719-DE875B531F63}"/>
                </a:ext>
              </a:extLst>
            </p:cNvPr>
            <p:cNvSpPr>
              <a:spLocks noChangeArrowheads="1"/>
            </p:cNvSpPr>
            <p:nvPr/>
          </p:nvSpPr>
          <p:spPr bwMode="auto">
            <a:xfrm>
              <a:off x="2776" y="871"/>
              <a:ext cx="473" cy="586"/>
            </a:xfrm>
            <a:prstGeom prst="rect">
              <a:avLst/>
            </a:prstGeom>
            <a:solidFill>
              <a:srgbClr val="F1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8" name="Freeform 123">
              <a:extLst>
                <a:ext uri="{FF2B5EF4-FFF2-40B4-BE49-F238E27FC236}">
                  <a16:creationId xmlns:a16="http://schemas.microsoft.com/office/drawing/2014/main" id="{95CFDEDD-4F26-4C83-884B-B424E537D741}"/>
                </a:ext>
              </a:extLst>
            </p:cNvPr>
            <p:cNvSpPr>
              <a:spLocks noEditPoints="1"/>
            </p:cNvSpPr>
            <p:nvPr/>
          </p:nvSpPr>
          <p:spPr bwMode="auto">
            <a:xfrm>
              <a:off x="2767" y="861"/>
              <a:ext cx="491" cy="606"/>
            </a:xfrm>
            <a:custGeom>
              <a:avLst/>
              <a:gdLst>
                <a:gd name="T0" fmla="*/ 38 w 1967"/>
                <a:gd name="T1" fmla="*/ 2346 h 2423"/>
                <a:gd name="T2" fmla="*/ 1929 w 1967"/>
                <a:gd name="T3" fmla="*/ 2346 h 2423"/>
                <a:gd name="T4" fmla="*/ 1929 w 1967"/>
                <a:gd name="T5" fmla="*/ 2423 h 2423"/>
                <a:gd name="T6" fmla="*/ 38 w 1967"/>
                <a:gd name="T7" fmla="*/ 2423 h 2423"/>
                <a:gd name="T8" fmla="*/ 38 w 1967"/>
                <a:gd name="T9" fmla="*/ 2346 h 2423"/>
                <a:gd name="T10" fmla="*/ 1967 w 1967"/>
                <a:gd name="T11" fmla="*/ 2385 h 2423"/>
                <a:gd name="T12" fmla="*/ 1967 w 1967"/>
                <a:gd name="T13" fmla="*/ 2423 h 2423"/>
                <a:gd name="T14" fmla="*/ 1929 w 1967"/>
                <a:gd name="T15" fmla="*/ 2423 h 2423"/>
                <a:gd name="T16" fmla="*/ 1929 w 1967"/>
                <a:gd name="T17" fmla="*/ 2385 h 2423"/>
                <a:gd name="T18" fmla="*/ 1967 w 1967"/>
                <a:gd name="T19" fmla="*/ 2385 h 2423"/>
                <a:gd name="T20" fmla="*/ 1890 w 1967"/>
                <a:gd name="T21" fmla="*/ 2385 h 2423"/>
                <a:gd name="T22" fmla="*/ 1890 w 1967"/>
                <a:gd name="T23" fmla="*/ 39 h 2423"/>
                <a:gd name="T24" fmla="*/ 1967 w 1967"/>
                <a:gd name="T25" fmla="*/ 39 h 2423"/>
                <a:gd name="T26" fmla="*/ 1967 w 1967"/>
                <a:gd name="T27" fmla="*/ 2385 h 2423"/>
                <a:gd name="T28" fmla="*/ 1890 w 1967"/>
                <a:gd name="T29" fmla="*/ 2385 h 2423"/>
                <a:gd name="T30" fmla="*/ 1929 w 1967"/>
                <a:gd name="T31" fmla="*/ 0 h 2423"/>
                <a:gd name="T32" fmla="*/ 1967 w 1967"/>
                <a:gd name="T33" fmla="*/ 0 h 2423"/>
                <a:gd name="T34" fmla="*/ 1967 w 1967"/>
                <a:gd name="T35" fmla="*/ 39 h 2423"/>
                <a:gd name="T36" fmla="*/ 1929 w 1967"/>
                <a:gd name="T37" fmla="*/ 39 h 2423"/>
                <a:gd name="T38" fmla="*/ 1929 w 1967"/>
                <a:gd name="T39" fmla="*/ 0 h 2423"/>
                <a:gd name="T40" fmla="*/ 1929 w 1967"/>
                <a:gd name="T41" fmla="*/ 77 h 2423"/>
                <a:gd name="T42" fmla="*/ 38 w 1967"/>
                <a:gd name="T43" fmla="*/ 77 h 2423"/>
                <a:gd name="T44" fmla="*/ 38 w 1967"/>
                <a:gd name="T45" fmla="*/ 0 h 2423"/>
                <a:gd name="T46" fmla="*/ 1929 w 1967"/>
                <a:gd name="T47" fmla="*/ 0 h 2423"/>
                <a:gd name="T48" fmla="*/ 1929 w 1967"/>
                <a:gd name="T49" fmla="*/ 77 h 2423"/>
                <a:gd name="T50" fmla="*/ 0 w 1967"/>
                <a:gd name="T51" fmla="*/ 39 h 2423"/>
                <a:gd name="T52" fmla="*/ 0 w 1967"/>
                <a:gd name="T53" fmla="*/ 0 h 2423"/>
                <a:gd name="T54" fmla="*/ 38 w 1967"/>
                <a:gd name="T55" fmla="*/ 0 h 2423"/>
                <a:gd name="T56" fmla="*/ 38 w 1967"/>
                <a:gd name="T57" fmla="*/ 39 h 2423"/>
                <a:gd name="T58" fmla="*/ 0 w 1967"/>
                <a:gd name="T59" fmla="*/ 39 h 2423"/>
                <a:gd name="T60" fmla="*/ 76 w 1967"/>
                <a:gd name="T61" fmla="*/ 39 h 2423"/>
                <a:gd name="T62" fmla="*/ 76 w 1967"/>
                <a:gd name="T63" fmla="*/ 2385 h 2423"/>
                <a:gd name="T64" fmla="*/ 0 w 1967"/>
                <a:gd name="T65" fmla="*/ 2385 h 2423"/>
                <a:gd name="T66" fmla="*/ 0 w 1967"/>
                <a:gd name="T67" fmla="*/ 39 h 2423"/>
                <a:gd name="T68" fmla="*/ 76 w 1967"/>
                <a:gd name="T69" fmla="*/ 39 h 2423"/>
                <a:gd name="T70" fmla="*/ 38 w 1967"/>
                <a:gd name="T71" fmla="*/ 2423 h 2423"/>
                <a:gd name="T72" fmla="*/ 0 w 1967"/>
                <a:gd name="T73" fmla="*/ 2423 h 2423"/>
                <a:gd name="T74" fmla="*/ 0 w 1967"/>
                <a:gd name="T75" fmla="*/ 2385 h 2423"/>
                <a:gd name="T76" fmla="*/ 38 w 1967"/>
                <a:gd name="T77" fmla="*/ 2385 h 2423"/>
                <a:gd name="T78" fmla="*/ 38 w 1967"/>
                <a:gd name="T79" fmla="*/ 2423 h 24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7"/>
                <a:gd name="T121" fmla="*/ 0 h 2423"/>
                <a:gd name="T122" fmla="*/ 1967 w 1967"/>
                <a:gd name="T123" fmla="*/ 2423 h 24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7" h="2423">
                  <a:moveTo>
                    <a:pt x="38" y="2346"/>
                  </a:moveTo>
                  <a:lnTo>
                    <a:pt x="1929" y="2346"/>
                  </a:lnTo>
                  <a:lnTo>
                    <a:pt x="1929" y="2423"/>
                  </a:lnTo>
                  <a:lnTo>
                    <a:pt x="38" y="2423"/>
                  </a:lnTo>
                  <a:lnTo>
                    <a:pt x="38" y="2346"/>
                  </a:lnTo>
                  <a:close/>
                  <a:moveTo>
                    <a:pt x="1967" y="2385"/>
                  </a:moveTo>
                  <a:lnTo>
                    <a:pt x="1967" y="2423"/>
                  </a:lnTo>
                  <a:lnTo>
                    <a:pt x="1929" y="2423"/>
                  </a:lnTo>
                  <a:lnTo>
                    <a:pt x="1929" y="2385"/>
                  </a:lnTo>
                  <a:lnTo>
                    <a:pt x="1967" y="2385"/>
                  </a:lnTo>
                  <a:close/>
                  <a:moveTo>
                    <a:pt x="1890" y="2385"/>
                  </a:moveTo>
                  <a:lnTo>
                    <a:pt x="1890" y="39"/>
                  </a:lnTo>
                  <a:lnTo>
                    <a:pt x="1967" y="39"/>
                  </a:lnTo>
                  <a:lnTo>
                    <a:pt x="1967" y="2385"/>
                  </a:lnTo>
                  <a:lnTo>
                    <a:pt x="1890" y="2385"/>
                  </a:lnTo>
                  <a:close/>
                  <a:moveTo>
                    <a:pt x="1929" y="0"/>
                  </a:moveTo>
                  <a:lnTo>
                    <a:pt x="1967" y="0"/>
                  </a:lnTo>
                  <a:lnTo>
                    <a:pt x="1967" y="39"/>
                  </a:lnTo>
                  <a:lnTo>
                    <a:pt x="1929" y="39"/>
                  </a:lnTo>
                  <a:lnTo>
                    <a:pt x="1929" y="0"/>
                  </a:lnTo>
                  <a:close/>
                  <a:moveTo>
                    <a:pt x="1929" y="77"/>
                  </a:moveTo>
                  <a:lnTo>
                    <a:pt x="38" y="77"/>
                  </a:lnTo>
                  <a:lnTo>
                    <a:pt x="38" y="0"/>
                  </a:lnTo>
                  <a:lnTo>
                    <a:pt x="1929" y="0"/>
                  </a:lnTo>
                  <a:lnTo>
                    <a:pt x="1929" y="77"/>
                  </a:lnTo>
                  <a:close/>
                  <a:moveTo>
                    <a:pt x="0" y="39"/>
                  </a:moveTo>
                  <a:lnTo>
                    <a:pt x="0" y="0"/>
                  </a:lnTo>
                  <a:lnTo>
                    <a:pt x="38" y="0"/>
                  </a:lnTo>
                  <a:lnTo>
                    <a:pt x="38" y="39"/>
                  </a:lnTo>
                  <a:lnTo>
                    <a:pt x="0" y="39"/>
                  </a:lnTo>
                  <a:close/>
                  <a:moveTo>
                    <a:pt x="76" y="39"/>
                  </a:moveTo>
                  <a:lnTo>
                    <a:pt x="76" y="2385"/>
                  </a:lnTo>
                  <a:lnTo>
                    <a:pt x="0" y="2385"/>
                  </a:lnTo>
                  <a:lnTo>
                    <a:pt x="0" y="39"/>
                  </a:lnTo>
                  <a:lnTo>
                    <a:pt x="76" y="39"/>
                  </a:lnTo>
                  <a:close/>
                  <a:moveTo>
                    <a:pt x="38" y="2423"/>
                  </a:moveTo>
                  <a:lnTo>
                    <a:pt x="0" y="2423"/>
                  </a:lnTo>
                  <a:lnTo>
                    <a:pt x="0" y="2385"/>
                  </a:lnTo>
                  <a:lnTo>
                    <a:pt x="38" y="2385"/>
                  </a:lnTo>
                  <a:lnTo>
                    <a:pt x="38" y="2423"/>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699" name="Freeform 124">
              <a:extLst>
                <a:ext uri="{FF2B5EF4-FFF2-40B4-BE49-F238E27FC236}">
                  <a16:creationId xmlns:a16="http://schemas.microsoft.com/office/drawing/2014/main" id="{AE7A8ABC-8DA2-44A0-9CD4-C98ACE1DC148}"/>
                </a:ext>
              </a:extLst>
            </p:cNvPr>
            <p:cNvSpPr>
              <a:spLocks noEditPoints="1"/>
            </p:cNvSpPr>
            <p:nvPr/>
          </p:nvSpPr>
          <p:spPr bwMode="auto">
            <a:xfrm>
              <a:off x="2869" y="995"/>
              <a:ext cx="282" cy="330"/>
            </a:xfrm>
            <a:custGeom>
              <a:avLst/>
              <a:gdLst>
                <a:gd name="T0" fmla="*/ 849 w 1129"/>
                <a:gd name="T1" fmla="*/ 21 h 1322"/>
                <a:gd name="T2" fmla="*/ 936 w 1129"/>
                <a:gd name="T3" fmla="*/ 57 h 1322"/>
                <a:gd name="T4" fmla="*/ 1008 w 1129"/>
                <a:gd name="T5" fmla="*/ 116 h 1322"/>
                <a:gd name="T6" fmla="*/ 1066 w 1129"/>
                <a:gd name="T7" fmla="*/ 191 h 1322"/>
                <a:gd name="T8" fmla="*/ 1105 w 1129"/>
                <a:gd name="T9" fmla="*/ 279 h 1322"/>
                <a:gd name="T10" fmla="*/ 1126 w 1129"/>
                <a:gd name="T11" fmla="*/ 379 h 1322"/>
                <a:gd name="T12" fmla="*/ 1127 w 1129"/>
                <a:gd name="T13" fmla="*/ 490 h 1322"/>
                <a:gd name="T14" fmla="*/ 1109 w 1129"/>
                <a:gd name="T15" fmla="*/ 594 h 1322"/>
                <a:gd name="T16" fmla="*/ 1070 w 1129"/>
                <a:gd name="T17" fmla="*/ 687 h 1322"/>
                <a:gd name="T18" fmla="*/ 1012 w 1129"/>
                <a:gd name="T19" fmla="*/ 770 h 1322"/>
                <a:gd name="T20" fmla="*/ 941 w 1129"/>
                <a:gd name="T21" fmla="*/ 832 h 1322"/>
                <a:gd name="T22" fmla="*/ 860 w 1129"/>
                <a:gd name="T23" fmla="*/ 869 h 1322"/>
                <a:gd name="T24" fmla="*/ 772 w 1129"/>
                <a:gd name="T25" fmla="*/ 882 h 1322"/>
                <a:gd name="T26" fmla="*/ 475 w 1129"/>
                <a:gd name="T27" fmla="*/ 1204 h 1322"/>
                <a:gd name="T28" fmla="*/ 492 w 1129"/>
                <a:gd name="T29" fmla="*/ 1256 h 1322"/>
                <a:gd name="T30" fmla="*/ 536 w 1129"/>
                <a:gd name="T31" fmla="*/ 1322 h 1322"/>
                <a:gd name="T32" fmla="*/ 393 w 1129"/>
                <a:gd name="T33" fmla="*/ 1293 h 1322"/>
                <a:gd name="T34" fmla="*/ 177 w 1129"/>
                <a:gd name="T35" fmla="*/ 1290 h 1322"/>
                <a:gd name="T36" fmla="*/ 23 w 1129"/>
                <a:gd name="T37" fmla="*/ 1315 h 1322"/>
                <a:gd name="T38" fmla="*/ 44 w 1129"/>
                <a:gd name="T39" fmla="*/ 1261 h 1322"/>
                <a:gd name="T40" fmla="*/ 63 w 1129"/>
                <a:gd name="T41" fmla="*/ 1194 h 1322"/>
                <a:gd name="T42" fmla="*/ 63 w 1129"/>
                <a:gd name="T43" fmla="*/ 118 h 1322"/>
                <a:gd name="T44" fmla="*/ 41 w 1129"/>
                <a:gd name="T45" fmla="*/ 54 h 1322"/>
                <a:gd name="T46" fmla="*/ 62 w 1129"/>
                <a:gd name="T47" fmla="*/ 3 h 1322"/>
                <a:gd name="T48" fmla="*/ 298 w 1129"/>
                <a:gd name="T49" fmla="*/ 8 h 1322"/>
                <a:gd name="T50" fmla="*/ 474 w 1129"/>
                <a:gd name="T51" fmla="*/ 7 h 1322"/>
                <a:gd name="T52" fmla="*/ 667 w 1129"/>
                <a:gd name="T53" fmla="*/ 0 h 1322"/>
                <a:gd name="T54" fmla="*/ 228 w 1129"/>
                <a:gd name="T55" fmla="*/ 1172 h 1322"/>
                <a:gd name="T56" fmla="*/ 735 w 1129"/>
                <a:gd name="T57" fmla="*/ 740 h 1322"/>
                <a:gd name="T58" fmla="*/ 802 w 1129"/>
                <a:gd name="T59" fmla="*/ 725 h 1322"/>
                <a:gd name="T60" fmla="*/ 862 w 1129"/>
                <a:gd name="T61" fmla="*/ 691 h 1322"/>
                <a:gd name="T62" fmla="*/ 915 w 1129"/>
                <a:gd name="T63" fmla="*/ 642 h 1322"/>
                <a:gd name="T64" fmla="*/ 954 w 1129"/>
                <a:gd name="T65" fmla="*/ 584 h 1322"/>
                <a:gd name="T66" fmla="*/ 978 w 1129"/>
                <a:gd name="T67" fmla="*/ 518 h 1322"/>
                <a:gd name="T68" fmla="*/ 986 w 1129"/>
                <a:gd name="T69" fmla="*/ 446 h 1322"/>
                <a:gd name="T70" fmla="*/ 978 w 1129"/>
                <a:gd name="T71" fmla="*/ 375 h 1322"/>
                <a:gd name="T72" fmla="*/ 954 w 1129"/>
                <a:gd name="T73" fmla="*/ 309 h 1322"/>
                <a:gd name="T74" fmla="*/ 915 w 1129"/>
                <a:gd name="T75" fmla="*/ 249 h 1322"/>
                <a:gd name="T76" fmla="*/ 862 w 1129"/>
                <a:gd name="T77" fmla="*/ 200 h 1322"/>
                <a:gd name="T78" fmla="*/ 802 w 1129"/>
                <a:gd name="T79" fmla="*/ 168 h 1322"/>
                <a:gd name="T80" fmla="*/ 735 w 1129"/>
                <a:gd name="T81" fmla="*/ 152 h 1322"/>
                <a:gd name="T82" fmla="*/ 303 w 1129"/>
                <a:gd name="T83" fmla="*/ 226 h 1322"/>
                <a:gd name="T84" fmla="*/ 779 w 1129"/>
                <a:gd name="T85" fmla="*/ 243 h 1322"/>
                <a:gd name="T86" fmla="*/ 862 w 1129"/>
                <a:gd name="T87" fmla="*/ 308 h 1322"/>
                <a:gd name="T88" fmla="*/ 906 w 1129"/>
                <a:gd name="T89" fmla="*/ 402 h 1322"/>
                <a:gd name="T90" fmla="*/ 902 w 1129"/>
                <a:gd name="T91" fmla="*/ 511 h 1322"/>
                <a:gd name="T92" fmla="*/ 847 w 1129"/>
                <a:gd name="T93" fmla="*/ 600 h 1322"/>
                <a:gd name="T94" fmla="*/ 759 w 1129"/>
                <a:gd name="T95" fmla="*/ 656 h 1322"/>
                <a:gd name="T96" fmla="*/ 303 w 1129"/>
                <a:gd name="T97" fmla="*/ 226 h 1322"/>
                <a:gd name="T98" fmla="*/ 717 w 1129"/>
                <a:gd name="T99" fmla="*/ 521 h 1322"/>
                <a:gd name="T100" fmla="*/ 748 w 1129"/>
                <a:gd name="T101" fmla="*/ 501 h 1322"/>
                <a:gd name="T102" fmla="*/ 767 w 1129"/>
                <a:gd name="T103" fmla="*/ 467 h 1322"/>
                <a:gd name="T104" fmla="*/ 768 w 1129"/>
                <a:gd name="T105" fmla="*/ 429 h 1322"/>
                <a:gd name="T106" fmla="*/ 753 w 1129"/>
                <a:gd name="T107" fmla="*/ 396 h 1322"/>
                <a:gd name="T108" fmla="*/ 724 w 1129"/>
                <a:gd name="T109" fmla="*/ 374 h 1322"/>
                <a:gd name="T110" fmla="*/ 470 w 1129"/>
                <a:gd name="T111" fmla="*/ 367 h 13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9"/>
                <a:gd name="T169" fmla="*/ 0 h 1322"/>
                <a:gd name="T170" fmla="*/ 1129 w 1129"/>
                <a:gd name="T171" fmla="*/ 1322 h 13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9" h="1322">
                  <a:moveTo>
                    <a:pt x="771" y="7"/>
                  </a:moveTo>
                  <a:lnTo>
                    <a:pt x="792" y="9"/>
                  </a:lnTo>
                  <a:lnTo>
                    <a:pt x="811" y="12"/>
                  </a:lnTo>
                  <a:lnTo>
                    <a:pt x="831" y="16"/>
                  </a:lnTo>
                  <a:lnTo>
                    <a:pt x="849" y="21"/>
                  </a:lnTo>
                  <a:lnTo>
                    <a:pt x="867" y="26"/>
                  </a:lnTo>
                  <a:lnTo>
                    <a:pt x="885" y="33"/>
                  </a:lnTo>
                  <a:lnTo>
                    <a:pt x="902" y="41"/>
                  </a:lnTo>
                  <a:lnTo>
                    <a:pt x="919" y="48"/>
                  </a:lnTo>
                  <a:lnTo>
                    <a:pt x="936" y="57"/>
                  </a:lnTo>
                  <a:lnTo>
                    <a:pt x="951" y="68"/>
                  </a:lnTo>
                  <a:lnTo>
                    <a:pt x="965" y="78"/>
                  </a:lnTo>
                  <a:lnTo>
                    <a:pt x="981" y="90"/>
                  </a:lnTo>
                  <a:lnTo>
                    <a:pt x="994" y="101"/>
                  </a:lnTo>
                  <a:lnTo>
                    <a:pt x="1008" y="116"/>
                  </a:lnTo>
                  <a:lnTo>
                    <a:pt x="1021" y="129"/>
                  </a:lnTo>
                  <a:lnTo>
                    <a:pt x="1034" y="144"/>
                  </a:lnTo>
                  <a:lnTo>
                    <a:pt x="1044" y="160"/>
                  </a:lnTo>
                  <a:lnTo>
                    <a:pt x="1056" y="175"/>
                  </a:lnTo>
                  <a:lnTo>
                    <a:pt x="1066" y="191"/>
                  </a:lnTo>
                  <a:lnTo>
                    <a:pt x="1076" y="208"/>
                  </a:lnTo>
                  <a:lnTo>
                    <a:pt x="1083" y="225"/>
                  </a:lnTo>
                  <a:lnTo>
                    <a:pt x="1091" y="243"/>
                  </a:lnTo>
                  <a:lnTo>
                    <a:pt x="1099" y="261"/>
                  </a:lnTo>
                  <a:lnTo>
                    <a:pt x="1105" y="279"/>
                  </a:lnTo>
                  <a:lnTo>
                    <a:pt x="1111" y="298"/>
                  </a:lnTo>
                  <a:lnTo>
                    <a:pt x="1116" y="318"/>
                  </a:lnTo>
                  <a:lnTo>
                    <a:pt x="1120" y="337"/>
                  </a:lnTo>
                  <a:lnTo>
                    <a:pt x="1123" y="358"/>
                  </a:lnTo>
                  <a:lnTo>
                    <a:pt x="1126" y="379"/>
                  </a:lnTo>
                  <a:lnTo>
                    <a:pt x="1127" y="401"/>
                  </a:lnTo>
                  <a:lnTo>
                    <a:pt x="1129" y="423"/>
                  </a:lnTo>
                  <a:lnTo>
                    <a:pt x="1129" y="445"/>
                  </a:lnTo>
                  <a:lnTo>
                    <a:pt x="1129" y="468"/>
                  </a:lnTo>
                  <a:lnTo>
                    <a:pt x="1127" y="490"/>
                  </a:lnTo>
                  <a:lnTo>
                    <a:pt x="1125" y="511"/>
                  </a:lnTo>
                  <a:lnTo>
                    <a:pt x="1122" y="533"/>
                  </a:lnTo>
                  <a:lnTo>
                    <a:pt x="1118" y="554"/>
                  </a:lnTo>
                  <a:lnTo>
                    <a:pt x="1114" y="575"/>
                  </a:lnTo>
                  <a:lnTo>
                    <a:pt x="1109" y="594"/>
                  </a:lnTo>
                  <a:lnTo>
                    <a:pt x="1103" y="613"/>
                  </a:lnTo>
                  <a:lnTo>
                    <a:pt x="1096" y="633"/>
                  </a:lnTo>
                  <a:lnTo>
                    <a:pt x="1088" y="651"/>
                  </a:lnTo>
                  <a:lnTo>
                    <a:pt x="1079" y="669"/>
                  </a:lnTo>
                  <a:lnTo>
                    <a:pt x="1070" y="687"/>
                  </a:lnTo>
                  <a:lnTo>
                    <a:pt x="1060" y="705"/>
                  </a:lnTo>
                  <a:lnTo>
                    <a:pt x="1050" y="722"/>
                  </a:lnTo>
                  <a:lnTo>
                    <a:pt x="1038" y="738"/>
                  </a:lnTo>
                  <a:lnTo>
                    <a:pt x="1025" y="755"/>
                  </a:lnTo>
                  <a:lnTo>
                    <a:pt x="1012" y="770"/>
                  </a:lnTo>
                  <a:lnTo>
                    <a:pt x="998" y="785"/>
                  </a:lnTo>
                  <a:lnTo>
                    <a:pt x="985" y="797"/>
                  </a:lnTo>
                  <a:lnTo>
                    <a:pt x="971" y="810"/>
                  </a:lnTo>
                  <a:lnTo>
                    <a:pt x="955" y="821"/>
                  </a:lnTo>
                  <a:lnTo>
                    <a:pt x="941" y="832"/>
                  </a:lnTo>
                  <a:lnTo>
                    <a:pt x="925" y="842"/>
                  </a:lnTo>
                  <a:lnTo>
                    <a:pt x="910" y="849"/>
                  </a:lnTo>
                  <a:lnTo>
                    <a:pt x="894" y="857"/>
                  </a:lnTo>
                  <a:lnTo>
                    <a:pt x="877" y="864"/>
                  </a:lnTo>
                  <a:lnTo>
                    <a:pt x="860" y="869"/>
                  </a:lnTo>
                  <a:lnTo>
                    <a:pt x="844" y="874"/>
                  </a:lnTo>
                  <a:lnTo>
                    <a:pt x="827" y="877"/>
                  </a:lnTo>
                  <a:lnTo>
                    <a:pt x="809" y="879"/>
                  </a:lnTo>
                  <a:lnTo>
                    <a:pt x="790" y="880"/>
                  </a:lnTo>
                  <a:lnTo>
                    <a:pt x="772" y="882"/>
                  </a:lnTo>
                  <a:lnTo>
                    <a:pt x="470" y="882"/>
                  </a:lnTo>
                  <a:lnTo>
                    <a:pt x="470" y="1106"/>
                  </a:lnTo>
                  <a:lnTo>
                    <a:pt x="472" y="1150"/>
                  </a:lnTo>
                  <a:lnTo>
                    <a:pt x="474" y="1188"/>
                  </a:lnTo>
                  <a:lnTo>
                    <a:pt x="475" y="1204"/>
                  </a:lnTo>
                  <a:lnTo>
                    <a:pt x="478" y="1219"/>
                  </a:lnTo>
                  <a:lnTo>
                    <a:pt x="481" y="1230"/>
                  </a:lnTo>
                  <a:lnTo>
                    <a:pt x="485" y="1241"/>
                  </a:lnTo>
                  <a:lnTo>
                    <a:pt x="487" y="1248"/>
                  </a:lnTo>
                  <a:lnTo>
                    <a:pt x="492" y="1256"/>
                  </a:lnTo>
                  <a:lnTo>
                    <a:pt x="497" y="1264"/>
                  </a:lnTo>
                  <a:lnTo>
                    <a:pt x="504" y="1273"/>
                  </a:lnTo>
                  <a:lnTo>
                    <a:pt x="521" y="1293"/>
                  </a:lnTo>
                  <a:lnTo>
                    <a:pt x="543" y="1313"/>
                  </a:lnTo>
                  <a:lnTo>
                    <a:pt x="536" y="1322"/>
                  </a:lnTo>
                  <a:lnTo>
                    <a:pt x="510" y="1316"/>
                  </a:lnTo>
                  <a:lnTo>
                    <a:pt x="485" y="1311"/>
                  </a:lnTo>
                  <a:lnTo>
                    <a:pt x="459" y="1306"/>
                  </a:lnTo>
                  <a:lnTo>
                    <a:pt x="433" y="1299"/>
                  </a:lnTo>
                  <a:lnTo>
                    <a:pt x="393" y="1293"/>
                  </a:lnTo>
                  <a:lnTo>
                    <a:pt x="352" y="1289"/>
                  </a:lnTo>
                  <a:lnTo>
                    <a:pt x="311" y="1286"/>
                  </a:lnTo>
                  <a:lnTo>
                    <a:pt x="269" y="1286"/>
                  </a:lnTo>
                  <a:lnTo>
                    <a:pt x="221" y="1287"/>
                  </a:lnTo>
                  <a:lnTo>
                    <a:pt x="177" y="1290"/>
                  </a:lnTo>
                  <a:lnTo>
                    <a:pt x="139" y="1293"/>
                  </a:lnTo>
                  <a:lnTo>
                    <a:pt x="104" y="1298"/>
                  </a:lnTo>
                  <a:lnTo>
                    <a:pt x="72" y="1302"/>
                  </a:lnTo>
                  <a:lnTo>
                    <a:pt x="46" y="1308"/>
                  </a:lnTo>
                  <a:lnTo>
                    <a:pt x="23" y="1315"/>
                  </a:lnTo>
                  <a:lnTo>
                    <a:pt x="5" y="1322"/>
                  </a:lnTo>
                  <a:lnTo>
                    <a:pt x="0" y="1313"/>
                  </a:lnTo>
                  <a:lnTo>
                    <a:pt x="18" y="1296"/>
                  </a:lnTo>
                  <a:lnTo>
                    <a:pt x="32" y="1278"/>
                  </a:lnTo>
                  <a:lnTo>
                    <a:pt x="44" y="1261"/>
                  </a:lnTo>
                  <a:lnTo>
                    <a:pt x="53" y="1245"/>
                  </a:lnTo>
                  <a:lnTo>
                    <a:pt x="57" y="1236"/>
                  </a:lnTo>
                  <a:lnTo>
                    <a:pt x="59" y="1224"/>
                  </a:lnTo>
                  <a:lnTo>
                    <a:pt x="62" y="1210"/>
                  </a:lnTo>
                  <a:lnTo>
                    <a:pt x="63" y="1194"/>
                  </a:lnTo>
                  <a:lnTo>
                    <a:pt x="66" y="1154"/>
                  </a:lnTo>
                  <a:lnTo>
                    <a:pt x="67" y="1105"/>
                  </a:lnTo>
                  <a:lnTo>
                    <a:pt x="67" y="190"/>
                  </a:lnTo>
                  <a:lnTo>
                    <a:pt x="66" y="151"/>
                  </a:lnTo>
                  <a:lnTo>
                    <a:pt x="63" y="118"/>
                  </a:lnTo>
                  <a:lnTo>
                    <a:pt x="61" y="104"/>
                  </a:lnTo>
                  <a:lnTo>
                    <a:pt x="58" y="91"/>
                  </a:lnTo>
                  <a:lnTo>
                    <a:pt x="54" y="79"/>
                  </a:lnTo>
                  <a:lnTo>
                    <a:pt x="50" y="69"/>
                  </a:lnTo>
                  <a:lnTo>
                    <a:pt x="41" y="54"/>
                  </a:lnTo>
                  <a:lnTo>
                    <a:pt x="30" y="38"/>
                  </a:lnTo>
                  <a:lnTo>
                    <a:pt x="17" y="24"/>
                  </a:lnTo>
                  <a:lnTo>
                    <a:pt x="0" y="9"/>
                  </a:lnTo>
                  <a:lnTo>
                    <a:pt x="5" y="0"/>
                  </a:lnTo>
                  <a:lnTo>
                    <a:pt x="62" y="3"/>
                  </a:lnTo>
                  <a:lnTo>
                    <a:pt x="115" y="4"/>
                  </a:lnTo>
                  <a:lnTo>
                    <a:pt x="166" y="6"/>
                  </a:lnTo>
                  <a:lnTo>
                    <a:pt x="212" y="7"/>
                  </a:lnTo>
                  <a:lnTo>
                    <a:pt x="256" y="8"/>
                  </a:lnTo>
                  <a:lnTo>
                    <a:pt x="298" y="8"/>
                  </a:lnTo>
                  <a:lnTo>
                    <a:pt x="335" y="9"/>
                  </a:lnTo>
                  <a:lnTo>
                    <a:pt x="369" y="9"/>
                  </a:lnTo>
                  <a:lnTo>
                    <a:pt x="400" y="9"/>
                  </a:lnTo>
                  <a:lnTo>
                    <a:pt x="435" y="8"/>
                  </a:lnTo>
                  <a:lnTo>
                    <a:pt x="474" y="7"/>
                  </a:lnTo>
                  <a:lnTo>
                    <a:pt x="517" y="4"/>
                  </a:lnTo>
                  <a:lnTo>
                    <a:pt x="560" y="3"/>
                  </a:lnTo>
                  <a:lnTo>
                    <a:pt x="600" y="2"/>
                  </a:lnTo>
                  <a:lnTo>
                    <a:pt x="635" y="0"/>
                  </a:lnTo>
                  <a:lnTo>
                    <a:pt x="667" y="0"/>
                  </a:lnTo>
                  <a:lnTo>
                    <a:pt x="680" y="0"/>
                  </a:lnTo>
                  <a:lnTo>
                    <a:pt x="702" y="2"/>
                  </a:lnTo>
                  <a:lnTo>
                    <a:pt x="732" y="4"/>
                  </a:lnTo>
                  <a:lnTo>
                    <a:pt x="771" y="7"/>
                  </a:lnTo>
                  <a:close/>
                  <a:moveTo>
                    <a:pt x="228" y="1172"/>
                  </a:moveTo>
                  <a:lnTo>
                    <a:pt x="303" y="1172"/>
                  </a:lnTo>
                  <a:lnTo>
                    <a:pt x="303" y="742"/>
                  </a:lnTo>
                  <a:lnTo>
                    <a:pt x="706" y="742"/>
                  </a:lnTo>
                  <a:lnTo>
                    <a:pt x="720" y="740"/>
                  </a:lnTo>
                  <a:lnTo>
                    <a:pt x="735" y="740"/>
                  </a:lnTo>
                  <a:lnTo>
                    <a:pt x="749" y="738"/>
                  </a:lnTo>
                  <a:lnTo>
                    <a:pt x="762" y="735"/>
                  </a:lnTo>
                  <a:lnTo>
                    <a:pt x="776" y="733"/>
                  </a:lnTo>
                  <a:lnTo>
                    <a:pt x="789" y="729"/>
                  </a:lnTo>
                  <a:lnTo>
                    <a:pt x="802" y="725"/>
                  </a:lnTo>
                  <a:lnTo>
                    <a:pt x="814" y="720"/>
                  </a:lnTo>
                  <a:lnTo>
                    <a:pt x="827" y="713"/>
                  </a:lnTo>
                  <a:lnTo>
                    <a:pt x="838" y="707"/>
                  </a:lnTo>
                  <a:lnTo>
                    <a:pt x="850" y="700"/>
                  </a:lnTo>
                  <a:lnTo>
                    <a:pt x="862" y="691"/>
                  </a:lnTo>
                  <a:lnTo>
                    <a:pt x="872" y="683"/>
                  </a:lnTo>
                  <a:lnTo>
                    <a:pt x="884" y="674"/>
                  </a:lnTo>
                  <a:lnTo>
                    <a:pt x="894" y="664"/>
                  </a:lnTo>
                  <a:lnTo>
                    <a:pt x="904" y="654"/>
                  </a:lnTo>
                  <a:lnTo>
                    <a:pt x="915" y="642"/>
                  </a:lnTo>
                  <a:lnTo>
                    <a:pt x="924" y="632"/>
                  </a:lnTo>
                  <a:lnTo>
                    <a:pt x="932" y="620"/>
                  </a:lnTo>
                  <a:lnTo>
                    <a:pt x="939" y="607"/>
                  </a:lnTo>
                  <a:lnTo>
                    <a:pt x="947" y="595"/>
                  </a:lnTo>
                  <a:lnTo>
                    <a:pt x="954" y="584"/>
                  </a:lnTo>
                  <a:lnTo>
                    <a:pt x="960" y="571"/>
                  </a:lnTo>
                  <a:lnTo>
                    <a:pt x="965" y="558"/>
                  </a:lnTo>
                  <a:lnTo>
                    <a:pt x="971" y="545"/>
                  </a:lnTo>
                  <a:lnTo>
                    <a:pt x="974" y="532"/>
                  </a:lnTo>
                  <a:lnTo>
                    <a:pt x="978" y="518"/>
                  </a:lnTo>
                  <a:lnTo>
                    <a:pt x="981" y="505"/>
                  </a:lnTo>
                  <a:lnTo>
                    <a:pt x="983" y="490"/>
                  </a:lnTo>
                  <a:lnTo>
                    <a:pt x="985" y="476"/>
                  </a:lnTo>
                  <a:lnTo>
                    <a:pt x="986" y="462"/>
                  </a:lnTo>
                  <a:lnTo>
                    <a:pt x="986" y="446"/>
                  </a:lnTo>
                  <a:lnTo>
                    <a:pt x="986" y="432"/>
                  </a:lnTo>
                  <a:lnTo>
                    <a:pt x="985" y="416"/>
                  </a:lnTo>
                  <a:lnTo>
                    <a:pt x="983" y="402"/>
                  </a:lnTo>
                  <a:lnTo>
                    <a:pt x="981" y="388"/>
                  </a:lnTo>
                  <a:lnTo>
                    <a:pt x="978" y="375"/>
                  </a:lnTo>
                  <a:lnTo>
                    <a:pt x="974" y="361"/>
                  </a:lnTo>
                  <a:lnTo>
                    <a:pt x="971" y="348"/>
                  </a:lnTo>
                  <a:lnTo>
                    <a:pt x="965" y="335"/>
                  </a:lnTo>
                  <a:lnTo>
                    <a:pt x="960" y="322"/>
                  </a:lnTo>
                  <a:lnTo>
                    <a:pt x="954" y="309"/>
                  </a:lnTo>
                  <a:lnTo>
                    <a:pt x="947" y="296"/>
                  </a:lnTo>
                  <a:lnTo>
                    <a:pt x="941" y="284"/>
                  </a:lnTo>
                  <a:lnTo>
                    <a:pt x="933" y="273"/>
                  </a:lnTo>
                  <a:lnTo>
                    <a:pt x="924" y="261"/>
                  </a:lnTo>
                  <a:lnTo>
                    <a:pt x="915" y="249"/>
                  </a:lnTo>
                  <a:lnTo>
                    <a:pt x="904" y="239"/>
                  </a:lnTo>
                  <a:lnTo>
                    <a:pt x="894" y="227"/>
                  </a:lnTo>
                  <a:lnTo>
                    <a:pt x="884" y="218"/>
                  </a:lnTo>
                  <a:lnTo>
                    <a:pt x="873" y="208"/>
                  </a:lnTo>
                  <a:lnTo>
                    <a:pt x="862" y="200"/>
                  </a:lnTo>
                  <a:lnTo>
                    <a:pt x="850" y="192"/>
                  </a:lnTo>
                  <a:lnTo>
                    <a:pt x="838" y="184"/>
                  </a:lnTo>
                  <a:lnTo>
                    <a:pt x="827" y="178"/>
                  </a:lnTo>
                  <a:lnTo>
                    <a:pt x="815" y="173"/>
                  </a:lnTo>
                  <a:lnTo>
                    <a:pt x="802" y="168"/>
                  </a:lnTo>
                  <a:lnTo>
                    <a:pt x="789" y="162"/>
                  </a:lnTo>
                  <a:lnTo>
                    <a:pt x="776" y="159"/>
                  </a:lnTo>
                  <a:lnTo>
                    <a:pt x="763" y="156"/>
                  </a:lnTo>
                  <a:lnTo>
                    <a:pt x="749" y="153"/>
                  </a:lnTo>
                  <a:lnTo>
                    <a:pt x="735" y="152"/>
                  </a:lnTo>
                  <a:lnTo>
                    <a:pt x="720" y="151"/>
                  </a:lnTo>
                  <a:lnTo>
                    <a:pt x="706" y="151"/>
                  </a:lnTo>
                  <a:lnTo>
                    <a:pt x="228" y="151"/>
                  </a:lnTo>
                  <a:lnTo>
                    <a:pt x="228" y="1172"/>
                  </a:lnTo>
                  <a:close/>
                  <a:moveTo>
                    <a:pt x="303" y="226"/>
                  </a:moveTo>
                  <a:lnTo>
                    <a:pt x="696" y="226"/>
                  </a:lnTo>
                  <a:lnTo>
                    <a:pt x="718" y="227"/>
                  </a:lnTo>
                  <a:lnTo>
                    <a:pt x="739" y="230"/>
                  </a:lnTo>
                  <a:lnTo>
                    <a:pt x="759" y="235"/>
                  </a:lnTo>
                  <a:lnTo>
                    <a:pt x="779" y="243"/>
                  </a:lnTo>
                  <a:lnTo>
                    <a:pt x="797" y="252"/>
                  </a:lnTo>
                  <a:lnTo>
                    <a:pt x="815" y="262"/>
                  </a:lnTo>
                  <a:lnTo>
                    <a:pt x="832" y="275"/>
                  </a:lnTo>
                  <a:lnTo>
                    <a:pt x="847" y="291"/>
                  </a:lnTo>
                  <a:lnTo>
                    <a:pt x="862" y="308"/>
                  </a:lnTo>
                  <a:lnTo>
                    <a:pt x="875" y="324"/>
                  </a:lnTo>
                  <a:lnTo>
                    <a:pt x="885" y="343"/>
                  </a:lnTo>
                  <a:lnTo>
                    <a:pt x="894" y="362"/>
                  </a:lnTo>
                  <a:lnTo>
                    <a:pt x="902" y="381"/>
                  </a:lnTo>
                  <a:lnTo>
                    <a:pt x="906" y="402"/>
                  </a:lnTo>
                  <a:lnTo>
                    <a:pt x="910" y="424"/>
                  </a:lnTo>
                  <a:lnTo>
                    <a:pt x="910" y="446"/>
                  </a:lnTo>
                  <a:lnTo>
                    <a:pt x="910" y="468"/>
                  </a:lnTo>
                  <a:lnTo>
                    <a:pt x="906" y="490"/>
                  </a:lnTo>
                  <a:lnTo>
                    <a:pt x="902" y="511"/>
                  </a:lnTo>
                  <a:lnTo>
                    <a:pt x="894" y="530"/>
                  </a:lnTo>
                  <a:lnTo>
                    <a:pt x="885" y="550"/>
                  </a:lnTo>
                  <a:lnTo>
                    <a:pt x="875" y="568"/>
                  </a:lnTo>
                  <a:lnTo>
                    <a:pt x="862" y="585"/>
                  </a:lnTo>
                  <a:lnTo>
                    <a:pt x="847" y="600"/>
                  </a:lnTo>
                  <a:lnTo>
                    <a:pt x="832" y="616"/>
                  </a:lnTo>
                  <a:lnTo>
                    <a:pt x="815" y="629"/>
                  </a:lnTo>
                  <a:lnTo>
                    <a:pt x="797" y="639"/>
                  </a:lnTo>
                  <a:lnTo>
                    <a:pt x="779" y="648"/>
                  </a:lnTo>
                  <a:lnTo>
                    <a:pt x="759" y="656"/>
                  </a:lnTo>
                  <a:lnTo>
                    <a:pt x="739" y="660"/>
                  </a:lnTo>
                  <a:lnTo>
                    <a:pt x="718" y="664"/>
                  </a:lnTo>
                  <a:lnTo>
                    <a:pt x="696" y="664"/>
                  </a:lnTo>
                  <a:lnTo>
                    <a:pt x="303" y="664"/>
                  </a:lnTo>
                  <a:lnTo>
                    <a:pt x="303" y="226"/>
                  </a:lnTo>
                  <a:close/>
                  <a:moveTo>
                    <a:pt x="470" y="524"/>
                  </a:moveTo>
                  <a:lnTo>
                    <a:pt x="694" y="524"/>
                  </a:lnTo>
                  <a:lnTo>
                    <a:pt x="702" y="524"/>
                  </a:lnTo>
                  <a:lnTo>
                    <a:pt x="710" y="523"/>
                  </a:lnTo>
                  <a:lnTo>
                    <a:pt x="717" y="521"/>
                  </a:lnTo>
                  <a:lnTo>
                    <a:pt x="724" y="519"/>
                  </a:lnTo>
                  <a:lnTo>
                    <a:pt x="731" y="515"/>
                  </a:lnTo>
                  <a:lnTo>
                    <a:pt x="737" y="511"/>
                  </a:lnTo>
                  <a:lnTo>
                    <a:pt x="742" y="506"/>
                  </a:lnTo>
                  <a:lnTo>
                    <a:pt x="748" y="501"/>
                  </a:lnTo>
                  <a:lnTo>
                    <a:pt x="753" y="494"/>
                  </a:lnTo>
                  <a:lnTo>
                    <a:pt x="758" y="488"/>
                  </a:lnTo>
                  <a:lnTo>
                    <a:pt x="762" y="481"/>
                  </a:lnTo>
                  <a:lnTo>
                    <a:pt x="764" y="475"/>
                  </a:lnTo>
                  <a:lnTo>
                    <a:pt x="767" y="467"/>
                  </a:lnTo>
                  <a:lnTo>
                    <a:pt x="768" y="460"/>
                  </a:lnTo>
                  <a:lnTo>
                    <a:pt x="770" y="453"/>
                  </a:lnTo>
                  <a:lnTo>
                    <a:pt x="770" y="445"/>
                  </a:lnTo>
                  <a:lnTo>
                    <a:pt x="770" y="437"/>
                  </a:lnTo>
                  <a:lnTo>
                    <a:pt x="768" y="429"/>
                  </a:lnTo>
                  <a:lnTo>
                    <a:pt x="767" y="423"/>
                  </a:lnTo>
                  <a:lnTo>
                    <a:pt x="764" y="415"/>
                  </a:lnTo>
                  <a:lnTo>
                    <a:pt x="762" y="409"/>
                  </a:lnTo>
                  <a:lnTo>
                    <a:pt x="758" y="402"/>
                  </a:lnTo>
                  <a:lnTo>
                    <a:pt x="753" y="396"/>
                  </a:lnTo>
                  <a:lnTo>
                    <a:pt x="748" y="391"/>
                  </a:lnTo>
                  <a:lnTo>
                    <a:pt x="742" y="385"/>
                  </a:lnTo>
                  <a:lnTo>
                    <a:pt x="737" y="380"/>
                  </a:lnTo>
                  <a:lnTo>
                    <a:pt x="731" y="376"/>
                  </a:lnTo>
                  <a:lnTo>
                    <a:pt x="724" y="374"/>
                  </a:lnTo>
                  <a:lnTo>
                    <a:pt x="717" y="371"/>
                  </a:lnTo>
                  <a:lnTo>
                    <a:pt x="710" y="368"/>
                  </a:lnTo>
                  <a:lnTo>
                    <a:pt x="702" y="367"/>
                  </a:lnTo>
                  <a:lnTo>
                    <a:pt x="694" y="367"/>
                  </a:lnTo>
                  <a:lnTo>
                    <a:pt x="470" y="367"/>
                  </a:lnTo>
                  <a:lnTo>
                    <a:pt x="470" y="524"/>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0" name="Rectangle 125">
              <a:extLst>
                <a:ext uri="{FF2B5EF4-FFF2-40B4-BE49-F238E27FC236}">
                  <a16:creationId xmlns:a16="http://schemas.microsoft.com/office/drawing/2014/main" id="{D6C520AC-9965-423A-8C97-074D513F1BE5}"/>
                </a:ext>
              </a:extLst>
            </p:cNvPr>
            <p:cNvSpPr>
              <a:spLocks noChangeArrowheads="1"/>
            </p:cNvSpPr>
            <p:nvPr/>
          </p:nvSpPr>
          <p:spPr bwMode="auto">
            <a:xfrm>
              <a:off x="2237" y="1107"/>
              <a:ext cx="530" cy="135"/>
            </a:xfrm>
            <a:prstGeom prst="rect">
              <a:avLst/>
            </a:prstGeom>
            <a:solidFill>
              <a:srgbClr val="F1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1" name="Freeform 126">
              <a:extLst>
                <a:ext uri="{FF2B5EF4-FFF2-40B4-BE49-F238E27FC236}">
                  <a16:creationId xmlns:a16="http://schemas.microsoft.com/office/drawing/2014/main" id="{BF1560AE-A34F-49F6-84AA-C4D503E1C9C4}"/>
                </a:ext>
              </a:extLst>
            </p:cNvPr>
            <p:cNvSpPr>
              <a:spLocks noEditPoints="1"/>
            </p:cNvSpPr>
            <p:nvPr/>
          </p:nvSpPr>
          <p:spPr bwMode="auto">
            <a:xfrm>
              <a:off x="2232" y="1102"/>
              <a:ext cx="540" cy="145"/>
            </a:xfrm>
            <a:custGeom>
              <a:avLst/>
              <a:gdLst>
                <a:gd name="T0" fmla="*/ 20 w 2158"/>
                <a:gd name="T1" fmla="*/ 542 h 579"/>
                <a:gd name="T2" fmla="*/ 2139 w 2158"/>
                <a:gd name="T3" fmla="*/ 542 h 579"/>
                <a:gd name="T4" fmla="*/ 2139 w 2158"/>
                <a:gd name="T5" fmla="*/ 579 h 579"/>
                <a:gd name="T6" fmla="*/ 20 w 2158"/>
                <a:gd name="T7" fmla="*/ 579 h 579"/>
                <a:gd name="T8" fmla="*/ 20 w 2158"/>
                <a:gd name="T9" fmla="*/ 542 h 579"/>
                <a:gd name="T10" fmla="*/ 2158 w 2158"/>
                <a:gd name="T11" fmla="*/ 560 h 579"/>
                <a:gd name="T12" fmla="*/ 2158 w 2158"/>
                <a:gd name="T13" fmla="*/ 579 h 579"/>
                <a:gd name="T14" fmla="*/ 2139 w 2158"/>
                <a:gd name="T15" fmla="*/ 579 h 579"/>
                <a:gd name="T16" fmla="*/ 2139 w 2158"/>
                <a:gd name="T17" fmla="*/ 560 h 579"/>
                <a:gd name="T18" fmla="*/ 2158 w 2158"/>
                <a:gd name="T19" fmla="*/ 560 h 579"/>
                <a:gd name="T20" fmla="*/ 2121 w 2158"/>
                <a:gd name="T21" fmla="*/ 560 h 579"/>
                <a:gd name="T22" fmla="*/ 2121 w 2158"/>
                <a:gd name="T23" fmla="*/ 19 h 579"/>
                <a:gd name="T24" fmla="*/ 2158 w 2158"/>
                <a:gd name="T25" fmla="*/ 19 h 579"/>
                <a:gd name="T26" fmla="*/ 2158 w 2158"/>
                <a:gd name="T27" fmla="*/ 560 h 579"/>
                <a:gd name="T28" fmla="*/ 2121 w 2158"/>
                <a:gd name="T29" fmla="*/ 560 h 579"/>
                <a:gd name="T30" fmla="*/ 2139 w 2158"/>
                <a:gd name="T31" fmla="*/ 0 h 579"/>
                <a:gd name="T32" fmla="*/ 2158 w 2158"/>
                <a:gd name="T33" fmla="*/ 0 h 579"/>
                <a:gd name="T34" fmla="*/ 2158 w 2158"/>
                <a:gd name="T35" fmla="*/ 19 h 579"/>
                <a:gd name="T36" fmla="*/ 2139 w 2158"/>
                <a:gd name="T37" fmla="*/ 19 h 579"/>
                <a:gd name="T38" fmla="*/ 2139 w 2158"/>
                <a:gd name="T39" fmla="*/ 0 h 579"/>
                <a:gd name="T40" fmla="*/ 2139 w 2158"/>
                <a:gd name="T41" fmla="*/ 39 h 579"/>
                <a:gd name="T42" fmla="*/ 20 w 2158"/>
                <a:gd name="T43" fmla="*/ 39 h 579"/>
                <a:gd name="T44" fmla="*/ 20 w 2158"/>
                <a:gd name="T45" fmla="*/ 0 h 579"/>
                <a:gd name="T46" fmla="*/ 2139 w 2158"/>
                <a:gd name="T47" fmla="*/ 0 h 579"/>
                <a:gd name="T48" fmla="*/ 2139 w 2158"/>
                <a:gd name="T49" fmla="*/ 39 h 579"/>
                <a:gd name="T50" fmla="*/ 0 w 2158"/>
                <a:gd name="T51" fmla="*/ 19 h 579"/>
                <a:gd name="T52" fmla="*/ 0 w 2158"/>
                <a:gd name="T53" fmla="*/ 0 h 579"/>
                <a:gd name="T54" fmla="*/ 20 w 2158"/>
                <a:gd name="T55" fmla="*/ 0 h 579"/>
                <a:gd name="T56" fmla="*/ 20 w 2158"/>
                <a:gd name="T57" fmla="*/ 19 h 579"/>
                <a:gd name="T58" fmla="*/ 0 w 2158"/>
                <a:gd name="T59" fmla="*/ 19 h 579"/>
                <a:gd name="T60" fmla="*/ 39 w 2158"/>
                <a:gd name="T61" fmla="*/ 19 h 579"/>
                <a:gd name="T62" fmla="*/ 39 w 2158"/>
                <a:gd name="T63" fmla="*/ 560 h 579"/>
                <a:gd name="T64" fmla="*/ 0 w 2158"/>
                <a:gd name="T65" fmla="*/ 560 h 579"/>
                <a:gd name="T66" fmla="*/ 0 w 2158"/>
                <a:gd name="T67" fmla="*/ 19 h 579"/>
                <a:gd name="T68" fmla="*/ 39 w 2158"/>
                <a:gd name="T69" fmla="*/ 19 h 579"/>
                <a:gd name="T70" fmla="*/ 20 w 2158"/>
                <a:gd name="T71" fmla="*/ 579 h 579"/>
                <a:gd name="T72" fmla="*/ 0 w 2158"/>
                <a:gd name="T73" fmla="*/ 579 h 579"/>
                <a:gd name="T74" fmla="*/ 0 w 2158"/>
                <a:gd name="T75" fmla="*/ 560 h 579"/>
                <a:gd name="T76" fmla="*/ 20 w 2158"/>
                <a:gd name="T77" fmla="*/ 560 h 579"/>
                <a:gd name="T78" fmla="*/ 20 w 2158"/>
                <a:gd name="T79" fmla="*/ 579 h 5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58"/>
                <a:gd name="T121" fmla="*/ 0 h 579"/>
                <a:gd name="T122" fmla="*/ 2158 w 2158"/>
                <a:gd name="T123" fmla="*/ 579 h 5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58" h="579">
                  <a:moveTo>
                    <a:pt x="20" y="542"/>
                  </a:moveTo>
                  <a:lnTo>
                    <a:pt x="2139" y="542"/>
                  </a:lnTo>
                  <a:lnTo>
                    <a:pt x="2139" y="579"/>
                  </a:lnTo>
                  <a:lnTo>
                    <a:pt x="20" y="579"/>
                  </a:lnTo>
                  <a:lnTo>
                    <a:pt x="20" y="542"/>
                  </a:lnTo>
                  <a:close/>
                  <a:moveTo>
                    <a:pt x="2158" y="560"/>
                  </a:moveTo>
                  <a:lnTo>
                    <a:pt x="2158" y="579"/>
                  </a:lnTo>
                  <a:lnTo>
                    <a:pt x="2139" y="579"/>
                  </a:lnTo>
                  <a:lnTo>
                    <a:pt x="2139" y="560"/>
                  </a:lnTo>
                  <a:lnTo>
                    <a:pt x="2158" y="560"/>
                  </a:lnTo>
                  <a:close/>
                  <a:moveTo>
                    <a:pt x="2121" y="560"/>
                  </a:moveTo>
                  <a:lnTo>
                    <a:pt x="2121" y="19"/>
                  </a:lnTo>
                  <a:lnTo>
                    <a:pt x="2158" y="19"/>
                  </a:lnTo>
                  <a:lnTo>
                    <a:pt x="2158" y="560"/>
                  </a:lnTo>
                  <a:lnTo>
                    <a:pt x="2121" y="560"/>
                  </a:lnTo>
                  <a:close/>
                  <a:moveTo>
                    <a:pt x="2139" y="0"/>
                  </a:moveTo>
                  <a:lnTo>
                    <a:pt x="2158" y="0"/>
                  </a:lnTo>
                  <a:lnTo>
                    <a:pt x="2158" y="19"/>
                  </a:lnTo>
                  <a:lnTo>
                    <a:pt x="2139" y="19"/>
                  </a:lnTo>
                  <a:lnTo>
                    <a:pt x="2139" y="0"/>
                  </a:lnTo>
                  <a:close/>
                  <a:moveTo>
                    <a:pt x="2139" y="39"/>
                  </a:moveTo>
                  <a:lnTo>
                    <a:pt x="20" y="39"/>
                  </a:lnTo>
                  <a:lnTo>
                    <a:pt x="20" y="0"/>
                  </a:lnTo>
                  <a:lnTo>
                    <a:pt x="2139" y="0"/>
                  </a:lnTo>
                  <a:lnTo>
                    <a:pt x="2139" y="39"/>
                  </a:lnTo>
                  <a:close/>
                  <a:moveTo>
                    <a:pt x="0" y="19"/>
                  </a:moveTo>
                  <a:lnTo>
                    <a:pt x="0" y="0"/>
                  </a:lnTo>
                  <a:lnTo>
                    <a:pt x="20" y="0"/>
                  </a:lnTo>
                  <a:lnTo>
                    <a:pt x="20" y="19"/>
                  </a:lnTo>
                  <a:lnTo>
                    <a:pt x="0" y="19"/>
                  </a:lnTo>
                  <a:close/>
                  <a:moveTo>
                    <a:pt x="39" y="19"/>
                  </a:moveTo>
                  <a:lnTo>
                    <a:pt x="39" y="560"/>
                  </a:lnTo>
                  <a:lnTo>
                    <a:pt x="0" y="560"/>
                  </a:lnTo>
                  <a:lnTo>
                    <a:pt x="0" y="19"/>
                  </a:lnTo>
                  <a:lnTo>
                    <a:pt x="39" y="19"/>
                  </a:lnTo>
                  <a:close/>
                  <a:moveTo>
                    <a:pt x="20" y="579"/>
                  </a:moveTo>
                  <a:lnTo>
                    <a:pt x="0" y="579"/>
                  </a:lnTo>
                  <a:lnTo>
                    <a:pt x="0" y="560"/>
                  </a:lnTo>
                  <a:lnTo>
                    <a:pt x="20" y="560"/>
                  </a:lnTo>
                  <a:lnTo>
                    <a:pt x="20" y="579"/>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2" name="Rectangle 127">
              <a:extLst>
                <a:ext uri="{FF2B5EF4-FFF2-40B4-BE49-F238E27FC236}">
                  <a16:creationId xmlns:a16="http://schemas.microsoft.com/office/drawing/2014/main" id="{13311157-42C1-42FC-B410-FFC284A9BE99}"/>
                </a:ext>
              </a:extLst>
            </p:cNvPr>
            <p:cNvSpPr>
              <a:spLocks noChangeArrowheads="1"/>
            </p:cNvSpPr>
            <p:nvPr/>
          </p:nvSpPr>
          <p:spPr bwMode="auto">
            <a:xfrm>
              <a:off x="3760" y="865"/>
              <a:ext cx="472" cy="586"/>
            </a:xfrm>
            <a:prstGeom prst="rect">
              <a:avLst/>
            </a:prstGeom>
            <a:solidFill>
              <a:srgbClr val="F1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3" name="Freeform 128">
              <a:extLst>
                <a:ext uri="{FF2B5EF4-FFF2-40B4-BE49-F238E27FC236}">
                  <a16:creationId xmlns:a16="http://schemas.microsoft.com/office/drawing/2014/main" id="{1FE805EB-2303-48FC-9E33-22B3CDDA2455}"/>
                </a:ext>
              </a:extLst>
            </p:cNvPr>
            <p:cNvSpPr>
              <a:spLocks noEditPoints="1"/>
            </p:cNvSpPr>
            <p:nvPr/>
          </p:nvSpPr>
          <p:spPr bwMode="auto">
            <a:xfrm>
              <a:off x="3750" y="856"/>
              <a:ext cx="492" cy="605"/>
            </a:xfrm>
            <a:custGeom>
              <a:avLst/>
              <a:gdLst>
                <a:gd name="T0" fmla="*/ 39 w 1967"/>
                <a:gd name="T1" fmla="*/ 2345 h 2423"/>
                <a:gd name="T2" fmla="*/ 1928 w 1967"/>
                <a:gd name="T3" fmla="*/ 2345 h 2423"/>
                <a:gd name="T4" fmla="*/ 1928 w 1967"/>
                <a:gd name="T5" fmla="*/ 2423 h 2423"/>
                <a:gd name="T6" fmla="*/ 39 w 1967"/>
                <a:gd name="T7" fmla="*/ 2423 h 2423"/>
                <a:gd name="T8" fmla="*/ 39 w 1967"/>
                <a:gd name="T9" fmla="*/ 2345 h 2423"/>
                <a:gd name="T10" fmla="*/ 1967 w 1967"/>
                <a:gd name="T11" fmla="*/ 2384 h 2423"/>
                <a:gd name="T12" fmla="*/ 1967 w 1967"/>
                <a:gd name="T13" fmla="*/ 2423 h 2423"/>
                <a:gd name="T14" fmla="*/ 1928 w 1967"/>
                <a:gd name="T15" fmla="*/ 2423 h 2423"/>
                <a:gd name="T16" fmla="*/ 1928 w 1967"/>
                <a:gd name="T17" fmla="*/ 2384 h 2423"/>
                <a:gd name="T18" fmla="*/ 1967 w 1967"/>
                <a:gd name="T19" fmla="*/ 2384 h 2423"/>
                <a:gd name="T20" fmla="*/ 1891 w 1967"/>
                <a:gd name="T21" fmla="*/ 2384 h 2423"/>
                <a:gd name="T22" fmla="*/ 1891 w 1967"/>
                <a:gd name="T23" fmla="*/ 38 h 2423"/>
                <a:gd name="T24" fmla="*/ 1967 w 1967"/>
                <a:gd name="T25" fmla="*/ 38 h 2423"/>
                <a:gd name="T26" fmla="*/ 1967 w 1967"/>
                <a:gd name="T27" fmla="*/ 2384 h 2423"/>
                <a:gd name="T28" fmla="*/ 1891 w 1967"/>
                <a:gd name="T29" fmla="*/ 2384 h 2423"/>
                <a:gd name="T30" fmla="*/ 1928 w 1967"/>
                <a:gd name="T31" fmla="*/ 0 h 2423"/>
                <a:gd name="T32" fmla="*/ 1967 w 1967"/>
                <a:gd name="T33" fmla="*/ 0 h 2423"/>
                <a:gd name="T34" fmla="*/ 1967 w 1967"/>
                <a:gd name="T35" fmla="*/ 38 h 2423"/>
                <a:gd name="T36" fmla="*/ 1928 w 1967"/>
                <a:gd name="T37" fmla="*/ 38 h 2423"/>
                <a:gd name="T38" fmla="*/ 1928 w 1967"/>
                <a:gd name="T39" fmla="*/ 0 h 2423"/>
                <a:gd name="T40" fmla="*/ 1928 w 1967"/>
                <a:gd name="T41" fmla="*/ 77 h 2423"/>
                <a:gd name="T42" fmla="*/ 39 w 1967"/>
                <a:gd name="T43" fmla="*/ 77 h 2423"/>
                <a:gd name="T44" fmla="*/ 39 w 1967"/>
                <a:gd name="T45" fmla="*/ 0 h 2423"/>
                <a:gd name="T46" fmla="*/ 1928 w 1967"/>
                <a:gd name="T47" fmla="*/ 0 h 2423"/>
                <a:gd name="T48" fmla="*/ 1928 w 1967"/>
                <a:gd name="T49" fmla="*/ 77 h 2423"/>
                <a:gd name="T50" fmla="*/ 0 w 1967"/>
                <a:gd name="T51" fmla="*/ 38 h 2423"/>
                <a:gd name="T52" fmla="*/ 0 w 1967"/>
                <a:gd name="T53" fmla="*/ 0 h 2423"/>
                <a:gd name="T54" fmla="*/ 39 w 1967"/>
                <a:gd name="T55" fmla="*/ 0 h 2423"/>
                <a:gd name="T56" fmla="*/ 39 w 1967"/>
                <a:gd name="T57" fmla="*/ 38 h 2423"/>
                <a:gd name="T58" fmla="*/ 0 w 1967"/>
                <a:gd name="T59" fmla="*/ 38 h 2423"/>
                <a:gd name="T60" fmla="*/ 76 w 1967"/>
                <a:gd name="T61" fmla="*/ 38 h 2423"/>
                <a:gd name="T62" fmla="*/ 76 w 1967"/>
                <a:gd name="T63" fmla="*/ 2384 h 2423"/>
                <a:gd name="T64" fmla="*/ 0 w 1967"/>
                <a:gd name="T65" fmla="*/ 2384 h 2423"/>
                <a:gd name="T66" fmla="*/ 0 w 1967"/>
                <a:gd name="T67" fmla="*/ 38 h 2423"/>
                <a:gd name="T68" fmla="*/ 76 w 1967"/>
                <a:gd name="T69" fmla="*/ 38 h 2423"/>
                <a:gd name="T70" fmla="*/ 39 w 1967"/>
                <a:gd name="T71" fmla="*/ 2423 h 2423"/>
                <a:gd name="T72" fmla="*/ 0 w 1967"/>
                <a:gd name="T73" fmla="*/ 2423 h 2423"/>
                <a:gd name="T74" fmla="*/ 0 w 1967"/>
                <a:gd name="T75" fmla="*/ 2384 h 2423"/>
                <a:gd name="T76" fmla="*/ 39 w 1967"/>
                <a:gd name="T77" fmla="*/ 2384 h 2423"/>
                <a:gd name="T78" fmla="*/ 39 w 1967"/>
                <a:gd name="T79" fmla="*/ 2423 h 24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7"/>
                <a:gd name="T121" fmla="*/ 0 h 2423"/>
                <a:gd name="T122" fmla="*/ 1967 w 1967"/>
                <a:gd name="T123" fmla="*/ 2423 h 24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7" h="2423">
                  <a:moveTo>
                    <a:pt x="39" y="2345"/>
                  </a:moveTo>
                  <a:lnTo>
                    <a:pt x="1928" y="2345"/>
                  </a:lnTo>
                  <a:lnTo>
                    <a:pt x="1928" y="2423"/>
                  </a:lnTo>
                  <a:lnTo>
                    <a:pt x="39" y="2423"/>
                  </a:lnTo>
                  <a:lnTo>
                    <a:pt x="39" y="2345"/>
                  </a:lnTo>
                  <a:close/>
                  <a:moveTo>
                    <a:pt x="1967" y="2384"/>
                  </a:moveTo>
                  <a:lnTo>
                    <a:pt x="1967" y="2423"/>
                  </a:lnTo>
                  <a:lnTo>
                    <a:pt x="1928" y="2423"/>
                  </a:lnTo>
                  <a:lnTo>
                    <a:pt x="1928" y="2384"/>
                  </a:lnTo>
                  <a:lnTo>
                    <a:pt x="1967" y="2384"/>
                  </a:lnTo>
                  <a:close/>
                  <a:moveTo>
                    <a:pt x="1891" y="2384"/>
                  </a:moveTo>
                  <a:lnTo>
                    <a:pt x="1891" y="38"/>
                  </a:lnTo>
                  <a:lnTo>
                    <a:pt x="1967" y="38"/>
                  </a:lnTo>
                  <a:lnTo>
                    <a:pt x="1967" y="2384"/>
                  </a:lnTo>
                  <a:lnTo>
                    <a:pt x="1891" y="2384"/>
                  </a:lnTo>
                  <a:close/>
                  <a:moveTo>
                    <a:pt x="1928" y="0"/>
                  </a:moveTo>
                  <a:lnTo>
                    <a:pt x="1967" y="0"/>
                  </a:lnTo>
                  <a:lnTo>
                    <a:pt x="1967" y="38"/>
                  </a:lnTo>
                  <a:lnTo>
                    <a:pt x="1928" y="38"/>
                  </a:lnTo>
                  <a:lnTo>
                    <a:pt x="1928" y="0"/>
                  </a:lnTo>
                  <a:close/>
                  <a:moveTo>
                    <a:pt x="1928" y="77"/>
                  </a:moveTo>
                  <a:lnTo>
                    <a:pt x="39" y="77"/>
                  </a:lnTo>
                  <a:lnTo>
                    <a:pt x="39" y="0"/>
                  </a:lnTo>
                  <a:lnTo>
                    <a:pt x="1928" y="0"/>
                  </a:lnTo>
                  <a:lnTo>
                    <a:pt x="1928" y="77"/>
                  </a:lnTo>
                  <a:close/>
                  <a:moveTo>
                    <a:pt x="0" y="38"/>
                  </a:moveTo>
                  <a:lnTo>
                    <a:pt x="0" y="0"/>
                  </a:lnTo>
                  <a:lnTo>
                    <a:pt x="39" y="0"/>
                  </a:lnTo>
                  <a:lnTo>
                    <a:pt x="39" y="38"/>
                  </a:lnTo>
                  <a:lnTo>
                    <a:pt x="0" y="38"/>
                  </a:lnTo>
                  <a:close/>
                  <a:moveTo>
                    <a:pt x="76" y="38"/>
                  </a:moveTo>
                  <a:lnTo>
                    <a:pt x="76" y="2384"/>
                  </a:lnTo>
                  <a:lnTo>
                    <a:pt x="0" y="2384"/>
                  </a:lnTo>
                  <a:lnTo>
                    <a:pt x="0" y="38"/>
                  </a:lnTo>
                  <a:lnTo>
                    <a:pt x="76" y="38"/>
                  </a:lnTo>
                  <a:close/>
                  <a:moveTo>
                    <a:pt x="39" y="2423"/>
                  </a:moveTo>
                  <a:lnTo>
                    <a:pt x="0" y="2423"/>
                  </a:lnTo>
                  <a:lnTo>
                    <a:pt x="0" y="2384"/>
                  </a:lnTo>
                  <a:lnTo>
                    <a:pt x="39" y="2384"/>
                  </a:lnTo>
                  <a:lnTo>
                    <a:pt x="39" y="2423"/>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4" name="Freeform 129">
              <a:extLst>
                <a:ext uri="{FF2B5EF4-FFF2-40B4-BE49-F238E27FC236}">
                  <a16:creationId xmlns:a16="http://schemas.microsoft.com/office/drawing/2014/main" id="{0DF64E61-F558-4B80-BB31-E5D1948C565D}"/>
                </a:ext>
              </a:extLst>
            </p:cNvPr>
            <p:cNvSpPr>
              <a:spLocks noEditPoints="1"/>
            </p:cNvSpPr>
            <p:nvPr/>
          </p:nvSpPr>
          <p:spPr bwMode="auto">
            <a:xfrm>
              <a:off x="3852" y="989"/>
              <a:ext cx="282" cy="330"/>
            </a:xfrm>
            <a:custGeom>
              <a:avLst/>
              <a:gdLst>
                <a:gd name="T0" fmla="*/ 849 w 1129"/>
                <a:gd name="T1" fmla="*/ 21 h 1321"/>
                <a:gd name="T2" fmla="*/ 935 w 1129"/>
                <a:gd name="T3" fmla="*/ 57 h 1321"/>
                <a:gd name="T4" fmla="*/ 1008 w 1129"/>
                <a:gd name="T5" fmla="*/ 114 h 1321"/>
                <a:gd name="T6" fmla="*/ 1066 w 1129"/>
                <a:gd name="T7" fmla="*/ 191 h 1321"/>
                <a:gd name="T8" fmla="*/ 1104 w 1129"/>
                <a:gd name="T9" fmla="*/ 279 h 1321"/>
                <a:gd name="T10" fmla="*/ 1125 w 1129"/>
                <a:gd name="T11" fmla="*/ 379 h 1321"/>
                <a:gd name="T12" fmla="*/ 1128 w 1129"/>
                <a:gd name="T13" fmla="*/ 489 h 1321"/>
                <a:gd name="T14" fmla="*/ 1110 w 1129"/>
                <a:gd name="T15" fmla="*/ 594 h 1321"/>
                <a:gd name="T16" fmla="*/ 1071 w 1129"/>
                <a:gd name="T17" fmla="*/ 687 h 1321"/>
                <a:gd name="T18" fmla="*/ 1011 w 1129"/>
                <a:gd name="T19" fmla="*/ 769 h 1321"/>
                <a:gd name="T20" fmla="*/ 941 w 1129"/>
                <a:gd name="T21" fmla="*/ 831 h 1321"/>
                <a:gd name="T22" fmla="*/ 861 w 1129"/>
                <a:gd name="T23" fmla="*/ 869 h 1321"/>
                <a:gd name="T24" fmla="*/ 771 w 1129"/>
                <a:gd name="T25" fmla="*/ 880 h 1321"/>
                <a:gd name="T26" fmla="*/ 476 w 1129"/>
                <a:gd name="T27" fmla="*/ 1203 h 1321"/>
                <a:gd name="T28" fmla="*/ 493 w 1129"/>
                <a:gd name="T29" fmla="*/ 1256 h 1321"/>
                <a:gd name="T30" fmla="*/ 537 w 1129"/>
                <a:gd name="T31" fmla="*/ 1321 h 1321"/>
                <a:gd name="T32" fmla="*/ 393 w 1129"/>
                <a:gd name="T33" fmla="*/ 1293 h 1321"/>
                <a:gd name="T34" fmla="*/ 178 w 1129"/>
                <a:gd name="T35" fmla="*/ 1290 h 1321"/>
                <a:gd name="T36" fmla="*/ 24 w 1129"/>
                <a:gd name="T37" fmla="*/ 1315 h 1321"/>
                <a:gd name="T38" fmla="*/ 44 w 1129"/>
                <a:gd name="T39" fmla="*/ 1261 h 1321"/>
                <a:gd name="T40" fmla="*/ 64 w 1129"/>
                <a:gd name="T41" fmla="*/ 1193 h 1321"/>
                <a:gd name="T42" fmla="*/ 64 w 1129"/>
                <a:gd name="T43" fmla="*/ 117 h 1321"/>
                <a:gd name="T44" fmla="*/ 42 w 1129"/>
                <a:gd name="T45" fmla="*/ 52 h 1321"/>
                <a:gd name="T46" fmla="*/ 62 w 1129"/>
                <a:gd name="T47" fmla="*/ 2 h 1321"/>
                <a:gd name="T48" fmla="*/ 297 w 1129"/>
                <a:gd name="T49" fmla="*/ 8 h 1321"/>
                <a:gd name="T50" fmla="*/ 475 w 1129"/>
                <a:gd name="T51" fmla="*/ 6 h 1321"/>
                <a:gd name="T52" fmla="*/ 668 w 1129"/>
                <a:gd name="T53" fmla="*/ 0 h 1321"/>
                <a:gd name="T54" fmla="*/ 228 w 1129"/>
                <a:gd name="T55" fmla="*/ 1172 h 1321"/>
                <a:gd name="T56" fmla="*/ 735 w 1129"/>
                <a:gd name="T57" fmla="*/ 739 h 1321"/>
                <a:gd name="T58" fmla="*/ 801 w 1129"/>
                <a:gd name="T59" fmla="*/ 724 h 1321"/>
                <a:gd name="T60" fmla="*/ 861 w 1129"/>
                <a:gd name="T61" fmla="*/ 691 h 1321"/>
                <a:gd name="T62" fmla="*/ 914 w 1129"/>
                <a:gd name="T63" fmla="*/ 642 h 1321"/>
                <a:gd name="T64" fmla="*/ 954 w 1129"/>
                <a:gd name="T65" fmla="*/ 582 h 1321"/>
                <a:gd name="T66" fmla="*/ 977 w 1129"/>
                <a:gd name="T67" fmla="*/ 517 h 1321"/>
                <a:gd name="T68" fmla="*/ 986 w 1129"/>
                <a:gd name="T69" fmla="*/ 446 h 1321"/>
                <a:gd name="T70" fmla="*/ 977 w 1129"/>
                <a:gd name="T71" fmla="*/ 374 h 1321"/>
                <a:gd name="T72" fmla="*/ 954 w 1129"/>
                <a:gd name="T73" fmla="*/ 308 h 1321"/>
                <a:gd name="T74" fmla="*/ 915 w 1129"/>
                <a:gd name="T75" fmla="*/ 249 h 1321"/>
                <a:gd name="T76" fmla="*/ 862 w 1129"/>
                <a:gd name="T77" fmla="*/ 199 h 1321"/>
                <a:gd name="T78" fmla="*/ 802 w 1129"/>
                <a:gd name="T79" fmla="*/ 166 h 1321"/>
                <a:gd name="T80" fmla="*/ 735 w 1129"/>
                <a:gd name="T81" fmla="*/ 151 h 1321"/>
                <a:gd name="T82" fmla="*/ 303 w 1129"/>
                <a:gd name="T83" fmla="*/ 226 h 1321"/>
                <a:gd name="T84" fmla="*/ 778 w 1129"/>
                <a:gd name="T85" fmla="*/ 241 h 1321"/>
                <a:gd name="T86" fmla="*/ 862 w 1129"/>
                <a:gd name="T87" fmla="*/ 306 h 1321"/>
                <a:gd name="T88" fmla="*/ 906 w 1129"/>
                <a:gd name="T89" fmla="*/ 402 h 1321"/>
                <a:gd name="T90" fmla="*/ 901 w 1129"/>
                <a:gd name="T91" fmla="*/ 511 h 1321"/>
                <a:gd name="T92" fmla="*/ 848 w 1129"/>
                <a:gd name="T93" fmla="*/ 600 h 1321"/>
                <a:gd name="T94" fmla="*/ 758 w 1129"/>
                <a:gd name="T95" fmla="*/ 655 h 1321"/>
                <a:gd name="T96" fmla="*/ 303 w 1129"/>
                <a:gd name="T97" fmla="*/ 226 h 1321"/>
                <a:gd name="T98" fmla="*/ 717 w 1129"/>
                <a:gd name="T99" fmla="*/ 520 h 1321"/>
                <a:gd name="T100" fmla="*/ 748 w 1129"/>
                <a:gd name="T101" fmla="*/ 499 h 1321"/>
                <a:gd name="T102" fmla="*/ 766 w 1129"/>
                <a:gd name="T103" fmla="*/ 467 h 1321"/>
                <a:gd name="T104" fmla="*/ 769 w 1129"/>
                <a:gd name="T105" fmla="*/ 429 h 1321"/>
                <a:gd name="T106" fmla="*/ 753 w 1129"/>
                <a:gd name="T107" fmla="*/ 396 h 1321"/>
                <a:gd name="T108" fmla="*/ 723 w 1129"/>
                <a:gd name="T109" fmla="*/ 372 h 1321"/>
                <a:gd name="T110" fmla="*/ 471 w 1129"/>
                <a:gd name="T111" fmla="*/ 367 h 13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9"/>
                <a:gd name="T169" fmla="*/ 0 h 1321"/>
                <a:gd name="T170" fmla="*/ 1129 w 1129"/>
                <a:gd name="T171" fmla="*/ 1321 h 13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9" h="1321">
                  <a:moveTo>
                    <a:pt x="771" y="7"/>
                  </a:moveTo>
                  <a:lnTo>
                    <a:pt x="792" y="9"/>
                  </a:lnTo>
                  <a:lnTo>
                    <a:pt x="811" y="12"/>
                  </a:lnTo>
                  <a:lnTo>
                    <a:pt x="831" y="16"/>
                  </a:lnTo>
                  <a:lnTo>
                    <a:pt x="849" y="21"/>
                  </a:lnTo>
                  <a:lnTo>
                    <a:pt x="867" y="26"/>
                  </a:lnTo>
                  <a:lnTo>
                    <a:pt x="885" y="33"/>
                  </a:lnTo>
                  <a:lnTo>
                    <a:pt x="902" y="39"/>
                  </a:lnTo>
                  <a:lnTo>
                    <a:pt x="919" y="48"/>
                  </a:lnTo>
                  <a:lnTo>
                    <a:pt x="935" y="57"/>
                  </a:lnTo>
                  <a:lnTo>
                    <a:pt x="950" y="66"/>
                  </a:lnTo>
                  <a:lnTo>
                    <a:pt x="966" y="77"/>
                  </a:lnTo>
                  <a:lnTo>
                    <a:pt x="980" y="89"/>
                  </a:lnTo>
                  <a:lnTo>
                    <a:pt x="994" y="101"/>
                  </a:lnTo>
                  <a:lnTo>
                    <a:pt x="1008" y="114"/>
                  </a:lnTo>
                  <a:lnTo>
                    <a:pt x="1021" y="129"/>
                  </a:lnTo>
                  <a:lnTo>
                    <a:pt x="1033" y="144"/>
                  </a:lnTo>
                  <a:lnTo>
                    <a:pt x="1045" y="158"/>
                  </a:lnTo>
                  <a:lnTo>
                    <a:pt x="1055" y="174"/>
                  </a:lnTo>
                  <a:lnTo>
                    <a:pt x="1066" y="191"/>
                  </a:lnTo>
                  <a:lnTo>
                    <a:pt x="1075" y="208"/>
                  </a:lnTo>
                  <a:lnTo>
                    <a:pt x="1084" y="225"/>
                  </a:lnTo>
                  <a:lnTo>
                    <a:pt x="1091" y="243"/>
                  </a:lnTo>
                  <a:lnTo>
                    <a:pt x="1099" y="261"/>
                  </a:lnTo>
                  <a:lnTo>
                    <a:pt x="1104" y="279"/>
                  </a:lnTo>
                  <a:lnTo>
                    <a:pt x="1111" y="298"/>
                  </a:lnTo>
                  <a:lnTo>
                    <a:pt x="1116" y="318"/>
                  </a:lnTo>
                  <a:lnTo>
                    <a:pt x="1120" y="337"/>
                  </a:lnTo>
                  <a:lnTo>
                    <a:pt x="1123" y="358"/>
                  </a:lnTo>
                  <a:lnTo>
                    <a:pt x="1125" y="379"/>
                  </a:lnTo>
                  <a:lnTo>
                    <a:pt x="1128" y="401"/>
                  </a:lnTo>
                  <a:lnTo>
                    <a:pt x="1129" y="422"/>
                  </a:lnTo>
                  <a:lnTo>
                    <a:pt x="1129" y="445"/>
                  </a:lnTo>
                  <a:lnTo>
                    <a:pt x="1129" y="467"/>
                  </a:lnTo>
                  <a:lnTo>
                    <a:pt x="1128" y="489"/>
                  </a:lnTo>
                  <a:lnTo>
                    <a:pt x="1125" y="511"/>
                  </a:lnTo>
                  <a:lnTo>
                    <a:pt x="1123" y="532"/>
                  </a:lnTo>
                  <a:lnTo>
                    <a:pt x="1119" y="552"/>
                  </a:lnTo>
                  <a:lnTo>
                    <a:pt x="1115" y="573"/>
                  </a:lnTo>
                  <a:lnTo>
                    <a:pt x="1110" y="594"/>
                  </a:lnTo>
                  <a:lnTo>
                    <a:pt x="1103" y="613"/>
                  </a:lnTo>
                  <a:lnTo>
                    <a:pt x="1095" y="633"/>
                  </a:lnTo>
                  <a:lnTo>
                    <a:pt x="1089" y="651"/>
                  </a:lnTo>
                  <a:lnTo>
                    <a:pt x="1080" y="669"/>
                  </a:lnTo>
                  <a:lnTo>
                    <a:pt x="1071" y="687"/>
                  </a:lnTo>
                  <a:lnTo>
                    <a:pt x="1060" y="704"/>
                  </a:lnTo>
                  <a:lnTo>
                    <a:pt x="1049" y="721"/>
                  </a:lnTo>
                  <a:lnTo>
                    <a:pt x="1037" y="738"/>
                  </a:lnTo>
                  <a:lnTo>
                    <a:pt x="1025" y="753"/>
                  </a:lnTo>
                  <a:lnTo>
                    <a:pt x="1011" y="769"/>
                  </a:lnTo>
                  <a:lnTo>
                    <a:pt x="998" y="783"/>
                  </a:lnTo>
                  <a:lnTo>
                    <a:pt x="984" y="797"/>
                  </a:lnTo>
                  <a:lnTo>
                    <a:pt x="970" y="809"/>
                  </a:lnTo>
                  <a:lnTo>
                    <a:pt x="955" y="821"/>
                  </a:lnTo>
                  <a:lnTo>
                    <a:pt x="941" y="831"/>
                  </a:lnTo>
                  <a:lnTo>
                    <a:pt x="926" y="840"/>
                  </a:lnTo>
                  <a:lnTo>
                    <a:pt x="910" y="849"/>
                  </a:lnTo>
                  <a:lnTo>
                    <a:pt x="893" y="857"/>
                  </a:lnTo>
                  <a:lnTo>
                    <a:pt x="878" y="864"/>
                  </a:lnTo>
                  <a:lnTo>
                    <a:pt x="861" y="869"/>
                  </a:lnTo>
                  <a:lnTo>
                    <a:pt x="844" y="873"/>
                  </a:lnTo>
                  <a:lnTo>
                    <a:pt x="826" y="876"/>
                  </a:lnTo>
                  <a:lnTo>
                    <a:pt x="809" y="879"/>
                  </a:lnTo>
                  <a:lnTo>
                    <a:pt x="791" y="880"/>
                  </a:lnTo>
                  <a:lnTo>
                    <a:pt x="771" y="880"/>
                  </a:lnTo>
                  <a:lnTo>
                    <a:pt x="471" y="880"/>
                  </a:lnTo>
                  <a:lnTo>
                    <a:pt x="471" y="1105"/>
                  </a:lnTo>
                  <a:lnTo>
                    <a:pt x="471" y="1150"/>
                  </a:lnTo>
                  <a:lnTo>
                    <a:pt x="475" y="1188"/>
                  </a:lnTo>
                  <a:lnTo>
                    <a:pt x="476" y="1203"/>
                  </a:lnTo>
                  <a:lnTo>
                    <a:pt x="478" y="1217"/>
                  </a:lnTo>
                  <a:lnTo>
                    <a:pt x="481" y="1230"/>
                  </a:lnTo>
                  <a:lnTo>
                    <a:pt x="485" y="1241"/>
                  </a:lnTo>
                  <a:lnTo>
                    <a:pt x="487" y="1248"/>
                  </a:lnTo>
                  <a:lnTo>
                    <a:pt x="493" y="1256"/>
                  </a:lnTo>
                  <a:lnTo>
                    <a:pt x="498" y="1264"/>
                  </a:lnTo>
                  <a:lnTo>
                    <a:pt x="504" y="1273"/>
                  </a:lnTo>
                  <a:lnTo>
                    <a:pt x="521" y="1291"/>
                  </a:lnTo>
                  <a:lnTo>
                    <a:pt x="543" y="1313"/>
                  </a:lnTo>
                  <a:lnTo>
                    <a:pt x="537" y="1321"/>
                  </a:lnTo>
                  <a:lnTo>
                    <a:pt x="511" y="1316"/>
                  </a:lnTo>
                  <a:lnTo>
                    <a:pt x="485" y="1311"/>
                  </a:lnTo>
                  <a:lnTo>
                    <a:pt x="459" y="1304"/>
                  </a:lnTo>
                  <a:lnTo>
                    <a:pt x="433" y="1299"/>
                  </a:lnTo>
                  <a:lnTo>
                    <a:pt x="393" y="1293"/>
                  </a:lnTo>
                  <a:lnTo>
                    <a:pt x="353" y="1287"/>
                  </a:lnTo>
                  <a:lnTo>
                    <a:pt x="311" y="1286"/>
                  </a:lnTo>
                  <a:lnTo>
                    <a:pt x="270" y="1286"/>
                  </a:lnTo>
                  <a:lnTo>
                    <a:pt x="222" y="1287"/>
                  </a:lnTo>
                  <a:lnTo>
                    <a:pt x="178" y="1290"/>
                  </a:lnTo>
                  <a:lnTo>
                    <a:pt x="139" y="1293"/>
                  </a:lnTo>
                  <a:lnTo>
                    <a:pt x="104" y="1296"/>
                  </a:lnTo>
                  <a:lnTo>
                    <a:pt x="73" y="1302"/>
                  </a:lnTo>
                  <a:lnTo>
                    <a:pt x="46" y="1308"/>
                  </a:lnTo>
                  <a:lnTo>
                    <a:pt x="24" y="1315"/>
                  </a:lnTo>
                  <a:lnTo>
                    <a:pt x="5" y="1321"/>
                  </a:lnTo>
                  <a:lnTo>
                    <a:pt x="0" y="1313"/>
                  </a:lnTo>
                  <a:lnTo>
                    <a:pt x="18" y="1295"/>
                  </a:lnTo>
                  <a:lnTo>
                    <a:pt x="33" y="1278"/>
                  </a:lnTo>
                  <a:lnTo>
                    <a:pt x="44" y="1261"/>
                  </a:lnTo>
                  <a:lnTo>
                    <a:pt x="53" y="1243"/>
                  </a:lnTo>
                  <a:lnTo>
                    <a:pt x="56" y="1234"/>
                  </a:lnTo>
                  <a:lnTo>
                    <a:pt x="60" y="1224"/>
                  </a:lnTo>
                  <a:lnTo>
                    <a:pt x="62" y="1210"/>
                  </a:lnTo>
                  <a:lnTo>
                    <a:pt x="64" y="1193"/>
                  </a:lnTo>
                  <a:lnTo>
                    <a:pt x="66" y="1154"/>
                  </a:lnTo>
                  <a:lnTo>
                    <a:pt x="68" y="1105"/>
                  </a:lnTo>
                  <a:lnTo>
                    <a:pt x="68" y="190"/>
                  </a:lnTo>
                  <a:lnTo>
                    <a:pt x="66" y="151"/>
                  </a:lnTo>
                  <a:lnTo>
                    <a:pt x="64" y="117"/>
                  </a:lnTo>
                  <a:lnTo>
                    <a:pt x="61" y="103"/>
                  </a:lnTo>
                  <a:lnTo>
                    <a:pt x="57" y="90"/>
                  </a:lnTo>
                  <a:lnTo>
                    <a:pt x="55" y="78"/>
                  </a:lnTo>
                  <a:lnTo>
                    <a:pt x="51" y="69"/>
                  </a:lnTo>
                  <a:lnTo>
                    <a:pt x="42" y="52"/>
                  </a:lnTo>
                  <a:lnTo>
                    <a:pt x="30" y="38"/>
                  </a:lnTo>
                  <a:lnTo>
                    <a:pt x="16" y="22"/>
                  </a:lnTo>
                  <a:lnTo>
                    <a:pt x="0" y="8"/>
                  </a:lnTo>
                  <a:lnTo>
                    <a:pt x="5" y="0"/>
                  </a:lnTo>
                  <a:lnTo>
                    <a:pt x="62" y="2"/>
                  </a:lnTo>
                  <a:lnTo>
                    <a:pt x="116" y="4"/>
                  </a:lnTo>
                  <a:lnTo>
                    <a:pt x="166" y="6"/>
                  </a:lnTo>
                  <a:lnTo>
                    <a:pt x="213" y="7"/>
                  </a:lnTo>
                  <a:lnTo>
                    <a:pt x="257" y="7"/>
                  </a:lnTo>
                  <a:lnTo>
                    <a:pt x="297" y="8"/>
                  </a:lnTo>
                  <a:lnTo>
                    <a:pt x="335" y="8"/>
                  </a:lnTo>
                  <a:lnTo>
                    <a:pt x="370" y="8"/>
                  </a:lnTo>
                  <a:lnTo>
                    <a:pt x="401" y="8"/>
                  </a:lnTo>
                  <a:lnTo>
                    <a:pt x="436" y="8"/>
                  </a:lnTo>
                  <a:lnTo>
                    <a:pt x="475" y="6"/>
                  </a:lnTo>
                  <a:lnTo>
                    <a:pt x="517" y="4"/>
                  </a:lnTo>
                  <a:lnTo>
                    <a:pt x="560" y="3"/>
                  </a:lnTo>
                  <a:lnTo>
                    <a:pt x="600" y="2"/>
                  </a:lnTo>
                  <a:lnTo>
                    <a:pt x="635" y="0"/>
                  </a:lnTo>
                  <a:lnTo>
                    <a:pt x="668" y="0"/>
                  </a:lnTo>
                  <a:lnTo>
                    <a:pt x="681" y="0"/>
                  </a:lnTo>
                  <a:lnTo>
                    <a:pt x="703" y="2"/>
                  </a:lnTo>
                  <a:lnTo>
                    <a:pt x="732" y="4"/>
                  </a:lnTo>
                  <a:lnTo>
                    <a:pt x="771" y="7"/>
                  </a:lnTo>
                  <a:close/>
                  <a:moveTo>
                    <a:pt x="228" y="1172"/>
                  </a:moveTo>
                  <a:lnTo>
                    <a:pt x="303" y="1172"/>
                  </a:lnTo>
                  <a:lnTo>
                    <a:pt x="303" y="740"/>
                  </a:lnTo>
                  <a:lnTo>
                    <a:pt x="707" y="740"/>
                  </a:lnTo>
                  <a:lnTo>
                    <a:pt x="721" y="740"/>
                  </a:lnTo>
                  <a:lnTo>
                    <a:pt x="735" y="739"/>
                  </a:lnTo>
                  <a:lnTo>
                    <a:pt x="749" y="738"/>
                  </a:lnTo>
                  <a:lnTo>
                    <a:pt x="762" y="735"/>
                  </a:lnTo>
                  <a:lnTo>
                    <a:pt x="775" y="733"/>
                  </a:lnTo>
                  <a:lnTo>
                    <a:pt x="788" y="729"/>
                  </a:lnTo>
                  <a:lnTo>
                    <a:pt x="801" y="724"/>
                  </a:lnTo>
                  <a:lnTo>
                    <a:pt x="814" y="718"/>
                  </a:lnTo>
                  <a:lnTo>
                    <a:pt x="826" y="713"/>
                  </a:lnTo>
                  <a:lnTo>
                    <a:pt x="839" y="707"/>
                  </a:lnTo>
                  <a:lnTo>
                    <a:pt x="850" y="699"/>
                  </a:lnTo>
                  <a:lnTo>
                    <a:pt x="861" y="691"/>
                  </a:lnTo>
                  <a:lnTo>
                    <a:pt x="872" y="682"/>
                  </a:lnTo>
                  <a:lnTo>
                    <a:pt x="883" y="673"/>
                  </a:lnTo>
                  <a:lnTo>
                    <a:pt x="894" y="664"/>
                  </a:lnTo>
                  <a:lnTo>
                    <a:pt x="905" y="652"/>
                  </a:lnTo>
                  <a:lnTo>
                    <a:pt x="914" y="642"/>
                  </a:lnTo>
                  <a:lnTo>
                    <a:pt x="923" y="630"/>
                  </a:lnTo>
                  <a:lnTo>
                    <a:pt x="932" y="619"/>
                  </a:lnTo>
                  <a:lnTo>
                    <a:pt x="940" y="607"/>
                  </a:lnTo>
                  <a:lnTo>
                    <a:pt x="948" y="595"/>
                  </a:lnTo>
                  <a:lnTo>
                    <a:pt x="954" y="582"/>
                  </a:lnTo>
                  <a:lnTo>
                    <a:pt x="961" y="571"/>
                  </a:lnTo>
                  <a:lnTo>
                    <a:pt x="966" y="558"/>
                  </a:lnTo>
                  <a:lnTo>
                    <a:pt x="971" y="545"/>
                  </a:lnTo>
                  <a:lnTo>
                    <a:pt x="975" y="530"/>
                  </a:lnTo>
                  <a:lnTo>
                    <a:pt x="977" y="517"/>
                  </a:lnTo>
                  <a:lnTo>
                    <a:pt x="981" y="503"/>
                  </a:lnTo>
                  <a:lnTo>
                    <a:pt x="983" y="489"/>
                  </a:lnTo>
                  <a:lnTo>
                    <a:pt x="985" y="475"/>
                  </a:lnTo>
                  <a:lnTo>
                    <a:pt x="985" y="460"/>
                  </a:lnTo>
                  <a:lnTo>
                    <a:pt x="986" y="446"/>
                  </a:lnTo>
                  <a:lnTo>
                    <a:pt x="985" y="431"/>
                  </a:lnTo>
                  <a:lnTo>
                    <a:pt x="985" y="416"/>
                  </a:lnTo>
                  <a:lnTo>
                    <a:pt x="983" y="402"/>
                  </a:lnTo>
                  <a:lnTo>
                    <a:pt x="981" y="388"/>
                  </a:lnTo>
                  <a:lnTo>
                    <a:pt x="977" y="374"/>
                  </a:lnTo>
                  <a:lnTo>
                    <a:pt x="975" y="361"/>
                  </a:lnTo>
                  <a:lnTo>
                    <a:pt x="971" y="346"/>
                  </a:lnTo>
                  <a:lnTo>
                    <a:pt x="966" y="333"/>
                  </a:lnTo>
                  <a:lnTo>
                    <a:pt x="961" y="320"/>
                  </a:lnTo>
                  <a:lnTo>
                    <a:pt x="954" y="308"/>
                  </a:lnTo>
                  <a:lnTo>
                    <a:pt x="948" y="296"/>
                  </a:lnTo>
                  <a:lnTo>
                    <a:pt x="940" y="284"/>
                  </a:lnTo>
                  <a:lnTo>
                    <a:pt x="932" y="271"/>
                  </a:lnTo>
                  <a:lnTo>
                    <a:pt x="924" y="260"/>
                  </a:lnTo>
                  <a:lnTo>
                    <a:pt x="915" y="249"/>
                  </a:lnTo>
                  <a:lnTo>
                    <a:pt x="905" y="238"/>
                  </a:lnTo>
                  <a:lnTo>
                    <a:pt x="894" y="227"/>
                  </a:lnTo>
                  <a:lnTo>
                    <a:pt x="884" y="217"/>
                  </a:lnTo>
                  <a:lnTo>
                    <a:pt x="874" y="208"/>
                  </a:lnTo>
                  <a:lnTo>
                    <a:pt x="862" y="199"/>
                  </a:lnTo>
                  <a:lnTo>
                    <a:pt x="850" y="191"/>
                  </a:lnTo>
                  <a:lnTo>
                    <a:pt x="839" y="184"/>
                  </a:lnTo>
                  <a:lnTo>
                    <a:pt x="827" y="178"/>
                  </a:lnTo>
                  <a:lnTo>
                    <a:pt x="814" y="171"/>
                  </a:lnTo>
                  <a:lnTo>
                    <a:pt x="802" y="166"/>
                  </a:lnTo>
                  <a:lnTo>
                    <a:pt x="789" y="162"/>
                  </a:lnTo>
                  <a:lnTo>
                    <a:pt x="776" y="158"/>
                  </a:lnTo>
                  <a:lnTo>
                    <a:pt x="762" y="156"/>
                  </a:lnTo>
                  <a:lnTo>
                    <a:pt x="749" y="153"/>
                  </a:lnTo>
                  <a:lnTo>
                    <a:pt x="735" y="151"/>
                  </a:lnTo>
                  <a:lnTo>
                    <a:pt x="721" y="151"/>
                  </a:lnTo>
                  <a:lnTo>
                    <a:pt x="707" y="149"/>
                  </a:lnTo>
                  <a:lnTo>
                    <a:pt x="228" y="149"/>
                  </a:lnTo>
                  <a:lnTo>
                    <a:pt x="228" y="1172"/>
                  </a:lnTo>
                  <a:close/>
                  <a:moveTo>
                    <a:pt x="303" y="226"/>
                  </a:moveTo>
                  <a:lnTo>
                    <a:pt x="696" y="226"/>
                  </a:lnTo>
                  <a:lnTo>
                    <a:pt x="718" y="227"/>
                  </a:lnTo>
                  <a:lnTo>
                    <a:pt x="739" y="230"/>
                  </a:lnTo>
                  <a:lnTo>
                    <a:pt x="758" y="235"/>
                  </a:lnTo>
                  <a:lnTo>
                    <a:pt x="778" y="241"/>
                  </a:lnTo>
                  <a:lnTo>
                    <a:pt x="797" y="251"/>
                  </a:lnTo>
                  <a:lnTo>
                    <a:pt x="814" y="262"/>
                  </a:lnTo>
                  <a:lnTo>
                    <a:pt x="831" y="275"/>
                  </a:lnTo>
                  <a:lnTo>
                    <a:pt x="848" y="291"/>
                  </a:lnTo>
                  <a:lnTo>
                    <a:pt x="862" y="306"/>
                  </a:lnTo>
                  <a:lnTo>
                    <a:pt x="875" y="324"/>
                  </a:lnTo>
                  <a:lnTo>
                    <a:pt x="885" y="343"/>
                  </a:lnTo>
                  <a:lnTo>
                    <a:pt x="894" y="361"/>
                  </a:lnTo>
                  <a:lnTo>
                    <a:pt x="901" y="381"/>
                  </a:lnTo>
                  <a:lnTo>
                    <a:pt x="906" y="402"/>
                  </a:lnTo>
                  <a:lnTo>
                    <a:pt x="909" y="423"/>
                  </a:lnTo>
                  <a:lnTo>
                    <a:pt x="910" y="446"/>
                  </a:lnTo>
                  <a:lnTo>
                    <a:pt x="909" y="468"/>
                  </a:lnTo>
                  <a:lnTo>
                    <a:pt x="906" y="490"/>
                  </a:lnTo>
                  <a:lnTo>
                    <a:pt x="901" y="511"/>
                  </a:lnTo>
                  <a:lnTo>
                    <a:pt x="894" y="530"/>
                  </a:lnTo>
                  <a:lnTo>
                    <a:pt x="885" y="549"/>
                  </a:lnTo>
                  <a:lnTo>
                    <a:pt x="875" y="567"/>
                  </a:lnTo>
                  <a:lnTo>
                    <a:pt x="862" y="584"/>
                  </a:lnTo>
                  <a:lnTo>
                    <a:pt x="848" y="600"/>
                  </a:lnTo>
                  <a:lnTo>
                    <a:pt x="831" y="615"/>
                  </a:lnTo>
                  <a:lnTo>
                    <a:pt x="814" y="628"/>
                  </a:lnTo>
                  <a:lnTo>
                    <a:pt x="797" y="639"/>
                  </a:lnTo>
                  <a:lnTo>
                    <a:pt x="778" y="648"/>
                  </a:lnTo>
                  <a:lnTo>
                    <a:pt x="758" y="655"/>
                  </a:lnTo>
                  <a:lnTo>
                    <a:pt x="739" y="660"/>
                  </a:lnTo>
                  <a:lnTo>
                    <a:pt x="718" y="663"/>
                  </a:lnTo>
                  <a:lnTo>
                    <a:pt x="696" y="664"/>
                  </a:lnTo>
                  <a:lnTo>
                    <a:pt x="303" y="664"/>
                  </a:lnTo>
                  <a:lnTo>
                    <a:pt x="303" y="226"/>
                  </a:lnTo>
                  <a:close/>
                  <a:moveTo>
                    <a:pt x="471" y="524"/>
                  </a:moveTo>
                  <a:lnTo>
                    <a:pt x="694" y="524"/>
                  </a:lnTo>
                  <a:lnTo>
                    <a:pt x="703" y="523"/>
                  </a:lnTo>
                  <a:lnTo>
                    <a:pt x="709" y="523"/>
                  </a:lnTo>
                  <a:lnTo>
                    <a:pt x="717" y="520"/>
                  </a:lnTo>
                  <a:lnTo>
                    <a:pt x="723" y="517"/>
                  </a:lnTo>
                  <a:lnTo>
                    <a:pt x="731" y="515"/>
                  </a:lnTo>
                  <a:lnTo>
                    <a:pt x="736" y="510"/>
                  </a:lnTo>
                  <a:lnTo>
                    <a:pt x="743" y="506"/>
                  </a:lnTo>
                  <a:lnTo>
                    <a:pt x="748" y="499"/>
                  </a:lnTo>
                  <a:lnTo>
                    <a:pt x="753" y="494"/>
                  </a:lnTo>
                  <a:lnTo>
                    <a:pt x="757" y="488"/>
                  </a:lnTo>
                  <a:lnTo>
                    <a:pt x="761" y="481"/>
                  </a:lnTo>
                  <a:lnTo>
                    <a:pt x="765" y="475"/>
                  </a:lnTo>
                  <a:lnTo>
                    <a:pt x="766" y="467"/>
                  </a:lnTo>
                  <a:lnTo>
                    <a:pt x="769" y="459"/>
                  </a:lnTo>
                  <a:lnTo>
                    <a:pt x="770" y="453"/>
                  </a:lnTo>
                  <a:lnTo>
                    <a:pt x="770" y="445"/>
                  </a:lnTo>
                  <a:lnTo>
                    <a:pt x="770" y="437"/>
                  </a:lnTo>
                  <a:lnTo>
                    <a:pt x="769" y="429"/>
                  </a:lnTo>
                  <a:lnTo>
                    <a:pt x="766" y="422"/>
                  </a:lnTo>
                  <a:lnTo>
                    <a:pt x="765" y="415"/>
                  </a:lnTo>
                  <a:lnTo>
                    <a:pt x="761" y="409"/>
                  </a:lnTo>
                  <a:lnTo>
                    <a:pt x="757" y="402"/>
                  </a:lnTo>
                  <a:lnTo>
                    <a:pt x="753" y="396"/>
                  </a:lnTo>
                  <a:lnTo>
                    <a:pt x="748" y="389"/>
                  </a:lnTo>
                  <a:lnTo>
                    <a:pt x="743" y="384"/>
                  </a:lnTo>
                  <a:lnTo>
                    <a:pt x="736" y="380"/>
                  </a:lnTo>
                  <a:lnTo>
                    <a:pt x="731" y="376"/>
                  </a:lnTo>
                  <a:lnTo>
                    <a:pt x="723" y="372"/>
                  </a:lnTo>
                  <a:lnTo>
                    <a:pt x="717" y="370"/>
                  </a:lnTo>
                  <a:lnTo>
                    <a:pt x="709" y="368"/>
                  </a:lnTo>
                  <a:lnTo>
                    <a:pt x="703" y="367"/>
                  </a:lnTo>
                  <a:lnTo>
                    <a:pt x="694" y="367"/>
                  </a:lnTo>
                  <a:lnTo>
                    <a:pt x="471" y="367"/>
                  </a:lnTo>
                  <a:lnTo>
                    <a:pt x="471" y="524"/>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5" name="Rectangle 130">
              <a:extLst>
                <a:ext uri="{FF2B5EF4-FFF2-40B4-BE49-F238E27FC236}">
                  <a16:creationId xmlns:a16="http://schemas.microsoft.com/office/drawing/2014/main" id="{D888DB7C-A68B-46A5-BED0-DF3700ED661A}"/>
                </a:ext>
              </a:extLst>
            </p:cNvPr>
            <p:cNvSpPr>
              <a:spLocks noChangeArrowheads="1"/>
            </p:cNvSpPr>
            <p:nvPr/>
          </p:nvSpPr>
          <p:spPr bwMode="auto">
            <a:xfrm>
              <a:off x="4733" y="865"/>
              <a:ext cx="473" cy="586"/>
            </a:xfrm>
            <a:prstGeom prst="rect">
              <a:avLst/>
            </a:prstGeom>
            <a:solidFill>
              <a:srgbClr val="F1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6" name="Freeform 131">
              <a:extLst>
                <a:ext uri="{FF2B5EF4-FFF2-40B4-BE49-F238E27FC236}">
                  <a16:creationId xmlns:a16="http://schemas.microsoft.com/office/drawing/2014/main" id="{AF19B661-7DF0-49E6-A5FB-273D65BAAD48}"/>
                </a:ext>
              </a:extLst>
            </p:cNvPr>
            <p:cNvSpPr>
              <a:spLocks noEditPoints="1"/>
            </p:cNvSpPr>
            <p:nvPr/>
          </p:nvSpPr>
          <p:spPr bwMode="auto">
            <a:xfrm>
              <a:off x="4724" y="856"/>
              <a:ext cx="491" cy="605"/>
            </a:xfrm>
            <a:custGeom>
              <a:avLst/>
              <a:gdLst>
                <a:gd name="T0" fmla="*/ 39 w 1968"/>
                <a:gd name="T1" fmla="*/ 2345 h 2423"/>
                <a:gd name="T2" fmla="*/ 1929 w 1968"/>
                <a:gd name="T3" fmla="*/ 2345 h 2423"/>
                <a:gd name="T4" fmla="*/ 1929 w 1968"/>
                <a:gd name="T5" fmla="*/ 2423 h 2423"/>
                <a:gd name="T6" fmla="*/ 39 w 1968"/>
                <a:gd name="T7" fmla="*/ 2423 h 2423"/>
                <a:gd name="T8" fmla="*/ 39 w 1968"/>
                <a:gd name="T9" fmla="*/ 2345 h 2423"/>
                <a:gd name="T10" fmla="*/ 1968 w 1968"/>
                <a:gd name="T11" fmla="*/ 2384 h 2423"/>
                <a:gd name="T12" fmla="*/ 1968 w 1968"/>
                <a:gd name="T13" fmla="*/ 2423 h 2423"/>
                <a:gd name="T14" fmla="*/ 1929 w 1968"/>
                <a:gd name="T15" fmla="*/ 2423 h 2423"/>
                <a:gd name="T16" fmla="*/ 1929 w 1968"/>
                <a:gd name="T17" fmla="*/ 2384 h 2423"/>
                <a:gd name="T18" fmla="*/ 1968 w 1968"/>
                <a:gd name="T19" fmla="*/ 2384 h 2423"/>
                <a:gd name="T20" fmla="*/ 1891 w 1968"/>
                <a:gd name="T21" fmla="*/ 2384 h 2423"/>
                <a:gd name="T22" fmla="*/ 1891 w 1968"/>
                <a:gd name="T23" fmla="*/ 38 h 2423"/>
                <a:gd name="T24" fmla="*/ 1968 w 1968"/>
                <a:gd name="T25" fmla="*/ 38 h 2423"/>
                <a:gd name="T26" fmla="*/ 1968 w 1968"/>
                <a:gd name="T27" fmla="*/ 2384 h 2423"/>
                <a:gd name="T28" fmla="*/ 1891 w 1968"/>
                <a:gd name="T29" fmla="*/ 2384 h 2423"/>
                <a:gd name="T30" fmla="*/ 1929 w 1968"/>
                <a:gd name="T31" fmla="*/ 0 h 2423"/>
                <a:gd name="T32" fmla="*/ 1968 w 1968"/>
                <a:gd name="T33" fmla="*/ 0 h 2423"/>
                <a:gd name="T34" fmla="*/ 1968 w 1968"/>
                <a:gd name="T35" fmla="*/ 38 h 2423"/>
                <a:gd name="T36" fmla="*/ 1929 w 1968"/>
                <a:gd name="T37" fmla="*/ 38 h 2423"/>
                <a:gd name="T38" fmla="*/ 1929 w 1968"/>
                <a:gd name="T39" fmla="*/ 0 h 2423"/>
                <a:gd name="T40" fmla="*/ 1929 w 1968"/>
                <a:gd name="T41" fmla="*/ 77 h 2423"/>
                <a:gd name="T42" fmla="*/ 39 w 1968"/>
                <a:gd name="T43" fmla="*/ 77 h 2423"/>
                <a:gd name="T44" fmla="*/ 39 w 1968"/>
                <a:gd name="T45" fmla="*/ 0 h 2423"/>
                <a:gd name="T46" fmla="*/ 1929 w 1968"/>
                <a:gd name="T47" fmla="*/ 0 h 2423"/>
                <a:gd name="T48" fmla="*/ 1929 w 1968"/>
                <a:gd name="T49" fmla="*/ 77 h 2423"/>
                <a:gd name="T50" fmla="*/ 0 w 1968"/>
                <a:gd name="T51" fmla="*/ 38 h 2423"/>
                <a:gd name="T52" fmla="*/ 0 w 1968"/>
                <a:gd name="T53" fmla="*/ 0 h 2423"/>
                <a:gd name="T54" fmla="*/ 39 w 1968"/>
                <a:gd name="T55" fmla="*/ 0 h 2423"/>
                <a:gd name="T56" fmla="*/ 39 w 1968"/>
                <a:gd name="T57" fmla="*/ 38 h 2423"/>
                <a:gd name="T58" fmla="*/ 0 w 1968"/>
                <a:gd name="T59" fmla="*/ 38 h 2423"/>
                <a:gd name="T60" fmla="*/ 77 w 1968"/>
                <a:gd name="T61" fmla="*/ 38 h 2423"/>
                <a:gd name="T62" fmla="*/ 77 w 1968"/>
                <a:gd name="T63" fmla="*/ 2384 h 2423"/>
                <a:gd name="T64" fmla="*/ 0 w 1968"/>
                <a:gd name="T65" fmla="*/ 2384 h 2423"/>
                <a:gd name="T66" fmla="*/ 0 w 1968"/>
                <a:gd name="T67" fmla="*/ 38 h 2423"/>
                <a:gd name="T68" fmla="*/ 77 w 1968"/>
                <a:gd name="T69" fmla="*/ 38 h 2423"/>
                <a:gd name="T70" fmla="*/ 39 w 1968"/>
                <a:gd name="T71" fmla="*/ 2423 h 2423"/>
                <a:gd name="T72" fmla="*/ 0 w 1968"/>
                <a:gd name="T73" fmla="*/ 2423 h 2423"/>
                <a:gd name="T74" fmla="*/ 0 w 1968"/>
                <a:gd name="T75" fmla="*/ 2384 h 2423"/>
                <a:gd name="T76" fmla="*/ 39 w 1968"/>
                <a:gd name="T77" fmla="*/ 2384 h 2423"/>
                <a:gd name="T78" fmla="*/ 39 w 1968"/>
                <a:gd name="T79" fmla="*/ 2423 h 24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8"/>
                <a:gd name="T121" fmla="*/ 0 h 2423"/>
                <a:gd name="T122" fmla="*/ 1968 w 1968"/>
                <a:gd name="T123" fmla="*/ 2423 h 24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8" h="2423">
                  <a:moveTo>
                    <a:pt x="39" y="2345"/>
                  </a:moveTo>
                  <a:lnTo>
                    <a:pt x="1929" y="2345"/>
                  </a:lnTo>
                  <a:lnTo>
                    <a:pt x="1929" y="2423"/>
                  </a:lnTo>
                  <a:lnTo>
                    <a:pt x="39" y="2423"/>
                  </a:lnTo>
                  <a:lnTo>
                    <a:pt x="39" y="2345"/>
                  </a:lnTo>
                  <a:close/>
                  <a:moveTo>
                    <a:pt x="1968" y="2384"/>
                  </a:moveTo>
                  <a:lnTo>
                    <a:pt x="1968" y="2423"/>
                  </a:lnTo>
                  <a:lnTo>
                    <a:pt x="1929" y="2423"/>
                  </a:lnTo>
                  <a:lnTo>
                    <a:pt x="1929" y="2384"/>
                  </a:lnTo>
                  <a:lnTo>
                    <a:pt x="1968" y="2384"/>
                  </a:lnTo>
                  <a:close/>
                  <a:moveTo>
                    <a:pt x="1891" y="2384"/>
                  </a:moveTo>
                  <a:lnTo>
                    <a:pt x="1891" y="38"/>
                  </a:lnTo>
                  <a:lnTo>
                    <a:pt x="1968" y="38"/>
                  </a:lnTo>
                  <a:lnTo>
                    <a:pt x="1968" y="2384"/>
                  </a:lnTo>
                  <a:lnTo>
                    <a:pt x="1891" y="2384"/>
                  </a:lnTo>
                  <a:close/>
                  <a:moveTo>
                    <a:pt x="1929" y="0"/>
                  </a:moveTo>
                  <a:lnTo>
                    <a:pt x="1968" y="0"/>
                  </a:lnTo>
                  <a:lnTo>
                    <a:pt x="1968" y="38"/>
                  </a:lnTo>
                  <a:lnTo>
                    <a:pt x="1929" y="38"/>
                  </a:lnTo>
                  <a:lnTo>
                    <a:pt x="1929" y="0"/>
                  </a:lnTo>
                  <a:close/>
                  <a:moveTo>
                    <a:pt x="1929" y="77"/>
                  </a:moveTo>
                  <a:lnTo>
                    <a:pt x="39" y="77"/>
                  </a:lnTo>
                  <a:lnTo>
                    <a:pt x="39" y="0"/>
                  </a:lnTo>
                  <a:lnTo>
                    <a:pt x="1929" y="0"/>
                  </a:lnTo>
                  <a:lnTo>
                    <a:pt x="1929" y="77"/>
                  </a:lnTo>
                  <a:close/>
                  <a:moveTo>
                    <a:pt x="0" y="38"/>
                  </a:moveTo>
                  <a:lnTo>
                    <a:pt x="0" y="0"/>
                  </a:lnTo>
                  <a:lnTo>
                    <a:pt x="39" y="0"/>
                  </a:lnTo>
                  <a:lnTo>
                    <a:pt x="39" y="38"/>
                  </a:lnTo>
                  <a:lnTo>
                    <a:pt x="0" y="38"/>
                  </a:lnTo>
                  <a:close/>
                  <a:moveTo>
                    <a:pt x="77" y="38"/>
                  </a:moveTo>
                  <a:lnTo>
                    <a:pt x="77" y="2384"/>
                  </a:lnTo>
                  <a:lnTo>
                    <a:pt x="0" y="2384"/>
                  </a:lnTo>
                  <a:lnTo>
                    <a:pt x="0" y="38"/>
                  </a:lnTo>
                  <a:lnTo>
                    <a:pt x="77" y="38"/>
                  </a:lnTo>
                  <a:close/>
                  <a:moveTo>
                    <a:pt x="39" y="2423"/>
                  </a:moveTo>
                  <a:lnTo>
                    <a:pt x="0" y="2423"/>
                  </a:lnTo>
                  <a:lnTo>
                    <a:pt x="0" y="2384"/>
                  </a:lnTo>
                  <a:lnTo>
                    <a:pt x="39" y="2384"/>
                  </a:lnTo>
                  <a:lnTo>
                    <a:pt x="39" y="2423"/>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7" name="Freeform 132">
              <a:extLst>
                <a:ext uri="{FF2B5EF4-FFF2-40B4-BE49-F238E27FC236}">
                  <a16:creationId xmlns:a16="http://schemas.microsoft.com/office/drawing/2014/main" id="{28EC9F39-9064-4F49-8350-352D0B5F145E}"/>
                </a:ext>
              </a:extLst>
            </p:cNvPr>
            <p:cNvSpPr>
              <a:spLocks noEditPoints="1"/>
            </p:cNvSpPr>
            <p:nvPr/>
          </p:nvSpPr>
          <p:spPr bwMode="auto">
            <a:xfrm>
              <a:off x="4826" y="989"/>
              <a:ext cx="282" cy="330"/>
            </a:xfrm>
            <a:custGeom>
              <a:avLst/>
              <a:gdLst>
                <a:gd name="T0" fmla="*/ 849 w 1128"/>
                <a:gd name="T1" fmla="*/ 21 h 1321"/>
                <a:gd name="T2" fmla="*/ 934 w 1128"/>
                <a:gd name="T3" fmla="*/ 57 h 1321"/>
                <a:gd name="T4" fmla="*/ 1007 w 1128"/>
                <a:gd name="T5" fmla="*/ 114 h 1321"/>
                <a:gd name="T6" fmla="*/ 1065 w 1128"/>
                <a:gd name="T7" fmla="*/ 191 h 1321"/>
                <a:gd name="T8" fmla="*/ 1104 w 1128"/>
                <a:gd name="T9" fmla="*/ 279 h 1321"/>
                <a:gd name="T10" fmla="*/ 1125 w 1128"/>
                <a:gd name="T11" fmla="*/ 379 h 1321"/>
                <a:gd name="T12" fmla="*/ 1127 w 1128"/>
                <a:gd name="T13" fmla="*/ 489 h 1321"/>
                <a:gd name="T14" fmla="*/ 1108 w 1128"/>
                <a:gd name="T15" fmla="*/ 594 h 1321"/>
                <a:gd name="T16" fmla="*/ 1070 w 1128"/>
                <a:gd name="T17" fmla="*/ 687 h 1321"/>
                <a:gd name="T18" fmla="*/ 1011 w 1128"/>
                <a:gd name="T19" fmla="*/ 769 h 1321"/>
                <a:gd name="T20" fmla="*/ 939 w 1128"/>
                <a:gd name="T21" fmla="*/ 831 h 1321"/>
                <a:gd name="T22" fmla="*/ 860 w 1128"/>
                <a:gd name="T23" fmla="*/ 869 h 1321"/>
                <a:gd name="T24" fmla="*/ 771 w 1128"/>
                <a:gd name="T25" fmla="*/ 880 h 1321"/>
                <a:gd name="T26" fmla="*/ 475 w 1128"/>
                <a:gd name="T27" fmla="*/ 1203 h 1321"/>
                <a:gd name="T28" fmla="*/ 491 w 1128"/>
                <a:gd name="T29" fmla="*/ 1256 h 1321"/>
                <a:gd name="T30" fmla="*/ 536 w 1128"/>
                <a:gd name="T31" fmla="*/ 1321 h 1321"/>
                <a:gd name="T32" fmla="*/ 392 w 1128"/>
                <a:gd name="T33" fmla="*/ 1293 h 1321"/>
                <a:gd name="T34" fmla="*/ 177 w 1128"/>
                <a:gd name="T35" fmla="*/ 1290 h 1321"/>
                <a:gd name="T36" fmla="*/ 23 w 1128"/>
                <a:gd name="T37" fmla="*/ 1315 h 1321"/>
                <a:gd name="T38" fmla="*/ 44 w 1128"/>
                <a:gd name="T39" fmla="*/ 1261 h 1321"/>
                <a:gd name="T40" fmla="*/ 63 w 1128"/>
                <a:gd name="T41" fmla="*/ 1193 h 1321"/>
                <a:gd name="T42" fmla="*/ 62 w 1128"/>
                <a:gd name="T43" fmla="*/ 117 h 1321"/>
                <a:gd name="T44" fmla="*/ 41 w 1128"/>
                <a:gd name="T45" fmla="*/ 52 h 1321"/>
                <a:gd name="T46" fmla="*/ 62 w 1128"/>
                <a:gd name="T47" fmla="*/ 2 h 1321"/>
                <a:gd name="T48" fmla="*/ 296 w 1128"/>
                <a:gd name="T49" fmla="*/ 8 h 1321"/>
                <a:gd name="T50" fmla="*/ 473 w 1128"/>
                <a:gd name="T51" fmla="*/ 6 h 1321"/>
                <a:gd name="T52" fmla="*/ 667 w 1128"/>
                <a:gd name="T53" fmla="*/ 0 h 1321"/>
                <a:gd name="T54" fmla="*/ 228 w 1128"/>
                <a:gd name="T55" fmla="*/ 1172 h 1321"/>
                <a:gd name="T56" fmla="*/ 735 w 1128"/>
                <a:gd name="T57" fmla="*/ 739 h 1321"/>
                <a:gd name="T58" fmla="*/ 801 w 1128"/>
                <a:gd name="T59" fmla="*/ 724 h 1321"/>
                <a:gd name="T60" fmla="*/ 860 w 1128"/>
                <a:gd name="T61" fmla="*/ 691 h 1321"/>
                <a:gd name="T62" fmla="*/ 913 w 1128"/>
                <a:gd name="T63" fmla="*/ 642 h 1321"/>
                <a:gd name="T64" fmla="*/ 954 w 1128"/>
                <a:gd name="T65" fmla="*/ 582 h 1321"/>
                <a:gd name="T66" fmla="*/ 977 w 1128"/>
                <a:gd name="T67" fmla="*/ 517 h 1321"/>
                <a:gd name="T68" fmla="*/ 986 w 1128"/>
                <a:gd name="T69" fmla="*/ 446 h 1321"/>
                <a:gd name="T70" fmla="*/ 977 w 1128"/>
                <a:gd name="T71" fmla="*/ 374 h 1321"/>
                <a:gd name="T72" fmla="*/ 954 w 1128"/>
                <a:gd name="T73" fmla="*/ 308 h 1321"/>
                <a:gd name="T74" fmla="*/ 915 w 1128"/>
                <a:gd name="T75" fmla="*/ 249 h 1321"/>
                <a:gd name="T76" fmla="*/ 862 w 1128"/>
                <a:gd name="T77" fmla="*/ 199 h 1321"/>
                <a:gd name="T78" fmla="*/ 802 w 1128"/>
                <a:gd name="T79" fmla="*/ 166 h 1321"/>
                <a:gd name="T80" fmla="*/ 735 w 1128"/>
                <a:gd name="T81" fmla="*/ 151 h 1321"/>
                <a:gd name="T82" fmla="*/ 303 w 1128"/>
                <a:gd name="T83" fmla="*/ 226 h 1321"/>
                <a:gd name="T84" fmla="*/ 777 w 1128"/>
                <a:gd name="T85" fmla="*/ 241 h 1321"/>
                <a:gd name="T86" fmla="*/ 862 w 1128"/>
                <a:gd name="T87" fmla="*/ 306 h 1321"/>
                <a:gd name="T88" fmla="*/ 906 w 1128"/>
                <a:gd name="T89" fmla="*/ 402 h 1321"/>
                <a:gd name="T90" fmla="*/ 900 w 1128"/>
                <a:gd name="T91" fmla="*/ 511 h 1321"/>
                <a:gd name="T92" fmla="*/ 847 w 1128"/>
                <a:gd name="T93" fmla="*/ 600 h 1321"/>
                <a:gd name="T94" fmla="*/ 758 w 1128"/>
                <a:gd name="T95" fmla="*/ 655 h 1321"/>
                <a:gd name="T96" fmla="*/ 303 w 1128"/>
                <a:gd name="T97" fmla="*/ 226 h 1321"/>
                <a:gd name="T98" fmla="*/ 716 w 1128"/>
                <a:gd name="T99" fmla="*/ 520 h 1321"/>
                <a:gd name="T100" fmla="*/ 747 w 1128"/>
                <a:gd name="T101" fmla="*/ 499 h 1321"/>
                <a:gd name="T102" fmla="*/ 766 w 1128"/>
                <a:gd name="T103" fmla="*/ 467 h 1321"/>
                <a:gd name="T104" fmla="*/ 768 w 1128"/>
                <a:gd name="T105" fmla="*/ 429 h 1321"/>
                <a:gd name="T106" fmla="*/ 753 w 1128"/>
                <a:gd name="T107" fmla="*/ 396 h 1321"/>
                <a:gd name="T108" fmla="*/ 723 w 1128"/>
                <a:gd name="T109" fmla="*/ 372 h 1321"/>
                <a:gd name="T110" fmla="*/ 470 w 1128"/>
                <a:gd name="T111" fmla="*/ 367 h 13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8"/>
                <a:gd name="T169" fmla="*/ 0 h 1321"/>
                <a:gd name="T170" fmla="*/ 1128 w 1128"/>
                <a:gd name="T171" fmla="*/ 1321 h 13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8" h="1321">
                  <a:moveTo>
                    <a:pt x="771" y="7"/>
                  </a:moveTo>
                  <a:lnTo>
                    <a:pt x="792" y="9"/>
                  </a:lnTo>
                  <a:lnTo>
                    <a:pt x="811" y="12"/>
                  </a:lnTo>
                  <a:lnTo>
                    <a:pt x="830" y="16"/>
                  </a:lnTo>
                  <a:lnTo>
                    <a:pt x="849" y="21"/>
                  </a:lnTo>
                  <a:lnTo>
                    <a:pt x="867" y="26"/>
                  </a:lnTo>
                  <a:lnTo>
                    <a:pt x="885" y="33"/>
                  </a:lnTo>
                  <a:lnTo>
                    <a:pt x="902" y="39"/>
                  </a:lnTo>
                  <a:lnTo>
                    <a:pt x="919" y="48"/>
                  </a:lnTo>
                  <a:lnTo>
                    <a:pt x="934" y="57"/>
                  </a:lnTo>
                  <a:lnTo>
                    <a:pt x="950" y="66"/>
                  </a:lnTo>
                  <a:lnTo>
                    <a:pt x="965" y="77"/>
                  </a:lnTo>
                  <a:lnTo>
                    <a:pt x="979" y="89"/>
                  </a:lnTo>
                  <a:lnTo>
                    <a:pt x="994" y="101"/>
                  </a:lnTo>
                  <a:lnTo>
                    <a:pt x="1007" y="114"/>
                  </a:lnTo>
                  <a:lnTo>
                    <a:pt x="1021" y="129"/>
                  </a:lnTo>
                  <a:lnTo>
                    <a:pt x="1033" y="144"/>
                  </a:lnTo>
                  <a:lnTo>
                    <a:pt x="1044" y="158"/>
                  </a:lnTo>
                  <a:lnTo>
                    <a:pt x="1055" y="174"/>
                  </a:lnTo>
                  <a:lnTo>
                    <a:pt x="1065" y="191"/>
                  </a:lnTo>
                  <a:lnTo>
                    <a:pt x="1074" y="208"/>
                  </a:lnTo>
                  <a:lnTo>
                    <a:pt x="1083" y="225"/>
                  </a:lnTo>
                  <a:lnTo>
                    <a:pt x="1091" y="243"/>
                  </a:lnTo>
                  <a:lnTo>
                    <a:pt x="1097" y="261"/>
                  </a:lnTo>
                  <a:lnTo>
                    <a:pt x="1104" y="279"/>
                  </a:lnTo>
                  <a:lnTo>
                    <a:pt x="1110" y="298"/>
                  </a:lnTo>
                  <a:lnTo>
                    <a:pt x="1114" y="318"/>
                  </a:lnTo>
                  <a:lnTo>
                    <a:pt x="1119" y="337"/>
                  </a:lnTo>
                  <a:lnTo>
                    <a:pt x="1122" y="358"/>
                  </a:lnTo>
                  <a:lnTo>
                    <a:pt x="1125" y="379"/>
                  </a:lnTo>
                  <a:lnTo>
                    <a:pt x="1127" y="401"/>
                  </a:lnTo>
                  <a:lnTo>
                    <a:pt x="1128" y="422"/>
                  </a:lnTo>
                  <a:lnTo>
                    <a:pt x="1128" y="445"/>
                  </a:lnTo>
                  <a:lnTo>
                    <a:pt x="1128" y="467"/>
                  </a:lnTo>
                  <a:lnTo>
                    <a:pt x="1127" y="489"/>
                  </a:lnTo>
                  <a:lnTo>
                    <a:pt x="1125" y="511"/>
                  </a:lnTo>
                  <a:lnTo>
                    <a:pt x="1122" y="532"/>
                  </a:lnTo>
                  <a:lnTo>
                    <a:pt x="1118" y="552"/>
                  </a:lnTo>
                  <a:lnTo>
                    <a:pt x="1114" y="573"/>
                  </a:lnTo>
                  <a:lnTo>
                    <a:pt x="1108" y="594"/>
                  </a:lnTo>
                  <a:lnTo>
                    <a:pt x="1103" y="613"/>
                  </a:lnTo>
                  <a:lnTo>
                    <a:pt x="1095" y="633"/>
                  </a:lnTo>
                  <a:lnTo>
                    <a:pt x="1087" y="651"/>
                  </a:lnTo>
                  <a:lnTo>
                    <a:pt x="1079" y="669"/>
                  </a:lnTo>
                  <a:lnTo>
                    <a:pt x="1070" y="687"/>
                  </a:lnTo>
                  <a:lnTo>
                    <a:pt x="1060" y="704"/>
                  </a:lnTo>
                  <a:lnTo>
                    <a:pt x="1048" y="721"/>
                  </a:lnTo>
                  <a:lnTo>
                    <a:pt x="1036" y="738"/>
                  </a:lnTo>
                  <a:lnTo>
                    <a:pt x="1024" y="753"/>
                  </a:lnTo>
                  <a:lnTo>
                    <a:pt x="1011" y="769"/>
                  </a:lnTo>
                  <a:lnTo>
                    <a:pt x="998" y="783"/>
                  </a:lnTo>
                  <a:lnTo>
                    <a:pt x="983" y="797"/>
                  </a:lnTo>
                  <a:lnTo>
                    <a:pt x="969" y="809"/>
                  </a:lnTo>
                  <a:lnTo>
                    <a:pt x="955" y="821"/>
                  </a:lnTo>
                  <a:lnTo>
                    <a:pt x="939" y="831"/>
                  </a:lnTo>
                  <a:lnTo>
                    <a:pt x="925" y="840"/>
                  </a:lnTo>
                  <a:lnTo>
                    <a:pt x="909" y="849"/>
                  </a:lnTo>
                  <a:lnTo>
                    <a:pt x="893" y="857"/>
                  </a:lnTo>
                  <a:lnTo>
                    <a:pt x="877" y="864"/>
                  </a:lnTo>
                  <a:lnTo>
                    <a:pt x="860" y="869"/>
                  </a:lnTo>
                  <a:lnTo>
                    <a:pt x="843" y="873"/>
                  </a:lnTo>
                  <a:lnTo>
                    <a:pt x="825" y="876"/>
                  </a:lnTo>
                  <a:lnTo>
                    <a:pt x="808" y="879"/>
                  </a:lnTo>
                  <a:lnTo>
                    <a:pt x="790" y="880"/>
                  </a:lnTo>
                  <a:lnTo>
                    <a:pt x="771" y="880"/>
                  </a:lnTo>
                  <a:lnTo>
                    <a:pt x="470" y="880"/>
                  </a:lnTo>
                  <a:lnTo>
                    <a:pt x="470" y="1105"/>
                  </a:lnTo>
                  <a:lnTo>
                    <a:pt x="470" y="1150"/>
                  </a:lnTo>
                  <a:lnTo>
                    <a:pt x="473" y="1188"/>
                  </a:lnTo>
                  <a:lnTo>
                    <a:pt x="475" y="1203"/>
                  </a:lnTo>
                  <a:lnTo>
                    <a:pt x="478" y="1217"/>
                  </a:lnTo>
                  <a:lnTo>
                    <a:pt x="480" y="1230"/>
                  </a:lnTo>
                  <a:lnTo>
                    <a:pt x="484" y="1241"/>
                  </a:lnTo>
                  <a:lnTo>
                    <a:pt x="487" y="1248"/>
                  </a:lnTo>
                  <a:lnTo>
                    <a:pt x="491" y="1256"/>
                  </a:lnTo>
                  <a:lnTo>
                    <a:pt x="497" y="1264"/>
                  </a:lnTo>
                  <a:lnTo>
                    <a:pt x="504" y="1273"/>
                  </a:lnTo>
                  <a:lnTo>
                    <a:pt x="521" y="1291"/>
                  </a:lnTo>
                  <a:lnTo>
                    <a:pt x="541" y="1313"/>
                  </a:lnTo>
                  <a:lnTo>
                    <a:pt x="536" y="1321"/>
                  </a:lnTo>
                  <a:lnTo>
                    <a:pt x="510" y="1316"/>
                  </a:lnTo>
                  <a:lnTo>
                    <a:pt x="484" y="1311"/>
                  </a:lnTo>
                  <a:lnTo>
                    <a:pt x="458" y="1304"/>
                  </a:lnTo>
                  <a:lnTo>
                    <a:pt x="433" y="1299"/>
                  </a:lnTo>
                  <a:lnTo>
                    <a:pt x="392" y="1293"/>
                  </a:lnTo>
                  <a:lnTo>
                    <a:pt x="351" y="1287"/>
                  </a:lnTo>
                  <a:lnTo>
                    <a:pt x="311" y="1286"/>
                  </a:lnTo>
                  <a:lnTo>
                    <a:pt x="269" y="1286"/>
                  </a:lnTo>
                  <a:lnTo>
                    <a:pt x="221" y="1287"/>
                  </a:lnTo>
                  <a:lnTo>
                    <a:pt x="177" y="1290"/>
                  </a:lnTo>
                  <a:lnTo>
                    <a:pt x="138" y="1293"/>
                  </a:lnTo>
                  <a:lnTo>
                    <a:pt x="103" y="1296"/>
                  </a:lnTo>
                  <a:lnTo>
                    <a:pt x="72" y="1302"/>
                  </a:lnTo>
                  <a:lnTo>
                    <a:pt x="45" y="1308"/>
                  </a:lnTo>
                  <a:lnTo>
                    <a:pt x="23" y="1315"/>
                  </a:lnTo>
                  <a:lnTo>
                    <a:pt x="5" y="1321"/>
                  </a:lnTo>
                  <a:lnTo>
                    <a:pt x="0" y="1313"/>
                  </a:lnTo>
                  <a:lnTo>
                    <a:pt x="17" y="1295"/>
                  </a:lnTo>
                  <a:lnTo>
                    <a:pt x="32" y="1278"/>
                  </a:lnTo>
                  <a:lnTo>
                    <a:pt x="44" y="1261"/>
                  </a:lnTo>
                  <a:lnTo>
                    <a:pt x="53" y="1243"/>
                  </a:lnTo>
                  <a:lnTo>
                    <a:pt x="55" y="1234"/>
                  </a:lnTo>
                  <a:lnTo>
                    <a:pt x="59" y="1224"/>
                  </a:lnTo>
                  <a:lnTo>
                    <a:pt x="61" y="1210"/>
                  </a:lnTo>
                  <a:lnTo>
                    <a:pt x="63" y="1193"/>
                  </a:lnTo>
                  <a:lnTo>
                    <a:pt x="66" y="1154"/>
                  </a:lnTo>
                  <a:lnTo>
                    <a:pt x="67" y="1105"/>
                  </a:lnTo>
                  <a:lnTo>
                    <a:pt x="67" y="190"/>
                  </a:lnTo>
                  <a:lnTo>
                    <a:pt x="66" y="151"/>
                  </a:lnTo>
                  <a:lnTo>
                    <a:pt x="62" y="117"/>
                  </a:lnTo>
                  <a:lnTo>
                    <a:pt x="61" y="103"/>
                  </a:lnTo>
                  <a:lnTo>
                    <a:pt x="57" y="90"/>
                  </a:lnTo>
                  <a:lnTo>
                    <a:pt x="54" y="78"/>
                  </a:lnTo>
                  <a:lnTo>
                    <a:pt x="50" y="69"/>
                  </a:lnTo>
                  <a:lnTo>
                    <a:pt x="41" y="52"/>
                  </a:lnTo>
                  <a:lnTo>
                    <a:pt x="29" y="38"/>
                  </a:lnTo>
                  <a:lnTo>
                    <a:pt x="15" y="22"/>
                  </a:lnTo>
                  <a:lnTo>
                    <a:pt x="0" y="8"/>
                  </a:lnTo>
                  <a:lnTo>
                    <a:pt x="5" y="0"/>
                  </a:lnTo>
                  <a:lnTo>
                    <a:pt x="62" y="2"/>
                  </a:lnTo>
                  <a:lnTo>
                    <a:pt x="115" y="4"/>
                  </a:lnTo>
                  <a:lnTo>
                    <a:pt x="166" y="6"/>
                  </a:lnTo>
                  <a:lnTo>
                    <a:pt x="212" y="7"/>
                  </a:lnTo>
                  <a:lnTo>
                    <a:pt x="256" y="7"/>
                  </a:lnTo>
                  <a:lnTo>
                    <a:pt x="296" y="8"/>
                  </a:lnTo>
                  <a:lnTo>
                    <a:pt x="334" y="8"/>
                  </a:lnTo>
                  <a:lnTo>
                    <a:pt x="369" y="8"/>
                  </a:lnTo>
                  <a:lnTo>
                    <a:pt x="400" y="8"/>
                  </a:lnTo>
                  <a:lnTo>
                    <a:pt x="434" y="8"/>
                  </a:lnTo>
                  <a:lnTo>
                    <a:pt x="473" y="6"/>
                  </a:lnTo>
                  <a:lnTo>
                    <a:pt x="517" y="4"/>
                  </a:lnTo>
                  <a:lnTo>
                    <a:pt x="560" y="3"/>
                  </a:lnTo>
                  <a:lnTo>
                    <a:pt x="598" y="2"/>
                  </a:lnTo>
                  <a:lnTo>
                    <a:pt x="635" y="0"/>
                  </a:lnTo>
                  <a:lnTo>
                    <a:pt x="667" y="0"/>
                  </a:lnTo>
                  <a:lnTo>
                    <a:pt x="680" y="0"/>
                  </a:lnTo>
                  <a:lnTo>
                    <a:pt x="701" y="2"/>
                  </a:lnTo>
                  <a:lnTo>
                    <a:pt x="732" y="4"/>
                  </a:lnTo>
                  <a:lnTo>
                    <a:pt x="771" y="7"/>
                  </a:lnTo>
                  <a:close/>
                  <a:moveTo>
                    <a:pt x="228" y="1172"/>
                  </a:moveTo>
                  <a:lnTo>
                    <a:pt x="303" y="1172"/>
                  </a:lnTo>
                  <a:lnTo>
                    <a:pt x="303" y="740"/>
                  </a:lnTo>
                  <a:lnTo>
                    <a:pt x="706" y="740"/>
                  </a:lnTo>
                  <a:lnTo>
                    <a:pt x="720" y="740"/>
                  </a:lnTo>
                  <a:lnTo>
                    <a:pt x="735" y="739"/>
                  </a:lnTo>
                  <a:lnTo>
                    <a:pt x="749" y="738"/>
                  </a:lnTo>
                  <a:lnTo>
                    <a:pt x="762" y="735"/>
                  </a:lnTo>
                  <a:lnTo>
                    <a:pt x="775" y="733"/>
                  </a:lnTo>
                  <a:lnTo>
                    <a:pt x="788" y="729"/>
                  </a:lnTo>
                  <a:lnTo>
                    <a:pt x="801" y="724"/>
                  </a:lnTo>
                  <a:lnTo>
                    <a:pt x="814" y="718"/>
                  </a:lnTo>
                  <a:lnTo>
                    <a:pt x="825" y="713"/>
                  </a:lnTo>
                  <a:lnTo>
                    <a:pt x="838" y="707"/>
                  </a:lnTo>
                  <a:lnTo>
                    <a:pt x="850" y="699"/>
                  </a:lnTo>
                  <a:lnTo>
                    <a:pt x="860" y="691"/>
                  </a:lnTo>
                  <a:lnTo>
                    <a:pt x="872" y="682"/>
                  </a:lnTo>
                  <a:lnTo>
                    <a:pt x="882" y="673"/>
                  </a:lnTo>
                  <a:lnTo>
                    <a:pt x="894" y="664"/>
                  </a:lnTo>
                  <a:lnTo>
                    <a:pt x="904" y="652"/>
                  </a:lnTo>
                  <a:lnTo>
                    <a:pt x="913" y="642"/>
                  </a:lnTo>
                  <a:lnTo>
                    <a:pt x="922" y="630"/>
                  </a:lnTo>
                  <a:lnTo>
                    <a:pt x="931" y="619"/>
                  </a:lnTo>
                  <a:lnTo>
                    <a:pt x="939" y="607"/>
                  </a:lnTo>
                  <a:lnTo>
                    <a:pt x="947" y="595"/>
                  </a:lnTo>
                  <a:lnTo>
                    <a:pt x="954" y="582"/>
                  </a:lnTo>
                  <a:lnTo>
                    <a:pt x="960" y="571"/>
                  </a:lnTo>
                  <a:lnTo>
                    <a:pt x="965" y="558"/>
                  </a:lnTo>
                  <a:lnTo>
                    <a:pt x="969" y="545"/>
                  </a:lnTo>
                  <a:lnTo>
                    <a:pt x="974" y="530"/>
                  </a:lnTo>
                  <a:lnTo>
                    <a:pt x="977" y="517"/>
                  </a:lnTo>
                  <a:lnTo>
                    <a:pt x="981" y="503"/>
                  </a:lnTo>
                  <a:lnTo>
                    <a:pt x="982" y="489"/>
                  </a:lnTo>
                  <a:lnTo>
                    <a:pt x="985" y="475"/>
                  </a:lnTo>
                  <a:lnTo>
                    <a:pt x="985" y="460"/>
                  </a:lnTo>
                  <a:lnTo>
                    <a:pt x="986" y="446"/>
                  </a:lnTo>
                  <a:lnTo>
                    <a:pt x="985" y="431"/>
                  </a:lnTo>
                  <a:lnTo>
                    <a:pt x="985" y="416"/>
                  </a:lnTo>
                  <a:lnTo>
                    <a:pt x="982" y="402"/>
                  </a:lnTo>
                  <a:lnTo>
                    <a:pt x="981" y="388"/>
                  </a:lnTo>
                  <a:lnTo>
                    <a:pt x="977" y="374"/>
                  </a:lnTo>
                  <a:lnTo>
                    <a:pt x="974" y="361"/>
                  </a:lnTo>
                  <a:lnTo>
                    <a:pt x="970" y="346"/>
                  </a:lnTo>
                  <a:lnTo>
                    <a:pt x="965" y="333"/>
                  </a:lnTo>
                  <a:lnTo>
                    <a:pt x="960" y="320"/>
                  </a:lnTo>
                  <a:lnTo>
                    <a:pt x="954" y="308"/>
                  </a:lnTo>
                  <a:lnTo>
                    <a:pt x="947" y="296"/>
                  </a:lnTo>
                  <a:lnTo>
                    <a:pt x="939" y="284"/>
                  </a:lnTo>
                  <a:lnTo>
                    <a:pt x="931" y="271"/>
                  </a:lnTo>
                  <a:lnTo>
                    <a:pt x="924" y="260"/>
                  </a:lnTo>
                  <a:lnTo>
                    <a:pt x="915" y="249"/>
                  </a:lnTo>
                  <a:lnTo>
                    <a:pt x="904" y="238"/>
                  </a:lnTo>
                  <a:lnTo>
                    <a:pt x="894" y="227"/>
                  </a:lnTo>
                  <a:lnTo>
                    <a:pt x="884" y="217"/>
                  </a:lnTo>
                  <a:lnTo>
                    <a:pt x="873" y="208"/>
                  </a:lnTo>
                  <a:lnTo>
                    <a:pt x="862" y="199"/>
                  </a:lnTo>
                  <a:lnTo>
                    <a:pt x="850" y="191"/>
                  </a:lnTo>
                  <a:lnTo>
                    <a:pt x="838" y="184"/>
                  </a:lnTo>
                  <a:lnTo>
                    <a:pt x="827" y="178"/>
                  </a:lnTo>
                  <a:lnTo>
                    <a:pt x="814" y="171"/>
                  </a:lnTo>
                  <a:lnTo>
                    <a:pt x="802" y="166"/>
                  </a:lnTo>
                  <a:lnTo>
                    <a:pt x="789" y="162"/>
                  </a:lnTo>
                  <a:lnTo>
                    <a:pt x="776" y="158"/>
                  </a:lnTo>
                  <a:lnTo>
                    <a:pt x="762" y="156"/>
                  </a:lnTo>
                  <a:lnTo>
                    <a:pt x="749" y="153"/>
                  </a:lnTo>
                  <a:lnTo>
                    <a:pt x="735" y="151"/>
                  </a:lnTo>
                  <a:lnTo>
                    <a:pt x="720" y="151"/>
                  </a:lnTo>
                  <a:lnTo>
                    <a:pt x="706" y="149"/>
                  </a:lnTo>
                  <a:lnTo>
                    <a:pt x="228" y="149"/>
                  </a:lnTo>
                  <a:lnTo>
                    <a:pt x="228" y="1172"/>
                  </a:lnTo>
                  <a:close/>
                  <a:moveTo>
                    <a:pt x="303" y="226"/>
                  </a:moveTo>
                  <a:lnTo>
                    <a:pt x="696" y="226"/>
                  </a:lnTo>
                  <a:lnTo>
                    <a:pt x="718" y="227"/>
                  </a:lnTo>
                  <a:lnTo>
                    <a:pt x="738" y="230"/>
                  </a:lnTo>
                  <a:lnTo>
                    <a:pt x="758" y="235"/>
                  </a:lnTo>
                  <a:lnTo>
                    <a:pt x="777" y="241"/>
                  </a:lnTo>
                  <a:lnTo>
                    <a:pt x="797" y="251"/>
                  </a:lnTo>
                  <a:lnTo>
                    <a:pt x="814" y="262"/>
                  </a:lnTo>
                  <a:lnTo>
                    <a:pt x="830" y="275"/>
                  </a:lnTo>
                  <a:lnTo>
                    <a:pt x="847" y="291"/>
                  </a:lnTo>
                  <a:lnTo>
                    <a:pt x="862" y="306"/>
                  </a:lnTo>
                  <a:lnTo>
                    <a:pt x="874" y="324"/>
                  </a:lnTo>
                  <a:lnTo>
                    <a:pt x="885" y="343"/>
                  </a:lnTo>
                  <a:lnTo>
                    <a:pt x="894" y="361"/>
                  </a:lnTo>
                  <a:lnTo>
                    <a:pt x="900" y="381"/>
                  </a:lnTo>
                  <a:lnTo>
                    <a:pt x="906" y="402"/>
                  </a:lnTo>
                  <a:lnTo>
                    <a:pt x="908" y="423"/>
                  </a:lnTo>
                  <a:lnTo>
                    <a:pt x="909" y="446"/>
                  </a:lnTo>
                  <a:lnTo>
                    <a:pt x="908" y="468"/>
                  </a:lnTo>
                  <a:lnTo>
                    <a:pt x="906" y="490"/>
                  </a:lnTo>
                  <a:lnTo>
                    <a:pt x="900" y="511"/>
                  </a:lnTo>
                  <a:lnTo>
                    <a:pt x="894" y="530"/>
                  </a:lnTo>
                  <a:lnTo>
                    <a:pt x="885" y="549"/>
                  </a:lnTo>
                  <a:lnTo>
                    <a:pt x="874" y="567"/>
                  </a:lnTo>
                  <a:lnTo>
                    <a:pt x="862" y="584"/>
                  </a:lnTo>
                  <a:lnTo>
                    <a:pt x="847" y="600"/>
                  </a:lnTo>
                  <a:lnTo>
                    <a:pt x="830" y="615"/>
                  </a:lnTo>
                  <a:lnTo>
                    <a:pt x="814" y="628"/>
                  </a:lnTo>
                  <a:lnTo>
                    <a:pt x="797" y="639"/>
                  </a:lnTo>
                  <a:lnTo>
                    <a:pt x="777" y="648"/>
                  </a:lnTo>
                  <a:lnTo>
                    <a:pt x="758" y="655"/>
                  </a:lnTo>
                  <a:lnTo>
                    <a:pt x="738" y="660"/>
                  </a:lnTo>
                  <a:lnTo>
                    <a:pt x="718" y="663"/>
                  </a:lnTo>
                  <a:lnTo>
                    <a:pt x="696" y="664"/>
                  </a:lnTo>
                  <a:lnTo>
                    <a:pt x="303" y="664"/>
                  </a:lnTo>
                  <a:lnTo>
                    <a:pt x="303" y="226"/>
                  </a:lnTo>
                  <a:close/>
                  <a:moveTo>
                    <a:pt x="470" y="524"/>
                  </a:moveTo>
                  <a:lnTo>
                    <a:pt x="693" y="524"/>
                  </a:lnTo>
                  <a:lnTo>
                    <a:pt x="701" y="523"/>
                  </a:lnTo>
                  <a:lnTo>
                    <a:pt x="709" y="523"/>
                  </a:lnTo>
                  <a:lnTo>
                    <a:pt x="716" y="520"/>
                  </a:lnTo>
                  <a:lnTo>
                    <a:pt x="723" y="517"/>
                  </a:lnTo>
                  <a:lnTo>
                    <a:pt x="729" y="515"/>
                  </a:lnTo>
                  <a:lnTo>
                    <a:pt x="736" y="510"/>
                  </a:lnTo>
                  <a:lnTo>
                    <a:pt x="742" y="506"/>
                  </a:lnTo>
                  <a:lnTo>
                    <a:pt x="747" y="499"/>
                  </a:lnTo>
                  <a:lnTo>
                    <a:pt x="753" y="494"/>
                  </a:lnTo>
                  <a:lnTo>
                    <a:pt x="757" y="488"/>
                  </a:lnTo>
                  <a:lnTo>
                    <a:pt x="760" y="481"/>
                  </a:lnTo>
                  <a:lnTo>
                    <a:pt x="764" y="475"/>
                  </a:lnTo>
                  <a:lnTo>
                    <a:pt x="766" y="467"/>
                  </a:lnTo>
                  <a:lnTo>
                    <a:pt x="768" y="459"/>
                  </a:lnTo>
                  <a:lnTo>
                    <a:pt x="769" y="453"/>
                  </a:lnTo>
                  <a:lnTo>
                    <a:pt x="769" y="445"/>
                  </a:lnTo>
                  <a:lnTo>
                    <a:pt x="769" y="437"/>
                  </a:lnTo>
                  <a:lnTo>
                    <a:pt x="768" y="429"/>
                  </a:lnTo>
                  <a:lnTo>
                    <a:pt x="766" y="422"/>
                  </a:lnTo>
                  <a:lnTo>
                    <a:pt x="764" y="415"/>
                  </a:lnTo>
                  <a:lnTo>
                    <a:pt x="760" y="409"/>
                  </a:lnTo>
                  <a:lnTo>
                    <a:pt x="757" y="402"/>
                  </a:lnTo>
                  <a:lnTo>
                    <a:pt x="753" y="396"/>
                  </a:lnTo>
                  <a:lnTo>
                    <a:pt x="747" y="389"/>
                  </a:lnTo>
                  <a:lnTo>
                    <a:pt x="742" y="384"/>
                  </a:lnTo>
                  <a:lnTo>
                    <a:pt x="736" y="380"/>
                  </a:lnTo>
                  <a:lnTo>
                    <a:pt x="729" y="376"/>
                  </a:lnTo>
                  <a:lnTo>
                    <a:pt x="723" y="372"/>
                  </a:lnTo>
                  <a:lnTo>
                    <a:pt x="716" y="370"/>
                  </a:lnTo>
                  <a:lnTo>
                    <a:pt x="709" y="368"/>
                  </a:lnTo>
                  <a:lnTo>
                    <a:pt x="701" y="367"/>
                  </a:lnTo>
                  <a:lnTo>
                    <a:pt x="693" y="367"/>
                  </a:lnTo>
                  <a:lnTo>
                    <a:pt x="470" y="367"/>
                  </a:lnTo>
                  <a:lnTo>
                    <a:pt x="470" y="524"/>
                  </a:lnTo>
                  <a:close/>
                </a:path>
              </a:pathLst>
            </a:custGeom>
            <a:solidFill>
              <a:srgbClr val="BB2F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8" name="Freeform 133">
              <a:extLst>
                <a:ext uri="{FF2B5EF4-FFF2-40B4-BE49-F238E27FC236}">
                  <a16:creationId xmlns:a16="http://schemas.microsoft.com/office/drawing/2014/main" id="{A7283E4C-E221-4D8B-BB56-D4BAF8842DA0}"/>
                </a:ext>
              </a:extLst>
            </p:cNvPr>
            <p:cNvSpPr>
              <a:spLocks/>
            </p:cNvSpPr>
            <p:nvPr/>
          </p:nvSpPr>
          <p:spPr bwMode="auto">
            <a:xfrm>
              <a:off x="2723" y="328"/>
              <a:ext cx="2583" cy="532"/>
            </a:xfrm>
            <a:custGeom>
              <a:avLst/>
              <a:gdLst>
                <a:gd name="T0" fmla="*/ 1749 w 10336"/>
                <a:gd name="T1" fmla="*/ 737 h 2127"/>
                <a:gd name="T2" fmla="*/ 1365 w 10336"/>
                <a:gd name="T3" fmla="*/ 794 h 2127"/>
                <a:gd name="T4" fmla="*/ 1006 w 10336"/>
                <a:gd name="T5" fmla="*/ 906 h 2127"/>
                <a:gd name="T6" fmla="*/ 681 w 10336"/>
                <a:gd name="T7" fmla="*/ 1070 h 2127"/>
                <a:gd name="T8" fmla="*/ 418 w 10336"/>
                <a:gd name="T9" fmla="*/ 1276 h 2127"/>
                <a:gd name="T10" fmla="*/ 206 w 10336"/>
                <a:gd name="T11" fmla="*/ 1514 h 2127"/>
                <a:gd name="T12" fmla="*/ 72 w 10336"/>
                <a:gd name="T13" fmla="*/ 1779 h 2127"/>
                <a:gd name="T14" fmla="*/ 6 w 10336"/>
                <a:gd name="T15" fmla="*/ 2057 h 2127"/>
                <a:gd name="T16" fmla="*/ 9 w 10336"/>
                <a:gd name="T17" fmla="*/ 2014 h 2127"/>
                <a:gd name="T18" fmla="*/ 96 w 10336"/>
                <a:gd name="T19" fmla="*/ 1779 h 2127"/>
                <a:gd name="T20" fmla="*/ 244 w 10336"/>
                <a:gd name="T21" fmla="*/ 1571 h 2127"/>
                <a:gd name="T22" fmla="*/ 460 w 10336"/>
                <a:gd name="T23" fmla="*/ 1396 h 2127"/>
                <a:gd name="T24" fmla="*/ 733 w 10336"/>
                <a:gd name="T25" fmla="*/ 1258 h 2127"/>
                <a:gd name="T26" fmla="*/ 1040 w 10336"/>
                <a:gd name="T27" fmla="*/ 1175 h 2127"/>
                <a:gd name="T28" fmla="*/ 1356 w 10336"/>
                <a:gd name="T29" fmla="*/ 1143 h 2127"/>
                <a:gd name="T30" fmla="*/ 4148 w 10336"/>
                <a:gd name="T31" fmla="*/ 1136 h 2127"/>
                <a:gd name="T32" fmla="*/ 4440 w 10336"/>
                <a:gd name="T33" fmla="*/ 1070 h 2127"/>
                <a:gd name="T34" fmla="*/ 4698 w 10336"/>
                <a:gd name="T35" fmla="*/ 961 h 2127"/>
                <a:gd name="T36" fmla="*/ 4915 w 10336"/>
                <a:gd name="T37" fmla="*/ 807 h 2127"/>
                <a:gd name="T38" fmla="*/ 5068 w 10336"/>
                <a:gd name="T39" fmla="*/ 619 h 2127"/>
                <a:gd name="T40" fmla="*/ 5149 w 10336"/>
                <a:gd name="T41" fmla="*/ 405 h 2127"/>
                <a:gd name="T42" fmla="*/ 5173 w 10336"/>
                <a:gd name="T43" fmla="*/ 284 h 2127"/>
                <a:gd name="T44" fmla="*/ 5187 w 10336"/>
                <a:gd name="T45" fmla="*/ 405 h 2127"/>
                <a:gd name="T46" fmla="*/ 5269 w 10336"/>
                <a:gd name="T47" fmla="*/ 619 h 2127"/>
                <a:gd name="T48" fmla="*/ 5423 w 10336"/>
                <a:gd name="T49" fmla="*/ 807 h 2127"/>
                <a:gd name="T50" fmla="*/ 5638 w 10336"/>
                <a:gd name="T51" fmla="*/ 961 h 2127"/>
                <a:gd name="T52" fmla="*/ 5896 w 10336"/>
                <a:gd name="T53" fmla="*/ 1070 h 2127"/>
                <a:gd name="T54" fmla="*/ 6189 w 10336"/>
                <a:gd name="T55" fmla="*/ 1136 h 2127"/>
                <a:gd name="T56" fmla="*/ 8980 w 10336"/>
                <a:gd name="T57" fmla="*/ 1143 h 2127"/>
                <a:gd name="T58" fmla="*/ 9302 w 10336"/>
                <a:gd name="T59" fmla="*/ 1175 h 2127"/>
                <a:gd name="T60" fmla="*/ 9604 w 10336"/>
                <a:gd name="T61" fmla="*/ 1258 h 2127"/>
                <a:gd name="T62" fmla="*/ 9867 w 10336"/>
                <a:gd name="T63" fmla="*/ 1396 h 2127"/>
                <a:gd name="T64" fmla="*/ 10092 w 10336"/>
                <a:gd name="T65" fmla="*/ 1571 h 2127"/>
                <a:gd name="T66" fmla="*/ 10240 w 10336"/>
                <a:gd name="T67" fmla="*/ 1779 h 2127"/>
                <a:gd name="T68" fmla="*/ 10327 w 10336"/>
                <a:gd name="T69" fmla="*/ 2014 h 2127"/>
                <a:gd name="T70" fmla="*/ 10332 w 10336"/>
                <a:gd name="T71" fmla="*/ 2057 h 2127"/>
                <a:gd name="T72" fmla="*/ 10270 w 10336"/>
                <a:gd name="T73" fmla="*/ 1779 h 2127"/>
                <a:gd name="T74" fmla="*/ 10126 w 10336"/>
                <a:gd name="T75" fmla="*/ 1514 h 2127"/>
                <a:gd name="T76" fmla="*/ 9915 w 10336"/>
                <a:gd name="T77" fmla="*/ 1276 h 2127"/>
                <a:gd name="T78" fmla="*/ 9652 w 10336"/>
                <a:gd name="T79" fmla="*/ 1070 h 2127"/>
                <a:gd name="T80" fmla="*/ 9335 w 10336"/>
                <a:gd name="T81" fmla="*/ 906 h 2127"/>
                <a:gd name="T82" fmla="*/ 8971 w 10336"/>
                <a:gd name="T83" fmla="*/ 794 h 2127"/>
                <a:gd name="T84" fmla="*/ 8593 w 10336"/>
                <a:gd name="T85" fmla="*/ 737 h 2127"/>
                <a:gd name="T86" fmla="*/ 6146 w 10336"/>
                <a:gd name="T87" fmla="*/ 720 h 2127"/>
                <a:gd name="T88" fmla="*/ 5867 w 10336"/>
                <a:gd name="T89" fmla="*/ 692 h 2127"/>
                <a:gd name="T90" fmla="*/ 5624 w 10336"/>
                <a:gd name="T91" fmla="*/ 611 h 2127"/>
                <a:gd name="T92" fmla="*/ 5418 w 10336"/>
                <a:gd name="T93" fmla="*/ 479 h 2127"/>
                <a:gd name="T94" fmla="*/ 5269 w 10336"/>
                <a:gd name="T95" fmla="*/ 308 h 2127"/>
                <a:gd name="T96" fmla="*/ 5187 w 10336"/>
                <a:gd name="T97" fmla="*/ 113 h 2127"/>
                <a:gd name="T98" fmla="*/ 5173 w 10336"/>
                <a:gd name="T99" fmla="*/ 0 h 2127"/>
                <a:gd name="T100" fmla="*/ 5130 w 10336"/>
                <a:gd name="T101" fmla="*/ 203 h 2127"/>
                <a:gd name="T102" fmla="*/ 5020 w 10336"/>
                <a:gd name="T103" fmla="*/ 385 h 2127"/>
                <a:gd name="T104" fmla="*/ 4838 w 10336"/>
                <a:gd name="T105" fmla="*/ 542 h 2127"/>
                <a:gd name="T106" fmla="*/ 4608 w 10336"/>
                <a:gd name="T107" fmla="*/ 654 h 2127"/>
                <a:gd name="T108" fmla="*/ 4354 w 10336"/>
                <a:gd name="T109" fmla="*/ 714 h 2127"/>
                <a:gd name="T110" fmla="*/ 4201 w 10336"/>
                <a:gd name="T111" fmla="*/ 720 h 21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336"/>
                <a:gd name="T169" fmla="*/ 0 h 2127"/>
                <a:gd name="T170" fmla="*/ 10336 w 10336"/>
                <a:gd name="T171" fmla="*/ 2127 h 21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336" h="2127">
                  <a:moveTo>
                    <a:pt x="1940" y="720"/>
                  </a:moveTo>
                  <a:lnTo>
                    <a:pt x="1749" y="737"/>
                  </a:lnTo>
                  <a:lnTo>
                    <a:pt x="1557" y="759"/>
                  </a:lnTo>
                  <a:lnTo>
                    <a:pt x="1365" y="794"/>
                  </a:lnTo>
                  <a:lnTo>
                    <a:pt x="1184" y="846"/>
                  </a:lnTo>
                  <a:lnTo>
                    <a:pt x="1006" y="906"/>
                  </a:lnTo>
                  <a:lnTo>
                    <a:pt x="839" y="982"/>
                  </a:lnTo>
                  <a:lnTo>
                    <a:pt x="681" y="1070"/>
                  </a:lnTo>
                  <a:lnTo>
                    <a:pt x="542" y="1167"/>
                  </a:lnTo>
                  <a:lnTo>
                    <a:pt x="418" y="1276"/>
                  </a:lnTo>
                  <a:lnTo>
                    <a:pt x="302" y="1392"/>
                  </a:lnTo>
                  <a:lnTo>
                    <a:pt x="206" y="1514"/>
                  </a:lnTo>
                  <a:lnTo>
                    <a:pt x="125" y="1641"/>
                  </a:lnTo>
                  <a:lnTo>
                    <a:pt x="72" y="1779"/>
                  </a:lnTo>
                  <a:lnTo>
                    <a:pt x="24" y="1919"/>
                  </a:lnTo>
                  <a:lnTo>
                    <a:pt x="6" y="2057"/>
                  </a:lnTo>
                  <a:lnTo>
                    <a:pt x="0" y="2127"/>
                  </a:lnTo>
                  <a:lnTo>
                    <a:pt x="9" y="2014"/>
                  </a:lnTo>
                  <a:lnTo>
                    <a:pt x="39" y="1895"/>
                  </a:lnTo>
                  <a:lnTo>
                    <a:pt x="96" y="1779"/>
                  </a:lnTo>
                  <a:lnTo>
                    <a:pt x="164" y="1674"/>
                  </a:lnTo>
                  <a:lnTo>
                    <a:pt x="244" y="1571"/>
                  </a:lnTo>
                  <a:lnTo>
                    <a:pt x="350" y="1476"/>
                  </a:lnTo>
                  <a:lnTo>
                    <a:pt x="460" y="1396"/>
                  </a:lnTo>
                  <a:lnTo>
                    <a:pt x="594" y="1322"/>
                  </a:lnTo>
                  <a:lnTo>
                    <a:pt x="733" y="1258"/>
                  </a:lnTo>
                  <a:lnTo>
                    <a:pt x="882" y="1206"/>
                  </a:lnTo>
                  <a:lnTo>
                    <a:pt x="1040" y="1175"/>
                  </a:lnTo>
                  <a:lnTo>
                    <a:pt x="1198" y="1151"/>
                  </a:lnTo>
                  <a:lnTo>
                    <a:pt x="1356" y="1143"/>
                  </a:lnTo>
                  <a:lnTo>
                    <a:pt x="4000" y="1143"/>
                  </a:lnTo>
                  <a:lnTo>
                    <a:pt x="4148" y="1136"/>
                  </a:lnTo>
                  <a:lnTo>
                    <a:pt x="4297" y="1112"/>
                  </a:lnTo>
                  <a:lnTo>
                    <a:pt x="4440" y="1070"/>
                  </a:lnTo>
                  <a:lnTo>
                    <a:pt x="4574" y="1028"/>
                  </a:lnTo>
                  <a:lnTo>
                    <a:pt x="4698" y="961"/>
                  </a:lnTo>
                  <a:lnTo>
                    <a:pt x="4814" y="888"/>
                  </a:lnTo>
                  <a:lnTo>
                    <a:pt x="4915" y="807"/>
                  </a:lnTo>
                  <a:lnTo>
                    <a:pt x="5000" y="720"/>
                  </a:lnTo>
                  <a:lnTo>
                    <a:pt x="5068" y="619"/>
                  </a:lnTo>
                  <a:lnTo>
                    <a:pt x="5116" y="514"/>
                  </a:lnTo>
                  <a:lnTo>
                    <a:pt x="5149" y="405"/>
                  </a:lnTo>
                  <a:lnTo>
                    <a:pt x="5164" y="298"/>
                  </a:lnTo>
                  <a:lnTo>
                    <a:pt x="5173" y="284"/>
                  </a:lnTo>
                  <a:lnTo>
                    <a:pt x="5173" y="298"/>
                  </a:lnTo>
                  <a:lnTo>
                    <a:pt x="5187" y="405"/>
                  </a:lnTo>
                  <a:lnTo>
                    <a:pt x="5217" y="514"/>
                  </a:lnTo>
                  <a:lnTo>
                    <a:pt x="5269" y="619"/>
                  </a:lnTo>
                  <a:lnTo>
                    <a:pt x="5336" y="720"/>
                  </a:lnTo>
                  <a:lnTo>
                    <a:pt x="5423" y="807"/>
                  </a:lnTo>
                  <a:lnTo>
                    <a:pt x="5523" y="888"/>
                  </a:lnTo>
                  <a:lnTo>
                    <a:pt x="5638" y="961"/>
                  </a:lnTo>
                  <a:lnTo>
                    <a:pt x="5762" y="1028"/>
                  </a:lnTo>
                  <a:lnTo>
                    <a:pt x="5896" y="1070"/>
                  </a:lnTo>
                  <a:lnTo>
                    <a:pt x="6036" y="1112"/>
                  </a:lnTo>
                  <a:lnTo>
                    <a:pt x="6189" y="1136"/>
                  </a:lnTo>
                  <a:lnTo>
                    <a:pt x="6336" y="1143"/>
                  </a:lnTo>
                  <a:lnTo>
                    <a:pt x="8980" y="1143"/>
                  </a:lnTo>
                  <a:lnTo>
                    <a:pt x="9135" y="1151"/>
                  </a:lnTo>
                  <a:lnTo>
                    <a:pt x="9302" y="1175"/>
                  </a:lnTo>
                  <a:lnTo>
                    <a:pt x="9455" y="1206"/>
                  </a:lnTo>
                  <a:lnTo>
                    <a:pt x="9604" y="1258"/>
                  </a:lnTo>
                  <a:lnTo>
                    <a:pt x="9737" y="1322"/>
                  </a:lnTo>
                  <a:lnTo>
                    <a:pt x="9867" y="1396"/>
                  </a:lnTo>
                  <a:lnTo>
                    <a:pt x="9987" y="1476"/>
                  </a:lnTo>
                  <a:lnTo>
                    <a:pt x="10092" y="1571"/>
                  </a:lnTo>
                  <a:lnTo>
                    <a:pt x="10174" y="1674"/>
                  </a:lnTo>
                  <a:lnTo>
                    <a:pt x="10240" y="1779"/>
                  </a:lnTo>
                  <a:lnTo>
                    <a:pt x="10293" y="1895"/>
                  </a:lnTo>
                  <a:lnTo>
                    <a:pt x="10327" y="2014"/>
                  </a:lnTo>
                  <a:lnTo>
                    <a:pt x="10336" y="2127"/>
                  </a:lnTo>
                  <a:lnTo>
                    <a:pt x="10332" y="2057"/>
                  </a:lnTo>
                  <a:lnTo>
                    <a:pt x="10307" y="1919"/>
                  </a:lnTo>
                  <a:lnTo>
                    <a:pt x="10270" y="1779"/>
                  </a:lnTo>
                  <a:lnTo>
                    <a:pt x="10208" y="1641"/>
                  </a:lnTo>
                  <a:lnTo>
                    <a:pt x="10126" y="1514"/>
                  </a:lnTo>
                  <a:lnTo>
                    <a:pt x="10030" y="1392"/>
                  </a:lnTo>
                  <a:lnTo>
                    <a:pt x="9915" y="1276"/>
                  </a:lnTo>
                  <a:lnTo>
                    <a:pt x="9790" y="1167"/>
                  </a:lnTo>
                  <a:lnTo>
                    <a:pt x="9652" y="1070"/>
                  </a:lnTo>
                  <a:lnTo>
                    <a:pt x="9499" y="982"/>
                  </a:lnTo>
                  <a:lnTo>
                    <a:pt x="9335" y="906"/>
                  </a:lnTo>
                  <a:lnTo>
                    <a:pt x="9154" y="846"/>
                  </a:lnTo>
                  <a:lnTo>
                    <a:pt x="8971" y="794"/>
                  </a:lnTo>
                  <a:lnTo>
                    <a:pt x="8779" y="759"/>
                  </a:lnTo>
                  <a:lnTo>
                    <a:pt x="8593" y="737"/>
                  </a:lnTo>
                  <a:lnTo>
                    <a:pt x="8397" y="720"/>
                  </a:lnTo>
                  <a:lnTo>
                    <a:pt x="6146" y="720"/>
                  </a:lnTo>
                  <a:lnTo>
                    <a:pt x="6002" y="714"/>
                  </a:lnTo>
                  <a:lnTo>
                    <a:pt x="5867" y="692"/>
                  </a:lnTo>
                  <a:lnTo>
                    <a:pt x="5748" y="657"/>
                  </a:lnTo>
                  <a:lnTo>
                    <a:pt x="5624" y="611"/>
                  </a:lnTo>
                  <a:lnTo>
                    <a:pt x="5517" y="552"/>
                  </a:lnTo>
                  <a:lnTo>
                    <a:pt x="5418" y="479"/>
                  </a:lnTo>
                  <a:lnTo>
                    <a:pt x="5336" y="399"/>
                  </a:lnTo>
                  <a:lnTo>
                    <a:pt x="5269" y="308"/>
                  </a:lnTo>
                  <a:lnTo>
                    <a:pt x="5217" y="214"/>
                  </a:lnTo>
                  <a:lnTo>
                    <a:pt x="5187" y="113"/>
                  </a:lnTo>
                  <a:lnTo>
                    <a:pt x="5173" y="14"/>
                  </a:lnTo>
                  <a:lnTo>
                    <a:pt x="5173" y="0"/>
                  </a:lnTo>
                  <a:lnTo>
                    <a:pt x="5158" y="105"/>
                  </a:lnTo>
                  <a:lnTo>
                    <a:pt x="5130" y="203"/>
                  </a:lnTo>
                  <a:lnTo>
                    <a:pt x="5082" y="298"/>
                  </a:lnTo>
                  <a:lnTo>
                    <a:pt x="5020" y="385"/>
                  </a:lnTo>
                  <a:lnTo>
                    <a:pt x="4934" y="469"/>
                  </a:lnTo>
                  <a:lnTo>
                    <a:pt x="4838" y="542"/>
                  </a:lnTo>
                  <a:lnTo>
                    <a:pt x="4732" y="601"/>
                  </a:lnTo>
                  <a:lnTo>
                    <a:pt x="4608" y="654"/>
                  </a:lnTo>
                  <a:lnTo>
                    <a:pt x="4483" y="689"/>
                  </a:lnTo>
                  <a:lnTo>
                    <a:pt x="4354" y="714"/>
                  </a:lnTo>
                  <a:lnTo>
                    <a:pt x="4215" y="720"/>
                  </a:lnTo>
                  <a:lnTo>
                    <a:pt x="4201" y="720"/>
                  </a:lnTo>
                  <a:lnTo>
                    <a:pt x="1940" y="72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09" name="Freeform 134">
              <a:extLst>
                <a:ext uri="{FF2B5EF4-FFF2-40B4-BE49-F238E27FC236}">
                  <a16:creationId xmlns:a16="http://schemas.microsoft.com/office/drawing/2014/main" id="{036BFD06-9AC2-44E9-AB5F-368341141322}"/>
                </a:ext>
              </a:extLst>
            </p:cNvPr>
            <p:cNvSpPr>
              <a:spLocks/>
            </p:cNvSpPr>
            <p:nvPr/>
          </p:nvSpPr>
          <p:spPr bwMode="auto">
            <a:xfrm>
              <a:off x="2586" y="8"/>
              <a:ext cx="210" cy="232"/>
            </a:xfrm>
            <a:custGeom>
              <a:avLst/>
              <a:gdLst>
                <a:gd name="T0" fmla="*/ 842 w 842"/>
                <a:gd name="T1" fmla="*/ 432 h 929"/>
                <a:gd name="T2" fmla="*/ 809 w 842"/>
                <a:gd name="T3" fmla="*/ 816 h 929"/>
                <a:gd name="T4" fmla="*/ 750 w 842"/>
                <a:gd name="T5" fmla="*/ 854 h 929"/>
                <a:gd name="T6" fmla="*/ 676 w 842"/>
                <a:gd name="T7" fmla="*/ 888 h 929"/>
                <a:gd name="T8" fmla="*/ 594 w 842"/>
                <a:gd name="T9" fmla="*/ 912 h 929"/>
                <a:gd name="T10" fmla="*/ 512 w 842"/>
                <a:gd name="T11" fmla="*/ 927 h 929"/>
                <a:gd name="T12" fmla="*/ 422 w 842"/>
                <a:gd name="T13" fmla="*/ 928 h 929"/>
                <a:gd name="T14" fmla="*/ 324 w 842"/>
                <a:gd name="T15" fmla="*/ 915 h 929"/>
                <a:gd name="T16" fmla="*/ 238 w 842"/>
                <a:gd name="T17" fmla="*/ 884 h 929"/>
                <a:gd name="T18" fmla="*/ 162 w 842"/>
                <a:gd name="T19" fmla="*/ 837 h 929"/>
                <a:gd name="T20" fmla="*/ 100 w 842"/>
                <a:gd name="T21" fmla="*/ 776 h 929"/>
                <a:gd name="T22" fmla="*/ 54 w 842"/>
                <a:gd name="T23" fmla="*/ 701 h 929"/>
                <a:gd name="T24" fmla="*/ 21 w 842"/>
                <a:gd name="T25" fmla="*/ 616 h 929"/>
                <a:gd name="T26" fmla="*/ 4 w 842"/>
                <a:gd name="T27" fmla="*/ 525 h 929"/>
                <a:gd name="T28" fmla="*/ 2 w 842"/>
                <a:gd name="T29" fmla="*/ 426 h 929"/>
                <a:gd name="T30" fmla="*/ 16 w 842"/>
                <a:gd name="T31" fmla="*/ 329 h 929"/>
                <a:gd name="T32" fmla="*/ 46 w 842"/>
                <a:gd name="T33" fmla="*/ 240 h 929"/>
                <a:gd name="T34" fmla="*/ 92 w 842"/>
                <a:gd name="T35" fmla="*/ 161 h 929"/>
                <a:gd name="T36" fmla="*/ 155 w 842"/>
                <a:gd name="T37" fmla="*/ 96 h 929"/>
                <a:gd name="T38" fmla="*/ 232 w 842"/>
                <a:gd name="T39" fmla="*/ 45 h 929"/>
                <a:gd name="T40" fmla="*/ 302 w 842"/>
                <a:gd name="T41" fmla="*/ 17 h 929"/>
                <a:gd name="T42" fmla="*/ 385 w 842"/>
                <a:gd name="T43" fmla="*/ 3 h 929"/>
                <a:gd name="T44" fmla="*/ 488 w 842"/>
                <a:gd name="T45" fmla="*/ 1 h 929"/>
                <a:gd name="T46" fmla="*/ 597 w 842"/>
                <a:gd name="T47" fmla="*/ 18 h 929"/>
                <a:gd name="T48" fmla="*/ 642 w 842"/>
                <a:gd name="T49" fmla="*/ 34 h 929"/>
                <a:gd name="T50" fmla="*/ 683 w 842"/>
                <a:gd name="T51" fmla="*/ 53 h 929"/>
                <a:gd name="T52" fmla="*/ 720 w 842"/>
                <a:gd name="T53" fmla="*/ 79 h 929"/>
                <a:gd name="T54" fmla="*/ 751 w 842"/>
                <a:gd name="T55" fmla="*/ 109 h 929"/>
                <a:gd name="T56" fmla="*/ 778 w 842"/>
                <a:gd name="T57" fmla="*/ 141 h 929"/>
                <a:gd name="T58" fmla="*/ 800 w 842"/>
                <a:gd name="T59" fmla="*/ 179 h 929"/>
                <a:gd name="T60" fmla="*/ 822 w 842"/>
                <a:gd name="T61" fmla="*/ 235 h 929"/>
                <a:gd name="T62" fmla="*/ 645 w 842"/>
                <a:gd name="T63" fmla="*/ 281 h 929"/>
                <a:gd name="T64" fmla="*/ 623 w 842"/>
                <a:gd name="T65" fmla="*/ 238 h 929"/>
                <a:gd name="T66" fmla="*/ 590 w 842"/>
                <a:gd name="T67" fmla="*/ 203 h 929"/>
                <a:gd name="T68" fmla="*/ 550 w 842"/>
                <a:gd name="T69" fmla="*/ 176 h 929"/>
                <a:gd name="T70" fmla="*/ 502 w 842"/>
                <a:gd name="T71" fmla="*/ 161 h 929"/>
                <a:gd name="T72" fmla="*/ 448 w 842"/>
                <a:gd name="T73" fmla="*/ 156 h 929"/>
                <a:gd name="T74" fmla="*/ 378 w 842"/>
                <a:gd name="T75" fmla="*/ 162 h 929"/>
                <a:gd name="T76" fmla="*/ 340 w 842"/>
                <a:gd name="T77" fmla="*/ 174 h 929"/>
                <a:gd name="T78" fmla="*/ 306 w 842"/>
                <a:gd name="T79" fmla="*/ 191 h 929"/>
                <a:gd name="T80" fmla="*/ 276 w 842"/>
                <a:gd name="T81" fmla="*/ 213 h 929"/>
                <a:gd name="T82" fmla="*/ 249 w 842"/>
                <a:gd name="T83" fmla="*/ 240 h 929"/>
                <a:gd name="T84" fmla="*/ 227 w 842"/>
                <a:gd name="T85" fmla="*/ 272 h 929"/>
                <a:gd name="T86" fmla="*/ 210 w 842"/>
                <a:gd name="T87" fmla="*/ 311 h 929"/>
                <a:gd name="T88" fmla="*/ 197 w 842"/>
                <a:gd name="T89" fmla="*/ 354 h 929"/>
                <a:gd name="T90" fmla="*/ 188 w 842"/>
                <a:gd name="T91" fmla="*/ 419 h 929"/>
                <a:gd name="T92" fmla="*/ 192 w 842"/>
                <a:gd name="T93" fmla="*/ 529 h 929"/>
                <a:gd name="T94" fmla="*/ 201 w 842"/>
                <a:gd name="T95" fmla="*/ 579 h 929"/>
                <a:gd name="T96" fmla="*/ 216 w 842"/>
                <a:gd name="T97" fmla="*/ 623 h 929"/>
                <a:gd name="T98" fmla="*/ 235 w 842"/>
                <a:gd name="T99" fmla="*/ 661 h 929"/>
                <a:gd name="T100" fmla="*/ 258 w 842"/>
                <a:gd name="T101" fmla="*/ 695 h 929"/>
                <a:gd name="T102" fmla="*/ 287 w 842"/>
                <a:gd name="T103" fmla="*/ 722 h 929"/>
                <a:gd name="T104" fmla="*/ 318 w 842"/>
                <a:gd name="T105" fmla="*/ 743 h 929"/>
                <a:gd name="T106" fmla="*/ 353 w 842"/>
                <a:gd name="T107" fmla="*/ 759 h 929"/>
                <a:gd name="T108" fmla="*/ 391 w 842"/>
                <a:gd name="T109" fmla="*/ 770 h 929"/>
                <a:gd name="T110" fmla="*/ 431 w 842"/>
                <a:gd name="T111" fmla="*/ 774 h 929"/>
                <a:gd name="T112" fmla="*/ 473 w 842"/>
                <a:gd name="T113" fmla="*/ 772 h 929"/>
                <a:gd name="T114" fmla="*/ 516 w 842"/>
                <a:gd name="T115" fmla="*/ 766 h 929"/>
                <a:gd name="T116" fmla="*/ 559 w 842"/>
                <a:gd name="T117" fmla="*/ 752 h 929"/>
                <a:gd name="T118" fmla="*/ 637 w 842"/>
                <a:gd name="T119" fmla="*/ 713 h 929"/>
                <a:gd name="T120" fmla="*/ 450 w 842"/>
                <a:gd name="T121" fmla="*/ 583 h 9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2"/>
                <a:gd name="T184" fmla="*/ 0 h 929"/>
                <a:gd name="T185" fmla="*/ 842 w 842"/>
                <a:gd name="T186" fmla="*/ 929 h 9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2" h="929">
                  <a:moveTo>
                    <a:pt x="450" y="583"/>
                  </a:moveTo>
                  <a:lnTo>
                    <a:pt x="450" y="432"/>
                  </a:lnTo>
                  <a:lnTo>
                    <a:pt x="842" y="432"/>
                  </a:lnTo>
                  <a:lnTo>
                    <a:pt x="842" y="791"/>
                  </a:lnTo>
                  <a:lnTo>
                    <a:pt x="826" y="804"/>
                  </a:lnTo>
                  <a:lnTo>
                    <a:pt x="809" y="816"/>
                  </a:lnTo>
                  <a:lnTo>
                    <a:pt x="791" y="829"/>
                  </a:lnTo>
                  <a:lnTo>
                    <a:pt x="772" y="842"/>
                  </a:lnTo>
                  <a:lnTo>
                    <a:pt x="750" y="854"/>
                  </a:lnTo>
                  <a:lnTo>
                    <a:pt x="727" y="866"/>
                  </a:lnTo>
                  <a:lnTo>
                    <a:pt x="702" y="876"/>
                  </a:lnTo>
                  <a:lnTo>
                    <a:pt x="676" y="888"/>
                  </a:lnTo>
                  <a:lnTo>
                    <a:pt x="648" y="897"/>
                  </a:lnTo>
                  <a:lnTo>
                    <a:pt x="621" y="906"/>
                  </a:lnTo>
                  <a:lnTo>
                    <a:pt x="594" y="912"/>
                  </a:lnTo>
                  <a:lnTo>
                    <a:pt x="567" y="919"/>
                  </a:lnTo>
                  <a:lnTo>
                    <a:pt x="540" y="923"/>
                  </a:lnTo>
                  <a:lnTo>
                    <a:pt x="512" y="927"/>
                  </a:lnTo>
                  <a:lnTo>
                    <a:pt x="485" y="928"/>
                  </a:lnTo>
                  <a:lnTo>
                    <a:pt x="457" y="929"/>
                  </a:lnTo>
                  <a:lnTo>
                    <a:pt x="422" y="928"/>
                  </a:lnTo>
                  <a:lnTo>
                    <a:pt x="389" y="925"/>
                  </a:lnTo>
                  <a:lnTo>
                    <a:pt x="357" y="921"/>
                  </a:lnTo>
                  <a:lnTo>
                    <a:pt x="324" y="915"/>
                  </a:lnTo>
                  <a:lnTo>
                    <a:pt x="295" y="906"/>
                  </a:lnTo>
                  <a:lnTo>
                    <a:pt x="266" y="896"/>
                  </a:lnTo>
                  <a:lnTo>
                    <a:pt x="238" y="884"/>
                  </a:lnTo>
                  <a:lnTo>
                    <a:pt x="212" y="870"/>
                  </a:lnTo>
                  <a:lnTo>
                    <a:pt x="186" y="854"/>
                  </a:lnTo>
                  <a:lnTo>
                    <a:pt x="162" y="837"/>
                  </a:lnTo>
                  <a:lnTo>
                    <a:pt x="139" y="819"/>
                  </a:lnTo>
                  <a:lnTo>
                    <a:pt x="120" y="798"/>
                  </a:lnTo>
                  <a:lnTo>
                    <a:pt x="100" y="776"/>
                  </a:lnTo>
                  <a:lnTo>
                    <a:pt x="83" y="753"/>
                  </a:lnTo>
                  <a:lnTo>
                    <a:pt x="68" y="727"/>
                  </a:lnTo>
                  <a:lnTo>
                    <a:pt x="54" y="701"/>
                  </a:lnTo>
                  <a:lnTo>
                    <a:pt x="41" y="673"/>
                  </a:lnTo>
                  <a:lnTo>
                    <a:pt x="30" y="644"/>
                  </a:lnTo>
                  <a:lnTo>
                    <a:pt x="21" y="616"/>
                  </a:lnTo>
                  <a:lnTo>
                    <a:pt x="13" y="586"/>
                  </a:lnTo>
                  <a:lnTo>
                    <a:pt x="8" y="556"/>
                  </a:lnTo>
                  <a:lnTo>
                    <a:pt x="4" y="525"/>
                  </a:lnTo>
                  <a:lnTo>
                    <a:pt x="2" y="494"/>
                  </a:lnTo>
                  <a:lnTo>
                    <a:pt x="0" y="461"/>
                  </a:lnTo>
                  <a:lnTo>
                    <a:pt x="2" y="426"/>
                  </a:lnTo>
                  <a:lnTo>
                    <a:pt x="4" y="394"/>
                  </a:lnTo>
                  <a:lnTo>
                    <a:pt x="9" y="360"/>
                  </a:lnTo>
                  <a:lnTo>
                    <a:pt x="16" y="329"/>
                  </a:lnTo>
                  <a:lnTo>
                    <a:pt x="24" y="298"/>
                  </a:lnTo>
                  <a:lnTo>
                    <a:pt x="34" y="268"/>
                  </a:lnTo>
                  <a:lnTo>
                    <a:pt x="46" y="240"/>
                  </a:lnTo>
                  <a:lnTo>
                    <a:pt x="60" y="213"/>
                  </a:lnTo>
                  <a:lnTo>
                    <a:pt x="76" y="185"/>
                  </a:lnTo>
                  <a:lnTo>
                    <a:pt x="92" y="161"/>
                  </a:lnTo>
                  <a:lnTo>
                    <a:pt x="112" y="137"/>
                  </a:lnTo>
                  <a:lnTo>
                    <a:pt x="133" y="115"/>
                  </a:lnTo>
                  <a:lnTo>
                    <a:pt x="155" y="96"/>
                  </a:lnTo>
                  <a:lnTo>
                    <a:pt x="178" y="76"/>
                  </a:lnTo>
                  <a:lnTo>
                    <a:pt x="204" y="60"/>
                  </a:lnTo>
                  <a:lnTo>
                    <a:pt x="232" y="45"/>
                  </a:lnTo>
                  <a:lnTo>
                    <a:pt x="254" y="34"/>
                  </a:lnTo>
                  <a:lnTo>
                    <a:pt x="278" y="25"/>
                  </a:lnTo>
                  <a:lnTo>
                    <a:pt x="302" y="17"/>
                  </a:lnTo>
                  <a:lnTo>
                    <a:pt x="328" y="12"/>
                  </a:lnTo>
                  <a:lnTo>
                    <a:pt x="357" y="6"/>
                  </a:lnTo>
                  <a:lnTo>
                    <a:pt x="385" y="3"/>
                  </a:lnTo>
                  <a:lnTo>
                    <a:pt x="415" y="1"/>
                  </a:lnTo>
                  <a:lnTo>
                    <a:pt x="448" y="0"/>
                  </a:lnTo>
                  <a:lnTo>
                    <a:pt x="488" y="1"/>
                  </a:lnTo>
                  <a:lnTo>
                    <a:pt x="527" y="4"/>
                  </a:lnTo>
                  <a:lnTo>
                    <a:pt x="562" y="10"/>
                  </a:lnTo>
                  <a:lnTo>
                    <a:pt x="597" y="18"/>
                  </a:lnTo>
                  <a:lnTo>
                    <a:pt x="612" y="22"/>
                  </a:lnTo>
                  <a:lnTo>
                    <a:pt x="628" y="27"/>
                  </a:lnTo>
                  <a:lnTo>
                    <a:pt x="642" y="34"/>
                  </a:lnTo>
                  <a:lnTo>
                    <a:pt x="656" y="39"/>
                  </a:lnTo>
                  <a:lnTo>
                    <a:pt x="670" y="47"/>
                  </a:lnTo>
                  <a:lnTo>
                    <a:pt x="683" y="53"/>
                  </a:lnTo>
                  <a:lnTo>
                    <a:pt x="696" y="62"/>
                  </a:lnTo>
                  <a:lnTo>
                    <a:pt x="708" y="70"/>
                  </a:lnTo>
                  <a:lnTo>
                    <a:pt x="720" y="79"/>
                  </a:lnTo>
                  <a:lnTo>
                    <a:pt x="731" y="88"/>
                  </a:lnTo>
                  <a:lnTo>
                    <a:pt x="742" y="98"/>
                  </a:lnTo>
                  <a:lnTo>
                    <a:pt x="751" y="109"/>
                  </a:lnTo>
                  <a:lnTo>
                    <a:pt x="761" y="119"/>
                  </a:lnTo>
                  <a:lnTo>
                    <a:pt x="769" y="131"/>
                  </a:lnTo>
                  <a:lnTo>
                    <a:pt x="778" y="141"/>
                  </a:lnTo>
                  <a:lnTo>
                    <a:pt x="786" y="154"/>
                  </a:lnTo>
                  <a:lnTo>
                    <a:pt x="794" y="166"/>
                  </a:lnTo>
                  <a:lnTo>
                    <a:pt x="800" y="179"/>
                  </a:lnTo>
                  <a:lnTo>
                    <a:pt x="807" y="192"/>
                  </a:lnTo>
                  <a:lnTo>
                    <a:pt x="812" y="206"/>
                  </a:lnTo>
                  <a:lnTo>
                    <a:pt x="822" y="235"/>
                  </a:lnTo>
                  <a:lnTo>
                    <a:pt x="830" y="264"/>
                  </a:lnTo>
                  <a:lnTo>
                    <a:pt x="650" y="298"/>
                  </a:lnTo>
                  <a:lnTo>
                    <a:pt x="645" y="281"/>
                  </a:lnTo>
                  <a:lnTo>
                    <a:pt x="638" y="267"/>
                  </a:lnTo>
                  <a:lnTo>
                    <a:pt x="630" y="253"/>
                  </a:lnTo>
                  <a:lnTo>
                    <a:pt x="623" y="238"/>
                  </a:lnTo>
                  <a:lnTo>
                    <a:pt x="612" y="226"/>
                  </a:lnTo>
                  <a:lnTo>
                    <a:pt x="602" y="214"/>
                  </a:lnTo>
                  <a:lnTo>
                    <a:pt x="590" y="203"/>
                  </a:lnTo>
                  <a:lnTo>
                    <a:pt x="578" y="193"/>
                  </a:lnTo>
                  <a:lnTo>
                    <a:pt x="564" y="184"/>
                  </a:lnTo>
                  <a:lnTo>
                    <a:pt x="550" y="176"/>
                  </a:lnTo>
                  <a:lnTo>
                    <a:pt x="534" y="170"/>
                  </a:lnTo>
                  <a:lnTo>
                    <a:pt x="519" y="165"/>
                  </a:lnTo>
                  <a:lnTo>
                    <a:pt x="502" y="161"/>
                  </a:lnTo>
                  <a:lnTo>
                    <a:pt x="485" y="157"/>
                  </a:lnTo>
                  <a:lnTo>
                    <a:pt x="466" y="156"/>
                  </a:lnTo>
                  <a:lnTo>
                    <a:pt x="448" y="156"/>
                  </a:lnTo>
                  <a:lnTo>
                    <a:pt x="418" y="157"/>
                  </a:lnTo>
                  <a:lnTo>
                    <a:pt x="391" y="159"/>
                  </a:lnTo>
                  <a:lnTo>
                    <a:pt x="378" y="162"/>
                  </a:lnTo>
                  <a:lnTo>
                    <a:pt x="365" y="166"/>
                  </a:lnTo>
                  <a:lnTo>
                    <a:pt x="353" y="170"/>
                  </a:lnTo>
                  <a:lnTo>
                    <a:pt x="340" y="174"/>
                  </a:lnTo>
                  <a:lnTo>
                    <a:pt x="328" y="179"/>
                  </a:lnTo>
                  <a:lnTo>
                    <a:pt x="318" y="184"/>
                  </a:lnTo>
                  <a:lnTo>
                    <a:pt x="306" y="191"/>
                  </a:lnTo>
                  <a:lnTo>
                    <a:pt x="296" y="197"/>
                  </a:lnTo>
                  <a:lnTo>
                    <a:pt x="286" y="205"/>
                  </a:lnTo>
                  <a:lnTo>
                    <a:pt x="276" y="213"/>
                  </a:lnTo>
                  <a:lnTo>
                    <a:pt x="267" y="222"/>
                  </a:lnTo>
                  <a:lnTo>
                    <a:pt x="258" y="231"/>
                  </a:lnTo>
                  <a:lnTo>
                    <a:pt x="249" y="240"/>
                  </a:lnTo>
                  <a:lnTo>
                    <a:pt x="241" y="250"/>
                  </a:lnTo>
                  <a:lnTo>
                    <a:pt x="234" y="262"/>
                  </a:lnTo>
                  <a:lnTo>
                    <a:pt x="227" y="272"/>
                  </a:lnTo>
                  <a:lnTo>
                    <a:pt x="221" y="285"/>
                  </a:lnTo>
                  <a:lnTo>
                    <a:pt x="216" y="297"/>
                  </a:lnTo>
                  <a:lnTo>
                    <a:pt x="210" y="311"/>
                  </a:lnTo>
                  <a:lnTo>
                    <a:pt x="205" y="324"/>
                  </a:lnTo>
                  <a:lnTo>
                    <a:pt x="201" y="338"/>
                  </a:lnTo>
                  <a:lnTo>
                    <a:pt x="197" y="354"/>
                  </a:lnTo>
                  <a:lnTo>
                    <a:pt x="195" y="368"/>
                  </a:lnTo>
                  <a:lnTo>
                    <a:pt x="192" y="385"/>
                  </a:lnTo>
                  <a:lnTo>
                    <a:pt x="188" y="419"/>
                  </a:lnTo>
                  <a:lnTo>
                    <a:pt x="188" y="454"/>
                  </a:lnTo>
                  <a:lnTo>
                    <a:pt x="188" y="492"/>
                  </a:lnTo>
                  <a:lnTo>
                    <a:pt x="192" y="529"/>
                  </a:lnTo>
                  <a:lnTo>
                    <a:pt x="195" y="547"/>
                  </a:lnTo>
                  <a:lnTo>
                    <a:pt x="197" y="562"/>
                  </a:lnTo>
                  <a:lnTo>
                    <a:pt x="201" y="579"/>
                  </a:lnTo>
                  <a:lnTo>
                    <a:pt x="205" y="594"/>
                  </a:lnTo>
                  <a:lnTo>
                    <a:pt x="210" y="609"/>
                  </a:lnTo>
                  <a:lnTo>
                    <a:pt x="216" y="623"/>
                  </a:lnTo>
                  <a:lnTo>
                    <a:pt x="222" y="636"/>
                  </a:lnTo>
                  <a:lnTo>
                    <a:pt x="227" y="649"/>
                  </a:lnTo>
                  <a:lnTo>
                    <a:pt x="235" y="661"/>
                  </a:lnTo>
                  <a:lnTo>
                    <a:pt x="243" y="673"/>
                  </a:lnTo>
                  <a:lnTo>
                    <a:pt x="251" y="684"/>
                  </a:lnTo>
                  <a:lnTo>
                    <a:pt x="258" y="695"/>
                  </a:lnTo>
                  <a:lnTo>
                    <a:pt x="267" y="704"/>
                  </a:lnTo>
                  <a:lnTo>
                    <a:pt x="278" y="713"/>
                  </a:lnTo>
                  <a:lnTo>
                    <a:pt x="287" y="722"/>
                  </a:lnTo>
                  <a:lnTo>
                    <a:pt x="297" y="730"/>
                  </a:lnTo>
                  <a:lnTo>
                    <a:pt x="308" y="736"/>
                  </a:lnTo>
                  <a:lnTo>
                    <a:pt x="318" y="743"/>
                  </a:lnTo>
                  <a:lnTo>
                    <a:pt x="330" y="749"/>
                  </a:lnTo>
                  <a:lnTo>
                    <a:pt x="341" y="754"/>
                  </a:lnTo>
                  <a:lnTo>
                    <a:pt x="353" y="759"/>
                  </a:lnTo>
                  <a:lnTo>
                    <a:pt x="365" y="763"/>
                  </a:lnTo>
                  <a:lnTo>
                    <a:pt x="378" y="766"/>
                  </a:lnTo>
                  <a:lnTo>
                    <a:pt x="391" y="770"/>
                  </a:lnTo>
                  <a:lnTo>
                    <a:pt x="403" y="771"/>
                  </a:lnTo>
                  <a:lnTo>
                    <a:pt x="416" y="772"/>
                  </a:lnTo>
                  <a:lnTo>
                    <a:pt x="431" y="774"/>
                  </a:lnTo>
                  <a:lnTo>
                    <a:pt x="445" y="774"/>
                  </a:lnTo>
                  <a:lnTo>
                    <a:pt x="459" y="774"/>
                  </a:lnTo>
                  <a:lnTo>
                    <a:pt x="473" y="772"/>
                  </a:lnTo>
                  <a:lnTo>
                    <a:pt x="488" y="771"/>
                  </a:lnTo>
                  <a:lnTo>
                    <a:pt x="502" y="769"/>
                  </a:lnTo>
                  <a:lnTo>
                    <a:pt x="516" y="766"/>
                  </a:lnTo>
                  <a:lnTo>
                    <a:pt x="530" y="762"/>
                  </a:lnTo>
                  <a:lnTo>
                    <a:pt x="545" y="757"/>
                  </a:lnTo>
                  <a:lnTo>
                    <a:pt x="559" y="752"/>
                  </a:lnTo>
                  <a:lnTo>
                    <a:pt x="588" y="740"/>
                  </a:lnTo>
                  <a:lnTo>
                    <a:pt x="612" y="727"/>
                  </a:lnTo>
                  <a:lnTo>
                    <a:pt x="637" y="713"/>
                  </a:lnTo>
                  <a:lnTo>
                    <a:pt x="657" y="697"/>
                  </a:lnTo>
                  <a:lnTo>
                    <a:pt x="657" y="583"/>
                  </a:lnTo>
                  <a:lnTo>
                    <a:pt x="450" y="583"/>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0" name="Freeform 135">
              <a:extLst>
                <a:ext uri="{FF2B5EF4-FFF2-40B4-BE49-F238E27FC236}">
                  <a16:creationId xmlns:a16="http://schemas.microsoft.com/office/drawing/2014/main" id="{B81FE50F-493C-4D8D-A3CE-9C9162688203}"/>
                </a:ext>
              </a:extLst>
            </p:cNvPr>
            <p:cNvSpPr>
              <a:spLocks/>
            </p:cNvSpPr>
            <p:nvPr/>
          </p:nvSpPr>
          <p:spPr bwMode="auto">
            <a:xfrm>
              <a:off x="2836" y="70"/>
              <a:ext cx="105" cy="166"/>
            </a:xfrm>
            <a:custGeom>
              <a:avLst/>
              <a:gdLst>
                <a:gd name="T0" fmla="*/ 172 w 422"/>
                <a:gd name="T1" fmla="*/ 666 h 666"/>
                <a:gd name="T2" fmla="*/ 0 w 422"/>
                <a:gd name="T3" fmla="*/ 666 h 666"/>
                <a:gd name="T4" fmla="*/ 0 w 422"/>
                <a:gd name="T5" fmla="*/ 15 h 666"/>
                <a:gd name="T6" fmla="*/ 160 w 422"/>
                <a:gd name="T7" fmla="*/ 15 h 666"/>
                <a:gd name="T8" fmla="*/ 160 w 422"/>
                <a:gd name="T9" fmla="*/ 107 h 666"/>
                <a:gd name="T10" fmla="*/ 180 w 422"/>
                <a:gd name="T11" fmla="*/ 77 h 666"/>
                <a:gd name="T12" fmla="*/ 199 w 422"/>
                <a:gd name="T13" fmla="*/ 53 h 666"/>
                <a:gd name="T14" fmla="*/ 208 w 422"/>
                <a:gd name="T15" fmla="*/ 44 h 666"/>
                <a:gd name="T16" fmla="*/ 217 w 422"/>
                <a:gd name="T17" fmla="*/ 35 h 666"/>
                <a:gd name="T18" fmla="*/ 225 w 422"/>
                <a:gd name="T19" fmla="*/ 27 h 666"/>
                <a:gd name="T20" fmla="*/ 234 w 422"/>
                <a:gd name="T21" fmla="*/ 22 h 666"/>
                <a:gd name="T22" fmla="*/ 242 w 422"/>
                <a:gd name="T23" fmla="*/ 16 h 666"/>
                <a:gd name="T24" fmla="*/ 251 w 422"/>
                <a:gd name="T25" fmla="*/ 13 h 666"/>
                <a:gd name="T26" fmla="*/ 260 w 422"/>
                <a:gd name="T27" fmla="*/ 9 h 666"/>
                <a:gd name="T28" fmla="*/ 269 w 422"/>
                <a:gd name="T29" fmla="*/ 6 h 666"/>
                <a:gd name="T30" fmla="*/ 278 w 422"/>
                <a:gd name="T31" fmla="*/ 3 h 666"/>
                <a:gd name="T32" fmla="*/ 287 w 422"/>
                <a:gd name="T33" fmla="*/ 2 h 666"/>
                <a:gd name="T34" fmla="*/ 298 w 422"/>
                <a:gd name="T35" fmla="*/ 1 h 666"/>
                <a:gd name="T36" fmla="*/ 308 w 422"/>
                <a:gd name="T37" fmla="*/ 0 h 666"/>
                <a:gd name="T38" fmla="*/ 322 w 422"/>
                <a:gd name="T39" fmla="*/ 1 h 666"/>
                <a:gd name="T40" fmla="*/ 338 w 422"/>
                <a:gd name="T41" fmla="*/ 2 h 666"/>
                <a:gd name="T42" fmla="*/ 352 w 422"/>
                <a:gd name="T43" fmla="*/ 5 h 666"/>
                <a:gd name="T44" fmla="*/ 366 w 422"/>
                <a:gd name="T45" fmla="*/ 9 h 666"/>
                <a:gd name="T46" fmla="*/ 381 w 422"/>
                <a:gd name="T47" fmla="*/ 13 h 666"/>
                <a:gd name="T48" fmla="*/ 394 w 422"/>
                <a:gd name="T49" fmla="*/ 19 h 666"/>
                <a:gd name="T50" fmla="*/ 408 w 422"/>
                <a:gd name="T51" fmla="*/ 25 h 666"/>
                <a:gd name="T52" fmla="*/ 422 w 422"/>
                <a:gd name="T53" fmla="*/ 33 h 666"/>
                <a:gd name="T54" fmla="*/ 368 w 422"/>
                <a:gd name="T55" fmla="*/ 182 h 666"/>
                <a:gd name="T56" fmla="*/ 357 w 422"/>
                <a:gd name="T57" fmla="*/ 176 h 666"/>
                <a:gd name="T58" fmla="*/ 347 w 422"/>
                <a:gd name="T59" fmla="*/ 171 h 666"/>
                <a:gd name="T60" fmla="*/ 337 w 422"/>
                <a:gd name="T61" fmla="*/ 165 h 666"/>
                <a:gd name="T62" fmla="*/ 326 w 422"/>
                <a:gd name="T63" fmla="*/ 162 h 666"/>
                <a:gd name="T64" fmla="*/ 316 w 422"/>
                <a:gd name="T65" fmla="*/ 159 h 666"/>
                <a:gd name="T66" fmla="*/ 307 w 422"/>
                <a:gd name="T67" fmla="*/ 156 h 666"/>
                <a:gd name="T68" fmla="*/ 296 w 422"/>
                <a:gd name="T69" fmla="*/ 155 h 666"/>
                <a:gd name="T70" fmla="*/ 287 w 422"/>
                <a:gd name="T71" fmla="*/ 155 h 666"/>
                <a:gd name="T72" fmla="*/ 278 w 422"/>
                <a:gd name="T73" fmla="*/ 155 h 666"/>
                <a:gd name="T74" fmla="*/ 271 w 422"/>
                <a:gd name="T75" fmla="*/ 156 h 666"/>
                <a:gd name="T76" fmla="*/ 261 w 422"/>
                <a:gd name="T77" fmla="*/ 158 h 666"/>
                <a:gd name="T78" fmla="*/ 254 w 422"/>
                <a:gd name="T79" fmla="*/ 160 h 666"/>
                <a:gd name="T80" fmla="*/ 246 w 422"/>
                <a:gd name="T81" fmla="*/ 163 h 666"/>
                <a:gd name="T82" fmla="*/ 239 w 422"/>
                <a:gd name="T83" fmla="*/ 165 h 666"/>
                <a:gd name="T84" fmla="*/ 233 w 422"/>
                <a:gd name="T85" fmla="*/ 169 h 666"/>
                <a:gd name="T86" fmla="*/ 226 w 422"/>
                <a:gd name="T87" fmla="*/ 175 h 666"/>
                <a:gd name="T88" fmla="*/ 220 w 422"/>
                <a:gd name="T89" fmla="*/ 180 h 666"/>
                <a:gd name="T90" fmla="*/ 215 w 422"/>
                <a:gd name="T91" fmla="*/ 186 h 666"/>
                <a:gd name="T92" fmla="*/ 208 w 422"/>
                <a:gd name="T93" fmla="*/ 194 h 666"/>
                <a:gd name="T94" fmla="*/ 203 w 422"/>
                <a:gd name="T95" fmla="*/ 203 h 666"/>
                <a:gd name="T96" fmla="*/ 199 w 422"/>
                <a:gd name="T97" fmla="*/ 212 h 666"/>
                <a:gd name="T98" fmla="*/ 194 w 422"/>
                <a:gd name="T99" fmla="*/ 222 h 666"/>
                <a:gd name="T100" fmla="*/ 190 w 422"/>
                <a:gd name="T101" fmla="*/ 234 h 666"/>
                <a:gd name="T102" fmla="*/ 186 w 422"/>
                <a:gd name="T103" fmla="*/ 247 h 666"/>
                <a:gd name="T104" fmla="*/ 184 w 422"/>
                <a:gd name="T105" fmla="*/ 261 h 666"/>
                <a:gd name="T106" fmla="*/ 180 w 422"/>
                <a:gd name="T107" fmla="*/ 279 h 666"/>
                <a:gd name="T108" fmla="*/ 177 w 422"/>
                <a:gd name="T109" fmla="*/ 302 h 666"/>
                <a:gd name="T110" fmla="*/ 176 w 422"/>
                <a:gd name="T111" fmla="*/ 327 h 666"/>
                <a:gd name="T112" fmla="*/ 175 w 422"/>
                <a:gd name="T113" fmla="*/ 356 h 666"/>
                <a:gd name="T114" fmla="*/ 173 w 422"/>
                <a:gd name="T115" fmla="*/ 388 h 666"/>
                <a:gd name="T116" fmla="*/ 172 w 422"/>
                <a:gd name="T117" fmla="*/ 425 h 666"/>
                <a:gd name="T118" fmla="*/ 172 w 422"/>
                <a:gd name="T119" fmla="*/ 465 h 666"/>
                <a:gd name="T120" fmla="*/ 172 w 422"/>
                <a:gd name="T121" fmla="*/ 666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2"/>
                <a:gd name="T184" fmla="*/ 0 h 666"/>
                <a:gd name="T185" fmla="*/ 422 w 422"/>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2" h="666">
                  <a:moveTo>
                    <a:pt x="172" y="666"/>
                  </a:moveTo>
                  <a:lnTo>
                    <a:pt x="0" y="666"/>
                  </a:lnTo>
                  <a:lnTo>
                    <a:pt x="0" y="15"/>
                  </a:lnTo>
                  <a:lnTo>
                    <a:pt x="160" y="15"/>
                  </a:lnTo>
                  <a:lnTo>
                    <a:pt x="160" y="107"/>
                  </a:lnTo>
                  <a:lnTo>
                    <a:pt x="180" y="77"/>
                  </a:lnTo>
                  <a:lnTo>
                    <a:pt x="199" y="53"/>
                  </a:lnTo>
                  <a:lnTo>
                    <a:pt x="208" y="44"/>
                  </a:lnTo>
                  <a:lnTo>
                    <a:pt x="217" y="35"/>
                  </a:lnTo>
                  <a:lnTo>
                    <a:pt x="225" y="27"/>
                  </a:lnTo>
                  <a:lnTo>
                    <a:pt x="234" y="22"/>
                  </a:lnTo>
                  <a:lnTo>
                    <a:pt x="242" y="16"/>
                  </a:lnTo>
                  <a:lnTo>
                    <a:pt x="251" y="13"/>
                  </a:lnTo>
                  <a:lnTo>
                    <a:pt x="260" y="9"/>
                  </a:lnTo>
                  <a:lnTo>
                    <a:pt x="269" y="6"/>
                  </a:lnTo>
                  <a:lnTo>
                    <a:pt x="278" y="3"/>
                  </a:lnTo>
                  <a:lnTo>
                    <a:pt x="287" y="2"/>
                  </a:lnTo>
                  <a:lnTo>
                    <a:pt x="298" y="1"/>
                  </a:lnTo>
                  <a:lnTo>
                    <a:pt x="308" y="0"/>
                  </a:lnTo>
                  <a:lnTo>
                    <a:pt x="322" y="1"/>
                  </a:lnTo>
                  <a:lnTo>
                    <a:pt x="338" y="2"/>
                  </a:lnTo>
                  <a:lnTo>
                    <a:pt x="352" y="5"/>
                  </a:lnTo>
                  <a:lnTo>
                    <a:pt x="366" y="9"/>
                  </a:lnTo>
                  <a:lnTo>
                    <a:pt x="381" y="13"/>
                  </a:lnTo>
                  <a:lnTo>
                    <a:pt x="394" y="19"/>
                  </a:lnTo>
                  <a:lnTo>
                    <a:pt x="408" y="25"/>
                  </a:lnTo>
                  <a:lnTo>
                    <a:pt x="422" y="33"/>
                  </a:lnTo>
                  <a:lnTo>
                    <a:pt x="368" y="182"/>
                  </a:lnTo>
                  <a:lnTo>
                    <a:pt x="357" y="176"/>
                  </a:lnTo>
                  <a:lnTo>
                    <a:pt x="347" y="171"/>
                  </a:lnTo>
                  <a:lnTo>
                    <a:pt x="337" y="165"/>
                  </a:lnTo>
                  <a:lnTo>
                    <a:pt x="326" y="162"/>
                  </a:lnTo>
                  <a:lnTo>
                    <a:pt x="316" y="159"/>
                  </a:lnTo>
                  <a:lnTo>
                    <a:pt x="307" y="156"/>
                  </a:lnTo>
                  <a:lnTo>
                    <a:pt x="296" y="155"/>
                  </a:lnTo>
                  <a:lnTo>
                    <a:pt x="287" y="155"/>
                  </a:lnTo>
                  <a:lnTo>
                    <a:pt x="278" y="155"/>
                  </a:lnTo>
                  <a:lnTo>
                    <a:pt x="271" y="156"/>
                  </a:lnTo>
                  <a:lnTo>
                    <a:pt x="261" y="158"/>
                  </a:lnTo>
                  <a:lnTo>
                    <a:pt x="254" y="160"/>
                  </a:lnTo>
                  <a:lnTo>
                    <a:pt x="246" y="163"/>
                  </a:lnTo>
                  <a:lnTo>
                    <a:pt x="239" y="165"/>
                  </a:lnTo>
                  <a:lnTo>
                    <a:pt x="233" y="169"/>
                  </a:lnTo>
                  <a:lnTo>
                    <a:pt x="226" y="175"/>
                  </a:lnTo>
                  <a:lnTo>
                    <a:pt x="220" y="180"/>
                  </a:lnTo>
                  <a:lnTo>
                    <a:pt x="215" y="186"/>
                  </a:lnTo>
                  <a:lnTo>
                    <a:pt x="208" y="194"/>
                  </a:lnTo>
                  <a:lnTo>
                    <a:pt x="203" y="203"/>
                  </a:lnTo>
                  <a:lnTo>
                    <a:pt x="199" y="212"/>
                  </a:lnTo>
                  <a:lnTo>
                    <a:pt x="194" y="222"/>
                  </a:lnTo>
                  <a:lnTo>
                    <a:pt x="190" y="234"/>
                  </a:lnTo>
                  <a:lnTo>
                    <a:pt x="186" y="247"/>
                  </a:lnTo>
                  <a:lnTo>
                    <a:pt x="184" y="261"/>
                  </a:lnTo>
                  <a:lnTo>
                    <a:pt x="180" y="279"/>
                  </a:lnTo>
                  <a:lnTo>
                    <a:pt x="177" y="302"/>
                  </a:lnTo>
                  <a:lnTo>
                    <a:pt x="176" y="327"/>
                  </a:lnTo>
                  <a:lnTo>
                    <a:pt x="175" y="356"/>
                  </a:lnTo>
                  <a:lnTo>
                    <a:pt x="173" y="388"/>
                  </a:lnTo>
                  <a:lnTo>
                    <a:pt x="172" y="425"/>
                  </a:lnTo>
                  <a:lnTo>
                    <a:pt x="172" y="465"/>
                  </a:lnTo>
                  <a:lnTo>
                    <a:pt x="172" y="666"/>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1" name="Freeform 136">
              <a:extLst>
                <a:ext uri="{FF2B5EF4-FFF2-40B4-BE49-F238E27FC236}">
                  <a16:creationId xmlns:a16="http://schemas.microsoft.com/office/drawing/2014/main" id="{97C3175D-60CA-472F-A75D-6091C52674C4}"/>
                </a:ext>
              </a:extLst>
            </p:cNvPr>
            <p:cNvSpPr>
              <a:spLocks/>
            </p:cNvSpPr>
            <p:nvPr/>
          </p:nvSpPr>
          <p:spPr bwMode="auto">
            <a:xfrm>
              <a:off x="2959" y="74"/>
              <a:ext cx="148" cy="166"/>
            </a:xfrm>
            <a:custGeom>
              <a:avLst/>
              <a:gdLst>
                <a:gd name="T0" fmla="*/ 433 w 592"/>
                <a:gd name="T1" fmla="*/ 553 h 665"/>
                <a:gd name="T2" fmla="*/ 414 w 592"/>
                <a:gd name="T3" fmla="*/ 578 h 665"/>
                <a:gd name="T4" fmla="*/ 392 w 592"/>
                <a:gd name="T5" fmla="*/ 600 h 665"/>
                <a:gd name="T6" fmla="*/ 367 w 592"/>
                <a:gd name="T7" fmla="*/ 620 h 665"/>
                <a:gd name="T8" fmla="*/ 338 w 592"/>
                <a:gd name="T9" fmla="*/ 635 h 665"/>
                <a:gd name="T10" fmla="*/ 310 w 592"/>
                <a:gd name="T11" fmla="*/ 649 h 665"/>
                <a:gd name="T12" fmla="*/ 279 w 592"/>
                <a:gd name="T13" fmla="*/ 658 h 665"/>
                <a:gd name="T14" fmla="*/ 248 w 592"/>
                <a:gd name="T15" fmla="*/ 664 h 665"/>
                <a:gd name="T16" fmla="*/ 217 w 592"/>
                <a:gd name="T17" fmla="*/ 665 h 665"/>
                <a:gd name="T18" fmla="*/ 184 w 592"/>
                <a:gd name="T19" fmla="*/ 664 h 665"/>
                <a:gd name="T20" fmla="*/ 154 w 592"/>
                <a:gd name="T21" fmla="*/ 658 h 665"/>
                <a:gd name="T22" fmla="*/ 126 w 592"/>
                <a:gd name="T23" fmla="*/ 649 h 665"/>
                <a:gd name="T24" fmla="*/ 99 w 592"/>
                <a:gd name="T25" fmla="*/ 636 h 665"/>
                <a:gd name="T26" fmla="*/ 74 w 592"/>
                <a:gd name="T27" fmla="*/ 621 h 665"/>
                <a:gd name="T28" fmla="*/ 55 w 592"/>
                <a:gd name="T29" fmla="*/ 603 h 665"/>
                <a:gd name="T30" fmla="*/ 36 w 592"/>
                <a:gd name="T31" fmla="*/ 581 h 665"/>
                <a:gd name="T32" fmla="*/ 23 w 592"/>
                <a:gd name="T33" fmla="*/ 556 h 665"/>
                <a:gd name="T34" fmla="*/ 13 w 592"/>
                <a:gd name="T35" fmla="*/ 528 h 665"/>
                <a:gd name="T36" fmla="*/ 5 w 592"/>
                <a:gd name="T37" fmla="*/ 494 h 665"/>
                <a:gd name="T38" fmla="*/ 1 w 592"/>
                <a:gd name="T39" fmla="*/ 455 h 665"/>
                <a:gd name="T40" fmla="*/ 0 w 592"/>
                <a:gd name="T41" fmla="*/ 412 h 665"/>
                <a:gd name="T42" fmla="*/ 172 w 592"/>
                <a:gd name="T43" fmla="*/ 0 h 665"/>
                <a:gd name="T44" fmla="*/ 172 w 592"/>
                <a:gd name="T45" fmla="*/ 362 h 665"/>
                <a:gd name="T46" fmla="*/ 176 w 592"/>
                <a:gd name="T47" fmla="*/ 429 h 665"/>
                <a:gd name="T48" fmla="*/ 180 w 592"/>
                <a:gd name="T49" fmla="*/ 458 h 665"/>
                <a:gd name="T50" fmla="*/ 188 w 592"/>
                <a:gd name="T51" fmla="*/ 482 h 665"/>
                <a:gd name="T52" fmla="*/ 205 w 592"/>
                <a:gd name="T53" fmla="*/ 507 h 665"/>
                <a:gd name="T54" fmla="*/ 223 w 592"/>
                <a:gd name="T55" fmla="*/ 521 h 665"/>
                <a:gd name="T56" fmla="*/ 237 w 592"/>
                <a:gd name="T57" fmla="*/ 528 h 665"/>
                <a:gd name="T58" fmla="*/ 262 w 592"/>
                <a:gd name="T59" fmla="*/ 533 h 665"/>
                <a:gd name="T60" fmla="*/ 292 w 592"/>
                <a:gd name="T61" fmla="*/ 534 h 665"/>
                <a:gd name="T62" fmla="*/ 312 w 592"/>
                <a:gd name="T63" fmla="*/ 531 h 665"/>
                <a:gd name="T64" fmla="*/ 332 w 592"/>
                <a:gd name="T65" fmla="*/ 525 h 665"/>
                <a:gd name="T66" fmla="*/ 350 w 592"/>
                <a:gd name="T67" fmla="*/ 516 h 665"/>
                <a:gd name="T68" fmla="*/ 368 w 592"/>
                <a:gd name="T69" fmla="*/ 504 h 665"/>
                <a:gd name="T70" fmla="*/ 382 w 592"/>
                <a:gd name="T71" fmla="*/ 490 h 665"/>
                <a:gd name="T72" fmla="*/ 394 w 592"/>
                <a:gd name="T73" fmla="*/ 476 h 665"/>
                <a:gd name="T74" fmla="*/ 403 w 592"/>
                <a:gd name="T75" fmla="*/ 459 h 665"/>
                <a:gd name="T76" fmla="*/ 410 w 592"/>
                <a:gd name="T77" fmla="*/ 439 h 665"/>
                <a:gd name="T78" fmla="*/ 415 w 592"/>
                <a:gd name="T79" fmla="*/ 408 h 665"/>
                <a:gd name="T80" fmla="*/ 419 w 592"/>
                <a:gd name="T81" fmla="*/ 338 h 665"/>
                <a:gd name="T82" fmla="*/ 420 w 592"/>
                <a:gd name="T83" fmla="*/ 0 h 665"/>
                <a:gd name="T84" fmla="*/ 592 w 592"/>
                <a:gd name="T85" fmla="*/ 651 h 6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2"/>
                <a:gd name="T130" fmla="*/ 0 h 665"/>
                <a:gd name="T131" fmla="*/ 592 w 592"/>
                <a:gd name="T132" fmla="*/ 665 h 6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2" h="665">
                  <a:moveTo>
                    <a:pt x="433" y="651"/>
                  </a:moveTo>
                  <a:lnTo>
                    <a:pt x="433" y="553"/>
                  </a:lnTo>
                  <a:lnTo>
                    <a:pt x="423" y="566"/>
                  </a:lnTo>
                  <a:lnTo>
                    <a:pt x="414" y="578"/>
                  </a:lnTo>
                  <a:lnTo>
                    <a:pt x="402" y="590"/>
                  </a:lnTo>
                  <a:lnTo>
                    <a:pt x="392" y="600"/>
                  </a:lnTo>
                  <a:lnTo>
                    <a:pt x="379" y="611"/>
                  </a:lnTo>
                  <a:lnTo>
                    <a:pt x="367" y="620"/>
                  </a:lnTo>
                  <a:lnTo>
                    <a:pt x="353" y="627"/>
                  </a:lnTo>
                  <a:lnTo>
                    <a:pt x="338" y="635"/>
                  </a:lnTo>
                  <a:lnTo>
                    <a:pt x="324" y="643"/>
                  </a:lnTo>
                  <a:lnTo>
                    <a:pt x="310" y="649"/>
                  </a:lnTo>
                  <a:lnTo>
                    <a:pt x="294" y="653"/>
                  </a:lnTo>
                  <a:lnTo>
                    <a:pt x="279" y="658"/>
                  </a:lnTo>
                  <a:lnTo>
                    <a:pt x="263" y="661"/>
                  </a:lnTo>
                  <a:lnTo>
                    <a:pt x="248" y="664"/>
                  </a:lnTo>
                  <a:lnTo>
                    <a:pt x="232" y="665"/>
                  </a:lnTo>
                  <a:lnTo>
                    <a:pt x="217" y="665"/>
                  </a:lnTo>
                  <a:lnTo>
                    <a:pt x="200" y="665"/>
                  </a:lnTo>
                  <a:lnTo>
                    <a:pt x="184" y="664"/>
                  </a:lnTo>
                  <a:lnTo>
                    <a:pt x="169" y="661"/>
                  </a:lnTo>
                  <a:lnTo>
                    <a:pt x="154" y="658"/>
                  </a:lnTo>
                  <a:lnTo>
                    <a:pt x="140" y="655"/>
                  </a:lnTo>
                  <a:lnTo>
                    <a:pt x="126" y="649"/>
                  </a:lnTo>
                  <a:lnTo>
                    <a:pt x="112" y="644"/>
                  </a:lnTo>
                  <a:lnTo>
                    <a:pt x="99" y="636"/>
                  </a:lnTo>
                  <a:lnTo>
                    <a:pt x="86" y="630"/>
                  </a:lnTo>
                  <a:lnTo>
                    <a:pt x="74" y="621"/>
                  </a:lnTo>
                  <a:lnTo>
                    <a:pt x="64" y="612"/>
                  </a:lnTo>
                  <a:lnTo>
                    <a:pt x="55" y="603"/>
                  </a:lnTo>
                  <a:lnTo>
                    <a:pt x="45" y="592"/>
                  </a:lnTo>
                  <a:lnTo>
                    <a:pt x="36" y="581"/>
                  </a:lnTo>
                  <a:lnTo>
                    <a:pt x="30" y="569"/>
                  </a:lnTo>
                  <a:lnTo>
                    <a:pt x="23" y="556"/>
                  </a:lnTo>
                  <a:lnTo>
                    <a:pt x="18" y="542"/>
                  </a:lnTo>
                  <a:lnTo>
                    <a:pt x="13" y="528"/>
                  </a:lnTo>
                  <a:lnTo>
                    <a:pt x="9" y="511"/>
                  </a:lnTo>
                  <a:lnTo>
                    <a:pt x="5" y="494"/>
                  </a:lnTo>
                  <a:lnTo>
                    <a:pt x="3" y="476"/>
                  </a:lnTo>
                  <a:lnTo>
                    <a:pt x="1" y="455"/>
                  </a:lnTo>
                  <a:lnTo>
                    <a:pt x="0" y="434"/>
                  </a:lnTo>
                  <a:lnTo>
                    <a:pt x="0" y="412"/>
                  </a:lnTo>
                  <a:lnTo>
                    <a:pt x="0" y="0"/>
                  </a:lnTo>
                  <a:lnTo>
                    <a:pt x="172" y="0"/>
                  </a:lnTo>
                  <a:lnTo>
                    <a:pt x="172" y="299"/>
                  </a:lnTo>
                  <a:lnTo>
                    <a:pt x="172" y="362"/>
                  </a:lnTo>
                  <a:lnTo>
                    <a:pt x="175" y="410"/>
                  </a:lnTo>
                  <a:lnTo>
                    <a:pt x="176" y="429"/>
                  </a:lnTo>
                  <a:lnTo>
                    <a:pt x="178" y="446"/>
                  </a:lnTo>
                  <a:lnTo>
                    <a:pt x="180" y="458"/>
                  </a:lnTo>
                  <a:lnTo>
                    <a:pt x="182" y="468"/>
                  </a:lnTo>
                  <a:lnTo>
                    <a:pt x="188" y="482"/>
                  </a:lnTo>
                  <a:lnTo>
                    <a:pt x="196" y="495"/>
                  </a:lnTo>
                  <a:lnTo>
                    <a:pt x="205" y="507"/>
                  </a:lnTo>
                  <a:lnTo>
                    <a:pt x="217" y="516"/>
                  </a:lnTo>
                  <a:lnTo>
                    <a:pt x="223" y="521"/>
                  </a:lnTo>
                  <a:lnTo>
                    <a:pt x="230" y="525"/>
                  </a:lnTo>
                  <a:lnTo>
                    <a:pt x="237" y="528"/>
                  </a:lnTo>
                  <a:lnTo>
                    <a:pt x="245" y="530"/>
                  </a:lnTo>
                  <a:lnTo>
                    <a:pt x="262" y="533"/>
                  </a:lnTo>
                  <a:lnTo>
                    <a:pt x="280" y="534"/>
                  </a:lnTo>
                  <a:lnTo>
                    <a:pt x="292" y="534"/>
                  </a:lnTo>
                  <a:lnTo>
                    <a:pt x="302" y="533"/>
                  </a:lnTo>
                  <a:lnTo>
                    <a:pt x="312" y="531"/>
                  </a:lnTo>
                  <a:lnTo>
                    <a:pt x="322" y="529"/>
                  </a:lnTo>
                  <a:lnTo>
                    <a:pt x="332" y="525"/>
                  </a:lnTo>
                  <a:lnTo>
                    <a:pt x="341" y="521"/>
                  </a:lnTo>
                  <a:lnTo>
                    <a:pt x="350" y="516"/>
                  </a:lnTo>
                  <a:lnTo>
                    <a:pt x="359" y="511"/>
                  </a:lnTo>
                  <a:lnTo>
                    <a:pt x="368" y="504"/>
                  </a:lnTo>
                  <a:lnTo>
                    <a:pt x="376" y="498"/>
                  </a:lnTo>
                  <a:lnTo>
                    <a:pt x="382" y="490"/>
                  </a:lnTo>
                  <a:lnTo>
                    <a:pt x="389" y="484"/>
                  </a:lnTo>
                  <a:lnTo>
                    <a:pt x="394" y="476"/>
                  </a:lnTo>
                  <a:lnTo>
                    <a:pt x="399" y="468"/>
                  </a:lnTo>
                  <a:lnTo>
                    <a:pt x="403" y="459"/>
                  </a:lnTo>
                  <a:lnTo>
                    <a:pt x="407" y="450"/>
                  </a:lnTo>
                  <a:lnTo>
                    <a:pt x="410" y="439"/>
                  </a:lnTo>
                  <a:lnTo>
                    <a:pt x="412" y="425"/>
                  </a:lnTo>
                  <a:lnTo>
                    <a:pt x="415" y="408"/>
                  </a:lnTo>
                  <a:lnTo>
                    <a:pt x="416" y="389"/>
                  </a:lnTo>
                  <a:lnTo>
                    <a:pt x="419" y="338"/>
                  </a:lnTo>
                  <a:lnTo>
                    <a:pt x="420" y="275"/>
                  </a:lnTo>
                  <a:lnTo>
                    <a:pt x="420" y="0"/>
                  </a:lnTo>
                  <a:lnTo>
                    <a:pt x="592" y="0"/>
                  </a:lnTo>
                  <a:lnTo>
                    <a:pt x="592" y="651"/>
                  </a:lnTo>
                  <a:lnTo>
                    <a:pt x="433" y="651"/>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2" name="Freeform 137">
              <a:extLst>
                <a:ext uri="{FF2B5EF4-FFF2-40B4-BE49-F238E27FC236}">
                  <a16:creationId xmlns:a16="http://schemas.microsoft.com/office/drawing/2014/main" id="{C99FAD84-0DB9-4502-90DC-A45EC8631174}"/>
                </a:ext>
              </a:extLst>
            </p:cNvPr>
            <p:cNvSpPr>
              <a:spLocks noEditPoints="1"/>
            </p:cNvSpPr>
            <p:nvPr/>
          </p:nvSpPr>
          <p:spPr bwMode="auto">
            <a:xfrm>
              <a:off x="3150" y="70"/>
              <a:ext cx="159" cy="228"/>
            </a:xfrm>
            <a:custGeom>
              <a:avLst/>
              <a:gdLst>
                <a:gd name="T0" fmla="*/ 161 w 635"/>
                <a:gd name="T1" fmla="*/ 111 h 913"/>
                <a:gd name="T2" fmla="*/ 187 w 635"/>
                <a:gd name="T3" fmla="*/ 76 h 913"/>
                <a:gd name="T4" fmla="*/ 219 w 635"/>
                <a:gd name="T5" fmla="*/ 47 h 913"/>
                <a:gd name="T6" fmla="*/ 258 w 635"/>
                <a:gd name="T7" fmla="*/ 24 h 913"/>
                <a:gd name="T8" fmla="*/ 301 w 635"/>
                <a:gd name="T9" fmla="*/ 7 h 913"/>
                <a:gd name="T10" fmla="*/ 347 w 635"/>
                <a:gd name="T11" fmla="*/ 1 h 913"/>
                <a:gd name="T12" fmla="*/ 391 w 635"/>
                <a:gd name="T13" fmla="*/ 2 h 913"/>
                <a:gd name="T14" fmla="*/ 430 w 635"/>
                <a:gd name="T15" fmla="*/ 9 h 913"/>
                <a:gd name="T16" fmla="*/ 468 w 635"/>
                <a:gd name="T17" fmla="*/ 23 h 913"/>
                <a:gd name="T18" fmla="*/ 503 w 635"/>
                <a:gd name="T19" fmla="*/ 42 h 913"/>
                <a:gd name="T20" fmla="*/ 535 w 635"/>
                <a:gd name="T21" fmla="*/ 68 h 913"/>
                <a:gd name="T22" fmla="*/ 565 w 635"/>
                <a:gd name="T23" fmla="*/ 101 h 913"/>
                <a:gd name="T24" fmla="*/ 590 w 635"/>
                <a:gd name="T25" fmla="*/ 138 h 913"/>
                <a:gd name="T26" fmla="*/ 609 w 635"/>
                <a:gd name="T27" fmla="*/ 180 h 913"/>
                <a:gd name="T28" fmla="*/ 623 w 635"/>
                <a:gd name="T29" fmla="*/ 228 h 913"/>
                <a:gd name="T30" fmla="*/ 631 w 635"/>
                <a:gd name="T31" fmla="*/ 279 h 913"/>
                <a:gd name="T32" fmla="*/ 635 w 635"/>
                <a:gd name="T33" fmla="*/ 337 h 913"/>
                <a:gd name="T34" fmla="*/ 631 w 635"/>
                <a:gd name="T35" fmla="*/ 395 h 913"/>
                <a:gd name="T36" fmla="*/ 623 w 635"/>
                <a:gd name="T37" fmla="*/ 449 h 913"/>
                <a:gd name="T38" fmla="*/ 609 w 635"/>
                <a:gd name="T39" fmla="*/ 497 h 913"/>
                <a:gd name="T40" fmla="*/ 590 w 635"/>
                <a:gd name="T41" fmla="*/ 540 h 913"/>
                <a:gd name="T42" fmla="*/ 565 w 635"/>
                <a:gd name="T43" fmla="*/ 579 h 913"/>
                <a:gd name="T44" fmla="*/ 534 w 635"/>
                <a:gd name="T45" fmla="*/ 611 h 913"/>
                <a:gd name="T46" fmla="*/ 502 w 635"/>
                <a:gd name="T47" fmla="*/ 638 h 913"/>
                <a:gd name="T48" fmla="*/ 467 w 635"/>
                <a:gd name="T49" fmla="*/ 658 h 913"/>
                <a:gd name="T50" fmla="*/ 429 w 635"/>
                <a:gd name="T51" fmla="*/ 672 h 913"/>
                <a:gd name="T52" fmla="*/ 390 w 635"/>
                <a:gd name="T53" fmla="*/ 679 h 913"/>
                <a:gd name="T54" fmla="*/ 349 w 635"/>
                <a:gd name="T55" fmla="*/ 680 h 913"/>
                <a:gd name="T56" fmla="*/ 311 w 635"/>
                <a:gd name="T57" fmla="*/ 675 h 913"/>
                <a:gd name="T58" fmla="*/ 275 w 635"/>
                <a:gd name="T59" fmla="*/ 664 h 913"/>
                <a:gd name="T60" fmla="*/ 242 w 635"/>
                <a:gd name="T61" fmla="*/ 646 h 913"/>
                <a:gd name="T62" fmla="*/ 196 w 635"/>
                <a:gd name="T63" fmla="*/ 610 h 913"/>
                <a:gd name="T64" fmla="*/ 0 w 635"/>
                <a:gd name="T65" fmla="*/ 913 h 913"/>
                <a:gd name="T66" fmla="*/ 171 w 635"/>
                <a:gd name="T67" fmla="*/ 356 h 913"/>
                <a:gd name="T68" fmla="*/ 181 w 635"/>
                <a:gd name="T69" fmla="*/ 425 h 913"/>
                <a:gd name="T70" fmla="*/ 204 w 635"/>
                <a:gd name="T71" fmla="*/ 478 h 913"/>
                <a:gd name="T72" fmla="*/ 236 w 635"/>
                <a:gd name="T73" fmla="*/ 514 h 913"/>
                <a:gd name="T74" fmla="*/ 275 w 635"/>
                <a:gd name="T75" fmla="*/ 536 h 913"/>
                <a:gd name="T76" fmla="*/ 320 w 635"/>
                <a:gd name="T77" fmla="*/ 544 h 913"/>
                <a:gd name="T78" fmla="*/ 362 w 635"/>
                <a:gd name="T79" fmla="*/ 537 h 913"/>
                <a:gd name="T80" fmla="*/ 398 w 635"/>
                <a:gd name="T81" fmla="*/ 517 h 913"/>
                <a:gd name="T82" fmla="*/ 429 w 635"/>
                <a:gd name="T83" fmla="*/ 483 h 913"/>
                <a:gd name="T84" fmla="*/ 450 w 635"/>
                <a:gd name="T85" fmla="*/ 432 h 913"/>
                <a:gd name="T86" fmla="*/ 459 w 635"/>
                <a:gd name="T87" fmla="*/ 365 h 913"/>
                <a:gd name="T88" fmla="*/ 458 w 635"/>
                <a:gd name="T89" fmla="*/ 290 h 913"/>
                <a:gd name="T90" fmla="*/ 443 w 635"/>
                <a:gd name="T91" fmla="*/ 230 h 913"/>
                <a:gd name="T92" fmla="*/ 419 w 635"/>
                <a:gd name="T93" fmla="*/ 186 h 913"/>
                <a:gd name="T94" fmla="*/ 385 w 635"/>
                <a:gd name="T95" fmla="*/ 156 h 913"/>
                <a:gd name="T96" fmla="*/ 346 w 635"/>
                <a:gd name="T97" fmla="*/ 140 h 913"/>
                <a:gd name="T98" fmla="*/ 301 w 635"/>
                <a:gd name="T99" fmla="*/ 137 h 913"/>
                <a:gd name="T100" fmla="*/ 259 w 635"/>
                <a:gd name="T101" fmla="*/ 149 h 913"/>
                <a:gd name="T102" fmla="*/ 223 w 635"/>
                <a:gd name="T103" fmla="*/ 173 h 913"/>
                <a:gd name="T104" fmla="*/ 193 w 635"/>
                <a:gd name="T105" fmla="*/ 212 h 913"/>
                <a:gd name="T106" fmla="*/ 176 w 635"/>
                <a:gd name="T107" fmla="*/ 264 h 913"/>
                <a:gd name="T108" fmla="*/ 170 w 635"/>
                <a:gd name="T109" fmla="*/ 330 h 9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5"/>
                <a:gd name="T166" fmla="*/ 0 h 913"/>
                <a:gd name="T167" fmla="*/ 635 w 635"/>
                <a:gd name="T168" fmla="*/ 913 h 9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5" h="913">
                  <a:moveTo>
                    <a:pt x="0" y="15"/>
                  </a:moveTo>
                  <a:lnTo>
                    <a:pt x="161" y="15"/>
                  </a:lnTo>
                  <a:lnTo>
                    <a:pt x="161" y="111"/>
                  </a:lnTo>
                  <a:lnTo>
                    <a:pt x="169" y="98"/>
                  </a:lnTo>
                  <a:lnTo>
                    <a:pt x="178" y="88"/>
                  </a:lnTo>
                  <a:lnTo>
                    <a:pt x="187" y="76"/>
                  </a:lnTo>
                  <a:lnTo>
                    <a:pt x="197" y="66"/>
                  </a:lnTo>
                  <a:lnTo>
                    <a:pt x="207" y="57"/>
                  </a:lnTo>
                  <a:lnTo>
                    <a:pt x="219" y="47"/>
                  </a:lnTo>
                  <a:lnTo>
                    <a:pt x="232" y="38"/>
                  </a:lnTo>
                  <a:lnTo>
                    <a:pt x="245" y="31"/>
                  </a:lnTo>
                  <a:lnTo>
                    <a:pt x="258" y="24"/>
                  </a:lnTo>
                  <a:lnTo>
                    <a:pt x="272" y="18"/>
                  </a:lnTo>
                  <a:lnTo>
                    <a:pt x="286" y="13"/>
                  </a:lnTo>
                  <a:lnTo>
                    <a:pt x="301" y="7"/>
                  </a:lnTo>
                  <a:lnTo>
                    <a:pt x="316" y="5"/>
                  </a:lnTo>
                  <a:lnTo>
                    <a:pt x="332" y="2"/>
                  </a:lnTo>
                  <a:lnTo>
                    <a:pt x="347" y="1"/>
                  </a:lnTo>
                  <a:lnTo>
                    <a:pt x="363" y="0"/>
                  </a:lnTo>
                  <a:lnTo>
                    <a:pt x="377" y="1"/>
                  </a:lnTo>
                  <a:lnTo>
                    <a:pt x="391" y="2"/>
                  </a:lnTo>
                  <a:lnTo>
                    <a:pt x="404" y="3"/>
                  </a:lnTo>
                  <a:lnTo>
                    <a:pt x="417" y="6"/>
                  </a:lnTo>
                  <a:lnTo>
                    <a:pt x="430" y="9"/>
                  </a:lnTo>
                  <a:lnTo>
                    <a:pt x="443" y="13"/>
                  </a:lnTo>
                  <a:lnTo>
                    <a:pt x="456" y="18"/>
                  </a:lnTo>
                  <a:lnTo>
                    <a:pt x="468" y="23"/>
                  </a:lnTo>
                  <a:lnTo>
                    <a:pt x="480" y="28"/>
                  </a:lnTo>
                  <a:lnTo>
                    <a:pt x="491" y="35"/>
                  </a:lnTo>
                  <a:lnTo>
                    <a:pt x="503" y="42"/>
                  </a:lnTo>
                  <a:lnTo>
                    <a:pt x="515" y="50"/>
                  </a:lnTo>
                  <a:lnTo>
                    <a:pt x="525" y="59"/>
                  </a:lnTo>
                  <a:lnTo>
                    <a:pt x="535" y="68"/>
                  </a:lnTo>
                  <a:lnTo>
                    <a:pt x="546" y="79"/>
                  </a:lnTo>
                  <a:lnTo>
                    <a:pt x="556" y="89"/>
                  </a:lnTo>
                  <a:lnTo>
                    <a:pt x="565" y="101"/>
                  </a:lnTo>
                  <a:lnTo>
                    <a:pt x="574" y="112"/>
                  </a:lnTo>
                  <a:lnTo>
                    <a:pt x="582" y="125"/>
                  </a:lnTo>
                  <a:lnTo>
                    <a:pt x="590" y="138"/>
                  </a:lnTo>
                  <a:lnTo>
                    <a:pt x="598" y="151"/>
                  </a:lnTo>
                  <a:lnTo>
                    <a:pt x="604" y="165"/>
                  </a:lnTo>
                  <a:lnTo>
                    <a:pt x="609" y="180"/>
                  </a:lnTo>
                  <a:lnTo>
                    <a:pt x="614" y="195"/>
                  </a:lnTo>
                  <a:lnTo>
                    <a:pt x="620" y="211"/>
                  </a:lnTo>
                  <a:lnTo>
                    <a:pt x="623" y="228"/>
                  </a:lnTo>
                  <a:lnTo>
                    <a:pt x="627" y="244"/>
                  </a:lnTo>
                  <a:lnTo>
                    <a:pt x="630" y="261"/>
                  </a:lnTo>
                  <a:lnTo>
                    <a:pt x="631" y="279"/>
                  </a:lnTo>
                  <a:lnTo>
                    <a:pt x="634" y="298"/>
                  </a:lnTo>
                  <a:lnTo>
                    <a:pt x="634" y="317"/>
                  </a:lnTo>
                  <a:lnTo>
                    <a:pt x="635" y="337"/>
                  </a:lnTo>
                  <a:lnTo>
                    <a:pt x="634" y="357"/>
                  </a:lnTo>
                  <a:lnTo>
                    <a:pt x="634" y="377"/>
                  </a:lnTo>
                  <a:lnTo>
                    <a:pt x="631" y="395"/>
                  </a:lnTo>
                  <a:lnTo>
                    <a:pt x="630" y="414"/>
                  </a:lnTo>
                  <a:lnTo>
                    <a:pt x="627" y="431"/>
                  </a:lnTo>
                  <a:lnTo>
                    <a:pt x="623" y="449"/>
                  </a:lnTo>
                  <a:lnTo>
                    <a:pt x="620" y="466"/>
                  </a:lnTo>
                  <a:lnTo>
                    <a:pt x="614" y="482"/>
                  </a:lnTo>
                  <a:lnTo>
                    <a:pt x="609" y="497"/>
                  </a:lnTo>
                  <a:lnTo>
                    <a:pt x="604" y="513"/>
                  </a:lnTo>
                  <a:lnTo>
                    <a:pt x="598" y="527"/>
                  </a:lnTo>
                  <a:lnTo>
                    <a:pt x="590" y="540"/>
                  </a:lnTo>
                  <a:lnTo>
                    <a:pt x="582" y="554"/>
                  </a:lnTo>
                  <a:lnTo>
                    <a:pt x="574" y="566"/>
                  </a:lnTo>
                  <a:lnTo>
                    <a:pt x="565" y="579"/>
                  </a:lnTo>
                  <a:lnTo>
                    <a:pt x="555" y="591"/>
                  </a:lnTo>
                  <a:lnTo>
                    <a:pt x="544" y="601"/>
                  </a:lnTo>
                  <a:lnTo>
                    <a:pt x="534" y="611"/>
                  </a:lnTo>
                  <a:lnTo>
                    <a:pt x="524" y="620"/>
                  </a:lnTo>
                  <a:lnTo>
                    <a:pt x="513" y="629"/>
                  </a:lnTo>
                  <a:lnTo>
                    <a:pt x="502" y="638"/>
                  </a:lnTo>
                  <a:lnTo>
                    <a:pt x="490" y="645"/>
                  </a:lnTo>
                  <a:lnTo>
                    <a:pt x="478" y="651"/>
                  </a:lnTo>
                  <a:lnTo>
                    <a:pt x="467" y="658"/>
                  </a:lnTo>
                  <a:lnTo>
                    <a:pt x="455" y="663"/>
                  </a:lnTo>
                  <a:lnTo>
                    <a:pt x="442" y="668"/>
                  </a:lnTo>
                  <a:lnTo>
                    <a:pt x="429" y="672"/>
                  </a:lnTo>
                  <a:lnTo>
                    <a:pt x="416" y="675"/>
                  </a:lnTo>
                  <a:lnTo>
                    <a:pt x="403" y="677"/>
                  </a:lnTo>
                  <a:lnTo>
                    <a:pt x="390" y="679"/>
                  </a:lnTo>
                  <a:lnTo>
                    <a:pt x="376" y="680"/>
                  </a:lnTo>
                  <a:lnTo>
                    <a:pt x="362" y="680"/>
                  </a:lnTo>
                  <a:lnTo>
                    <a:pt x="349" y="680"/>
                  </a:lnTo>
                  <a:lnTo>
                    <a:pt x="336" y="679"/>
                  </a:lnTo>
                  <a:lnTo>
                    <a:pt x="323" y="677"/>
                  </a:lnTo>
                  <a:lnTo>
                    <a:pt x="311" y="675"/>
                  </a:lnTo>
                  <a:lnTo>
                    <a:pt x="298" y="672"/>
                  </a:lnTo>
                  <a:lnTo>
                    <a:pt x="286" y="668"/>
                  </a:lnTo>
                  <a:lnTo>
                    <a:pt x="275" y="664"/>
                  </a:lnTo>
                  <a:lnTo>
                    <a:pt x="264" y="659"/>
                  </a:lnTo>
                  <a:lnTo>
                    <a:pt x="253" y="653"/>
                  </a:lnTo>
                  <a:lnTo>
                    <a:pt x="242" y="646"/>
                  </a:lnTo>
                  <a:lnTo>
                    <a:pt x="231" y="638"/>
                  </a:lnTo>
                  <a:lnTo>
                    <a:pt x="219" y="629"/>
                  </a:lnTo>
                  <a:lnTo>
                    <a:pt x="196" y="610"/>
                  </a:lnTo>
                  <a:lnTo>
                    <a:pt x="172" y="585"/>
                  </a:lnTo>
                  <a:lnTo>
                    <a:pt x="172" y="913"/>
                  </a:lnTo>
                  <a:lnTo>
                    <a:pt x="0" y="913"/>
                  </a:lnTo>
                  <a:lnTo>
                    <a:pt x="0" y="15"/>
                  </a:lnTo>
                  <a:close/>
                  <a:moveTo>
                    <a:pt x="170" y="330"/>
                  </a:moveTo>
                  <a:lnTo>
                    <a:pt x="171" y="356"/>
                  </a:lnTo>
                  <a:lnTo>
                    <a:pt x="172" y="381"/>
                  </a:lnTo>
                  <a:lnTo>
                    <a:pt x="176" y="404"/>
                  </a:lnTo>
                  <a:lnTo>
                    <a:pt x="181" y="425"/>
                  </a:lnTo>
                  <a:lnTo>
                    <a:pt x="187" y="444"/>
                  </a:lnTo>
                  <a:lnTo>
                    <a:pt x="194" y="462"/>
                  </a:lnTo>
                  <a:lnTo>
                    <a:pt x="204" y="478"/>
                  </a:lnTo>
                  <a:lnTo>
                    <a:pt x="214" y="492"/>
                  </a:lnTo>
                  <a:lnTo>
                    <a:pt x="224" y="504"/>
                  </a:lnTo>
                  <a:lnTo>
                    <a:pt x="236" y="514"/>
                  </a:lnTo>
                  <a:lnTo>
                    <a:pt x="249" y="523"/>
                  </a:lnTo>
                  <a:lnTo>
                    <a:pt x="262" y="531"/>
                  </a:lnTo>
                  <a:lnTo>
                    <a:pt x="275" y="536"/>
                  </a:lnTo>
                  <a:lnTo>
                    <a:pt x="289" y="541"/>
                  </a:lnTo>
                  <a:lnTo>
                    <a:pt x="305" y="543"/>
                  </a:lnTo>
                  <a:lnTo>
                    <a:pt x="320" y="544"/>
                  </a:lnTo>
                  <a:lnTo>
                    <a:pt x="334" y="543"/>
                  </a:lnTo>
                  <a:lnTo>
                    <a:pt x="349" y="541"/>
                  </a:lnTo>
                  <a:lnTo>
                    <a:pt x="362" y="537"/>
                  </a:lnTo>
                  <a:lnTo>
                    <a:pt x="375" y="532"/>
                  </a:lnTo>
                  <a:lnTo>
                    <a:pt x="386" y="526"/>
                  </a:lnTo>
                  <a:lnTo>
                    <a:pt x="398" y="517"/>
                  </a:lnTo>
                  <a:lnTo>
                    <a:pt x="410" y="508"/>
                  </a:lnTo>
                  <a:lnTo>
                    <a:pt x="420" y="496"/>
                  </a:lnTo>
                  <a:lnTo>
                    <a:pt x="429" y="483"/>
                  </a:lnTo>
                  <a:lnTo>
                    <a:pt x="437" y="467"/>
                  </a:lnTo>
                  <a:lnTo>
                    <a:pt x="443" y="451"/>
                  </a:lnTo>
                  <a:lnTo>
                    <a:pt x="450" y="432"/>
                  </a:lnTo>
                  <a:lnTo>
                    <a:pt x="454" y="412"/>
                  </a:lnTo>
                  <a:lnTo>
                    <a:pt x="458" y="390"/>
                  </a:lnTo>
                  <a:lnTo>
                    <a:pt x="459" y="365"/>
                  </a:lnTo>
                  <a:lnTo>
                    <a:pt x="460" y="338"/>
                  </a:lnTo>
                  <a:lnTo>
                    <a:pt x="459" y="313"/>
                  </a:lnTo>
                  <a:lnTo>
                    <a:pt x="458" y="290"/>
                  </a:lnTo>
                  <a:lnTo>
                    <a:pt x="454" y="269"/>
                  </a:lnTo>
                  <a:lnTo>
                    <a:pt x="450" y="248"/>
                  </a:lnTo>
                  <a:lnTo>
                    <a:pt x="443" y="230"/>
                  </a:lnTo>
                  <a:lnTo>
                    <a:pt x="437" y="215"/>
                  </a:lnTo>
                  <a:lnTo>
                    <a:pt x="428" y="199"/>
                  </a:lnTo>
                  <a:lnTo>
                    <a:pt x="419" y="186"/>
                  </a:lnTo>
                  <a:lnTo>
                    <a:pt x="408" y="175"/>
                  </a:lnTo>
                  <a:lnTo>
                    <a:pt x="397" y="164"/>
                  </a:lnTo>
                  <a:lnTo>
                    <a:pt x="385" y="156"/>
                  </a:lnTo>
                  <a:lnTo>
                    <a:pt x="372" y="149"/>
                  </a:lnTo>
                  <a:lnTo>
                    <a:pt x="359" y="143"/>
                  </a:lnTo>
                  <a:lnTo>
                    <a:pt x="346" y="140"/>
                  </a:lnTo>
                  <a:lnTo>
                    <a:pt x="332" y="137"/>
                  </a:lnTo>
                  <a:lnTo>
                    <a:pt x="316" y="137"/>
                  </a:lnTo>
                  <a:lnTo>
                    <a:pt x="301" y="137"/>
                  </a:lnTo>
                  <a:lnTo>
                    <a:pt x="286" y="140"/>
                  </a:lnTo>
                  <a:lnTo>
                    <a:pt x="272" y="143"/>
                  </a:lnTo>
                  <a:lnTo>
                    <a:pt x="259" y="149"/>
                  </a:lnTo>
                  <a:lnTo>
                    <a:pt x="246" y="155"/>
                  </a:lnTo>
                  <a:lnTo>
                    <a:pt x="233" y="164"/>
                  </a:lnTo>
                  <a:lnTo>
                    <a:pt x="223" y="173"/>
                  </a:lnTo>
                  <a:lnTo>
                    <a:pt x="211" y="185"/>
                  </a:lnTo>
                  <a:lnTo>
                    <a:pt x="202" y="198"/>
                  </a:lnTo>
                  <a:lnTo>
                    <a:pt x="193" y="212"/>
                  </a:lnTo>
                  <a:lnTo>
                    <a:pt x="187" y="228"/>
                  </a:lnTo>
                  <a:lnTo>
                    <a:pt x="180" y="246"/>
                  </a:lnTo>
                  <a:lnTo>
                    <a:pt x="176" y="264"/>
                  </a:lnTo>
                  <a:lnTo>
                    <a:pt x="172" y="285"/>
                  </a:lnTo>
                  <a:lnTo>
                    <a:pt x="171" y="307"/>
                  </a:lnTo>
                  <a:lnTo>
                    <a:pt x="170" y="33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3" name="Freeform 138">
              <a:extLst>
                <a:ext uri="{FF2B5EF4-FFF2-40B4-BE49-F238E27FC236}">
                  <a16:creationId xmlns:a16="http://schemas.microsoft.com/office/drawing/2014/main" id="{A382819B-C45A-4DAD-873B-F62DC7690216}"/>
                </a:ext>
              </a:extLst>
            </p:cNvPr>
            <p:cNvSpPr>
              <a:spLocks noEditPoints="1"/>
            </p:cNvSpPr>
            <p:nvPr/>
          </p:nvSpPr>
          <p:spPr bwMode="auto">
            <a:xfrm>
              <a:off x="3333" y="70"/>
              <a:ext cx="168" cy="170"/>
            </a:xfrm>
            <a:custGeom>
              <a:avLst/>
              <a:gdLst>
                <a:gd name="T0" fmla="*/ 3 w 673"/>
                <a:gd name="T1" fmla="*/ 289 h 680"/>
                <a:gd name="T2" fmla="*/ 17 w 673"/>
                <a:gd name="T3" fmla="*/ 226 h 680"/>
                <a:gd name="T4" fmla="*/ 43 w 673"/>
                <a:gd name="T5" fmla="*/ 165 h 680"/>
                <a:gd name="T6" fmla="*/ 79 w 673"/>
                <a:gd name="T7" fmla="*/ 110 h 680"/>
                <a:gd name="T8" fmla="*/ 126 w 673"/>
                <a:gd name="T9" fmla="*/ 66 h 680"/>
                <a:gd name="T10" fmla="*/ 183 w 673"/>
                <a:gd name="T11" fmla="*/ 33 h 680"/>
                <a:gd name="T12" fmla="*/ 245 w 673"/>
                <a:gd name="T13" fmla="*/ 11 h 680"/>
                <a:gd name="T14" fmla="*/ 312 w 673"/>
                <a:gd name="T15" fmla="*/ 1 h 680"/>
                <a:gd name="T16" fmla="*/ 372 w 673"/>
                <a:gd name="T17" fmla="*/ 2 h 680"/>
                <a:gd name="T18" fmla="*/ 422 w 673"/>
                <a:gd name="T19" fmla="*/ 10 h 680"/>
                <a:gd name="T20" fmla="*/ 470 w 673"/>
                <a:gd name="T21" fmla="*/ 24 h 680"/>
                <a:gd name="T22" fmla="*/ 513 w 673"/>
                <a:gd name="T23" fmla="*/ 46 h 680"/>
                <a:gd name="T24" fmla="*/ 553 w 673"/>
                <a:gd name="T25" fmla="*/ 73 h 680"/>
                <a:gd name="T26" fmla="*/ 590 w 673"/>
                <a:gd name="T27" fmla="*/ 108 h 680"/>
                <a:gd name="T28" fmla="*/ 619 w 673"/>
                <a:gd name="T29" fmla="*/ 147 h 680"/>
                <a:gd name="T30" fmla="*/ 643 w 673"/>
                <a:gd name="T31" fmla="*/ 190 h 680"/>
                <a:gd name="T32" fmla="*/ 660 w 673"/>
                <a:gd name="T33" fmla="*/ 235 h 680"/>
                <a:gd name="T34" fmla="*/ 669 w 673"/>
                <a:gd name="T35" fmla="*/ 286 h 680"/>
                <a:gd name="T36" fmla="*/ 673 w 673"/>
                <a:gd name="T37" fmla="*/ 339 h 680"/>
                <a:gd name="T38" fmla="*/ 669 w 673"/>
                <a:gd name="T39" fmla="*/ 392 h 680"/>
                <a:gd name="T40" fmla="*/ 658 w 673"/>
                <a:gd name="T41" fmla="*/ 443 h 680"/>
                <a:gd name="T42" fmla="*/ 642 w 673"/>
                <a:gd name="T43" fmla="*/ 489 h 680"/>
                <a:gd name="T44" fmla="*/ 618 w 673"/>
                <a:gd name="T45" fmla="*/ 532 h 680"/>
                <a:gd name="T46" fmla="*/ 588 w 673"/>
                <a:gd name="T47" fmla="*/ 571 h 680"/>
                <a:gd name="T48" fmla="*/ 552 w 673"/>
                <a:gd name="T49" fmla="*/ 606 h 680"/>
                <a:gd name="T50" fmla="*/ 513 w 673"/>
                <a:gd name="T51" fmla="*/ 635 h 680"/>
                <a:gd name="T52" fmla="*/ 469 w 673"/>
                <a:gd name="T53" fmla="*/ 657 h 680"/>
                <a:gd name="T54" fmla="*/ 422 w 673"/>
                <a:gd name="T55" fmla="*/ 671 h 680"/>
                <a:gd name="T56" fmla="*/ 372 w 673"/>
                <a:gd name="T57" fmla="*/ 679 h 680"/>
                <a:gd name="T58" fmla="*/ 315 w 673"/>
                <a:gd name="T59" fmla="*/ 680 h 680"/>
                <a:gd name="T60" fmla="*/ 250 w 673"/>
                <a:gd name="T61" fmla="*/ 671 h 680"/>
                <a:gd name="T62" fmla="*/ 187 w 673"/>
                <a:gd name="T63" fmla="*/ 650 h 680"/>
                <a:gd name="T64" fmla="*/ 128 w 673"/>
                <a:gd name="T65" fmla="*/ 618 h 680"/>
                <a:gd name="T66" fmla="*/ 80 w 673"/>
                <a:gd name="T67" fmla="*/ 575 h 680"/>
                <a:gd name="T68" fmla="*/ 43 w 673"/>
                <a:gd name="T69" fmla="*/ 522 h 680"/>
                <a:gd name="T70" fmla="*/ 17 w 673"/>
                <a:gd name="T71" fmla="*/ 458 h 680"/>
                <a:gd name="T72" fmla="*/ 3 w 673"/>
                <a:gd name="T73" fmla="*/ 386 h 680"/>
                <a:gd name="T74" fmla="*/ 178 w 673"/>
                <a:gd name="T75" fmla="*/ 340 h 680"/>
                <a:gd name="T76" fmla="*/ 184 w 673"/>
                <a:gd name="T77" fmla="*/ 406 h 680"/>
                <a:gd name="T78" fmla="*/ 203 w 673"/>
                <a:gd name="T79" fmla="*/ 460 h 680"/>
                <a:gd name="T80" fmla="*/ 235 w 673"/>
                <a:gd name="T81" fmla="*/ 501 h 680"/>
                <a:gd name="T82" fmla="*/ 275 w 673"/>
                <a:gd name="T83" fmla="*/ 527 h 680"/>
                <a:gd name="T84" fmla="*/ 320 w 673"/>
                <a:gd name="T85" fmla="*/ 540 h 680"/>
                <a:gd name="T86" fmla="*/ 369 w 673"/>
                <a:gd name="T87" fmla="*/ 537 h 680"/>
                <a:gd name="T88" fmla="*/ 412 w 673"/>
                <a:gd name="T89" fmla="*/ 521 h 680"/>
                <a:gd name="T90" fmla="*/ 450 w 673"/>
                <a:gd name="T91" fmla="*/ 488 h 680"/>
                <a:gd name="T92" fmla="*/ 477 w 673"/>
                <a:gd name="T93" fmla="*/ 444 h 680"/>
                <a:gd name="T94" fmla="*/ 492 w 673"/>
                <a:gd name="T95" fmla="*/ 386 h 680"/>
                <a:gd name="T96" fmla="*/ 495 w 673"/>
                <a:gd name="T97" fmla="*/ 316 h 680"/>
                <a:gd name="T98" fmla="*/ 483 w 673"/>
                <a:gd name="T99" fmla="*/ 255 h 680"/>
                <a:gd name="T100" fmla="*/ 460 w 673"/>
                <a:gd name="T101" fmla="*/ 206 h 680"/>
                <a:gd name="T102" fmla="*/ 425 w 673"/>
                <a:gd name="T103" fmla="*/ 169 h 680"/>
                <a:gd name="T104" fmla="*/ 384 w 673"/>
                <a:gd name="T105" fmla="*/ 147 h 680"/>
                <a:gd name="T106" fmla="*/ 337 w 673"/>
                <a:gd name="T107" fmla="*/ 141 h 680"/>
                <a:gd name="T108" fmla="*/ 289 w 673"/>
                <a:gd name="T109" fmla="*/ 147 h 680"/>
                <a:gd name="T110" fmla="*/ 248 w 673"/>
                <a:gd name="T111" fmla="*/ 169 h 680"/>
                <a:gd name="T112" fmla="*/ 213 w 673"/>
                <a:gd name="T113" fmla="*/ 206 h 680"/>
                <a:gd name="T114" fmla="*/ 188 w 673"/>
                <a:gd name="T115" fmla="*/ 255 h 680"/>
                <a:gd name="T116" fmla="*/ 178 w 673"/>
                <a:gd name="T117" fmla="*/ 317 h 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3"/>
                <a:gd name="T178" fmla="*/ 0 h 680"/>
                <a:gd name="T179" fmla="*/ 673 w 673"/>
                <a:gd name="T180" fmla="*/ 680 h 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3" h="680">
                  <a:moveTo>
                    <a:pt x="0" y="331"/>
                  </a:moveTo>
                  <a:lnTo>
                    <a:pt x="1" y="309"/>
                  </a:lnTo>
                  <a:lnTo>
                    <a:pt x="3" y="289"/>
                  </a:lnTo>
                  <a:lnTo>
                    <a:pt x="6" y="268"/>
                  </a:lnTo>
                  <a:lnTo>
                    <a:pt x="12" y="247"/>
                  </a:lnTo>
                  <a:lnTo>
                    <a:pt x="17" y="226"/>
                  </a:lnTo>
                  <a:lnTo>
                    <a:pt x="25" y="206"/>
                  </a:lnTo>
                  <a:lnTo>
                    <a:pt x="32" y="185"/>
                  </a:lnTo>
                  <a:lnTo>
                    <a:pt x="43" y="165"/>
                  </a:lnTo>
                  <a:lnTo>
                    <a:pt x="54" y="146"/>
                  </a:lnTo>
                  <a:lnTo>
                    <a:pt x="66" y="128"/>
                  </a:lnTo>
                  <a:lnTo>
                    <a:pt x="79" y="110"/>
                  </a:lnTo>
                  <a:lnTo>
                    <a:pt x="93" y="94"/>
                  </a:lnTo>
                  <a:lnTo>
                    <a:pt x="109" y="80"/>
                  </a:lnTo>
                  <a:lnTo>
                    <a:pt x="126" y="66"/>
                  </a:lnTo>
                  <a:lnTo>
                    <a:pt x="144" y="54"/>
                  </a:lnTo>
                  <a:lnTo>
                    <a:pt x="162" y="42"/>
                  </a:lnTo>
                  <a:lnTo>
                    <a:pt x="183" y="33"/>
                  </a:lnTo>
                  <a:lnTo>
                    <a:pt x="202" y="24"/>
                  </a:lnTo>
                  <a:lnTo>
                    <a:pt x="223" y="16"/>
                  </a:lnTo>
                  <a:lnTo>
                    <a:pt x="245" y="11"/>
                  </a:lnTo>
                  <a:lnTo>
                    <a:pt x="267" y="6"/>
                  </a:lnTo>
                  <a:lnTo>
                    <a:pt x="289" y="3"/>
                  </a:lnTo>
                  <a:lnTo>
                    <a:pt x="312" y="1"/>
                  </a:lnTo>
                  <a:lnTo>
                    <a:pt x="336" y="0"/>
                  </a:lnTo>
                  <a:lnTo>
                    <a:pt x="354" y="1"/>
                  </a:lnTo>
                  <a:lnTo>
                    <a:pt x="372" y="2"/>
                  </a:lnTo>
                  <a:lnTo>
                    <a:pt x="389" y="3"/>
                  </a:lnTo>
                  <a:lnTo>
                    <a:pt x="407" y="6"/>
                  </a:lnTo>
                  <a:lnTo>
                    <a:pt x="422" y="10"/>
                  </a:lnTo>
                  <a:lnTo>
                    <a:pt x="439" y="14"/>
                  </a:lnTo>
                  <a:lnTo>
                    <a:pt x="455" y="19"/>
                  </a:lnTo>
                  <a:lnTo>
                    <a:pt x="470" y="24"/>
                  </a:lnTo>
                  <a:lnTo>
                    <a:pt x="485" y="31"/>
                  </a:lnTo>
                  <a:lnTo>
                    <a:pt x="499" y="37"/>
                  </a:lnTo>
                  <a:lnTo>
                    <a:pt x="513" y="46"/>
                  </a:lnTo>
                  <a:lnTo>
                    <a:pt x="527" y="54"/>
                  </a:lnTo>
                  <a:lnTo>
                    <a:pt x="540" y="63"/>
                  </a:lnTo>
                  <a:lnTo>
                    <a:pt x="553" y="73"/>
                  </a:lnTo>
                  <a:lnTo>
                    <a:pt x="566" y="85"/>
                  </a:lnTo>
                  <a:lnTo>
                    <a:pt x="578" y="97"/>
                  </a:lnTo>
                  <a:lnTo>
                    <a:pt x="590" y="108"/>
                  </a:lnTo>
                  <a:lnTo>
                    <a:pt x="600" y="121"/>
                  </a:lnTo>
                  <a:lnTo>
                    <a:pt x="610" y="134"/>
                  </a:lnTo>
                  <a:lnTo>
                    <a:pt x="619" y="147"/>
                  </a:lnTo>
                  <a:lnTo>
                    <a:pt x="627" y="162"/>
                  </a:lnTo>
                  <a:lnTo>
                    <a:pt x="635" y="176"/>
                  </a:lnTo>
                  <a:lnTo>
                    <a:pt x="643" y="190"/>
                  </a:lnTo>
                  <a:lnTo>
                    <a:pt x="649" y="204"/>
                  </a:lnTo>
                  <a:lnTo>
                    <a:pt x="654" y="220"/>
                  </a:lnTo>
                  <a:lnTo>
                    <a:pt x="660" y="235"/>
                  </a:lnTo>
                  <a:lnTo>
                    <a:pt x="664" y="252"/>
                  </a:lnTo>
                  <a:lnTo>
                    <a:pt x="666" y="269"/>
                  </a:lnTo>
                  <a:lnTo>
                    <a:pt x="669" y="286"/>
                  </a:lnTo>
                  <a:lnTo>
                    <a:pt x="671" y="303"/>
                  </a:lnTo>
                  <a:lnTo>
                    <a:pt x="671" y="321"/>
                  </a:lnTo>
                  <a:lnTo>
                    <a:pt x="673" y="339"/>
                  </a:lnTo>
                  <a:lnTo>
                    <a:pt x="671" y="357"/>
                  </a:lnTo>
                  <a:lnTo>
                    <a:pt x="671" y="375"/>
                  </a:lnTo>
                  <a:lnTo>
                    <a:pt x="669" y="392"/>
                  </a:lnTo>
                  <a:lnTo>
                    <a:pt x="666" y="409"/>
                  </a:lnTo>
                  <a:lnTo>
                    <a:pt x="664" y="426"/>
                  </a:lnTo>
                  <a:lnTo>
                    <a:pt x="658" y="443"/>
                  </a:lnTo>
                  <a:lnTo>
                    <a:pt x="654" y="458"/>
                  </a:lnTo>
                  <a:lnTo>
                    <a:pt x="648" y="474"/>
                  </a:lnTo>
                  <a:lnTo>
                    <a:pt x="642" y="489"/>
                  </a:lnTo>
                  <a:lnTo>
                    <a:pt x="635" y="504"/>
                  </a:lnTo>
                  <a:lnTo>
                    <a:pt x="627" y="518"/>
                  </a:lnTo>
                  <a:lnTo>
                    <a:pt x="618" y="532"/>
                  </a:lnTo>
                  <a:lnTo>
                    <a:pt x="609" y="545"/>
                  </a:lnTo>
                  <a:lnTo>
                    <a:pt x="599" y="558"/>
                  </a:lnTo>
                  <a:lnTo>
                    <a:pt x="588" y="571"/>
                  </a:lnTo>
                  <a:lnTo>
                    <a:pt x="577" y="584"/>
                  </a:lnTo>
                  <a:lnTo>
                    <a:pt x="565" y="596"/>
                  </a:lnTo>
                  <a:lnTo>
                    <a:pt x="552" y="606"/>
                  </a:lnTo>
                  <a:lnTo>
                    <a:pt x="539" y="616"/>
                  </a:lnTo>
                  <a:lnTo>
                    <a:pt x="526" y="626"/>
                  </a:lnTo>
                  <a:lnTo>
                    <a:pt x="513" y="635"/>
                  </a:lnTo>
                  <a:lnTo>
                    <a:pt x="499" y="642"/>
                  </a:lnTo>
                  <a:lnTo>
                    <a:pt x="485" y="650"/>
                  </a:lnTo>
                  <a:lnTo>
                    <a:pt x="469" y="657"/>
                  </a:lnTo>
                  <a:lnTo>
                    <a:pt x="454" y="662"/>
                  </a:lnTo>
                  <a:lnTo>
                    <a:pt x="438" y="667"/>
                  </a:lnTo>
                  <a:lnTo>
                    <a:pt x="422" y="671"/>
                  </a:lnTo>
                  <a:lnTo>
                    <a:pt x="407" y="675"/>
                  </a:lnTo>
                  <a:lnTo>
                    <a:pt x="390" y="677"/>
                  </a:lnTo>
                  <a:lnTo>
                    <a:pt x="372" y="679"/>
                  </a:lnTo>
                  <a:lnTo>
                    <a:pt x="355" y="680"/>
                  </a:lnTo>
                  <a:lnTo>
                    <a:pt x="337" y="680"/>
                  </a:lnTo>
                  <a:lnTo>
                    <a:pt x="315" y="680"/>
                  </a:lnTo>
                  <a:lnTo>
                    <a:pt x="293" y="679"/>
                  </a:lnTo>
                  <a:lnTo>
                    <a:pt x="271" y="675"/>
                  </a:lnTo>
                  <a:lnTo>
                    <a:pt x="250" y="671"/>
                  </a:lnTo>
                  <a:lnTo>
                    <a:pt x="228" y="664"/>
                  </a:lnTo>
                  <a:lnTo>
                    <a:pt x="207" y="658"/>
                  </a:lnTo>
                  <a:lnTo>
                    <a:pt x="187" y="650"/>
                  </a:lnTo>
                  <a:lnTo>
                    <a:pt x="166" y="640"/>
                  </a:lnTo>
                  <a:lnTo>
                    <a:pt x="146" y="629"/>
                  </a:lnTo>
                  <a:lnTo>
                    <a:pt x="128" y="618"/>
                  </a:lnTo>
                  <a:lnTo>
                    <a:pt x="111" y="605"/>
                  </a:lnTo>
                  <a:lnTo>
                    <a:pt x="95" y="591"/>
                  </a:lnTo>
                  <a:lnTo>
                    <a:pt x="80" y="575"/>
                  </a:lnTo>
                  <a:lnTo>
                    <a:pt x="66" y="558"/>
                  </a:lnTo>
                  <a:lnTo>
                    <a:pt x="54" y="540"/>
                  </a:lnTo>
                  <a:lnTo>
                    <a:pt x="43" y="522"/>
                  </a:lnTo>
                  <a:lnTo>
                    <a:pt x="32" y="501"/>
                  </a:lnTo>
                  <a:lnTo>
                    <a:pt x="25" y="480"/>
                  </a:lnTo>
                  <a:lnTo>
                    <a:pt x="17" y="458"/>
                  </a:lnTo>
                  <a:lnTo>
                    <a:pt x="12" y="435"/>
                  </a:lnTo>
                  <a:lnTo>
                    <a:pt x="6" y="410"/>
                  </a:lnTo>
                  <a:lnTo>
                    <a:pt x="3" y="386"/>
                  </a:lnTo>
                  <a:lnTo>
                    <a:pt x="1" y="359"/>
                  </a:lnTo>
                  <a:lnTo>
                    <a:pt x="0" y="331"/>
                  </a:lnTo>
                  <a:close/>
                  <a:moveTo>
                    <a:pt x="178" y="340"/>
                  </a:moveTo>
                  <a:lnTo>
                    <a:pt x="178" y="364"/>
                  </a:lnTo>
                  <a:lnTo>
                    <a:pt x="180" y="386"/>
                  </a:lnTo>
                  <a:lnTo>
                    <a:pt x="184" y="406"/>
                  </a:lnTo>
                  <a:lnTo>
                    <a:pt x="188" y="426"/>
                  </a:lnTo>
                  <a:lnTo>
                    <a:pt x="194" y="444"/>
                  </a:lnTo>
                  <a:lnTo>
                    <a:pt x="203" y="460"/>
                  </a:lnTo>
                  <a:lnTo>
                    <a:pt x="213" y="475"/>
                  </a:lnTo>
                  <a:lnTo>
                    <a:pt x="223" y="488"/>
                  </a:lnTo>
                  <a:lnTo>
                    <a:pt x="235" y="501"/>
                  </a:lnTo>
                  <a:lnTo>
                    <a:pt x="248" y="511"/>
                  </a:lnTo>
                  <a:lnTo>
                    <a:pt x="260" y="521"/>
                  </a:lnTo>
                  <a:lnTo>
                    <a:pt x="275" y="527"/>
                  </a:lnTo>
                  <a:lnTo>
                    <a:pt x="289" y="534"/>
                  </a:lnTo>
                  <a:lnTo>
                    <a:pt x="305" y="537"/>
                  </a:lnTo>
                  <a:lnTo>
                    <a:pt x="320" y="540"/>
                  </a:lnTo>
                  <a:lnTo>
                    <a:pt x="337" y="540"/>
                  </a:lnTo>
                  <a:lnTo>
                    <a:pt x="353" y="540"/>
                  </a:lnTo>
                  <a:lnTo>
                    <a:pt x="369" y="537"/>
                  </a:lnTo>
                  <a:lnTo>
                    <a:pt x="384" y="534"/>
                  </a:lnTo>
                  <a:lnTo>
                    <a:pt x="398" y="527"/>
                  </a:lnTo>
                  <a:lnTo>
                    <a:pt x="412" y="521"/>
                  </a:lnTo>
                  <a:lnTo>
                    <a:pt x="425" y="511"/>
                  </a:lnTo>
                  <a:lnTo>
                    <a:pt x="438" y="501"/>
                  </a:lnTo>
                  <a:lnTo>
                    <a:pt x="450" y="488"/>
                  </a:lnTo>
                  <a:lnTo>
                    <a:pt x="460" y="475"/>
                  </a:lnTo>
                  <a:lnTo>
                    <a:pt x="469" y="460"/>
                  </a:lnTo>
                  <a:lnTo>
                    <a:pt x="477" y="444"/>
                  </a:lnTo>
                  <a:lnTo>
                    <a:pt x="483" y="426"/>
                  </a:lnTo>
                  <a:lnTo>
                    <a:pt x="489" y="406"/>
                  </a:lnTo>
                  <a:lnTo>
                    <a:pt x="492" y="386"/>
                  </a:lnTo>
                  <a:lnTo>
                    <a:pt x="495" y="362"/>
                  </a:lnTo>
                  <a:lnTo>
                    <a:pt x="495" y="339"/>
                  </a:lnTo>
                  <a:lnTo>
                    <a:pt x="495" y="316"/>
                  </a:lnTo>
                  <a:lnTo>
                    <a:pt x="492" y="294"/>
                  </a:lnTo>
                  <a:lnTo>
                    <a:pt x="489" y="274"/>
                  </a:lnTo>
                  <a:lnTo>
                    <a:pt x="483" y="255"/>
                  </a:lnTo>
                  <a:lnTo>
                    <a:pt x="477" y="237"/>
                  </a:lnTo>
                  <a:lnTo>
                    <a:pt x="469" y="221"/>
                  </a:lnTo>
                  <a:lnTo>
                    <a:pt x="460" y="206"/>
                  </a:lnTo>
                  <a:lnTo>
                    <a:pt x="450" y="193"/>
                  </a:lnTo>
                  <a:lnTo>
                    <a:pt x="438" y="180"/>
                  </a:lnTo>
                  <a:lnTo>
                    <a:pt x="425" y="169"/>
                  </a:lnTo>
                  <a:lnTo>
                    <a:pt x="412" y="160"/>
                  </a:lnTo>
                  <a:lnTo>
                    <a:pt x="398" y="154"/>
                  </a:lnTo>
                  <a:lnTo>
                    <a:pt x="384" y="147"/>
                  </a:lnTo>
                  <a:lnTo>
                    <a:pt x="369" y="143"/>
                  </a:lnTo>
                  <a:lnTo>
                    <a:pt x="353" y="141"/>
                  </a:lnTo>
                  <a:lnTo>
                    <a:pt x="337" y="141"/>
                  </a:lnTo>
                  <a:lnTo>
                    <a:pt x="320" y="141"/>
                  </a:lnTo>
                  <a:lnTo>
                    <a:pt x="305" y="143"/>
                  </a:lnTo>
                  <a:lnTo>
                    <a:pt x="289" y="147"/>
                  </a:lnTo>
                  <a:lnTo>
                    <a:pt x="275" y="154"/>
                  </a:lnTo>
                  <a:lnTo>
                    <a:pt x="260" y="160"/>
                  </a:lnTo>
                  <a:lnTo>
                    <a:pt x="248" y="169"/>
                  </a:lnTo>
                  <a:lnTo>
                    <a:pt x="235" y="180"/>
                  </a:lnTo>
                  <a:lnTo>
                    <a:pt x="223" y="193"/>
                  </a:lnTo>
                  <a:lnTo>
                    <a:pt x="213" y="206"/>
                  </a:lnTo>
                  <a:lnTo>
                    <a:pt x="203" y="221"/>
                  </a:lnTo>
                  <a:lnTo>
                    <a:pt x="194" y="237"/>
                  </a:lnTo>
                  <a:lnTo>
                    <a:pt x="188" y="255"/>
                  </a:lnTo>
                  <a:lnTo>
                    <a:pt x="184" y="274"/>
                  </a:lnTo>
                  <a:lnTo>
                    <a:pt x="180" y="295"/>
                  </a:lnTo>
                  <a:lnTo>
                    <a:pt x="178" y="317"/>
                  </a:lnTo>
                  <a:lnTo>
                    <a:pt x="178" y="34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4" name="Freeform 139">
              <a:extLst>
                <a:ext uri="{FF2B5EF4-FFF2-40B4-BE49-F238E27FC236}">
                  <a16:creationId xmlns:a16="http://schemas.microsoft.com/office/drawing/2014/main" id="{81DB25A8-59AB-4C81-B437-B708603BC414}"/>
                </a:ext>
              </a:extLst>
            </p:cNvPr>
            <p:cNvSpPr>
              <a:spLocks/>
            </p:cNvSpPr>
            <p:nvPr/>
          </p:nvSpPr>
          <p:spPr bwMode="auto">
            <a:xfrm>
              <a:off x="3520" y="70"/>
              <a:ext cx="152" cy="170"/>
            </a:xfrm>
            <a:custGeom>
              <a:avLst/>
              <a:gdLst>
                <a:gd name="T0" fmla="*/ 177 w 608"/>
                <a:gd name="T1" fmla="*/ 466 h 680"/>
                <a:gd name="T2" fmla="*/ 190 w 608"/>
                <a:gd name="T3" fmla="*/ 499 h 680"/>
                <a:gd name="T4" fmla="*/ 210 w 608"/>
                <a:gd name="T5" fmla="*/ 523 h 680"/>
                <a:gd name="T6" fmla="*/ 236 w 608"/>
                <a:gd name="T7" fmla="*/ 541 h 680"/>
                <a:gd name="T8" fmla="*/ 271 w 608"/>
                <a:gd name="T9" fmla="*/ 553 h 680"/>
                <a:gd name="T10" fmla="*/ 313 w 608"/>
                <a:gd name="T11" fmla="*/ 557 h 680"/>
                <a:gd name="T12" fmla="*/ 358 w 608"/>
                <a:gd name="T13" fmla="*/ 553 h 680"/>
                <a:gd name="T14" fmla="*/ 394 w 608"/>
                <a:gd name="T15" fmla="*/ 543 h 680"/>
                <a:gd name="T16" fmla="*/ 418 w 608"/>
                <a:gd name="T17" fmla="*/ 527 h 680"/>
                <a:gd name="T18" fmla="*/ 429 w 608"/>
                <a:gd name="T19" fmla="*/ 511 h 680"/>
                <a:gd name="T20" fmla="*/ 436 w 608"/>
                <a:gd name="T21" fmla="*/ 493 h 680"/>
                <a:gd name="T22" fmla="*/ 432 w 608"/>
                <a:gd name="T23" fmla="*/ 467 h 680"/>
                <a:gd name="T24" fmla="*/ 415 w 608"/>
                <a:gd name="T25" fmla="*/ 447 h 680"/>
                <a:gd name="T26" fmla="*/ 366 w 608"/>
                <a:gd name="T27" fmla="*/ 431 h 680"/>
                <a:gd name="T28" fmla="*/ 231 w 608"/>
                <a:gd name="T29" fmla="*/ 397 h 680"/>
                <a:gd name="T30" fmla="*/ 139 w 608"/>
                <a:gd name="T31" fmla="*/ 366 h 680"/>
                <a:gd name="T32" fmla="*/ 83 w 608"/>
                <a:gd name="T33" fmla="*/ 333 h 680"/>
                <a:gd name="T34" fmla="*/ 55 w 608"/>
                <a:gd name="T35" fmla="*/ 302 h 680"/>
                <a:gd name="T36" fmla="*/ 39 w 608"/>
                <a:gd name="T37" fmla="*/ 274 h 680"/>
                <a:gd name="T38" fmla="*/ 29 w 608"/>
                <a:gd name="T39" fmla="*/ 244 h 680"/>
                <a:gd name="T40" fmla="*/ 25 w 608"/>
                <a:gd name="T41" fmla="*/ 180 h 680"/>
                <a:gd name="T42" fmla="*/ 41 w 608"/>
                <a:gd name="T43" fmla="*/ 123 h 680"/>
                <a:gd name="T44" fmla="*/ 76 w 608"/>
                <a:gd name="T45" fmla="*/ 72 h 680"/>
                <a:gd name="T46" fmla="*/ 109 w 608"/>
                <a:gd name="T47" fmla="*/ 45 h 680"/>
                <a:gd name="T48" fmla="*/ 152 w 608"/>
                <a:gd name="T49" fmla="*/ 23 h 680"/>
                <a:gd name="T50" fmla="*/ 232 w 608"/>
                <a:gd name="T51" fmla="*/ 3 h 680"/>
                <a:gd name="T52" fmla="*/ 331 w 608"/>
                <a:gd name="T53" fmla="*/ 1 h 680"/>
                <a:gd name="T54" fmla="*/ 415 w 608"/>
                <a:gd name="T55" fmla="*/ 11 h 680"/>
                <a:gd name="T56" fmla="*/ 480 w 608"/>
                <a:gd name="T57" fmla="*/ 33 h 680"/>
                <a:gd name="T58" fmla="*/ 527 w 608"/>
                <a:gd name="T59" fmla="*/ 68 h 680"/>
                <a:gd name="T60" fmla="*/ 563 w 608"/>
                <a:gd name="T61" fmla="*/ 115 h 680"/>
                <a:gd name="T62" fmla="*/ 586 w 608"/>
                <a:gd name="T63" fmla="*/ 173 h 680"/>
                <a:gd name="T64" fmla="*/ 418 w 608"/>
                <a:gd name="T65" fmla="*/ 185 h 680"/>
                <a:gd name="T66" fmla="*/ 404 w 608"/>
                <a:gd name="T67" fmla="*/ 162 h 680"/>
                <a:gd name="T68" fmla="*/ 384 w 608"/>
                <a:gd name="T69" fmla="*/ 145 h 680"/>
                <a:gd name="T70" fmla="*/ 359 w 608"/>
                <a:gd name="T71" fmla="*/ 132 h 680"/>
                <a:gd name="T72" fmla="*/ 327 w 608"/>
                <a:gd name="T73" fmla="*/ 125 h 680"/>
                <a:gd name="T74" fmla="*/ 286 w 608"/>
                <a:gd name="T75" fmla="*/ 124 h 680"/>
                <a:gd name="T76" fmla="*/ 243 w 608"/>
                <a:gd name="T77" fmla="*/ 129 h 680"/>
                <a:gd name="T78" fmla="*/ 212 w 608"/>
                <a:gd name="T79" fmla="*/ 138 h 680"/>
                <a:gd name="T80" fmla="*/ 190 w 608"/>
                <a:gd name="T81" fmla="*/ 159 h 680"/>
                <a:gd name="T82" fmla="*/ 185 w 608"/>
                <a:gd name="T83" fmla="*/ 173 h 680"/>
                <a:gd name="T84" fmla="*/ 188 w 608"/>
                <a:gd name="T85" fmla="*/ 195 h 680"/>
                <a:gd name="T86" fmla="*/ 209 w 608"/>
                <a:gd name="T87" fmla="*/ 213 h 680"/>
                <a:gd name="T88" fmla="*/ 253 w 608"/>
                <a:gd name="T89" fmla="*/ 230 h 680"/>
                <a:gd name="T90" fmla="*/ 396 w 608"/>
                <a:gd name="T91" fmla="*/ 265 h 680"/>
                <a:gd name="T92" fmla="*/ 479 w 608"/>
                <a:gd name="T93" fmla="*/ 292 h 680"/>
                <a:gd name="T94" fmla="*/ 540 w 608"/>
                <a:gd name="T95" fmla="*/ 324 h 680"/>
                <a:gd name="T96" fmla="*/ 579 w 608"/>
                <a:gd name="T97" fmla="*/ 360 h 680"/>
                <a:gd name="T98" fmla="*/ 601 w 608"/>
                <a:gd name="T99" fmla="*/ 406 h 680"/>
                <a:gd name="T100" fmla="*/ 608 w 608"/>
                <a:gd name="T101" fmla="*/ 462 h 680"/>
                <a:gd name="T102" fmla="*/ 598 w 608"/>
                <a:gd name="T103" fmla="*/ 526 h 680"/>
                <a:gd name="T104" fmla="*/ 567 w 608"/>
                <a:gd name="T105" fmla="*/ 583 h 680"/>
                <a:gd name="T106" fmla="*/ 524 w 608"/>
                <a:gd name="T107" fmla="*/ 624 h 680"/>
                <a:gd name="T108" fmla="*/ 492 w 608"/>
                <a:gd name="T109" fmla="*/ 645 h 680"/>
                <a:gd name="T110" fmla="*/ 454 w 608"/>
                <a:gd name="T111" fmla="*/ 661 h 680"/>
                <a:gd name="T112" fmla="*/ 382 w 608"/>
                <a:gd name="T113" fmla="*/ 676 h 680"/>
                <a:gd name="T114" fmla="*/ 280 w 608"/>
                <a:gd name="T115" fmla="*/ 680 h 680"/>
                <a:gd name="T116" fmla="*/ 194 w 608"/>
                <a:gd name="T117" fmla="*/ 667 h 680"/>
                <a:gd name="T118" fmla="*/ 122 w 608"/>
                <a:gd name="T119" fmla="*/ 640 h 680"/>
                <a:gd name="T120" fmla="*/ 67 w 608"/>
                <a:gd name="T121" fmla="*/ 597 h 680"/>
                <a:gd name="T122" fmla="*/ 26 w 608"/>
                <a:gd name="T123" fmla="*/ 544 h 680"/>
                <a:gd name="T124" fmla="*/ 0 w 608"/>
                <a:gd name="T125" fmla="*/ 480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8"/>
                <a:gd name="T190" fmla="*/ 0 h 680"/>
                <a:gd name="T191" fmla="*/ 608 w 608"/>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8" h="680">
                  <a:moveTo>
                    <a:pt x="0" y="480"/>
                  </a:moveTo>
                  <a:lnTo>
                    <a:pt x="173" y="453"/>
                  </a:lnTo>
                  <a:lnTo>
                    <a:pt x="177" y="466"/>
                  </a:lnTo>
                  <a:lnTo>
                    <a:pt x="181" y="478"/>
                  </a:lnTo>
                  <a:lnTo>
                    <a:pt x="185" y="488"/>
                  </a:lnTo>
                  <a:lnTo>
                    <a:pt x="190" y="499"/>
                  </a:lnTo>
                  <a:lnTo>
                    <a:pt x="196" y="508"/>
                  </a:lnTo>
                  <a:lnTo>
                    <a:pt x="203" y="515"/>
                  </a:lnTo>
                  <a:lnTo>
                    <a:pt x="210" y="523"/>
                  </a:lnTo>
                  <a:lnTo>
                    <a:pt x="218" y="530"/>
                  </a:lnTo>
                  <a:lnTo>
                    <a:pt x="227" y="536"/>
                  </a:lnTo>
                  <a:lnTo>
                    <a:pt x="236" y="541"/>
                  </a:lnTo>
                  <a:lnTo>
                    <a:pt x="247" y="546"/>
                  </a:lnTo>
                  <a:lnTo>
                    <a:pt x="258" y="550"/>
                  </a:lnTo>
                  <a:lnTo>
                    <a:pt x="271" y="553"/>
                  </a:lnTo>
                  <a:lnTo>
                    <a:pt x="284" y="554"/>
                  </a:lnTo>
                  <a:lnTo>
                    <a:pt x="297" y="556"/>
                  </a:lnTo>
                  <a:lnTo>
                    <a:pt x="313" y="557"/>
                  </a:lnTo>
                  <a:lnTo>
                    <a:pt x="328" y="556"/>
                  </a:lnTo>
                  <a:lnTo>
                    <a:pt x="344" y="554"/>
                  </a:lnTo>
                  <a:lnTo>
                    <a:pt x="358" y="553"/>
                  </a:lnTo>
                  <a:lnTo>
                    <a:pt x="371" y="550"/>
                  </a:lnTo>
                  <a:lnTo>
                    <a:pt x="383" y="546"/>
                  </a:lnTo>
                  <a:lnTo>
                    <a:pt x="394" y="543"/>
                  </a:lnTo>
                  <a:lnTo>
                    <a:pt x="404" y="537"/>
                  </a:lnTo>
                  <a:lnTo>
                    <a:pt x="413" y="532"/>
                  </a:lnTo>
                  <a:lnTo>
                    <a:pt x="418" y="527"/>
                  </a:lnTo>
                  <a:lnTo>
                    <a:pt x="423" y="522"/>
                  </a:lnTo>
                  <a:lnTo>
                    <a:pt x="427" y="517"/>
                  </a:lnTo>
                  <a:lnTo>
                    <a:pt x="429" y="511"/>
                  </a:lnTo>
                  <a:lnTo>
                    <a:pt x="432" y="506"/>
                  </a:lnTo>
                  <a:lnTo>
                    <a:pt x="435" y="500"/>
                  </a:lnTo>
                  <a:lnTo>
                    <a:pt x="436" y="493"/>
                  </a:lnTo>
                  <a:lnTo>
                    <a:pt x="436" y="486"/>
                  </a:lnTo>
                  <a:lnTo>
                    <a:pt x="435" y="476"/>
                  </a:lnTo>
                  <a:lnTo>
                    <a:pt x="432" y="467"/>
                  </a:lnTo>
                  <a:lnTo>
                    <a:pt x="428" y="460"/>
                  </a:lnTo>
                  <a:lnTo>
                    <a:pt x="423" y="453"/>
                  </a:lnTo>
                  <a:lnTo>
                    <a:pt x="415" y="447"/>
                  </a:lnTo>
                  <a:lnTo>
                    <a:pt x="402" y="441"/>
                  </a:lnTo>
                  <a:lnTo>
                    <a:pt x="387" y="436"/>
                  </a:lnTo>
                  <a:lnTo>
                    <a:pt x="366" y="431"/>
                  </a:lnTo>
                  <a:lnTo>
                    <a:pt x="317" y="419"/>
                  </a:lnTo>
                  <a:lnTo>
                    <a:pt x="271" y="408"/>
                  </a:lnTo>
                  <a:lnTo>
                    <a:pt x="231" y="397"/>
                  </a:lnTo>
                  <a:lnTo>
                    <a:pt x="196" y="387"/>
                  </a:lnTo>
                  <a:lnTo>
                    <a:pt x="165" y="377"/>
                  </a:lnTo>
                  <a:lnTo>
                    <a:pt x="139" y="366"/>
                  </a:lnTo>
                  <a:lnTo>
                    <a:pt x="118" y="356"/>
                  </a:lnTo>
                  <a:lnTo>
                    <a:pt x="102" y="347"/>
                  </a:lnTo>
                  <a:lnTo>
                    <a:pt x="83" y="333"/>
                  </a:lnTo>
                  <a:lnTo>
                    <a:pt x="68" y="317"/>
                  </a:lnTo>
                  <a:lnTo>
                    <a:pt x="61" y="309"/>
                  </a:lnTo>
                  <a:lnTo>
                    <a:pt x="55" y="302"/>
                  </a:lnTo>
                  <a:lnTo>
                    <a:pt x="48" y="292"/>
                  </a:lnTo>
                  <a:lnTo>
                    <a:pt x="43" y="283"/>
                  </a:lnTo>
                  <a:lnTo>
                    <a:pt x="39" y="274"/>
                  </a:lnTo>
                  <a:lnTo>
                    <a:pt x="35" y="265"/>
                  </a:lnTo>
                  <a:lnTo>
                    <a:pt x="32" y="255"/>
                  </a:lnTo>
                  <a:lnTo>
                    <a:pt x="29" y="244"/>
                  </a:lnTo>
                  <a:lnTo>
                    <a:pt x="25" y="222"/>
                  </a:lnTo>
                  <a:lnTo>
                    <a:pt x="24" y="200"/>
                  </a:lnTo>
                  <a:lnTo>
                    <a:pt x="25" y="180"/>
                  </a:lnTo>
                  <a:lnTo>
                    <a:pt x="29" y="159"/>
                  </a:lnTo>
                  <a:lnTo>
                    <a:pt x="34" y="141"/>
                  </a:lnTo>
                  <a:lnTo>
                    <a:pt x="41" y="123"/>
                  </a:lnTo>
                  <a:lnTo>
                    <a:pt x="51" y="105"/>
                  </a:lnTo>
                  <a:lnTo>
                    <a:pt x="61" y="89"/>
                  </a:lnTo>
                  <a:lnTo>
                    <a:pt x="76" y="72"/>
                  </a:lnTo>
                  <a:lnTo>
                    <a:pt x="91" y="58"/>
                  </a:lnTo>
                  <a:lnTo>
                    <a:pt x="100" y="51"/>
                  </a:lnTo>
                  <a:lnTo>
                    <a:pt x="109" y="45"/>
                  </a:lnTo>
                  <a:lnTo>
                    <a:pt x="118" y="38"/>
                  </a:lnTo>
                  <a:lnTo>
                    <a:pt x="129" y="33"/>
                  </a:lnTo>
                  <a:lnTo>
                    <a:pt x="152" y="23"/>
                  </a:lnTo>
                  <a:lnTo>
                    <a:pt x="177" y="15"/>
                  </a:lnTo>
                  <a:lnTo>
                    <a:pt x="204" y="9"/>
                  </a:lnTo>
                  <a:lnTo>
                    <a:pt x="232" y="3"/>
                  </a:lnTo>
                  <a:lnTo>
                    <a:pt x="265" y="1"/>
                  </a:lnTo>
                  <a:lnTo>
                    <a:pt x="299" y="0"/>
                  </a:lnTo>
                  <a:lnTo>
                    <a:pt x="331" y="1"/>
                  </a:lnTo>
                  <a:lnTo>
                    <a:pt x="361" y="3"/>
                  </a:lnTo>
                  <a:lnTo>
                    <a:pt x="389" y="6"/>
                  </a:lnTo>
                  <a:lnTo>
                    <a:pt x="415" y="11"/>
                  </a:lnTo>
                  <a:lnTo>
                    <a:pt x="439" y="18"/>
                  </a:lnTo>
                  <a:lnTo>
                    <a:pt x="461" y="24"/>
                  </a:lnTo>
                  <a:lnTo>
                    <a:pt x="480" y="33"/>
                  </a:lnTo>
                  <a:lnTo>
                    <a:pt x="497" y="44"/>
                  </a:lnTo>
                  <a:lnTo>
                    <a:pt x="512" y="55"/>
                  </a:lnTo>
                  <a:lnTo>
                    <a:pt x="527" y="68"/>
                  </a:lnTo>
                  <a:lnTo>
                    <a:pt x="540" y="82"/>
                  </a:lnTo>
                  <a:lnTo>
                    <a:pt x="551" y="98"/>
                  </a:lnTo>
                  <a:lnTo>
                    <a:pt x="563" y="115"/>
                  </a:lnTo>
                  <a:lnTo>
                    <a:pt x="572" y="133"/>
                  </a:lnTo>
                  <a:lnTo>
                    <a:pt x="580" y="152"/>
                  </a:lnTo>
                  <a:lnTo>
                    <a:pt x="586" y="173"/>
                  </a:lnTo>
                  <a:lnTo>
                    <a:pt x="424" y="203"/>
                  </a:lnTo>
                  <a:lnTo>
                    <a:pt x="422" y="193"/>
                  </a:lnTo>
                  <a:lnTo>
                    <a:pt x="418" y="185"/>
                  </a:lnTo>
                  <a:lnTo>
                    <a:pt x="414" y="177"/>
                  </a:lnTo>
                  <a:lnTo>
                    <a:pt x="409" y="169"/>
                  </a:lnTo>
                  <a:lnTo>
                    <a:pt x="404" y="162"/>
                  </a:lnTo>
                  <a:lnTo>
                    <a:pt x="398" y="155"/>
                  </a:lnTo>
                  <a:lnTo>
                    <a:pt x="392" y="150"/>
                  </a:lnTo>
                  <a:lnTo>
                    <a:pt x="384" y="145"/>
                  </a:lnTo>
                  <a:lnTo>
                    <a:pt x="376" y="140"/>
                  </a:lnTo>
                  <a:lnTo>
                    <a:pt x="369" y="136"/>
                  </a:lnTo>
                  <a:lnTo>
                    <a:pt x="359" y="132"/>
                  </a:lnTo>
                  <a:lnTo>
                    <a:pt x="349" y="129"/>
                  </a:lnTo>
                  <a:lnTo>
                    <a:pt x="339" y="127"/>
                  </a:lnTo>
                  <a:lnTo>
                    <a:pt x="327" y="125"/>
                  </a:lnTo>
                  <a:lnTo>
                    <a:pt x="314" y="124"/>
                  </a:lnTo>
                  <a:lnTo>
                    <a:pt x="301" y="124"/>
                  </a:lnTo>
                  <a:lnTo>
                    <a:pt x="286" y="124"/>
                  </a:lnTo>
                  <a:lnTo>
                    <a:pt x="270" y="125"/>
                  </a:lnTo>
                  <a:lnTo>
                    <a:pt x="256" y="127"/>
                  </a:lnTo>
                  <a:lnTo>
                    <a:pt x="243" y="129"/>
                  </a:lnTo>
                  <a:lnTo>
                    <a:pt x="231" y="132"/>
                  </a:lnTo>
                  <a:lnTo>
                    <a:pt x="221" y="134"/>
                  </a:lnTo>
                  <a:lnTo>
                    <a:pt x="212" y="138"/>
                  </a:lnTo>
                  <a:lnTo>
                    <a:pt x="204" y="143"/>
                  </a:lnTo>
                  <a:lnTo>
                    <a:pt x="195" y="150"/>
                  </a:lnTo>
                  <a:lnTo>
                    <a:pt x="190" y="159"/>
                  </a:lnTo>
                  <a:lnTo>
                    <a:pt x="187" y="163"/>
                  </a:lnTo>
                  <a:lnTo>
                    <a:pt x="186" y="168"/>
                  </a:lnTo>
                  <a:lnTo>
                    <a:pt x="185" y="173"/>
                  </a:lnTo>
                  <a:lnTo>
                    <a:pt x="185" y="178"/>
                  </a:lnTo>
                  <a:lnTo>
                    <a:pt x="186" y="187"/>
                  </a:lnTo>
                  <a:lnTo>
                    <a:pt x="188" y="195"/>
                  </a:lnTo>
                  <a:lnTo>
                    <a:pt x="194" y="203"/>
                  </a:lnTo>
                  <a:lnTo>
                    <a:pt x="201" y="209"/>
                  </a:lnTo>
                  <a:lnTo>
                    <a:pt x="209" y="213"/>
                  </a:lnTo>
                  <a:lnTo>
                    <a:pt x="221" y="219"/>
                  </a:lnTo>
                  <a:lnTo>
                    <a:pt x="235" y="224"/>
                  </a:lnTo>
                  <a:lnTo>
                    <a:pt x="253" y="230"/>
                  </a:lnTo>
                  <a:lnTo>
                    <a:pt x="301" y="243"/>
                  </a:lnTo>
                  <a:lnTo>
                    <a:pt x="362" y="257"/>
                  </a:lnTo>
                  <a:lnTo>
                    <a:pt x="396" y="265"/>
                  </a:lnTo>
                  <a:lnTo>
                    <a:pt x="426" y="274"/>
                  </a:lnTo>
                  <a:lnTo>
                    <a:pt x="454" y="283"/>
                  </a:lnTo>
                  <a:lnTo>
                    <a:pt x="479" y="292"/>
                  </a:lnTo>
                  <a:lnTo>
                    <a:pt x="502" y="303"/>
                  </a:lnTo>
                  <a:lnTo>
                    <a:pt x="521" y="312"/>
                  </a:lnTo>
                  <a:lnTo>
                    <a:pt x="540" y="324"/>
                  </a:lnTo>
                  <a:lnTo>
                    <a:pt x="555" y="334"/>
                  </a:lnTo>
                  <a:lnTo>
                    <a:pt x="567" y="347"/>
                  </a:lnTo>
                  <a:lnTo>
                    <a:pt x="579" y="360"/>
                  </a:lnTo>
                  <a:lnTo>
                    <a:pt x="588" y="374"/>
                  </a:lnTo>
                  <a:lnTo>
                    <a:pt x="595" y="390"/>
                  </a:lnTo>
                  <a:lnTo>
                    <a:pt x="601" y="406"/>
                  </a:lnTo>
                  <a:lnTo>
                    <a:pt x="606" y="423"/>
                  </a:lnTo>
                  <a:lnTo>
                    <a:pt x="608" y="443"/>
                  </a:lnTo>
                  <a:lnTo>
                    <a:pt x="608" y="462"/>
                  </a:lnTo>
                  <a:lnTo>
                    <a:pt x="607" y="484"/>
                  </a:lnTo>
                  <a:lnTo>
                    <a:pt x="604" y="505"/>
                  </a:lnTo>
                  <a:lnTo>
                    <a:pt x="598" y="526"/>
                  </a:lnTo>
                  <a:lnTo>
                    <a:pt x="590" y="545"/>
                  </a:lnTo>
                  <a:lnTo>
                    <a:pt x="580" y="565"/>
                  </a:lnTo>
                  <a:lnTo>
                    <a:pt x="567" y="583"/>
                  </a:lnTo>
                  <a:lnTo>
                    <a:pt x="551" y="600"/>
                  </a:lnTo>
                  <a:lnTo>
                    <a:pt x="533" y="616"/>
                  </a:lnTo>
                  <a:lnTo>
                    <a:pt x="524" y="624"/>
                  </a:lnTo>
                  <a:lnTo>
                    <a:pt x="514" y="632"/>
                  </a:lnTo>
                  <a:lnTo>
                    <a:pt x="503" y="638"/>
                  </a:lnTo>
                  <a:lnTo>
                    <a:pt x="492" y="645"/>
                  </a:lnTo>
                  <a:lnTo>
                    <a:pt x="480" y="650"/>
                  </a:lnTo>
                  <a:lnTo>
                    <a:pt x="467" y="655"/>
                  </a:lnTo>
                  <a:lnTo>
                    <a:pt x="454" y="661"/>
                  </a:lnTo>
                  <a:lnTo>
                    <a:pt x="441" y="664"/>
                  </a:lnTo>
                  <a:lnTo>
                    <a:pt x="413" y="672"/>
                  </a:lnTo>
                  <a:lnTo>
                    <a:pt x="382" y="676"/>
                  </a:lnTo>
                  <a:lnTo>
                    <a:pt x="348" y="680"/>
                  </a:lnTo>
                  <a:lnTo>
                    <a:pt x="313" y="680"/>
                  </a:lnTo>
                  <a:lnTo>
                    <a:pt x="280" y="680"/>
                  </a:lnTo>
                  <a:lnTo>
                    <a:pt x="249" y="677"/>
                  </a:lnTo>
                  <a:lnTo>
                    <a:pt x="221" y="673"/>
                  </a:lnTo>
                  <a:lnTo>
                    <a:pt x="194" y="667"/>
                  </a:lnTo>
                  <a:lnTo>
                    <a:pt x="168" y="659"/>
                  </a:lnTo>
                  <a:lnTo>
                    <a:pt x="144" y="650"/>
                  </a:lnTo>
                  <a:lnTo>
                    <a:pt x="122" y="640"/>
                  </a:lnTo>
                  <a:lnTo>
                    <a:pt x="102" y="627"/>
                  </a:lnTo>
                  <a:lnTo>
                    <a:pt x="83" y="613"/>
                  </a:lnTo>
                  <a:lnTo>
                    <a:pt x="67" y="597"/>
                  </a:lnTo>
                  <a:lnTo>
                    <a:pt x="51" y="581"/>
                  </a:lnTo>
                  <a:lnTo>
                    <a:pt x="38" y="563"/>
                  </a:lnTo>
                  <a:lnTo>
                    <a:pt x="26" y="544"/>
                  </a:lnTo>
                  <a:lnTo>
                    <a:pt x="16" y="524"/>
                  </a:lnTo>
                  <a:lnTo>
                    <a:pt x="7" y="502"/>
                  </a:lnTo>
                  <a:lnTo>
                    <a:pt x="0" y="48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5" name="Freeform 140">
              <a:extLst>
                <a:ext uri="{FF2B5EF4-FFF2-40B4-BE49-F238E27FC236}">
                  <a16:creationId xmlns:a16="http://schemas.microsoft.com/office/drawing/2014/main" id="{D346A974-303C-48F3-B655-D977063CD312}"/>
                </a:ext>
              </a:extLst>
            </p:cNvPr>
            <p:cNvSpPr>
              <a:spLocks noEditPoints="1"/>
            </p:cNvSpPr>
            <p:nvPr/>
          </p:nvSpPr>
          <p:spPr bwMode="auto">
            <a:xfrm>
              <a:off x="3787" y="12"/>
              <a:ext cx="159" cy="228"/>
            </a:xfrm>
            <a:custGeom>
              <a:avLst/>
              <a:gdLst>
                <a:gd name="T0" fmla="*/ 475 w 635"/>
                <a:gd name="T1" fmla="*/ 802 h 912"/>
                <a:gd name="T2" fmla="*/ 443 w 635"/>
                <a:gd name="T3" fmla="*/ 841 h 912"/>
                <a:gd name="T4" fmla="*/ 408 w 635"/>
                <a:gd name="T5" fmla="*/ 870 h 912"/>
                <a:gd name="T6" fmla="*/ 368 w 635"/>
                <a:gd name="T7" fmla="*/ 891 h 912"/>
                <a:gd name="T8" fmla="*/ 326 w 635"/>
                <a:gd name="T9" fmla="*/ 905 h 912"/>
                <a:gd name="T10" fmla="*/ 285 w 635"/>
                <a:gd name="T11" fmla="*/ 912 h 912"/>
                <a:gd name="T12" fmla="*/ 245 w 635"/>
                <a:gd name="T13" fmla="*/ 911 h 912"/>
                <a:gd name="T14" fmla="*/ 204 w 635"/>
                <a:gd name="T15" fmla="*/ 904 h 912"/>
                <a:gd name="T16" fmla="*/ 167 w 635"/>
                <a:gd name="T17" fmla="*/ 890 h 912"/>
                <a:gd name="T18" fmla="*/ 132 w 635"/>
                <a:gd name="T19" fmla="*/ 870 h 912"/>
                <a:gd name="T20" fmla="*/ 99 w 635"/>
                <a:gd name="T21" fmla="*/ 843 h 912"/>
                <a:gd name="T22" fmla="*/ 70 w 635"/>
                <a:gd name="T23" fmla="*/ 811 h 912"/>
                <a:gd name="T24" fmla="*/ 45 w 635"/>
                <a:gd name="T25" fmla="*/ 772 h 912"/>
                <a:gd name="T26" fmla="*/ 24 w 635"/>
                <a:gd name="T27" fmla="*/ 729 h 912"/>
                <a:gd name="T28" fmla="*/ 11 w 635"/>
                <a:gd name="T29" fmla="*/ 681 h 912"/>
                <a:gd name="T30" fmla="*/ 2 w 635"/>
                <a:gd name="T31" fmla="*/ 628 h 912"/>
                <a:gd name="T32" fmla="*/ 0 w 635"/>
                <a:gd name="T33" fmla="*/ 570 h 912"/>
                <a:gd name="T34" fmla="*/ 7 w 635"/>
                <a:gd name="T35" fmla="*/ 474 h 912"/>
                <a:gd name="T36" fmla="*/ 19 w 635"/>
                <a:gd name="T37" fmla="*/ 425 h 912"/>
                <a:gd name="T38" fmla="*/ 36 w 635"/>
                <a:gd name="T39" fmla="*/ 379 h 912"/>
                <a:gd name="T40" fmla="*/ 59 w 635"/>
                <a:gd name="T41" fmla="*/ 342 h 912"/>
                <a:gd name="T42" fmla="*/ 88 w 635"/>
                <a:gd name="T43" fmla="*/ 308 h 912"/>
                <a:gd name="T44" fmla="*/ 119 w 635"/>
                <a:gd name="T45" fmla="*/ 281 h 912"/>
                <a:gd name="T46" fmla="*/ 154 w 635"/>
                <a:gd name="T47" fmla="*/ 260 h 912"/>
                <a:gd name="T48" fmla="*/ 190 w 635"/>
                <a:gd name="T49" fmla="*/ 245 h 912"/>
                <a:gd name="T50" fmla="*/ 230 w 635"/>
                <a:gd name="T51" fmla="*/ 235 h 912"/>
                <a:gd name="T52" fmla="*/ 274 w 635"/>
                <a:gd name="T53" fmla="*/ 232 h 912"/>
                <a:gd name="T54" fmla="*/ 315 w 635"/>
                <a:gd name="T55" fmla="*/ 235 h 912"/>
                <a:gd name="T56" fmla="*/ 352 w 635"/>
                <a:gd name="T57" fmla="*/ 245 h 912"/>
                <a:gd name="T58" fmla="*/ 387 w 635"/>
                <a:gd name="T59" fmla="*/ 261 h 912"/>
                <a:gd name="T60" fmla="*/ 421 w 635"/>
                <a:gd name="T61" fmla="*/ 283 h 912"/>
                <a:gd name="T62" fmla="*/ 453 w 635"/>
                <a:gd name="T63" fmla="*/ 312 h 912"/>
                <a:gd name="T64" fmla="*/ 635 w 635"/>
                <a:gd name="T65" fmla="*/ 0 h 912"/>
                <a:gd name="T66" fmla="*/ 176 w 635"/>
                <a:gd name="T67" fmla="*/ 584 h 912"/>
                <a:gd name="T68" fmla="*/ 182 w 635"/>
                <a:gd name="T69" fmla="*/ 648 h 912"/>
                <a:gd name="T70" fmla="*/ 198 w 635"/>
                <a:gd name="T71" fmla="*/ 697 h 912"/>
                <a:gd name="T72" fmla="*/ 226 w 635"/>
                <a:gd name="T73" fmla="*/ 738 h 912"/>
                <a:gd name="T74" fmla="*/ 269 w 635"/>
                <a:gd name="T75" fmla="*/ 767 h 912"/>
                <a:gd name="T76" fmla="*/ 321 w 635"/>
                <a:gd name="T77" fmla="*/ 777 h 912"/>
                <a:gd name="T78" fmla="*/ 363 w 635"/>
                <a:gd name="T79" fmla="*/ 769 h 912"/>
                <a:gd name="T80" fmla="*/ 400 w 635"/>
                <a:gd name="T81" fmla="*/ 749 h 912"/>
                <a:gd name="T82" fmla="*/ 431 w 635"/>
                <a:gd name="T83" fmla="*/ 712 h 912"/>
                <a:gd name="T84" fmla="*/ 453 w 635"/>
                <a:gd name="T85" fmla="*/ 663 h 912"/>
                <a:gd name="T86" fmla="*/ 462 w 635"/>
                <a:gd name="T87" fmla="*/ 600 h 912"/>
                <a:gd name="T88" fmla="*/ 461 w 635"/>
                <a:gd name="T89" fmla="*/ 523 h 912"/>
                <a:gd name="T90" fmla="*/ 448 w 635"/>
                <a:gd name="T91" fmla="*/ 460 h 912"/>
                <a:gd name="T92" fmla="*/ 423 w 635"/>
                <a:gd name="T93" fmla="*/ 413 h 912"/>
                <a:gd name="T94" fmla="*/ 390 w 635"/>
                <a:gd name="T95" fmla="*/ 383 h 912"/>
                <a:gd name="T96" fmla="*/ 350 w 635"/>
                <a:gd name="T97" fmla="*/ 368 h 912"/>
                <a:gd name="T98" fmla="*/ 304 w 635"/>
                <a:gd name="T99" fmla="*/ 365 h 912"/>
                <a:gd name="T100" fmla="*/ 263 w 635"/>
                <a:gd name="T101" fmla="*/ 377 h 912"/>
                <a:gd name="T102" fmla="*/ 228 w 635"/>
                <a:gd name="T103" fmla="*/ 401 h 912"/>
                <a:gd name="T104" fmla="*/ 199 w 635"/>
                <a:gd name="T105" fmla="*/ 440 h 912"/>
                <a:gd name="T106" fmla="*/ 181 w 635"/>
                <a:gd name="T107" fmla="*/ 492 h 912"/>
                <a:gd name="T108" fmla="*/ 176 w 635"/>
                <a:gd name="T109" fmla="*/ 558 h 9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5"/>
                <a:gd name="T166" fmla="*/ 0 h 912"/>
                <a:gd name="T167" fmla="*/ 635 w 635"/>
                <a:gd name="T168" fmla="*/ 912 h 9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5" h="912">
                  <a:moveTo>
                    <a:pt x="635" y="898"/>
                  </a:moveTo>
                  <a:lnTo>
                    <a:pt x="475" y="898"/>
                  </a:lnTo>
                  <a:lnTo>
                    <a:pt x="475" y="802"/>
                  </a:lnTo>
                  <a:lnTo>
                    <a:pt x="465" y="816"/>
                  </a:lnTo>
                  <a:lnTo>
                    <a:pt x="455" y="829"/>
                  </a:lnTo>
                  <a:lnTo>
                    <a:pt x="443" y="841"/>
                  </a:lnTo>
                  <a:lnTo>
                    <a:pt x="431" y="851"/>
                  </a:lnTo>
                  <a:lnTo>
                    <a:pt x="420" y="861"/>
                  </a:lnTo>
                  <a:lnTo>
                    <a:pt x="408" y="870"/>
                  </a:lnTo>
                  <a:lnTo>
                    <a:pt x="395" y="878"/>
                  </a:lnTo>
                  <a:lnTo>
                    <a:pt x="381" y="886"/>
                  </a:lnTo>
                  <a:lnTo>
                    <a:pt x="368" y="891"/>
                  </a:lnTo>
                  <a:lnTo>
                    <a:pt x="354" y="898"/>
                  </a:lnTo>
                  <a:lnTo>
                    <a:pt x="341" y="902"/>
                  </a:lnTo>
                  <a:lnTo>
                    <a:pt x="326" y="905"/>
                  </a:lnTo>
                  <a:lnTo>
                    <a:pt x="313" y="909"/>
                  </a:lnTo>
                  <a:lnTo>
                    <a:pt x="299" y="911"/>
                  </a:lnTo>
                  <a:lnTo>
                    <a:pt x="285" y="912"/>
                  </a:lnTo>
                  <a:lnTo>
                    <a:pt x="272" y="912"/>
                  </a:lnTo>
                  <a:lnTo>
                    <a:pt x="258" y="912"/>
                  </a:lnTo>
                  <a:lnTo>
                    <a:pt x="245" y="911"/>
                  </a:lnTo>
                  <a:lnTo>
                    <a:pt x="230" y="909"/>
                  </a:lnTo>
                  <a:lnTo>
                    <a:pt x="217" y="907"/>
                  </a:lnTo>
                  <a:lnTo>
                    <a:pt x="204" y="904"/>
                  </a:lnTo>
                  <a:lnTo>
                    <a:pt x="192" y="900"/>
                  </a:lnTo>
                  <a:lnTo>
                    <a:pt x="180" y="895"/>
                  </a:lnTo>
                  <a:lnTo>
                    <a:pt x="167" y="890"/>
                  </a:lnTo>
                  <a:lnTo>
                    <a:pt x="155" y="883"/>
                  </a:lnTo>
                  <a:lnTo>
                    <a:pt x="144" y="877"/>
                  </a:lnTo>
                  <a:lnTo>
                    <a:pt x="132" y="870"/>
                  </a:lnTo>
                  <a:lnTo>
                    <a:pt x="122" y="861"/>
                  </a:lnTo>
                  <a:lnTo>
                    <a:pt x="111" y="852"/>
                  </a:lnTo>
                  <a:lnTo>
                    <a:pt x="99" y="843"/>
                  </a:lnTo>
                  <a:lnTo>
                    <a:pt x="89" y="833"/>
                  </a:lnTo>
                  <a:lnTo>
                    <a:pt x="80" y="823"/>
                  </a:lnTo>
                  <a:lnTo>
                    <a:pt x="70" y="811"/>
                  </a:lnTo>
                  <a:lnTo>
                    <a:pt x="61" y="798"/>
                  </a:lnTo>
                  <a:lnTo>
                    <a:pt x="53" y="786"/>
                  </a:lnTo>
                  <a:lnTo>
                    <a:pt x="45" y="772"/>
                  </a:lnTo>
                  <a:lnTo>
                    <a:pt x="37" y="759"/>
                  </a:lnTo>
                  <a:lnTo>
                    <a:pt x="31" y="745"/>
                  </a:lnTo>
                  <a:lnTo>
                    <a:pt x="24" y="729"/>
                  </a:lnTo>
                  <a:lnTo>
                    <a:pt x="19" y="714"/>
                  </a:lnTo>
                  <a:lnTo>
                    <a:pt x="15" y="698"/>
                  </a:lnTo>
                  <a:lnTo>
                    <a:pt x="11" y="681"/>
                  </a:lnTo>
                  <a:lnTo>
                    <a:pt x="7" y="664"/>
                  </a:lnTo>
                  <a:lnTo>
                    <a:pt x="5" y="646"/>
                  </a:lnTo>
                  <a:lnTo>
                    <a:pt x="2" y="628"/>
                  </a:lnTo>
                  <a:lnTo>
                    <a:pt x="1" y="610"/>
                  </a:lnTo>
                  <a:lnTo>
                    <a:pt x="0" y="591"/>
                  </a:lnTo>
                  <a:lnTo>
                    <a:pt x="0" y="570"/>
                  </a:lnTo>
                  <a:lnTo>
                    <a:pt x="1" y="530"/>
                  </a:lnTo>
                  <a:lnTo>
                    <a:pt x="5" y="492"/>
                  </a:lnTo>
                  <a:lnTo>
                    <a:pt x="7" y="474"/>
                  </a:lnTo>
                  <a:lnTo>
                    <a:pt x="10" y="457"/>
                  </a:lnTo>
                  <a:lnTo>
                    <a:pt x="14" y="440"/>
                  </a:lnTo>
                  <a:lnTo>
                    <a:pt x="19" y="425"/>
                  </a:lnTo>
                  <a:lnTo>
                    <a:pt x="24" y="409"/>
                  </a:lnTo>
                  <a:lnTo>
                    <a:pt x="30" y="394"/>
                  </a:lnTo>
                  <a:lnTo>
                    <a:pt x="36" y="379"/>
                  </a:lnTo>
                  <a:lnTo>
                    <a:pt x="44" y="366"/>
                  </a:lnTo>
                  <a:lnTo>
                    <a:pt x="50" y="353"/>
                  </a:lnTo>
                  <a:lnTo>
                    <a:pt x="59" y="342"/>
                  </a:lnTo>
                  <a:lnTo>
                    <a:pt x="68" y="330"/>
                  </a:lnTo>
                  <a:lnTo>
                    <a:pt x="77" y="318"/>
                  </a:lnTo>
                  <a:lnTo>
                    <a:pt x="88" y="308"/>
                  </a:lnTo>
                  <a:lnTo>
                    <a:pt x="97" y="298"/>
                  </a:lnTo>
                  <a:lnTo>
                    <a:pt x="109" y="289"/>
                  </a:lnTo>
                  <a:lnTo>
                    <a:pt x="119" y="281"/>
                  </a:lnTo>
                  <a:lnTo>
                    <a:pt x="131" y="273"/>
                  </a:lnTo>
                  <a:lnTo>
                    <a:pt x="141" y="267"/>
                  </a:lnTo>
                  <a:lnTo>
                    <a:pt x="154" y="260"/>
                  </a:lnTo>
                  <a:lnTo>
                    <a:pt x="166" y="254"/>
                  </a:lnTo>
                  <a:lnTo>
                    <a:pt x="179" y="248"/>
                  </a:lnTo>
                  <a:lnTo>
                    <a:pt x="190" y="245"/>
                  </a:lnTo>
                  <a:lnTo>
                    <a:pt x="203" y="241"/>
                  </a:lnTo>
                  <a:lnTo>
                    <a:pt x="217" y="238"/>
                  </a:lnTo>
                  <a:lnTo>
                    <a:pt x="230" y="235"/>
                  </a:lnTo>
                  <a:lnTo>
                    <a:pt x="245" y="234"/>
                  </a:lnTo>
                  <a:lnTo>
                    <a:pt x="259" y="233"/>
                  </a:lnTo>
                  <a:lnTo>
                    <a:pt x="274" y="232"/>
                  </a:lnTo>
                  <a:lnTo>
                    <a:pt x="287" y="233"/>
                  </a:lnTo>
                  <a:lnTo>
                    <a:pt x="300" y="234"/>
                  </a:lnTo>
                  <a:lnTo>
                    <a:pt x="315" y="235"/>
                  </a:lnTo>
                  <a:lnTo>
                    <a:pt x="326" y="238"/>
                  </a:lnTo>
                  <a:lnTo>
                    <a:pt x="339" y="241"/>
                  </a:lnTo>
                  <a:lnTo>
                    <a:pt x="352" y="245"/>
                  </a:lnTo>
                  <a:lnTo>
                    <a:pt x="364" y="250"/>
                  </a:lnTo>
                  <a:lnTo>
                    <a:pt x="376" y="255"/>
                  </a:lnTo>
                  <a:lnTo>
                    <a:pt x="387" y="261"/>
                  </a:lnTo>
                  <a:lnTo>
                    <a:pt x="399" y="268"/>
                  </a:lnTo>
                  <a:lnTo>
                    <a:pt x="411" y="276"/>
                  </a:lnTo>
                  <a:lnTo>
                    <a:pt x="421" y="283"/>
                  </a:lnTo>
                  <a:lnTo>
                    <a:pt x="433" y="292"/>
                  </a:lnTo>
                  <a:lnTo>
                    <a:pt x="443" y="302"/>
                  </a:lnTo>
                  <a:lnTo>
                    <a:pt x="453" y="312"/>
                  </a:lnTo>
                  <a:lnTo>
                    <a:pt x="462" y="324"/>
                  </a:lnTo>
                  <a:lnTo>
                    <a:pt x="462" y="0"/>
                  </a:lnTo>
                  <a:lnTo>
                    <a:pt x="635" y="0"/>
                  </a:lnTo>
                  <a:lnTo>
                    <a:pt x="635" y="898"/>
                  </a:lnTo>
                  <a:close/>
                  <a:moveTo>
                    <a:pt x="176" y="558"/>
                  </a:moveTo>
                  <a:lnTo>
                    <a:pt x="176" y="584"/>
                  </a:lnTo>
                  <a:lnTo>
                    <a:pt x="177" y="607"/>
                  </a:lnTo>
                  <a:lnTo>
                    <a:pt x="180" y="628"/>
                  </a:lnTo>
                  <a:lnTo>
                    <a:pt x="182" y="648"/>
                  </a:lnTo>
                  <a:lnTo>
                    <a:pt x="186" y="666"/>
                  </a:lnTo>
                  <a:lnTo>
                    <a:pt x="192" y="683"/>
                  </a:lnTo>
                  <a:lnTo>
                    <a:pt x="198" y="697"/>
                  </a:lnTo>
                  <a:lnTo>
                    <a:pt x="204" y="710"/>
                  </a:lnTo>
                  <a:lnTo>
                    <a:pt x="215" y="725"/>
                  </a:lnTo>
                  <a:lnTo>
                    <a:pt x="226" y="738"/>
                  </a:lnTo>
                  <a:lnTo>
                    <a:pt x="239" y="750"/>
                  </a:lnTo>
                  <a:lnTo>
                    <a:pt x="254" y="760"/>
                  </a:lnTo>
                  <a:lnTo>
                    <a:pt x="269" y="767"/>
                  </a:lnTo>
                  <a:lnTo>
                    <a:pt x="285" y="772"/>
                  </a:lnTo>
                  <a:lnTo>
                    <a:pt x="303" y="776"/>
                  </a:lnTo>
                  <a:lnTo>
                    <a:pt x="321" y="777"/>
                  </a:lnTo>
                  <a:lnTo>
                    <a:pt x="335" y="776"/>
                  </a:lnTo>
                  <a:lnTo>
                    <a:pt x="350" y="773"/>
                  </a:lnTo>
                  <a:lnTo>
                    <a:pt x="363" y="769"/>
                  </a:lnTo>
                  <a:lnTo>
                    <a:pt x="376" y="764"/>
                  </a:lnTo>
                  <a:lnTo>
                    <a:pt x="388" y="756"/>
                  </a:lnTo>
                  <a:lnTo>
                    <a:pt x="400" y="749"/>
                  </a:lnTo>
                  <a:lnTo>
                    <a:pt x="411" y="738"/>
                  </a:lnTo>
                  <a:lnTo>
                    <a:pt x="422" y="725"/>
                  </a:lnTo>
                  <a:lnTo>
                    <a:pt x="431" y="712"/>
                  </a:lnTo>
                  <a:lnTo>
                    <a:pt x="440" y="698"/>
                  </a:lnTo>
                  <a:lnTo>
                    <a:pt x="447" y="681"/>
                  </a:lnTo>
                  <a:lnTo>
                    <a:pt x="453" y="663"/>
                  </a:lnTo>
                  <a:lnTo>
                    <a:pt x="457" y="644"/>
                  </a:lnTo>
                  <a:lnTo>
                    <a:pt x="461" y="622"/>
                  </a:lnTo>
                  <a:lnTo>
                    <a:pt x="462" y="600"/>
                  </a:lnTo>
                  <a:lnTo>
                    <a:pt x="464" y="575"/>
                  </a:lnTo>
                  <a:lnTo>
                    <a:pt x="462" y="548"/>
                  </a:lnTo>
                  <a:lnTo>
                    <a:pt x="461" y="523"/>
                  </a:lnTo>
                  <a:lnTo>
                    <a:pt x="457" y="500"/>
                  </a:lnTo>
                  <a:lnTo>
                    <a:pt x="453" y="479"/>
                  </a:lnTo>
                  <a:lnTo>
                    <a:pt x="448" y="460"/>
                  </a:lnTo>
                  <a:lnTo>
                    <a:pt x="440" y="441"/>
                  </a:lnTo>
                  <a:lnTo>
                    <a:pt x="433" y="427"/>
                  </a:lnTo>
                  <a:lnTo>
                    <a:pt x="423" y="413"/>
                  </a:lnTo>
                  <a:lnTo>
                    <a:pt x="413" y="401"/>
                  </a:lnTo>
                  <a:lnTo>
                    <a:pt x="401" y="392"/>
                  </a:lnTo>
                  <a:lnTo>
                    <a:pt x="390" y="383"/>
                  </a:lnTo>
                  <a:lnTo>
                    <a:pt x="377" y="377"/>
                  </a:lnTo>
                  <a:lnTo>
                    <a:pt x="364" y="372"/>
                  </a:lnTo>
                  <a:lnTo>
                    <a:pt x="350" y="368"/>
                  </a:lnTo>
                  <a:lnTo>
                    <a:pt x="335" y="365"/>
                  </a:lnTo>
                  <a:lnTo>
                    <a:pt x="320" y="364"/>
                  </a:lnTo>
                  <a:lnTo>
                    <a:pt x="304" y="365"/>
                  </a:lnTo>
                  <a:lnTo>
                    <a:pt x="290" y="368"/>
                  </a:lnTo>
                  <a:lnTo>
                    <a:pt x="276" y="372"/>
                  </a:lnTo>
                  <a:lnTo>
                    <a:pt x="263" y="377"/>
                  </a:lnTo>
                  <a:lnTo>
                    <a:pt x="251" y="383"/>
                  </a:lnTo>
                  <a:lnTo>
                    <a:pt x="238" y="391"/>
                  </a:lnTo>
                  <a:lnTo>
                    <a:pt x="228" y="401"/>
                  </a:lnTo>
                  <a:lnTo>
                    <a:pt x="217" y="413"/>
                  </a:lnTo>
                  <a:lnTo>
                    <a:pt x="207" y="426"/>
                  </a:lnTo>
                  <a:lnTo>
                    <a:pt x="199" y="440"/>
                  </a:lnTo>
                  <a:lnTo>
                    <a:pt x="192" y="456"/>
                  </a:lnTo>
                  <a:lnTo>
                    <a:pt x="186" y="474"/>
                  </a:lnTo>
                  <a:lnTo>
                    <a:pt x="181" y="492"/>
                  </a:lnTo>
                  <a:lnTo>
                    <a:pt x="179" y="513"/>
                  </a:lnTo>
                  <a:lnTo>
                    <a:pt x="176" y="535"/>
                  </a:lnTo>
                  <a:lnTo>
                    <a:pt x="176" y="558"/>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6" name="Freeform 141">
              <a:extLst>
                <a:ext uri="{FF2B5EF4-FFF2-40B4-BE49-F238E27FC236}">
                  <a16:creationId xmlns:a16="http://schemas.microsoft.com/office/drawing/2014/main" id="{C7FFAC72-EE98-483D-92CF-1C1298A562E2}"/>
                </a:ext>
              </a:extLst>
            </p:cNvPr>
            <p:cNvSpPr>
              <a:spLocks noEditPoints="1"/>
            </p:cNvSpPr>
            <p:nvPr/>
          </p:nvSpPr>
          <p:spPr bwMode="auto">
            <a:xfrm>
              <a:off x="3975" y="70"/>
              <a:ext cx="153" cy="170"/>
            </a:xfrm>
            <a:custGeom>
              <a:avLst/>
              <a:gdLst>
                <a:gd name="T0" fmla="*/ 591 w 609"/>
                <a:gd name="T1" fmla="*/ 510 h 680"/>
                <a:gd name="T2" fmla="*/ 557 w 609"/>
                <a:gd name="T3" fmla="*/ 571 h 680"/>
                <a:gd name="T4" fmla="*/ 512 w 609"/>
                <a:gd name="T5" fmla="*/ 618 h 680"/>
                <a:gd name="T6" fmla="*/ 457 w 609"/>
                <a:gd name="T7" fmla="*/ 653 h 680"/>
                <a:gd name="T8" fmla="*/ 391 w 609"/>
                <a:gd name="T9" fmla="*/ 673 h 680"/>
                <a:gd name="T10" fmla="*/ 316 w 609"/>
                <a:gd name="T11" fmla="*/ 680 h 680"/>
                <a:gd name="T12" fmla="*/ 255 w 609"/>
                <a:gd name="T13" fmla="*/ 677 h 680"/>
                <a:gd name="T14" fmla="*/ 201 w 609"/>
                <a:gd name="T15" fmla="*/ 666 h 680"/>
                <a:gd name="T16" fmla="*/ 153 w 609"/>
                <a:gd name="T17" fmla="*/ 645 h 680"/>
                <a:gd name="T18" fmla="*/ 111 w 609"/>
                <a:gd name="T19" fmla="*/ 618 h 680"/>
                <a:gd name="T20" fmla="*/ 75 w 609"/>
                <a:gd name="T21" fmla="*/ 583 h 680"/>
                <a:gd name="T22" fmla="*/ 36 w 609"/>
                <a:gd name="T23" fmla="*/ 522 h 680"/>
                <a:gd name="T24" fmla="*/ 9 w 609"/>
                <a:gd name="T25" fmla="*/ 440 h 680"/>
                <a:gd name="T26" fmla="*/ 0 w 609"/>
                <a:gd name="T27" fmla="*/ 346 h 680"/>
                <a:gd name="T28" fmla="*/ 4 w 609"/>
                <a:gd name="T29" fmla="*/ 287 h 680"/>
                <a:gd name="T30" fmla="*/ 13 w 609"/>
                <a:gd name="T31" fmla="*/ 234 h 680"/>
                <a:gd name="T32" fmla="*/ 27 w 609"/>
                <a:gd name="T33" fmla="*/ 185 h 680"/>
                <a:gd name="T34" fmla="*/ 48 w 609"/>
                <a:gd name="T35" fmla="*/ 142 h 680"/>
                <a:gd name="T36" fmla="*/ 75 w 609"/>
                <a:gd name="T37" fmla="*/ 103 h 680"/>
                <a:gd name="T38" fmla="*/ 108 w 609"/>
                <a:gd name="T39" fmla="*/ 71 h 680"/>
                <a:gd name="T40" fmla="*/ 143 w 609"/>
                <a:gd name="T41" fmla="*/ 44 h 680"/>
                <a:gd name="T42" fmla="*/ 181 w 609"/>
                <a:gd name="T43" fmla="*/ 23 h 680"/>
                <a:gd name="T44" fmla="*/ 223 w 609"/>
                <a:gd name="T45" fmla="*/ 9 h 680"/>
                <a:gd name="T46" fmla="*/ 267 w 609"/>
                <a:gd name="T47" fmla="*/ 2 h 680"/>
                <a:gd name="T48" fmla="*/ 317 w 609"/>
                <a:gd name="T49" fmla="*/ 1 h 680"/>
                <a:gd name="T50" fmla="*/ 368 w 609"/>
                <a:gd name="T51" fmla="*/ 6 h 680"/>
                <a:gd name="T52" fmla="*/ 415 w 609"/>
                <a:gd name="T53" fmla="*/ 19 h 680"/>
                <a:gd name="T54" fmla="*/ 456 w 609"/>
                <a:gd name="T55" fmla="*/ 37 h 680"/>
                <a:gd name="T56" fmla="*/ 495 w 609"/>
                <a:gd name="T57" fmla="*/ 63 h 680"/>
                <a:gd name="T58" fmla="*/ 529 w 609"/>
                <a:gd name="T59" fmla="*/ 97 h 680"/>
                <a:gd name="T60" fmla="*/ 557 w 609"/>
                <a:gd name="T61" fmla="*/ 136 h 680"/>
                <a:gd name="T62" fmla="*/ 579 w 609"/>
                <a:gd name="T63" fmla="*/ 182 h 680"/>
                <a:gd name="T64" fmla="*/ 595 w 609"/>
                <a:gd name="T65" fmla="*/ 237 h 680"/>
                <a:gd name="T66" fmla="*/ 605 w 609"/>
                <a:gd name="T67" fmla="*/ 298 h 680"/>
                <a:gd name="T68" fmla="*/ 609 w 609"/>
                <a:gd name="T69" fmla="*/ 366 h 680"/>
                <a:gd name="T70" fmla="*/ 179 w 609"/>
                <a:gd name="T71" fmla="*/ 409 h 680"/>
                <a:gd name="T72" fmla="*/ 188 w 609"/>
                <a:gd name="T73" fmla="*/ 458 h 680"/>
                <a:gd name="T74" fmla="*/ 210 w 609"/>
                <a:gd name="T75" fmla="*/ 499 h 680"/>
                <a:gd name="T76" fmla="*/ 240 w 609"/>
                <a:gd name="T77" fmla="*/ 528 h 680"/>
                <a:gd name="T78" fmla="*/ 276 w 609"/>
                <a:gd name="T79" fmla="*/ 546 h 680"/>
                <a:gd name="T80" fmla="*/ 319 w 609"/>
                <a:gd name="T81" fmla="*/ 552 h 680"/>
                <a:gd name="T82" fmla="*/ 347 w 609"/>
                <a:gd name="T83" fmla="*/ 549 h 680"/>
                <a:gd name="T84" fmla="*/ 372 w 609"/>
                <a:gd name="T85" fmla="*/ 540 h 680"/>
                <a:gd name="T86" fmla="*/ 393 w 609"/>
                <a:gd name="T87" fmla="*/ 524 h 680"/>
                <a:gd name="T88" fmla="*/ 411 w 609"/>
                <a:gd name="T89" fmla="*/ 501 h 680"/>
                <a:gd name="T90" fmla="*/ 424 w 609"/>
                <a:gd name="T91" fmla="*/ 470 h 680"/>
                <a:gd name="T92" fmla="*/ 437 w 609"/>
                <a:gd name="T93" fmla="*/ 267 h 680"/>
                <a:gd name="T94" fmla="*/ 428 w 609"/>
                <a:gd name="T95" fmla="*/ 219 h 680"/>
                <a:gd name="T96" fmla="*/ 408 w 609"/>
                <a:gd name="T97" fmla="*/ 181 h 680"/>
                <a:gd name="T98" fmla="*/ 380 w 609"/>
                <a:gd name="T99" fmla="*/ 154 h 680"/>
                <a:gd name="T100" fmla="*/ 347 w 609"/>
                <a:gd name="T101" fmla="*/ 137 h 680"/>
                <a:gd name="T102" fmla="*/ 310 w 609"/>
                <a:gd name="T103" fmla="*/ 132 h 680"/>
                <a:gd name="T104" fmla="*/ 270 w 609"/>
                <a:gd name="T105" fmla="*/ 138 h 680"/>
                <a:gd name="T106" fmla="*/ 236 w 609"/>
                <a:gd name="T107" fmla="*/ 155 h 680"/>
                <a:gd name="T108" fmla="*/ 207 w 609"/>
                <a:gd name="T109" fmla="*/ 184 h 680"/>
                <a:gd name="T110" fmla="*/ 189 w 609"/>
                <a:gd name="T111" fmla="*/ 221 h 680"/>
                <a:gd name="T112" fmla="*/ 180 w 609"/>
                <a:gd name="T113" fmla="*/ 268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9"/>
                <a:gd name="T172" fmla="*/ 0 h 680"/>
                <a:gd name="T173" fmla="*/ 609 w 609"/>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9" h="680">
                  <a:moveTo>
                    <a:pt x="428" y="458"/>
                  </a:moveTo>
                  <a:lnTo>
                    <a:pt x="600" y="487"/>
                  </a:lnTo>
                  <a:lnTo>
                    <a:pt x="591" y="510"/>
                  </a:lnTo>
                  <a:lnTo>
                    <a:pt x="581" y="532"/>
                  </a:lnTo>
                  <a:lnTo>
                    <a:pt x="569" y="552"/>
                  </a:lnTo>
                  <a:lnTo>
                    <a:pt x="557" y="571"/>
                  </a:lnTo>
                  <a:lnTo>
                    <a:pt x="543" y="588"/>
                  </a:lnTo>
                  <a:lnTo>
                    <a:pt x="529" y="603"/>
                  </a:lnTo>
                  <a:lnTo>
                    <a:pt x="512" y="618"/>
                  </a:lnTo>
                  <a:lnTo>
                    <a:pt x="495" y="631"/>
                  </a:lnTo>
                  <a:lnTo>
                    <a:pt x="477" y="642"/>
                  </a:lnTo>
                  <a:lnTo>
                    <a:pt x="457" y="653"/>
                  </a:lnTo>
                  <a:lnTo>
                    <a:pt x="437" y="662"/>
                  </a:lnTo>
                  <a:lnTo>
                    <a:pt x="415" y="668"/>
                  </a:lnTo>
                  <a:lnTo>
                    <a:pt x="391" y="673"/>
                  </a:lnTo>
                  <a:lnTo>
                    <a:pt x="368" y="677"/>
                  </a:lnTo>
                  <a:lnTo>
                    <a:pt x="342" y="680"/>
                  </a:lnTo>
                  <a:lnTo>
                    <a:pt x="316" y="680"/>
                  </a:lnTo>
                  <a:lnTo>
                    <a:pt x="295" y="680"/>
                  </a:lnTo>
                  <a:lnTo>
                    <a:pt x="275" y="679"/>
                  </a:lnTo>
                  <a:lnTo>
                    <a:pt x="255" y="677"/>
                  </a:lnTo>
                  <a:lnTo>
                    <a:pt x="237" y="673"/>
                  </a:lnTo>
                  <a:lnTo>
                    <a:pt x="219" y="670"/>
                  </a:lnTo>
                  <a:lnTo>
                    <a:pt x="201" y="666"/>
                  </a:lnTo>
                  <a:lnTo>
                    <a:pt x="184" y="659"/>
                  </a:lnTo>
                  <a:lnTo>
                    <a:pt x="168" y="653"/>
                  </a:lnTo>
                  <a:lnTo>
                    <a:pt x="153" y="645"/>
                  </a:lnTo>
                  <a:lnTo>
                    <a:pt x="139" y="637"/>
                  </a:lnTo>
                  <a:lnTo>
                    <a:pt x="124" y="628"/>
                  </a:lnTo>
                  <a:lnTo>
                    <a:pt x="111" y="618"/>
                  </a:lnTo>
                  <a:lnTo>
                    <a:pt x="98" y="607"/>
                  </a:lnTo>
                  <a:lnTo>
                    <a:pt x="87" y="596"/>
                  </a:lnTo>
                  <a:lnTo>
                    <a:pt x="75" y="583"/>
                  </a:lnTo>
                  <a:lnTo>
                    <a:pt x="65" y="570"/>
                  </a:lnTo>
                  <a:lnTo>
                    <a:pt x="51" y="546"/>
                  </a:lnTo>
                  <a:lnTo>
                    <a:pt x="36" y="522"/>
                  </a:lnTo>
                  <a:lnTo>
                    <a:pt x="26" y="496"/>
                  </a:lnTo>
                  <a:lnTo>
                    <a:pt x="17" y="469"/>
                  </a:lnTo>
                  <a:lnTo>
                    <a:pt x="9" y="440"/>
                  </a:lnTo>
                  <a:lnTo>
                    <a:pt x="5" y="410"/>
                  </a:lnTo>
                  <a:lnTo>
                    <a:pt x="1" y="378"/>
                  </a:lnTo>
                  <a:lnTo>
                    <a:pt x="0" y="346"/>
                  </a:lnTo>
                  <a:lnTo>
                    <a:pt x="1" y="325"/>
                  </a:lnTo>
                  <a:lnTo>
                    <a:pt x="1" y="305"/>
                  </a:lnTo>
                  <a:lnTo>
                    <a:pt x="4" y="287"/>
                  </a:lnTo>
                  <a:lnTo>
                    <a:pt x="6" y="269"/>
                  </a:lnTo>
                  <a:lnTo>
                    <a:pt x="9" y="251"/>
                  </a:lnTo>
                  <a:lnTo>
                    <a:pt x="13" y="234"/>
                  </a:lnTo>
                  <a:lnTo>
                    <a:pt x="17" y="217"/>
                  </a:lnTo>
                  <a:lnTo>
                    <a:pt x="22" y="200"/>
                  </a:lnTo>
                  <a:lnTo>
                    <a:pt x="27" y="185"/>
                  </a:lnTo>
                  <a:lnTo>
                    <a:pt x="34" y="171"/>
                  </a:lnTo>
                  <a:lnTo>
                    <a:pt x="40" y="156"/>
                  </a:lnTo>
                  <a:lnTo>
                    <a:pt x="48" y="142"/>
                  </a:lnTo>
                  <a:lnTo>
                    <a:pt x="57" y="129"/>
                  </a:lnTo>
                  <a:lnTo>
                    <a:pt x="66" y="116"/>
                  </a:lnTo>
                  <a:lnTo>
                    <a:pt x="75" y="103"/>
                  </a:lnTo>
                  <a:lnTo>
                    <a:pt x="86" y="92"/>
                  </a:lnTo>
                  <a:lnTo>
                    <a:pt x="96" y="81"/>
                  </a:lnTo>
                  <a:lnTo>
                    <a:pt x="108" y="71"/>
                  </a:lnTo>
                  <a:lnTo>
                    <a:pt x="118" y="60"/>
                  </a:lnTo>
                  <a:lnTo>
                    <a:pt x="131" y="51"/>
                  </a:lnTo>
                  <a:lnTo>
                    <a:pt x="143" y="44"/>
                  </a:lnTo>
                  <a:lnTo>
                    <a:pt x="155" y="36"/>
                  </a:lnTo>
                  <a:lnTo>
                    <a:pt x="167" y="29"/>
                  </a:lnTo>
                  <a:lnTo>
                    <a:pt x="181" y="23"/>
                  </a:lnTo>
                  <a:lnTo>
                    <a:pt x="194" y="18"/>
                  </a:lnTo>
                  <a:lnTo>
                    <a:pt x="209" y="13"/>
                  </a:lnTo>
                  <a:lnTo>
                    <a:pt x="223" y="9"/>
                  </a:lnTo>
                  <a:lnTo>
                    <a:pt x="237" y="6"/>
                  </a:lnTo>
                  <a:lnTo>
                    <a:pt x="253" y="3"/>
                  </a:lnTo>
                  <a:lnTo>
                    <a:pt x="267" y="2"/>
                  </a:lnTo>
                  <a:lnTo>
                    <a:pt x="282" y="1"/>
                  </a:lnTo>
                  <a:lnTo>
                    <a:pt x="299" y="0"/>
                  </a:lnTo>
                  <a:lnTo>
                    <a:pt x="317" y="1"/>
                  </a:lnTo>
                  <a:lnTo>
                    <a:pt x="334" y="2"/>
                  </a:lnTo>
                  <a:lnTo>
                    <a:pt x="351" y="3"/>
                  </a:lnTo>
                  <a:lnTo>
                    <a:pt x="368" y="6"/>
                  </a:lnTo>
                  <a:lnTo>
                    <a:pt x="384" y="10"/>
                  </a:lnTo>
                  <a:lnTo>
                    <a:pt x="399" y="14"/>
                  </a:lnTo>
                  <a:lnTo>
                    <a:pt x="415" y="19"/>
                  </a:lnTo>
                  <a:lnTo>
                    <a:pt x="429" y="24"/>
                  </a:lnTo>
                  <a:lnTo>
                    <a:pt x="443" y="31"/>
                  </a:lnTo>
                  <a:lnTo>
                    <a:pt x="456" y="37"/>
                  </a:lnTo>
                  <a:lnTo>
                    <a:pt x="470" y="46"/>
                  </a:lnTo>
                  <a:lnTo>
                    <a:pt x="482" y="54"/>
                  </a:lnTo>
                  <a:lnTo>
                    <a:pt x="495" y="63"/>
                  </a:lnTo>
                  <a:lnTo>
                    <a:pt x="507" y="73"/>
                  </a:lnTo>
                  <a:lnTo>
                    <a:pt x="517" y="85"/>
                  </a:lnTo>
                  <a:lnTo>
                    <a:pt x="529" y="97"/>
                  </a:lnTo>
                  <a:lnTo>
                    <a:pt x="539" y="108"/>
                  </a:lnTo>
                  <a:lnTo>
                    <a:pt x="548" y="121"/>
                  </a:lnTo>
                  <a:lnTo>
                    <a:pt x="557" y="136"/>
                  </a:lnTo>
                  <a:lnTo>
                    <a:pt x="565" y="151"/>
                  </a:lnTo>
                  <a:lnTo>
                    <a:pt x="573" y="167"/>
                  </a:lnTo>
                  <a:lnTo>
                    <a:pt x="579" y="182"/>
                  </a:lnTo>
                  <a:lnTo>
                    <a:pt x="584" y="199"/>
                  </a:lnTo>
                  <a:lnTo>
                    <a:pt x="591" y="217"/>
                  </a:lnTo>
                  <a:lnTo>
                    <a:pt x="595" y="237"/>
                  </a:lnTo>
                  <a:lnTo>
                    <a:pt x="599" y="256"/>
                  </a:lnTo>
                  <a:lnTo>
                    <a:pt x="603" y="277"/>
                  </a:lnTo>
                  <a:lnTo>
                    <a:pt x="605" y="298"/>
                  </a:lnTo>
                  <a:lnTo>
                    <a:pt x="606" y="320"/>
                  </a:lnTo>
                  <a:lnTo>
                    <a:pt x="608" y="342"/>
                  </a:lnTo>
                  <a:lnTo>
                    <a:pt x="609" y="366"/>
                  </a:lnTo>
                  <a:lnTo>
                    <a:pt x="609" y="390"/>
                  </a:lnTo>
                  <a:lnTo>
                    <a:pt x="178" y="390"/>
                  </a:lnTo>
                  <a:lnTo>
                    <a:pt x="179" y="409"/>
                  </a:lnTo>
                  <a:lnTo>
                    <a:pt x="180" y="426"/>
                  </a:lnTo>
                  <a:lnTo>
                    <a:pt x="184" y="443"/>
                  </a:lnTo>
                  <a:lnTo>
                    <a:pt x="188" y="458"/>
                  </a:lnTo>
                  <a:lnTo>
                    <a:pt x="194" y="473"/>
                  </a:lnTo>
                  <a:lnTo>
                    <a:pt x="201" y="486"/>
                  </a:lnTo>
                  <a:lnTo>
                    <a:pt x="210" y="499"/>
                  </a:lnTo>
                  <a:lnTo>
                    <a:pt x="219" y="509"/>
                  </a:lnTo>
                  <a:lnTo>
                    <a:pt x="229" y="519"/>
                  </a:lnTo>
                  <a:lnTo>
                    <a:pt x="240" y="528"/>
                  </a:lnTo>
                  <a:lnTo>
                    <a:pt x="251" y="535"/>
                  </a:lnTo>
                  <a:lnTo>
                    <a:pt x="263" y="541"/>
                  </a:lnTo>
                  <a:lnTo>
                    <a:pt x="276" y="546"/>
                  </a:lnTo>
                  <a:lnTo>
                    <a:pt x="290" y="549"/>
                  </a:lnTo>
                  <a:lnTo>
                    <a:pt x="303" y="552"/>
                  </a:lnTo>
                  <a:lnTo>
                    <a:pt x="319" y="552"/>
                  </a:lnTo>
                  <a:lnTo>
                    <a:pt x="328" y="552"/>
                  </a:lnTo>
                  <a:lnTo>
                    <a:pt x="337" y="550"/>
                  </a:lnTo>
                  <a:lnTo>
                    <a:pt x="347" y="549"/>
                  </a:lnTo>
                  <a:lnTo>
                    <a:pt x="355" y="546"/>
                  </a:lnTo>
                  <a:lnTo>
                    <a:pt x="364" y="544"/>
                  </a:lnTo>
                  <a:lnTo>
                    <a:pt x="372" y="540"/>
                  </a:lnTo>
                  <a:lnTo>
                    <a:pt x="378" y="535"/>
                  </a:lnTo>
                  <a:lnTo>
                    <a:pt x="386" y="530"/>
                  </a:lnTo>
                  <a:lnTo>
                    <a:pt x="393" y="524"/>
                  </a:lnTo>
                  <a:lnTo>
                    <a:pt x="399" y="517"/>
                  </a:lnTo>
                  <a:lnTo>
                    <a:pt x="406" y="510"/>
                  </a:lnTo>
                  <a:lnTo>
                    <a:pt x="411" y="501"/>
                  </a:lnTo>
                  <a:lnTo>
                    <a:pt x="416" y="492"/>
                  </a:lnTo>
                  <a:lnTo>
                    <a:pt x="420" y="482"/>
                  </a:lnTo>
                  <a:lnTo>
                    <a:pt x="424" y="470"/>
                  </a:lnTo>
                  <a:lnTo>
                    <a:pt x="428" y="458"/>
                  </a:lnTo>
                  <a:close/>
                  <a:moveTo>
                    <a:pt x="438" y="285"/>
                  </a:moveTo>
                  <a:lnTo>
                    <a:pt x="437" y="267"/>
                  </a:lnTo>
                  <a:lnTo>
                    <a:pt x="434" y="250"/>
                  </a:lnTo>
                  <a:lnTo>
                    <a:pt x="432" y="234"/>
                  </a:lnTo>
                  <a:lnTo>
                    <a:pt x="428" y="219"/>
                  </a:lnTo>
                  <a:lnTo>
                    <a:pt x="421" y="206"/>
                  </a:lnTo>
                  <a:lnTo>
                    <a:pt x="415" y="193"/>
                  </a:lnTo>
                  <a:lnTo>
                    <a:pt x="408" y="181"/>
                  </a:lnTo>
                  <a:lnTo>
                    <a:pt x="399" y="171"/>
                  </a:lnTo>
                  <a:lnTo>
                    <a:pt x="390" y="162"/>
                  </a:lnTo>
                  <a:lnTo>
                    <a:pt x="380" y="154"/>
                  </a:lnTo>
                  <a:lnTo>
                    <a:pt x="369" y="147"/>
                  </a:lnTo>
                  <a:lnTo>
                    <a:pt x="359" y="142"/>
                  </a:lnTo>
                  <a:lnTo>
                    <a:pt x="347" y="137"/>
                  </a:lnTo>
                  <a:lnTo>
                    <a:pt x="334" y="134"/>
                  </a:lnTo>
                  <a:lnTo>
                    <a:pt x="323" y="133"/>
                  </a:lnTo>
                  <a:lnTo>
                    <a:pt x="310" y="132"/>
                  </a:lnTo>
                  <a:lnTo>
                    <a:pt x="295" y="133"/>
                  </a:lnTo>
                  <a:lnTo>
                    <a:pt x="282" y="134"/>
                  </a:lnTo>
                  <a:lnTo>
                    <a:pt x="270" y="138"/>
                  </a:lnTo>
                  <a:lnTo>
                    <a:pt x="258" y="142"/>
                  </a:lnTo>
                  <a:lnTo>
                    <a:pt x="246" y="149"/>
                  </a:lnTo>
                  <a:lnTo>
                    <a:pt x="236" y="155"/>
                  </a:lnTo>
                  <a:lnTo>
                    <a:pt x="225" y="164"/>
                  </a:lnTo>
                  <a:lnTo>
                    <a:pt x="216" y="173"/>
                  </a:lnTo>
                  <a:lnTo>
                    <a:pt x="207" y="184"/>
                  </a:lnTo>
                  <a:lnTo>
                    <a:pt x="201" y="195"/>
                  </a:lnTo>
                  <a:lnTo>
                    <a:pt x="194" y="208"/>
                  </a:lnTo>
                  <a:lnTo>
                    <a:pt x="189" y="221"/>
                  </a:lnTo>
                  <a:lnTo>
                    <a:pt x="185" y="235"/>
                  </a:lnTo>
                  <a:lnTo>
                    <a:pt x="183" y="251"/>
                  </a:lnTo>
                  <a:lnTo>
                    <a:pt x="180" y="268"/>
                  </a:lnTo>
                  <a:lnTo>
                    <a:pt x="180" y="285"/>
                  </a:lnTo>
                  <a:lnTo>
                    <a:pt x="438" y="285"/>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7" name="Freeform 142">
              <a:extLst>
                <a:ext uri="{FF2B5EF4-FFF2-40B4-BE49-F238E27FC236}">
                  <a16:creationId xmlns:a16="http://schemas.microsoft.com/office/drawing/2014/main" id="{78BC43A8-E4E4-49D9-87F5-F384D62B178E}"/>
                </a:ext>
              </a:extLst>
            </p:cNvPr>
            <p:cNvSpPr>
              <a:spLocks/>
            </p:cNvSpPr>
            <p:nvPr/>
          </p:nvSpPr>
          <p:spPr bwMode="auto">
            <a:xfrm>
              <a:off x="4251" y="12"/>
              <a:ext cx="153" cy="224"/>
            </a:xfrm>
            <a:custGeom>
              <a:avLst/>
              <a:gdLst>
                <a:gd name="T0" fmla="*/ 0 w 616"/>
                <a:gd name="T1" fmla="*/ 898 h 898"/>
                <a:gd name="T2" fmla="*/ 0 w 616"/>
                <a:gd name="T3" fmla="*/ 0 h 898"/>
                <a:gd name="T4" fmla="*/ 616 w 616"/>
                <a:gd name="T5" fmla="*/ 0 h 898"/>
                <a:gd name="T6" fmla="*/ 616 w 616"/>
                <a:gd name="T7" fmla="*/ 151 h 898"/>
                <a:gd name="T8" fmla="*/ 182 w 616"/>
                <a:gd name="T9" fmla="*/ 151 h 898"/>
                <a:gd name="T10" fmla="*/ 182 w 616"/>
                <a:gd name="T11" fmla="*/ 364 h 898"/>
                <a:gd name="T12" fmla="*/ 558 w 616"/>
                <a:gd name="T13" fmla="*/ 364 h 898"/>
                <a:gd name="T14" fmla="*/ 558 w 616"/>
                <a:gd name="T15" fmla="*/ 517 h 898"/>
                <a:gd name="T16" fmla="*/ 182 w 616"/>
                <a:gd name="T17" fmla="*/ 517 h 898"/>
                <a:gd name="T18" fmla="*/ 182 w 616"/>
                <a:gd name="T19" fmla="*/ 898 h 898"/>
                <a:gd name="T20" fmla="*/ 0 w 616"/>
                <a:gd name="T21" fmla="*/ 898 h 8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6"/>
                <a:gd name="T34" fmla="*/ 0 h 898"/>
                <a:gd name="T35" fmla="*/ 616 w 616"/>
                <a:gd name="T36" fmla="*/ 898 h 8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6" h="898">
                  <a:moveTo>
                    <a:pt x="0" y="898"/>
                  </a:moveTo>
                  <a:lnTo>
                    <a:pt x="0" y="0"/>
                  </a:lnTo>
                  <a:lnTo>
                    <a:pt x="616" y="0"/>
                  </a:lnTo>
                  <a:lnTo>
                    <a:pt x="616" y="151"/>
                  </a:lnTo>
                  <a:lnTo>
                    <a:pt x="182" y="151"/>
                  </a:lnTo>
                  <a:lnTo>
                    <a:pt x="182" y="364"/>
                  </a:lnTo>
                  <a:lnTo>
                    <a:pt x="558" y="364"/>
                  </a:lnTo>
                  <a:lnTo>
                    <a:pt x="558" y="517"/>
                  </a:lnTo>
                  <a:lnTo>
                    <a:pt x="182" y="517"/>
                  </a:lnTo>
                  <a:lnTo>
                    <a:pt x="182" y="898"/>
                  </a:lnTo>
                  <a:lnTo>
                    <a:pt x="0" y="898"/>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8" name="Freeform 143">
              <a:extLst>
                <a:ext uri="{FF2B5EF4-FFF2-40B4-BE49-F238E27FC236}">
                  <a16:creationId xmlns:a16="http://schemas.microsoft.com/office/drawing/2014/main" id="{95EF0FE1-F451-4595-8715-AC64332681F0}"/>
                </a:ext>
              </a:extLst>
            </p:cNvPr>
            <p:cNvSpPr>
              <a:spLocks noEditPoints="1"/>
            </p:cNvSpPr>
            <p:nvPr/>
          </p:nvSpPr>
          <p:spPr bwMode="auto">
            <a:xfrm>
              <a:off x="4432" y="70"/>
              <a:ext cx="168" cy="170"/>
            </a:xfrm>
            <a:custGeom>
              <a:avLst/>
              <a:gdLst>
                <a:gd name="T0" fmla="*/ 2 w 671"/>
                <a:gd name="T1" fmla="*/ 289 h 680"/>
                <a:gd name="T2" fmla="*/ 17 w 671"/>
                <a:gd name="T3" fmla="*/ 226 h 680"/>
                <a:gd name="T4" fmla="*/ 43 w 671"/>
                <a:gd name="T5" fmla="*/ 165 h 680"/>
                <a:gd name="T6" fmla="*/ 79 w 671"/>
                <a:gd name="T7" fmla="*/ 110 h 680"/>
                <a:gd name="T8" fmla="*/ 125 w 671"/>
                <a:gd name="T9" fmla="*/ 66 h 680"/>
                <a:gd name="T10" fmla="*/ 181 w 671"/>
                <a:gd name="T11" fmla="*/ 33 h 680"/>
                <a:gd name="T12" fmla="*/ 243 w 671"/>
                <a:gd name="T13" fmla="*/ 11 h 680"/>
                <a:gd name="T14" fmla="*/ 312 w 671"/>
                <a:gd name="T15" fmla="*/ 1 h 680"/>
                <a:gd name="T16" fmla="*/ 372 w 671"/>
                <a:gd name="T17" fmla="*/ 2 h 680"/>
                <a:gd name="T18" fmla="*/ 422 w 671"/>
                <a:gd name="T19" fmla="*/ 10 h 680"/>
                <a:gd name="T20" fmla="*/ 469 w 671"/>
                <a:gd name="T21" fmla="*/ 24 h 680"/>
                <a:gd name="T22" fmla="*/ 513 w 671"/>
                <a:gd name="T23" fmla="*/ 46 h 680"/>
                <a:gd name="T24" fmla="*/ 553 w 671"/>
                <a:gd name="T25" fmla="*/ 73 h 680"/>
                <a:gd name="T26" fmla="*/ 588 w 671"/>
                <a:gd name="T27" fmla="*/ 108 h 680"/>
                <a:gd name="T28" fmla="*/ 618 w 671"/>
                <a:gd name="T29" fmla="*/ 147 h 680"/>
                <a:gd name="T30" fmla="*/ 641 w 671"/>
                <a:gd name="T31" fmla="*/ 190 h 680"/>
                <a:gd name="T32" fmla="*/ 658 w 671"/>
                <a:gd name="T33" fmla="*/ 235 h 680"/>
                <a:gd name="T34" fmla="*/ 668 w 671"/>
                <a:gd name="T35" fmla="*/ 286 h 680"/>
                <a:gd name="T36" fmla="*/ 671 w 671"/>
                <a:gd name="T37" fmla="*/ 339 h 680"/>
                <a:gd name="T38" fmla="*/ 668 w 671"/>
                <a:gd name="T39" fmla="*/ 392 h 680"/>
                <a:gd name="T40" fmla="*/ 658 w 671"/>
                <a:gd name="T41" fmla="*/ 443 h 680"/>
                <a:gd name="T42" fmla="*/ 641 w 671"/>
                <a:gd name="T43" fmla="*/ 489 h 680"/>
                <a:gd name="T44" fmla="*/ 618 w 671"/>
                <a:gd name="T45" fmla="*/ 532 h 680"/>
                <a:gd name="T46" fmla="*/ 588 w 671"/>
                <a:gd name="T47" fmla="*/ 571 h 680"/>
                <a:gd name="T48" fmla="*/ 552 w 671"/>
                <a:gd name="T49" fmla="*/ 606 h 680"/>
                <a:gd name="T50" fmla="*/ 512 w 671"/>
                <a:gd name="T51" fmla="*/ 635 h 680"/>
                <a:gd name="T52" fmla="*/ 469 w 671"/>
                <a:gd name="T53" fmla="*/ 657 h 680"/>
                <a:gd name="T54" fmla="*/ 422 w 671"/>
                <a:gd name="T55" fmla="*/ 671 h 680"/>
                <a:gd name="T56" fmla="*/ 372 w 671"/>
                <a:gd name="T57" fmla="*/ 679 h 680"/>
                <a:gd name="T58" fmla="*/ 315 w 671"/>
                <a:gd name="T59" fmla="*/ 680 h 680"/>
                <a:gd name="T60" fmla="*/ 249 w 671"/>
                <a:gd name="T61" fmla="*/ 671 h 680"/>
                <a:gd name="T62" fmla="*/ 186 w 671"/>
                <a:gd name="T63" fmla="*/ 650 h 680"/>
                <a:gd name="T64" fmla="*/ 128 w 671"/>
                <a:gd name="T65" fmla="*/ 618 h 680"/>
                <a:gd name="T66" fmla="*/ 79 w 671"/>
                <a:gd name="T67" fmla="*/ 575 h 680"/>
                <a:gd name="T68" fmla="*/ 43 w 671"/>
                <a:gd name="T69" fmla="*/ 522 h 680"/>
                <a:gd name="T70" fmla="*/ 17 w 671"/>
                <a:gd name="T71" fmla="*/ 458 h 680"/>
                <a:gd name="T72" fmla="*/ 2 w 671"/>
                <a:gd name="T73" fmla="*/ 386 h 680"/>
                <a:gd name="T74" fmla="*/ 176 w 671"/>
                <a:gd name="T75" fmla="*/ 340 h 680"/>
                <a:gd name="T76" fmla="*/ 182 w 671"/>
                <a:gd name="T77" fmla="*/ 406 h 680"/>
                <a:gd name="T78" fmla="*/ 202 w 671"/>
                <a:gd name="T79" fmla="*/ 460 h 680"/>
                <a:gd name="T80" fmla="*/ 234 w 671"/>
                <a:gd name="T81" fmla="*/ 501 h 680"/>
                <a:gd name="T82" fmla="*/ 273 w 671"/>
                <a:gd name="T83" fmla="*/ 527 h 680"/>
                <a:gd name="T84" fmla="*/ 320 w 671"/>
                <a:gd name="T85" fmla="*/ 540 h 680"/>
                <a:gd name="T86" fmla="*/ 368 w 671"/>
                <a:gd name="T87" fmla="*/ 537 h 680"/>
                <a:gd name="T88" fmla="*/ 412 w 671"/>
                <a:gd name="T89" fmla="*/ 521 h 680"/>
                <a:gd name="T90" fmla="*/ 448 w 671"/>
                <a:gd name="T91" fmla="*/ 488 h 680"/>
                <a:gd name="T92" fmla="*/ 477 w 671"/>
                <a:gd name="T93" fmla="*/ 444 h 680"/>
                <a:gd name="T94" fmla="*/ 492 w 671"/>
                <a:gd name="T95" fmla="*/ 386 h 680"/>
                <a:gd name="T96" fmla="*/ 494 w 671"/>
                <a:gd name="T97" fmla="*/ 316 h 680"/>
                <a:gd name="T98" fmla="*/ 483 w 671"/>
                <a:gd name="T99" fmla="*/ 255 h 680"/>
                <a:gd name="T100" fmla="*/ 460 w 671"/>
                <a:gd name="T101" fmla="*/ 206 h 680"/>
                <a:gd name="T102" fmla="*/ 425 w 671"/>
                <a:gd name="T103" fmla="*/ 169 h 680"/>
                <a:gd name="T104" fmla="*/ 383 w 671"/>
                <a:gd name="T105" fmla="*/ 147 h 680"/>
                <a:gd name="T106" fmla="*/ 335 w 671"/>
                <a:gd name="T107" fmla="*/ 141 h 680"/>
                <a:gd name="T108" fmla="*/ 289 w 671"/>
                <a:gd name="T109" fmla="*/ 147 h 680"/>
                <a:gd name="T110" fmla="*/ 247 w 671"/>
                <a:gd name="T111" fmla="*/ 169 h 680"/>
                <a:gd name="T112" fmla="*/ 211 w 671"/>
                <a:gd name="T113" fmla="*/ 206 h 680"/>
                <a:gd name="T114" fmla="*/ 188 w 671"/>
                <a:gd name="T115" fmla="*/ 255 h 680"/>
                <a:gd name="T116" fmla="*/ 177 w 671"/>
                <a:gd name="T117" fmla="*/ 317 h 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1"/>
                <a:gd name="T178" fmla="*/ 0 h 680"/>
                <a:gd name="T179" fmla="*/ 671 w 671"/>
                <a:gd name="T180" fmla="*/ 680 h 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1" h="680">
                  <a:moveTo>
                    <a:pt x="0" y="331"/>
                  </a:moveTo>
                  <a:lnTo>
                    <a:pt x="1" y="309"/>
                  </a:lnTo>
                  <a:lnTo>
                    <a:pt x="2" y="289"/>
                  </a:lnTo>
                  <a:lnTo>
                    <a:pt x="6" y="268"/>
                  </a:lnTo>
                  <a:lnTo>
                    <a:pt x="10" y="247"/>
                  </a:lnTo>
                  <a:lnTo>
                    <a:pt x="17" y="226"/>
                  </a:lnTo>
                  <a:lnTo>
                    <a:pt x="23" y="206"/>
                  </a:lnTo>
                  <a:lnTo>
                    <a:pt x="32" y="185"/>
                  </a:lnTo>
                  <a:lnTo>
                    <a:pt x="43" y="165"/>
                  </a:lnTo>
                  <a:lnTo>
                    <a:pt x="53" y="146"/>
                  </a:lnTo>
                  <a:lnTo>
                    <a:pt x="66" y="128"/>
                  </a:lnTo>
                  <a:lnTo>
                    <a:pt x="79" y="110"/>
                  </a:lnTo>
                  <a:lnTo>
                    <a:pt x="93" y="94"/>
                  </a:lnTo>
                  <a:lnTo>
                    <a:pt x="109" y="80"/>
                  </a:lnTo>
                  <a:lnTo>
                    <a:pt x="125" y="66"/>
                  </a:lnTo>
                  <a:lnTo>
                    <a:pt x="144" y="54"/>
                  </a:lnTo>
                  <a:lnTo>
                    <a:pt x="162" y="42"/>
                  </a:lnTo>
                  <a:lnTo>
                    <a:pt x="181" y="33"/>
                  </a:lnTo>
                  <a:lnTo>
                    <a:pt x="202" y="24"/>
                  </a:lnTo>
                  <a:lnTo>
                    <a:pt x="223" y="16"/>
                  </a:lnTo>
                  <a:lnTo>
                    <a:pt x="243" y="11"/>
                  </a:lnTo>
                  <a:lnTo>
                    <a:pt x="265" y="6"/>
                  </a:lnTo>
                  <a:lnTo>
                    <a:pt x="289" y="3"/>
                  </a:lnTo>
                  <a:lnTo>
                    <a:pt x="312" y="1"/>
                  </a:lnTo>
                  <a:lnTo>
                    <a:pt x="335" y="0"/>
                  </a:lnTo>
                  <a:lnTo>
                    <a:pt x="354" y="1"/>
                  </a:lnTo>
                  <a:lnTo>
                    <a:pt x="372" y="2"/>
                  </a:lnTo>
                  <a:lnTo>
                    <a:pt x="389" y="3"/>
                  </a:lnTo>
                  <a:lnTo>
                    <a:pt x="405" y="6"/>
                  </a:lnTo>
                  <a:lnTo>
                    <a:pt x="422" y="10"/>
                  </a:lnTo>
                  <a:lnTo>
                    <a:pt x="438" y="14"/>
                  </a:lnTo>
                  <a:lnTo>
                    <a:pt x="455" y="19"/>
                  </a:lnTo>
                  <a:lnTo>
                    <a:pt x="469" y="24"/>
                  </a:lnTo>
                  <a:lnTo>
                    <a:pt x="484" y="31"/>
                  </a:lnTo>
                  <a:lnTo>
                    <a:pt x="499" y="37"/>
                  </a:lnTo>
                  <a:lnTo>
                    <a:pt x="513" y="46"/>
                  </a:lnTo>
                  <a:lnTo>
                    <a:pt x="527" y="54"/>
                  </a:lnTo>
                  <a:lnTo>
                    <a:pt x="540" y="63"/>
                  </a:lnTo>
                  <a:lnTo>
                    <a:pt x="553" y="73"/>
                  </a:lnTo>
                  <a:lnTo>
                    <a:pt x="565" y="85"/>
                  </a:lnTo>
                  <a:lnTo>
                    <a:pt x="578" y="97"/>
                  </a:lnTo>
                  <a:lnTo>
                    <a:pt x="588" y="108"/>
                  </a:lnTo>
                  <a:lnTo>
                    <a:pt x="600" y="121"/>
                  </a:lnTo>
                  <a:lnTo>
                    <a:pt x="609" y="134"/>
                  </a:lnTo>
                  <a:lnTo>
                    <a:pt x="618" y="147"/>
                  </a:lnTo>
                  <a:lnTo>
                    <a:pt x="627" y="162"/>
                  </a:lnTo>
                  <a:lnTo>
                    <a:pt x="635" y="176"/>
                  </a:lnTo>
                  <a:lnTo>
                    <a:pt x="641" y="190"/>
                  </a:lnTo>
                  <a:lnTo>
                    <a:pt x="648" y="204"/>
                  </a:lnTo>
                  <a:lnTo>
                    <a:pt x="653" y="220"/>
                  </a:lnTo>
                  <a:lnTo>
                    <a:pt x="658" y="235"/>
                  </a:lnTo>
                  <a:lnTo>
                    <a:pt x="662" y="252"/>
                  </a:lnTo>
                  <a:lnTo>
                    <a:pt x="666" y="269"/>
                  </a:lnTo>
                  <a:lnTo>
                    <a:pt x="668" y="286"/>
                  </a:lnTo>
                  <a:lnTo>
                    <a:pt x="670" y="303"/>
                  </a:lnTo>
                  <a:lnTo>
                    <a:pt x="671" y="321"/>
                  </a:lnTo>
                  <a:lnTo>
                    <a:pt x="671" y="339"/>
                  </a:lnTo>
                  <a:lnTo>
                    <a:pt x="671" y="357"/>
                  </a:lnTo>
                  <a:lnTo>
                    <a:pt x="670" y="375"/>
                  </a:lnTo>
                  <a:lnTo>
                    <a:pt x="668" y="392"/>
                  </a:lnTo>
                  <a:lnTo>
                    <a:pt x="666" y="409"/>
                  </a:lnTo>
                  <a:lnTo>
                    <a:pt x="662" y="426"/>
                  </a:lnTo>
                  <a:lnTo>
                    <a:pt x="658" y="443"/>
                  </a:lnTo>
                  <a:lnTo>
                    <a:pt x="653" y="458"/>
                  </a:lnTo>
                  <a:lnTo>
                    <a:pt x="648" y="474"/>
                  </a:lnTo>
                  <a:lnTo>
                    <a:pt x="641" y="489"/>
                  </a:lnTo>
                  <a:lnTo>
                    <a:pt x="635" y="504"/>
                  </a:lnTo>
                  <a:lnTo>
                    <a:pt x="627" y="518"/>
                  </a:lnTo>
                  <a:lnTo>
                    <a:pt x="618" y="532"/>
                  </a:lnTo>
                  <a:lnTo>
                    <a:pt x="609" y="545"/>
                  </a:lnTo>
                  <a:lnTo>
                    <a:pt x="598" y="558"/>
                  </a:lnTo>
                  <a:lnTo>
                    <a:pt x="588" y="571"/>
                  </a:lnTo>
                  <a:lnTo>
                    <a:pt x="576" y="584"/>
                  </a:lnTo>
                  <a:lnTo>
                    <a:pt x="565" y="596"/>
                  </a:lnTo>
                  <a:lnTo>
                    <a:pt x="552" y="606"/>
                  </a:lnTo>
                  <a:lnTo>
                    <a:pt x="539" y="616"/>
                  </a:lnTo>
                  <a:lnTo>
                    <a:pt x="526" y="626"/>
                  </a:lnTo>
                  <a:lnTo>
                    <a:pt x="512" y="635"/>
                  </a:lnTo>
                  <a:lnTo>
                    <a:pt x="497" y="642"/>
                  </a:lnTo>
                  <a:lnTo>
                    <a:pt x="483" y="650"/>
                  </a:lnTo>
                  <a:lnTo>
                    <a:pt x="469" y="657"/>
                  </a:lnTo>
                  <a:lnTo>
                    <a:pt x="453" y="662"/>
                  </a:lnTo>
                  <a:lnTo>
                    <a:pt x="438" y="667"/>
                  </a:lnTo>
                  <a:lnTo>
                    <a:pt x="422" y="671"/>
                  </a:lnTo>
                  <a:lnTo>
                    <a:pt x="405" y="675"/>
                  </a:lnTo>
                  <a:lnTo>
                    <a:pt x="389" y="677"/>
                  </a:lnTo>
                  <a:lnTo>
                    <a:pt x="372" y="679"/>
                  </a:lnTo>
                  <a:lnTo>
                    <a:pt x="355" y="680"/>
                  </a:lnTo>
                  <a:lnTo>
                    <a:pt x="337" y="680"/>
                  </a:lnTo>
                  <a:lnTo>
                    <a:pt x="315" y="680"/>
                  </a:lnTo>
                  <a:lnTo>
                    <a:pt x="293" y="679"/>
                  </a:lnTo>
                  <a:lnTo>
                    <a:pt x="271" y="675"/>
                  </a:lnTo>
                  <a:lnTo>
                    <a:pt x="249" y="671"/>
                  </a:lnTo>
                  <a:lnTo>
                    <a:pt x="228" y="664"/>
                  </a:lnTo>
                  <a:lnTo>
                    <a:pt x="207" y="658"/>
                  </a:lnTo>
                  <a:lnTo>
                    <a:pt x="186" y="650"/>
                  </a:lnTo>
                  <a:lnTo>
                    <a:pt x="166" y="640"/>
                  </a:lnTo>
                  <a:lnTo>
                    <a:pt x="146" y="629"/>
                  </a:lnTo>
                  <a:lnTo>
                    <a:pt x="128" y="618"/>
                  </a:lnTo>
                  <a:lnTo>
                    <a:pt x="110" y="605"/>
                  </a:lnTo>
                  <a:lnTo>
                    <a:pt x="94" y="591"/>
                  </a:lnTo>
                  <a:lnTo>
                    <a:pt x="79" y="575"/>
                  </a:lnTo>
                  <a:lnTo>
                    <a:pt x="66" y="558"/>
                  </a:lnTo>
                  <a:lnTo>
                    <a:pt x="53" y="540"/>
                  </a:lnTo>
                  <a:lnTo>
                    <a:pt x="43" y="522"/>
                  </a:lnTo>
                  <a:lnTo>
                    <a:pt x="32" y="501"/>
                  </a:lnTo>
                  <a:lnTo>
                    <a:pt x="23" y="480"/>
                  </a:lnTo>
                  <a:lnTo>
                    <a:pt x="17" y="458"/>
                  </a:lnTo>
                  <a:lnTo>
                    <a:pt x="10" y="435"/>
                  </a:lnTo>
                  <a:lnTo>
                    <a:pt x="6" y="410"/>
                  </a:lnTo>
                  <a:lnTo>
                    <a:pt x="2" y="386"/>
                  </a:lnTo>
                  <a:lnTo>
                    <a:pt x="1" y="359"/>
                  </a:lnTo>
                  <a:lnTo>
                    <a:pt x="0" y="331"/>
                  </a:lnTo>
                  <a:close/>
                  <a:moveTo>
                    <a:pt x="176" y="340"/>
                  </a:moveTo>
                  <a:lnTo>
                    <a:pt x="177" y="364"/>
                  </a:lnTo>
                  <a:lnTo>
                    <a:pt x="179" y="386"/>
                  </a:lnTo>
                  <a:lnTo>
                    <a:pt x="182" y="406"/>
                  </a:lnTo>
                  <a:lnTo>
                    <a:pt x="188" y="426"/>
                  </a:lnTo>
                  <a:lnTo>
                    <a:pt x="194" y="444"/>
                  </a:lnTo>
                  <a:lnTo>
                    <a:pt x="202" y="460"/>
                  </a:lnTo>
                  <a:lnTo>
                    <a:pt x="211" y="475"/>
                  </a:lnTo>
                  <a:lnTo>
                    <a:pt x="223" y="488"/>
                  </a:lnTo>
                  <a:lnTo>
                    <a:pt x="234" y="501"/>
                  </a:lnTo>
                  <a:lnTo>
                    <a:pt x="247" y="511"/>
                  </a:lnTo>
                  <a:lnTo>
                    <a:pt x="260" y="521"/>
                  </a:lnTo>
                  <a:lnTo>
                    <a:pt x="273" y="527"/>
                  </a:lnTo>
                  <a:lnTo>
                    <a:pt x="289" y="534"/>
                  </a:lnTo>
                  <a:lnTo>
                    <a:pt x="303" y="537"/>
                  </a:lnTo>
                  <a:lnTo>
                    <a:pt x="320" y="540"/>
                  </a:lnTo>
                  <a:lnTo>
                    <a:pt x="335" y="540"/>
                  </a:lnTo>
                  <a:lnTo>
                    <a:pt x="352" y="540"/>
                  </a:lnTo>
                  <a:lnTo>
                    <a:pt x="368" y="537"/>
                  </a:lnTo>
                  <a:lnTo>
                    <a:pt x="383" y="534"/>
                  </a:lnTo>
                  <a:lnTo>
                    <a:pt x="398" y="527"/>
                  </a:lnTo>
                  <a:lnTo>
                    <a:pt x="412" y="521"/>
                  </a:lnTo>
                  <a:lnTo>
                    <a:pt x="425" y="511"/>
                  </a:lnTo>
                  <a:lnTo>
                    <a:pt x="436" y="501"/>
                  </a:lnTo>
                  <a:lnTo>
                    <a:pt x="448" y="488"/>
                  </a:lnTo>
                  <a:lnTo>
                    <a:pt x="460" y="475"/>
                  </a:lnTo>
                  <a:lnTo>
                    <a:pt x="469" y="460"/>
                  </a:lnTo>
                  <a:lnTo>
                    <a:pt x="477" y="444"/>
                  </a:lnTo>
                  <a:lnTo>
                    <a:pt x="483" y="426"/>
                  </a:lnTo>
                  <a:lnTo>
                    <a:pt x="488" y="406"/>
                  </a:lnTo>
                  <a:lnTo>
                    <a:pt x="492" y="386"/>
                  </a:lnTo>
                  <a:lnTo>
                    <a:pt x="494" y="362"/>
                  </a:lnTo>
                  <a:lnTo>
                    <a:pt x="495" y="339"/>
                  </a:lnTo>
                  <a:lnTo>
                    <a:pt x="494" y="316"/>
                  </a:lnTo>
                  <a:lnTo>
                    <a:pt x="492" y="294"/>
                  </a:lnTo>
                  <a:lnTo>
                    <a:pt x="488" y="274"/>
                  </a:lnTo>
                  <a:lnTo>
                    <a:pt x="483" y="255"/>
                  </a:lnTo>
                  <a:lnTo>
                    <a:pt x="477" y="237"/>
                  </a:lnTo>
                  <a:lnTo>
                    <a:pt x="469" y="221"/>
                  </a:lnTo>
                  <a:lnTo>
                    <a:pt x="460" y="206"/>
                  </a:lnTo>
                  <a:lnTo>
                    <a:pt x="448" y="193"/>
                  </a:lnTo>
                  <a:lnTo>
                    <a:pt x="436" y="180"/>
                  </a:lnTo>
                  <a:lnTo>
                    <a:pt x="425" y="169"/>
                  </a:lnTo>
                  <a:lnTo>
                    <a:pt x="412" y="160"/>
                  </a:lnTo>
                  <a:lnTo>
                    <a:pt x="398" y="154"/>
                  </a:lnTo>
                  <a:lnTo>
                    <a:pt x="383" y="147"/>
                  </a:lnTo>
                  <a:lnTo>
                    <a:pt x="368" y="143"/>
                  </a:lnTo>
                  <a:lnTo>
                    <a:pt x="352" y="141"/>
                  </a:lnTo>
                  <a:lnTo>
                    <a:pt x="335" y="141"/>
                  </a:lnTo>
                  <a:lnTo>
                    <a:pt x="320" y="141"/>
                  </a:lnTo>
                  <a:lnTo>
                    <a:pt x="303" y="143"/>
                  </a:lnTo>
                  <a:lnTo>
                    <a:pt x="289" y="147"/>
                  </a:lnTo>
                  <a:lnTo>
                    <a:pt x="273" y="154"/>
                  </a:lnTo>
                  <a:lnTo>
                    <a:pt x="260" y="160"/>
                  </a:lnTo>
                  <a:lnTo>
                    <a:pt x="247" y="169"/>
                  </a:lnTo>
                  <a:lnTo>
                    <a:pt x="234" y="180"/>
                  </a:lnTo>
                  <a:lnTo>
                    <a:pt x="223" y="193"/>
                  </a:lnTo>
                  <a:lnTo>
                    <a:pt x="211" y="206"/>
                  </a:lnTo>
                  <a:lnTo>
                    <a:pt x="202" y="221"/>
                  </a:lnTo>
                  <a:lnTo>
                    <a:pt x="194" y="237"/>
                  </a:lnTo>
                  <a:lnTo>
                    <a:pt x="188" y="255"/>
                  </a:lnTo>
                  <a:lnTo>
                    <a:pt x="182" y="274"/>
                  </a:lnTo>
                  <a:lnTo>
                    <a:pt x="179" y="295"/>
                  </a:lnTo>
                  <a:lnTo>
                    <a:pt x="177" y="317"/>
                  </a:lnTo>
                  <a:lnTo>
                    <a:pt x="176" y="34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19" name="Freeform 144">
              <a:extLst>
                <a:ext uri="{FF2B5EF4-FFF2-40B4-BE49-F238E27FC236}">
                  <a16:creationId xmlns:a16="http://schemas.microsoft.com/office/drawing/2014/main" id="{58503262-60B0-4B32-B085-1A81D9095262}"/>
                </a:ext>
              </a:extLst>
            </p:cNvPr>
            <p:cNvSpPr>
              <a:spLocks/>
            </p:cNvSpPr>
            <p:nvPr/>
          </p:nvSpPr>
          <p:spPr bwMode="auto">
            <a:xfrm>
              <a:off x="4618" y="70"/>
              <a:ext cx="152" cy="170"/>
            </a:xfrm>
            <a:custGeom>
              <a:avLst/>
              <a:gdLst>
                <a:gd name="T0" fmla="*/ 175 w 608"/>
                <a:gd name="T1" fmla="*/ 466 h 680"/>
                <a:gd name="T2" fmla="*/ 189 w 608"/>
                <a:gd name="T3" fmla="*/ 499 h 680"/>
                <a:gd name="T4" fmla="*/ 209 w 608"/>
                <a:gd name="T5" fmla="*/ 523 h 680"/>
                <a:gd name="T6" fmla="*/ 236 w 608"/>
                <a:gd name="T7" fmla="*/ 541 h 680"/>
                <a:gd name="T8" fmla="*/ 270 w 608"/>
                <a:gd name="T9" fmla="*/ 553 h 680"/>
                <a:gd name="T10" fmla="*/ 311 w 608"/>
                <a:gd name="T11" fmla="*/ 557 h 680"/>
                <a:gd name="T12" fmla="*/ 357 w 608"/>
                <a:gd name="T13" fmla="*/ 553 h 680"/>
                <a:gd name="T14" fmla="*/ 393 w 608"/>
                <a:gd name="T15" fmla="*/ 543 h 680"/>
                <a:gd name="T16" fmla="*/ 418 w 608"/>
                <a:gd name="T17" fmla="*/ 527 h 680"/>
                <a:gd name="T18" fmla="*/ 429 w 608"/>
                <a:gd name="T19" fmla="*/ 511 h 680"/>
                <a:gd name="T20" fmla="*/ 434 w 608"/>
                <a:gd name="T21" fmla="*/ 493 h 680"/>
                <a:gd name="T22" fmla="*/ 432 w 608"/>
                <a:gd name="T23" fmla="*/ 467 h 680"/>
                <a:gd name="T24" fmla="*/ 414 w 608"/>
                <a:gd name="T25" fmla="*/ 447 h 680"/>
                <a:gd name="T26" fmla="*/ 366 w 608"/>
                <a:gd name="T27" fmla="*/ 431 h 680"/>
                <a:gd name="T28" fmla="*/ 231 w 608"/>
                <a:gd name="T29" fmla="*/ 397 h 680"/>
                <a:gd name="T30" fmla="*/ 139 w 608"/>
                <a:gd name="T31" fmla="*/ 366 h 680"/>
                <a:gd name="T32" fmla="*/ 83 w 608"/>
                <a:gd name="T33" fmla="*/ 333 h 680"/>
                <a:gd name="T34" fmla="*/ 53 w 608"/>
                <a:gd name="T35" fmla="*/ 302 h 680"/>
                <a:gd name="T36" fmla="*/ 38 w 608"/>
                <a:gd name="T37" fmla="*/ 274 h 680"/>
                <a:gd name="T38" fmla="*/ 29 w 608"/>
                <a:gd name="T39" fmla="*/ 244 h 680"/>
                <a:gd name="T40" fmla="*/ 25 w 608"/>
                <a:gd name="T41" fmla="*/ 180 h 680"/>
                <a:gd name="T42" fmla="*/ 40 w 608"/>
                <a:gd name="T43" fmla="*/ 123 h 680"/>
                <a:gd name="T44" fmla="*/ 74 w 608"/>
                <a:gd name="T45" fmla="*/ 72 h 680"/>
                <a:gd name="T46" fmla="*/ 108 w 608"/>
                <a:gd name="T47" fmla="*/ 45 h 680"/>
                <a:gd name="T48" fmla="*/ 151 w 608"/>
                <a:gd name="T49" fmla="*/ 23 h 680"/>
                <a:gd name="T50" fmla="*/ 232 w 608"/>
                <a:gd name="T51" fmla="*/ 3 h 680"/>
                <a:gd name="T52" fmla="*/ 329 w 608"/>
                <a:gd name="T53" fmla="*/ 1 h 680"/>
                <a:gd name="T54" fmla="*/ 414 w 608"/>
                <a:gd name="T55" fmla="*/ 11 h 680"/>
                <a:gd name="T56" fmla="*/ 478 w 608"/>
                <a:gd name="T57" fmla="*/ 33 h 680"/>
                <a:gd name="T58" fmla="*/ 526 w 608"/>
                <a:gd name="T59" fmla="*/ 68 h 680"/>
                <a:gd name="T60" fmla="*/ 561 w 608"/>
                <a:gd name="T61" fmla="*/ 115 h 680"/>
                <a:gd name="T62" fmla="*/ 586 w 608"/>
                <a:gd name="T63" fmla="*/ 173 h 680"/>
                <a:gd name="T64" fmla="*/ 418 w 608"/>
                <a:gd name="T65" fmla="*/ 185 h 680"/>
                <a:gd name="T66" fmla="*/ 403 w 608"/>
                <a:gd name="T67" fmla="*/ 162 h 680"/>
                <a:gd name="T68" fmla="*/ 384 w 608"/>
                <a:gd name="T69" fmla="*/ 145 h 680"/>
                <a:gd name="T70" fmla="*/ 358 w 608"/>
                <a:gd name="T71" fmla="*/ 132 h 680"/>
                <a:gd name="T72" fmla="*/ 326 w 608"/>
                <a:gd name="T73" fmla="*/ 125 h 680"/>
                <a:gd name="T74" fmla="*/ 284 w 608"/>
                <a:gd name="T75" fmla="*/ 124 h 680"/>
                <a:gd name="T76" fmla="*/ 243 w 608"/>
                <a:gd name="T77" fmla="*/ 129 h 680"/>
                <a:gd name="T78" fmla="*/ 211 w 608"/>
                <a:gd name="T79" fmla="*/ 138 h 680"/>
                <a:gd name="T80" fmla="*/ 188 w 608"/>
                <a:gd name="T81" fmla="*/ 159 h 680"/>
                <a:gd name="T82" fmla="*/ 184 w 608"/>
                <a:gd name="T83" fmla="*/ 173 h 680"/>
                <a:gd name="T84" fmla="*/ 188 w 608"/>
                <a:gd name="T85" fmla="*/ 195 h 680"/>
                <a:gd name="T86" fmla="*/ 209 w 608"/>
                <a:gd name="T87" fmla="*/ 213 h 680"/>
                <a:gd name="T88" fmla="*/ 253 w 608"/>
                <a:gd name="T89" fmla="*/ 230 h 680"/>
                <a:gd name="T90" fmla="*/ 394 w 608"/>
                <a:gd name="T91" fmla="*/ 265 h 680"/>
                <a:gd name="T92" fmla="*/ 478 w 608"/>
                <a:gd name="T93" fmla="*/ 292 h 680"/>
                <a:gd name="T94" fmla="*/ 539 w 608"/>
                <a:gd name="T95" fmla="*/ 324 h 680"/>
                <a:gd name="T96" fmla="*/ 577 w 608"/>
                <a:gd name="T97" fmla="*/ 360 h 680"/>
                <a:gd name="T98" fmla="*/ 600 w 608"/>
                <a:gd name="T99" fmla="*/ 406 h 680"/>
                <a:gd name="T100" fmla="*/ 608 w 608"/>
                <a:gd name="T101" fmla="*/ 462 h 680"/>
                <a:gd name="T102" fmla="*/ 598 w 608"/>
                <a:gd name="T103" fmla="*/ 526 h 680"/>
                <a:gd name="T104" fmla="*/ 565 w 608"/>
                <a:gd name="T105" fmla="*/ 583 h 680"/>
                <a:gd name="T106" fmla="*/ 524 w 608"/>
                <a:gd name="T107" fmla="*/ 624 h 680"/>
                <a:gd name="T108" fmla="*/ 491 w 608"/>
                <a:gd name="T109" fmla="*/ 645 h 680"/>
                <a:gd name="T110" fmla="*/ 454 w 608"/>
                <a:gd name="T111" fmla="*/ 661 h 680"/>
                <a:gd name="T112" fmla="*/ 380 w 608"/>
                <a:gd name="T113" fmla="*/ 676 h 680"/>
                <a:gd name="T114" fmla="*/ 279 w 608"/>
                <a:gd name="T115" fmla="*/ 680 h 680"/>
                <a:gd name="T116" fmla="*/ 192 w 608"/>
                <a:gd name="T117" fmla="*/ 667 h 680"/>
                <a:gd name="T118" fmla="*/ 121 w 608"/>
                <a:gd name="T119" fmla="*/ 640 h 680"/>
                <a:gd name="T120" fmla="*/ 66 w 608"/>
                <a:gd name="T121" fmla="*/ 597 h 680"/>
                <a:gd name="T122" fmla="*/ 25 w 608"/>
                <a:gd name="T123" fmla="*/ 544 h 680"/>
                <a:gd name="T124" fmla="*/ 0 w 608"/>
                <a:gd name="T125" fmla="*/ 480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8"/>
                <a:gd name="T190" fmla="*/ 0 h 680"/>
                <a:gd name="T191" fmla="*/ 608 w 608"/>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8" h="680">
                  <a:moveTo>
                    <a:pt x="0" y="480"/>
                  </a:moveTo>
                  <a:lnTo>
                    <a:pt x="173" y="453"/>
                  </a:lnTo>
                  <a:lnTo>
                    <a:pt x="175" y="466"/>
                  </a:lnTo>
                  <a:lnTo>
                    <a:pt x="179" y="478"/>
                  </a:lnTo>
                  <a:lnTo>
                    <a:pt x="184" y="488"/>
                  </a:lnTo>
                  <a:lnTo>
                    <a:pt x="189" y="499"/>
                  </a:lnTo>
                  <a:lnTo>
                    <a:pt x="195" y="508"/>
                  </a:lnTo>
                  <a:lnTo>
                    <a:pt x="202" y="515"/>
                  </a:lnTo>
                  <a:lnTo>
                    <a:pt x="209" y="523"/>
                  </a:lnTo>
                  <a:lnTo>
                    <a:pt x="218" y="530"/>
                  </a:lnTo>
                  <a:lnTo>
                    <a:pt x="226" y="536"/>
                  </a:lnTo>
                  <a:lnTo>
                    <a:pt x="236" y="541"/>
                  </a:lnTo>
                  <a:lnTo>
                    <a:pt x="246" y="546"/>
                  </a:lnTo>
                  <a:lnTo>
                    <a:pt x="258" y="550"/>
                  </a:lnTo>
                  <a:lnTo>
                    <a:pt x="270" y="553"/>
                  </a:lnTo>
                  <a:lnTo>
                    <a:pt x="283" y="554"/>
                  </a:lnTo>
                  <a:lnTo>
                    <a:pt x="297" y="556"/>
                  </a:lnTo>
                  <a:lnTo>
                    <a:pt x="311" y="557"/>
                  </a:lnTo>
                  <a:lnTo>
                    <a:pt x="328" y="556"/>
                  </a:lnTo>
                  <a:lnTo>
                    <a:pt x="344" y="554"/>
                  </a:lnTo>
                  <a:lnTo>
                    <a:pt x="357" y="553"/>
                  </a:lnTo>
                  <a:lnTo>
                    <a:pt x="371" y="550"/>
                  </a:lnTo>
                  <a:lnTo>
                    <a:pt x="383" y="546"/>
                  </a:lnTo>
                  <a:lnTo>
                    <a:pt x="393" y="543"/>
                  </a:lnTo>
                  <a:lnTo>
                    <a:pt x="403" y="537"/>
                  </a:lnTo>
                  <a:lnTo>
                    <a:pt x="412" y="532"/>
                  </a:lnTo>
                  <a:lnTo>
                    <a:pt x="418" y="527"/>
                  </a:lnTo>
                  <a:lnTo>
                    <a:pt x="423" y="522"/>
                  </a:lnTo>
                  <a:lnTo>
                    <a:pt x="427" y="517"/>
                  </a:lnTo>
                  <a:lnTo>
                    <a:pt x="429" y="511"/>
                  </a:lnTo>
                  <a:lnTo>
                    <a:pt x="432" y="506"/>
                  </a:lnTo>
                  <a:lnTo>
                    <a:pt x="433" y="500"/>
                  </a:lnTo>
                  <a:lnTo>
                    <a:pt x="434" y="493"/>
                  </a:lnTo>
                  <a:lnTo>
                    <a:pt x="434" y="486"/>
                  </a:lnTo>
                  <a:lnTo>
                    <a:pt x="434" y="476"/>
                  </a:lnTo>
                  <a:lnTo>
                    <a:pt x="432" y="467"/>
                  </a:lnTo>
                  <a:lnTo>
                    <a:pt x="428" y="460"/>
                  </a:lnTo>
                  <a:lnTo>
                    <a:pt x="423" y="453"/>
                  </a:lnTo>
                  <a:lnTo>
                    <a:pt x="414" y="447"/>
                  </a:lnTo>
                  <a:lnTo>
                    <a:pt x="402" y="441"/>
                  </a:lnTo>
                  <a:lnTo>
                    <a:pt x="385" y="436"/>
                  </a:lnTo>
                  <a:lnTo>
                    <a:pt x="366" y="431"/>
                  </a:lnTo>
                  <a:lnTo>
                    <a:pt x="315" y="419"/>
                  </a:lnTo>
                  <a:lnTo>
                    <a:pt x="271" y="408"/>
                  </a:lnTo>
                  <a:lnTo>
                    <a:pt x="231" y="397"/>
                  </a:lnTo>
                  <a:lnTo>
                    <a:pt x="195" y="387"/>
                  </a:lnTo>
                  <a:lnTo>
                    <a:pt x="165" y="377"/>
                  </a:lnTo>
                  <a:lnTo>
                    <a:pt x="139" y="366"/>
                  </a:lnTo>
                  <a:lnTo>
                    <a:pt x="117" y="356"/>
                  </a:lnTo>
                  <a:lnTo>
                    <a:pt x="101" y="347"/>
                  </a:lnTo>
                  <a:lnTo>
                    <a:pt x="83" y="333"/>
                  </a:lnTo>
                  <a:lnTo>
                    <a:pt x="68" y="317"/>
                  </a:lnTo>
                  <a:lnTo>
                    <a:pt x="60" y="309"/>
                  </a:lnTo>
                  <a:lnTo>
                    <a:pt x="53" y="302"/>
                  </a:lnTo>
                  <a:lnTo>
                    <a:pt x="48" y="292"/>
                  </a:lnTo>
                  <a:lnTo>
                    <a:pt x="43" y="283"/>
                  </a:lnTo>
                  <a:lnTo>
                    <a:pt x="38" y="274"/>
                  </a:lnTo>
                  <a:lnTo>
                    <a:pt x="34" y="265"/>
                  </a:lnTo>
                  <a:lnTo>
                    <a:pt x="31" y="255"/>
                  </a:lnTo>
                  <a:lnTo>
                    <a:pt x="29" y="244"/>
                  </a:lnTo>
                  <a:lnTo>
                    <a:pt x="25" y="222"/>
                  </a:lnTo>
                  <a:lnTo>
                    <a:pt x="24" y="200"/>
                  </a:lnTo>
                  <a:lnTo>
                    <a:pt x="25" y="180"/>
                  </a:lnTo>
                  <a:lnTo>
                    <a:pt x="27" y="159"/>
                  </a:lnTo>
                  <a:lnTo>
                    <a:pt x="33" y="141"/>
                  </a:lnTo>
                  <a:lnTo>
                    <a:pt x="40" y="123"/>
                  </a:lnTo>
                  <a:lnTo>
                    <a:pt x="49" y="105"/>
                  </a:lnTo>
                  <a:lnTo>
                    <a:pt x="61" y="89"/>
                  </a:lnTo>
                  <a:lnTo>
                    <a:pt x="74" y="72"/>
                  </a:lnTo>
                  <a:lnTo>
                    <a:pt x="91" y="58"/>
                  </a:lnTo>
                  <a:lnTo>
                    <a:pt x="99" y="51"/>
                  </a:lnTo>
                  <a:lnTo>
                    <a:pt x="108" y="45"/>
                  </a:lnTo>
                  <a:lnTo>
                    <a:pt x="118" y="38"/>
                  </a:lnTo>
                  <a:lnTo>
                    <a:pt x="129" y="33"/>
                  </a:lnTo>
                  <a:lnTo>
                    <a:pt x="151" y="23"/>
                  </a:lnTo>
                  <a:lnTo>
                    <a:pt x="175" y="15"/>
                  </a:lnTo>
                  <a:lnTo>
                    <a:pt x="202" y="9"/>
                  </a:lnTo>
                  <a:lnTo>
                    <a:pt x="232" y="3"/>
                  </a:lnTo>
                  <a:lnTo>
                    <a:pt x="263" y="1"/>
                  </a:lnTo>
                  <a:lnTo>
                    <a:pt x="297" y="0"/>
                  </a:lnTo>
                  <a:lnTo>
                    <a:pt x="329" y="1"/>
                  </a:lnTo>
                  <a:lnTo>
                    <a:pt x="361" y="3"/>
                  </a:lnTo>
                  <a:lnTo>
                    <a:pt x="388" y="6"/>
                  </a:lnTo>
                  <a:lnTo>
                    <a:pt x="414" y="11"/>
                  </a:lnTo>
                  <a:lnTo>
                    <a:pt x="438" y="18"/>
                  </a:lnTo>
                  <a:lnTo>
                    <a:pt x="459" y="24"/>
                  </a:lnTo>
                  <a:lnTo>
                    <a:pt x="478" y="33"/>
                  </a:lnTo>
                  <a:lnTo>
                    <a:pt x="497" y="44"/>
                  </a:lnTo>
                  <a:lnTo>
                    <a:pt x="512" y="55"/>
                  </a:lnTo>
                  <a:lnTo>
                    <a:pt x="526" y="68"/>
                  </a:lnTo>
                  <a:lnTo>
                    <a:pt x="539" y="82"/>
                  </a:lnTo>
                  <a:lnTo>
                    <a:pt x="551" y="98"/>
                  </a:lnTo>
                  <a:lnTo>
                    <a:pt x="561" y="115"/>
                  </a:lnTo>
                  <a:lnTo>
                    <a:pt x="570" y="133"/>
                  </a:lnTo>
                  <a:lnTo>
                    <a:pt x="578" y="152"/>
                  </a:lnTo>
                  <a:lnTo>
                    <a:pt x="586" y="173"/>
                  </a:lnTo>
                  <a:lnTo>
                    <a:pt x="423" y="203"/>
                  </a:lnTo>
                  <a:lnTo>
                    <a:pt x="420" y="193"/>
                  </a:lnTo>
                  <a:lnTo>
                    <a:pt x="418" y="185"/>
                  </a:lnTo>
                  <a:lnTo>
                    <a:pt x="412" y="177"/>
                  </a:lnTo>
                  <a:lnTo>
                    <a:pt x="408" y="169"/>
                  </a:lnTo>
                  <a:lnTo>
                    <a:pt x="403" y="162"/>
                  </a:lnTo>
                  <a:lnTo>
                    <a:pt x="397" y="155"/>
                  </a:lnTo>
                  <a:lnTo>
                    <a:pt x="390" y="150"/>
                  </a:lnTo>
                  <a:lnTo>
                    <a:pt x="384" y="145"/>
                  </a:lnTo>
                  <a:lnTo>
                    <a:pt x="376" y="140"/>
                  </a:lnTo>
                  <a:lnTo>
                    <a:pt x="367" y="136"/>
                  </a:lnTo>
                  <a:lnTo>
                    <a:pt x="358" y="132"/>
                  </a:lnTo>
                  <a:lnTo>
                    <a:pt x="349" y="129"/>
                  </a:lnTo>
                  <a:lnTo>
                    <a:pt x="337" y="127"/>
                  </a:lnTo>
                  <a:lnTo>
                    <a:pt x="326" y="125"/>
                  </a:lnTo>
                  <a:lnTo>
                    <a:pt x="314" y="124"/>
                  </a:lnTo>
                  <a:lnTo>
                    <a:pt x="301" y="124"/>
                  </a:lnTo>
                  <a:lnTo>
                    <a:pt x="284" y="124"/>
                  </a:lnTo>
                  <a:lnTo>
                    <a:pt x="269" y="125"/>
                  </a:lnTo>
                  <a:lnTo>
                    <a:pt x="256" y="127"/>
                  </a:lnTo>
                  <a:lnTo>
                    <a:pt x="243" y="129"/>
                  </a:lnTo>
                  <a:lnTo>
                    <a:pt x="231" y="132"/>
                  </a:lnTo>
                  <a:lnTo>
                    <a:pt x="221" y="134"/>
                  </a:lnTo>
                  <a:lnTo>
                    <a:pt x="211" y="138"/>
                  </a:lnTo>
                  <a:lnTo>
                    <a:pt x="204" y="143"/>
                  </a:lnTo>
                  <a:lnTo>
                    <a:pt x="195" y="150"/>
                  </a:lnTo>
                  <a:lnTo>
                    <a:pt x="188" y="159"/>
                  </a:lnTo>
                  <a:lnTo>
                    <a:pt x="187" y="163"/>
                  </a:lnTo>
                  <a:lnTo>
                    <a:pt x="186" y="168"/>
                  </a:lnTo>
                  <a:lnTo>
                    <a:pt x="184" y="173"/>
                  </a:lnTo>
                  <a:lnTo>
                    <a:pt x="184" y="178"/>
                  </a:lnTo>
                  <a:lnTo>
                    <a:pt x="184" y="187"/>
                  </a:lnTo>
                  <a:lnTo>
                    <a:pt x="188" y="195"/>
                  </a:lnTo>
                  <a:lnTo>
                    <a:pt x="193" y="203"/>
                  </a:lnTo>
                  <a:lnTo>
                    <a:pt x="201" y="209"/>
                  </a:lnTo>
                  <a:lnTo>
                    <a:pt x="209" y="213"/>
                  </a:lnTo>
                  <a:lnTo>
                    <a:pt x="219" y="219"/>
                  </a:lnTo>
                  <a:lnTo>
                    <a:pt x="235" y="224"/>
                  </a:lnTo>
                  <a:lnTo>
                    <a:pt x="253" y="230"/>
                  </a:lnTo>
                  <a:lnTo>
                    <a:pt x="300" y="243"/>
                  </a:lnTo>
                  <a:lnTo>
                    <a:pt x="362" y="257"/>
                  </a:lnTo>
                  <a:lnTo>
                    <a:pt x="394" y="265"/>
                  </a:lnTo>
                  <a:lnTo>
                    <a:pt x="425" y="274"/>
                  </a:lnTo>
                  <a:lnTo>
                    <a:pt x="454" y="283"/>
                  </a:lnTo>
                  <a:lnTo>
                    <a:pt x="478" y="292"/>
                  </a:lnTo>
                  <a:lnTo>
                    <a:pt x="502" y="303"/>
                  </a:lnTo>
                  <a:lnTo>
                    <a:pt x="521" y="312"/>
                  </a:lnTo>
                  <a:lnTo>
                    <a:pt x="539" y="324"/>
                  </a:lnTo>
                  <a:lnTo>
                    <a:pt x="554" y="334"/>
                  </a:lnTo>
                  <a:lnTo>
                    <a:pt x="567" y="347"/>
                  </a:lnTo>
                  <a:lnTo>
                    <a:pt x="577" y="360"/>
                  </a:lnTo>
                  <a:lnTo>
                    <a:pt x="587" y="374"/>
                  </a:lnTo>
                  <a:lnTo>
                    <a:pt x="594" y="390"/>
                  </a:lnTo>
                  <a:lnTo>
                    <a:pt x="600" y="406"/>
                  </a:lnTo>
                  <a:lnTo>
                    <a:pt x="604" y="423"/>
                  </a:lnTo>
                  <a:lnTo>
                    <a:pt x="607" y="443"/>
                  </a:lnTo>
                  <a:lnTo>
                    <a:pt x="608" y="462"/>
                  </a:lnTo>
                  <a:lnTo>
                    <a:pt x="607" y="484"/>
                  </a:lnTo>
                  <a:lnTo>
                    <a:pt x="603" y="505"/>
                  </a:lnTo>
                  <a:lnTo>
                    <a:pt x="598" y="526"/>
                  </a:lnTo>
                  <a:lnTo>
                    <a:pt x="589" y="545"/>
                  </a:lnTo>
                  <a:lnTo>
                    <a:pt x="578" y="565"/>
                  </a:lnTo>
                  <a:lnTo>
                    <a:pt x="565" y="583"/>
                  </a:lnTo>
                  <a:lnTo>
                    <a:pt x="551" y="600"/>
                  </a:lnTo>
                  <a:lnTo>
                    <a:pt x="533" y="616"/>
                  </a:lnTo>
                  <a:lnTo>
                    <a:pt x="524" y="624"/>
                  </a:lnTo>
                  <a:lnTo>
                    <a:pt x="513" y="632"/>
                  </a:lnTo>
                  <a:lnTo>
                    <a:pt x="502" y="638"/>
                  </a:lnTo>
                  <a:lnTo>
                    <a:pt x="491" y="645"/>
                  </a:lnTo>
                  <a:lnTo>
                    <a:pt x="480" y="650"/>
                  </a:lnTo>
                  <a:lnTo>
                    <a:pt x="467" y="655"/>
                  </a:lnTo>
                  <a:lnTo>
                    <a:pt x="454" y="661"/>
                  </a:lnTo>
                  <a:lnTo>
                    <a:pt x="441" y="664"/>
                  </a:lnTo>
                  <a:lnTo>
                    <a:pt x="411" y="672"/>
                  </a:lnTo>
                  <a:lnTo>
                    <a:pt x="380" y="676"/>
                  </a:lnTo>
                  <a:lnTo>
                    <a:pt x="348" y="680"/>
                  </a:lnTo>
                  <a:lnTo>
                    <a:pt x="311" y="680"/>
                  </a:lnTo>
                  <a:lnTo>
                    <a:pt x="279" y="680"/>
                  </a:lnTo>
                  <a:lnTo>
                    <a:pt x="249" y="677"/>
                  </a:lnTo>
                  <a:lnTo>
                    <a:pt x="219" y="673"/>
                  </a:lnTo>
                  <a:lnTo>
                    <a:pt x="192" y="667"/>
                  </a:lnTo>
                  <a:lnTo>
                    <a:pt x="167" y="659"/>
                  </a:lnTo>
                  <a:lnTo>
                    <a:pt x="143" y="650"/>
                  </a:lnTo>
                  <a:lnTo>
                    <a:pt x="121" y="640"/>
                  </a:lnTo>
                  <a:lnTo>
                    <a:pt x="101" y="627"/>
                  </a:lnTo>
                  <a:lnTo>
                    <a:pt x="83" y="613"/>
                  </a:lnTo>
                  <a:lnTo>
                    <a:pt x="66" y="597"/>
                  </a:lnTo>
                  <a:lnTo>
                    <a:pt x="51" y="581"/>
                  </a:lnTo>
                  <a:lnTo>
                    <a:pt x="37" y="563"/>
                  </a:lnTo>
                  <a:lnTo>
                    <a:pt x="25" y="544"/>
                  </a:lnTo>
                  <a:lnTo>
                    <a:pt x="14" y="524"/>
                  </a:lnTo>
                  <a:lnTo>
                    <a:pt x="7" y="502"/>
                  </a:lnTo>
                  <a:lnTo>
                    <a:pt x="0" y="48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20" name="Freeform 145">
              <a:extLst>
                <a:ext uri="{FF2B5EF4-FFF2-40B4-BE49-F238E27FC236}">
                  <a16:creationId xmlns:a16="http://schemas.microsoft.com/office/drawing/2014/main" id="{E723274E-8407-401A-8E20-38533CB8CA2A}"/>
                </a:ext>
              </a:extLst>
            </p:cNvPr>
            <p:cNvSpPr>
              <a:spLocks/>
            </p:cNvSpPr>
            <p:nvPr/>
          </p:nvSpPr>
          <p:spPr bwMode="auto">
            <a:xfrm>
              <a:off x="4789" y="8"/>
              <a:ext cx="110" cy="228"/>
            </a:xfrm>
            <a:custGeom>
              <a:avLst/>
              <a:gdLst>
                <a:gd name="T0" fmla="*/ 0 w 441"/>
                <a:gd name="T1" fmla="*/ 263 h 914"/>
                <a:gd name="T2" fmla="*/ 96 w 441"/>
                <a:gd name="T3" fmla="*/ 263 h 914"/>
                <a:gd name="T4" fmla="*/ 96 w 441"/>
                <a:gd name="T5" fmla="*/ 214 h 914"/>
                <a:gd name="T6" fmla="*/ 97 w 441"/>
                <a:gd name="T7" fmla="*/ 175 h 914"/>
                <a:gd name="T8" fmla="*/ 100 w 441"/>
                <a:gd name="T9" fmla="*/ 143 h 914"/>
                <a:gd name="T10" fmla="*/ 103 w 441"/>
                <a:gd name="T11" fmla="*/ 127 h 914"/>
                <a:gd name="T12" fmla="*/ 105 w 441"/>
                <a:gd name="T13" fmla="*/ 114 h 914"/>
                <a:gd name="T14" fmla="*/ 109 w 441"/>
                <a:gd name="T15" fmla="*/ 102 h 914"/>
                <a:gd name="T16" fmla="*/ 113 w 441"/>
                <a:gd name="T17" fmla="*/ 91 h 914"/>
                <a:gd name="T18" fmla="*/ 118 w 441"/>
                <a:gd name="T19" fmla="*/ 82 h 914"/>
                <a:gd name="T20" fmla="*/ 123 w 441"/>
                <a:gd name="T21" fmla="*/ 73 h 914"/>
                <a:gd name="T22" fmla="*/ 131 w 441"/>
                <a:gd name="T23" fmla="*/ 64 h 914"/>
                <a:gd name="T24" fmla="*/ 138 w 441"/>
                <a:gd name="T25" fmla="*/ 54 h 914"/>
                <a:gd name="T26" fmla="*/ 147 w 441"/>
                <a:gd name="T27" fmla="*/ 47 h 914"/>
                <a:gd name="T28" fmla="*/ 156 w 441"/>
                <a:gd name="T29" fmla="*/ 39 h 914"/>
                <a:gd name="T30" fmla="*/ 166 w 441"/>
                <a:gd name="T31" fmla="*/ 32 h 914"/>
                <a:gd name="T32" fmla="*/ 178 w 441"/>
                <a:gd name="T33" fmla="*/ 26 h 914"/>
                <a:gd name="T34" fmla="*/ 189 w 441"/>
                <a:gd name="T35" fmla="*/ 19 h 914"/>
                <a:gd name="T36" fmla="*/ 202 w 441"/>
                <a:gd name="T37" fmla="*/ 14 h 914"/>
                <a:gd name="T38" fmla="*/ 217 w 441"/>
                <a:gd name="T39" fmla="*/ 10 h 914"/>
                <a:gd name="T40" fmla="*/ 231 w 441"/>
                <a:gd name="T41" fmla="*/ 6 h 914"/>
                <a:gd name="T42" fmla="*/ 246 w 441"/>
                <a:gd name="T43" fmla="*/ 4 h 914"/>
                <a:gd name="T44" fmla="*/ 262 w 441"/>
                <a:gd name="T45" fmla="*/ 1 h 914"/>
                <a:gd name="T46" fmla="*/ 279 w 441"/>
                <a:gd name="T47" fmla="*/ 0 h 914"/>
                <a:gd name="T48" fmla="*/ 296 w 441"/>
                <a:gd name="T49" fmla="*/ 0 h 914"/>
                <a:gd name="T50" fmla="*/ 315 w 441"/>
                <a:gd name="T51" fmla="*/ 0 h 914"/>
                <a:gd name="T52" fmla="*/ 333 w 441"/>
                <a:gd name="T53" fmla="*/ 1 h 914"/>
                <a:gd name="T54" fmla="*/ 351 w 441"/>
                <a:gd name="T55" fmla="*/ 3 h 914"/>
                <a:gd name="T56" fmla="*/ 370 w 441"/>
                <a:gd name="T57" fmla="*/ 5 h 914"/>
                <a:gd name="T58" fmla="*/ 386 w 441"/>
                <a:gd name="T59" fmla="*/ 9 h 914"/>
                <a:gd name="T60" fmla="*/ 405 w 441"/>
                <a:gd name="T61" fmla="*/ 13 h 914"/>
                <a:gd name="T62" fmla="*/ 423 w 441"/>
                <a:gd name="T63" fmla="*/ 17 h 914"/>
                <a:gd name="T64" fmla="*/ 441 w 441"/>
                <a:gd name="T65" fmla="*/ 22 h 914"/>
                <a:gd name="T66" fmla="*/ 418 w 441"/>
                <a:gd name="T67" fmla="*/ 143 h 914"/>
                <a:gd name="T68" fmla="*/ 397 w 441"/>
                <a:gd name="T69" fmla="*/ 137 h 914"/>
                <a:gd name="T70" fmla="*/ 377 w 441"/>
                <a:gd name="T71" fmla="*/ 135 h 914"/>
                <a:gd name="T72" fmla="*/ 357 w 441"/>
                <a:gd name="T73" fmla="*/ 133 h 914"/>
                <a:gd name="T74" fmla="*/ 338 w 441"/>
                <a:gd name="T75" fmla="*/ 132 h 914"/>
                <a:gd name="T76" fmla="*/ 320 w 441"/>
                <a:gd name="T77" fmla="*/ 133 h 914"/>
                <a:gd name="T78" fmla="*/ 306 w 441"/>
                <a:gd name="T79" fmla="*/ 137 h 914"/>
                <a:gd name="T80" fmla="*/ 300 w 441"/>
                <a:gd name="T81" fmla="*/ 139 h 914"/>
                <a:gd name="T82" fmla="*/ 293 w 441"/>
                <a:gd name="T83" fmla="*/ 143 h 914"/>
                <a:gd name="T84" fmla="*/ 289 w 441"/>
                <a:gd name="T85" fmla="*/ 145 h 914"/>
                <a:gd name="T86" fmla="*/ 284 w 441"/>
                <a:gd name="T87" fmla="*/ 150 h 914"/>
                <a:gd name="T88" fmla="*/ 280 w 441"/>
                <a:gd name="T89" fmla="*/ 154 h 914"/>
                <a:gd name="T90" fmla="*/ 278 w 441"/>
                <a:gd name="T91" fmla="*/ 161 h 914"/>
                <a:gd name="T92" fmla="*/ 275 w 441"/>
                <a:gd name="T93" fmla="*/ 167 h 914"/>
                <a:gd name="T94" fmla="*/ 272 w 441"/>
                <a:gd name="T95" fmla="*/ 175 h 914"/>
                <a:gd name="T96" fmla="*/ 268 w 441"/>
                <a:gd name="T97" fmla="*/ 194 h 914"/>
                <a:gd name="T98" fmla="*/ 268 w 441"/>
                <a:gd name="T99" fmla="*/ 216 h 914"/>
                <a:gd name="T100" fmla="*/ 268 w 441"/>
                <a:gd name="T101" fmla="*/ 263 h 914"/>
                <a:gd name="T102" fmla="*/ 397 w 441"/>
                <a:gd name="T103" fmla="*/ 263 h 914"/>
                <a:gd name="T104" fmla="*/ 397 w 441"/>
                <a:gd name="T105" fmla="*/ 398 h 914"/>
                <a:gd name="T106" fmla="*/ 268 w 441"/>
                <a:gd name="T107" fmla="*/ 398 h 914"/>
                <a:gd name="T108" fmla="*/ 268 w 441"/>
                <a:gd name="T109" fmla="*/ 914 h 914"/>
                <a:gd name="T110" fmla="*/ 96 w 441"/>
                <a:gd name="T111" fmla="*/ 914 h 914"/>
                <a:gd name="T112" fmla="*/ 96 w 441"/>
                <a:gd name="T113" fmla="*/ 398 h 914"/>
                <a:gd name="T114" fmla="*/ 0 w 441"/>
                <a:gd name="T115" fmla="*/ 398 h 914"/>
                <a:gd name="T116" fmla="*/ 0 w 441"/>
                <a:gd name="T117" fmla="*/ 263 h 9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1"/>
                <a:gd name="T178" fmla="*/ 0 h 914"/>
                <a:gd name="T179" fmla="*/ 441 w 441"/>
                <a:gd name="T180" fmla="*/ 914 h 9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1" h="914">
                  <a:moveTo>
                    <a:pt x="0" y="263"/>
                  </a:moveTo>
                  <a:lnTo>
                    <a:pt x="96" y="263"/>
                  </a:lnTo>
                  <a:lnTo>
                    <a:pt x="96" y="214"/>
                  </a:lnTo>
                  <a:lnTo>
                    <a:pt x="97" y="175"/>
                  </a:lnTo>
                  <a:lnTo>
                    <a:pt x="100" y="143"/>
                  </a:lnTo>
                  <a:lnTo>
                    <a:pt x="103" y="127"/>
                  </a:lnTo>
                  <a:lnTo>
                    <a:pt x="105" y="114"/>
                  </a:lnTo>
                  <a:lnTo>
                    <a:pt x="109" y="102"/>
                  </a:lnTo>
                  <a:lnTo>
                    <a:pt x="113" y="91"/>
                  </a:lnTo>
                  <a:lnTo>
                    <a:pt x="118" y="82"/>
                  </a:lnTo>
                  <a:lnTo>
                    <a:pt x="123" y="73"/>
                  </a:lnTo>
                  <a:lnTo>
                    <a:pt x="131" y="64"/>
                  </a:lnTo>
                  <a:lnTo>
                    <a:pt x="138" y="54"/>
                  </a:lnTo>
                  <a:lnTo>
                    <a:pt x="147" y="47"/>
                  </a:lnTo>
                  <a:lnTo>
                    <a:pt x="156" y="39"/>
                  </a:lnTo>
                  <a:lnTo>
                    <a:pt x="166" y="32"/>
                  </a:lnTo>
                  <a:lnTo>
                    <a:pt x="178" y="26"/>
                  </a:lnTo>
                  <a:lnTo>
                    <a:pt x="189" y="19"/>
                  </a:lnTo>
                  <a:lnTo>
                    <a:pt x="202" y="14"/>
                  </a:lnTo>
                  <a:lnTo>
                    <a:pt x="217" y="10"/>
                  </a:lnTo>
                  <a:lnTo>
                    <a:pt x="231" y="6"/>
                  </a:lnTo>
                  <a:lnTo>
                    <a:pt x="246" y="4"/>
                  </a:lnTo>
                  <a:lnTo>
                    <a:pt x="262" y="1"/>
                  </a:lnTo>
                  <a:lnTo>
                    <a:pt x="279" y="0"/>
                  </a:lnTo>
                  <a:lnTo>
                    <a:pt x="296" y="0"/>
                  </a:lnTo>
                  <a:lnTo>
                    <a:pt x="315" y="0"/>
                  </a:lnTo>
                  <a:lnTo>
                    <a:pt x="333" y="1"/>
                  </a:lnTo>
                  <a:lnTo>
                    <a:pt x="351" y="3"/>
                  </a:lnTo>
                  <a:lnTo>
                    <a:pt x="370" y="5"/>
                  </a:lnTo>
                  <a:lnTo>
                    <a:pt x="386" y="9"/>
                  </a:lnTo>
                  <a:lnTo>
                    <a:pt x="405" y="13"/>
                  </a:lnTo>
                  <a:lnTo>
                    <a:pt x="423" y="17"/>
                  </a:lnTo>
                  <a:lnTo>
                    <a:pt x="441" y="22"/>
                  </a:lnTo>
                  <a:lnTo>
                    <a:pt x="418" y="143"/>
                  </a:lnTo>
                  <a:lnTo>
                    <a:pt x="397" y="137"/>
                  </a:lnTo>
                  <a:lnTo>
                    <a:pt x="377" y="135"/>
                  </a:lnTo>
                  <a:lnTo>
                    <a:pt x="357" y="133"/>
                  </a:lnTo>
                  <a:lnTo>
                    <a:pt x="338" y="132"/>
                  </a:lnTo>
                  <a:lnTo>
                    <a:pt x="320" y="133"/>
                  </a:lnTo>
                  <a:lnTo>
                    <a:pt x="306" y="137"/>
                  </a:lnTo>
                  <a:lnTo>
                    <a:pt x="300" y="139"/>
                  </a:lnTo>
                  <a:lnTo>
                    <a:pt x="293" y="143"/>
                  </a:lnTo>
                  <a:lnTo>
                    <a:pt x="289" y="145"/>
                  </a:lnTo>
                  <a:lnTo>
                    <a:pt x="284" y="150"/>
                  </a:lnTo>
                  <a:lnTo>
                    <a:pt x="280" y="154"/>
                  </a:lnTo>
                  <a:lnTo>
                    <a:pt x="278" y="161"/>
                  </a:lnTo>
                  <a:lnTo>
                    <a:pt x="275" y="167"/>
                  </a:lnTo>
                  <a:lnTo>
                    <a:pt x="272" y="175"/>
                  </a:lnTo>
                  <a:lnTo>
                    <a:pt x="268" y="194"/>
                  </a:lnTo>
                  <a:lnTo>
                    <a:pt x="268" y="216"/>
                  </a:lnTo>
                  <a:lnTo>
                    <a:pt x="268" y="263"/>
                  </a:lnTo>
                  <a:lnTo>
                    <a:pt x="397" y="263"/>
                  </a:lnTo>
                  <a:lnTo>
                    <a:pt x="397" y="398"/>
                  </a:lnTo>
                  <a:lnTo>
                    <a:pt x="268" y="398"/>
                  </a:lnTo>
                  <a:lnTo>
                    <a:pt x="268" y="914"/>
                  </a:lnTo>
                  <a:lnTo>
                    <a:pt x="96" y="914"/>
                  </a:lnTo>
                  <a:lnTo>
                    <a:pt x="96" y="398"/>
                  </a:lnTo>
                  <a:lnTo>
                    <a:pt x="0" y="398"/>
                  </a:lnTo>
                  <a:lnTo>
                    <a:pt x="0" y="263"/>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21" name="Freeform 146">
              <a:extLst>
                <a:ext uri="{FF2B5EF4-FFF2-40B4-BE49-F238E27FC236}">
                  <a16:creationId xmlns:a16="http://schemas.microsoft.com/office/drawing/2014/main" id="{9F226B06-14BD-4D0F-B827-B4B9C482F80C}"/>
                </a:ext>
              </a:extLst>
            </p:cNvPr>
            <p:cNvSpPr>
              <a:spLocks noEditPoints="1"/>
            </p:cNvSpPr>
            <p:nvPr/>
          </p:nvSpPr>
          <p:spPr bwMode="auto">
            <a:xfrm>
              <a:off x="4901" y="70"/>
              <a:ext cx="153" cy="170"/>
            </a:xfrm>
            <a:custGeom>
              <a:avLst/>
              <a:gdLst>
                <a:gd name="T0" fmla="*/ 32 w 610"/>
                <a:gd name="T1" fmla="*/ 141 h 680"/>
                <a:gd name="T2" fmla="*/ 77 w 610"/>
                <a:gd name="T3" fmla="*/ 71 h 680"/>
                <a:gd name="T4" fmla="*/ 143 w 610"/>
                <a:gd name="T5" fmla="*/ 25 h 680"/>
                <a:gd name="T6" fmla="*/ 239 w 610"/>
                <a:gd name="T7" fmla="*/ 3 h 680"/>
                <a:gd name="T8" fmla="*/ 353 w 610"/>
                <a:gd name="T9" fmla="*/ 2 h 680"/>
                <a:gd name="T10" fmla="*/ 439 w 610"/>
                <a:gd name="T11" fmla="*/ 15 h 680"/>
                <a:gd name="T12" fmla="*/ 497 w 610"/>
                <a:gd name="T13" fmla="*/ 42 h 680"/>
                <a:gd name="T14" fmla="*/ 536 w 610"/>
                <a:gd name="T15" fmla="*/ 77 h 680"/>
                <a:gd name="T16" fmla="*/ 560 w 610"/>
                <a:gd name="T17" fmla="*/ 123 h 680"/>
                <a:gd name="T18" fmla="*/ 571 w 610"/>
                <a:gd name="T19" fmla="*/ 199 h 680"/>
                <a:gd name="T20" fmla="*/ 571 w 610"/>
                <a:gd name="T21" fmla="*/ 492 h 680"/>
                <a:gd name="T22" fmla="*/ 584 w 610"/>
                <a:gd name="T23" fmla="*/ 600 h 680"/>
                <a:gd name="T24" fmla="*/ 440 w 610"/>
                <a:gd name="T25" fmla="*/ 666 h 680"/>
                <a:gd name="T26" fmla="*/ 423 w 610"/>
                <a:gd name="T27" fmla="*/ 615 h 680"/>
                <a:gd name="T28" fmla="*/ 372 w 610"/>
                <a:gd name="T29" fmla="*/ 632 h 680"/>
                <a:gd name="T30" fmla="*/ 322 w 610"/>
                <a:gd name="T31" fmla="*/ 659 h 680"/>
                <a:gd name="T32" fmla="*/ 271 w 610"/>
                <a:gd name="T33" fmla="*/ 675 h 680"/>
                <a:gd name="T34" fmla="*/ 216 w 610"/>
                <a:gd name="T35" fmla="*/ 680 h 680"/>
                <a:gd name="T36" fmla="*/ 125 w 610"/>
                <a:gd name="T37" fmla="*/ 667 h 680"/>
                <a:gd name="T38" fmla="*/ 57 w 610"/>
                <a:gd name="T39" fmla="*/ 627 h 680"/>
                <a:gd name="T40" fmla="*/ 14 w 610"/>
                <a:gd name="T41" fmla="*/ 565 h 680"/>
                <a:gd name="T42" fmla="*/ 0 w 610"/>
                <a:gd name="T43" fmla="*/ 488 h 680"/>
                <a:gd name="T44" fmla="*/ 6 w 610"/>
                <a:gd name="T45" fmla="*/ 436 h 680"/>
                <a:gd name="T46" fmla="*/ 26 w 610"/>
                <a:gd name="T47" fmla="*/ 390 h 680"/>
                <a:gd name="T48" fmla="*/ 58 w 610"/>
                <a:gd name="T49" fmla="*/ 352 h 680"/>
                <a:gd name="T50" fmla="*/ 99 w 610"/>
                <a:gd name="T51" fmla="*/ 324 h 680"/>
                <a:gd name="T52" fmla="*/ 237 w 610"/>
                <a:gd name="T53" fmla="*/ 283 h 680"/>
                <a:gd name="T54" fmla="*/ 404 w 610"/>
                <a:gd name="T55" fmla="*/ 241 h 680"/>
                <a:gd name="T56" fmla="*/ 400 w 610"/>
                <a:gd name="T57" fmla="*/ 191 h 680"/>
                <a:gd name="T58" fmla="*/ 385 w 610"/>
                <a:gd name="T59" fmla="*/ 159 h 680"/>
                <a:gd name="T60" fmla="*/ 355 w 610"/>
                <a:gd name="T61" fmla="*/ 141 h 680"/>
                <a:gd name="T62" fmla="*/ 303 w 610"/>
                <a:gd name="T63" fmla="*/ 132 h 680"/>
                <a:gd name="T64" fmla="*/ 237 w 610"/>
                <a:gd name="T65" fmla="*/ 140 h 680"/>
                <a:gd name="T66" fmla="*/ 208 w 610"/>
                <a:gd name="T67" fmla="*/ 155 h 680"/>
                <a:gd name="T68" fmla="*/ 182 w 610"/>
                <a:gd name="T69" fmla="*/ 193 h 680"/>
                <a:gd name="T70" fmla="*/ 361 w 610"/>
                <a:gd name="T71" fmla="*/ 365 h 680"/>
                <a:gd name="T72" fmla="*/ 239 w 610"/>
                <a:gd name="T73" fmla="*/ 395 h 680"/>
                <a:gd name="T74" fmla="*/ 190 w 610"/>
                <a:gd name="T75" fmla="*/ 422 h 680"/>
                <a:gd name="T76" fmla="*/ 173 w 610"/>
                <a:gd name="T77" fmla="*/ 453 h 680"/>
                <a:gd name="T78" fmla="*/ 173 w 610"/>
                <a:gd name="T79" fmla="*/ 488 h 680"/>
                <a:gd name="T80" fmla="*/ 186 w 610"/>
                <a:gd name="T81" fmla="*/ 519 h 680"/>
                <a:gd name="T82" fmla="*/ 213 w 610"/>
                <a:gd name="T83" fmla="*/ 544 h 680"/>
                <a:gd name="T84" fmla="*/ 247 w 610"/>
                <a:gd name="T85" fmla="*/ 558 h 680"/>
                <a:gd name="T86" fmla="*/ 290 w 610"/>
                <a:gd name="T87" fmla="*/ 557 h 680"/>
                <a:gd name="T88" fmla="*/ 334 w 610"/>
                <a:gd name="T89" fmla="*/ 543 h 680"/>
                <a:gd name="T90" fmla="*/ 370 w 610"/>
                <a:gd name="T91" fmla="*/ 517 h 680"/>
                <a:gd name="T92" fmla="*/ 391 w 610"/>
                <a:gd name="T93" fmla="*/ 488 h 680"/>
                <a:gd name="T94" fmla="*/ 403 w 610"/>
                <a:gd name="T95" fmla="*/ 440 h 6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0"/>
                <a:gd name="T145" fmla="*/ 0 h 680"/>
                <a:gd name="T146" fmla="*/ 610 w 610"/>
                <a:gd name="T147" fmla="*/ 680 h 6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0" h="680">
                  <a:moveTo>
                    <a:pt x="173" y="213"/>
                  </a:moveTo>
                  <a:lnTo>
                    <a:pt x="16" y="185"/>
                  </a:lnTo>
                  <a:lnTo>
                    <a:pt x="24" y="163"/>
                  </a:lnTo>
                  <a:lnTo>
                    <a:pt x="32" y="141"/>
                  </a:lnTo>
                  <a:lnTo>
                    <a:pt x="42" y="121"/>
                  </a:lnTo>
                  <a:lnTo>
                    <a:pt x="53" y="103"/>
                  </a:lnTo>
                  <a:lnTo>
                    <a:pt x="64" y="86"/>
                  </a:lnTo>
                  <a:lnTo>
                    <a:pt x="77" y="71"/>
                  </a:lnTo>
                  <a:lnTo>
                    <a:pt x="92" y="58"/>
                  </a:lnTo>
                  <a:lnTo>
                    <a:pt x="107" y="46"/>
                  </a:lnTo>
                  <a:lnTo>
                    <a:pt x="125" y="35"/>
                  </a:lnTo>
                  <a:lnTo>
                    <a:pt x="143" y="25"/>
                  </a:lnTo>
                  <a:lnTo>
                    <a:pt x="164" y="18"/>
                  </a:lnTo>
                  <a:lnTo>
                    <a:pt x="188" y="11"/>
                  </a:lnTo>
                  <a:lnTo>
                    <a:pt x="212" y="6"/>
                  </a:lnTo>
                  <a:lnTo>
                    <a:pt x="239" y="3"/>
                  </a:lnTo>
                  <a:lnTo>
                    <a:pt x="268" y="1"/>
                  </a:lnTo>
                  <a:lnTo>
                    <a:pt x="299" y="0"/>
                  </a:lnTo>
                  <a:lnTo>
                    <a:pt x="326" y="1"/>
                  </a:lnTo>
                  <a:lnTo>
                    <a:pt x="353" y="2"/>
                  </a:lnTo>
                  <a:lnTo>
                    <a:pt x="377" y="3"/>
                  </a:lnTo>
                  <a:lnTo>
                    <a:pt x="400" y="7"/>
                  </a:lnTo>
                  <a:lnTo>
                    <a:pt x="420" y="11"/>
                  </a:lnTo>
                  <a:lnTo>
                    <a:pt x="439" y="15"/>
                  </a:lnTo>
                  <a:lnTo>
                    <a:pt x="456" y="22"/>
                  </a:lnTo>
                  <a:lnTo>
                    <a:pt x="470" y="28"/>
                  </a:lnTo>
                  <a:lnTo>
                    <a:pt x="484" y="35"/>
                  </a:lnTo>
                  <a:lnTo>
                    <a:pt x="497" y="42"/>
                  </a:lnTo>
                  <a:lnTo>
                    <a:pt x="508" y="50"/>
                  </a:lnTo>
                  <a:lnTo>
                    <a:pt x="518" y="59"/>
                  </a:lnTo>
                  <a:lnTo>
                    <a:pt x="528" y="67"/>
                  </a:lnTo>
                  <a:lnTo>
                    <a:pt x="536" y="77"/>
                  </a:lnTo>
                  <a:lnTo>
                    <a:pt x="544" y="86"/>
                  </a:lnTo>
                  <a:lnTo>
                    <a:pt x="550" y="97"/>
                  </a:lnTo>
                  <a:lnTo>
                    <a:pt x="556" y="108"/>
                  </a:lnTo>
                  <a:lnTo>
                    <a:pt x="560" y="123"/>
                  </a:lnTo>
                  <a:lnTo>
                    <a:pt x="563" y="138"/>
                  </a:lnTo>
                  <a:lnTo>
                    <a:pt x="567" y="156"/>
                  </a:lnTo>
                  <a:lnTo>
                    <a:pt x="570" y="177"/>
                  </a:lnTo>
                  <a:lnTo>
                    <a:pt x="571" y="199"/>
                  </a:lnTo>
                  <a:lnTo>
                    <a:pt x="572" y="224"/>
                  </a:lnTo>
                  <a:lnTo>
                    <a:pt x="572" y="251"/>
                  </a:lnTo>
                  <a:lnTo>
                    <a:pt x="571" y="452"/>
                  </a:lnTo>
                  <a:lnTo>
                    <a:pt x="571" y="492"/>
                  </a:lnTo>
                  <a:lnTo>
                    <a:pt x="574" y="527"/>
                  </a:lnTo>
                  <a:lnTo>
                    <a:pt x="576" y="556"/>
                  </a:lnTo>
                  <a:lnTo>
                    <a:pt x="579" y="579"/>
                  </a:lnTo>
                  <a:lnTo>
                    <a:pt x="584" y="600"/>
                  </a:lnTo>
                  <a:lnTo>
                    <a:pt x="592" y="620"/>
                  </a:lnTo>
                  <a:lnTo>
                    <a:pt x="600" y="644"/>
                  </a:lnTo>
                  <a:lnTo>
                    <a:pt x="610" y="666"/>
                  </a:lnTo>
                  <a:lnTo>
                    <a:pt x="440" y="666"/>
                  </a:lnTo>
                  <a:lnTo>
                    <a:pt x="436" y="657"/>
                  </a:lnTo>
                  <a:lnTo>
                    <a:pt x="433" y="645"/>
                  </a:lnTo>
                  <a:lnTo>
                    <a:pt x="429" y="631"/>
                  </a:lnTo>
                  <a:lnTo>
                    <a:pt x="423" y="615"/>
                  </a:lnTo>
                  <a:lnTo>
                    <a:pt x="420" y="602"/>
                  </a:lnTo>
                  <a:lnTo>
                    <a:pt x="417" y="594"/>
                  </a:lnTo>
                  <a:lnTo>
                    <a:pt x="395" y="615"/>
                  </a:lnTo>
                  <a:lnTo>
                    <a:pt x="372" y="632"/>
                  </a:lnTo>
                  <a:lnTo>
                    <a:pt x="360" y="640"/>
                  </a:lnTo>
                  <a:lnTo>
                    <a:pt x="348" y="648"/>
                  </a:lnTo>
                  <a:lnTo>
                    <a:pt x="335" y="654"/>
                  </a:lnTo>
                  <a:lnTo>
                    <a:pt x="322" y="659"/>
                  </a:lnTo>
                  <a:lnTo>
                    <a:pt x="311" y="664"/>
                  </a:lnTo>
                  <a:lnTo>
                    <a:pt x="298" y="668"/>
                  </a:lnTo>
                  <a:lnTo>
                    <a:pt x="285" y="672"/>
                  </a:lnTo>
                  <a:lnTo>
                    <a:pt x="271" y="675"/>
                  </a:lnTo>
                  <a:lnTo>
                    <a:pt x="258" y="677"/>
                  </a:lnTo>
                  <a:lnTo>
                    <a:pt x="243" y="679"/>
                  </a:lnTo>
                  <a:lnTo>
                    <a:pt x="230" y="680"/>
                  </a:lnTo>
                  <a:lnTo>
                    <a:pt x="216" y="680"/>
                  </a:lnTo>
                  <a:lnTo>
                    <a:pt x="191" y="680"/>
                  </a:lnTo>
                  <a:lnTo>
                    <a:pt x="168" y="677"/>
                  </a:lnTo>
                  <a:lnTo>
                    <a:pt x="146" y="673"/>
                  </a:lnTo>
                  <a:lnTo>
                    <a:pt x="125" y="667"/>
                  </a:lnTo>
                  <a:lnTo>
                    <a:pt x="107" y="659"/>
                  </a:lnTo>
                  <a:lnTo>
                    <a:pt x="89" y="650"/>
                  </a:lnTo>
                  <a:lnTo>
                    <a:pt x="72" y="638"/>
                  </a:lnTo>
                  <a:lnTo>
                    <a:pt x="57" y="627"/>
                  </a:lnTo>
                  <a:lnTo>
                    <a:pt x="44" y="613"/>
                  </a:lnTo>
                  <a:lnTo>
                    <a:pt x="32" y="597"/>
                  </a:lnTo>
                  <a:lnTo>
                    <a:pt x="22" y="581"/>
                  </a:lnTo>
                  <a:lnTo>
                    <a:pt x="14" y="565"/>
                  </a:lnTo>
                  <a:lnTo>
                    <a:pt x="7" y="546"/>
                  </a:lnTo>
                  <a:lnTo>
                    <a:pt x="4" y="528"/>
                  </a:lnTo>
                  <a:lnTo>
                    <a:pt x="0" y="509"/>
                  </a:lnTo>
                  <a:lnTo>
                    <a:pt x="0" y="488"/>
                  </a:lnTo>
                  <a:lnTo>
                    <a:pt x="0" y="475"/>
                  </a:lnTo>
                  <a:lnTo>
                    <a:pt x="1" y="461"/>
                  </a:lnTo>
                  <a:lnTo>
                    <a:pt x="4" y="448"/>
                  </a:lnTo>
                  <a:lnTo>
                    <a:pt x="6" y="436"/>
                  </a:lnTo>
                  <a:lnTo>
                    <a:pt x="10" y="423"/>
                  </a:lnTo>
                  <a:lnTo>
                    <a:pt x="14" y="412"/>
                  </a:lnTo>
                  <a:lnTo>
                    <a:pt x="19" y="401"/>
                  </a:lnTo>
                  <a:lnTo>
                    <a:pt x="26" y="390"/>
                  </a:lnTo>
                  <a:lnTo>
                    <a:pt x="32" y="379"/>
                  </a:lnTo>
                  <a:lnTo>
                    <a:pt x="40" y="369"/>
                  </a:lnTo>
                  <a:lnTo>
                    <a:pt x="49" y="360"/>
                  </a:lnTo>
                  <a:lnTo>
                    <a:pt x="58" y="352"/>
                  </a:lnTo>
                  <a:lnTo>
                    <a:pt x="67" y="344"/>
                  </a:lnTo>
                  <a:lnTo>
                    <a:pt x="77" y="337"/>
                  </a:lnTo>
                  <a:lnTo>
                    <a:pt x="88" y="330"/>
                  </a:lnTo>
                  <a:lnTo>
                    <a:pt x="99" y="324"/>
                  </a:lnTo>
                  <a:lnTo>
                    <a:pt x="125" y="313"/>
                  </a:lnTo>
                  <a:lnTo>
                    <a:pt x="158" y="302"/>
                  </a:lnTo>
                  <a:lnTo>
                    <a:pt x="194" y="292"/>
                  </a:lnTo>
                  <a:lnTo>
                    <a:pt x="237" y="283"/>
                  </a:lnTo>
                  <a:lnTo>
                    <a:pt x="293" y="272"/>
                  </a:lnTo>
                  <a:lnTo>
                    <a:pt x="339" y="261"/>
                  </a:lnTo>
                  <a:lnTo>
                    <a:pt x="375" y="251"/>
                  </a:lnTo>
                  <a:lnTo>
                    <a:pt x="404" y="241"/>
                  </a:lnTo>
                  <a:lnTo>
                    <a:pt x="404" y="224"/>
                  </a:lnTo>
                  <a:lnTo>
                    <a:pt x="403" y="212"/>
                  </a:lnTo>
                  <a:lnTo>
                    <a:pt x="403" y="200"/>
                  </a:lnTo>
                  <a:lnTo>
                    <a:pt x="400" y="191"/>
                  </a:lnTo>
                  <a:lnTo>
                    <a:pt x="398" y="181"/>
                  </a:lnTo>
                  <a:lnTo>
                    <a:pt x="394" y="173"/>
                  </a:lnTo>
                  <a:lnTo>
                    <a:pt x="390" y="165"/>
                  </a:lnTo>
                  <a:lnTo>
                    <a:pt x="385" y="159"/>
                  </a:lnTo>
                  <a:lnTo>
                    <a:pt x="379" y="152"/>
                  </a:lnTo>
                  <a:lnTo>
                    <a:pt x="373" y="149"/>
                  </a:lnTo>
                  <a:lnTo>
                    <a:pt x="364" y="143"/>
                  </a:lnTo>
                  <a:lnTo>
                    <a:pt x="355" y="141"/>
                  </a:lnTo>
                  <a:lnTo>
                    <a:pt x="344" y="137"/>
                  </a:lnTo>
                  <a:lnTo>
                    <a:pt x="331" y="136"/>
                  </a:lnTo>
                  <a:lnTo>
                    <a:pt x="318" y="133"/>
                  </a:lnTo>
                  <a:lnTo>
                    <a:pt x="303" y="132"/>
                  </a:lnTo>
                  <a:lnTo>
                    <a:pt x="287" y="132"/>
                  </a:lnTo>
                  <a:lnTo>
                    <a:pt x="265" y="133"/>
                  </a:lnTo>
                  <a:lnTo>
                    <a:pt x="246" y="137"/>
                  </a:lnTo>
                  <a:lnTo>
                    <a:pt x="237" y="140"/>
                  </a:lnTo>
                  <a:lnTo>
                    <a:pt x="229" y="142"/>
                  </a:lnTo>
                  <a:lnTo>
                    <a:pt x="221" y="146"/>
                  </a:lnTo>
                  <a:lnTo>
                    <a:pt x="215" y="150"/>
                  </a:lnTo>
                  <a:lnTo>
                    <a:pt x="208" y="155"/>
                  </a:lnTo>
                  <a:lnTo>
                    <a:pt x="203" y="160"/>
                  </a:lnTo>
                  <a:lnTo>
                    <a:pt x="197" y="168"/>
                  </a:lnTo>
                  <a:lnTo>
                    <a:pt x="191" y="175"/>
                  </a:lnTo>
                  <a:lnTo>
                    <a:pt x="182" y="193"/>
                  </a:lnTo>
                  <a:lnTo>
                    <a:pt x="173" y="213"/>
                  </a:lnTo>
                  <a:close/>
                  <a:moveTo>
                    <a:pt x="404" y="353"/>
                  </a:moveTo>
                  <a:lnTo>
                    <a:pt x="385" y="359"/>
                  </a:lnTo>
                  <a:lnTo>
                    <a:pt x="361" y="365"/>
                  </a:lnTo>
                  <a:lnTo>
                    <a:pt x="333" y="373"/>
                  </a:lnTo>
                  <a:lnTo>
                    <a:pt x="299" y="379"/>
                  </a:lnTo>
                  <a:lnTo>
                    <a:pt x="267" y="387"/>
                  </a:lnTo>
                  <a:lnTo>
                    <a:pt x="239" y="395"/>
                  </a:lnTo>
                  <a:lnTo>
                    <a:pt x="220" y="403"/>
                  </a:lnTo>
                  <a:lnTo>
                    <a:pt x="206" y="409"/>
                  </a:lnTo>
                  <a:lnTo>
                    <a:pt x="197" y="416"/>
                  </a:lnTo>
                  <a:lnTo>
                    <a:pt x="190" y="422"/>
                  </a:lnTo>
                  <a:lnTo>
                    <a:pt x="185" y="430"/>
                  </a:lnTo>
                  <a:lnTo>
                    <a:pt x="180" y="436"/>
                  </a:lnTo>
                  <a:lnTo>
                    <a:pt x="176" y="444"/>
                  </a:lnTo>
                  <a:lnTo>
                    <a:pt x="173" y="453"/>
                  </a:lnTo>
                  <a:lnTo>
                    <a:pt x="172" y="461"/>
                  </a:lnTo>
                  <a:lnTo>
                    <a:pt x="172" y="470"/>
                  </a:lnTo>
                  <a:lnTo>
                    <a:pt x="172" y="479"/>
                  </a:lnTo>
                  <a:lnTo>
                    <a:pt x="173" y="488"/>
                  </a:lnTo>
                  <a:lnTo>
                    <a:pt x="175" y="496"/>
                  </a:lnTo>
                  <a:lnTo>
                    <a:pt x="178" y="504"/>
                  </a:lnTo>
                  <a:lnTo>
                    <a:pt x="182" y="511"/>
                  </a:lnTo>
                  <a:lnTo>
                    <a:pt x="186" y="519"/>
                  </a:lnTo>
                  <a:lnTo>
                    <a:pt x="193" y="526"/>
                  </a:lnTo>
                  <a:lnTo>
                    <a:pt x="198" y="534"/>
                  </a:lnTo>
                  <a:lnTo>
                    <a:pt x="206" y="539"/>
                  </a:lnTo>
                  <a:lnTo>
                    <a:pt x="213" y="544"/>
                  </a:lnTo>
                  <a:lnTo>
                    <a:pt x="221" y="549"/>
                  </a:lnTo>
                  <a:lnTo>
                    <a:pt x="229" y="553"/>
                  </a:lnTo>
                  <a:lnTo>
                    <a:pt x="238" y="556"/>
                  </a:lnTo>
                  <a:lnTo>
                    <a:pt x="247" y="558"/>
                  </a:lnTo>
                  <a:lnTo>
                    <a:pt x="256" y="559"/>
                  </a:lnTo>
                  <a:lnTo>
                    <a:pt x="267" y="559"/>
                  </a:lnTo>
                  <a:lnTo>
                    <a:pt x="278" y="558"/>
                  </a:lnTo>
                  <a:lnTo>
                    <a:pt x="290" y="557"/>
                  </a:lnTo>
                  <a:lnTo>
                    <a:pt x="302" y="556"/>
                  </a:lnTo>
                  <a:lnTo>
                    <a:pt x="313" y="552"/>
                  </a:lnTo>
                  <a:lnTo>
                    <a:pt x="324" y="548"/>
                  </a:lnTo>
                  <a:lnTo>
                    <a:pt x="334" y="543"/>
                  </a:lnTo>
                  <a:lnTo>
                    <a:pt x="346" y="536"/>
                  </a:lnTo>
                  <a:lnTo>
                    <a:pt x="356" y="528"/>
                  </a:lnTo>
                  <a:lnTo>
                    <a:pt x="364" y="523"/>
                  </a:lnTo>
                  <a:lnTo>
                    <a:pt x="370" y="517"/>
                  </a:lnTo>
                  <a:lnTo>
                    <a:pt x="377" y="510"/>
                  </a:lnTo>
                  <a:lnTo>
                    <a:pt x="382" y="502"/>
                  </a:lnTo>
                  <a:lnTo>
                    <a:pt x="387" y="496"/>
                  </a:lnTo>
                  <a:lnTo>
                    <a:pt x="391" y="488"/>
                  </a:lnTo>
                  <a:lnTo>
                    <a:pt x="394" y="480"/>
                  </a:lnTo>
                  <a:lnTo>
                    <a:pt x="398" y="471"/>
                  </a:lnTo>
                  <a:lnTo>
                    <a:pt x="400" y="458"/>
                  </a:lnTo>
                  <a:lnTo>
                    <a:pt x="403" y="440"/>
                  </a:lnTo>
                  <a:lnTo>
                    <a:pt x="403" y="416"/>
                  </a:lnTo>
                  <a:lnTo>
                    <a:pt x="404" y="387"/>
                  </a:lnTo>
                  <a:lnTo>
                    <a:pt x="404" y="353"/>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22" name="Freeform 147">
              <a:extLst>
                <a:ext uri="{FF2B5EF4-FFF2-40B4-BE49-F238E27FC236}">
                  <a16:creationId xmlns:a16="http://schemas.microsoft.com/office/drawing/2014/main" id="{00F45D46-11F0-46C9-85A7-DC79E23EEA60}"/>
                </a:ext>
              </a:extLst>
            </p:cNvPr>
            <p:cNvSpPr>
              <a:spLocks/>
            </p:cNvSpPr>
            <p:nvPr/>
          </p:nvSpPr>
          <p:spPr bwMode="auto">
            <a:xfrm>
              <a:off x="5069" y="16"/>
              <a:ext cx="96" cy="224"/>
            </a:xfrm>
            <a:custGeom>
              <a:avLst/>
              <a:gdLst>
                <a:gd name="T0" fmla="*/ 370 w 384"/>
                <a:gd name="T1" fmla="*/ 229 h 894"/>
                <a:gd name="T2" fmla="*/ 370 w 384"/>
                <a:gd name="T3" fmla="*/ 366 h 894"/>
                <a:gd name="T4" fmla="*/ 252 w 384"/>
                <a:gd name="T5" fmla="*/ 366 h 894"/>
                <a:gd name="T6" fmla="*/ 252 w 384"/>
                <a:gd name="T7" fmla="*/ 628 h 894"/>
                <a:gd name="T8" fmla="*/ 252 w 384"/>
                <a:gd name="T9" fmla="*/ 665 h 894"/>
                <a:gd name="T10" fmla="*/ 253 w 384"/>
                <a:gd name="T11" fmla="*/ 692 h 894"/>
                <a:gd name="T12" fmla="*/ 253 w 384"/>
                <a:gd name="T13" fmla="*/ 711 h 894"/>
                <a:gd name="T14" fmla="*/ 256 w 384"/>
                <a:gd name="T15" fmla="*/ 722 h 894"/>
                <a:gd name="T16" fmla="*/ 257 w 384"/>
                <a:gd name="T17" fmla="*/ 728 h 894"/>
                <a:gd name="T18" fmla="*/ 261 w 384"/>
                <a:gd name="T19" fmla="*/ 733 h 894"/>
                <a:gd name="T20" fmla="*/ 265 w 384"/>
                <a:gd name="T21" fmla="*/ 738 h 894"/>
                <a:gd name="T22" fmla="*/ 270 w 384"/>
                <a:gd name="T23" fmla="*/ 744 h 894"/>
                <a:gd name="T24" fmla="*/ 276 w 384"/>
                <a:gd name="T25" fmla="*/ 748 h 894"/>
                <a:gd name="T26" fmla="*/ 284 w 384"/>
                <a:gd name="T27" fmla="*/ 750 h 894"/>
                <a:gd name="T28" fmla="*/ 291 w 384"/>
                <a:gd name="T29" fmla="*/ 751 h 894"/>
                <a:gd name="T30" fmla="*/ 300 w 384"/>
                <a:gd name="T31" fmla="*/ 751 h 894"/>
                <a:gd name="T32" fmla="*/ 313 w 384"/>
                <a:gd name="T33" fmla="*/ 751 h 894"/>
                <a:gd name="T34" fmla="*/ 328 w 384"/>
                <a:gd name="T35" fmla="*/ 748 h 894"/>
                <a:gd name="T36" fmla="*/ 348 w 384"/>
                <a:gd name="T37" fmla="*/ 742 h 894"/>
                <a:gd name="T38" fmla="*/ 368 w 384"/>
                <a:gd name="T39" fmla="*/ 736 h 894"/>
                <a:gd name="T40" fmla="*/ 384 w 384"/>
                <a:gd name="T41" fmla="*/ 869 h 894"/>
                <a:gd name="T42" fmla="*/ 368 w 384"/>
                <a:gd name="T43" fmla="*/ 875 h 894"/>
                <a:gd name="T44" fmla="*/ 353 w 384"/>
                <a:gd name="T45" fmla="*/ 880 h 894"/>
                <a:gd name="T46" fmla="*/ 336 w 384"/>
                <a:gd name="T47" fmla="*/ 885 h 894"/>
                <a:gd name="T48" fmla="*/ 319 w 384"/>
                <a:gd name="T49" fmla="*/ 889 h 894"/>
                <a:gd name="T50" fmla="*/ 302 w 384"/>
                <a:gd name="T51" fmla="*/ 891 h 894"/>
                <a:gd name="T52" fmla="*/ 284 w 384"/>
                <a:gd name="T53" fmla="*/ 893 h 894"/>
                <a:gd name="T54" fmla="*/ 266 w 384"/>
                <a:gd name="T55" fmla="*/ 894 h 894"/>
                <a:gd name="T56" fmla="*/ 248 w 384"/>
                <a:gd name="T57" fmla="*/ 894 h 894"/>
                <a:gd name="T58" fmla="*/ 224 w 384"/>
                <a:gd name="T59" fmla="*/ 894 h 894"/>
                <a:gd name="T60" fmla="*/ 202 w 384"/>
                <a:gd name="T61" fmla="*/ 890 h 894"/>
                <a:gd name="T62" fmla="*/ 183 w 384"/>
                <a:gd name="T63" fmla="*/ 886 h 894"/>
                <a:gd name="T64" fmla="*/ 164 w 384"/>
                <a:gd name="T65" fmla="*/ 880 h 894"/>
                <a:gd name="T66" fmla="*/ 145 w 384"/>
                <a:gd name="T67" fmla="*/ 871 h 894"/>
                <a:gd name="T68" fmla="*/ 131 w 384"/>
                <a:gd name="T69" fmla="*/ 862 h 894"/>
                <a:gd name="T70" fmla="*/ 118 w 384"/>
                <a:gd name="T71" fmla="*/ 850 h 894"/>
                <a:gd name="T72" fmla="*/ 109 w 384"/>
                <a:gd name="T73" fmla="*/ 838 h 894"/>
                <a:gd name="T74" fmla="*/ 100 w 384"/>
                <a:gd name="T75" fmla="*/ 825 h 894"/>
                <a:gd name="T76" fmla="*/ 94 w 384"/>
                <a:gd name="T77" fmla="*/ 810 h 894"/>
                <a:gd name="T78" fmla="*/ 88 w 384"/>
                <a:gd name="T79" fmla="*/ 792 h 894"/>
                <a:gd name="T80" fmla="*/ 85 w 384"/>
                <a:gd name="T81" fmla="*/ 771 h 894"/>
                <a:gd name="T82" fmla="*/ 82 w 384"/>
                <a:gd name="T83" fmla="*/ 753 h 894"/>
                <a:gd name="T84" fmla="*/ 81 w 384"/>
                <a:gd name="T85" fmla="*/ 725 h 894"/>
                <a:gd name="T86" fmla="*/ 79 w 384"/>
                <a:gd name="T87" fmla="*/ 692 h 894"/>
                <a:gd name="T88" fmla="*/ 79 w 384"/>
                <a:gd name="T89" fmla="*/ 650 h 894"/>
                <a:gd name="T90" fmla="*/ 79 w 384"/>
                <a:gd name="T91" fmla="*/ 366 h 894"/>
                <a:gd name="T92" fmla="*/ 0 w 384"/>
                <a:gd name="T93" fmla="*/ 366 h 894"/>
                <a:gd name="T94" fmla="*/ 0 w 384"/>
                <a:gd name="T95" fmla="*/ 229 h 894"/>
                <a:gd name="T96" fmla="*/ 79 w 384"/>
                <a:gd name="T97" fmla="*/ 229 h 894"/>
                <a:gd name="T98" fmla="*/ 79 w 384"/>
                <a:gd name="T99" fmla="*/ 99 h 894"/>
                <a:gd name="T100" fmla="*/ 252 w 384"/>
                <a:gd name="T101" fmla="*/ 0 h 894"/>
                <a:gd name="T102" fmla="*/ 252 w 384"/>
                <a:gd name="T103" fmla="*/ 229 h 894"/>
                <a:gd name="T104" fmla="*/ 370 w 384"/>
                <a:gd name="T105" fmla="*/ 229 h 8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4"/>
                <a:gd name="T160" fmla="*/ 0 h 894"/>
                <a:gd name="T161" fmla="*/ 384 w 384"/>
                <a:gd name="T162" fmla="*/ 894 h 8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4" h="894">
                  <a:moveTo>
                    <a:pt x="370" y="229"/>
                  </a:moveTo>
                  <a:lnTo>
                    <a:pt x="370" y="366"/>
                  </a:lnTo>
                  <a:lnTo>
                    <a:pt x="252" y="366"/>
                  </a:lnTo>
                  <a:lnTo>
                    <a:pt x="252" y="628"/>
                  </a:lnTo>
                  <a:lnTo>
                    <a:pt x="252" y="665"/>
                  </a:lnTo>
                  <a:lnTo>
                    <a:pt x="253" y="692"/>
                  </a:lnTo>
                  <a:lnTo>
                    <a:pt x="253" y="711"/>
                  </a:lnTo>
                  <a:lnTo>
                    <a:pt x="256" y="722"/>
                  </a:lnTo>
                  <a:lnTo>
                    <a:pt x="257" y="728"/>
                  </a:lnTo>
                  <a:lnTo>
                    <a:pt x="261" y="733"/>
                  </a:lnTo>
                  <a:lnTo>
                    <a:pt x="265" y="738"/>
                  </a:lnTo>
                  <a:lnTo>
                    <a:pt x="270" y="744"/>
                  </a:lnTo>
                  <a:lnTo>
                    <a:pt x="276" y="748"/>
                  </a:lnTo>
                  <a:lnTo>
                    <a:pt x="284" y="750"/>
                  </a:lnTo>
                  <a:lnTo>
                    <a:pt x="291" y="751"/>
                  </a:lnTo>
                  <a:lnTo>
                    <a:pt x="300" y="751"/>
                  </a:lnTo>
                  <a:lnTo>
                    <a:pt x="313" y="751"/>
                  </a:lnTo>
                  <a:lnTo>
                    <a:pt x="328" y="748"/>
                  </a:lnTo>
                  <a:lnTo>
                    <a:pt x="348" y="742"/>
                  </a:lnTo>
                  <a:lnTo>
                    <a:pt x="368" y="736"/>
                  </a:lnTo>
                  <a:lnTo>
                    <a:pt x="384" y="869"/>
                  </a:lnTo>
                  <a:lnTo>
                    <a:pt x="368" y="875"/>
                  </a:lnTo>
                  <a:lnTo>
                    <a:pt x="353" y="880"/>
                  </a:lnTo>
                  <a:lnTo>
                    <a:pt x="336" y="885"/>
                  </a:lnTo>
                  <a:lnTo>
                    <a:pt x="319" y="889"/>
                  </a:lnTo>
                  <a:lnTo>
                    <a:pt x="302" y="891"/>
                  </a:lnTo>
                  <a:lnTo>
                    <a:pt x="284" y="893"/>
                  </a:lnTo>
                  <a:lnTo>
                    <a:pt x="266" y="894"/>
                  </a:lnTo>
                  <a:lnTo>
                    <a:pt x="248" y="894"/>
                  </a:lnTo>
                  <a:lnTo>
                    <a:pt x="224" y="894"/>
                  </a:lnTo>
                  <a:lnTo>
                    <a:pt x="202" y="890"/>
                  </a:lnTo>
                  <a:lnTo>
                    <a:pt x="183" y="886"/>
                  </a:lnTo>
                  <a:lnTo>
                    <a:pt x="164" y="880"/>
                  </a:lnTo>
                  <a:lnTo>
                    <a:pt x="145" y="871"/>
                  </a:lnTo>
                  <a:lnTo>
                    <a:pt x="131" y="862"/>
                  </a:lnTo>
                  <a:lnTo>
                    <a:pt x="118" y="850"/>
                  </a:lnTo>
                  <a:lnTo>
                    <a:pt x="109" y="838"/>
                  </a:lnTo>
                  <a:lnTo>
                    <a:pt x="100" y="825"/>
                  </a:lnTo>
                  <a:lnTo>
                    <a:pt x="94" y="810"/>
                  </a:lnTo>
                  <a:lnTo>
                    <a:pt x="88" y="792"/>
                  </a:lnTo>
                  <a:lnTo>
                    <a:pt x="85" y="771"/>
                  </a:lnTo>
                  <a:lnTo>
                    <a:pt x="82" y="753"/>
                  </a:lnTo>
                  <a:lnTo>
                    <a:pt x="81" y="725"/>
                  </a:lnTo>
                  <a:lnTo>
                    <a:pt x="79" y="692"/>
                  </a:lnTo>
                  <a:lnTo>
                    <a:pt x="79" y="650"/>
                  </a:lnTo>
                  <a:lnTo>
                    <a:pt x="79" y="366"/>
                  </a:lnTo>
                  <a:lnTo>
                    <a:pt x="0" y="366"/>
                  </a:lnTo>
                  <a:lnTo>
                    <a:pt x="0" y="229"/>
                  </a:lnTo>
                  <a:lnTo>
                    <a:pt x="79" y="229"/>
                  </a:lnTo>
                  <a:lnTo>
                    <a:pt x="79" y="99"/>
                  </a:lnTo>
                  <a:lnTo>
                    <a:pt x="252" y="0"/>
                  </a:lnTo>
                  <a:lnTo>
                    <a:pt x="252" y="229"/>
                  </a:lnTo>
                  <a:lnTo>
                    <a:pt x="370" y="229"/>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23" name="Freeform 148">
              <a:extLst>
                <a:ext uri="{FF2B5EF4-FFF2-40B4-BE49-F238E27FC236}">
                  <a16:creationId xmlns:a16="http://schemas.microsoft.com/office/drawing/2014/main" id="{18A680A7-FF16-4CE2-9D10-5E631F177CDC}"/>
                </a:ext>
              </a:extLst>
            </p:cNvPr>
            <p:cNvSpPr>
              <a:spLocks noEditPoints="1"/>
            </p:cNvSpPr>
            <p:nvPr/>
          </p:nvSpPr>
          <p:spPr bwMode="auto">
            <a:xfrm>
              <a:off x="5181" y="70"/>
              <a:ext cx="169" cy="170"/>
            </a:xfrm>
            <a:custGeom>
              <a:avLst/>
              <a:gdLst>
                <a:gd name="T0" fmla="*/ 2 w 672"/>
                <a:gd name="T1" fmla="*/ 289 h 680"/>
                <a:gd name="T2" fmla="*/ 17 w 672"/>
                <a:gd name="T3" fmla="*/ 226 h 680"/>
                <a:gd name="T4" fmla="*/ 42 w 672"/>
                <a:gd name="T5" fmla="*/ 165 h 680"/>
                <a:gd name="T6" fmla="*/ 79 w 672"/>
                <a:gd name="T7" fmla="*/ 110 h 680"/>
                <a:gd name="T8" fmla="*/ 125 w 672"/>
                <a:gd name="T9" fmla="*/ 66 h 680"/>
                <a:gd name="T10" fmla="*/ 181 w 672"/>
                <a:gd name="T11" fmla="*/ 33 h 680"/>
                <a:gd name="T12" fmla="*/ 245 w 672"/>
                <a:gd name="T13" fmla="*/ 11 h 680"/>
                <a:gd name="T14" fmla="*/ 312 w 672"/>
                <a:gd name="T15" fmla="*/ 1 h 680"/>
                <a:gd name="T16" fmla="*/ 372 w 672"/>
                <a:gd name="T17" fmla="*/ 2 h 680"/>
                <a:gd name="T18" fmla="*/ 422 w 672"/>
                <a:gd name="T19" fmla="*/ 10 h 680"/>
                <a:gd name="T20" fmla="*/ 470 w 672"/>
                <a:gd name="T21" fmla="*/ 24 h 680"/>
                <a:gd name="T22" fmla="*/ 513 w 672"/>
                <a:gd name="T23" fmla="*/ 46 h 680"/>
                <a:gd name="T24" fmla="*/ 553 w 672"/>
                <a:gd name="T25" fmla="*/ 73 h 680"/>
                <a:gd name="T26" fmla="*/ 589 w 672"/>
                <a:gd name="T27" fmla="*/ 108 h 680"/>
                <a:gd name="T28" fmla="*/ 619 w 672"/>
                <a:gd name="T29" fmla="*/ 147 h 680"/>
                <a:gd name="T30" fmla="*/ 642 w 672"/>
                <a:gd name="T31" fmla="*/ 190 h 680"/>
                <a:gd name="T32" fmla="*/ 658 w 672"/>
                <a:gd name="T33" fmla="*/ 235 h 680"/>
                <a:gd name="T34" fmla="*/ 668 w 672"/>
                <a:gd name="T35" fmla="*/ 286 h 680"/>
                <a:gd name="T36" fmla="*/ 672 w 672"/>
                <a:gd name="T37" fmla="*/ 339 h 680"/>
                <a:gd name="T38" fmla="*/ 668 w 672"/>
                <a:gd name="T39" fmla="*/ 392 h 680"/>
                <a:gd name="T40" fmla="*/ 658 w 672"/>
                <a:gd name="T41" fmla="*/ 443 h 680"/>
                <a:gd name="T42" fmla="*/ 641 w 672"/>
                <a:gd name="T43" fmla="*/ 489 h 680"/>
                <a:gd name="T44" fmla="*/ 618 w 672"/>
                <a:gd name="T45" fmla="*/ 532 h 680"/>
                <a:gd name="T46" fmla="*/ 588 w 672"/>
                <a:gd name="T47" fmla="*/ 571 h 680"/>
                <a:gd name="T48" fmla="*/ 552 w 672"/>
                <a:gd name="T49" fmla="*/ 606 h 680"/>
                <a:gd name="T50" fmla="*/ 512 w 672"/>
                <a:gd name="T51" fmla="*/ 635 h 680"/>
                <a:gd name="T52" fmla="*/ 469 w 672"/>
                <a:gd name="T53" fmla="*/ 657 h 680"/>
                <a:gd name="T54" fmla="*/ 422 w 672"/>
                <a:gd name="T55" fmla="*/ 671 h 680"/>
                <a:gd name="T56" fmla="*/ 372 w 672"/>
                <a:gd name="T57" fmla="*/ 679 h 680"/>
                <a:gd name="T58" fmla="*/ 315 w 672"/>
                <a:gd name="T59" fmla="*/ 680 h 680"/>
                <a:gd name="T60" fmla="*/ 249 w 672"/>
                <a:gd name="T61" fmla="*/ 671 h 680"/>
                <a:gd name="T62" fmla="*/ 186 w 672"/>
                <a:gd name="T63" fmla="*/ 650 h 680"/>
                <a:gd name="T64" fmla="*/ 128 w 672"/>
                <a:gd name="T65" fmla="*/ 618 h 680"/>
                <a:gd name="T66" fmla="*/ 80 w 672"/>
                <a:gd name="T67" fmla="*/ 575 h 680"/>
                <a:gd name="T68" fmla="*/ 42 w 672"/>
                <a:gd name="T69" fmla="*/ 522 h 680"/>
                <a:gd name="T70" fmla="*/ 17 w 672"/>
                <a:gd name="T71" fmla="*/ 458 h 680"/>
                <a:gd name="T72" fmla="*/ 2 w 672"/>
                <a:gd name="T73" fmla="*/ 386 h 680"/>
                <a:gd name="T74" fmla="*/ 176 w 672"/>
                <a:gd name="T75" fmla="*/ 340 h 680"/>
                <a:gd name="T76" fmla="*/ 182 w 672"/>
                <a:gd name="T77" fmla="*/ 406 h 680"/>
                <a:gd name="T78" fmla="*/ 202 w 672"/>
                <a:gd name="T79" fmla="*/ 460 h 680"/>
                <a:gd name="T80" fmla="*/ 234 w 672"/>
                <a:gd name="T81" fmla="*/ 501 h 680"/>
                <a:gd name="T82" fmla="*/ 274 w 672"/>
                <a:gd name="T83" fmla="*/ 527 h 680"/>
                <a:gd name="T84" fmla="*/ 320 w 672"/>
                <a:gd name="T85" fmla="*/ 540 h 680"/>
                <a:gd name="T86" fmla="*/ 368 w 672"/>
                <a:gd name="T87" fmla="*/ 537 h 680"/>
                <a:gd name="T88" fmla="*/ 412 w 672"/>
                <a:gd name="T89" fmla="*/ 521 h 680"/>
                <a:gd name="T90" fmla="*/ 449 w 672"/>
                <a:gd name="T91" fmla="*/ 488 h 680"/>
                <a:gd name="T92" fmla="*/ 477 w 672"/>
                <a:gd name="T93" fmla="*/ 444 h 680"/>
                <a:gd name="T94" fmla="*/ 492 w 672"/>
                <a:gd name="T95" fmla="*/ 386 h 680"/>
                <a:gd name="T96" fmla="*/ 493 w 672"/>
                <a:gd name="T97" fmla="*/ 316 h 680"/>
                <a:gd name="T98" fmla="*/ 483 w 672"/>
                <a:gd name="T99" fmla="*/ 255 h 680"/>
                <a:gd name="T100" fmla="*/ 460 w 672"/>
                <a:gd name="T101" fmla="*/ 206 h 680"/>
                <a:gd name="T102" fmla="*/ 425 w 672"/>
                <a:gd name="T103" fmla="*/ 169 h 680"/>
                <a:gd name="T104" fmla="*/ 383 w 672"/>
                <a:gd name="T105" fmla="*/ 147 h 680"/>
                <a:gd name="T106" fmla="*/ 335 w 672"/>
                <a:gd name="T107" fmla="*/ 141 h 680"/>
                <a:gd name="T108" fmla="*/ 289 w 672"/>
                <a:gd name="T109" fmla="*/ 147 h 680"/>
                <a:gd name="T110" fmla="*/ 247 w 672"/>
                <a:gd name="T111" fmla="*/ 169 h 680"/>
                <a:gd name="T112" fmla="*/ 212 w 672"/>
                <a:gd name="T113" fmla="*/ 206 h 680"/>
                <a:gd name="T114" fmla="*/ 188 w 672"/>
                <a:gd name="T115" fmla="*/ 255 h 680"/>
                <a:gd name="T116" fmla="*/ 177 w 672"/>
                <a:gd name="T117" fmla="*/ 317 h 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2"/>
                <a:gd name="T178" fmla="*/ 0 h 680"/>
                <a:gd name="T179" fmla="*/ 672 w 672"/>
                <a:gd name="T180" fmla="*/ 680 h 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2" h="680">
                  <a:moveTo>
                    <a:pt x="0" y="331"/>
                  </a:moveTo>
                  <a:lnTo>
                    <a:pt x="1" y="309"/>
                  </a:lnTo>
                  <a:lnTo>
                    <a:pt x="2" y="289"/>
                  </a:lnTo>
                  <a:lnTo>
                    <a:pt x="6" y="268"/>
                  </a:lnTo>
                  <a:lnTo>
                    <a:pt x="10" y="247"/>
                  </a:lnTo>
                  <a:lnTo>
                    <a:pt x="17" y="226"/>
                  </a:lnTo>
                  <a:lnTo>
                    <a:pt x="24" y="206"/>
                  </a:lnTo>
                  <a:lnTo>
                    <a:pt x="32" y="185"/>
                  </a:lnTo>
                  <a:lnTo>
                    <a:pt x="42" y="165"/>
                  </a:lnTo>
                  <a:lnTo>
                    <a:pt x="53" y="146"/>
                  </a:lnTo>
                  <a:lnTo>
                    <a:pt x="66" y="128"/>
                  </a:lnTo>
                  <a:lnTo>
                    <a:pt x="79" y="110"/>
                  </a:lnTo>
                  <a:lnTo>
                    <a:pt x="93" y="94"/>
                  </a:lnTo>
                  <a:lnTo>
                    <a:pt x="109" y="80"/>
                  </a:lnTo>
                  <a:lnTo>
                    <a:pt x="125" y="66"/>
                  </a:lnTo>
                  <a:lnTo>
                    <a:pt x="144" y="54"/>
                  </a:lnTo>
                  <a:lnTo>
                    <a:pt x="162" y="42"/>
                  </a:lnTo>
                  <a:lnTo>
                    <a:pt x="181" y="33"/>
                  </a:lnTo>
                  <a:lnTo>
                    <a:pt x="202" y="24"/>
                  </a:lnTo>
                  <a:lnTo>
                    <a:pt x="223" y="16"/>
                  </a:lnTo>
                  <a:lnTo>
                    <a:pt x="245" y="11"/>
                  </a:lnTo>
                  <a:lnTo>
                    <a:pt x="267" y="6"/>
                  </a:lnTo>
                  <a:lnTo>
                    <a:pt x="289" y="3"/>
                  </a:lnTo>
                  <a:lnTo>
                    <a:pt x="312" y="1"/>
                  </a:lnTo>
                  <a:lnTo>
                    <a:pt x="335" y="0"/>
                  </a:lnTo>
                  <a:lnTo>
                    <a:pt x="353" y="1"/>
                  </a:lnTo>
                  <a:lnTo>
                    <a:pt x="372" y="2"/>
                  </a:lnTo>
                  <a:lnTo>
                    <a:pt x="388" y="3"/>
                  </a:lnTo>
                  <a:lnTo>
                    <a:pt x="405" y="6"/>
                  </a:lnTo>
                  <a:lnTo>
                    <a:pt x="422" y="10"/>
                  </a:lnTo>
                  <a:lnTo>
                    <a:pt x="439" y="14"/>
                  </a:lnTo>
                  <a:lnTo>
                    <a:pt x="455" y="19"/>
                  </a:lnTo>
                  <a:lnTo>
                    <a:pt x="470" y="24"/>
                  </a:lnTo>
                  <a:lnTo>
                    <a:pt x="484" y="31"/>
                  </a:lnTo>
                  <a:lnTo>
                    <a:pt x="499" y="37"/>
                  </a:lnTo>
                  <a:lnTo>
                    <a:pt x="513" y="46"/>
                  </a:lnTo>
                  <a:lnTo>
                    <a:pt x="527" y="54"/>
                  </a:lnTo>
                  <a:lnTo>
                    <a:pt x="540" y="63"/>
                  </a:lnTo>
                  <a:lnTo>
                    <a:pt x="553" y="73"/>
                  </a:lnTo>
                  <a:lnTo>
                    <a:pt x="565" y="85"/>
                  </a:lnTo>
                  <a:lnTo>
                    <a:pt x="578" y="97"/>
                  </a:lnTo>
                  <a:lnTo>
                    <a:pt x="589" y="108"/>
                  </a:lnTo>
                  <a:lnTo>
                    <a:pt x="600" y="121"/>
                  </a:lnTo>
                  <a:lnTo>
                    <a:pt x="609" y="134"/>
                  </a:lnTo>
                  <a:lnTo>
                    <a:pt x="619" y="147"/>
                  </a:lnTo>
                  <a:lnTo>
                    <a:pt x="627" y="162"/>
                  </a:lnTo>
                  <a:lnTo>
                    <a:pt x="635" y="176"/>
                  </a:lnTo>
                  <a:lnTo>
                    <a:pt x="642" y="190"/>
                  </a:lnTo>
                  <a:lnTo>
                    <a:pt x="648" y="204"/>
                  </a:lnTo>
                  <a:lnTo>
                    <a:pt x="654" y="220"/>
                  </a:lnTo>
                  <a:lnTo>
                    <a:pt x="658" y="235"/>
                  </a:lnTo>
                  <a:lnTo>
                    <a:pt x="662" y="252"/>
                  </a:lnTo>
                  <a:lnTo>
                    <a:pt x="666" y="269"/>
                  </a:lnTo>
                  <a:lnTo>
                    <a:pt x="668" y="286"/>
                  </a:lnTo>
                  <a:lnTo>
                    <a:pt x="670" y="303"/>
                  </a:lnTo>
                  <a:lnTo>
                    <a:pt x="671" y="321"/>
                  </a:lnTo>
                  <a:lnTo>
                    <a:pt x="672" y="339"/>
                  </a:lnTo>
                  <a:lnTo>
                    <a:pt x="671" y="357"/>
                  </a:lnTo>
                  <a:lnTo>
                    <a:pt x="670" y="375"/>
                  </a:lnTo>
                  <a:lnTo>
                    <a:pt x="668" y="392"/>
                  </a:lnTo>
                  <a:lnTo>
                    <a:pt x="666" y="409"/>
                  </a:lnTo>
                  <a:lnTo>
                    <a:pt x="662" y="426"/>
                  </a:lnTo>
                  <a:lnTo>
                    <a:pt x="658" y="443"/>
                  </a:lnTo>
                  <a:lnTo>
                    <a:pt x="653" y="458"/>
                  </a:lnTo>
                  <a:lnTo>
                    <a:pt x="648" y="474"/>
                  </a:lnTo>
                  <a:lnTo>
                    <a:pt x="641" y="489"/>
                  </a:lnTo>
                  <a:lnTo>
                    <a:pt x="635" y="504"/>
                  </a:lnTo>
                  <a:lnTo>
                    <a:pt x="627" y="518"/>
                  </a:lnTo>
                  <a:lnTo>
                    <a:pt x="618" y="532"/>
                  </a:lnTo>
                  <a:lnTo>
                    <a:pt x="609" y="545"/>
                  </a:lnTo>
                  <a:lnTo>
                    <a:pt x="598" y="558"/>
                  </a:lnTo>
                  <a:lnTo>
                    <a:pt x="588" y="571"/>
                  </a:lnTo>
                  <a:lnTo>
                    <a:pt x="576" y="584"/>
                  </a:lnTo>
                  <a:lnTo>
                    <a:pt x="565" y="596"/>
                  </a:lnTo>
                  <a:lnTo>
                    <a:pt x="552" y="606"/>
                  </a:lnTo>
                  <a:lnTo>
                    <a:pt x="539" y="616"/>
                  </a:lnTo>
                  <a:lnTo>
                    <a:pt x="526" y="626"/>
                  </a:lnTo>
                  <a:lnTo>
                    <a:pt x="512" y="635"/>
                  </a:lnTo>
                  <a:lnTo>
                    <a:pt x="499" y="642"/>
                  </a:lnTo>
                  <a:lnTo>
                    <a:pt x="483" y="650"/>
                  </a:lnTo>
                  <a:lnTo>
                    <a:pt x="469" y="657"/>
                  </a:lnTo>
                  <a:lnTo>
                    <a:pt x="453" y="662"/>
                  </a:lnTo>
                  <a:lnTo>
                    <a:pt x="438" y="667"/>
                  </a:lnTo>
                  <a:lnTo>
                    <a:pt x="422" y="671"/>
                  </a:lnTo>
                  <a:lnTo>
                    <a:pt x="405" y="675"/>
                  </a:lnTo>
                  <a:lnTo>
                    <a:pt x="388" y="677"/>
                  </a:lnTo>
                  <a:lnTo>
                    <a:pt x="372" y="679"/>
                  </a:lnTo>
                  <a:lnTo>
                    <a:pt x="355" y="680"/>
                  </a:lnTo>
                  <a:lnTo>
                    <a:pt x="337" y="680"/>
                  </a:lnTo>
                  <a:lnTo>
                    <a:pt x="315" y="680"/>
                  </a:lnTo>
                  <a:lnTo>
                    <a:pt x="293" y="679"/>
                  </a:lnTo>
                  <a:lnTo>
                    <a:pt x="271" y="675"/>
                  </a:lnTo>
                  <a:lnTo>
                    <a:pt x="249" y="671"/>
                  </a:lnTo>
                  <a:lnTo>
                    <a:pt x="228" y="664"/>
                  </a:lnTo>
                  <a:lnTo>
                    <a:pt x="207" y="658"/>
                  </a:lnTo>
                  <a:lnTo>
                    <a:pt x="186" y="650"/>
                  </a:lnTo>
                  <a:lnTo>
                    <a:pt x="166" y="640"/>
                  </a:lnTo>
                  <a:lnTo>
                    <a:pt x="146" y="629"/>
                  </a:lnTo>
                  <a:lnTo>
                    <a:pt x="128" y="618"/>
                  </a:lnTo>
                  <a:lnTo>
                    <a:pt x="110" y="605"/>
                  </a:lnTo>
                  <a:lnTo>
                    <a:pt x="94" y="591"/>
                  </a:lnTo>
                  <a:lnTo>
                    <a:pt x="80" y="575"/>
                  </a:lnTo>
                  <a:lnTo>
                    <a:pt x="66" y="558"/>
                  </a:lnTo>
                  <a:lnTo>
                    <a:pt x="53" y="540"/>
                  </a:lnTo>
                  <a:lnTo>
                    <a:pt x="42" y="522"/>
                  </a:lnTo>
                  <a:lnTo>
                    <a:pt x="32" y="501"/>
                  </a:lnTo>
                  <a:lnTo>
                    <a:pt x="24" y="480"/>
                  </a:lnTo>
                  <a:lnTo>
                    <a:pt x="17" y="458"/>
                  </a:lnTo>
                  <a:lnTo>
                    <a:pt x="10" y="435"/>
                  </a:lnTo>
                  <a:lnTo>
                    <a:pt x="6" y="410"/>
                  </a:lnTo>
                  <a:lnTo>
                    <a:pt x="2" y="386"/>
                  </a:lnTo>
                  <a:lnTo>
                    <a:pt x="1" y="359"/>
                  </a:lnTo>
                  <a:lnTo>
                    <a:pt x="0" y="331"/>
                  </a:lnTo>
                  <a:close/>
                  <a:moveTo>
                    <a:pt x="176" y="340"/>
                  </a:moveTo>
                  <a:lnTo>
                    <a:pt x="177" y="364"/>
                  </a:lnTo>
                  <a:lnTo>
                    <a:pt x="180" y="386"/>
                  </a:lnTo>
                  <a:lnTo>
                    <a:pt x="182" y="406"/>
                  </a:lnTo>
                  <a:lnTo>
                    <a:pt x="188" y="426"/>
                  </a:lnTo>
                  <a:lnTo>
                    <a:pt x="194" y="444"/>
                  </a:lnTo>
                  <a:lnTo>
                    <a:pt x="202" y="460"/>
                  </a:lnTo>
                  <a:lnTo>
                    <a:pt x="212" y="475"/>
                  </a:lnTo>
                  <a:lnTo>
                    <a:pt x="223" y="488"/>
                  </a:lnTo>
                  <a:lnTo>
                    <a:pt x="234" y="501"/>
                  </a:lnTo>
                  <a:lnTo>
                    <a:pt x="247" y="511"/>
                  </a:lnTo>
                  <a:lnTo>
                    <a:pt x="260" y="521"/>
                  </a:lnTo>
                  <a:lnTo>
                    <a:pt x="274" y="527"/>
                  </a:lnTo>
                  <a:lnTo>
                    <a:pt x="289" y="534"/>
                  </a:lnTo>
                  <a:lnTo>
                    <a:pt x="303" y="537"/>
                  </a:lnTo>
                  <a:lnTo>
                    <a:pt x="320" y="540"/>
                  </a:lnTo>
                  <a:lnTo>
                    <a:pt x="335" y="540"/>
                  </a:lnTo>
                  <a:lnTo>
                    <a:pt x="352" y="540"/>
                  </a:lnTo>
                  <a:lnTo>
                    <a:pt x="368" y="537"/>
                  </a:lnTo>
                  <a:lnTo>
                    <a:pt x="383" y="534"/>
                  </a:lnTo>
                  <a:lnTo>
                    <a:pt x="398" y="527"/>
                  </a:lnTo>
                  <a:lnTo>
                    <a:pt x="412" y="521"/>
                  </a:lnTo>
                  <a:lnTo>
                    <a:pt x="425" y="511"/>
                  </a:lnTo>
                  <a:lnTo>
                    <a:pt x="438" y="501"/>
                  </a:lnTo>
                  <a:lnTo>
                    <a:pt x="449" y="488"/>
                  </a:lnTo>
                  <a:lnTo>
                    <a:pt x="460" y="475"/>
                  </a:lnTo>
                  <a:lnTo>
                    <a:pt x="469" y="460"/>
                  </a:lnTo>
                  <a:lnTo>
                    <a:pt x="477" y="444"/>
                  </a:lnTo>
                  <a:lnTo>
                    <a:pt x="483" y="426"/>
                  </a:lnTo>
                  <a:lnTo>
                    <a:pt x="488" y="406"/>
                  </a:lnTo>
                  <a:lnTo>
                    <a:pt x="492" y="386"/>
                  </a:lnTo>
                  <a:lnTo>
                    <a:pt x="493" y="362"/>
                  </a:lnTo>
                  <a:lnTo>
                    <a:pt x="495" y="339"/>
                  </a:lnTo>
                  <a:lnTo>
                    <a:pt x="493" y="316"/>
                  </a:lnTo>
                  <a:lnTo>
                    <a:pt x="492" y="294"/>
                  </a:lnTo>
                  <a:lnTo>
                    <a:pt x="488" y="274"/>
                  </a:lnTo>
                  <a:lnTo>
                    <a:pt x="483" y="255"/>
                  </a:lnTo>
                  <a:lnTo>
                    <a:pt x="477" y="237"/>
                  </a:lnTo>
                  <a:lnTo>
                    <a:pt x="469" y="221"/>
                  </a:lnTo>
                  <a:lnTo>
                    <a:pt x="460" y="206"/>
                  </a:lnTo>
                  <a:lnTo>
                    <a:pt x="449" y="193"/>
                  </a:lnTo>
                  <a:lnTo>
                    <a:pt x="438" y="180"/>
                  </a:lnTo>
                  <a:lnTo>
                    <a:pt x="425" y="169"/>
                  </a:lnTo>
                  <a:lnTo>
                    <a:pt x="412" y="160"/>
                  </a:lnTo>
                  <a:lnTo>
                    <a:pt x="398" y="154"/>
                  </a:lnTo>
                  <a:lnTo>
                    <a:pt x="383" y="147"/>
                  </a:lnTo>
                  <a:lnTo>
                    <a:pt x="368" y="143"/>
                  </a:lnTo>
                  <a:lnTo>
                    <a:pt x="352" y="141"/>
                  </a:lnTo>
                  <a:lnTo>
                    <a:pt x="335" y="141"/>
                  </a:lnTo>
                  <a:lnTo>
                    <a:pt x="320" y="141"/>
                  </a:lnTo>
                  <a:lnTo>
                    <a:pt x="303" y="143"/>
                  </a:lnTo>
                  <a:lnTo>
                    <a:pt x="289" y="147"/>
                  </a:lnTo>
                  <a:lnTo>
                    <a:pt x="274" y="154"/>
                  </a:lnTo>
                  <a:lnTo>
                    <a:pt x="260" y="160"/>
                  </a:lnTo>
                  <a:lnTo>
                    <a:pt x="247" y="169"/>
                  </a:lnTo>
                  <a:lnTo>
                    <a:pt x="234" y="180"/>
                  </a:lnTo>
                  <a:lnTo>
                    <a:pt x="223" y="193"/>
                  </a:lnTo>
                  <a:lnTo>
                    <a:pt x="212" y="206"/>
                  </a:lnTo>
                  <a:lnTo>
                    <a:pt x="202" y="221"/>
                  </a:lnTo>
                  <a:lnTo>
                    <a:pt x="194" y="237"/>
                  </a:lnTo>
                  <a:lnTo>
                    <a:pt x="188" y="255"/>
                  </a:lnTo>
                  <a:lnTo>
                    <a:pt x="182" y="274"/>
                  </a:lnTo>
                  <a:lnTo>
                    <a:pt x="180" y="295"/>
                  </a:lnTo>
                  <a:lnTo>
                    <a:pt x="177" y="317"/>
                  </a:lnTo>
                  <a:lnTo>
                    <a:pt x="176" y="34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724" name="Freeform 149">
              <a:extLst>
                <a:ext uri="{FF2B5EF4-FFF2-40B4-BE49-F238E27FC236}">
                  <a16:creationId xmlns:a16="http://schemas.microsoft.com/office/drawing/2014/main" id="{5AC0095B-0E31-4D96-ADF6-94D9C38863BA}"/>
                </a:ext>
              </a:extLst>
            </p:cNvPr>
            <p:cNvSpPr>
              <a:spLocks/>
            </p:cNvSpPr>
            <p:nvPr/>
          </p:nvSpPr>
          <p:spPr bwMode="auto">
            <a:xfrm>
              <a:off x="5368" y="70"/>
              <a:ext cx="152" cy="170"/>
            </a:xfrm>
            <a:custGeom>
              <a:avLst/>
              <a:gdLst>
                <a:gd name="T0" fmla="*/ 176 w 608"/>
                <a:gd name="T1" fmla="*/ 466 h 680"/>
                <a:gd name="T2" fmla="*/ 189 w 608"/>
                <a:gd name="T3" fmla="*/ 499 h 680"/>
                <a:gd name="T4" fmla="*/ 209 w 608"/>
                <a:gd name="T5" fmla="*/ 523 h 680"/>
                <a:gd name="T6" fmla="*/ 236 w 608"/>
                <a:gd name="T7" fmla="*/ 541 h 680"/>
                <a:gd name="T8" fmla="*/ 270 w 608"/>
                <a:gd name="T9" fmla="*/ 553 h 680"/>
                <a:gd name="T10" fmla="*/ 313 w 608"/>
                <a:gd name="T11" fmla="*/ 557 h 680"/>
                <a:gd name="T12" fmla="*/ 358 w 608"/>
                <a:gd name="T13" fmla="*/ 553 h 680"/>
                <a:gd name="T14" fmla="*/ 393 w 608"/>
                <a:gd name="T15" fmla="*/ 543 h 680"/>
                <a:gd name="T16" fmla="*/ 417 w 608"/>
                <a:gd name="T17" fmla="*/ 527 h 680"/>
                <a:gd name="T18" fmla="*/ 429 w 608"/>
                <a:gd name="T19" fmla="*/ 511 h 680"/>
                <a:gd name="T20" fmla="*/ 434 w 608"/>
                <a:gd name="T21" fmla="*/ 493 h 680"/>
                <a:gd name="T22" fmla="*/ 432 w 608"/>
                <a:gd name="T23" fmla="*/ 467 h 680"/>
                <a:gd name="T24" fmla="*/ 415 w 608"/>
                <a:gd name="T25" fmla="*/ 447 h 680"/>
                <a:gd name="T26" fmla="*/ 366 w 608"/>
                <a:gd name="T27" fmla="*/ 431 h 680"/>
                <a:gd name="T28" fmla="*/ 231 w 608"/>
                <a:gd name="T29" fmla="*/ 397 h 680"/>
                <a:gd name="T30" fmla="*/ 139 w 608"/>
                <a:gd name="T31" fmla="*/ 366 h 680"/>
                <a:gd name="T32" fmla="*/ 83 w 608"/>
                <a:gd name="T33" fmla="*/ 333 h 680"/>
                <a:gd name="T34" fmla="*/ 55 w 608"/>
                <a:gd name="T35" fmla="*/ 302 h 680"/>
                <a:gd name="T36" fmla="*/ 39 w 608"/>
                <a:gd name="T37" fmla="*/ 274 h 680"/>
                <a:gd name="T38" fmla="*/ 29 w 608"/>
                <a:gd name="T39" fmla="*/ 244 h 680"/>
                <a:gd name="T40" fmla="*/ 25 w 608"/>
                <a:gd name="T41" fmla="*/ 180 h 680"/>
                <a:gd name="T42" fmla="*/ 40 w 608"/>
                <a:gd name="T43" fmla="*/ 123 h 680"/>
                <a:gd name="T44" fmla="*/ 75 w 608"/>
                <a:gd name="T45" fmla="*/ 72 h 680"/>
                <a:gd name="T46" fmla="*/ 109 w 608"/>
                <a:gd name="T47" fmla="*/ 45 h 680"/>
                <a:gd name="T48" fmla="*/ 151 w 608"/>
                <a:gd name="T49" fmla="*/ 23 h 680"/>
                <a:gd name="T50" fmla="*/ 232 w 608"/>
                <a:gd name="T51" fmla="*/ 3 h 680"/>
                <a:gd name="T52" fmla="*/ 331 w 608"/>
                <a:gd name="T53" fmla="*/ 1 h 680"/>
                <a:gd name="T54" fmla="*/ 415 w 608"/>
                <a:gd name="T55" fmla="*/ 11 h 680"/>
                <a:gd name="T56" fmla="*/ 480 w 608"/>
                <a:gd name="T57" fmla="*/ 33 h 680"/>
                <a:gd name="T58" fmla="*/ 526 w 608"/>
                <a:gd name="T59" fmla="*/ 68 h 680"/>
                <a:gd name="T60" fmla="*/ 561 w 608"/>
                <a:gd name="T61" fmla="*/ 115 h 680"/>
                <a:gd name="T62" fmla="*/ 586 w 608"/>
                <a:gd name="T63" fmla="*/ 173 h 680"/>
                <a:gd name="T64" fmla="*/ 417 w 608"/>
                <a:gd name="T65" fmla="*/ 185 h 680"/>
                <a:gd name="T66" fmla="*/ 403 w 608"/>
                <a:gd name="T67" fmla="*/ 162 h 680"/>
                <a:gd name="T68" fmla="*/ 384 w 608"/>
                <a:gd name="T69" fmla="*/ 145 h 680"/>
                <a:gd name="T70" fmla="*/ 359 w 608"/>
                <a:gd name="T71" fmla="*/ 132 h 680"/>
                <a:gd name="T72" fmla="*/ 327 w 608"/>
                <a:gd name="T73" fmla="*/ 125 h 680"/>
                <a:gd name="T74" fmla="*/ 284 w 608"/>
                <a:gd name="T75" fmla="*/ 124 h 680"/>
                <a:gd name="T76" fmla="*/ 243 w 608"/>
                <a:gd name="T77" fmla="*/ 129 h 680"/>
                <a:gd name="T78" fmla="*/ 211 w 608"/>
                <a:gd name="T79" fmla="*/ 138 h 680"/>
                <a:gd name="T80" fmla="*/ 189 w 608"/>
                <a:gd name="T81" fmla="*/ 159 h 680"/>
                <a:gd name="T82" fmla="*/ 184 w 608"/>
                <a:gd name="T83" fmla="*/ 173 h 680"/>
                <a:gd name="T84" fmla="*/ 188 w 608"/>
                <a:gd name="T85" fmla="*/ 195 h 680"/>
                <a:gd name="T86" fmla="*/ 209 w 608"/>
                <a:gd name="T87" fmla="*/ 213 h 680"/>
                <a:gd name="T88" fmla="*/ 253 w 608"/>
                <a:gd name="T89" fmla="*/ 230 h 680"/>
                <a:gd name="T90" fmla="*/ 395 w 608"/>
                <a:gd name="T91" fmla="*/ 265 h 680"/>
                <a:gd name="T92" fmla="*/ 478 w 608"/>
                <a:gd name="T93" fmla="*/ 292 h 680"/>
                <a:gd name="T94" fmla="*/ 539 w 608"/>
                <a:gd name="T95" fmla="*/ 324 h 680"/>
                <a:gd name="T96" fmla="*/ 578 w 608"/>
                <a:gd name="T97" fmla="*/ 360 h 680"/>
                <a:gd name="T98" fmla="*/ 600 w 608"/>
                <a:gd name="T99" fmla="*/ 406 h 680"/>
                <a:gd name="T100" fmla="*/ 608 w 608"/>
                <a:gd name="T101" fmla="*/ 462 h 680"/>
                <a:gd name="T102" fmla="*/ 598 w 608"/>
                <a:gd name="T103" fmla="*/ 526 h 680"/>
                <a:gd name="T104" fmla="*/ 567 w 608"/>
                <a:gd name="T105" fmla="*/ 583 h 680"/>
                <a:gd name="T106" fmla="*/ 524 w 608"/>
                <a:gd name="T107" fmla="*/ 624 h 680"/>
                <a:gd name="T108" fmla="*/ 491 w 608"/>
                <a:gd name="T109" fmla="*/ 645 h 680"/>
                <a:gd name="T110" fmla="*/ 454 w 608"/>
                <a:gd name="T111" fmla="*/ 661 h 680"/>
                <a:gd name="T112" fmla="*/ 381 w 608"/>
                <a:gd name="T113" fmla="*/ 676 h 680"/>
                <a:gd name="T114" fmla="*/ 280 w 608"/>
                <a:gd name="T115" fmla="*/ 680 h 680"/>
                <a:gd name="T116" fmla="*/ 193 w 608"/>
                <a:gd name="T117" fmla="*/ 667 h 680"/>
                <a:gd name="T118" fmla="*/ 122 w 608"/>
                <a:gd name="T119" fmla="*/ 640 h 680"/>
                <a:gd name="T120" fmla="*/ 66 w 608"/>
                <a:gd name="T121" fmla="*/ 597 h 680"/>
                <a:gd name="T122" fmla="*/ 25 w 608"/>
                <a:gd name="T123" fmla="*/ 544 h 680"/>
                <a:gd name="T124" fmla="*/ 0 w 608"/>
                <a:gd name="T125" fmla="*/ 480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8"/>
                <a:gd name="T190" fmla="*/ 0 h 680"/>
                <a:gd name="T191" fmla="*/ 608 w 608"/>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8" h="680">
                  <a:moveTo>
                    <a:pt x="0" y="480"/>
                  </a:moveTo>
                  <a:lnTo>
                    <a:pt x="173" y="453"/>
                  </a:lnTo>
                  <a:lnTo>
                    <a:pt x="176" y="466"/>
                  </a:lnTo>
                  <a:lnTo>
                    <a:pt x="180" y="478"/>
                  </a:lnTo>
                  <a:lnTo>
                    <a:pt x="184" y="488"/>
                  </a:lnTo>
                  <a:lnTo>
                    <a:pt x="189" y="499"/>
                  </a:lnTo>
                  <a:lnTo>
                    <a:pt x="196" y="508"/>
                  </a:lnTo>
                  <a:lnTo>
                    <a:pt x="202" y="515"/>
                  </a:lnTo>
                  <a:lnTo>
                    <a:pt x="209" y="523"/>
                  </a:lnTo>
                  <a:lnTo>
                    <a:pt x="218" y="530"/>
                  </a:lnTo>
                  <a:lnTo>
                    <a:pt x="227" y="536"/>
                  </a:lnTo>
                  <a:lnTo>
                    <a:pt x="236" y="541"/>
                  </a:lnTo>
                  <a:lnTo>
                    <a:pt x="246" y="546"/>
                  </a:lnTo>
                  <a:lnTo>
                    <a:pt x="258" y="550"/>
                  </a:lnTo>
                  <a:lnTo>
                    <a:pt x="270" y="553"/>
                  </a:lnTo>
                  <a:lnTo>
                    <a:pt x="283" y="554"/>
                  </a:lnTo>
                  <a:lnTo>
                    <a:pt x="297" y="556"/>
                  </a:lnTo>
                  <a:lnTo>
                    <a:pt x="313" y="557"/>
                  </a:lnTo>
                  <a:lnTo>
                    <a:pt x="328" y="556"/>
                  </a:lnTo>
                  <a:lnTo>
                    <a:pt x="344" y="554"/>
                  </a:lnTo>
                  <a:lnTo>
                    <a:pt x="358" y="553"/>
                  </a:lnTo>
                  <a:lnTo>
                    <a:pt x="371" y="550"/>
                  </a:lnTo>
                  <a:lnTo>
                    <a:pt x="382" y="546"/>
                  </a:lnTo>
                  <a:lnTo>
                    <a:pt x="393" y="543"/>
                  </a:lnTo>
                  <a:lnTo>
                    <a:pt x="403" y="537"/>
                  </a:lnTo>
                  <a:lnTo>
                    <a:pt x="412" y="532"/>
                  </a:lnTo>
                  <a:lnTo>
                    <a:pt x="417" y="527"/>
                  </a:lnTo>
                  <a:lnTo>
                    <a:pt x="423" y="522"/>
                  </a:lnTo>
                  <a:lnTo>
                    <a:pt x="427" y="517"/>
                  </a:lnTo>
                  <a:lnTo>
                    <a:pt x="429" y="511"/>
                  </a:lnTo>
                  <a:lnTo>
                    <a:pt x="432" y="506"/>
                  </a:lnTo>
                  <a:lnTo>
                    <a:pt x="434" y="500"/>
                  </a:lnTo>
                  <a:lnTo>
                    <a:pt x="434" y="493"/>
                  </a:lnTo>
                  <a:lnTo>
                    <a:pt x="436" y="486"/>
                  </a:lnTo>
                  <a:lnTo>
                    <a:pt x="434" y="476"/>
                  </a:lnTo>
                  <a:lnTo>
                    <a:pt x="432" y="467"/>
                  </a:lnTo>
                  <a:lnTo>
                    <a:pt x="428" y="460"/>
                  </a:lnTo>
                  <a:lnTo>
                    <a:pt x="423" y="453"/>
                  </a:lnTo>
                  <a:lnTo>
                    <a:pt x="415" y="447"/>
                  </a:lnTo>
                  <a:lnTo>
                    <a:pt x="402" y="441"/>
                  </a:lnTo>
                  <a:lnTo>
                    <a:pt x="385" y="436"/>
                  </a:lnTo>
                  <a:lnTo>
                    <a:pt x="366" y="431"/>
                  </a:lnTo>
                  <a:lnTo>
                    <a:pt x="315" y="419"/>
                  </a:lnTo>
                  <a:lnTo>
                    <a:pt x="271" y="408"/>
                  </a:lnTo>
                  <a:lnTo>
                    <a:pt x="231" y="397"/>
                  </a:lnTo>
                  <a:lnTo>
                    <a:pt x="195" y="387"/>
                  </a:lnTo>
                  <a:lnTo>
                    <a:pt x="165" y="377"/>
                  </a:lnTo>
                  <a:lnTo>
                    <a:pt x="139" y="366"/>
                  </a:lnTo>
                  <a:lnTo>
                    <a:pt x="117" y="356"/>
                  </a:lnTo>
                  <a:lnTo>
                    <a:pt x="101" y="347"/>
                  </a:lnTo>
                  <a:lnTo>
                    <a:pt x="83" y="333"/>
                  </a:lnTo>
                  <a:lnTo>
                    <a:pt x="68" y="317"/>
                  </a:lnTo>
                  <a:lnTo>
                    <a:pt x="60" y="309"/>
                  </a:lnTo>
                  <a:lnTo>
                    <a:pt x="55" y="302"/>
                  </a:lnTo>
                  <a:lnTo>
                    <a:pt x="48" y="292"/>
                  </a:lnTo>
                  <a:lnTo>
                    <a:pt x="43" y="283"/>
                  </a:lnTo>
                  <a:lnTo>
                    <a:pt x="39" y="274"/>
                  </a:lnTo>
                  <a:lnTo>
                    <a:pt x="35" y="265"/>
                  </a:lnTo>
                  <a:lnTo>
                    <a:pt x="31" y="255"/>
                  </a:lnTo>
                  <a:lnTo>
                    <a:pt x="29" y="244"/>
                  </a:lnTo>
                  <a:lnTo>
                    <a:pt x="25" y="222"/>
                  </a:lnTo>
                  <a:lnTo>
                    <a:pt x="24" y="200"/>
                  </a:lnTo>
                  <a:lnTo>
                    <a:pt x="25" y="180"/>
                  </a:lnTo>
                  <a:lnTo>
                    <a:pt x="27" y="159"/>
                  </a:lnTo>
                  <a:lnTo>
                    <a:pt x="33" y="141"/>
                  </a:lnTo>
                  <a:lnTo>
                    <a:pt x="40" y="123"/>
                  </a:lnTo>
                  <a:lnTo>
                    <a:pt x="49" y="105"/>
                  </a:lnTo>
                  <a:lnTo>
                    <a:pt x="61" y="89"/>
                  </a:lnTo>
                  <a:lnTo>
                    <a:pt x="75" y="72"/>
                  </a:lnTo>
                  <a:lnTo>
                    <a:pt x="91" y="58"/>
                  </a:lnTo>
                  <a:lnTo>
                    <a:pt x="99" y="51"/>
                  </a:lnTo>
                  <a:lnTo>
                    <a:pt x="109" y="45"/>
                  </a:lnTo>
                  <a:lnTo>
                    <a:pt x="118" y="38"/>
                  </a:lnTo>
                  <a:lnTo>
                    <a:pt x="128" y="33"/>
                  </a:lnTo>
                  <a:lnTo>
                    <a:pt x="151" y="23"/>
                  </a:lnTo>
                  <a:lnTo>
                    <a:pt x="176" y="15"/>
                  </a:lnTo>
                  <a:lnTo>
                    <a:pt x="202" y="9"/>
                  </a:lnTo>
                  <a:lnTo>
                    <a:pt x="232" y="3"/>
                  </a:lnTo>
                  <a:lnTo>
                    <a:pt x="263" y="1"/>
                  </a:lnTo>
                  <a:lnTo>
                    <a:pt x="298" y="0"/>
                  </a:lnTo>
                  <a:lnTo>
                    <a:pt x="331" y="1"/>
                  </a:lnTo>
                  <a:lnTo>
                    <a:pt x="360" y="3"/>
                  </a:lnTo>
                  <a:lnTo>
                    <a:pt x="389" y="6"/>
                  </a:lnTo>
                  <a:lnTo>
                    <a:pt x="415" y="11"/>
                  </a:lnTo>
                  <a:lnTo>
                    <a:pt x="438" y="18"/>
                  </a:lnTo>
                  <a:lnTo>
                    <a:pt x="460" y="24"/>
                  </a:lnTo>
                  <a:lnTo>
                    <a:pt x="480" y="33"/>
                  </a:lnTo>
                  <a:lnTo>
                    <a:pt x="497" y="44"/>
                  </a:lnTo>
                  <a:lnTo>
                    <a:pt x="512" y="55"/>
                  </a:lnTo>
                  <a:lnTo>
                    <a:pt x="526" y="68"/>
                  </a:lnTo>
                  <a:lnTo>
                    <a:pt x="539" y="82"/>
                  </a:lnTo>
                  <a:lnTo>
                    <a:pt x="551" y="98"/>
                  </a:lnTo>
                  <a:lnTo>
                    <a:pt x="561" y="115"/>
                  </a:lnTo>
                  <a:lnTo>
                    <a:pt x="570" y="133"/>
                  </a:lnTo>
                  <a:lnTo>
                    <a:pt x="579" y="152"/>
                  </a:lnTo>
                  <a:lnTo>
                    <a:pt x="586" y="173"/>
                  </a:lnTo>
                  <a:lnTo>
                    <a:pt x="424" y="203"/>
                  </a:lnTo>
                  <a:lnTo>
                    <a:pt x="420" y="193"/>
                  </a:lnTo>
                  <a:lnTo>
                    <a:pt x="417" y="185"/>
                  </a:lnTo>
                  <a:lnTo>
                    <a:pt x="414" y="177"/>
                  </a:lnTo>
                  <a:lnTo>
                    <a:pt x="408" y="169"/>
                  </a:lnTo>
                  <a:lnTo>
                    <a:pt x="403" y="162"/>
                  </a:lnTo>
                  <a:lnTo>
                    <a:pt x="397" y="155"/>
                  </a:lnTo>
                  <a:lnTo>
                    <a:pt x="390" y="150"/>
                  </a:lnTo>
                  <a:lnTo>
                    <a:pt x="384" y="145"/>
                  </a:lnTo>
                  <a:lnTo>
                    <a:pt x="376" y="140"/>
                  </a:lnTo>
                  <a:lnTo>
                    <a:pt x="368" y="136"/>
                  </a:lnTo>
                  <a:lnTo>
                    <a:pt x="359" y="132"/>
                  </a:lnTo>
                  <a:lnTo>
                    <a:pt x="349" y="129"/>
                  </a:lnTo>
                  <a:lnTo>
                    <a:pt x="338" y="127"/>
                  </a:lnTo>
                  <a:lnTo>
                    <a:pt x="327" y="125"/>
                  </a:lnTo>
                  <a:lnTo>
                    <a:pt x="314" y="124"/>
                  </a:lnTo>
                  <a:lnTo>
                    <a:pt x="301" y="124"/>
                  </a:lnTo>
                  <a:lnTo>
                    <a:pt x="284" y="124"/>
                  </a:lnTo>
                  <a:lnTo>
                    <a:pt x="270" y="125"/>
                  </a:lnTo>
                  <a:lnTo>
                    <a:pt x="255" y="127"/>
                  </a:lnTo>
                  <a:lnTo>
                    <a:pt x="243" y="129"/>
                  </a:lnTo>
                  <a:lnTo>
                    <a:pt x="231" y="132"/>
                  </a:lnTo>
                  <a:lnTo>
                    <a:pt x="220" y="134"/>
                  </a:lnTo>
                  <a:lnTo>
                    <a:pt x="211" y="138"/>
                  </a:lnTo>
                  <a:lnTo>
                    <a:pt x="204" y="143"/>
                  </a:lnTo>
                  <a:lnTo>
                    <a:pt x="195" y="150"/>
                  </a:lnTo>
                  <a:lnTo>
                    <a:pt x="189" y="159"/>
                  </a:lnTo>
                  <a:lnTo>
                    <a:pt x="187" y="163"/>
                  </a:lnTo>
                  <a:lnTo>
                    <a:pt x="186" y="168"/>
                  </a:lnTo>
                  <a:lnTo>
                    <a:pt x="184" y="173"/>
                  </a:lnTo>
                  <a:lnTo>
                    <a:pt x="184" y="178"/>
                  </a:lnTo>
                  <a:lnTo>
                    <a:pt x="186" y="187"/>
                  </a:lnTo>
                  <a:lnTo>
                    <a:pt x="188" y="195"/>
                  </a:lnTo>
                  <a:lnTo>
                    <a:pt x="193" y="203"/>
                  </a:lnTo>
                  <a:lnTo>
                    <a:pt x="201" y="209"/>
                  </a:lnTo>
                  <a:lnTo>
                    <a:pt x="209" y="213"/>
                  </a:lnTo>
                  <a:lnTo>
                    <a:pt x="219" y="219"/>
                  </a:lnTo>
                  <a:lnTo>
                    <a:pt x="235" y="224"/>
                  </a:lnTo>
                  <a:lnTo>
                    <a:pt x="253" y="230"/>
                  </a:lnTo>
                  <a:lnTo>
                    <a:pt x="301" y="243"/>
                  </a:lnTo>
                  <a:lnTo>
                    <a:pt x="362" y="257"/>
                  </a:lnTo>
                  <a:lnTo>
                    <a:pt x="395" y="265"/>
                  </a:lnTo>
                  <a:lnTo>
                    <a:pt x="425" y="274"/>
                  </a:lnTo>
                  <a:lnTo>
                    <a:pt x="454" y="283"/>
                  </a:lnTo>
                  <a:lnTo>
                    <a:pt x="478" y="292"/>
                  </a:lnTo>
                  <a:lnTo>
                    <a:pt x="502" y="303"/>
                  </a:lnTo>
                  <a:lnTo>
                    <a:pt x="521" y="312"/>
                  </a:lnTo>
                  <a:lnTo>
                    <a:pt x="539" y="324"/>
                  </a:lnTo>
                  <a:lnTo>
                    <a:pt x="554" y="334"/>
                  </a:lnTo>
                  <a:lnTo>
                    <a:pt x="567" y="347"/>
                  </a:lnTo>
                  <a:lnTo>
                    <a:pt x="578" y="360"/>
                  </a:lnTo>
                  <a:lnTo>
                    <a:pt x="587" y="374"/>
                  </a:lnTo>
                  <a:lnTo>
                    <a:pt x="595" y="390"/>
                  </a:lnTo>
                  <a:lnTo>
                    <a:pt x="600" y="406"/>
                  </a:lnTo>
                  <a:lnTo>
                    <a:pt x="604" y="423"/>
                  </a:lnTo>
                  <a:lnTo>
                    <a:pt x="607" y="443"/>
                  </a:lnTo>
                  <a:lnTo>
                    <a:pt x="608" y="462"/>
                  </a:lnTo>
                  <a:lnTo>
                    <a:pt x="607" y="484"/>
                  </a:lnTo>
                  <a:lnTo>
                    <a:pt x="603" y="505"/>
                  </a:lnTo>
                  <a:lnTo>
                    <a:pt x="598" y="526"/>
                  </a:lnTo>
                  <a:lnTo>
                    <a:pt x="590" y="545"/>
                  </a:lnTo>
                  <a:lnTo>
                    <a:pt x="578" y="565"/>
                  </a:lnTo>
                  <a:lnTo>
                    <a:pt x="567" y="583"/>
                  </a:lnTo>
                  <a:lnTo>
                    <a:pt x="551" y="600"/>
                  </a:lnTo>
                  <a:lnTo>
                    <a:pt x="533" y="616"/>
                  </a:lnTo>
                  <a:lnTo>
                    <a:pt x="524" y="624"/>
                  </a:lnTo>
                  <a:lnTo>
                    <a:pt x="513" y="632"/>
                  </a:lnTo>
                  <a:lnTo>
                    <a:pt x="503" y="638"/>
                  </a:lnTo>
                  <a:lnTo>
                    <a:pt x="491" y="645"/>
                  </a:lnTo>
                  <a:lnTo>
                    <a:pt x="480" y="650"/>
                  </a:lnTo>
                  <a:lnTo>
                    <a:pt x="467" y="655"/>
                  </a:lnTo>
                  <a:lnTo>
                    <a:pt x="454" y="661"/>
                  </a:lnTo>
                  <a:lnTo>
                    <a:pt x="441" y="664"/>
                  </a:lnTo>
                  <a:lnTo>
                    <a:pt x="412" y="672"/>
                  </a:lnTo>
                  <a:lnTo>
                    <a:pt x="381" y="676"/>
                  </a:lnTo>
                  <a:lnTo>
                    <a:pt x="348" y="680"/>
                  </a:lnTo>
                  <a:lnTo>
                    <a:pt x="313" y="680"/>
                  </a:lnTo>
                  <a:lnTo>
                    <a:pt x="280" y="680"/>
                  </a:lnTo>
                  <a:lnTo>
                    <a:pt x="249" y="677"/>
                  </a:lnTo>
                  <a:lnTo>
                    <a:pt x="220" y="673"/>
                  </a:lnTo>
                  <a:lnTo>
                    <a:pt x="193" y="667"/>
                  </a:lnTo>
                  <a:lnTo>
                    <a:pt x="167" y="659"/>
                  </a:lnTo>
                  <a:lnTo>
                    <a:pt x="144" y="650"/>
                  </a:lnTo>
                  <a:lnTo>
                    <a:pt x="122" y="640"/>
                  </a:lnTo>
                  <a:lnTo>
                    <a:pt x="101" y="627"/>
                  </a:lnTo>
                  <a:lnTo>
                    <a:pt x="83" y="613"/>
                  </a:lnTo>
                  <a:lnTo>
                    <a:pt x="66" y="597"/>
                  </a:lnTo>
                  <a:lnTo>
                    <a:pt x="51" y="581"/>
                  </a:lnTo>
                  <a:lnTo>
                    <a:pt x="38" y="563"/>
                  </a:lnTo>
                  <a:lnTo>
                    <a:pt x="25" y="544"/>
                  </a:lnTo>
                  <a:lnTo>
                    <a:pt x="16" y="524"/>
                  </a:lnTo>
                  <a:lnTo>
                    <a:pt x="7" y="502"/>
                  </a:lnTo>
                  <a:lnTo>
                    <a:pt x="0" y="48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554" name="Picture 2" descr="N-ATP-2a">
            <a:extLst>
              <a:ext uri="{FF2B5EF4-FFF2-40B4-BE49-F238E27FC236}">
                <a16:creationId xmlns:a16="http://schemas.microsoft.com/office/drawing/2014/main" id="{55D31F01-A1AA-46A4-8714-65E690924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27683"/>
            <a:ext cx="8534400"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a:extLst>
              <a:ext uri="{FF2B5EF4-FFF2-40B4-BE49-F238E27FC236}">
                <a16:creationId xmlns:a16="http://schemas.microsoft.com/office/drawing/2014/main" id="{FCB144AE-8475-464C-8392-02C036C34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681" r="6876" b="16780"/>
          <a:stretch>
            <a:fillRect/>
          </a:stretch>
        </p:blipFill>
        <p:spPr bwMode="auto">
          <a:xfrm>
            <a:off x="127000" y="4757738"/>
            <a:ext cx="88360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60069DBD-AF56-41E1-95E8-FAC11D68A2C9}"/>
              </a:ext>
            </a:extLst>
          </p:cNvPr>
          <p:cNvSpPr>
            <a:spLocks/>
          </p:cNvSpPr>
          <p:nvPr/>
        </p:nvSpPr>
        <p:spPr bwMode="auto">
          <a:xfrm>
            <a:off x="152400" y="357188"/>
            <a:ext cx="86995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ENERGÉTICAS:</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
        <p:nvSpPr>
          <p:cNvPr id="5" name="Title 5">
            <a:extLst>
              <a:ext uri="{FF2B5EF4-FFF2-40B4-BE49-F238E27FC236}">
                <a16:creationId xmlns:a16="http://schemas.microsoft.com/office/drawing/2014/main" id="{D369D191-7726-4996-A940-5F897F98D564}"/>
              </a:ext>
            </a:extLst>
          </p:cNvPr>
          <p:cNvSpPr txBox="1">
            <a:spLocks/>
          </p:cNvSpPr>
          <p:nvPr/>
        </p:nvSpPr>
        <p:spPr bwMode="auto">
          <a:xfrm>
            <a:off x="0" y="1814513"/>
            <a:ext cx="9144000" cy="469900"/>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r>
              <a:rPr lang="es-PR" altLang="es-PR" sz="4000" i="1" dirty="0">
                <a:solidFill>
                  <a:srgbClr val="47008E"/>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ADENOSINA DE TRIFOSFATO</a:t>
            </a:r>
            <a:endParaRPr lang="es-PR" altLang="es-PR" sz="4000" dirty="0">
              <a:solidFill>
                <a:srgbClr val="47008E"/>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endParaRPr>
          </a:p>
        </p:txBody>
      </p:sp>
      <p:sp>
        <p:nvSpPr>
          <p:cNvPr id="6" name="Title 1">
            <a:extLst>
              <a:ext uri="{FF2B5EF4-FFF2-40B4-BE49-F238E27FC236}">
                <a16:creationId xmlns:a16="http://schemas.microsoft.com/office/drawing/2014/main" id="{BB17D8F5-A2DF-433A-B621-8E78E3B8A9C1}"/>
              </a:ext>
            </a:extLst>
          </p:cNvPr>
          <p:cNvSpPr>
            <a:spLocks/>
          </p:cNvSpPr>
          <p:nvPr/>
        </p:nvSpPr>
        <p:spPr bwMode="auto">
          <a:xfrm>
            <a:off x="436563" y="2598738"/>
            <a:ext cx="8131175" cy="4699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600" dirty="0">
                <a:solidFill>
                  <a:srgbClr val="660033"/>
                </a:solidFill>
                <a:effectLst>
                  <a:outerShdw blurRad="38100" dist="38100" dir="2700000" algn="tl">
                    <a:srgbClr val="C0C0C0"/>
                  </a:outerShdw>
                </a:effectLst>
                <a:latin typeface="Arial Black" pitchFamily="34" charset="0"/>
                <a:cs typeface="Arial" charset="0"/>
              </a:rPr>
              <a:t>* ESTRUCTURA MOLECULAR *</a:t>
            </a:r>
          </a:p>
        </p:txBody>
      </p:sp>
      <p:sp>
        <p:nvSpPr>
          <p:cNvPr id="7" name="Title 1">
            <a:extLst>
              <a:ext uri="{FF2B5EF4-FFF2-40B4-BE49-F238E27FC236}">
                <a16:creationId xmlns:a16="http://schemas.microsoft.com/office/drawing/2014/main" id="{90DA0550-E3D3-450C-8DA5-861824AE3182}"/>
              </a:ext>
            </a:extLst>
          </p:cNvPr>
          <p:cNvSpPr>
            <a:spLocks/>
          </p:cNvSpPr>
          <p:nvPr/>
        </p:nvSpPr>
        <p:spPr bwMode="auto">
          <a:xfrm>
            <a:off x="279400" y="1147763"/>
            <a:ext cx="86995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6000" dirty="0">
                <a:solidFill>
                  <a:srgbClr val="BC1E40"/>
                </a:solidFill>
                <a:effectLst>
                  <a:outerShdw blurRad="38100" dist="38100" dir="2700000" algn="tl">
                    <a:srgbClr val="C0C0C0"/>
                  </a:outerShdw>
                </a:effectLst>
                <a:latin typeface="Arial Black" pitchFamily="34" charset="0"/>
                <a:cs typeface="Arial" charset="0"/>
              </a:rPr>
              <a:t>ATP:</a:t>
            </a:r>
          </a:p>
        </p:txBody>
      </p:sp>
      <p:pic>
        <p:nvPicPr>
          <p:cNvPr id="8" name="Picture 7">
            <a:extLst>
              <a:ext uri="{FF2B5EF4-FFF2-40B4-BE49-F238E27FC236}">
                <a16:creationId xmlns:a16="http://schemas.microsoft.com/office/drawing/2014/main" id="{E1DDC8FF-BE4C-402A-9838-A993D4AEC9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87" t="10519" r="4247" b="4741"/>
          <a:stretch>
            <a:fillRect/>
          </a:stretch>
        </p:blipFill>
        <p:spPr bwMode="auto">
          <a:xfrm>
            <a:off x="139700" y="3068638"/>
            <a:ext cx="883602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id="{8A4025CC-BBAF-4F74-A9E1-B6E4B12F1514}"/>
              </a:ext>
            </a:extLst>
          </p:cNvPr>
          <p:cNvSpPr txBox="1">
            <a:spLocks noChangeArrowheads="1"/>
          </p:cNvSpPr>
          <p:nvPr/>
        </p:nvSpPr>
        <p:spPr bwMode="auto">
          <a:xfrm>
            <a:off x="0" y="6586538"/>
            <a:ext cx="9144000" cy="260350"/>
          </a:xfrm>
          <a:prstGeom prst="rect">
            <a:avLst/>
          </a:prstGeom>
          <a:solidFill>
            <a:schemeClr val="bg1"/>
          </a:solidFill>
          <a:ln w="9525">
            <a:solidFill>
              <a:schemeClr val="bg1"/>
            </a:solidFill>
            <a:miter lim="800000"/>
            <a:headEnd/>
            <a:tailEnd/>
          </a:ln>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nSpc>
                <a:spcPct val="100000"/>
              </a:lnSpc>
              <a:spcBef>
                <a:spcPct val="50000"/>
              </a:spcBef>
              <a:buFontTx/>
              <a:buNone/>
            </a:pPr>
            <a:endParaRPr lang="en-US" altLang="en-US" sz="1200">
              <a:latin typeface="Times New Roman" panose="02020603050405020304" pitchFamily="18" charset="0"/>
            </a:endParaRPr>
          </a:p>
        </p:txBody>
      </p:sp>
    </p:spTree>
    <p:extLst>
      <p:ext uri="{BB962C8B-B14F-4D97-AF65-F5344CB8AC3E}">
        <p14:creationId xmlns:p14="http://schemas.microsoft.com/office/powerpoint/2010/main" val="5871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ppt_x</p:attrName>
                                        </p:attrNameLst>
                                      </p:cBhvr>
                                      <p:tavLst>
                                        <p:tav tm="0">
                                          <p:val>
                                            <p:fltVal val="0.5"/>
                                          </p:val>
                                        </p:tav>
                                        <p:tav tm="100000">
                                          <p:val>
                                            <p:strVal val="#ppt_x"/>
                                          </p:val>
                                        </p:tav>
                                      </p:tavLst>
                                    </p:anim>
                                    <p:anim calcmode="lin" valueType="num">
                                      <p:cBhvr>
                                        <p:cTn id="17"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DDAD09F-BE27-4414-A281-F0DC42AFF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750" y="727748"/>
            <a:ext cx="6454618" cy="57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812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E8A2231-9E55-4D88-AD5D-259D86B59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75" y="764704"/>
            <a:ext cx="8465649"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82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50224B38-EA58-4E17-8485-D1BB31929629}"/>
              </a:ext>
            </a:extLst>
          </p:cNvPr>
          <p:cNvSpPr txBox="1">
            <a:spLocks noChangeArrowheads="1"/>
          </p:cNvSpPr>
          <p:nvPr/>
        </p:nvSpPr>
        <p:spPr bwMode="auto">
          <a:xfrm>
            <a:off x="252412" y="6021288"/>
            <a:ext cx="87120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algn="l">
              <a:spcBef>
                <a:spcPct val="50000"/>
              </a:spcBef>
              <a:buClrTx/>
              <a:buFontTx/>
              <a:buNone/>
            </a:pPr>
            <a:r>
              <a:rPr lang="es-ES" altLang="es-PR" sz="1200" b="1" i="1" dirty="0">
                <a:latin typeface="Times New Roman" panose="02020603050405020304" pitchFamily="18" charset="0"/>
              </a:rPr>
              <a:t>NOTA</a:t>
            </a:r>
            <a:r>
              <a:rPr lang="es-ES" altLang="es-PR" sz="1200" b="1" dirty="0">
                <a:latin typeface="Times New Roman" panose="02020603050405020304" pitchFamily="18" charset="0"/>
              </a:rPr>
              <a:t>.</a:t>
            </a:r>
            <a:r>
              <a:rPr lang="es-ES" altLang="es-PR" sz="1200" dirty="0">
                <a:latin typeface="Times New Roman" panose="02020603050405020304" pitchFamily="18" charset="0"/>
              </a:rPr>
              <a:t> Tomado de</a:t>
            </a:r>
            <a:r>
              <a:rPr lang="en-US" altLang="es-PR" sz="1200" dirty="0">
                <a:latin typeface="Times New Roman" panose="02020603050405020304" pitchFamily="18" charset="0"/>
              </a:rPr>
              <a:t>: </a:t>
            </a:r>
            <a:r>
              <a:rPr lang="en-US" altLang="es-PR" sz="1200" b="1" i="1" dirty="0">
                <a:latin typeface="Times New Roman" panose="02020603050405020304" pitchFamily="18" charset="0"/>
              </a:rPr>
              <a:t>Physiology of Sport and Exercise</a:t>
            </a:r>
            <a:r>
              <a:rPr lang="en-US" altLang="es-PR" sz="1200" i="1" dirty="0">
                <a:latin typeface="Times New Roman" panose="02020603050405020304" pitchFamily="18" charset="0"/>
              </a:rPr>
              <a:t>. </a:t>
            </a:r>
            <a:r>
              <a:rPr lang="en-US" altLang="es-PR" sz="1200" dirty="0">
                <a:latin typeface="Times New Roman" panose="02020603050405020304" pitchFamily="18" charset="0"/>
              </a:rPr>
              <a:t>8va ed., (p. 57), por W. L. Kenney, J. H. Wilmore &amp; D. L. </a:t>
            </a:r>
            <a:r>
              <a:rPr lang="en-US" altLang="es-PR" sz="1200" dirty="0" err="1">
                <a:latin typeface="Times New Roman" panose="02020603050405020304" pitchFamily="18" charset="0"/>
              </a:rPr>
              <a:t>Costill</a:t>
            </a:r>
            <a:r>
              <a:rPr lang="en-US" altLang="es-PR" sz="1200" dirty="0">
                <a:latin typeface="Times New Roman" panose="02020603050405020304" pitchFamily="18" charset="0"/>
              </a:rPr>
              <a:t>, 2022, Champaign, IL: Human Kinetics. Copyright 2022 por: W. L. Kenney, J. H. Wilmore y D. L. </a:t>
            </a:r>
            <a:r>
              <a:rPr lang="en-US" altLang="es-PR" sz="1200" dirty="0" err="1">
                <a:latin typeface="Times New Roman" panose="02020603050405020304" pitchFamily="18" charset="0"/>
              </a:rPr>
              <a:t>Costill</a:t>
            </a:r>
            <a:r>
              <a:rPr lang="en-US" altLang="es-PR" sz="1200" dirty="0">
                <a:latin typeface="Times New Roman" panose="02020603050405020304" pitchFamily="18" charset="0"/>
              </a:rPr>
              <a:t>.</a:t>
            </a:r>
          </a:p>
        </p:txBody>
      </p:sp>
      <p:pic>
        <p:nvPicPr>
          <p:cNvPr id="5" name="Picture 4" descr="Diagram&#10;&#10;Description automatically generated">
            <a:extLst>
              <a:ext uri="{FF2B5EF4-FFF2-40B4-BE49-F238E27FC236}">
                <a16:creationId xmlns:a16="http://schemas.microsoft.com/office/drawing/2014/main" id="{3BE1A8C2-0D83-4734-8359-269C8C32E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01" y="628154"/>
            <a:ext cx="8437871" cy="5333664"/>
          </a:xfrm>
          <a:prstGeom prst="rect">
            <a:avLst/>
          </a:prstGeom>
        </p:spPr>
      </p:pic>
    </p:spTree>
    <p:extLst>
      <p:ext uri="{BB962C8B-B14F-4D97-AF65-F5344CB8AC3E}">
        <p14:creationId xmlns:p14="http://schemas.microsoft.com/office/powerpoint/2010/main" val="563748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5E605928-8CB4-4E3B-882C-0006BE892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5050"/>
            <a:ext cx="91440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E0F0F352-C801-4931-BCD0-3C297F0106E5}"/>
              </a:ext>
            </a:extLst>
          </p:cNvPr>
          <p:cNvSpPr>
            <a:spLocks/>
          </p:cNvSpPr>
          <p:nvPr/>
        </p:nvSpPr>
        <p:spPr bwMode="auto">
          <a:xfrm>
            <a:off x="152400" y="357188"/>
            <a:ext cx="86995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ENERGÉTICAS: </a:t>
            </a:r>
            <a:r>
              <a:rPr lang="es-PR" altLang="es-PR" i="1" dirty="0">
                <a:solidFill>
                  <a:srgbClr val="484876"/>
                </a:solidFill>
                <a:effectLst>
                  <a:outerShdw blurRad="38100" dist="38100" dir="2700000" algn="tl">
                    <a:srgbClr val="C0C0C0"/>
                  </a:outerShdw>
                </a:effectLst>
                <a:latin typeface="Arial Black" pitchFamily="34" charset="0"/>
                <a:cs typeface="Arial" charset="0"/>
              </a:rPr>
              <a:t>ATP</a:t>
            </a:r>
          </a:p>
        </p:txBody>
      </p:sp>
      <p:sp>
        <p:nvSpPr>
          <p:cNvPr id="12" name="Title 1">
            <a:extLst>
              <a:ext uri="{FF2B5EF4-FFF2-40B4-BE49-F238E27FC236}">
                <a16:creationId xmlns:a16="http://schemas.microsoft.com/office/drawing/2014/main" id="{632DEEA7-161E-42EC-A514-BB5576CFAE0C}"/>
              </a:ext>
            </a:extLst>
          </p:cNvPr>
          <p:cNvSpPr>
            <a:spLocks/>
          </p:cNvSpPr>
          <p:nvPr/>
        </p:nvSpPr>
        <p:spPr bwMode="auto">
          <a:xfrm>
            <a:off x="436563" y="1751013"/>
            <a:ext cx="8131175" cy="4699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600" dirty="0">
                <a:solidFill>
                  <a:srgbClr val="660033"/>
                </a:solidFill>
                <a:effectLst>
                  <a:outerShdw blurRad="38100" dist="38100" dir="2700000" algn="tl">
                    <a:srgbClr val="C0C0C0"/>
                  </a:outerShdw>
                </a:effectLst>
                <a:latin typeface="Arial Black" pitchFamily="34" charset="0"/>
                <a:cs typeface="Arial" charset="0"/>
              </a:rPr>
              <a:t>* ESTRUCTURA MOLECULAR *</a:t>
            </a:r>
          </a:p>
        </p:txBody>
      </p:sp>
      <p:sp>
        <p:nvSpPr>
          <p:cNvPr id="13" name="Title 1">
            <a:extLst>
              <a:ext uri="{FF2B5EF4-FFF2-40B4-BE49-F238E27FC236}">
                <a16:creationId xmlns:a16="http://schemas.microsoft.com/office/drawing/2014/main" id="{21AC6F8A-17D5-481C-83CC-4217E1B22147}"/>
              </a:ext>
            </a:extLst>
          </p:cNvPr>
          <p:cNvSpPr>
            <a:spLocks/>
          </p:cNvSpPr>
          <p:nvPr/>
        </p:nvSpPr>
        <p:spPr bwMode="auto">
          <a:xfrm>
            <a:off x="60325" y="1054100"/>
            <a:ext cx="8885238"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BC1E40"/>
                </a:solidFill>
                <a:effectLst>
                  <a:outerShdw blurRad="38100" dist="38100" dir="2700000" algn="tl">
                    <a:srgbClr val="C0C0C0"/>
                  </a:outerShdw>
                </a:effectLst>
                <a:latin typeface="Arial Black" pitchFamily="34" charset="0"/>
                <a:cs typeface="Arial" charset="0"/>
              </a:rPr>
              <a:t>ADENOSINA DE TRIFOSFATO</a:t>
            </a:r>
          </a:p>
        </p:txBody>
      </p:sp>
    </p:spTree>
    <p:extLst>
      <p:ext uri="{BB962C8B-B14F-4D97-AF65-F5344CB8AC3E}">
        <p14:creationId xmlns:p14="http://schemas.microsoft.com/office/powerpoint/2010/main" val="2218804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050AA5B-9284-4886-9574-10DFCF465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106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340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68606A9-DCAD-410B-ABD6-66905E87D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1418356"/>
            <a:ext cx="35687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7988389E-C814-447F-804D-6DDAE6A9E649}"/>
              </a:ext>
            </a:extLst>
          </p:cNvPr>
          <p:cNvSpPr>
            <a:spLocks noChangeArrowheads="1"/>
          </p:cNvSpPr>
          <p:nvPr/>
        </p:nvSpPr>
        <p:spPr bwMode="auto">
          <a:xfrm>
            <a:off x="1436688" y="3388444"/>
            <a:ext cx="7315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spcBef>
                <a:spcPct val="20000"/>
              </a:spcBef>
            </a:pPr>
            <a:r>
              <a:rPr lang="en-US" altLang="en-US" sz="3200" b="1" dirty="0">
                <a:solidFill>
                  <a:srgbClr val="652143"/>
                </a:solidFill>
                <a:latin typeface="Tahoma" panose="020B0604030504040204" pitchFamily="34" charset="0"/>
                <a:cs typeface="Tahoma" panose="020B0604030504040204" pitchFamily="34" charset="0"/>
              </a:rPr>
              <a:t>Una </a:t>
            </a:r>
            <a:r>
              <a:rPr lang="en-US" altLang="en-US" sz="3200" b="1" dirty="0" err="1">
                <a:solidFill>
                  <a:srgbClr val="652143"/>
                </a:solidFill>
                <a:latin typeface="Tahoma" panose="020B0604030504040204" pitchFamily="34" charset="0"/>
                <a:cs typeface="Tahoma" panose="020B0604030504040204" pitchFamily="34" charset="0"/>
              </a:rPr>
              <a:t>Porción</a:t>
            </a:r>
            <a:r>
              <a:rPr lang="en-US" altLang="en-US" sz="3200" b="1" dirty="0">
                <a:solidFill>
                  <a:srgbClr val="652143"/>
                </a:solidFill>
                <a:latin typeface="Tahoma" panose="020B0604030504040204" pitchFamily="34" charset="0"/>
                <a:cs typeface="Tahoma" panose="020B0604030504040204" pitchFamily="34" charset="0"/>
              </a:rPr>
              <a:t>:</a:t>
            </a:r>
            <a:r>
              <a:rPr lang="en-US" altLang="en-US" sz="3200" b="1" dirty="0">
                <a:latin typeface="Tahoma" panose="020B0604030504040204" pitchFamily="34" charset="0"/>
                <a:cs typeface="Tahoma" panose="020B0604030504040204" pitchFamily="34" charset="0"/>
              </a:rPr>
              <a:t> </a:t>
            </a:r>
            <a:r>
              <a:rPr lang="en-US" altLang="en-US" sz="3200" b="1" dirty="0" err="1">
                <a:solidFill>
                  <a:srgbClr val="AC0000"/>
                </a:solidFill>
                <a:latin typeface="Tahoma" panose="020B0604030504040204" pitchFamily="34" charset="0"/>
                <a:cs typeface="Tahoma" panose="020B0604030504040204" pitchFamily="34" charset="0"/>
              </a:rPr>
              <a:t>Adenina</a:t>
            </a:r>
            <a:endParaRPr lang="en-US" altLang="en-US" sz="3200" b="1" dirty="0">
              <a:solidFill>
                <a:srgbClr val="AC0000"/>
              </a:solidFill>
              <a:latin typeface="Tahoma" panose="020B0604030504040204" pitchFamily="34" charset="0"/>
              <a:cs typeface="Tahoma" panose="020B0604030504040204" pitchFamily="34" charset="0"/>
            </a:endParaRPr>
          </a:p>
        </p:txBody>
      </p:sp>
      <p:sp>
        <p:nvSpPr>
          <p:cNvPr id="4" name="Rectangle 9">
            <a:extLst>
              <a:ext uri="{FF2B5EF4-FFF2-40B4-BE49-F238E27FC236}">
                <a16:creationId xmlns:a16="http://schemas.microsoft.com/office/drawing/2014/main" id="{FDDC00CC-20DD-4E8A-9804-DF85110D50F6}"/>
              </a:ext>
            </a:extLst>
          </p:cNvPr>
          <p:cNvSpPr>
            <a:spLocks noChangeArrowheads="1"/>
          </p:cNvSpPr>
          <p:nvPr/>
        </p:nvSpPr>
        <p:spPr bwMode="auto">
          <a:xfrm>
            <a:off x="1482725" y="6055444"/>
            <a:ext cx="7448550" cy="4699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ct val="20000"/>
              </a:spcBef>
              <a:defRPr/>
            </a:pPr>
            <a:r>
              <a:rPr lang="en-US" altLang="en-US" sz="2600" b="1" dirty="0">
                <a:solidFill>
                  <a:srgbClr val="4F2270"/>
                </a:solidFill>
                <a:effectLst>
                  <a:outerShdw blurRad="38100" dist="38100" dir="2700000" algn="tl">
                    <a:srgbClr val="000000">
                      <a:alpha val="43137"/>
                    </a:srgbClr>
                  </a:outerShdw>
                </a:effectLst>
                <a:latin typeface="Arial" panose="020B0604020202020204" pitchFamily="34" charset="0"/>
              </a:rPr>
              <a:t>Unidos </a:t>
            </a:r>
            <a:r>
              <a:rPr lang="en-US" altLang="en-US" sz="2600" b="1" dirty="0" err="1">
                <a:solidFill>
                  <a:srgbClr val="4F2270"/>
                </a:solidFill>
                <a:effectLst>
                  <a:outerShdw blurRad="38100" dist="38100" dir="2700000" algn="tl">
                    <a:srgbClr val="000000">
                      <a:alpha val="43137"/>
                    </a:srgbClr>
                  </a:outerShdw>
                </a:effectLst>
                <a:latin typeface="Arial" panose="020B0604020202020204" pitchFamily="34" charset="0"/>
              </a:rPr>
              <a:t>vía</a:t>
            </a:r>
            <a:r>
              <a:rPr lang="en-US" altLang="en-US" sz="2600" b="1" dirty="0">
                <a:solidFill>
                  <a:srgbClr val="4F2270"/>
                </a:solidFill>
                <a:effectLst>
                  <a:outerShdw blurRad="38100" dist="38100" dir="2700000" algn="tl">
                    <a:srgbClr val="000000">
                      <a:alpha val="43137"/>
                    </a:srgbClr>
                  </a:outerShdw>
                </a:effectLst>
                <a:latin typeface="Arial" panose="020B0604020202020204" pitchFamily="34" charset="0"/>
              </a:rPr>
              <a:t> Enlaces </a:t>
            </a:r>
            <a:r>
              <a:rPr lang="en-US" altLang="en-US" sz="2600" b="1" dirty="0" err="1">
                <a:solidFill>
                  <a:srgbClr val="4F2270"/>
                </a:solidFill>
                <a:effectLst>
                  <a:outerShdw blurRad="38100" dist="38100" dir="2700000" algn="tl">
                    <a:srgbClr val="000000">
                      <a:alpha val="43137"/>
                    </a:srgbClr>
                  </a:outerShdw>
                </a:effectLst>
                <a:latin typeface="Arial" panose="020B0604020202020204" pitchFamily="34" charset="0"/>
              </a:rPr>
              <a:t>Químicos</a:t>
            </a:r>
            <a:r>
              <a:rPr lang="en-US" altLang="en-US" sz="2600" b="1" dirty="0">
                <a:solidFill>
                  <a:srgbClr val="4F2270"/>
                </a:solidFill>
                <a:effectLst>
                  <a:outerShdw blurRad="38100" dist="38100" dir="2700000" algn="tl">
                    <a:srgbClr val="000000">
                      <a:alpha val="43137"/>
                    </a:srgbClr>
                  </a:outerShdw>
                </a:effectLst>
                <a:latin typeface="Arial" panose="020B0604020202020204" pitchFamily="34" charset="0"/>
              </a:rPr>
              <a:t> de Alta </a:t>
            </a:r>
            <a:r>
              <a:rPr lang="en-US" altLang="en-US" sz="2600" b="1" dirty="0" err="1">
                <a:solidFill>
                  <a:srgbClr val="4F2270"/>
                </a:solidFill>
                <a:effectLst>
                  <a:outerShdw blurRad="38100" dist="38100" dir="2700000" algn="tl">
                    <a:srgbClr val="000000">
                      <a:alpha val="43137"/>
                    </a:srgbClr>
                  </a:outerShdw>
                </a:effectLst>
                <a:latin typeface="Arial" panose="020B0604020202020204" pitchFamily="34" charset="0"/>
              </a:rPr>
              <a:t>Energía</a:t>
            </a:r>
            <a:endParaRPr lang="en-US" altLang="en-US" sz="2600" b="1" dirty="0">
              <a:solidFill>
                <a:srgbClr val="4F2270"/>
              </a:solidFill>
              <a:effectLst>
                <a:outerShdw blurRad="38100" dist="38100" dir="2700000" algn="tl">
                  <a:srgbClr val="000000">
                    <a:alpha val="43137"/>
                  </a:srgbClr>
                </a:outerShdw>
              </a:effectLst>
              <a:latin typeface="Arial" panose="020B0604020202020204" pitchFamily="34" charset="0"/>
            </a:endParaRPr>
          </a:p>
        </p:txBody>
      </p:sp>
      <p:pic>
        <p:nvPicPr>
          <p:cNvPr id="5" name="Picture 28" descr="PntBlue1">
            <a:extLst>
              <a:ext uri="{FF2B5EF4-FFF2-40B4-BE49-F238E27FC236}">
                <a16:creationId xmlns:a16="http://schemas.microsoft.com/office/drawing/2014/main" id="{4F1B088B-A07F-4F5F-8B7D-29E719259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2002556"/>
            <a:ext cx="6159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F6373F1-A601-45C5-881D-15A6F8132FF5}"/>
              </a:ext>
            </a:extLst>
          </p:cNvPr>
          <p:cNvSpPr>
            <a:spLocks/>
          </p:cNvSpPr>
          <p:nvPr/>
        </p:nvSpPr>
        <p:spPr bwMode="auto">
          <a:xfrm>
            <a:off x="974725" y="2027956"/>
            <a:ext cx="4240213" cy="5334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defRPr/>
            </a:pPr>
            <a:r>
              <a:rPr lang="es-PR" altLang="es-PR" sz="4800" dirty="0">
                <a:solidFill>
                  <a:srgbClr val="484876"/>
                </a:solidFill>
                <a:effectLst>
                  <a:outerShdw blurRad="38100" dist="38100" dir="2700000" algn="tl">
                    <a:srgbClr val="C0C0C0"/>
                  </a:outerShdw>
                </a:effectLst>
                <a:latin typeface="Arial Black" pitchFamily="34" charset="0"/>
                <a:cs typeface="Arial" charset="0"/>
              </a:rPr>
              <a:t>Estructura:</a:t>
            </a:r>
          </a:p>
        </p:txBody>
      </p:sp>
      <p:pic>
        <p:nvPicPr>
          <p:cNvPr id="7" name="Picture 29" descr="Bullet_Round_Diamond_Maggenta_02">
            <a:extLst>
              <a:ext uri="{FF2B5EF4-FFF2-40B4-BE49-F238E27FC236}">
                <a16:creationId xmlns:a16="http://schemas.microsoft.com/office/drawing/2014/main" id="{AA2A5C01-D7F1-463D-BE97-A3BAAA14AC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 y="3426544"/>
            <a:ext cx="5286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57C9A7A5-8ED1-49AB-8556-059AB39BB776}"/>
              </a:ext>
            </a:extLst>
          </p:cNvPr>
          <p:cNvSpPr>
            <a:spLocks noChangeArrowheads="1"/>
          </p:cNvSpPr>
          <p:nvPr/>
        </p:nvSpPr>
        <p:spPr bwMode="auto">
          <a:xfrm>
            <a:off x="1443038" y="4096469"/>
            <a:ext cx="7315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spcBef>
                <a:spcPct val="20000"/>
              </a:spcBef>
            </a:pPr>
            <a:r>
              <a:rPr lang="en-US" altLang="en-US" sz="3200" b="1" dirty="0">
                <a:solidFill>
                  <a:srgbClr val="652143"/>
                </a:solidFill>
                <a:latin typeface="Tahoma" panose="020B0604030504040204" pitchFamily="34" charset="0"/>
                <a:cs typeface="Tahoma" panose="020B0604030504040204" pitchFamily="34" charset="0"/>
              </a:rPr>
              <a:t>Una </a:t>
            </a:r>
            <a:r>
              <a:rPr lang="en-US" altLang="en-US" sz="3200" b="1" dirty="0" err="1">
                <a:solidFill>
                  <a:srgbClr val="652143"/>
                </a:solidFill>
                <a:latin typeface="Tahoma" panose="020B0604030504040204" pitchFamily="34" charset="0"/>
                <a:cs typeface="Tahoma" panose="020B0604030504040204" pitchFamily="34" charset="0"/>
              </a:rPr>
              <a:t>Porción</a:t>
            </a:r>
            <a:r>
              <a:rPr lang="en-US" altLang="en-US" sz="3200" b="1" dirty="0">
                <a:solidFill>
                  <a:srgbClr val="652143"/>
                </a:solidFill>
                <a:latin typeface="Tahoma" panose="020B0604030504040204" pitchFamily="34" charset="0"/>
                <a:cs typeface="Tahoma" panose="020B0604030504040204" pitchFamily="34" charset="0"/>
              </a:rPr>
              <a:t>:</a:t>
            </a:r>
            <a:r>
              <a:rPr lang="en-US" altLang="en-US" sz="3200" b="1" dirty="0">
                <a:latin typeface="Tahoma" panose="020B0604030504040204" pitchFamily="34" charset="0"/>
                <a:cs typeface="Tahoma" panose="020B0604030504040204" pitchFamily="34" charset="0"/>
              </a:rPr>
              <a:t> </a:t>
            </a:r>
            <a:r>
              <a:rPr lang="en-US" altLang="en-US" sz="3200" b="1" dirty="0" err="1">
                <a:solidFill>
                  <a:srgbClr val="AC0000"/>
                </a:solidFill>
                <a:latin typeface="Tahoma" panose="020B0604030504040204" pitchFamily="34" charset="0"/>
                <a:cs typeface="Tahoma" panose="020B0604030504040204" pitchFamily="34" charset="0"/>
              </a:rPr>
              <a:t>Ribosa</a:t>
            </a:r>
            <a:endParaRPr lang="en-US" altLang="en-US" sz="3200" b="1" dirty="0">
              <a:solidFill>
                <a:srgbClr val="AC0000"/>
              </a:solidFill>
              <a:latin typeface="Tahoma" panose="020B0604030504040204" pitchFamily="34" charset="0"/>
              <a:cs typeface="Tahoma" panose="020B0604030504040204" pitchFamily="34" charset="0"/>
            </a:endParaRPr>
          </a:p>
        </p:txBody>
      </p:sp>
      <p:pic>
        <p:nvPicPr>
          <p:cNvPr id="9" name="Picture 29" descr="Bullet_Round_Diamond_Maggenta_02">
            <a:extLst>
              <a:ext uri="{FF2B5EF4-FFF2-40B4-BE49-F238E27FC236}">
                <a16:creationId xmlns:a16="http://schemas.microsoft.com/office/drawing/2014/main" id="{5E5D433A-DEFE-483C-9892-1903F8AFE5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4134569"/>
            <a:ext cx="527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BAFDBC20-AB1A-42A8-89F8-6FB13AF0077D}"/>
              </a:ext>
            </a:extLst>
          </p:cNvPr>
          <p:cNvSpPr>
            <a:spLocks noChangeArrowheads="1"/>
          </p:cNvSpPr>
          <p:nvPr/>
        </p:nvSpPr>
        <p:spPr bwMode="auto">
          <a:xfrm>
            <a:off x="1462088" y="5455369"/>
            <a:ext cx="34813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spcBef>
                <a:spcPct val="20000"/>
              </a:spcBef>
            </a:pPr>
            <a:r>
              <a:rPr lang="en-US" altLang="en-US" sz="3200" b="1" dirty="0">
                <a:solidFill>
                  <a:srgbClr val="652143"/>
                </a:solidFill>
                <a:latin typeface="Tahoma" panose="020B0604030504040204" pitchFamily="34" charset="0"/>
                <a:cs typeface="Tahoma" panose="020B0604030504040204" pitchFamily="34" charset="0"/>
              </a:rPr>
              <a:t>Tres:</a:t>
            </a:r>
            <a:r>
              <a:rPr lang="en-US" altLang="en-US" sz="3200" b="1" dirty="0">
                <a:latin typeface="Tahoma" panose="020B0604030504040204" pitchFamily="34" charset="0"/>
                <a:cs typeface="Tahoma" panose="020B0604030504040204" pitchFamily="34" charset="0"/>
              </a:rPr>
              <a:t> </a:t>
            </a:r>
            <a:r>
              <a:rPr lang="en-US" altLang="en-US" sz="3200" b="1" dirty="0" err="1">
                <a:solidFill>
                  <a:srgbClr val="AC0000"/>
                </a:solidFill>
                <a:latin typeface="Tahoma" panose="020B0604030504040204" pitchFamily="34" charset="0"/>
                <a:cs typeface="Tahoma" panose="020B0604030504040204" pitchFamily="34" charset="0"/>
              </a:rPr>
              <a:t>Fosfatos</a:t>
            </a:r>
            <a:r>
              <a:rPr lang="en-US" altLang="en-US" sz="3200" b="1" dirty="0">
                <a:solidFill>
                  <a:srgbClr val="AC0000"/>
                </a:solidFill>
                <a:latin typeface="Tahoma" panose="020B0604030504040204" pitchFamily="34" charset="0"/>
                <a:cs typeface="Tahoma" panose="020B0604030504040204" pitchFamily="34" charset="0"/>
              </a:rPr>
              <a:t>:</a:t>
            </a:r>
          </a:p>
        </p:txBody>
      </p:sp>
      <p:pic>
        <p:nvPicPr>
          <p:cNvPr id="11" name="Picture 29" descr="Bullet_Round_Diamond_Maggenta_02">
            <a:extLst>
              <a:ext uri="{FF2B5EF4-FFF2-40B4-BE49-F238E27FC236}">
                <a16:creationId xmlns:a16="http://schemas.microsoft.com/office/drawing/2014/main" id="{00051265-080C-43B1-B609-1B46DCBF58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13" y="5493469"/>
            <a:ext cx="5286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5">
            <a:extLst>
              <a:ext uri="{FF2B5EF4-FFF2-40B4-BE49-F238E27FC236}">
                <a16:creationId xmlns:a16="http://schemas.microsoft.com/office/drawing/2014/main" id="{50D53043-F8F8-4E66-B395-7B0E9CEF9F86}"/>
              </a:ext>
            </a:extLst>
          </p:cNvPr>
          <p:cNvSpPr txBox="1">
            <a:spLocks/>
          </p:cNvSpPr>
          <p:nvPr/>
        </p:nvSpPr>
        <p:spPr bwMode="auto">
          <a:xfrm>
            <a:off x="989013" y="2796306"/>
            <a:ext cx="3940175" cy="430213"/>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defRPr/>
            </a:pPr>
            <a:r>
              <a:rPr lang="es-PR" altLang="es-PR" sz="4000" dirty="0">
                <a:solidFill>
                  <a:srgbClr val="9E0040"/>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ADENOSINA:</a:t>
            </a:r>
          </a:p>
        </p:txBody>
      </p:sp>
      <p:sp>
        <p:nvSpPr>
          <p:cNvPr id="13" name="Title 5">
            <a:extLst>
              <a:ext uri="{FF2B5EF4-FFF2-40B4-BE49-F238E27FC236}">
                <a16:creationId xmlns:a16="http://schemas.microsoft.com/office/drawing/2014/main" id="{440021FF-1B0E-4572-A57A-41C4084AB23B}"/>
              </a:ext>
            </a:extLst>
          </p:cNvPr>
          <p:cNvSpPr txBox="1">
            <a:spLocks/>
          </p:cNvSpPr>
          <p:nvPr/>
        </p:nvSpPr>
        <p:spPr bwMode="auto">
          <a:xfrm>
            <a:off x="974725" y="4855294"/>
            <a:ext cx="3481388" cy="428625"/>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defRPr/>
            </a:pPr>
            <a:r>
              <a:rPr lang="es-PR" altLang="es-PR" sz="4000" dirty="0">
                <a:solidFill>
                  <a:srgbClr val="9E0040"/>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FOSFATOS:</a:t>
            </a:r>
          </a:p>
        </p:txBody>
      </p:sp>
      <p:sp>
        <p:nvSpPr>
          <p:cNvPr id="14" name="Title 1">
            <a:extLst>
              <a:ext uri="{FF2B5EF4-FFF2-40B4-BE49-F238E27FC236}">
                <a16:creationId xmlns:a16="http://schemas.microsoft.com/office/drawing/2014/main" id="{BA7EDB04-B740-4F03-8D02-DB73EF9B0EC7}"/>
              </a:ext>
            </a:extLst>
          </p:cNvPr>
          <p:cNvSpPr>
            <a:spLocks/>
          </p:cNvSpPr>
          <p:nvPr/>
        </p:nvSpPr>
        <p:spPr bwMode="auto">
          <a:xfrm>
            <a:off x="184150" y="664741"/>
            <a:ext cx="8578850" cy="110807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ADENOSINA DE TRIFOSFATO</a:t>
            </a:r>
          </a:p>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(ATP)</a:t>
            </a:r>
          </a:p>
        </p:txBody>
      </p:sp>
    </p:spTree>
    <p:extLst>
      <p:ext uri="{BB962C8B-B14F-4D97-AF65-F5344CB8AC3E}">
        <p14:creationId xmlns:p14="http://schemas.microsoft.com/office/powerpoint/2010/main" val="423267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a:extLst>
              <a:ext uri="{FF2B5EF4-FFF2-40B4-BE49-F238E27FC236}">
                <a16:creationId xmlns:a16="http://schemas.microsoft.com/office/drawing/2014/main" id="{D1C522B1-F95C-4534-A92C-22761BD8E0BE}"/>
              </a:ext>
            </a:extLst>
          </p:cNvPr>
          <p:cNvSpPr>
            <a:spLocks noChangeArrowheads="1"/>
          </p:cNvSpPr>
          <p:nvPr/>
        </p:nvSpPr>
        <p:spPr bwMode="auto">
          <a:xfrm>
            <a:off x="3938588" y="1098550"/>
            <a:ext cx="1230312" cy="457200"/>
          </a:xfrm>
          <a:prstGeom prst="rect">
            <a:avLst/>
          </a:prstGeom>
          <a:noFill/>
          <a:ln w="9525">
            <a:noFill/>
            <a:miter lim="800000"/>
            <a:headEnd/>
            <a:tailEnd/>
          </a:ln>
          <a:effectLst/>
        </p:spPr>
        <p:txBody>
          <a:bodyPr/>
          <a:lstStyle/>
          <a:p>
            <a:pPr marL="342900" indent="-342900" algn="ctr" eaLnBrk="0" hangingPunct="0">
              <a:lnSpc>
                <a:spcPct val="90000"/>
              </a:lnSpc>
              <a:spcBef>
                <a:spcPct val="20000"/>
              </a:spcBef>
              <a:defRPr/>
            </a:pPr>
            <a:r>
              <a:rPr lang="en-US" sz="2700">
                <a:effectLst>
                  <a:outerShdw blurRad="38100" dist="38100" dir="2700000" algn="tl">
                    <a:srgbClr val="C0C0C0"/>
                  </a:outerShdw>
                </a:effectLst>
                <a:latin typeface="Arial Black" pitchFamily="34" charset="0"/>
              </a:rPr>
              <a:t>SOL</a:t>
            </a:r>
          </a:p>
        </p:txBody>
      </p:sp>
      <p:sp>
        <p:nvSpPr>
          <p:cNvPr id="465925" name="Rectangle 5">
            <a:extLst>
              <a:ext uri="{FF2B5EF4-FFF2-40B4-BE49-F238E27FC236}">
                <a16:creationId xmlns:a16="http://schemas.microsoft.com/office/drawing/2014/main" id="{27636E9D-7D8A-449C-B062-EE9447236BC2}"/>
              </a:ext>
            </a:extLst>
          </p:cNvPr>
          <p:cNvSpPr>
            <a:spLocks noChangeArrowheads="1"/>
          </p:cNvSpPr>
          <p:nvPr/>
        </p:nvSpPr>
        <p:spPr bwMode="auto">
          <a:xfrm>
            <a:off x="2506663" y="1666875"/>
            <a:ext cx="44418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s-PR" altLang="en-US" sz="2400" b="1">
                <a:latin typeface="Arial" panose="020B0604020202020204" pitchFamily="34" charset="0"/>
              </a:rPr>
              <a:t>Origen de toda la Energía</a:t>
            </a:r>
          </a:p>
        </p:txBody>
      </p:sp>
      <p:sp>
        <p:nvSpPr>
          <p:cNvPr id="465926" name="Line 6">
            <a:extLst>
              <a:ext uri="{FF2B5EF4-FFF2-40B4-BE49-F238E27FC236}">
                <a16:creationId xmlns:a16="http://schemas.microsoft.com/office/drawing/2014/main" id="{796924E1-A0ED-4973-830B-E145338ACB82}"/>
              </a:ext>
            </a:extLst>
          </p:cNvPr>
          <p:cNvSpPr>
            <a:spLocks noChangeShapeType="1"/>
          </p:cNvSpPr>
          <p:nvPr/>
        </p:nvSpPr>
        <p:spPr bwMode="auto">
          <a:xfrm>
            <a:off x="4546600" y="1476375"/>
            <a:ext cx="0" cy="344488"/>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5927" name="Rectangle 7">
            <a:extLst>
              <a:ext uri="{FF2B5EF4-FFF2-40B4-BE49-F238E27FC236}">
                <a16:creationId xmlns:a16="http://schemas.microsoft.com/office/drawing/2014/main" id="{C653F246-CB25-4D7D-9DD8-F063633CF824}"/>
              </a:ext>
            </a:extLst>
          </p:cNvPr>
          <p:cNvSpPr>
            <a:spLocks noChangeArrowheads="1"/>
          </p:cNvSpPr>
          <p:nvPr/>
        </p:nvSpPr>
        <p:spPr bwMode="auto">
          <a:xfrm>
            <a:off x="3082925" y="2254250"/>
            <a:ext cx="3116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s-PR" altLang="en-US" sz="2400" b="1" i="1">
                <a:latin typeface="Arial" panose="020B0604020202020204" pitchFamily="34" charset="0"/>
              </a:rPr>
              <a:t>Energía Lumínica</a:t>
            </a:r>
          </a:p>
        </p:txBody>
      </p:sp>
      <p:sp>
        <p:nvSpPr>
          <p:cNvPr id="92168" name="Rectangle 8">
            <a:extLst>
              <a:ext uri="{FF2B5EF4-FFF2-40B4-BE49-F238E27FC236}">
                <a16:creationId xmlns:a16="http://schemas.microsoft.com/office/drawing/2014/main" id="{2C014D8E-E840-4D7B-B73E-B38F990D4D98}"/>
              </a:ext>
            </a:extLst>
          </p:cNvPr>
          <p:cNvSpPr>
            <a:spLocks noChangeArrowheads="1"/>
          </p:cNvSpPr>
          <p:nvPr/>
        </p:nvSpPr>
        <p:spPr bwMode="auto">
          <a:xfrm>
            <a:off x="3744913" y="2808288"/>
            <a:ext cx="1525587" cy="344487"/>
          </a:xfrm>
          <a:prstGeom prst="rect">
            <a:avLst/>
          </a:prstGeom>
          <a:noFill/>
          <a:ln w="9525">
            <a:noFill/>
            <a:miter lim="800000"/>
            <a:headEnd/>
            <a:tailEnd/>
          </a:ln>
          <a:effectLst/>
        </p:spPr>
        <p:txBody>
          <a:bodyPr/>
          <a:lstStyle/>
          <a:p>
            <a:pPr marL="342900" indent="-342900" algn="ctr" eaLnBrk="0" hangingPunct="0">
              <a:spcBef>
                <a:spcPct val="20000"/>
              </a:spcBef>
              <a:defRPr/>
            </a:pPr>
            <a:r>
              <a:rPr lang="es-PR" sz="2400" b="1" i="1">
                <a:effectLst>
                  <a:outerShdw blurRad="38100" dist="38100" dir="2700000" algn="tl">
                    <a:srgbClr val="C0C0C0"/>
                  </a:outerShdw>
                </a:effectLst>
                <a:latin typeface="Arial" charset="0"/>
              </a:rPr>
              <a:t>Plantas</a:t>
            </a:r>
          </a:p>
        </p:txBody>
      </p:sp>
      <p:sp>
        <p:nvSpPr>
          <p:cNvPr id="465929" name="Rectangle 9">
            <a:extLst>
              <a:ext uri="{FF2B5EF4-FFF2-40B4-BE49-F238E27FC236}">
                <a16:creationId xmlns:a16="http://schemas.microsoft.com/office/drawing/2014/main" id="{BA1E851D-1724-4BA9-950D-D32ADB8A9455}"/>
              </a:ext>
            </a:extLst>
          </p:cNvPr>
          <p:cNvSpPr>
            <a:spLocks noChangeArrowheads="1"/>
          </p:cNvSpPr>
          <p:nvPr/>
        </p:nvSpPr>
        <p:spPr bwMode="auto">
          <a:xfrm>
            <a:off x="582613" y="3481388"/>
            <a:ext cx="8178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s-PR" altLang="en-US" sz="2400" b="1" i="1">
                <a:latin typeface="Arial" panose="020B0604020202020204" pitchFamily="34" charset="0"/>
              </a:rPr>
              <a:t>Convierten la Luz en Energía Química Almacenada</a:t>
            </a:r>
          </a:p>
          <a:p>
            <a:pPr algn="ctr">
              <a:lnSpc>
                <a:spcPct val="70000"/>
              </a:lnSpc>
              <a:spcBef>
                <a:spcPct val="20000"/>
              </a:spcBef>
            </a:pPr>
            <a:r>
              <a:rPr lang="es-PR" altLang="en-US" sz="2400" b="1" i="1">
                <a:latin typeface="Arial" panose="020B0604020202020204" pitchFamily="34" charset="0"/>
              </a:rPr>
              <a:t>(Fotosíntesis)</a:t>
            </a:r>
          </a:p>
        </p:txBody>
      </p:sp>
      <p:sp>
        <p:nvSpPr>
          <p:cNvPr id="465930" name="Line 10">
            <a:extLst>
              <a:ext uri="{FF2B5EF4-FFF2-40B4-BE49-F238E27FC236}">
                <a16:creationId xmlns:a16="http://schemas.microsoft.com/office/drawing/2014/main" id="{14E3678F-E460-4171-8D6A-EAB4BD79E8F4}"/>
              </a:ext>
            </a:extLst>
          </p:cNvPr>
          <p:cNvSpPr>
            <a:spLocks noChangeShapeType="1"/>
          </p:cNvSpPr>
          <p:nvPr/>
        </p:nvSpPr>
        <p:spPr bwMode="auto">
          <a:xfrm>
            <a:off x="4527550" y="2082800"/>
            <a:ext cx="0" cy="344488"/>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5931" name="Line 11">
            <a:extLst>
              <a:ext uri="{FF2B5EF4-FFF2-40B4-BE49-F238E27FC236}">
                <a16:creationId xmlns:a16="http://schemas.microsoft.com/office/drawing/2014/main" id="{4D302C65-E6F9-49D5-8C45-7464552732D1}"/>
              </a:ext>
            </a:extLst>
          </p:cNvPr>
          <p:cNvSpPr>
            <a:spLocks noChangeShapeType="1"/>
          </p:cNvSpPr>
          <p:nvPr/>
        </p:nvSpPr>
        <p:spPr bwMode="auto">
          <a:xfrm>
            <a:off x="4508500" y="2636838"/>
            <a:ext cx="0" cy="344487"/>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5932" name="Line 12">
            <a:extLst>
              <a:ext uri="{FF2B5EF4-FFF2-40B4-BE49-F238E27FC236}">
                <a16:creationId xmlns:a16="http://schemas.microsoft.com/office/drawing/2014/main" id="{90F5D5E8-EABF-4752-821C-961303E28133}"/>
              </a:ext>
            </a:extLst>
          </p:cNvPr>
          <p:cNvSpPr>
            <a:spLocks noChangeShapeType="1"/>
          </p:cNvSpPr>
          <p:nvPr/>
        </p:nvSpPr>
        <p:spPr bwMode="auto">
          <a:xfrm>
            <a:off x="4508500" y="3195638"/>
            <a:ext cx="0" cy="344487"/>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173" name="Rectangle 13">
            <a:extLst>
              <a:ext uri="{FF2B5EF4-FFF2-40B4-BE49-F238E27FC236}">
                <a16:creationId xmlns:a16="http://schemas.microsoft.com/office/drawing/2014/main" id="{92479731-89DB-4C98-9D25-1C652F891395}"/>
              </a:ext>
            </a:extLst>
          </p:cNvPr>
          <p:cNvSpPr>
            <a:spLocks noChangeArrowheads="1"/>
          </p:cNvSpPr>
          <p:nvPr/>
        </p:nvSpPr>
        <p:spPr bwMode="auto">
          <a:xfrm>
            <a:off x="2082800" y="4332288"/>
            <a:ext cx="4932363" cy="344487"/>
          </a:xfrm>
          <a:prstGeom prst="rect">
            <a:avLst/>
          </a:prstGeom>
          <a:noFill/>
          <a:ln w="9525">
            <a:noFill/>
            <a:miter lim="800000"/>
            <a:headEnd/>
            <a:tailEnd/>
          </a:ln>
          <a:effectLst/>
        </p:spPr>
        <p:txBody>
          <a:bodyPr/>
          <a:lstStyle/>
          <a:p>
            <a:pPr marL="342900" indent="-342900" algn="ctr" eaLnBrk="0" hangingPunct="0">
              <a:spcBef>
                <a:spcPct val="20000"/>
              </a:spcBef>
              <a:defRPr/>
            </a:pPr>
            <a:r>
              <a:rPr lang="es-PR" sz="2400" b="1" i="1">
                <a:effectLst>
                  <a:outerShdw blurRad="38100" dist="38100" dir="2700000" algn="tl">
                    <a:srgbClr val="C0C0C0"/>
                  </a:outerShdw>
                </a:effectLst>
                <a:latin typeface="Arial" charset="0"/>
              </a:rPr>
              <a:t>Ser Humano</a:t>
            </a:r>
          </a:p>
        </p:txBody>
      </p:sp>
      <p:sp>
        <p:nvSpPr>
          <p:cNvPr id="465934" name="Line 14">
            <a:extLst>
              <a:ext uri="{FF2B5EF4-FFF2-40B4-BE49-F238E27FC236}">
                <a16:creationId xmlns:a16="http://schemas.microsoft.com/office/drawing/2014/main" id="{CE049875-CE78-43C1-ACC3-FF03FDCCB82F}"/>
              </a:ext>
            </a:extLst>
          </p:cNvPr>
          <p:cNvSpPr>
            <a:spLocks noChangeShapeType="1"/>
          </p:cNvSpPr>
          <p:nvPr/>
        </p:nvSpPr>
        <p:spPr bwMode="auto">
          <a:xfrm>
            <a:off x="4508500" y="4148138"/>
            <a:ext cx="0" cy="344487"/>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5935" name="Rectangle 15">
            <a:extLst>
              <a:ext uri="{FF2B5EF4-FFF2-40B4-BE49-F238E27FC236}">
                <a16:creationId xmlns:a16="http://schemas.microsoft.com/office/drawing/2014/main" id="{0520169F-E420-4877-8EE5-9266A2A96A45}"/>
              </a:ext>
            </a:extLst>
          </p:cNvPr>
          <p:cNvSpPr>
            <a:spLocks noChangeArrowheads="1"/>
          </p:cNvSpPr>
          <p:nvPr/>
        </p:nvSpPr>
        <p:spPr bwMode="auto">
          <a:xfrm>
            <a:off x="561975" y="5000625"/>
            <a:ext cx="82184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s-PR" altLang="en-US" sz="2400" b="1" i="1">
                <a:latin typeface="Arial" panose="020B0604020202020204" pitchFamily="34" charset="0"/>
              </a:rPr>
              <a:t>Obtiene la Energía Consumiendo</a:t>
            </a:r>
          </a:p>
          <a:p>
            <a:pPr algn="ctr">
              <a:lnSpc>
                <a:spcPct val="70000"/>
              </a:lnSpc>
              <a:spcBef>
                <a:spcPct val="20000"/>
              </a:spcBef>
            </a:pPr>
            <a:r>
              <a:rPr lang="es-PR" altLang="en-US" sz="2400" b="1" i="1">
                <a:latin typeface="Arial" panose="020B0604020202020204" pitchFamily="34" charset="0"/>
              </a:rPr>
              <a:t>Plantas o Animales</a:t>
            </a:r>
          </a:p>
          <a:p>
            <a:pPr algn="ctr">
              <a:lnSpc>
                <a:spcPct val="70000"/>
              </a:lnSpc>
              <a:spcBef>
                <a:spcPct val="20000"/>
              </a:spcBef>
            </a:pPr>
            <a:r>
              <a:rPr lang="es-PR" altLang="en-US" sz="2400" b="1" i="1">
                <a:latin typeface="Arial" panose="020B0604020202020204" pitchFamily="34" charset="0"/>
              </a:rPr>
              <a:t>(CHO, Grasas,</a:t>
            </a:r>
            <a:r>
              <a:rPr lang="en-US" altLang="en-US" sz="2400" b="1" i="1">
                <a:latin typeface="Arial" panose="020B0604020202020204" pitchFamily="34" charset="0"/>
              </a:rPr>
              <a:t> Pro)</a:t>
            </a:r>
          </a:p>
        </p:txBody>
      </p:sp>
      <p:sp>
        <p:nvSpPr>
          <p:cNvPr id="465936" name="Line 16">
            <a:extLst>
              <a:ext uri="{FF2B5EF4-FFF2-40B4-BE49-F238E27FC236}">
                <a16:creationId xmlns:a16="http://schemas.microsoft.com/office/drawing/2014/main" id="{35FCD47A-8DE3-446B-9F1E-47D9E73A2600}"/>
              </a:ext>
            </a:extLst>
          </p:cNvPr>
          <p:cNvSpPr>
            <a:spLocks noChangeShapeType="1"/>
          </p:cNvSpPr>
          <p:nvPr/>
        </p:nvSpPr>
        <p:spPr bwMode="auto">
          <a:xfrm>
            <a:off x="4487863" y="4727575"/>
            <a:ext cx="0" cy="344488"/>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5937" name="Freeform 17">
            <a:extLst>
              <a:ext uri="{FF2B5EF4-FFF2-40B4-BE49-F238E27FC236}">
                <a16:creationId xmlns:a16="http://schemas.microsoft.com/office/drawing/2014/main" id="{350EBD9C-92A9-483D-A511-4BF3686804B7}"/>
              </a:ext>
            </a:extLst>
          </p:cNvPr>
          <p:cNvSpPr>
            <a:spLocks/>
          </p:cNvSpPr>
          <p:nvPr/>
        </p:nvSpPr>
        <p:spPr bwMode="auto">
          <a:xfrm>
            <a:off x="3789363" y="5942013"/>
            <a:ext cx="1882775" cy="185737"/>
          </a:xfrm>
          <a:custGeom>
            <a:avLst/>
            <a:gdLst>
              <a:gd name="T0" fmla="*/ 0 w 1186"/>
              <a:gd name="T1" fmla="*/ 0 h 142"/>
              <a:gd name="T2" fmla="*/ 0 w 1186"/>
              <a:gd name="T3" fmla="*/ 2147483647 h 142"/>
              <a:gd name="T4" fmla="*/ 2147483647 w 1186"/>
              <a:gd name="T5" fmla="*/ 2147483647 h 142"/>
              <a:gd name="T6" fmla="*/ 2147483647 w 1186"/>
              <a:gd name="T7" fmla="*/ 2147483647 h 142"/>
              <a:gd name="T8" fmla="*/ 0 60000 65536"/>
              <a:gd name="T9" fmla="*/ 0 60000 65536"/>
              <a:gd name="T10" fmla="*/ 0 60000 65536"/>
              <a:gd name="T11" fmla="*/ 0 60000 65536"/>
              <a:gd name="T12" fmla="*/ 0 w 1186"/>
              <a:gd name="T13" fmla="*/ 0 h 142"/>
              <a:gd name="T14" fmla="*/ 1186 w 1186"/>
              <a:gd name="T15" fmla="*/ 142 h 142"/>
            </a:gdLst>
            <a:ahLst/>
            <a:cxnLst>
              <a:cxn ang="T8">
                <a:pos x="T0" y="T1"/>
              </a:cxn>
              <a:cxn ang="T9">
                <a:pos x="T2" y="T3"/>
              </a:cxn>
              <a:cxn ang="T10">
                <a:pos x="T4" y="T5"/>
              </a:cxn>
              <a:cxn ang="T11">
                <a:pos x="T6" y="T7"/>
              </a:cxn>
            </a:cxnLst>
            <a:rect l="T12" t="T13" r="T14" b="T15"/>
            <a:pathLst>
              <a:path w="1186" h="142">
                <a:moveTo>
                  <a:pt x="0" y="0"/>
                </a:moveTo>
                <a:lnTo>
                  <a:pt x="0" y="142"/>
                </a:lnTo>
                <a:lnTo>
                  <a:pt x="1186" y="142"/>
                </a:lnTo>
                <a:lnTo>
                  <a:pt x="1186" y="16"/>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65938" name="Line 18">
            <a:extLst>
              <a:ext uri="{FF2B5EF4-FFF2-40B4-BE49-F238E27FC236}">
                <a16:creationId xmlns:a16="http://schemas.microsoft.com/office/drawing/2014/main" id="{5860502E-A311-4FFE-8228-1037339341E8}"/>
              </a:ext>
            </a:extLst>
          </p:cNvPr>
          <p:cNvSpPr>
            <a:spLocks noChangeShapeType="1"/>
          </p:cNvSpPr>
          <p:nvPr/>
        </p:nvSpPr>
        <p:spPr bwMode="auto">
          <a:xfrm>
            <a:off x="4703763" y="5954713"/>
            <a:ext cx="0" cy="1587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5939" name="Rectangle 19">
            <a:extLst>
              <a:ext uri="{FF2B5EF4-FFF2-40B4-BE49-F238E27FC236}">
                <a16:creationId xmlns:a16="http://schemas.microsoft.com/office/drawing/2014/main" id="{F3B85DA0-3DDE-4B6C-85CE-79F7E1262CF1}"/>
              </a:ext>
            </a:extLst>
          </p:cNvPr>
          <p:cNvSpPr>
            <a:spLocks noChangeArrowheads="1"/>
          </p:cNvSpPr>
          <p:nvPr/>
        </p:nvSpPr>
        <p:spPr bwMode="auto">
          <a:xfrm>
            <a:off x="325438" y="6192838"/>
            <a:ext cx="86280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s-PR" altLang="en-US" sz="2100" b="1" i="1">
                <a:latin typeface="Arial" panose="020B0604020202020204" pitchFamily="34" charset="0"/>
              </a:rPr>
              <a:t>Se Descomponen en las Células para liberar Energía Almacenada</a:t>
            </a:r>
          </a:p>
        </p:txBody>
      </p:sp>
      <p:sp>
        <p:nvSpPr>
          <p:cNvPr id="20" name="Text Box 3">
            <a:extLst>
              <a:ext uri="{FF2B5EF4-FFF2-40B4-BE49-F238E27FC236}">
                <a16:creationId xmlns:a16="http://schemas.microsoft.com/office/drawing/2014/main" id="{D0D02D69-73D6-41A6-9AF0-D5F6F4CE2FDE}"/>
              </a:ext>
            </a:extLst>
          </p:cNvPr>
          <p:cNvSpPr txBox="1">
            <a:spLocks noChangeArrowheads="1"/>
          </p:cNvSpPr>
          <p:nvPr/>
        </p:nvSpPr>
        <p:spPr bwMode="auto">
          <a:xfrm>
            <a:off x="230188" y="571302"/>
            <a:ext cx="88677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rPr>
              <a:t>ENERGÍA: para la </a:t>
            </a:r>
            <a:r>
              <a:rPr lang="en-US" altLang="en-US" sz="3400" dirty="0" err="1">
                <a:solidFill>
                  <a:srgbClr val="484876"/>
                </a:solidFill>
                <a:effectLst>
                  <a:outerShdw blurRad="38100" dist="38100" dir="2700000" algn="tl">
                    <a:srgbClr val="000000">
                      <a:alpha val="43137"/>
                    </a:srgbClr>
                  </a:outerShdw>
                </a:effectLst>
                <a:latin typeface="Arial Black" panose="020B0A04020102020204" pitchFamily="34" charset="0"/>
              </a:rPr>
              <a:t>Actividad</a:t>
            </a:r>
            <a:r>
              <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3400" dirty="0" err="1">
                <a:solidFill>
                  <a:srgbClr val="484876"/>
                </a:solidFill>
                <a:effectLst>
                  <a:outerShdw blurRad="38100" dist="38100" dir="2700000" algn="tl">
                    <a:srgbClr val="000000">
                      <a:alpha val="43137"/>
                    </a:srgbClr>
                  </a:outerShdw>
                </a:effectLst>
                <a:latin typeface="Arial Black" panose="020B0A04020102020204" pitchFamily="34" charset="0"/>
              </a:rPr>
              <a:t>Celular</a:t>
            </a:r>
            <a:endPar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F5EA812-033A-49F4-84AD-9E1237054C3D}"/>
              </a:ext>
            </a:extLst>
          </p:cNvPr>
          <p:cNvSpPr>
            <a:spLocks noChangeArrowheads="1"/>
          </p:cNvSpPr>
          <p:nvPr/>
        </p:nvSpPr>
        <p:spPr bwMode="auto">
          <a:xfrm>
            <a:off x="228600" y="595286"/>
            <a:ext cx="8686800" cy="381000"/>
          </a:xfrm>
          <a:prstGeom prst="rect">
            <a:avLst/>
          </a:prstGeom>
          <a:noFill/>
          <a:ln>
            <a:noFill/>
          </a:ln>
          <a:effectLst/>
        </p:spPr>
        <p:txBody>
          <a:bodyPr anchor="ctr"/>
          <a:lstStyle>
            <a:lvl1pPr eaLnBrk="0" hangingPunct="0">
              <a:defRPr sz="1200" b="1" i="1">
                <a:solidFill>
                  <a:schemeClr val="tx1"/>
                </a:solidFill>
                <a:latin typeface="Times New Roman" panose="02020603050405020304" pitchFamily="18" charset="0"/>
              </a:defRPr>
            </a:lvl1pPr>
            <a:lvl2pPr eaLnBrk="0" hangingPunct="0">
              <a:defRPr sz="1200" b="1" i="1">
                <a:solidFill>
                  <a:schemeClr val="tx1"/>
                </a:solidFill>
                <a:latin typeface="Times New Roman" panose="02020603050405020304" pitchFamily="18" charset="0"/>
              </a:defRPr>
            </a:lvl2pPr>
            <a:lvl3pPr eaLnBrk="0" hangingPunct="0">
              <a:defRPr sz="1200" b="1" i="1">
                <a:solidFill>
                  <a:schemeClr val="tx1"/>
                </a:solidFill>
                <a:latin typeface="Times New Roman" panose="02020603050405020304" pitchFamily="18" charset="0"/>
              </a:defRPr>
            </a:lvl3pPr>
            <a:lvl4pPr eaLnBrk="0" hangingPunct="0">
              <a:defRPr sz="1200" b="1" i="1">
                <a:solidFill>
                  <a:schemeClr val="tx1"/>
                </a:solidFill>
                <a:latin typeface="Times New Roman" panose="02020603050405020304" pitchFamily="18" charset="0"/>
              </a:defRPr>
            </a:lvl4pPr>
            <a:lvl5pPr eaLnBrk="0" hangingPunct="0">
              <a:defRPr sz="1200" b="1" i="1">
                <a:solidFill>
                  <a:schemeClr val="tx1"/>
                </a:solidFill>
                <a:latin typeface="Times New Roman" panose="02020603050405020304" pitchFamily="18" charset="0"/>
              </a:defRPr>
            </a:lvl5pPr>
            <a:lvl6pPr marL="457200" eaLnBrk="0" fontAlgn="base" hangingPunct="0">
              <a:spcBef>
                <a:spcPct val="0"/>
              </a:spcBef>
              <a:spcAft>
                <a:spcPct val="0"/>
              </a:spcAft>
              <a:defRPr sz="1200" b="1" i="1">
                <a:solidFill>
                  <a:schemeClr val="tx1"/>
                </a:solidFill>
                <a:latin typeface="Times New Roman" panose="02020603050405020304" pitchFamily="18" charset="0"/>
              </a:defRPr>
            </a:lvl6pPr>
            <a:lvl7pPr marL="914400" eaLnBrk="0" fontAlgn="base" hangingPunct="0">
              <a:spcBef>
                <a:spcPct val="0"/>
              </a:spcBef>
              <a:spcAft>
                <a:spcPct val="0"/>
              </a:spcAft>
              <a:defRPr sz="1200" b="1" i="1">
                <a:solidFill>
                  <a:schemeClr val="tx1"/>
                </a:solidFill>
                <a:latin typeface="Times New Roman" panose="02020603050405020304" pitchFamily="18" charset="0"/>
              </a:defRPr>
            </a:lvl7pPr>
            <a:lvl8pPr marL="1371600" eaLnBrk="0" fontAlgn="base" hangingPunct="0">
              <a:spcBef>
                <a:spcPct val="0"/>
              </a:spcBef>
              <a:spcAft>
                <a:spcPct val="0"/>
              </a:spcAft>
              <a:defRPr sz="1200" b="1" i="1">
                <a:solidFill>
                  <a:schemeClr val="tx1"/>
                </a:solidFill>
                <a:latin typeface="Times New Roman" panose="02020603050405020304" pitchFamily="18" charset="0"/>
              </a:defRPr>
            </a:lvl8pPr>
            <a:lvl9pPr marL="18288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spcBef>
                <a:spcPts val="0"/>
              </a:spcBef>
              <a:spcAft>
                <a:spcPts val="0"/>
              </a:spcAft>
              <a:defRPr/>
            </a:pPr>
            <a:r>
              <a:rPr lang="en-US" altLang="en-US" sz="3600" i="0" dirty="0">
                <a:effectLst>
                  <a:outerShdw blurRad="38100" dist="38100" dir="2700000" algn="tl">
                    <a:srgbClr val="C0C0C0"/>
                  </a:outerShdw>
                </a:effectLst>
                <a:latin typeface="Arial" panose="020B0604020202020204" pitchFamily="34" charset="0"/>
              </a:rPr>
              <a:t>FOSFATOS DE ALTA ENERGÍA</a:t>
            </a:r>
          </a:p>
        </p:txBody>
      </p:sp>
      <p:sp>
        <p:nvSpPr>
          <p:cNvPr id="3" name="Rectangle 3">
            <a:extLst>
              <a:ext uri="{FF2B5EF4-FFF2-40B4-BE49-F238E27FC236}">
                <a16:creationId xmlns:a16="http://schemas.microsoft.com/office/drawing/2014/main" id="{AE087675-90EA-44A4-B09F-4718A0792DB4}"/>
              </a:ext>
            </a:extLst>
          </p:cNvPr>
          <p:cNvSpPr>
            <a:spLocks noChangeArrowheads="1"/>
          </p:cNvSpPr>
          <p:nvPr/>
        </p:nvSpPr>
        <p:spPr bwMode="auto">
          <a:xfrm>
            <a:off x="1295400" y="202312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Bef>
                <a:spcPct val="20000"/>
              </a:spcBef>
            </a:pPr>
            <a:r>
              <a:rPr lang="en-US" altLang="en-US" sz="3800" dirty="0" err="1">
                <a:latin typeface="Arial" panose="020B0604020202020204" pitchFamily="34" charset="0"/>
              </a:rPr>
              <a:t>Formación</a:t>
            </a:r>
            <a:r>
              <a:rPr lang="en-US" altLang="en-US" sz="3800" dirty="0">
                <a:latin typeface="Arial" panose="020B0604020202020204" pitchFamily="34" charset="0"/>
              </a:rPr>
              <a:t>/</a:t>
            </a:r>
            <a:r>
              <a:rPr lang="en-US" altLang="en-US" sz="3800" dirty="0" err="1">
                <a:latin typeface="Arial" panose="020B0604020202020204" pitchFamily="34" charset="0"/>
              </a:rPr>
              <a:t>Síntesis</a:t>
            </a:r>
            <a:r>
              <a:rPr lang="en-US" altLang="en-US" sz="3800" dirty="0">
                <a:latin typeface="Arial" panose="020B0604020202020204" pitchFamily="34" charset="0"/>
              </a:rPr>
              <a:t> </a:t>
            </a:r>
            <a:r>
              <a:rPr lang="en-US" altLang="en-US" sz="3800" dirty="0" err="1">
                <a:latin typeface="Arial" panose="020B0604020202020204" pitchFamily="34" charset="0"/>
              </a:rPr>
              <a:t>Estructural</a:t>
            </a:r>
            <a:r>
              <a:rPr lang="en-US" altLang="en-US" sz="3800" dirty="0">
                <a:latin typeface="Arial" panose="020B0604020202020204" pitchFamily="34" charset="0"/>
              </a:rPr>
              <a:t>:</a:t>
            </a:r>
          </a:p>
        </p:txBody>
      </p:sp>
      <p:sp>
        <p:nvSpPr>
          <p:cNvPr id="4" name="AutoShape 4">
            <a:extLst>
              <a:ext uri="{FF2B5EF4-FFF2-40B4-BE49-F238E27FC236}">
                <a16:creationId xmlns:a16="http://schemas.microsoft.com/office/drawing/2014/main" id="{14FD89C6-3942-4E60-B4E8-6D3400CF8624}"/>
              </a:ext>
            </a:extLst>
          </p:cNvPr>
          <p:cNvSpPr>
            <a:spLocks noChangeArrowheads="1"/>
          </p:cNvSpPr>
          <p:nvPr/>
        </p:nvSpPr>
        <p:spPr bwMode="auto">
          <a:xfrm>
            <a:off x="762000" y="2099320"/>
            <a:ext cx="533400" cy="5334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5" name="Rectangle 5">
            <a:extLst>
              <a:ext uri="{FF2B5EF4-FFF2-40B4-BE49-F238E27FC236}">
                <a16:creationId xmlns:a16="http://schemas.microsoft.com/office/drawing/2014/main" id="{1D0D1102-2112-4FA9-BEE0-2B35FBE885D3}"/>
              </a:ext>
            </a:extLst>
          </p:cNvPr>
          <p:cNvSpPr>
            <a:spLocks noChangeArrowheads="1"/>
          </p:cNvSpPr>
          <p:nvPr/>
        </p:nvSpPr>
        <p:spPr bwMode="auto">
          <a:xfrm>
            <a:off x="1524000" y="833264"/>
            <a:ext cx="6172200" cy="1371600"/>
          </a:xfrm>
          <a:prstGeom prst="rect">
            <a:avLst/>
          </a:prstGeom>
          <a:noFill/>
          <a:ln>
            <a:noFill/>
          </a:ln>
          <a:effectLst/>
        </p:spPr>
        <p:txBody>
          <a:bodyPr anchor="ctr"/>
          <a:lstStyle>
            <a:lvl1pPr eaLnBrk="0" hangingPunct="0">
              <a:defRPr sz="1200" b="1" i="1">
                <a:solidFill>
                  <a:schemeClr val="tx1"/>
                </a:solidFill>
                <a:latin typeface="Times New Roman" panose="02020603050405020304" pitchFamily="18" charset="0"/>
              </a:defRPr>
            </a:lvl1pPr>
            <a:lvl2pPr eaLnBrk="0" hangingPunct="0">
              <a:defRPr sz="1200" b="1" i="1">
                <a:solidFill>
                  <a:schemeClr val="tx1"/>
                </a:solidFill>
                <a:latin typeface="Times New Roman" panose="02020603050405020304" pitchFamily="18" charset="0"/>
              </a:defRPr>
            </a:lvl2pPr>
            <a:lvl3pPr eaLnBrk="0" hangingPunct="0">
              <a:defRPr sz="1200" b="1" i="1">
                <a:solidFill>
                  <a:schemeClr val="tx1"/>
                </a:solidFill>
                <a:latin typeface="Times New Roman" panose="02020603050405020304" pitchFamily="18" charset="0"/>
              </a:defRPr>
            </a:lvl3pPr>
            <a:lvl4pPr eaLnBrk="0" hangingPunct="0">
              <a:defRPr sz="1200" b="1" i="1">
                <a:solidFill>
                  <a:schemeClr val="tx1"/>
                </a:solidFill>
                <a:latin typeface="Times New Roman" panose="02020603050405020304" pitchFamily="18" charset="0"/>
              </a:defRPr>
            </a:lvl4pPr>
            <a:lvl5pPr eaLnBrk="0" hangingPunct="0">
              <a:defRPr sz="1200" b="1" i="1">
                <a:solidFill>
                  <a:schemeClr val="tx1"/>
                </a:solidFill>
                <a:latin typeface="Times New Roman" panose="02020603050405020304" pitchFamily="18" charset="0"/>
              </a:defRPr>
            </a:lvl5pPr>
            <a:lvl6pPr marL="457200" eaLnBrk="0" fontAlgn="base" hangingPunct="0">
              <a:spcBef>
                <a:spcPct val="0"/>
              </a:spcBef>
              <a:spcAft>
                <a:spcPct val="0"/>
              </a:spcAft>
              <a:defRPr sz="1200" b="1" i="1">
                <a:solidFill>
                  <a:schemeClr val="tx1"/>
                </a:solidFill>
                <a:latin typeface="Times New Roman" panose="02020603050405020304" pitchFamily="18" charset="0"/>
              </a:defRPr>
            </a:lvl6pPr>
            <a:lvl7pPr marL="914400" eaLnBrk="0" fontAlgn="base" hangingPunct="0">
              <a:spcBef>
                <a:spcPct val="0"/>
              </a:spcBef>
              <a:spcAft>
                <a:spcPct val="0"/>
              </a:spcAft>
              <a:defRPr sz="1200" b="1" i="1">
                <a:solidFill>
                  <a:schemeClr val="tx1"/>
                </a:solidFill>
                <a:latin typeface="Times New Roman" panose="02020603050405020304" pitchFamily="18" charset="0"/>
              </a:defRPr>
            </a:lvl7pPr>
            <a:lvl8pPr marL="1371600" eaLnBrk="0" fontAlgn="base" hangingPunct="0">
              <a:spcBef>
                <a:spcPct val="0"/>
              </a:spcBef>
              <a:spcAft>
                <a:spcPct val="0"/>
              </a:spcAft>
              <a:defRPr sz="1200" b="1" i="1">
                <a:solidFill>
                  <a:schemeClr val="tx1"/>
                </a:solidFill>
                <a:latin typeface="Times New Roman" panose="02020603050405020304" pitchFamily="18" charset="0"/>
              </a:defRPr>
            </a:lvl8pPr>
            <a:lvl9pPr marL="18288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spcBef>
                <a:spcPts val="0"/>
              </a:spcBef>
              <a:spcAft>
                <a:spcPts val="0"/>
              </a:spcAft>
              <a:defRPr/>
            </a:pPr>
            <a:r>
              <a:rPr lang="en-US" altLang="en-US" sz="4000" b="0" i="0" dirty="0" err="1">
                <a:effectLst>
                  <a:outerShdw blurRad="38100" dist="38100" dir="2700000" algn="tl">
                    <a:srgbClr val="C0C0C0"/>
                  </a:outerShdw>
                </a:effectLst>
                <a:latin typeface="Arial" panose="020B0604020202020204" pitchFamily="34" charset="0"/>
              </a:rPr>
              <a:t>Adenosina</a:t>
            </a:r>
            <a:r>
              <a:rPr lang="en-US" altLang="en-US" sz="4000" b="0" i="0" dirty="0">
                <a:effectLst>
                  <a:outerShdw blurRad="38100" dist="38100" dir="2700000" algn="tl">
                    <a:srgbClr val="C0C0C0"/>
                  </a:outerShdw>
                </a:effectLst>
                <a:latin typeface="Arial" panose="020B0604020202020204" pitchFamily="34" charset="0"/>
              </a:rPr>
              <a:t> de </a:t>
            </a:r>
            <a:r>
              <a:rPr lang="en-US" altLang="en-US" sz="4000" b="0" i="0" dirty="0" err="1">
                <a:effectLst>
                  <a:outerShdw blurRad="38100" dist="38100" dir="2700000" algn="tl">
                    <a:srgbClr val="C0C0C0"/>
                  </a:outerShdw>
                </a:effectLst>
                <a:latin typeface="Arial" panose="020B0604020202020204" pitchFamily="34" charset="0"/>
              </a:rPr>
              <a:t>Trifosfato</a:t>
            </a:r>
            <a:endParaRPr lang="en-US" altLang="en-US" sz="4000" b="0" i="0" dirty="0">
              <a:effectLst>
                <a:outerShdw blurRad="38100" dist="38100" dir="2700000" algn="tl">
                  <a:srgbClr val="C0C0C0"/>
                </a:outerShdw>
              </a:effectLst>
              <a:latin typeface="Arial" panose="020B0604020202020204" pitchFamily="34" charset="0"/>
            </a:endParaRPr>
          </a:p>
          <a:p>
            <a:pPr algn="ctr" fontAlgn="auto">
              <a:spcBef>
                <a:spcPts val="0"/>
              </a:spcBef>
              <a:spcAft>
                <a:spcPts val="0"/>
              </a:spcAft>
              <a:defRPr/>
            </a:pPr>
            <a:r>
              <a:rPr lang="en-US" altLang="en-US" sz="4000" b="0" i="0" dirty="0">
                <a:effectLst>
                  <a:outerShdw blurRad="38100" dist="38100" dir="2700000" algn="tl">
                    <a:srgbClr val="C0C0C0"/>
                  </a:outerShdw>
                </a:effectLst>
                <a:latin typeface="Arial" panose="020B0604020202020204" pitchFamily="34" charset="0"/>
              </a:rPr>
              <a:t>(ATP)</a:t>
            </a:r>
          </a:p>
        </p:txBody>
      </p:sp>
      <p:sp>
        <p:nvSpPr>
          <p:cNvPr id="6" name="Rectangle 6">
            <a:extLst>
              <a:ext uri="{FF2B5EF4-FFF2-40B4-BE49-F238E27FC236}">
                <a16:creationId xmlns:a16="http://schemas.microsoft.com/office/drawing/2014/main" id="{0E269DD4-107A-4C1C-A02B-E35E7B38C2E3}"/>
              </a:ext>
            </a:extLst>
          </p:cNvPr>
          <p:cNvSpPr>
            <a:spLocks noChangeArrowheads="1"/>
          </p:cNvSpPr>
          <p:nvPr/>
        </p:nvSpPr>
        <p:spPr bwMode="auto">
          <a:xfrm>
            <a:off x="1729999" y="2971800"/>
            <a:ext cx="510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Adenosina de Difosfato (ADP)</a:t>
            </a:r>
          </a:p>
        </p:txBody>
      </p:sp>
      <p:sp>
        <p:nvSpPr>
          <p:cNvPr id="7" name="AutoShape 7">
            <a:extLst>
              <a:ext uri="{FF2B5EF4-FFF2-40B4-BE49-F238E27FC236}">
                <a16:creationId xmlns:a16="http://schemas.microsoft.com/office/drawing/2014/main" id="{D075F4EF-F569-48E4-B46B-37153DBBC8A0}"/>
              </a:ext>
            </a:extLst>
          </p:cNvPr>
          <p:cNvSpPr>
            <a:spLocks/>
          </p:cNvSpPr>
          <p:nvPr/>
        </p:nvSpPr>
        <p:spPr bwMode="auto">
          <a:xfrm>
            <a:off x="6301999" y="2854498"/>
            <a:ext cx="762000" cy="1524000"/>
          </a:xfrm>
          <a:prstGeom prst="rightBrace">
            <a:avLst>
              <a:gd name="adj1" fmla="val 16667"/>
              <a:gd name="adj2" fmla="val 50000"/>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8" name="Rectangle 8">
            <a:extLst>
              <a:ext uri="{FF2B5EF4-FFF2-40B4-BE49-F238E27FC236}">
                <a16:creationId xmlns:a16="http://schemas.microsoft.com/office/drawing/2014/main" id="{D9E8E68E-00C9-4233-B407-9F76480F0730}"/>
              </a:ext>
            </a:extLst>
          </p:cNvPr>
          <p:cNvSpPr>
            <a:spLocks noChangeArrowheads="1"/>
          </p:cNvSpPr>
          <p:nvPr/>
        </p:nvSpPr>
        <p:spPr bwMode="auto">
          <a:xfrm>
            <a:off x="6670104" y="3065512"/>
            <a:ext cx="2438400" cy="13716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Requiere</a:t>
            </a:r>
            <a:endParaRPr lang="en-US" altLang="en-US" sz="2400" i="0" dirty="0">
              <a:effectLst>
                <a:outerShdw blurRad="38100" dist="38100" dir="2700000" algn="tl">
                  <a:srgbClr val="C0C0C0"/>
                </a:outerShdw>
              </a:effectLst>
            </a:endParaRPr>
          </a:p>
          <a:p>
            <a:pPr algn="ctr"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Energía</a:t>
            </a:r>
            <a:endParaRPr lang="en-US" altLang="en-US" sz="2400" i="0" dirty="0">
              <a:effectLst>
                <a:outerShdw blurRad="38100" dist="38100" dir="2700000" algn="tl">
                  <a:srgbClr val="C0C0C0"/>
                </a:outerShdw>
              </a:effectLst>
            </a:endParaRPr>
          </a:p>
          <a:p>
            <a:pPr algn="ctr" fontAlgn="auto">
              <a:lnSpc>
                <a:spcPct val="70000"/>
              </a:lnSpc>
              <a:spcBef>
                <a:spcPct val="20000"/>
              </a:spcBef>
              <a:spcAft>
                <a:spcPts val="0"/>
              </a:spcAft>
              <a:defRPr/>
            </a:pPr>
            <a:r>
              <a:rPr lang="en-US" altLang="en-US" sz="2400" i="0" dirty="0">
                <a:effectLst>
                  <a:outerShdw blurRad="38100" dist="38100" dir="2700000" algn="tl">
                    <a:srgbClr val="C0C0C0"/>
                  </a:outerShdw>
                </a:effectLst>
              </a:rPr>
              <a:t>(</a:t>
            </a:r>
            <a:r>
              <a:rPr lang="en-US" altLang="en-US" sz="2400" i="0" dirty="0" err="1">
                <a:effectLst>
                  <a:outerShdw blurRad="38100" dist="38100" dir="2700000" algn="tl">
                    <a:srgbClr val="C0C0C0"/>
                  </a:outerShdw>
                </a:effectLst>
              </a:rPr>
              <a:t>Reacción</a:t>
            </a:r>
            <a:r>
              <a:rPr lang="en-US" altLang="en-US" sz="2400" i="0" dirty="0">
                <a:effectLst>
                  <a:outerShdw blurRad="38100" dist="38100" dir="2700000" algn="tl">
                    <a:srgbClr val="C0C0C0"/>
                  </a:outerShdw>
                </a:effectLst>
              </a:rPr>
              <a:t> </a:t>
            </a:r>
            <a:r>
              <a:rPr lang="en-US" altLang="en-US" sz="2400" i="0" dirty="0" err="1">
                <a:effectLst>
                  <a:outerShdw blurRad="38100" dist="38100" dir="2700000" algn="tl">
                    <a:srgbClr val="C0C0C0"/>
                  </a:outerShdw>
                </a:effectLst>
              </a:rPr>
              <a:t>Endergónica</a:t>
            </a:r>
            <a:r>
              <a:rPr lang="en-US" altLang="en-US" sz="2400" i="0" dirty="0">
                <a:effectLst>
                  <a:outerShdw blurRad="38100" dist="38100" dir="2700000" algn="tl">
                    <a:srgbClr val="C0C0C0"/>
                  </a:outerShdw>
                </a:effectLst>
              </a:rPr>
              <a:t>)</a:t>
            </a:r>
            <a:endParaRPr lang="en-US" altLang="en-US" sz="2100" i="0" dirty="0">
              <a:effectLst>
                <a:outerShdw blurRad="38100" dist="38100" dir="2700000" algn="tl">
                  <a:srgbClr val="C0C0C0"/>
                </a:outerShdw>
              </a:effectLst>
            </a:endParaRPr>
          </a:p>
        </p:txBody>
      </p:sp>
      <p:sp>
        <p:nvSpPr>
          <p:cNvPr id="9" name="Line 9">
            <a:extLst>
              <a:ext uri="{FF2B5EF4-FFF2-40B4-BE49-F238E27FC236}">
                <a16:creationId xmlns:a16="http://schemas.microsoft.com/office/drawing/2014/main" id="{5199C530-5F18-46CA-A660-6BE2B0B16F38}"/>
              </a:ext>
            </a:extLst>
          </p:cNvPr>
          <p:cNvSpPr>
            <a:spLocks noChangeShapeType="1"/>
          </p:cNvSpPr>
          <p:nvPr/>
        </p:nvSpPr>
        <p:spPr bwMode="auto">
          <a:xfrm flipH="1">
            <a:off x="4244599" y="4343400"/>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a:extLst>
              <a:ext uri="{FF2B5EF4-FFF2-40B4-BE49-F238E27FC236}">
                <a16:creationId xmlns:a16="http://schemas.microsoft.com/office/drawing/2014/main" id="{298B6289-70CF-43CF-9CB8-53C0307EFFA5}"/>
              </a:ext>
            </a:extLst>
          </p:cNvPr>
          <p:cNvSpPr>
            <a:spLocks noChangeShapeType="1"/>
          </p:cNvSpPr>
          <p:nvPr/>
        </p:nvSpPr>
        <p:spPr bwMode="auto">
          <a:xfrm flipH="1">
            <a:off x="4244599" y="5105400"/>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1">
            <a:extLst>
              <a:ext uri="{FF2B5EF4-FFF2-40B4-BE49-F238E27FC236}">
                <a16:creationId xmlns:a16="http://schemas.microsoft.com/office/drawing/2014/main" id="{99602F0E-85DC-41D3-850D-750891F24F3F}"/>
              </a:ext>
            </a:extLst>
          </p:cNvPr>
          <p:cNvSpPr>
            <a:spLocks noChangeArrowheads="1"/>
          </p:cNvSpPr>
          <p:nvPr/>
        </p:nvSpPr>
        <p:spPr bwMode="auto">
          <a:xfrm>
            <a:off x="4092199" y="3429000"/>
            <a:ext cx="381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a:t>
            </a:r>
          </a:p>
        </p:txBody>
      </p:sp>
      <p:sp>
        <p:nvSpPr>
          <p:cNvPr id="12" name="Rectangle 12">
            <a:extLst>
              <a:ext uri="{FF2B5EF4-FFF2-40B4-BE49-F238E27FC236}">
                <a16:creationId xmlns:a16="http://schemas.microsoft.com/office/drawing/2014/main" id="{01F30101-EC13-4971-86A9-77986E6818E3}"/>
              </a:ext>
            </a:extLst>
          </p:cNvPr>
          <p:cNvSpPr>
            <a:spLocks noChangeArrowheads="1"/>
          </p:cNvSpPr>
          <p:nvPr/>
        </p:nvSpPr>
        <p:spPr bwMode="auto">
          <a:xfrm>
            <a:off x="2110999" y="3810000"/>
            <a:ext cx="403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Fosfato Inorgánico (Pi)</a:t>
            </a:r>
          </a:p>
        </p:txBody>
      </p:sp>
      <p:sp>
        <p:nvSpPr>
          <p:cNvPr id="13" name="Rectangle 13">
            <a:extLst>
              <a:ext uri="{FF2B5EF4-FFF2-40B4-BE49-F238E27FC236}">
                <a16:creationId xmlns:a16="http://schemas.microsoft.com/office/drawing/2014/main" id="{20E8EF50-2334-498E-83D3-5BAC3B081137}"/>
              </a:ext>
            </a:extLst>
          </p:cNvPr>
          <p:cNvSpPr>
            <a:spLocks noChangeArrowheads="1"/>
          </p:cNvSpPr>
          <p:nvPr/>
        </p:nvSpPr>
        <p:spPr bwMode="auto">
          <a:xfrm>
            <a:off x="1729999" y="4572000"/>
            <a:ext cx="510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Adenosina de Trifosfato (ATP)</a:t>
            </a:r>
          </a:p>
        </p:txBody>
      </p:sp>
      <p:sp>
        <p:nvSpPr>
          <p:cNvPr id="14" name="Rectangle 14">
            <a:extLst>
              <a:ext uri="{FF2B5EF4-FFF2-40B4-BE49-F238E27FC236}">
                <a16:creationId xmlns:a16="http://schemas.microsoft.com/office/drawing/2014/main" id="{CBC95566-FB17-4D27-A442-A828F93CA838}"/>
              </a:ext>
            </a:extLst>
          </p:cNvPr>
          <p:cNvSpPr>
            <a:spLocks noChangeArrowheads="1"/>
          </p:cNvSpPr>
          <p:nvPr/>
        </p:nvSpPr>
        <p:spPr bwMode="auto">
          <a:xfrm>
            <a:off x="228600" y="6019800"/>
            <a:ext cx="190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b="1">
                <a:latin typeface="Arial" panose="020B0604020202020204" pitchFamily="34" charset="0"/>
              </a:rPr>
              <a:t>ADP  +  Pi</a:t>
            </a:r>
          </a:p>
        </p:txBody>
      </p:sp>
      <p:sp>
        <p:nvSpPr>
          <p:cNvPr id="15" name="Line 15">
            <a:extLst>
              <a:ext uri="{FF2B5EF4-FFF2-40B4-BE49-F238E27FC236}">
                <a16:creationId xmlns:a16="http://schemas.microsoft.com/office/drawing/2014/main" id="{23D44AB4-4DFE-461C-B237-6556C6EA961F}"/>
              </a:ext>
            </a:extLst>
          </p:cNvPr>
          <p:cNvSpPr>
            <a:spLocks noChangeShapeType="1"/>
          </p:cNvSpPr>
          <p:nvPr/>
        </p:nvSpPr>
        <p:spPr bwMode="auto">
          <a:xfrm>
            <a:off x="2133600" y="6324600"/>
            <a:ext cx="4572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6">
            <a:extLst>
              <a:ext uri="{FF2B5EF4-FFF2-40B4-BE49-F238E27FC236}">
                <a16:creationId xmlns:a16="http://schemas.microsoft.com/office/drawing/2014/main" id="{FFBB3F59-4820-40D2-A4E7-D3A81EA0D2B7}"/>
              </a:ext>
            </a:extLst>
          </p:cNvPr>
          <p:cNvSpPr>
            <a:spLocks noChangeArrowheads="1"/>
          </p:cNvSpPr>
          <p:nvPr/>
        </p:nvSpPr>
        <p:spPr bwMode="auto">
          <a:xfrm>
            <a:off x="6629400" y="6019800"/>
            <a:ext cx="114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ATP</a:t>
            </a:r>
          </a:p>
        </p:txBody>
      </p:sp>
      <p:sp>
        <p:nvSpPr>
          <p:cNvPr id="17" name="Rectangle 17">
            <a:extLst>
              <a:ext uri="{FF2B5EF4-FFF2-40B4-BE49-F238E27FC236}">
                <a16:creationId xmlns:a16="http://schemas.microsoft.com/office/drawing/2014/main" id="{42447440-B85B-48DE-A991-4FD6A5DB3FB3}"/>
              </a:ext>
            </a:extLst>
          </p:cNvPr>
          <p:cNvSpPr>
            <a:spLocks noChangeArrowheads="1"/>
          </p:cNvSpPr>
          <p:nvPr/>
        </p:nvSpPr>
        <p:spPr bwMode="auto">
          <a:xfrm>
            <a:off x="2286000" y="5562600"/>
            <a:ext cx="4191000" cy="6858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Energía</a:t>
            </a:r>
            <a:endParaRPr lang="en-US" altLang="en-US" sz="2400" i="0" dirty="0">
              <a:effectLst>
                <a:outerShdw blurRad="38100" dist="38100" dir="2700000" algn="tl">
                  <a:srgbClr val="C0C0C0"/>
                </a:outerShdw>
              </a:effectLst>
            </a:endParaRPr>
          </a:p>
          <a:p>
            <a:pPr algn="ctr"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Vía</a:t>
            </a:r>
            <a:r>
              <a:rPr lang="en-US" altLang="en-US" sz="2400" i="0" dirty="0">
                <a:effectLst>
                  <a:outerShdw blurRad="38100" dist="38100" dir="2700000" algn="tl">
                    <a:srgbClr val="C0C0C0"/>
                  </a:outerShdw>
                </a:effectLst>
              </a:rPr>
              <a:t> </a:t>
            </a:r>
            <a:r>
              <a:rPr lang="en-US" altLang="en-US" sz="2400" i="0" dirty="0" err="1">
                <a:effectLst>
                  <a:outerShdw blurRad="38100" dist="38100" dir="2700000" algn="tl">
                    <a:srgbClr val="C0C0C0"/>
                  </a:outerShdw>
                </a:effectLst>
              </a:rPr>
              <a:t>Reacción</a:t>
            </a:r>
            <a:r>
              <a:rPr lang="en-US" altLang="en-US" sz="2400" i="0" dirty="0">
                <a:effectLst>
                  <a:outerShdw blurRad="38100" dist="38100" dir="2700000" algn="tl">
                    <a:srgbClr val="C0C0C0"/>
                  </a:outerShdw>
                </a:effectLst>
              </a:rPr>
              <a:t> </a:t>
            </a:r>
            <a:r>
              <a:rPr lang="en-US" altLang="en-US" sz="2400" i="0" dirty="0" err="1">
                <a:effectLst>
                  <a:outerShdw blurRad="38100" dist="38100" dir="2700000" algn="tl">
                    <a:srgbClr val="C0C0C0"/>
                  </a:outerShdw>
                </a:effectLst>
              </a:rPr>
              <a:t>Acoplada</a:t>
            </a:r>
            <a:endParaRPr lang="en-US" altLang="en-US" sz="2100" i="0" dirty="0">
              <a:effectLst>
                <a:outerShdw blurRad="38100" dist="38100" dir="2700000" algn="tl">
                  <a:srgbClr val="C0C0C0"/>
                </a:outerShdw>
              </a:effectLst>
            </a:endParaRPr>
          </a:p>
        </p:txBody>
      </p:sp>
    </p:spTree>
    <p:extLst>
      <p:ext uri="{BB962C8B-B14F-4D97-AF65-F5344CB8AC3E}">
        <p14:creationId xmlns:p14="http://schemas.microsoft.com/office/powerpoint/2010/main" val="2609263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2" name="Picture 2" descr="ATP">
            <a:extLst>
              <a:ext uri="{FF2B5EF4-FFF2-40B4-BE49-F238E27FC236}">
                <a16:creationId xmlns:a16="http://schemas.microsoft.com/office/drawing/2014/main" id="{256CA259-CC3D-4D7C-85A7-BF4B3BA14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7631"/>
            <a:ext cx="8153400" cy="58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7B750CAE-DA44-441D-B603-5B3892F22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481" y="836712"/>
            <a:ext cx="6183038" cy="548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07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a:extLst>
              <a:ext uri="{FF2B5EF4-FFF2-40B4-BE49-F238E27FC236}">
                <a16:creationId xmlns:a16="http://schemas.microsoft.com/office/drawing/2014/main" id="{CBF4705E-8B84-4341-B10F-340F510334E4}"/>
              </a:ext>
            </a:extLst>
          </p:cNvPr>
          <p:cNvSpPr>
            <a:spLocks noChangeShapeType="1"/>
          </p:cNvSpPr>
          <p:nvPr/>
        </p:nvSpPr>
        <p:spPr bwMode="auto">
          <a:xfrm flipH="1">
            <a:off x="2500064" y="2418928"/>
            <a:ext cx="12954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Rectangle 6">
            <a:extLst>
              <a:ext uri="{FF2B5EF4-FFF2-40B4-BE49-F238E27FC236}">
                <a16:creationId xmlns:a16="http://schemas.microsoft.com/office/drawing/2014/main" id="{FFCD3AA2-02A9-4DFB-8E52-5CD9FD97C8A1}"/>
              </a:ext>
            </a:extLst>
          </p:cNvPr>
          <p:cNvSpPr>
            <a:spLocks noChangeArrowheads="1"/>
          </p:cNvSpPr>
          <p:nvPr/>
        </p:nvSpPr>
        <p:spPr bwMode="auto">
          <a:xfrm>
            <a:off x="518864" y="3104728"/>
            <a:ext cx="3733800" cy="762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000" dirty="0" err="1">
                <a:solidFill>
                  <a:srgbClr val="8C162F"/>
                </a:solidFill>
                <a:effectLst>
                  <a:outerShdw blurRad="38100" dist="38100" dir="2700000" algn="tl">
                    <a:srgbClr val="000000">
                      <a:alpha val="43137"/>
                    </a:srgbClr>
                  </a:outerShdw>
                </a:effectLst>
                <a:latin typeface="Arial Black" panose="020B0A04020102020204" pitchFamily="34" charset="0"/>
              </a:rPr>
              <a:t>Difosfato</a:t>
            </a:r>
            <a:r>
              <a:rPr lang="en-US" altLang="en-US" sz="2000" dirty="0">
                <a:solidFill>
                  <a:srgbClr val="8C162F"/>
                </a:solidFill>
                <a:effectLst>
                  <a:outerShdw blurRad="38100" dist="38100" dir="2700000" algn="tl">
                    <a:srgbClr val="000000">
                      <a:alpha val="43137"/>
                    </a:srgbClr>
                  </a:outerShdw>
                </a:effectLst>
                <a:latin typeface="Arial Black" panose="020B0A04020102020204" pitchFamily="34" charset="0"/>
              </a:rPr>
              <a:t> de </a:t>
            </a:r>
            <a:r>
              <a:rPr lang="en-US" altLang="en-US" sz="2000" dirty="0" err="1">
                <a:solidFill>
                  <a:srgbClr val="8C162F"/>
                </a:solidFill>
                <a:effectLst>
                  <a:outerShdw blurRad="38100" dist="38100" dir="2700000" algn="tl">
                    <a:srgbClr val="000000">
                      <a:alpha val="43137"/>
                    </a:srgbClr>
                  </a:outerShdw>
                </a:effectLst>
                <a:latin typeface="Arial Black" panose="020B0A04020102020204" pitchFamily="34" charset="0"/>
              </a:rPr>
              <a:t>Adenosina</a:t>
            </a:r>
            <a:endParaRPr lang="en-US" altLang="en-US" sz="2000" dirty="0">
              <a:solidFill>
                <a:srgbClr val="8C162F"/>
              </a:solidFill>
              <a:effectLst>
                <a:outerShdw blurRad="38100" dist="38100" dir="2700000" algn="tl">
                  <a:srgbClr val="000000">
                    <a:alpha val="43137"/>
                  </a:srgbClr>
                </a:outerShdw>
              </a:effectLst>
              <a:latin typeface="Arial Black" panose="020B0A04020102020204" pitchFamily="34" charset="0"/>
            </a:endParaRPr>
          </a:p>
          <a:p>
            <a:pPr algn="ctr">
              <a:spcBef>
                <a:spcPct val="20000"/>
              </a:spcBef>
              <a:defRPr/>
            </a:pPr>
            <a:r>
              <a:rPr lang="en-US" altLang="en-US" sz="2000" dirty="0">
                <a:solidFill>
                  <a:srgbClr val="8C162F"/>
                </a:solidFill>
                <a:effectLst>
                  <a:outerShdw blurRad="38100" dist="38100" dir="2700000" algn="tl">
                    <a:srgbClr val="000000">
                      <a:alpha val="43137"/>
                    </a:srgbClr>
                  </a:outerShdw>
                </a:effectLst>
                <a:latin typeface="Arial Black" panose="020B0A04020102020204" pitchFamily="34" charset="0"/>
              </a:rPr>
              <a:t>(ADP)</a:t>
            </a:r>
          </a:p>
        </p:txBody>
      </p:sp>
      <p:sp>
        <p:nvSpPr>
          <p:cNvPr id="4" name="Rectangle 7">
            <a:extLst>
              <a:ext uri="{FF2B5EF4-FFF2-40B4-BE49-F238E27FC236}">
                <a16:creationId xmlns:a16="http://schemas.microsoft.com/office/drawing/2014/main" id="{47D266E6-6D26-4671-8405-2C66919157C2}"/>
              </a:ext>
            </a:extLst>
          </p:cNvPr>
          <p:cNvSpPr>
            <a:spLocks noChangeArrowheads="1"/>
          </p:cNvSpPr>
          <p:nvPr/>
        </p:nvSpPr>
        <p:spPr bwMode="auto">
          <a:xfrm>
            <a:off x="2858839" y="4182641"/>
            <a:ext cx="343376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000">
                <a:solidFill>
                  <a:srgbClr val="D20000"/>
                </a:solidFill>
                <a:latin typeface="Arial Black" panose="020B0A04020102020204" pitchFamily="34" charset="0"/>
              </a:rPr>
              <a:t>Energía Biológica Útil</a:t>
            </a:r>
          </a:p>
        </p:txBody>
      </p:sp>
      <p:sp>
        <p:nvSpPr>
          <p:cNvPr id="5" name="Line 9">
            <a:extLst>
              <a:ext uri="{FF2B5EF4-FFF2-40B4-BE49-F238E27FC236}">
                <a16:creationId xmlns:a16="http://schemas.microsoft.com/office/drawing/2014/main" id="{74922CDA-6EC2-4FA2-BED4-E2708FDC5CDC}"/>
              </a:ext>
            </a:extLst>
          </p:cNvPr>
          <p:cNvSpPr>
            <a:spLocks noChangeShapeType="1"/>
          </p:cNvSpPr>
          <p:nvPr/>
        </p:nvSpPr>
        <p:spPr bwMode="auto">
          <a:xfrm>
            <a:off x="4481264" y="4552528"/>
            <a:ext cx="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10">
            <a:extLst>
              <a:ext uri="{FF2B5EF4-FFF2-40B4-BE49-F238E27FC236}">
                <a16:creationId xmlns:a16="http://schemas.microsoft.com/office/drawing/2014/main" id="{338929ED-DF7F-45A2-9E5E-255F7E35BAED}"/>
              </a:ext>
            </a:extLst>
          </p:cNvPr>
          <p:cNvSpPr>
            <a:spLocks noChangeArrowheads="1"/>
          </p:cNvSpPr>
          <p:nvPr/>
        </p:nvSpPr>
        <p:spPr bwMode="auto">
          <a:xfrm>
            <a:off x="5014664" y="3104728"/>
            <a:ext cx="3733800" cy="7620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000" dirty="0" err="1">
                <a:solidFill>
                  <a:srgbClr val="8C162F"/>
                </a:solidFill>
                <a:effectLst>
                  <a:outerShdw blurRad="38100" dist="38100" dir="2700000" algn="tl">
                    <a:srgbClr val="000000">
                      <a:alpha val="43137"/>
                    </a:srgbClr>
                  </a:outerShdw>
                </a:effectLst>
                <a:latin typeface="Arial Black" panose="020B0A04020102020204" pitchFamily="34" charset="0"/>
              </a:rPr>
              <a:t>Fosfato</a:t>
            </a:r>
            <a:r>
              <a:rPr lang="en-US" altLang="en-US" sz="2000" dirty="0">
                <a:solidFill>
                  <a:srgbClr val="8C162F"/>
                </a:solidFill>
                <a:effectLst>
                  <a:outerShdw blurRad="38100" dist="38100" dir="2700000" algn="tl">
                    <a:srgbClr val="000000">
                      <a:alpha val="43137"/>
                    </a:srgbClr>
                  </a:outerShdw>
                </a:effectLst>
                <a:latin typeface="Arial Black" panose="020B0A04020102020204" pitchFamily="34" charset="0"/>
              </a:rPr>
              <a:t> </a:t>
            </a:r>
            <a:r>
              <a:rPr lang="en-US" altLang="en-US" sz="2000" dirty="0" err="1">
                <a:solidFill>
                  <a:srgbClr val="8C162F"/>
                </a:solidFill>
                <a:effectLst>
                  <a:outerShdw blurRad="38100" dist="38100" dir="2700000" algn="tl">
                    <a:srgbClr val="000000">
                      <a:alpha val="43137"/>
                    </a:srgbClr>
                  </a:outerShdw>
                </a:effectLst>
                <a:latin typeface="Arial Black" panose="020B0A04020102020204" pitchFamily="34" charset="0"/>
              </a:rPr>
              <a:t>Inorgánica</a:t>
            </a:r>
            <a:endParaRPr lang="en-US" altLang="en-US" sz="2000" dirty="0">
              <a:solidFill>
                <a:srgbClr val="8C162F"/>
              </a:solidFill>
              <a:effectLst>
                <a:outerShdw blurRad="38100" dist="38100" dir="2700000" algn="tl">
                  <a:srgbClr val="000000">
                    <a:alpha val="43137"/>
                  </a:srgbClr>
                </a:outerShdw>
              </a:effectLst>
              <a:latin typeface="Arial Black" panose="020B0A04020102020204" pitchFamily="34" charset="0"/>
            </a:endParaRPr>
          </a:p>
          <a:p>
            <a:pPr algn="ctr">
              <a:spcBef>
                <a:spcPct val="20000"/>
              </a:spcBef>
              <a:defRPr/>
            </a:pPr>
            <a:r>
              <a:rPr lang="en-US" altLang="en-US" sz="2000" dirty="0">
                <a:solidFill>
                  <a:srgbClr val="8C162F"/>
                </a:solidFill>
                <a:effectLst>
                  <a:outerShdw blurRad="38100" dist="38100" dir="2700000" algn="tl">
                    <a:srgbClr val="000000">
                      <a:alpha val="43137"/>
                    </a:srgbClr>
                  </a:outerShdw>
                </a:effectLst>
                <a:latin typeface="Arial Black" panose="020B0A04020102020204" pitchFamily="34" charset="0"/>
              </a:rPr>
              <a:t>(Pi)</a:t>
            </a:r>
          </a:p>
        </p:txBody>
      </p:sp>
      <p:sp>
        <p:nvSpPr>
          <p:cNvPr id="7" name="Line 11">
            <a:extLst>
              <a:ext uri="{FF2B5EF4-FFF2-40B4-BE49-F238E27FC236}">
                <a16:creationId xmlns:a16="http://schemas.microsoft.com/office/drawing/2014/main" id="{E0D8FC17-0AD7-43B7-B5CA-7F4104D589EA}"/>
              </a:ext>
            </a:extLst>
          </p:cNvPr>
          <p:cNvSpPr>
            <a:spLocks noChangeShapeType="1"/>
          </p:cNvSpPr>
          <p:nvPr/>
        </p:nvSpPr>
        <p:spPr bwMode="auto">
          <a:xfrm>
            <a:off x="5319464" y="2418928"/>
            <a:ext cx="160020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2">
            <a:extLst>
              <a:ext uri="{FF2B5EF4-FFF2-40B4-BE49-F238E27FC236}">
                <a16:creationId xmlns:a16="http://schemas.microsoft.com/office/drawing/2014/main" id="{524600B5-16B9-4E88-A83A-DDB64D88AA01}"/>
              </a:ext>
            </a:extLst>
          </p:cNvPr>
          <p:cNvSpPr>
            <a:spLocks noChangeShapeType="1"/>
          </p:cNvSpPr>
          <p:nvPr/>
        </p:nvSpPr>
        <p:spPr bwMode="auto">
          <a:xfrm flipH="1">
            <a:off x="2042864" y="4400128"/>
            <a:ext cx="9144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3">
            <a:extLst>
              <a:ext uri="{FF2B5EF4-FFF2-40B4-BE49-F238E27FC236}">
                <a16:creationId xmlns:a16="http://schemas.microsoft.com/office/drawing/2014/main" id="{0DB5B207-FFAE-4868-9059-139F276C9B76}"/>
              </a:ext>
            </a:extLst>
          </p:cNvPr>
          <p:cNvSpPr>
            <a:spLocks noChangeArrowheads="1"/>
          </p:cNvSpPr>
          <p:nvPr/>
        </p:nvSpPr>
        <p:spPr bwMode="auto">
          <a:xfrm>
            <a:off x="3643064" y="4857328"/>
            <a:ext cx="1828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000" b="1">
                <a:solidFill>
                  <a:srgbClr val="481F67"/>
                </a:solidFill>
                <a:latin typeface="Tahoma" panose="020B0604030504040204" pitchFamily="34" charset="0"/>
                <a:cs typeface="Tahoma" panose="020B0604030504040204" pitchFamily="34" charset="0"/>
              </a:rPr>
              <a:t>Transmisión</a:t>
            </a:r>
          </a:p>
          <a:p>
            <a:pPr algn="ctr">
              <a:spcBef>
                <a:spcPct val="20000"/>
              </a:spcBef>
            </a:pPr>
            <a:r>
              <a:rPr lang="en-US" altLang="en-US" sz="2000" b="1">
                <a:solidFill>
                  <a:srgbClr val="481F67"/>
                </a:solidFill>
                <a:latin typeface="Tahoma" panose="020B0604030504040204" pitchFamily="34" charset="0"/>
                <a:cs typeface="Tahoma" panose="020B0604030504040204" pitchFamily="34" charset="0"/>
              </a:rPr>
              <a:t>Nerviosa</a:t>
            </a:r>
          </a:p>
        </p:txBody>
      </p:sp>
      <p:sp>
        <p:nvSpPr>
          <p:cNvPr id="10" name="Line 14">
            <a:extLst>
              <a:ext uri="{FF2B5EF4-FFF2-40B4-BE49-F238E27FC236}">
                <a16:creationId xmlns:a16="http://schemas.microsoft.com/office/drawing/2014/main" id="{E7DB3012-9582-4A15-B416-C3ED22369946}"/>
              </a:ext>
            </a:extLst>
          </p:cNvPr>
          <p:cNvSpPr>
            <a:spLocks noChangeShapeType="1"/>
          </p:cNvSpPr>
          <p:nvPr/>
        </p:nvSpPr>
        <p:spPr bwMode="auto">
          <a:xfrm>
            <a:off x="6170364" y="4400128"/>
            <a:ext cx="7493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5">
            <a:extLst>
              <a:ext uri="{FF2B5EF4-FFF2-40B4-BE49-F238E27FC236}">
                <a16:creationId xmlns:a16="http://schemas.microsoft.com/office/drawing/2014/main" id="{7FE9271C-944D-404A-BC5C-BB1015F4B97A}"/>
              </a:ext>
            </a:extLst>
          </p:cNvPr>
          <p:cNvSpPr>
            <a:spLocks noChangeArrowheads="1"/>
          </p:cNvSpPr>
          <p:nvPr/>
        </p:nvSpPr>
        <p:spPr bwMode="auto">
          <a:xfrm>
            <a:off x="595064" y="4857328"/>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000" b="1">
                <a:solidFill>
                  <a:srgbClr val="481F67"/>
                </a:solidFill>
                <a:latin typeface="Tahoma" panose="020B0604030504040204" pitchFamily="34" charset="0"/>
                <a:cs typeface="Tahoma" panose="020B0604030504040204" pitchFamily="34" charset="0"/>
              </a:rPr>
              <a:t>Contracción Muscular</a:t>
            </a:r>
          </a:p>
        </p:txBody>
      </p:sp>
      <p:sp>
        <p:nvSpPr>
          <p:cNvPr id="12" name="Rectangle 16">
            <a:extLst>
              <a:ext uri="{FF2B5EF4-FFF2-40B4-BE49-F238E27FC236}">
                <a16:creationId xmlns:a16="http://schemas.microsoft.com/office/drawing/2014/main" id="{390B0685-9E0E-4B0F-A297-46C2A83074E8}"/>
              </a:ext>
            </a:extLst>
          </p:cNvPr>
          <p:cNvSpPr>
            <a:spLocks noChangeArrowheads="1"/>
          </p:cNvSpPr>
          <p:nvPr/>
        </p:nvSpPr>
        <p:spPr bwMode="auto">
          <a:xfrm>
            <a:off x="5624264" y="4857328"/>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000" b="1">
                <a:solidFill>
                  <a:srgbClr val="481F67"/>
                </a:solidFill>
                <a:latin typeface="Tahoma" panose="020B0604030504040204" pitchFamily="34" charset="0"/>
                <a:cs typeface="Tahoma" panose="020B0604030504040204" pitchFamily="34" charset="0"/>
              </a:rPr>
              <a:t>Secreción Hormonal</a:t>
            </a:r>
          </a:p>
        </p:txBody>
      </p:sp>
      <p:sp>
        <p:nvSpPr>
          <p:cNvPr id="13" name="Rectangle 17">
            <a:extLst>
              <a:ext uri="{FF2B5EF4-FFF2-40B4-BE49-F238E27FC236}">
                <a16:creationId xmlns:a16="http://schemas.microsoft.com/office/drawing/2014/main" id="{F9F2967B-1335-48B0-B685-B4B746F96E1F}"/>
              </a:ext>
            </a:extLst>
          </p:cNvPr>
          <p:cNvSpPr>
            <a:spLocks noChangeArrowheads="1"/>
          </p:cNvSpPr>
          <p:nvPr/>
        </p:nvSpPr>
        <p:spPr bwMode="auto">
          <a:xfrm>
            <a:off x="823664" y="5847928"/>
            <a:ext cx="106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b="1">
                <a:latin typeface="Arial" panose="020B0604020202020204" pitchFamily="34" charset="0"/>
              </a:rPr>
              <a:t>ATP</a:t>
            </a:r>
            <a:r>
              <a:rPr lang="en-US" altLang="en-US" sz="2600" b="1" baseline="30000">
                <a:latin typeface="Arial" panose="020B0604020202020204" pitchFamily="34" charset="0"/>
              </a:rPr>
              <a:t>4-</a:t>
            </a:r>
            <a:endParaRPr lang="en-US" altLang="en-US" sz="2600" b="1">
              <a:latin typeface="Arial" panose="020B0604020202020204" pitchFamily="34" charset="0"/>
            </a:endParaRPr>
          </a:p>
        </p:txBody>
      </p:sp>
      <p:sp>
        <p:nvSpPr>
          <p:cNvPr id="14" name="Line 18">
            <a:extLst>
              <a:ext uri="{FF2B5EF4-FFF2-40B4-BE49-F238E27FC236}">
                <a16:creationId xmlns:a16="http://schemas.microsoft.com/office/drawing/2014/main" id="{372E32D9-DCDC-4321-B116-B98FA08EB2EE}"/>
              </a:ext>
            </a:extLst>
          </p:cNvPr>
          <p:cNvSpPr>
            <a:spLocks noChangeShapeType="1"/>
          </p:cNvSpPr>
          <p:nvPr/>
        </p:nvSpPr>
        <p:spPr bwMode="auto">
          <a:xfrm>
            <a:off x="1890464" y="6152728"/>
            <a:ext cx="28194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19">
            <a:extLst>
              <a:ext uri="{FF2B5EF4-FFF2-40B4-BE49-F238E27FC236}">
                <a16:creationId xmlns:a16="http://schemas.microsoft.com/office/drawing/2014/main" id="{6ECA6F98-E335-4363-A8FE-76B8CB43068E}"/>
              </a:ext>
            </a:extLst>
          </p:cNvPr>
          <p:cNvSpPr>
            <a:spLocks noChangeArrowheads="1"/>
          </p:cNvSpPr>
          <p:nvPr/>
        </p:nvSpPr>
        <p:spPr bwMode="auto">
          <a:xfrm>
            <a:off x="4633664" y="5847928"/>
            <a:ext cx="411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b="1">
                <a:latin typeface="Arial" panose="020B0604020202020204" pitchFamily="34" charset="0"/>
              </a:rPr>
              <a:t>ADP</a:t>
            </a:r>
            <a:r>
              <a:rPr lang="en-US" altLang="en-US" sz="2600" b="1" baseline="30000">
                <a:latin typeface="Arial" panose="020B0604020202020204" pitchFamily="34" charset="0"/>
              </a:rPr>
              <a:t>3</a:t>
            </a:r>
            <a:r>
              <a:rPr lang="en-US" altLang="en-US" sz="2600" b="1">
                <a:latin typeface="Arial" panose="020B0604020202020204" pitchFamily="34" charset="0"/>
              </a:rPr>
              <a:t>-    +    HPO</a:t>
            </a:r>
            <a:r>
              <a:rPr lang="en-US" altLang="en-US" sz="2600" b="1" baseline="-25000">
                <a:latin typeface="Arial" panose="020B0604020202020204" pitchFamily="34" charset="0"/>
              </a:rPr>
              <a:t>4</a:t>
            </a:r>
            <a:r>
              <a:rPr lang="en-US" altLang="en-US" sz="2600" b="1" baseline="30000">
                <a:latin typeface="Arial" panose="020B0604020202020204" pitchFamily="34" charset="0"/>
              </a:rPr>
              <a:t>2-</a:t>
            </a:r>
            <a:r>
              <a:rPr lang="en-US" altLang="en-US" sz="2600" b="1">
                <a:latin typeface="Arial" panose="020B0604020202020204" pitchFamily="34" charset="0"/>
              </a:rPr>
              <a:t>  +   H</a:t>
            </a:r>
            <a:r>
              <a:rPr lang="en-US" altLang="en-US" sz="2600" b="1" baseline="30000">
                <a:latin typeface="Arial" panose="020B0604020202020204" pitchFamily="34" charset="0"/>
              </a:rPr>
              <a:t>+</a:t>
            </a:r>
          </a:p>
        </p:txBody>
      </p:sp>
      <p:sp>
        <p:nvSpPr>
          <p:cNvPr id="16" name="Title 1">
            <a:extLst>
              <a:ext uri="{FF2B5EF4-FFF2-40B4-BE49-F238E27FC236}">
                <a16:creationId xmlns:a16="http://schemas.microsoft.com/office/drawing/2014/main" id="{3C4B8655-CC38-4B09-9CC0-6C7FF8CB901A}"/>
              </a:ext>
            </a:extLst>
          </p:cNvPr>
          <p:cNvSpPr>
            <a:spLocks/>
          </p:cNvSpPr>
          <p:nvPr/>
        </p:nvSpPr>
        <p:spPr bwMode="auto">
          <a:xfrm>
            <a:off x="1047502" y="671091"/>
            <a:ext cx="6754812"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ADENOSINA DE TRIFOSFATO</a:t>
            </a:r>
          </a:p>
        </p:txBody>
      </p:sp>
      <p:sp>
        <p:nvSpPr>
          <p:cNvPr id="17" name="Title 1">
            <a:extLst>
              <a:ext uri="{FF2B5EF4-FFF2-40B4-BE49-F238E27FC236}">
                <a16:creationId xmlns:a16="http://schemas.microsoft.com/office/drawing/2014/main" id="{5C3EABAF-477E-4661-90E2-9AFBB69AD75A}"/>
              </a:ext>
            </a:extLst>
          </p:cNvPr>
          <p:cNvSpPr>
            <a:spLocks/>
          </p:cNvSpPr>
          <p:nvPr/>
        </p:nvSpPr>
        <p:spPr bwMode="auto">
          <a:xfrm>
            <a:off x="2517527" y="999703"/>
            <a:ext cx="37465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(ATP)</a:t>
            </a:r>
          </a:p>
        </p:txBody>
      </p:sp>
      <p:sp>
        <p:nvSpPr>
          <p:cNvPr id="18" name="Line 48">
            <a:extLst>
              <a:ext uri="{FF2B5EF4-FFF2-40B4-BE49-F238E27FC236}">
                <a16:creationId xmlns:a16="http://schemas.microsoft.com/office/drawing/2014/main" id="{E9E74538-D526-462B-827C-1AF29CA0E61A}"/>
              </a:ext>
            </a:extLst>
          </p:cNvPr>
          <p:cNvSpPr>
            <a:spLocks noChangeShapeType="1"/>
          </p:cNvSpPr>
          <p:nvPr/>
        </p:nvSpPr>
        <p:spPr bwMode="auto">
          <a:xfrm>
            <a:off x="4424114" y="1504528"/>
            <a:ext cx="0" cy="661988"/>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Title 1">
            <a:extLst>
              <a:ext uri="{FF2B5EF4-FFF2-40B4-BE49-F238E27FC236}">
                <a16:creationId xmlns:a16="http://schemas.microsoft.com/office/drawing/2014/main" id="{0BF73DEB-7F05-4B17-B7C4-1D01F9713417}"/>
              </a:ext>
            </a:extLst>
          </p:cNvPr>
          <p:cNvSpPr>
            <a:spLocks/>
          </p:cNvSpPr>
          <p:nvPr/>
        </p:nvSpPr>
        <p:spPr bwMode="auto">
          <a:xfrm>
            <a:off x="3400177" y="2001416"/>
            <a:ext cx="2233612"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2500" dirty="0">
                <a:solidFill>
                  <a:srgbClr val="484876"/>
                </a:solidFill>
                <a:effectLst>
                  <a:outerShdw blurRad="38100" dist="38100" dir="2700000" algn="tl">
                    <a:srgbClr val="C0C0C0"/>
                  </a:outerShdw>
                </a:effectLst>
                <a:latin typeface="Arial Black" pitchFamily="34" charset="0"/>
                <a:cs typeface="Arial" charset="0"/>
              </a:rPr>
              <a:t>Hidrólisis</a:t>
            </a:r>
          </a:p>
        </p:txBody>
      </p:sp>
      <p:sp>
        <p:nvSpPr>
          <p:cNvPr id="20" name="Line 48">
            <a:extLst>
              <a:ext uri="{FF2B5EF4-FFF2-40B4-BE49-F238E27FC236}">
                <a16:creationId xmlns:a16="http://schemas.microsoft.com/office/drawing/2014/main" id="{EA46DCA5-45C6-4F1E-A36A-6EACF97D6978}"/>
              </a:ext>
            </a:extLst>
          </p:cNvPr>
          <p:cNvSpPr>
            <a:spLocks noChangeShapeType="1"/>
          </p:cNvSpPr>
          <p:nvPr/>
        </p:nvSpPr>
        <p:spPr bwMode="auto">
          <a:xfrm>
            <a:off x="4447927" y="2506241"/>
            <a:ext cx="0" cy="167640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06273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2C001A5-B2AA-4F86-A1BC-29B1B51687E0}"/>
              </a:ext>
            </a:extLst>
          </p:cNvPr>
          <p:cNvSpPr>
            <a:spLocks noChangeArrowheads="1"/>
          </p:cNvSpPr>
          <p:nvPr/>
        </p:nvSpPr>
        <p:spPr bwMode="auto">
          <a:xfrm>
            <a:off x="609600" y="103056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80000"/>
              </a:lnSpc>
              <a:spcBef>
                <a:spcPct val="20000"/>
              </a:spcBef>
            </a:pPr>
            <a:r>
              <a:rPr lang="en-US" altLang="en-US" sz="2600" b="1" dirty="0" err="1">
                <a:latin typeface="Arial" panose="020B0604020202020204" pitchFamily="34" charset="0"/>
              </a:rPr>
              <a:t>Mecanismo</a:t>
            </a:r>
            <a:r>
              <a:rPr lang="en-US" altLang="en-US" sz="2600" b="1" dirty="0">
                <a:latin typeface="Arial" panose="020B0604020202020204" pitchFamily="34" charset="0"/>
              </a:rPr>
              <a:t> por el </a:t>
            </a:r>
            <a:r>
              <a:rPr lang="en-US" altLang="en-US" sz="2600" b="1" dirty="0" err="1">
                <a:latin typeface="Arial" panose="020B0604020202020204" pitchFamily="34" charset="0"/>
              </a:rPr>
              <a:t>cual</a:t>
            </a:r>
            <a:r>
              <a:rPr lang="en-US" altLang="en-US" sz="2600" b="1" dirty="0">
                <a:latin typeface="Arial" panose="020B0604020202020204" pitchFamily="34" charset="0"/>
              </a:rPr>
              <a:t> Libera </a:t>
            </a:r>
            <a:r>
              <a:rPr lang="en-US" altLang="en-US" sz="2600" b="1" dirty="0" err="1">
                <a:latin typeface="Arial" panose="020B0604020202020204" pitchFamily="34" charset="0"/>
              </a:rPr>
              <a:t>Energía</a:t>
            </a:r>
            <a:endParaRPr lang="en-US" altLang="en-US" sz="2600" b="1" dirty="0">
              <a:latin typeface="Arial" panose="020B0604020202020204" pitchFamily="34" charset="0"/>
            </a:endParaRPr>
          </a:p>
          <a:p>
            <a:pPr algn="l">
              <a:lnSpc>
                <a:spcPct val="80000"/>
              </a:lnSpc>
              <a:spcBef>
                <a:spcPct val="20000"/>
              </a:spcBef>
            </a:pPr>
            <a:r>
              <a:rPr lang="en-US" altLang="en-US" sz="2600" b="1" dirty="0">
                <a:latin typeface="Arial" panose="020B0604020202020204" pitchFamily="34" charset="0"/>
              </a:rPr>
              <a:t>(</a:t>
            </a:r>
            <a:r>
              <a:rPr lang="en-US" altLang="en-US" sz="2600" b="1" dirty="0" err="1">
                <a:latin typeface="Arial" panose="020B0604020202020204" pitchFamily="34" charset="0"/>
              </a:rPr>
              <a:t>Catabolismo</a:t>
            </a:r>
            <a:r>
              <a:rPr lang="en-US" altLang="en-US" sz="2600" b="1" dirty="0">
                <a:latin typeface="Arial" panose="020B0604020202020204" pitchFamily="34" charset="0"/>
              </a:rPr>
              <a:t>: </a:t>
            </a:r>
            <a:r>
              <a:rPr lang="en-US" altLang="en-US" sz="2600" b="1" i="1" dirty="0" err="1">
                <a:latin typeface="Arial" panose="020B0604020202020204" pitchFamily="34" charset="0"/>
              </a:rPr>
              <a:t>Reacción</a:t>
            </a:r>
            <a:r>
              <a:rPr lang="en-US" altLang="en-US" sz="2600" b="1" i="1" dirty="0">
                <a:latin typeface="Arial" panose="020B0604020202020204" pitchFamily="34" charset="0"/>
              </a:rPr>
              <a:t> </a:t>
            </a:r>
            <a:r>
              <a:rPr lang="en-US" altLang="en-US" sz="2600" b="1" i="1" dirty="0" err="1">
                <a:latin typeface="Arial" panose="020B0604020202020204" pitchFamily="34" charset="0"/>
              </a:rPr>
              <a:t>Exergónica</a:t>
            </a:r>
            <a:r>
              <a:rPr lang="en-US" altLang="en-US" sz="2600" b="1" dirty="0">
                <a:latin typeface="Arial" panose="020B0604020202020204" pitchFamily="34" charset="0"/>
              </a:rPr>
              <a:t>):</a:t>
            </a:r>
          </a:p>
        </p:txBody>
      </p:sp>
      <p:sp>
        <p:nvSpPr>
          <p:cNvPr id="3" name="AutoShape 3">
            <a:extLst>
              <a:ext uri="{FF2B5EF4-FFF2-40B4-BE49-F238E27FC236}">
                <a16:creationId xmlns:a16="http://schemas.microsoft.com/office/drawing/2014/main" id="{8A71F83C-EDF0-462A-A0B5-79A1855A28D0}"/>
              </a:ext>
            </a:extLst>
          </p:cNvPr>
          <p:cNvSpPr>
            <a:spLocks noChangeArrowheads="1"/>
          </p:cNvSpPr>
          <p:nvPr/>
        </p:nvSpPr>
        <p:spPr bwMode="auto">
          <a:xfrm>
            <a:off x="228600" y="1030560"/>
            <a:ext cx="3810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4" name="Rectangle 5">
            <a:extLst>
              <a:ext uri="{FF2B5EF4-FFF2-40B4-BE49-F238E27FC236}">
                <a16:creationId xmlns:a16="http://schemas.microsoft.com/office/drawing/2014/main" id="{DCD13EB4-43EF-418D-BB3D-A1C50BF68E89}"/>
              </a:ext>
            </a:extLst>
          </p:cNvPr>
          <p:cNvSpPr>
            <a:spLocks noChangeArrowheads="1"/>
          </p:cNvSpPr>
          <p:nvPr/>
        </p:nvSpPr>
        <p:spPr bwMode="auto">
          <a:xfrm>
            <a:off x="457200" y="209736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La Enzima ATPase Degrada el Enlace Químico</a:t>
            </a:r>
          </a:p>
          <a:p>
            <a:pPr algn="ctr"/>
            <a:r>
              <a:rPr lang="en-US" altLang="en-US" sz="2600" b="1">
                <a:latin typeface="Arial" panose="020B0604020202020204" pitchFamily="34" charset="0"/>
              </a:rPr>
              <a:t>Que Almacena Energía</a:t>
            </a:r>
          </a:p>
          <a:p>
            <a:pPr algn="ctr"/>
            <a:r>
              <a:rPr lang="en-US" altLang="en-US" sz="2600" b="1">
                <a:latin typeface="Arial" panose="020B0604020202020204" pitchFamily="34" charset="0"/>
              </a:rPr>
              <a:t>Entre</a:t>
            </a:r>
          </a:p>
          <a:p>
            <a:pPr algn="ctr"/>
            <a:r>
              <a:rPr lang="en-US" altLang="en-US" sz="2600" b="1">
                <a:latin typeface="Arial" panose="020B0604020202020204" pitchFamily="34" charset="0"/>
              </a:rPr>
              <a:t>ADP y Pi</a:t>
            </a:r>
          </a:p>
        </p:txBody>
      </p:sp>
      <p:sp>
        <p:nvSpPr>
          <p:cNvPr id="5" name="Line 6">
            <a:extLst>
              <a:ext uri="{FF2B5EF4-FFF2-40B4-BE49-F238E27FC236}">
                <a16:creationId xmlns:a16="http://schemas.microsoft.com/office/drawing/2014/main" id="{765F86EB-5193-437D-9570-F131C255AF0B}"/>
              </a:ext>
            </a:extLst>
          </p:cNvPr>
          <p:cNvSpPr>
            <a:spLocks noChangeShapeType="1"/>
          </p:cNvSpPr>
          <p:nvPr/>
        </p:nvSpPr>
        <p:spPr bwMode="auto">
          <a:xfrm flipH="1">
            <a:off x="4267200" y="3468960"/>
            <a:ext cx="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7">
            <a:extLst>
              <a:ext uri="{FF2B5EF4-FFF2-40B4-BE49-F238E27FC236}">
                <a16:creationId xmlns:a16="http://schemas.microsoft.com/office/drawing/2014/main" id="{82BEB85C-5800-4E6E-8DB8-82F85EAEF1C5}"/>
              </a:ext>
            </a:extLst>
          </p:cNvPr>
          <p:cNvSpPr>
            <a:spLocks noChangeArrowheads="1"/>
          </p:cNvSpPr>
          <p:nvPr/>
        </p:nvSpPr>
        <p:spPr bwMode="auto">
          <a:xfrm>
            <a:off x="1676400" y="3773760"/>
            <a:ext cx="510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Se Libera Energía Útil</a:t>
            </a:r>
          </a:p>
          <a:p>
            <a:pPr algn="ctr"/>
            <a:r>
              <a:rPr lang="en-US" altLang="en-US" sz="2600" b="1">
                <a:latin typeface="Arial" panose="020B0604020202020204" pitchFamily="34" charset="0"/>
              </a:rPr>
              <a:t>Para Generar Trabajo</a:t>
            </a:r>
          </a:p>
          <a:p>
            <a:pPr algn="ctr"/>
            <a:r>
              <a:rPr lang="en-US" altLang="en-US" sz="2600" b="1">
                <a:latin typeface="Arial" panose="020B0604020202020204" pitchFamily="34" charset="0"/>
              </a:rPr>
              <a:t>(i.e., Contracción Muscular)</a:t>
            </a:r>
          </a:p>
        </p:txBody>
      </p:sp>
      <p:sp>
        <p:nvSpPr>
          <p:cNvPr id="7" name="Rectangle 8">
            <a:extLst>
              <a:ext uri="{FF2B5EF4-FFF2-40B4-BE49-F238E27FC236}">
                <a16:creationId xmlns:a16="http://schemas.microsoft.com/office/drawing/2014/main" id="{3A28540C-33B1-4AE2-878F-E0EC8E03D4C6}"/>
              </a:ext>
            </a:extLst>
          </p:cNvPr>
          <p:cNvSpPr>
            <a:spLocks noChangeArrowheads="1"/>
          </p:cNvSpPr>
          <p:nvPr/>
        </p:nvSpPr>
        <p:spPr bwMode="auto">
          <a:xfrm>
            <a:off x="107504" y="5161384"/>
            <a:ext cx="190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b="1">
                <a:latin typeface="Arial" panose="020B0604020202020204" pitchFamily="34" charset="0"/>
              </a:rPr>
              <a:t>ATP  +  Pi</a:t>
            </a:r>
          </a:p>
        </p:txBody>
      </p:sp>
      <p:sp>
        <p:nvSpPr>
          <p:cNvPr id="8" name="Line 9">
            <a:extLst>
              <a:ext uri="{FF2B5EF4-FFF2-40B4-BE49-F238E27FC236}">
                <a16:creationId xmlns:a16="http://schemas.microsoft.com/office/drawing/2014/main" id="{99BDB2E8-BE70-4182-B736-C8114DAB6C6A}"/>
              </a:ext>
            </a:extLst>
          </p:cNvPr>
          <p:cNvSpPr>
            <a:spLocks noChangeShapeType="1"/>
          </p:cNvSpPr>
          <p:nvPr/>
        </p:nvSpPr>
        <p:spPr bwMode="auto">
          <a:xfrm>
            <a:off x="2006352" y="5466184"/>
            <a:ext cx="2133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
            <a:extLst>
              <a:ext uri="{FF2B5EF4-FFF2-40B4-BE49-F238E27FC236}">
                <a16:creationId xmlns:a16="http://schemas.microsoft.com/office/drawing/2014/main" id="{5AC0375E-0CE8-4608-8A29-AE8E3B77C6AC}"/>
              </a:ext>
            </a:extLst>
          </p:cNvPr>
          <p:cNvSpPr>
            <a:spLocks noChangeArrowheads="1"/>
          </p:cNvSpPr>
          <p:nvPr/>
        </p:nvSpPr>
        <p:spPr bwMode="auto">
          <a:xfrm>
            <a:off x="1914912" y="5107260"/>
            <a:ext cx="2057400" cy="381000"/>
          </a:xfrm>
          <a:prstGeom prst="rect">
            <a:avLst/>
          </a:prstGeom>
          <a:noFill/>
          <a:ln>
            <a:noFill/>
          </a:ln>
          <a:effectLst/>
        </p:spPr>
        <p:txBody>
          <a:bodyPr/>
          <a:lstStyle>
            <a:lvl1pPr marL="342900" indent="-342900" eaLnBrk="0" hangingPunct="0">
              <a:defRPr sz="1200" b="1" i="1">
                <a:solidFill>
                  <a:schemeClr val="tx1"/>
                </a:solidFill>
                <a:latin typeface="Times New Roman" panose="02020603050405020304" pitchFamily="18" charset="0"/>
              </a:defRPr>
            </a:lvl1pPr>
            <a:lvl2pPr marL="742950" indent="-285750" eaLnBrk="0" hangingPunct="0">
              <a:defRPr sz="1200" b="1" i="1">
                <a:solidFill>
                  <a:schemeClr val="tx1"/>
                </a:solidFill>
                <a:latin typeface="Times New Roman" panose="02020603050405020304" pitchFamily="18" charset="0"/>
              </a:defRPr>
            </a:lvl2pPr>
            <a:lvl3pPr marL="1143000" indent="-228600" eaLnBrk="0" hangingPunct="0">
              <a:defRPr sz="1200" b="1" i="1">
                <a:solidFill>
                  <a:schemeClr val="tx1"/>
                </a:solidFill>
                <a:latin typeface="Times New Roman" panose="02020603050405020304" pitchFamily="18" charset="0"/>
              </a:defRPr>
            </a:lvl3pPr>
            <a:lvl4pPr marL="1600200" indent="-228600" eaLnBrk="0" hangingPunct="0">
              <a:defRPr sz="1200" b="1" i="1">
                <a:solidFill>
                  <a:schemeClr val="tx1"/>
                </a:solidFill>
                <a:latin typeface="Times New Roman" panose="02020603050405020304" pitchFamily="18" charset="0"/>
              </a:defRPr>
            </a:lvl4pPr>
            <a:lvl5pPr marL="2057400" indent="-228600" eaLnBrk="0" hangingPunct="0">
              <a:defRPr sz="12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i="1">
                <a:solidFill>
                  <a:schemeClr val="tx1"/>
                </a:solidFill>
                <a:latin typeface="Times New Roman" panose="02020603050405020304" pitchFamily="18" charset="0"/>
              </a:defRPr>
            </a:lvl9pPr>
          </a:lstStyle>
          <a:p>
            <a:pPr algn="ctr" fontAlgn="auto">
              <a:lnSpc>
                <a:spcPct val="70000"/>
              </a:lnSpc>
              <a:spcBef>
                <a:spcPct val="20000"/>
              </a:spcBef>
              <a:spcAft>
                <a:spcPts val="0"/>
              </a:spcAft>
              <a:defRPr/>
            </a:pPr>
            <a:r>
              <a:rPr lang="en-US" altLang="en-US" sz="2400" i="0" dirty="0" err="1">
                <a:effectLst>
                  <a:outerShdw blurRad="38100" dist="38100" dir="2700000" algn="tl">
                    <a:srgbClr val="C0C0C0"/>
                  </a:outerShdw>
                </a:effectLst>
              </a:rPr>
              <a:t>ATPasa</a:t>
            </a:r>
            <a:endParaRPr lang="en-US" altLang="en-US" sz="2100" i="0" dirty="0">
              <a:effectLst>
                <a:outerShdw blurRad="38100" dist="38100" dir="2700000" algn="tl">
                  <a:srgbClr val="C0C0C0"/>
                </a:outerShdw>
              </a:effectLst>
            </a:endParaRPr>
          </a:p>
        </p:txBody>
      </p:sp>
      <p:sp>
        <p:nvSpPr>
          <p:cNvPr id="10" name="Rectangle 11">
            <a:extLst>
              <a:ext uri="{FF2B5EF4-FFF2-40B4-BE49-F238E27FC236}">
                <a16:creationId xmlns:a16="http://schemas.microsoft.com/office/drawing/2014/main" id="{C01660AF-F7E3-4B02-A1CA-462619E82D29}"/>
              </a:ext>
            </a:extLst>
          </p:cNvPr>
          <p:cNvSpPr>
            <a:spLocks noChangeArrowheads="1"/>
          </p:cNvSpPr>
          <p:nvPr/>
        </p:nvSpPr>
        <p:spPr bwMode="auto">
          <a:xfrm>
            <a:off x="4042792" y="5161384"/>
            <a:ext cx="411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b="1">
                <a:latin typeface="Arial" panose="020B0604020202020204" pitchFamily="34" charset="0"/>
              </a:rPr>
              <a:t>ADP    +    Pi   +   Energía</a:t>
            </a:r>
          </a:p>
        </p:txBody>
      </p:sp>
      <p:sp>
        <p:nvSpPr>
          <p:cNvPr id="11" name="Rectangle 12">
            <a:extLst>
              <a:ext uri="{FF2B5EF4-FFF2-40B4-BE49-F238E27FC236}">
                <a16:creationId xmlns:a16="http://schemas.microsoft.com/office/drawing/2014/main" id="{5A699F57-6176-42D4-B04A-3E1D9A3C3F88}"/>
              </a:ext>
            </a:extLst>
          </p:cNvPr>
          <p:cNvSpPr>
            <a:spLocks noChangeArrowheads="1"/>
          </p:cNvSpPr>
          <p:nvPr/>
        </p:nvSpPr>
        <p:spPr bwMode="auto">
          <a:xfrm>
            <a:off x="107504" y="5618584"/>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spcBef>
                <a:spcPct val="20000"/>
              </a:spcBef>
            </a:pPr>
            <a:r>
              <a:rPr lang="en-US" altLang="en-US" sz="2400" b="1">
                <a:latin typeface="Times New Roman" panose="02020603050405020304" pitchFamily="18" charset="0"/>
              </a:rPr>
              <a:t>(Reactivo)</a:t>
            </a:r>
            <a:endParaRPr lang="en-US" altLang="en-US" sz="2100" b="1">
              <a:latin typeface="Times New Roman" panose="02020603050405020304" pitchFamily="18" charset="0"/>
            </a:endParaRPr>
          </a:p>
        </p:txBody>
      </p:sp>
      <p:sp>
        <p:nvSpPr>
          <p:cNvPr id="12" name="Rectangle 13">
            <a:extLst>
              <a:ext uri="{FF2B5EF4-FFF2-40B4-BE49-F238E27FC236}">
                <a16:creationId xmlns:a16="http://schemas.microsoft.com/office/drawing/2014/main" id="{81936518-1776-4F90-B25B-C438E96904BD}"/>
              </a:ext>
            </a:extLst>
          </p:cNvPr>
          <p:cNvSpPr>
            <a:spLocks noChangeArrowheads="1"/>
          </p:cNvSpPr>
          <p:nvPr/>
        </p:nvSpPr>
        <p:spPr bwMode="auto">
          <a:xfrm>
            <a:off x="4195192" y="5618584"/>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spcBef>
                <a:spcPct val="20000"/>
              </a:spcBef>
            </a:pPr>
            <a:r>
              <a:rPr lang="en-US" altLang="en-US" sz="2400" b="1">
                <a:latin typeface="Times New Roman" panose="02020603050405020304" pitchFamily="18" charset="0"/>
              </a:rPr>
              <a:t>(Productos)</a:t>
            </a:r>
            <a:endParaRPr lang="en-US" altLang="en-US" sz="2100" b="1">
              <a:latin typeface="Times New Roman" panose="02020603050405020304" pitchFamily="18" charset="0"/>
            </a:endParaRPr>
          </a:p>
        </p:txBody>
      </p:sp>
      <p:sp>
        <p:nvSpPr>
          <p:cNvPr id="13" name="Rectangle 14">
            <a:extLst>
              <a:ext uri="{FF2B5EF4-FFF2-40B4-BE49-F238E27FC236}">
                <a16:creationId xmlns:a16="http://schemas.microsoft.com/office/drawing/2014/main" id="{1A21BFA4-2414-40B9-8260-587D28B0395C}"/>
              </a:ext>
            </a:extLst>
          </p:cNvPr>
          <p:cNvSpPr>
            <a:spLocks noChangeArrowheads="1"/>
          </p:cNvSpPr>
          <p:nvPr/>
        </p:nvSpPr>
        <p:spPr bwMode="auto">
          <a:xfrm>
            <a:off x="5795392" y="5618584"/>
            <a:ext cx="3124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spcBef>
                <a:spcPct val="20000"/>
              </a:spcBef>
            </a:pPr>
            <a:r>
              <a:rPr lang="en-US" altLang="en-US" sz="2400" b="1">
                <a:latin typeface="Times New Roman" panose="02020603050405020304" pitchFamily="18" charset="0"/>
              </a:rPr>
              <a:t>(Energía Libre</a:t>
            </a:r>
          </a:p>
          <a:p>
            <a:pPr algn="ctr">
              <a:lnSpc>
                <a:spcPct val="70000"/>
              </a:lnSpc>
              <a:spcBef>
                <a:spcPct val="20000"/>
              </a:spcBef>
            </a:pPr>
            <a:r>
              <a:rPr lang="en-US" altLang="en-US" sz="2400" b="1">
                <a:latin typeface="Times New Roman" panose="02020603050405020304" pitchFamily="18" charset="0"/>
              </a:rPr>
              <a:t>Biológicamente Libre</a:t>
            </a:r>
          </a:p>
          <a:p>
            <a:pPr algn="ctr">
              <a:lnSpc>
                <a:spcPct val="70000"/>
              </a:lnSpc>
              <a:spcBef>
                <a:spcPct val="20000"/>
              </a:spcBef>
            </a:pPr>
            <a:r>
              <a:rPr lang="en-US" altLang="en-US" sz="2400" b="1">
                <a:latin typeface="Times New Roman" panose="02020603050405020304" pitchFamily="18" charset="0"/>
              </a:rPr>
              <a:t>Útil)</a:t>
            </a:r>
            <a:endParaRPr lang="en-US" altLang="en-US" sz="2100" b="1">
              <a:latin typeface="Times New Roman" panose="02020603050405020304" pitchFamily="18" charset="0"/>
            </a:endParaRPr>
          </a:p>
        </p:txBody>
      </p:sp>
      <p:sp>
        <p:nvSpPr>
          <p:cNvPr id="14" name="Title 1">
            <a:extLst>
              <a:ext uri="{FF2B5EF4-FFF2-40B4-BE49-F238E27FC236}">
                <a16:creationId xmlns:a16="http://schemas.microsoft.com/office/drawing/2014/main" id="{96584D23-4D33-4138-A797-ADFE8F6571D8}"/>
              </a:ext>
            </a:extLst>
          </p:cNvPr>
          <p:cNvSpPr>
            <a:spLocks/>
          </p:cNvSpPr>
          <p:nvPr/>
        </p:nvSpPr>
        <p:spPr bwMode="auto">
          <a:xfrm>
            <a:off x="685800" y="486530"/>
            <a:ext cx="777240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ct val="130000"/>
              </a:lnSpc>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ADENOSINA DE TRIFOSFATO (ATP)</a:t>
            </a:r>
          </a:p>
        </p:txBody>
      </p:sp>
    </p:spTree>
    <p:extLst>
      <p:ext uri="{BB962C8B-B14F-4D97-AF65-F5344CB8AC3E}">
        <p14:creationId xmlns:p14="http://schemas.microsoft.com/office/powerpoint/2010/main" val="3304287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e-Aco2">
            <a:extLst>
              <a:ext uri="{FF2B5EF4-FFF2-40B4-BE49-F238E27FC236}">
                <a16:creationId xmlns:a16="http://schemas.microsoft.com/office/drawing/2014/main" id="{DDED1B56-C185-4B17-9FBB-0E0FD04FC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23094"/>
            <a:ext cx="7904162"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a:extLst>
              <a:ext uri="{FF2B5EF4-FFF2-40B4-BE49-F238E27FC236}">
                <a16:creationId xmlns:a16="http://schemas.microsoft.com/office/drawing/2014/main" id="{000ADB83-651B-4A48-BA14-D6F9BF970476}"/>
              </a:ext>
            </a:extLst>
          </p:cNvPr>
          <p:cNvSpPr txBox="1">
            <a:spLocks noChangeArrowheads="1"/>
          </p:cNvSpPr>
          <p:nvPr/>
        </p:nvSpPr>
        <p:spPr bwMode="auto">
          <a:xfrm>
            <a:off x="2473325" y="4386982"/>
            <a:ext cx="1117600" cy="396875"/>
          </a:xfrm>
          <a:prstGeom prst="rect">
            <a:avLst/>
          </a:prstGeom>
          <a:noFill/>
          <a:ln w="76200" algn="ctr">
            <a:noFill/>
            <a:miter lim="800000"/>
            <a:headEnd/>
            <a:tailEnd/>
          </a:ln>
          <a:effectLst/>
        </p:spPr>
        <p:txBody>
          <a:bodyPr wrap="none">
            <a:spAutoFit/>
          </a:bodyPr>
          <a:lstStyle/>
          <a:p>
            <a:pPr algn="ctr">
              <a:defRPr/>
            </a:pPr>
            <a:r>
              <a:rPr lang="en-US" b="1" i="1">
                <a:solidFill>
                  <a:srgbClr val="000066"/>
                </a:solidFill>
                <a:effectLst>
                  <a:outerShdw blurRad="38100" dist="38100" dir="2700000" algn="tl">
                    <a:srgbClr val="C0C0C0"/>
                  </a:outerShdw>
                </a:effectLst>
                <a:latin typeface="Arial" charset="0"/>
              </a:rPr>
              <a:t>ATPasa</a:t>
            </a:r>
          </a:p>
        </p:txBody>
      </p:sp>
      <p:sp>
        <p:nvSpPr>
          <p:cNvPr id="5" name="Text Box 4">
            <a:extLst>
              <a:ext uri="{FF2B5EF4-FFF2-40B4-BE49-F238E27FC236}">
                <a16:creationId xmlns:a16="http://schemas.microsoft.com/office/drawing/2014/main" id="{DE75BAF8-CD13-48CC-BA79-11001F41E40E}"/>
              </a:ext>
            </a:extLst>
          </p:cNvPr>
          <p:cNvSpPr txBox="1">
            <a:spLocks noChangeArrowheads="1"/>
          </p:cNvSpPr>
          <p:nvPr/>
        </p:nvSpPr>
        <p:spPr bwMode="auto">
          <a:xfrm>
            <a:off x="2970213" y="753194"/>
            <a:ext cx="2936875" cy="396875"/>
          </a:xfrm>
          <a:prstGeom prst="rect">
            <a:avLst/>
          </a:prstGeom>
          <a:noFill/>
          <a:ln w="76200" algn="ctr">
            <a:noFill/>
            <a:miter lim="800000"/>
            <a:headEnd/>
            <a:tailEnd/>
          </a:ln>
          <a:effectLst/>
        </p:spPr>
        <p:txBody>
          <a:bodyPr wrap="none">
            <a:spAutoFit/>
          </a:bodyPr>
          <a:lstStyle/>
          <a:p>
            <a:pPr algn="ctr">
              <a:defRPr/>
            </a:pPr>
            <a:r>
              <a:rPr lang="en-US" b="1" i="1">
                <a:solidFill>
                  <a:srgbClr val="000066"/>
                </a:solidFill>
                <a:effectLst>
                  <a:outerShdw blurRad="38100" dist="38100" dir="2700000" algn="tl">
                    <a:srgbClr val="C0C0C0"/>
                  </a:outerShdw>
                </a:effectLst>
                <a:latin typeface="Arial" charset="0"/>
              </a:rPr>
              <a:t>Catabólico/Exergónico</a:t>
            </a:r>
          </a:p>
        </p:txBody>
      </p:sp>
      <p:sp>
        <p:nvSpPr>
          <p:cNvPr id="6" name="Text Box 5">
            <a:extLst>
              <a:ext uri="{FF2B5EF4-FFF2-40B4-BE49-F238E27FC236}">
                <a16:creationId xmlns:a16="http://schemas.microsoft.com/office/drawing/2014/main" id="{EFA12813-7411-442A-AE96-21A9A0E0D8D3}"/>
              </a:ext>
            </a:extLst>
          </p:cNvPr>
          <p:cNvSpPr txBox="1">
            <a:spLocks noChangeArrowheads="1"/>
          </p:cNvSpPr>
          <p:nvPr/>
        </p:nvSpPr>
        <p:spPr bwMode="auto">
          <a:xfrm>
            <a:off x="2387600" y="5210894"/>
            <a:ext cx="3036888" cy="396875"/>
          </a:xfrm>
          <a:prstGeom prst="rect">
            <a:avLst/>
          </a:prstGeom>
          <a:noFill/>
          <a:ln w="76200" algn="ctr">
            <a:noFill/>
            <a:miter lim="800000"/>
            <a:headEnd/>
            <a:tailEnd/>
          </a:ln>
          <a:effectLst/>
        </p:spPr>
        <p:txBody>
          <a:bodyPr wrap="none">
            <a:spAutoFit/>
          </a:bodyPr>
          <a:lstStyle/>
          <a:p>
            <a:pPr algn="ctr">
              <a:defRPr/>
            </a:pPr>
            <a:r>
              <a:rPr lang="en-US" b="1" i="1">
                <a:solidFill>
                  <a:srgbClr val="000066"/>
                </a:solidFill>
                <a:effectLst>
                  <a:outerShdw blurRad="38100" dist="38100" dir="2700000" algn="tl">
                    <a:srgbClr val="C0C0C0"/>
                  </a:outerShdw>
                </a:effectLst>
                <a:latin typeface="Arial" charset="0"/>
              </a:rPr>
              <a:t>Anabólico/Endergónico</a:t>
            </a:r>
          </a:p>
        </p:txBody>
      </p:sp>
      <p:sp>
        <p:nvSpPr>
          <p:cNvPr id="7" name="Text Box 6">
            <a:extLst>
              <a:ext uri="{FF2B5EF4-FFF2-40B4-BE49-F238E27FC236}">
                <a16:creationId xmlns:a16="http://schemas.microsoft.com/office/drawing/2014/main" id="{E091877C-62CD-4253-96B8-A8A1AF91C7B7}"/>
              </a:ext>
            </a:extLst>
          </p:cNvPr>
          <p:cNvSpPr txBox="1">
            <a:spLocks noChangeArrowheads="1"/>
          </p:cNvSpPr>
          <p:nvPr/>
        </p:nvSpPr>
        <p:spPr bwMode="auto">
          <a:xfrm>
            <a:off x="0" y="54694"/>
            <a:ext cx="1412875" cy="581025"/>
          </a:xfrm>
          <a:prstGeom prst="rect">
            <a:avLst/>
          </a:prstGeom>
          <a:noFill/>
          <a:ln w="76200" algn="ctr">
            <a:noFill/>
            <a:miter lim="800000"/>
            <a:headEnd/>
            <a:tailEnd/>
          </a:ln>
          <a:effectLst/>
        </p:spPr>
        <p:txBody>
          <a:bodyPr>
            <a:spAutoFit/>
          </a:bodyPr>
          <a:lstStyle/>
          <a:p>
            <a:pPr algn="ctr">
              <a:defRPr/>
            </a:pPr>
            <a:r>
              <a:rPr lang="en-US" sz="1600" b="1">
                <a:effectLst>
                  <a:outerShdw blurRad="38100" dist="38100" dir="2700000" algn="tl">
                    <a:srgbClr val="C0C0C0"/>
                  </a:outerShdw>
                </a:effectLst>
                <a:latin typeface="Arial" charset="0"/>
              </a:rPr>
              <a:t>Consumo de</a:t>
            </a:r>
          </a:p>
          <a:p>
            <a:pPr algn="ctr">
              <a:defRPr/>
            </a:pPr>
            <a:r>
              <a:rPr lang="en-US" sz="1600" b="1">
                <a:solidFill>
                  <a:srgbClr val="FF0000"/>
                </a:solidFill>
                <a:effectLst>
                  <a:outerShdw blurRad="38100" dist="38100" dir="2700000" algn="tl">
                    <a:srgbClr val="C0C0C0"/>
                  </a:outerShdw>
                </a:effectLst>
                <a:latin typeface="Arial" charset="0"/>
              </a:rPr>
              <a:t>Avena</a:t>
            </a:r>
          </a:p>
        </p:txBody>
      </p:sp>
      <p:sp>
        <p:nvSpPr>
          <p:cNvPr id="8" name="Text Box 8">
            <a:extLst>
              <a:ext uri="{FF2B5EF4-FFF2-40B4-BE49-F238E27FC236}">
                <a16:creationId xmlns:a16="http://schemas.microsoft.com/office/drawing/2014/main" id="{5B5922C8-832A-4049-B128-7E3C2A1FAEC3}"/>
              </a:ext>
            </a:extLst>
          </p:cNvPr>
          <p:cNvSpPr txBox="1">
            <a:spLocks noChangeArrowheads="1"/>
          </p:cNvSpPr>
          <p:nvPr/>
        </p:nvSpPr>
        <p:spPr bwMode="auto">
          <a:xfrm>
            <a:off x="184150" y="843682"/>
            <a:ext cx="985838" cy="336550"/>
          </a:xfrm>
          <a:prstGeom prst="rect">
            <a:avLst/>
          </a:prstGeom>
          <a:noFill/>
          <a:ln w="76200" algn="ctr">
            <a:noFill/>
            <a:miter lim="800000"/>
            <a:headEnd/>
            <a:tailEnd/>
          </a:ln>
          <a:effectLst/>
        </p:spPr>
        <p:txBody>
          <a:bodyPr wrap="none">
            <a:spAutoFit/>
          </a:bodyPr>
          <a:lstStyle/>
          <a:p>
            <a:pPr algn="ctr">
              <a:defRPr/>
            </a:pPr>
            <a:r>
              <a:rPr lang="en-US" sz="1600" b="1">
                <a:solidFill>
                  <a:srgbClr val="FF0000"/>
                </a:solidFill>
                <a:effectLst>
                  <a:outerShdw blurRad="38100" dist="38100" dir="2700000" algn="tl">
                    <a:srgbClr val="C0C0C0"/>
                  </a:outerShdw>
                </a:effectLst>
                <a:latin typeface="Arial" charset="0"/>
              </a:rPr>
              <a:t>Glucosa</a:t>
            </a:r>
          </a:p>
        </p:txBody>
      </p:sp>
      <p:sp>
        <p:nvSpPr>
          <p:cNvPr id="9" name="Line 88">
            <a:extLst>
              <a:ext uri="{FF2B5EF4-FFF2-40B4-BE49-F238E27FC236}">
                <a16:creationId xmlns:a16="http://schemas.microsoft.com/office/drawing/2014/main" id="{F2E18C3B-C3D5-4ECB-9DF9-DC451266F401}"/>
              </a:ext>
            </a:extLst>
          </p:cNvPr>
          <p:cNvSpPr>
            <a:spLocks noChangeShapeType="1"/>
          </p:cNvSpPr>
          <p:nvPr/>
        </p:nvSpPr>
        <p:spPr bwMode="auto">
          <a:xfrm>
            <a:off x="609600" y="1134194"/>
            <a:ext cx="0" cy="3524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 name="Text Box 10">
            <a:extLst>
              <a:ext uri="{FF2B5EF4-FFF2-40B4-BE49-F238E27FC236}">
                <a16:creationId xmlns:a16="http://schemas.microsoft.com/office/drawing/2014/main" id="{940E4180-24F2-49C1-9C85-6AD1292590DA}"/>
              </a:ext>
            </a:extLst>
          </p:cNvPr>
          <p:cNvSpPr txBox="1">
            <a:spLocks noChangeArrowheads="1"/>
          </p:cNvSpPr>
          <p:nvPr/>
        </p:nvSpPr>
        <p:spPr bwMode="auto">
          <a:xfrm>
            <a:off x="138113" y="1429469"/>
            <a:ext cx="985837" cy="336550"/>
          </a:xfrm>
          <a:prstGeom prst="rect">
            <a:avLst/>
          </a:prstGeom>
          <a:noFill/>
          <a:ln w="76200" algn="ctr">
            <a:noFill/>
            <a:miter lim="800000"/>
            <a:headEnd/>
            <a:tailEnd/>
          </a:ln>
          <a:effectLst/>
        </p:spPr>
        <p:txBody>
          <a:bodyPr>
            <a:spAutoFit/>
          </a:bodyPr>
          <a:lstStyle/>
          <a:p>
            <a:pPr algn="ctr">
              <a:defRPr/>
            </a:pPr>
            <a:r>
              <a:rPr lang="en-US" sz="1600" b="1">
                <a:solidFill>
                  <a:srgbClr val="FF0000"/>
                </a:solidFill>
                <a:effectLst>
                  <a:outerShdw blurRad="38100" dist="38100" dir="2700000" algn="tl">
                    <a:srgbClr val="C0C0C0"/>
                  </a:outerShdw>
                </a:effectLst>
                <a:latin typeface="Arial" charset="0"/>
              </a:rPr>
              <a:t>Glucosa</a:t>
            </a:r>
            <a:endParaRPr lang="en-US" sz="1600" b="1">
              <a:effectLst>
                <a:outerShdw blurRad="38100" dist="38100" dir="2700000" algn="tl">
                  <a:srgbClr val="C0C0C0"/>
                </a:outerShdw>
              </a:effectLst>
              <a:latin typeface="Arial" charset="0"/>
            </a:endParaRPr>
          </a:p>
        </p:txBody>
      </p:sp>
      <p:sp>
        <p:nvSpPr>
          <p:cNvPr id="11" name="Line 88">
            <a:extLst>
              <a:ext uri="{FF2B5EF4-FFF2-40B4-BE49-F238E27FC236}">
                <a16:creationId xmlns:a16="http://schemas.microsoft.com/office/drawing/2014/main" id="{C83C1905-32D5-4784-9FC9-538692EB7EDD}"/>
              </a:ext>
            </a:extLst>
          </p:cNvPr>
          <p:cNvSpPr>
            <a:spLocks noChangeShapeType="1"/>
          </p:cNvSpPr>
          <p:nvPr/>
        </p:nvSpPr>
        <p:spPr bwMode="auto">
          <a:xfrm flipV="1">
            <a:off x="1031875" y="1069107"/>
            <a:ext cx="2078038" cy="54927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 name="Text Box 12">
            <a:extLst>
              <a:ext uri="{FF2B5EF4-FFF2-40B4-BE49-F238E27FC236}">
                <a16:creationId xmlns:a16="http://schemas.microsoft.com/office/drawing/2014/main" id="{D6846481-8AE2-4C14-B6B2-0BE732CC2FAE}"/>
              </a:ext>
            </a:extLst>
          </p:cNvPr>
          <p:cNvSpPr txBox="1">
            <a:spLocks noChangeArrowheads="1"/>
          </p:cNvSpPr>
          <p:nvPr/>
        </p:nvSpPr>
        <p:spPr bwMode="auto">
          <a:xfrm>
            <a:off x="911225" y="3415432"/>
            <a:ext cx="1116013" cy="396875"/>
          </a:xfrm>
          <a:prstGeom prst="rect">
            <a:avLst/>
          </a:prstGeom>
          <a:noFill/>
          <a:ln w="76200" algn="ctr">
            <a:noFill/>
            <a:miter lim="800000"/>
            <a:headEnd/>
            <a:tailEnd/>
          </a:ln>
          <a:effectLst/>
        </p:spPr>
        <p:txBody>
          <a:bodyPr wrap="none">
            <a:spAutoFit/>
          </a:bodyPr>
          <a:lstStyle/>
          <a:p>
            <a:pPr algn="ctr">
              <a:defRPr/>
            </a:pPr>
            <a:r>
              <a:rPr lang="en-US" b="1" i="1">
                <a:solidFill>
                  <a:srgbClr val="FF0000"/>
                </a:solidFill>
                <a:effectLst>
                  <a:outerShdw blurRad="38100" dist="38100" dir="2700000" algn="tl">
                    <a:srgbClr val="C0C0C0"/>
                  </a:outerShdw>
                </a:effectLst>
                <a:latin typeface="Arial" charset="0"/>
              </a:rPr>
              <a:t>Energía</a:t>
            </a:r>
          </a:p>
        </p:txBody>
      </p:sp>
      <p:sp>
        <p:nvSpPr>
          <p:cNvPr id="13" name="Text Box 13">
            <a:extLst>
              <a:ext uri="{FF2B5EF4-FFF2-40B4-BE49-F238E27FC236}">
                <a16:creationId xmlns:a16="http://schemas.microsoft.com/office/drawing/2014/main" id="{63863BFC-7CB3-4DD2-8D90-0E97ADC5BCD5}"/>
              </a:ext>
            </a:extLst>
          </p:cNvPr>
          <p:cNvSpPr txBox="1">
            <a:spLocks noChangeArrowheads="1"/>
          </p:cNvSpPr>
          <p:nvPr/>
        </p:nvSpPr>
        <p:spPr bwMode="auto">
          <a:xfrm>
            <a:off x="4144963" y="3190007"/>
            <a:ext cx="87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i="1">
                <a:solidFill>
                  <a:srgbClr val="800000"/>
                </a:solidFill>
                <a:latin typeface="Arial Black" panose="020B0A04020102020204" pitchFamily="34" charset="0"/>
              </a:rPr>
              <a:t>(PCr)</a:t>
            </a:r>
          </a:p>
        </p:txBody>
      </p:sp>
      <p:sp>
        <p:nvSpPr>
          <p:cNvPr id="14" name="Text Box 14">
            <a:extLst>
              <a:ext uri="{FF2B5EF4-FFF2-40B4-BE49-F238E27FC236}">
                <a16:creationId xmlns:a16="http://schemas.microsoft.com/office/drawing/2014/main" id="{2FBA5E1C-B3F2-42F2-8085-A32171B424ED}"/>
              </a:ext>
            </a:extLst>
          </p:cNvPr>
          <p:cNvSpPr txBox="1">
            <a:spLocks noChangeArrowheads="1"/>
          </p:cNvSpPr>
          <p:nvPr/>
        </p:nvSpPr>
        <p:spPr bwMode="auto">
          <a:xfrm>
            <a:off x="6669088" y="168994"/>
            <a:ext cx="2070100" cy="336550"/>
          </a:xfrm>
          <a:prstGeom prst="rect">
            <a:avLst/>
          </a:prstGeom>
          <a:noFill/>
          <a:ln w="76200" algn="ctr">
            <a:noFill/>
            <a:miter lim="800000"/>
            <a:headEnd/>
            <a:tailEnd/>
          </a:ln>
          <a:effectLst/>
        </p:spPr>
        <p:txBody>
          <a:bodyPr wrap="none">
            <a:spAutoFit/>
          </a:bodyPr>
          <a:lstStyle/>
          <a:p>
            <a:pPr algn="ctr">
              <a:defRPr/>
            </a:pPr>
            <a:r>
              <a:rPr lang="en-US" sz="1600" b="1">
                <a:solidFill>
                  <a:srgbClr val="FF0000"/>
                </a:solidFill>
                <a:effectLst>
                  <a:outerShdw blurRad="38100" dist="38100" dir="2700000" algn="tl">
                    <a:srgbClr val="C0C0C0"/>
                  </a:outerShdw>
                </a:effectLst>
                <a:latin typeface="Arial" charset="0"/>
              </a:rPr>
              <a:t>Fosfocreatina (PCr)</a:t>
            </a:r>
          </a:p>
        </p:txBody>
      </p:sp>
      <p:sp>
        <p:nvSpPr>
          <p:cNvPr id="15" name="Text Box 16">
            <a:extLst>
              <a:ext uri="{FF2B5EF4-FFF2-40B4-BE49-F238E27FC236}">
                <a16:creationId xmlns:a16="http://schemas.microsoft.com/office/drawing/2014/main" id="{0162AC38-0AF7-438B-9740-05FBCF69EE99}"/>
              </a:ext>
            </a:extLst>
          </p:cNvPr>
          <p:cNvSpPr txBox="1">
            <a:spLocks noChangeArrowheads="1"/>
          </p:cNvSpPr>
          <p:nvPr/>
        </p:nvSpPr>
        <p:spPr bwMode="auto">
          <a:xfrm>
            <a:off x="7150100" y="711919"/>
            <a:ext cx="1120775" cy="336550"/>
          </a:xfrm>
          <a:prstGeom prst="rect">
            <a:avLst/>
          </a:prstGeom>
          <a:noFill/>
          <a:ln w="76200" algn="ctr">
            <a:noFill/>
            <a:miter lim="800000"/>
            <a:headEnd/>
            <a:tailEnd/>
          </a:ln>
          <a:effectLst/>
        </p:spPr>
        <p:txBody>
          <a:bodyPr wrap="none">
            <a:spAutoFit/>
          </a:bodyPr>
          <a:lstStyle/>
          <a:p>
            <a:pPr algn="ctr">
              <a:defRPr/>
            </a:pPr>
            <a:r>
              <a:rPr lang="en-US" sz="1600" b="1">
                <a:effectLst>
                  <a:outerShdw blurRad="38100" dist="38100" dir="2700000" algn="tl">
                    <a:srgbClr val="C0C0C0"/>
                  </a:outerShdw>
                </a:effectLst>
                <a:latin typeface="Arial" charset="0"/>
              </a:rPr>
              <a:t>Músculos</a:t>
            </a:r>
            <a:endParaRPr lang="en-US" sz="1600" b="1">
              <a:solidFill>
                <a:srgbClr val="FF0000"/>
              </a:solidFill>
              <a:effectLst>
                <a:outerShdw blurRad="38100" dist="38100" dir="2700000" algn="tl">
                  <a:srgbClr val="C0C0C0"/>
                </a:outerShdw>
              </a:effectLst>
              <a:latin typeface="Arial" charset="0"/>
            </a:endParaRPr>
          </a:p>
        </p:txBody>
      </p:sp>
      <p:sp>
        <p:nvSpPr>
          <p:cNvPr id="16" name="Text Box 18">
            <a:extLst>
              <a:ext uri="{FF2B5EF4-FFF2-40B4-BE49-F238E27FC236}">
                <a16:creationId xmlns:a16="http://schemas.microsoft.com/office/drawing/2014/main" id="{A27238A2-B698-4FBE-A442-305A2B2F9423}"/>
              </a:ext>
            </a:extLst>
          </p:cNvPr>
          <p:cNvSpPr txBox="1">
            <a:spLocks noChangeArrowheads="1"/>
          </p:cNvSpPr>
          <p:nvPr/>
        </p:nvSpPr>
        <p:spPr bwMode="auto">
          <a:xfrm>
            <a:off x="7386638" y="1302469"/>
            <a:ext cx="544512" cy="336550"/>
          </a:xfrm>
          <a:prstGeom prst="rect">
            <a:avLst/>
          </a:prstGeom>
          <a:noFill/>
          <a:ln w="76200" algn="ctr">
            <a:noFill/>
            <a:miter lim="800000"/>
            <a:headEnd/>
            <a:tailEnd/>
          </a:ln>
          <a:effectLst/>
        </p:spPr>
        <p:txBody>
          <a:bodyPr wrap="none">
            <a:spAutoFit/>
          </a:bodyPr>
          <a:lstStyle/>
          <a:p>
            <a:pPr algn="ctr">
              <a:defRPr/>
            </a:pPr>
            <a:r>
              <a:rPr lang="en-US" sz="1600" b="1">
                <a:solidFill>
                  <a:srgbClr val="FF0000"/>
                </a:solidFill>
                <a:effectLst>
                  <a:outerShdw blurRad="38100" dist="38100" dir="2700000" algn="tl">
                    <a:srgbClr val="C0C0C0"/>
                  </a:outerShdw>
                </a:effectLst>
                <a:latin typeface="Arial" charset="0"/>
              </a:rPr>
              <a:t>PCr</a:t>
            </a:r>
            <a:endParaRPr lang="en-US" sz="1600" b="1">
              <a:effectLst>
                <a:outerShdw blurRad="38100" dist="38100" dir="2700000" algn="tl">
                  <a:srgbClr val="C0C0C0"/>
                </a:outerShdw>
              </a:effectLst>
              <a:latin typeface="Arial" charset="0"/>
            </a:endParaRPr>
          </a:p>
        </p:txBody>
      </p:sp>
      <p:sp>
        <p:nvSpPr>
          <p:cNvPr id="17" name="Line 88">
            <a:extLst>
              <a:ext uri="{FF2B5EF4-FFF2-40B4-BE49-F238E27FC236}">
                <a16:creationId xmlns:a16="http://schemas.microsoft.com/office/drawing/2014/main" id="{B32A7F5C-5BC2-459B-B26F-6E6BBC458BA9}"/>
              </a:ext>
            </a:extLst>
          </p:cNvPr>
          <p:cNvSpPr>
            <a:spLocks noChangeShapeType="1"/>
          </p:cNvSpPr>
          <p:nvPr/>
        </p:nvSpPr>
        <p:spPr bwMode="auto">
          <a:xfrm flipH="1" flipV="1">
            <a:off x="5830888" y="938932"/>
            <a:ext cx="1628775" cy="520700"/>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 name="Text Box 20">
            <a:extLst>
              <a:ext uri="{FF2B5EF4-FFF2-40B4-BE49-F238E27FC236}">
                <a16:creationId xmlns:a16="http://schemas.microsoft.com/office/drawing/2014/main" id="{67058EC3-3F40-4A7A-AE83-1FD3E2DF81C7}"/>
              </a:ext>
            </a:extLst>
          </p:cNvPr>
          <p:cNvSpPr txBox="1">
            <a:spLocks noChangeArrowheads="1"/>
          </p:cNvSpPr>
          <p:nvPr/>
        </p:nvSpPr>
        <p:spPr bwMode="auto">
          <a:xfrm>
            <a:off x="546100" y="557932"/>
            <a:ext cx="2449513" cy="320675"/>
          </a:xfrm>
          <a:prstGeom prst="rect">
            <a:avLst/>
          </a:prstGeom>
          <a:noFill/>
          <a:ln w="76200" algn="ctr">
            <a:noFill/>
            <a:miter lim="800000"/>
            <a:headEnd/>
            <a:tailEnd/>
          </a:ln>
          <a:effectLst/>
        </p:spPr>
        <p:txBody>
          <a:bodyPr wrap="none">
            <a:spAutoFit/>
          </a:bodyPr>
          <a:lstStyle/>
          <a:p>
            <a:pPr algn="ctr">
              <a:defRPr/>
            </a:pPr>
            <a:r>
              <a:rPr lang="en-US" sz="1500" b="1" i="1">
                <a:effectLst>
                  <a:outerShdw blurRad="38100" dist="38100" dir="2700000" algn="tl">
                    <a:srgbClr val="C0C0C0"/>
                  </a:outerShdw>
                </a:effectLst>
                <a:latin typeface="Times New Roman" pitchFamily="18" charset="0"/>
              </a:rPr>
              <a:t>Se Absorbe en Sangre como:</a:t>
            </a:r>
            <a:endParaRPr lang="en-US" sz="1500" b="1" i="1">
              <a:solidFill>
                <a:srgbClr val="FF0000"/>
              </a:solidFill>
              <a:effectLst>
                <a:outerShdw blurRad="38100" dist="38100" dir="2700000" algn="tl">
                  <a:srgbClr val="C0C0C0"/>
                </a:outerShdw>
              </a:effectLst>
              <a:latin typeface="Times New Roman" pitchFamily="18" charset="0"/>
            </a:endParaRPr>
          </a:p>
        </p:txBody>
      </p:sp>
      <p:sp>
        <p:nvSpPr>
          <p:cNvPr id="19" name="Text Box 21">
            <a:extLst>
              <a:ext uri="{FF2B5EF4-FFF2-40B4-BE49-F238E27FC236}">
                <a16:creationId xmlns:a16="http://schemas.microsoft.com/office/drawing/2014/main" id="{CBACE308-31D1-4635-B230-5ABF7EA60840}"/>
              </a:ext>
            </a:extLst>
          </p:cNvPr>
          <p:cNvSpPr txBox="1">
            <a:spLocks noChangeArrowheads="1"/>
          </p:cNvSpPr>
          <p:nvPr/>
        </p:nvSpPr>
        <p:spPr bwMode="auto">
          <a:xfrm>
            <a:off x="573088" y="1105619"/>
            <a:ext cx="1316037" cy="320675"/>
          </a:xfrm>
          <a:prstGeom prst="rect">
            <a:avLst/>
          </a:prstGeom>
          <a:noFill/>
          <a:ln w="76200" algn="ctr">
            <a:noFill/>
            <a:miter lim="800000"/>
            <a:headEnd/>
            <a:tailEnd/>
          </a:ln>
          <a:effectLst/>
        </p:spPr>
        <p:txBody>
          <a:bodyPr wrap="none">
            <a:spAutoFit/>
          </a:bodyPr>
          <a:lstStyle/>
          <a:p>
            <a:pPr algn="l">
              <a:defRPr/>
            </a:pPr>
            <a:r>
              <a:rPr lang="en-US" sz="1500" b="1" i="1">
                <a:effectLst>
                  <a:outerShdw blurRad="38100" dist="38100" dir="2700000" algn="tl">
                    <a:srgbClr val="C0C0C0"/>
                  </a:outerShdw>
                </a:effectLst>
                <a:latin typeface="Times New Roman" pitchFamily="18" charset="0"/>
              </a:rPr>
              <a:t>Se degrada la:</a:t>
            </a:r>
            <a:endParaRPr lang="en-US" sz="1500" b="1" i="1">
              <a:solidFill>
                <a:srgbClr val="FF0000"/>
              </a:solidFill>
              <a:effectLst>
                <a:outerShdw blurRad="38100" dist="38100" dir="2700000" algn="tl">
                  <a:srgbClr val="C0C0C0"/>
                </a:outerShdw>
              </a:effectLst>
              <a:latin typeface="Times New Roman" pitchFamily="18" charset="0"/>
            </a:endParaRPr>
          </a:p>
        </p:txBody>
      </p:sp>
      <p:sp>
        <p:nvSpPr>
          <p:cNvPr id="20" name="Line 88">
            <a:extLst>
              <a:ext uri="{FF2B5EF4-FFF2-40B4-BE49-F238E27FC236}">
                <a16:creationId xmlns:a16="http://schemas.microsoft.com/office/drawing/2014/main" id="{3E48EC29-535C-4427-AEDD-D949566B6F38}"/>
              </a:ext>
            </a:extLst>
          </p:cNvPr>
          <p:cNvSpPr>
            <a:spLocks noChangeShapeType="1"/>
          </p:cNvSpPr>
          <p:nvPr/>
        </p:nvSpPr>
        <p:spPr bwMode="auto">
          <a:xfrm>
            <a:off x="590550" y="610319"/>
            <a:ext cx="0" cy="3524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Text Box 24">
            <a:extLst>
              <a:ext uri="{FF2B5EF4-FFF2-40B4-BE49-F238E27FC236}">
                <a16:creationId xmlns:a16="http://schemas.microsoft.com/office/drawing/2014/main" id="{B764465E-9970-425E-9CD7-9716CB7E7750}"/>
              </a:ext>
            </a:extLst>
          </p:cNvPr>
          <p:cNvSpPr txBox="1">
            <a:spLocks noChangeArrowheads="1"/>
          </p:cNvSpPr>
          <p:nvPr/>
        </p:nvSpPr>
        <p:spPr bwMode="auto">
          <a:xfrm>
            <a:off x="7615238" y="472207"/>
            <a:ext cx="1404937" cy="320675"/>
          </a:xfrm>
          <a:prstGeom prst="rect">
            <a:avLst/>
          </a:prstGeom>
          <a:noFill/>
          <a:ln w="76200" algn="ctr">
            <a:noFill/>
            <a:miter lim="800000"/>
            <a:headEnd/>
            <a:tailEnd/>
          </a:ln>
          <a:effectLst/>
        </p:spPr>
        <p:txBody>
          <a:bodyPr wrap="none">
            <a:spAutoFit/>
          </a:bodyPr>
          <a:lstStyle/>
          <a:p>
            <a:pPr algn="ctr">
              <a:defRPr/>
            </a:pPr>
            <a:r>
              <a:rPr lang="en-US" sz="1500" b="1" i="1">
                <a:effectLst>
                  <a:outerShdw blurRad="38100" dist="38100" dir="2700000" algn="tl">
                    <a:srgbClr val="C0C0C0"/>
                  </a:outerShdw>
                </a:effectLst>
                <a:latin typeface="Times New Roman" pitchFamily="18" charset="0"/>
              </a:rPr>
              <a:t>Almacenada en</a:t>
            </a:r>
            <a:endParaRPr lang="en-US" sz="1500" b="1" i="1">
              <a:solidFill>
                <a:srgbClr val="FF0000"/>
              </a:solidFill>
              <a:effectLst>
                <a:outerShdw blurRad="38100" dist="38100" dir="2700000" algn="tl">
                  <a:srgbClr val="C0C0C0"/>
                </a:outerShdw>
              </a:effectLst>
              <a:latin typeface="Times New Roman" pitchFamily="18" charset="0"/>
            </a:endParaRPr>
          </a:p>
        </p:txBody>
      </p:sp>
      <p:sp>
        <p:nvSpPr>
          <p:cNvPr id="22" name="Line 88">
            <a:extLst>
              <a:ext uri="{FF2B5EF4-FFF2-40B4-BE49-F238E27FC236}">
                <a16:creationId xmlns:a16="http://schemas.microsoft.com/office/drawing/2014/main" id="{13FA1505-9097-4DCA-9CC4-BBF289E4B873}"/>
              </a:ext>
            </a:extLst>
          </p:cNvPr>
          <p:cNvSpPr>
            <a:spLocks noChangeShapeType="1"/>
          </p:cNvSpPr>
          <p:nvPr/>
        </p:nvSpPr>
        <p:spPr bwMode="auto">
          <a:xfrm>
            <a:off x="7591425" y="467444"/>
            <a:ext cx="0" cy="3524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 name="Line 88">
            <a:extLst>
              <a:ext uri="{FF2B5EF4-FFF2-40B4-BE49-F238E27FC236}">
                <a16:creationId xmlns:a16="http://schemas.microsoft.com/office/drawing/2014/main" id="{3C9FD45D-356F-4E2B-B38C-1EF09967FF5D}"/>
              </a:ext>
            </a:extLst>
          </p:cNvPr>
          <p:cNvSpPr>
            <a:spLocks noChangeShapeType="1"/>
          </p:cNvSpPr>
          <p:nvPr/>
        </p:nvSpPr>
        <p:spPr bwMode="auto">
          <a:xfrm>
            <a:off x="7620000" y="1000844"/>
            <a:ext cx="0" cy="3524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 name="Text Box 29">
            <a:extLst>
              <a:ext uri="{FF2B5EF4-FFF2-40B4-BE49-F238E27FC236}">
                <a16:creationId xmlns:a16="http://schemas.microsoft.com/office/drawing/2014/main" id="{33CEEDDB-2A37-40D1-AC78-4DA0581E88A0}"/>
              </a:ext>
            </a:extLst>
          </p:cNvPr>
          <p:cNvSpPr txBox="1">
            <a:spLocks noChangeArrowheads="1"/>
          </p:cNvSpPr>
          <p:nvPr/>
        </p:nvSpPr>
        <p:spPr bwMode="auto">
          <a:xfrm>
            <a:off x="7583488" y="943694"/>
            <a:ext cx="1316037" cy="320675"/>
          </a:xfrm>
          <a:prstGeom prst="rect">
            <a:avLst/>
          </a:prstGeom>
          <a:noFill/>
          <a:ln w="76200" algn="ctr">
            <a:noFill/>
            <a:miter lim="800000"/>
            <a:headEnd/>
            <a:tailEnd/>
          </a:ln>
          <a:effectLst/>
        </p:spPr>
        <p:txBody>
          <a:bodyPr wrap="none">
            <a:spAutoFit/>
          </a:bodyPr>
          <a:lstStyle/>
          <a:p>
            <a:pPr algn="l">
              <a:defRPr/>
            </a:pPr>
            <a:r>
              <a:rPr lang="en-US" sz="1500" b="1" i="1">
                <a:effectLst>
                  <a:outerShdw blurRad="38100" dist="38100" dir="2700000" algn="tl">
                    <a:srgbClr val="C0C0C0"/>
                  </a:outerShdw>
                </a:effectLst>
                <a:latin typeface="Times New Roman" pitchFamily="18" charset="0"/>
              </a:rPr>
              <a:t>Se degrada la:</a:t>
            </a:r>
            <a:endParaRPr lang="en-US" sz="1500" b="1" i="1">
              <a:solidFill>
                <a:srgbClr val="FF0000"/>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3582136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a:extLst>
              <a:ext uri="{FF2B5EF4-FFF2-40B4-BE49-F238E27FC236}">
                <a16:creationId xmlns:a16="http://schemas.microsoft.com/office/drawing/2014/main" id="{B545DD45-89FF-4CF2-91BD-E2CF7E682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51582"/>
            <a:ext cx="5973763" cy="61722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3">
            <a:extLst>
              <a:ext uri="{FF2B5EF4-FFF2-40B4-BE49-F238E27FC236}">
                <a16:creationId xmlns:a16="http://schemas.microsoft.com/office/drawing/2014/main" id="{03CEFA81-B8E8-45BC-BC40-D5C67825D7F9}"/>
              </a:ext>
            </a:extLst>
          </p:cNvPr>
          <p:cNvSpPr txBox="1">
            <a:spLocks noChangeArrowheads="1"/>
          </p:cNvSpPr>
          <p:nvPr/>
        </p:nvSpPr>
        <p:spPr bwMode="auto">
          <a:xfrm>
            <a:off x="139700" y="1285032"/>
            <a:ext cx="3200400" cy="1322388"/>
          </a:xfrm>
          <a:prstGeom prst="rect">
            <a:avLst/>
          </a:prstGeom>
          <a:noFill/>
          <a:ln w="9525">
            <a:noFill/>
            <a:miter lim="800000"/>
            <a:headEnd/>
            <a:tailEnd/>
          </a:ln>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40000"/>
              </a:lnSpc>
              <a:spcBef>
                <a:spcPct val="50000"/>
              </a:spcBef>
            </a:pPr>
            <a:r>
              <a:rPr lang="en-US" altLang="en-US" sz="2600">
                <a:effectLst>
                  <a:outerShdw blurRad="38100" dist="38100" dir="2700000" algn="tl">
                    <a:srgbClr val="C0C0C0"/>
                  </a:outerShdw>
                </a:effectLst>
                <a:latin typeface="Arial Black" panose="020B0A04020102020204" pitchFamily="34" charset="0"/>
              </a:rPr>
              <a:t>REACCIONES</a:t>
            </a:r>
          </a:p>
          <a:p>
            <a:pPr algn="l">
              <a:lnSpc>
                <a:spcPct val="40000"/>
              </a:lnSpc>
              <a:spcBef>
                <a:spcPct val="50000"/>
              </a:spcBef>
            </a:pPr>
            <a:r>
              <a:rPr lang="en-US" altLang="en-US" sz="2600">
                <a:effectLst>
                  <a:outerShdw blurRad="38100" dist="38100" dir="2700000" algn="tl">
                    <a:srgbClr val="C0C0C0"/>
                  </a:outerShdw>
                </a:effectLst>
                <a:latin typeface="Arial Black" panose="020B0A04020102020204" pitchFamily="34" charset="0"/>
              </a:rPr>
              <a:t>ACOPLADAS:</a:t>
            </a:r>
          </a:p>
          <a:p>
            <a:pPr algn="l">
              <a:lnSpc>
                <a:spcPct val="40000"/>
              </a:lnSpc>
              <a:spcBef>
                <a:spcPct val="50000"/>
              </a:spcBef>
            </a:pPr>
            <a:r>
              <a:rPr lang="en-US" altLang="en-US" sz="2600" i="1">
                <a:effectLst>
                  <a:outerShdw blurRad="38100" dist="38100" dir="2700000" algn="tl">
                    <a:srgbClr val="C0C0C0"/>
                  </a:outerShdw>
                </a:effectLst>
                <a:latin typeface="Arial Black" panose="020B0A04020102020204" pitchFamily="34" charset="0"/>
              </a:rPr>
              <a:t>RESTAURACIÓN</a:t>
            </a:r>
          </a:p>
          <a:p>
            <a:pPr algn="l">
              <a:lnSpc>
                <a:spcPct val="40000"/>
              </a:lnSpc>
              <a:spcBef>
                <a:spcPct val="50000"/>
              </a:spcBef>
            </a:pPr>
            <a:r>
              <a:rPr lang="en-US" altLang="en-US" sz="2600" i="1">
                <a:effectLst>
                  <a:outerShdw blurRad="38100" dist="38100" dir="2700000" algn="tl">
                    <a:srgbClr val="C0C0C0"/>
                  </a:outerShdw>
                </a:effectLst>
                <a:latin typeface="Arial Black" panose="020B0A04020102020204" pitchFamily="34" charset="0"/>
              </a:rPr>
              <a:t>DEL ATP</a:t>
            </a:r>
            <a:endParaRPr lang="en-US" altLang="en-US" sz="1800" i="1">
              <a:effectLst>
                <a:outerShdw blurRad="38100" dist="38100" dir="2700000" algn="tl">
                  <a:srgbClr val="C0C0C0"/>
                </a:outerShdw>
              </a:effectLst>
              <a:latin typeface="Arial Black" panose="020B0A04020102020204" pitchFamily="34" charset="0"/>
            </a:endParaRPr>
          </a:p>
        </p:txBody>
      </p:sp>
      <p:sp>
        <p:nvSpPr>
          <p:cNvPr id="27" name="Text Box 4">
            <a:extLst>
              <a:ext uri="{FF2B5EF4-FFF2-40B4-BE49-F238E27FC236}">
                <a16:creationId xmlns:a16="http://schemas.microsoft.com/office/drawing/2014/main" id="{EF487BC7-FDF9-4ECF-89B0-DE807E787439}"/>
              </a:ext>
            </a:extLst>
          </p:cNvPr>
          <p:cNvSpPr txBox="1">
            <a:spLocks noChangeArrowheads="1"/>
          </p:cNvSpPr>
          <p:nvPr/>
        </p:nvSpPr>
        <p:spPr bwMode="auto">
          <a:xfrm>
            <a:off x="2074863" y="413495"/>
            <a:ext cx="1411287" cy="701675"/>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b="1" i="1">
                <a:solidFill>
                  <a:srgbClr val="FF0000"/>
                </a:solidFill>
                <a:effectLst>
                  <a:outerShdw blurRad="38100" dist="38100" dir="2700000" algn="tl">
                    <a:srgbClr val="C0C0C0"/>
                  </a:outerShdw>
                </a:effectLst>
                <a:latin typeface="Arial" panose="020B0604020202020204" pitchFamily="34" charset="0"/>
              </a:rPr>
              <a:t>Alimentos</a:t>
            </a:r>
          </a:p>
          <a:p>
            <a:pPr algn="ctr" eaLnBrk="1" hangingPunct="1"/>
            <a:r>
              <a:rPr lang="en-US" altLang="en-US" b="1" i="1">
                <a:solidFill>
                  <a:srgbClr val="FF0000"/>
                </a:solidFill>
                <a:effectLst>
                  <a:outerShdw blurRad="38100" dist="38100" dir="2700000" algn="tl">
                    <a:srgbClr val="C0C0C0"/>
                  </a:outerShdw>
                </a:effectLst>
                <a:latin typeface="Arial" panose="020B0604020202020204" pitchFamily="34" charset="0"/>
              </a:rPr>
              <a:t>PCr</a:t>
            </a:r>
          </a:p>
        </p:txBody>
      </p:sp>
      <p:sp>
        <p:nvSpPr>
          <p:cNvPr id="28" name="Rectangle 5">
            <a:extLst>
              <a:ext uri="{FF2B5EF4-FFF2-40B4-BE49-F238E27FC236}">
                <a16:creationId xmlns:a16="http://schemas.microsoft.com/office/drawing/2014/main" id="{F3223AAD-EC43-4FCC-98D4-FA400ADF09F6}"/>
              </a:ext>
            </a:extLst>
          </p:cNvPr>
          <p:cNvSpPr>
            <a:spLocks noChangeArrowheads="1"/>
          </p:cNvSpPr>
          <p:nvPr/>
        </p:nvSpPr>
        <p:spPr bwMode="auto">
          <a:xfrm>
            <a:off x="4829175" y="804020"/>
            <a:ext cx="4010025" cy="339725"/>
          </a:xfrm>
          <a:prstGeom prst="rect">
            <a:avLst/>
          </a:prstGeom>
          <a:solidFill>
            <a:srgbClr val="FFFF99"/>
          </a:solidFill>
          <a:ln>
            <a:noFill/>
          </a:ln>
          <a:effectLst/>
          <a:extLst>
            <a:ext uri="{91240B29-F687-4F45-9708-019B960494DF}">
              <a14:hiddenLine xmlns:a14="http://schemas.microsoft.com/office/drawing/2010/main" w="762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4">
            <a:extLst>
              <a:ext uri="{FF2B5EF4-FFF2-40B4-BE49-F238E27FC236}">
                <a16:creationId xmlns:a16="http://schemas.microsoft.com/office/drawing/2014/main" id="{16E5846A-46B5-4DCF-93D0-23EEA24A2F5C}"/>
              </a:ext>
            </a:extLst>
          </p:cNvPr>
          <p:cNvSpPr txBox="1">
            <a:spLocks noChangeArrowheads="1"/>
          </p:cNvSpPr>
          <p:nvPr/>
        </p:nvSpPr>
        <p:spPr bwMode="auto">
          <a:xfrm>
            <a:off x="4741863" y="762745"/>
            <a:ext cx="4225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eaLnBrk="1" hangingPunct="1"/>
            <a:r>
              <a:rPr lang="en-US" altLang="en-US" sz="1800" b="1">
                <a:solidFill>
                  <a:srgbClr val="000066"/>
                </a:solidFill>
                <a:effectLst>
                  <a:outerShdw blurRad="38100" dist="38100" dir="2700000" algn="tl">
                    <a:srgbClr val="C0C0C0"/>
                  </a:outerShdw>
                </a:effectLst>
                <a:latin typeface="Arial" panose="020B0604020202020204" pitchFamily="34" charset="0"/>
              </a:rPr>
              <a:t>CATABÓLICO/EXERGÓNICO:</a:t>
            </a:r>
            <a:r>
              <a:rPr lang="en-US" altLang="en-US" sz="1800" b="1" i="1">
                <a:solidFill>
                  <a:srgbClr val="000066"/>
                </a:solidFill>
                <a:effectLst>
                  <a:outerShdw blurRad="38100" dist="38100" dir="2700000" algn="tl">
                    <a:srgbClr val="C0C0C0"/>
                  </a:outerShdw>
                </a:effectLst>
                <a:latin typeface="Arial" panose="020B0604020202020204" pitchFamily="34" charset="0"/>
              </a:rPr>
              <a:t> </a:t>
            </a:r>
            <a:r>
              <a:rPr lang="en-US" altLang="en-US" sz="1600" b="1" i="1">
                <a:solidFill>
                  <a:srgbClr val="FF0000"/>
                </a:solidFill>
                <a:effectLst>
                  <a:outerShdw blurRad="38100" dist="38100" dir="2700000" algn="tl">
                    <a:srgbClr val="C0C0C0"/>
                  </a:outerShdw>
                </a:effectLst>
                <a:latin typeface="Arial" panose="020B0604020202020204" pitchFamily="34" charset="0"/>
              </a:rPr>
              <a:t>Energía</a:t>
            </a:r>
          </a:p>
        </p:txBody>
      </p:sp>
      <p:sp>
        <p:nvSpPr>
          <p:cNvPr id="30" name="Rectangle 7">
            <a:extLst>
              <a:ext uri="{FF2B5EF4-FFF2-40B4-BE49-F238E27FC236}">
                <a16:creationId xmlns:a16="http://schemas.microsoft.com/office/drawing/2014/main" id="{891A7995-E2FA-49E8-B86B-17FA1B48BB0A}"/>
              </a:ext>
            </a:extLst>
          </p:cNvPr>
          <p:cNvSpPr>
            <a:spLocks noChangeArrowheads="1"/>
          </p:cNvSpPr>
          <p:nvPr/>
        </p:nvSpPr>
        <p:spPr bwMode="auto">
          <a:xfrm>
            <a:off x="5527675" y="5564932"/>
            <a:ext cx="3355975" cy="681038"/>
          </a:xfrm>
          <a:prstGeom prst="rect">
            <a:avLst/>
          </a:prstGeom>
          <a:solidFill>
            <a:srgbClr val="FFFF99"/>
          </a:solidFill>
          <a:ln>
            <a:noFill/>
          </a:ln>
          <a:effectLst/>
          <a:extLst>
            <a:ext uri="{91240B29-F687-4F45-9708-019B960494DF}">
              <a14:hiddenLine xmlns:a14="http://schemas.microsoft.com/office/drawing/2010/main" w="762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Text Box 5">
            <a:extLst>
              <a:ext uri="{FF2B5EF4-FFF2-40B4-BE49-F238E27FC236}">
                <a16:creationId xmlns:a16="http://schemas.microsoft.com/office/drawing/2014/main" id="{D7714A73-DF50-4237-9D67-CA1488C84E50}"/>
              </a:ext>
            </a:extLst>
          </p:cNvPr>
          <p:cNvSpPr txBox="1">
            <a:spLocks noChangeArrowheads="1"/>
          </p:cNvSpPr>
          <p:nvPr/>
        </p:nvSpPr>
        <p:spPr bwMode="auto">
          <a:xfrm>
            <a:off x="5462588" y="5499845"/>
            <a:ext cx="3435350" cy="530225"/>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lnSpc>
                <a:spcPct val="80000"/>
              </a:lnSpc>
            </a:pPr>
            <a:r>
              <a:rPr lang="en-US" altLang="en-US" sz="1800" b="1">
                <a:solidFill>
                  <a:srgbClr val="000066"/>
                </a:solidFill>
                <a:effectLst>
                  <a:outerShdw blurRad="38100" dist="38100" dir="2700000" algn="tl">
                    <a:srgbClr val="C0C0C0"/>
                  </a:outerShdw>
                </a:effectLst>
                <a:latin typeface="Arial" panose="020B0604020202020204" pitchFamily="34" charset="0"/>
              </a:rPr>
              <a:t>ANABÓLICO/ENDERGÓNICO:</a:t>
            </a:r>
          </a:p>
          <a:p>
            <a:pPr algn="ctr" eaLnBrk="1" hangingPunct="1">
              <a:lnSpc>
                <a:spcPct val="80000"/>
              </a:lnSpc>
            </a:pPr>
            <a:r>
              <a:rPr lang="en-US" altLang="en-US" sz="1800" b="1">
                <a:solidFill>
                  <a:srgbClr val="000066"/>
                </a:solidFill>
                <a:effectLst>
                  <a:outerShdw blurRad="38100" dist="38100" dir="2700000" algn="tl">
                    <a:srgbClr val="C0C0C0"/>
                  </a:outerShdw>
                </a:effectLst>
                <a:latin typeface="Arial" panose="020B0604020202020204" pitchFamily="34" charset="0"/>
              </a:rPr>
              <a:t>Utiliza </a:t>
            </a:r>
            <a:r>
              <a:rPr lang="en-US" altLang="en-US" sz="1800" b="1" i="1">
                <a:solidFill>
                  <a:srgbClr val="000066"/>
                </a:solidFill>
                <a:effectLst>
                  <a:outerShdw blurRad="38100" dist="38100" dir="2700000" algn="tl">
                    <a:srgbClr val="C0C0C0"/>
                  </a:outerShdw>
                </a:effectLst>
                <a:latin typeface="Arial" panose="020B0604020202020204" pitchFamily="34" charset="0"/>
              </a:rPr>
              <a:t>Energía</a:t>
            </a:r>
            <a:r>
              <a:rPr lang="en-US" altLang="en-US" sz="1800" b="1">
                <a:solidFill>
                  <a:srgbClr val="000066"/>
                </a:solidFill>
                <a:effectLst>
                  <a:outerShdw blurRad="38100" dist="38100" dir="2700000" algn="tl">
                    <a:srgbClr val="C0C0C0"/>
                  </a:outerShdw>
                </a:effectLst>
                <a:latin typeface="Arial" panose="020B0604020202020204" pitchFamily="34" charset="0"/>
              </a:rPr>
              <a:t> para:</a:t>
            </a:r>
          </a:p>
        </p:txBody>
      </p:sp>
      <p:sp>
        <p:nvSpPr>
          <p:cNvPr id="32" name="Rectangle 9">
            <a:extLst>
              <a:ext uri="{FF2B5EF4-FFF2-40B4-BE49-F238E27FC236}">
                <a16:creationId xmlns:a16="http://schemas.microsoft.com/office/drawing/2014/main" id="{25589421-CFE9-4CCA-84D9-1704D69D55D6}"/>
              </a:ext>
            </a:extLst>
          </p:cNvPr>
          <p:cNvSpPr>
            <a:spLocks noChangeArrowheads="1"/>
          </p:cNvSpPr>
          <p:nvPr/>
        </p:nvSpPr>
        <p:spPr bwMode="auto">
          <a:xfrm>
            <a:off x="2497138" y="2642345"/>
            <a:ext cx="2074862" cy="623887"/>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20">
            <a:extLst>
              <a:ext uri="{FF2B5EF4-FFF2-40B4-BE49-F238E27FC236}">
                <a16:creationId xmlns:a16="http://schemas.microsoft.com/office/drawing/2014/main" id="{7035CB43-FA17-4F82-BE3B-A327C0E2CC9A}"/>
              </a:ext>
            </a:extLst>
          </p:cNvPr>
          <p:cNvSpPr txBox="1">
            <a:spLocks noChangeArrowheads="1"/>
          </p:cNvSpPr>
          <p:nvPr/>
        </p:nvSpPr>
        <p:spPr bwMode="auto">
          <a:xfrm>
            <a:off x="7842250" y="2269282"/>
            <a:ext cx="1076325" cy="549275"/>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500" b="1" i="1">
                <a:effectLst>
                  <a:outerShdw blurRad="38100" dist="38100" dir="2700000" algn="tl">
                    <a:srgbClr val="C0C0C0"/>
                  </a:outerShdw>
                </a:effectLst>
                <a:latin typeface="Arial" panose="020B0604020202020204" pitchFamily="34" charset="0"/>
              </a:rPr>
              <a:t>Restaurar</a:t>
            </a:r>
          </a:p>
          <a:p>
            <a:pPr algn="ctr" eaLnBrk="1" hangingPunct="1"/>
            <a:r>
              <a:rPr lang="en-US" altLang="en-US" sz="1500" b="1" i="1">
                <a:effectLst>
                  <a:outerShdw blurRad="38100" dist="38100" dir="2700000" algn="tl">
                    <a:srgbClr val="C0C0C0"/>
                  </a:outerShdw>
                </a:effectLst>
                <a:latin typeface="Arial" panose="020B0604020202020204" pitchFamily="34" charset="0"/>
              </a:rPr>
              <a:t>ATP</a:t>
            </a:r>
            <a:endParaRPr lang="en-US" altLang="en-US" sz="1500" b="1" i="1">
              <a:solidFill>
                <a:srgbClr val="FF0000"/>
              </a:solidFill>
              <a:effectLst>
                <a:outerShdw blurRad="38100" dist="38100" dir="2700000" algn="tl">
                  <a:srgbClr val="C0C0C0"/>
                </a:outerShdw>
              </a:effectLst>
              <a:latin typeface="Arial" panose="020B0604020202020204" pitchFamily="34" charset="0"/>
            </a:endParaRPr>
          </a:p>
        </p:txBody>
      </p:sp>
      <p:sp>
        <p:nvSpPr>
          <p:cNvPr id="34" name="Text Box 20">
            <a:extLst>
              <a:ext uri="{FF2B5EF4-FFF2-40B4-BE49-F238E27FC236}">
                <a16:creationId xmlns:a16="http://schemas.microsoft.com/office/drawing/2014/main" id="{419E8A0C-547E-415C-A108-E479A8CB824C}"/>
              </a:ext>
            </a:extLst>
          </p:cNvPr>
          <p:cNvSpPr txBox="1">
            <a:spLocks noChangeArrowheads="1"/>
          </p:cNvSpPr>
          <p:nvPr/>
        </p:nvSpPr>
        <p:spPr bwMode="auto">
          <a:xfrm>
            <a:off x="2398713" y="2694732"/>
            <a:ext cx="2144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600" b="1">
                <a:latin typeface="Arial" panose="020B0604020202020204" pitchFamily="34" charset="0"/>
              </a:rPr>
              <a:t>ADP + Pi +  Energía</a:t>
            </a:r>
            <a:endParaRPr lang="en-US" altLang="en-US" sz="1600" b="1">
              <a:solidFill>
                <a:srgbClr val="FF0000"/>
              </a:solidFill>
              <a:latin typeface="Arial" panose="020B0604020202020204" pitchFamily="34" charset="0"/>
            </a:endParaRPr>
          </a:p>
        </p:txBody>
      </p:sp>
      <p:sp>
        <p:nvSpPr>
          <p:cNvPr id="35" name="Text Box 20">
            <a:extLst>
              <a:ext uri="{FF2B5EF4-FFF2-40B4-BE49-F238E27FC236}">
                <a16:creationId xmlns:a16="http://schemas.microsoft.com/office/drawing/2014/main" id="{8935BF39-B8C0-4E10-9332-A6E26D16DDA8}"/>
              </a:ext>
            </a:extLst>
          </p:cNvPr>
          <p:cNvSpPr txBox="1">
            <a:spLocks noChangeArrowheads="1"/>
          </p:cNvSpPr>
          <p:nvPr/>
        </p:nvSpPr>
        <p:spPr bwMode="auto">
          <a:xfrm>
            <a:off x="4838700" y="4682282"/>
            <a:ext cx="830263" cy="549275"/>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500" b="1" i="1">
                <a:effectLst>
                  <a:outerShdw blurRad="38100" dist="38100" dir="2700000" algn="tl">
                    <a:srgbClr val="C0C0C0"/>
                  </a:outerShdw>
                </a:effectLst>
                <a:latin typeface="Arial" panose="020B0604020202020204" pitchFamily="34" charset="0"/>
              </a:rPr>
              <a:t>Rompe</a:t>
            </a:r>
          </a:p>
          <a:p>
            <a:pPr algn="ctr" eaLnBrk="1" hangingPunct="1"/>
            <a:r>
              <a:rPr lang="en-US" altLang="en-US" sz="1500" b="1" i="1">
                <a:effectLst>
                  <a:outerShdw blurRad="38100" dist="38100" dir="2700000" algn="tl">
                    <a:srgbClr val="C0C0C0"/>
                  </a:outerShdw>
                </a:effectLst>
                <a:latin typeface="Arial" panose="020B0604020202020204" pitchFamily="34" charset="0"/>
              </a:rPr>
              <a:t>ATP</a:t>
            </a:r>
            <a:endParaRPr lang="en-US" altLang="en-US" sz="1500" b="1" i="1">
              <a:solidFill>
                <a:srgbClr val="FF0000"/>
              </a:solidFill>
              <a:effectLst>
                <a:outerShdw blurRad="38100" dist="38100" dir="2700000" algn="tl">
                  <a:srgbClr val="C0C0C0"/>
                </a:outerShdw>
              </a:effectLst>
              <a:latin typeface="Arial" panose="020B0604020202020204" pitchFamily="34" charset="0"/>
            </a:endParaRPr>
          </a:p>
        </p:txBody>
      </p:sp>
      <p:sp>
        <p:nvSpPr>
          <p:cNvPr id="36" name="Text Box 5">
            <a:extLst>
              <a:ext uri="{FF2B5EF4-FFF2-40B4-BE49-F238E27FC236}">
                <a16:creationId xmlns:a16="http://schemas.microsoft.com/office/drawing/2014/main" id="{989F87D2-7937-4A5A-A16D-2B8FA907E944}"/>
              </a:ext>
            </a:extLst>
          </p:cNvPr>
          <p:cNvSpPr txBox="1">
            <a:spLocks noChangeArrowheads="1"/>
          </p:cNvSpPr>
          <p:nvPr/>
        </p:nvSpPr>
        <p:spPr bwMode="auto">
          <a:xfrm>
            <a:off x="6248400" y="5939582"/>
            <a:ext cx="1771650" cy="366713"/>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800" b="1" i="1">
                <a:solidFill>
                  <a:srgbClr val="FF0000"/>
                </a:solidFill>
                <a:effectLst>
                  <a:outerShdw blurRad="38100" dist="38100" dir="2700000" algn="tl">
                    <a:srgbClr val="C0C0C0"/>
                  </a:outerShdw>
                </a:effectLst>
                <a:latin typeface="Arial" panose="020B0604020202020204" pitchFamily="34" charset="0"/>
              </a:rPr>
              <a:t>Restaurar ATP</a:t>
            </a:r>
          </a:p>
        </p:txBody>
      </p:sp>
      <p:sp>
        <p:nvSpPr>
          <p:cNvPr id="37" name="Text Box 20">
            <a:extLst>
              <a:ext uri="{FF2B5EF4-FFF2-40B4-BE49-F238E27FC236}">
                <a16:creationId xmlns:a16="http://schemas.microsoft.com/office/drawing/2014/main" id="{679A7158-8D1D-49E0-8E69-CD881F783ECF}"/>
              </a:ext>
            </a:extLst>
          </p:cNvPr>
          <p:cNvSpPr txBox="1">
            <a:spLocks noChangeArrowheads="1"/>
          </p:cNvSpPr>
          <p:nvPr/>
        </p:nvSpPr>
        <p:spPr bwMode="auto">
          <a:xfrm>
            <a:off x="4575175" y="5742732"/>
            <a:ext cx="966788" cy="320675"/>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500" b="1" i="1">
                <a:effectLst>
                  <a:outerShdw blurRad="38100" dist="38100" dir="2700000" algn="tl">
                    <a:srgbClr val="C0C0C0"/>
                  </a:outerShdw>
                </a:effectLst>
                <a:latin typeface="Arial" panose="020B0604020202020204" pitchFamily="34" charset="0"/>
              </a:rPr>
              <a:t>Sintetiza</a:t>
            </a:r>
            <a:endParaRPr lang="en-US" altLang="en-US" sz="1500" b="1" i="1">
              <a:solidFill>
                <a:srgbClr val="FF0000"/>
              </a:solidFill>
              <a:effectLst>
                <a:outerShdw blurRad="38100" dist="38100" dir="2700000" algn="tl">
                  <a:srgbClr val="C0C0C0"/>
                </a:outerShdw>
              </a:effectLst>
              <a:latin typeface="Arial" panose="020B0604020202020204" pitchFamily="34" charset="0"/>
            </a:endParaRPr>
          </a:p>
        </p:txBody>
      </p:sp>
      <p:sp>
        <p:nvSpPr>
          <p:cNvPr id="38" name="Text Box 20">
            <a:extLst>
              <a:ext uri="{FF2B5EF4-FFF2-40B4-BE49-F238E27FC236}">
                <a16:creationId xmlns:a16="http://schemas.microsoft.com/office/drawing/2014/main" id="{1554B2F5-6CF1-4D0C-BD06-BFCEF75DABB2}"/>
              </a:ext>
            </a:extLst>
          </p:cNvPr>
          <p:cNvSpPr txBox="1">
            <a:spLocks noChangeArrowheads="1"/>
          </p:cNvSpPr>
          <p:nvPr/>
        </p:nvSpPr>
        <p:spPr bwMode="auto">
          <a:xfrm>
            <a:off x="2851150" y="2950320"/>
            <a:ext cx="1281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500" b="1" i="1">
                <a:effectLst>
                  <a:outerShdw blurRad="38100" dist="38100" dir="2700000" algn="tl">
                    <a:srgbClr val="C0C0C0"/>
                  </a:outerShdw>
                </a:effectLst>
                <a:latin typeface="Times New Roman" panose="02020603050405020304" pitchFamily="18" charset="0"/>
              </a:rPr>
              <a:t>(Productos)</a:t>
            </a:r>
            <a:endParaRPr lang="en-US" altLang="en-US" sz="1500" b="1" i="1">
              <a:solidFill>
                <a:srgbClr val="FF0000"/>
              </a:solidFill>
              <a:effectLst>
                <a:outerShdw blurRad="38100" dist="38100" dir="2700000" algn="tl">
                  <a:srgbClr val="C0C0C0"/>
                </a:outerShdw>
              </a:effectLst>
              <a:latin typeface="Times New Roman" panose="02020603050405020304" pitchFamily="18" charset="0"/>
            </a:endParaRPr>
          </a:p>
        </p:txBody>
      </p:sp>
      <p:sp>
        <p:nvSpPr>
          <p:cNvPr id="39" name="Text Box 20">
            <a:extLst>
              <a:ext uri="{FF2B5EF4-FFF2-40B4-BE49-F238E27FC236}">
                <a16:creationId xmlns:a16="http://schemas.microsoft.com/office/drawing/2014/main" id="{00758D9E-8CA8-4169-81EA-9B379A387EE9}"/>
              </a:ext>
            </a:extLst>
          </p:cNvPr>
          <p:cNvSpPr txBox="1">
            <a:spLocks noChangeArrowheads="1"/>
          </p:cNvSpPr>
          <p:nvPr/>
        </p:nvSpPr>
        <p:spPr bwMode="auto">
          <a:xfrm>
            <a:off x="3816350" y="3282107"/>
            <a:ext cx="13668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400" b="1">
                <a:effectLst>
                  <a:outerShdw blurRad="38100" dist="38100" dir="2700000" algn="tl">
                    <a:srgbClr val="C0C0C0"/>
                  </a:outerShdw>
                </a:effectLst>
                <a:latin typeface="Arial" panose="020B0604020202020204" pitchFamily="34" charset="0"/>
              </a:rPr>
              <a:t>Al Romperse </a:t>
            </a:r>
          </a:p>
          <a:p>
            <a:pPr algn="ctr" eaLnBrk="1" hangingPunct="1"/>
            <a:r>
              <a:rPr lang="en-US" altLang="en-US" sz="1400" b="1">
                <a:effectLst>
                  <a:outerShdw blurRad="38100" dist="38100" dir="2700000" algn="tl">
                    <a:srgbClr val="C0C0C0"/>
                  </a:outerShdw>
                </a:effectLst>
                <a:latin typeface="Arial" panose="020B0604020202020204" pitchFamily="34" charset="0"/>
              </a:rPr>
              <a:t>el  ATP:</a:t>
            </a:r>
          </a:p>
          <a:p>
            <a:pPr algn="ctr" eaLnBrk="1" hangingPunct="1"/>
            <a:r>
              <a:rPr lang="en-US" altLang="en-US" sz="1400" b="1" i="1">
                <a:effectLst>
                  <a:outerShdw blurRad="38100" dist="38100" dir="2700000" algn="tl">
                    <a:srgbClr val="C0C0C0"/>
                  </a:outerShdw>
                </a:effectLst>
                <a:latin typeface="Arial" panose="020B0604020202020204" pitchFamily="34" charset="0"/>
              </a:rPr>
              <a:t>Productos</a:t>
            </a:r>
            <a:endParaRPr lang="en-US" altLang="en-US" sz="1400" b="1" i="1">
              <a:solidFill>
                <a:srgbClr val="FF0000"/>
              </a:solidFill>
              <a:effectLst>
                <a:outerShdw blurRad="38100" dist="38100" dir="2700000" algn="tl">
                  <a:srgbClr val="C0C0C0"/>
                </a:outerShdw>
              </a:effectLst>
              <a:latin typeface="Arial" panose="020B0604020202020204" pitchFamily="34" charset="0"/>
            </a:endParaRPr>
          </a:p>
        </p:txBody>
      </p:sp>
      <p:sp>
        <p:nvSpPr>
          <p:cNvPr id="40" name="Text Box 20">
            <a:extLst>
              <a:ext uri="{FF2B5EF4-FFF2-40B4-BE49-F238E27FC236}">
                <a16:creationId xmlns:a16="http://schemas.microsoft.com/office/drawing/2014/main" id="{4113290D-7773-493B-9D5C-2D264F07DA84}"/>
              </a:ext>
            </a:extLst>
          </p:cNvPr>
          <p:cNvSpPr txBox="1">
            <a:spLocks noChangeArrowheads="1"/>
          </p:cNvSpPr>
          <p:nvPr/>
        </p:nvSpPr>
        <p:spPr bwMode="auto">
          <a:xfrm>
            <a:off x="4165600" y="116632"/>
            <a:ext cx="830263" cy="320675"/>
          </a:xfrm>
          <a:prstGeom prst="rect">
            <a:avLst/>
          </a:prstGeom>
          <a:noFill/>
          <a:ln w="76200" algn="ctr">
            <a:noFill/>
            <a:miter lim="800000"/>
            <a:headEnd/>
            <a:tailEnd/>
          </a:ln>
          <a:effec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500" b="1" i="1">
                <a:effectLst>
                  <a:outerShdw blurRad="38100" dist="38100" dir="2700000" algn="tl">
                    <a:srgbClr val="C0C0C0"/>
                  </a:outerShdw>
                </a:effectLst>
                <a:latin typeface="Arial" panose="020B0604020202020204" pitchFamily="34" charset="0"/>
              </a:rPr>
              <a:t>Rompe</a:t>
            </a:r>
            <a:endParaRPr lang="en-US" altLang="en-US" sz="1500" b="1" i="1">
              <a:solidFill>
                <a:srgbClr val="FF0000"/>
              </a:solidFill>
              <a:effectLst>
                <a:outerShdw blurRad="38100" dist="38100" dir="2700000" algn="tl">
                  <a:srgbClr val="C0C0C0"/>
                </a:outerShdw>
              </a:effectLst>
              <a:latin typeface="Arial" panose="020B0604020202020204" pitchFamily="34" charset="0"/>
            </a:endParaRPr>
          </a:p>
        </p:txBody>
      </p:sp>
      <p:sp>
        <p:nvSpPr>
          <p:cNvPr id="41" name="Oval 18">
            <a:extLst>
              <a:ext uri="{FF2B5EF4-FFF2-40B4-BE49-F238E27FC236}">
                <a16:creationId xmlns:a16="http://schemas.microsoft.com/office/drawing/2014/main" id="{C320975E-6D85-496E-B2B9-8015952443D6}"/>
              </a:ext>
            </a:extLst>
          </p:cNvPr>
          <p:cNvSpPr>
            <a:spLocks noChangeArrowheads="1"/>
          </p:cNvSpPr>
          <p:nvPr/>
        </p:nvSpPr>
        <p:spPr bwMode="auto">
          <a:xfrm>
            <a:off x="3560763" y="2688382"/>
            <a:ext cx="938212" cy="342900"/>
          </a:xfrm>
          <a:prstGeom prst="ellipse">
            <a:avLst/>
          </a:prstGeom>
          <a:noFill/>
          <a:ln w="28575" algn="ctr">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
            <a:extLst>
              <a:ext uri="{FF2B5EF4-FFF2-40B4-BE49-F238E27FC236}">
                <a16:creationId xmlns:a16="http://schemas.microsoft.com/office/drawing/2014/main" id="{EB6277B8-E5FD-420C-A024-7568FA72563C}"/>
              </a:ext>
            </a:extLst>
          </p:cNvPr>
          <p:cNvSpPr>
            <a:spLocks noChangeShapeType="1"/>
          </p:cNvSpPr>
          <p:nvPr/>
        </p:nvSpPr>
        <p:spPr bwMode="auto">
          <a:xfrm flipV="1">
            <a:off x="4035425" y="1897807"/>
            <a:ext cx="2451100" cy="781050"/>
          </a:xfrm>
          <a:prstGeom prst="line">
            <a:avLst/>
          </a:prstGeom>
          <a:noFill/>
          <a:ln w="107950">
            <a:solidFill>
              <a:srgbClr val="99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Text Box 20">
            <a:extLst>
              <a:ext uri="{FF2B5EF4-FFF2-40B4-BE49-F238E27FC236}">
                <a16:creationId xmlns:a16="http://schemas.microsoft.com/office/drawing/2014/main" id="{B28ED7D4-E576-4ECD-A366-004B87E991D6}"/>
              </a:ext>
            </a:extLst>
          </p:cNvPr>
          <p:cNvSpPr txBox="1">
            <a:spLocks noChangeArrowheads="1"/>
          </p:cNvSpPr>
          <p:nvPr/>
        </p:nvSpPr>
        <p:spPr bwMode="auto">
          <a:xfrm>
            <a:off x="4406900" y="2054970"/>
            <a:ext cx="13668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400" b="1" i="1">
                <a:solidFill>
                  <a:srgbClr val="FF0000"/>
                </a:solidFill>
                <a:effectLst>
                  <a:outerShdw blurRad="38100" dist="38100" dir="2700000" algn="tl">
                    <a:srgbClr val="C0C0C0"/>
                  </a:outerShdw>
                </a:effectLst>
                <a:latin typeface="Arial" panose="020B0604020202020204" pitchFamily="34" charset="0"/>
              </a:rPr>
              <a:t>Energía</a:t>
            </a:r>
            <a:r>
              <a:rPr lang="en-US" altLang="en-US" sz="1400" b="1">
                <a:solidFill>
                  <a:srgbClr val="FF0000"/>
                </a:solidFill>
                <a:effectLst>
                  <a:outerShdw blurRad="38100" dist="38100" dir="2700000" algn="tl">
                    <a:srgbClr val="C0C0C0"/>
                  </a:outerShdw>
                </a:effectLst>
                <a:latin typeface="Arial" panose="020B0604020202020204" pitchFamily="34" charset="0"/>
              </a:rPr>
              <a:t>:</a:t>
            </a:r>
          </a:p>
          <a:p>
            <a:pPr algn="ctr" eaLnBrk="1" hangingPunct="1"/>
            <a:r>
              <a:rPr lang="en-US" altLang="en-US" sz="1400" b="1">
                <a:effectLst>
                  <a:outerShdw blurRad="38100" dist="38100" dir="2700000" algn="tl">
                    <a:srgbClr val="C0C0C0"/>
                  </a:outerShdw>
                </a:effectLst>
                <a:latin typeface="Arial" panose="020B0604020202020204" pitchFamily="34" charset="0"/>
              </a:rPr>
              <a:t>se Recicla</a:t>
            </a:r>
            <a:endParaRPr lang="en-US" altLang="en-US" sz="1400" b="1" i="1">
              <a:solidFill>
                <a:srgbClr val="FF0000"/>
              </a:solidFill>
              <a:effectLst>
                <a:outerShdw blurRad="38100" dist="38100" dir="2700000" algn="tl">
                  <a:srgbClr val="C0C0C0"/>
                </a:outerShdw>
              </a:effectLst>
              <a:latin typeface="Arial" panose="020B0604020202020204" pitchFamily="34" charset="0"/>
            </a:endParaRPr>
          </a:p>
        </p:txBody>
      </p:sp>
      <p:sp>
        <p:nvSpPr>
          <p:cNvPr id="44" name="Text Box 20">
            <a:extLst>
              <a:ext uri="{FF2B5EF4-FFF2-40B4-BE49-F238E27FC236}">
                <a16:creationId xmlns:a16="http://schemas.microsoft.com/office/drawing/2014/main" id="{8EFDB642-86B9-46EE-BB2F-D40FFFB2BEC2}"/>
              </a:ext>
            </a:extLst>
          </p:cNvPr>
          <p:cNvSpPr txBox="1">
            <a:spLocks noChangeArrowheads="1"/>
          </p:cNvSpPr>
          <p:nvPr/>
        </p:nvSpPr>
        <p:spPr bwMode="auto">
          <a:xfrm>
            <a:off x="4632325" y="1256457"/>
            <a:ext cx="136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400" b="1" i="1">
                <a:solidFill>
                  <a:srgbClr val="FF0000"/>
                </a:solidFill>
                <a:effectLst>
                  <a:outerShdw blurRad="38100" dist="38100" dir="2700000" algn="tl">
                    <a:srgbClr val="C0C0C0"/>
                  </a:outerShdw>
                </a:effectLst>
                <a:latin typeface="Arial" panose="020B0604020202020204" pitchFamily="34" charset="0"/>
              </a:rPr>
              <a:t>Energía</a:t>
            </a:r>
          </a:p>
        </p:txBody>
      </p:sp>
      <p:pic>
        <p:nvPicPr>
          <p:cNvPr id="45" name="Picture 22">
            <a:extLst>
              <a:ext uri="{FF2B5EF4-FFF2-40B4-BE49-F238E27FC236}">
                <a16:creationId xmlns:a16="http://schemas.microsoft.com/office/drawing/2014/main" id="{EE602CCA-8147-4CAF-9674-559DD654F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5356970"/>
            <a:ext cx="1790700" cy="1176337"/>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23">
            <a:extLst>
              <a:ext uri="{FF2B5EF4-FFF2-40B4-BE49-F238E27FC236}">
                <a16:creationId xmlns:a16="http://schemas.microsoft.com/office/drawing/2014/main" id="{98CD9C7C-9112-48D1-95EC-9CF2ABD806BD}"/>
              </a:ext>
            </a:extLst>
          </p:cNvPr>
          <p:cNvSpPr>
            <a:spLocks noChangeArrowheads="1"/>
          </p:cNvSpPr>
          <p:nvPr/>
        </p:nvSpPr>
        <p:spPr bwMode="auto">
          <a:xfrm>
            <a:off x="263525" y="4558457"/>
            <a:ext cx="3133725" cy="744538"/>
          </a:xfrm>
          <a:prstGeom prst="rect">
            <a:avLst/>
          </a:prstGeom>
          <a:solidFill>
            <a:srgbClr val="9999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Text Box 11">
            <a:extLst>
              <a:ext uri="{FF2B5EF4-FFF2-40B4-BE49-F238E27FC236}">
                <a16:creationId xmlns:a16="http://schemas.microsoft.com/office/drawing/2014/main" id="{80E5D87D-710B-4095-859C-64E7B98E1ABC}"/>
              </a:ext>
            </a:extLst>
          </p:cNvPr>
          <p:cNvSpPr txBox="1">
            <a:spLocks noChangeArrowheads="1"/>
          </p:cNvSpPr>
          <p:nvPr/>
        </p:nvSpPr>
        <p:spPr bwMode="auto">
          <a:xfrm>
            <a:off x="219075" y="4563220"/>
            <a:ext cx="32416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110000"/>
              </a:lnSpc>
            </a:pPr>
            <a:r>
              <a:rPr lang="es-PR" altLang="en-US" sz="1900" b="1">
                <a:solidFill>
                  <a:srgbClr val="000000"/>
                </a:solidFill>
                <a:latin typeface="Verdana" panose="020B0604030504040204" pitchFamily="34" charset="0"/>
              </a:rPr>
              <a:t>TRABAJO BIOLÓGICO:</a:t>
            </a:r>
          </a:p>
          <a:p>
            <a:pPr algn="ctr">
              <a:lnSpc>
                <a:spcPct val="110000"/>
              </a:lnSpc>
            </a:pPr>
            <a:r>
              <a:rPr lang="es-PR" altLang="en-US" sz="1900" b="1" i="1">
                <a:solidFill>
                  <a:srgbClr val="000000"/>
                </a:solidFill>
                <a:latin typeface="Verdana" panose="020B0604030504040204" pitchFamily="34" charset="0"/>
              </a:rPr>
              <a:t>Contracción Muscular</a:t>
            </a:r>
          </a:p>
        </p:txBody>
      </p:sp>
      <p:sp>
        <p:nvSpPr>
          <p:cNvPr id="48" name="Text Box 20">
            <a:extLst>
              <a:ext uri="{FF2B5EF4-FFF2-40B4-BE49-F238E27FC236}">
                <a16:creationId xmlns:a16="http://schemas.microsoft.com/office/drawing/2014/main" id="{FB31DC3F-AA43-4CE2-BC4A-E4123BF58282}"/>
              </a:ext>
            </a:extLst>
          </p:cNvPr>
          <p:cNvSpPr txBox="1">
            <a:spLocks noChangeArrowheads="1"/>
          </p:cNvSpPr>
          <p:nvPr/>
        </p:nvSpPr>
        <p:spPr bwMode="auto">
          <a:xfrm>
            <a:off x="7053263" y="1556495"/>
            <a:ext cx="13668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400" b="1" i="1">
                <a:solidFill>
                  <a:srgbClr val="FF0000"/>
                </a:solidFill>
                <a:effectLst>
                  <a:outerShdw blurRad="38100" dist="38100" dir="2700000" algn="tl">
                    <a:srgbClr val="C0C0C0"/>
                  </a:outerShdw>
                </a:effectLst>
                <a:latin typeface="Arial" panose="020B0604020202020204" pitchFamily="34" charset="0"/>
              </a:rPr>
              <a:t>Energía </a:t>
            </a:r>
          </a:p>
          <a:p>
            <a:pPr algn="ctr" eaLnBrk="1" hangingPunct="1"/>
            <a:r>
              <a:rPr lang="en-US" altLang="en-US" sz="1400" b="1">
                <a:effectLst>
                  <a:outerShdw blurRad="38100" dist="38100" dir="2700000" algn="tl">
                    <a:srgbClr val="C0C0C0"/>
                  </a:outerShdw>
                </a:effectLst>
                <a:latin typeface="Times New Roman" panose="02020603050405020304" pitchFamily="18" charset="0"/>
              </a:rPr>
              <a:t>Dirigida para:</a:t>
            </a:r>
            <a:endParaRPr lang="en-US" altLang="en-US" sz="1400" b="1" i="1">
              <a:solidFill>
                <a:srgbClr val="FF0000"/>
              </a:solidFill>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417852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a:extLst>
              <a:ext uri="{FF2B5EF4-FFF2-40B4-BE49-F238E27FC236}">
                <a16:creationId xmlns:a16="http://schemas.microsoft.com/office/drawing/2014/main" id="{6A0AEA15-B0E9-446F-9C23-B8A521F9F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5100"/>
            <a:ext cx="8305800"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881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4" name="Picture 2" descr="Re-Aco3">
            <a:extLst>
              <a:ext uri="{FF2B5EF4-FFF2-40B4-BE49-F238E27FC236}">
                <a16:creationId xmlns:a16="http://schemas.microsoft.com/office/drawing/2014/main" id="{13736105-759D-407D-8D75-4911B515C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37195"/>
            <a:ext cx="84582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a:extLst>
              <a:ext uri="{FF2B5EF4-FFF2-40B4-BE49-F238E27FC236}">
                <a16:creationId xmlns:a16="http://schemas.microsoft.com/office/drawing/2014/main" id="{E8680D25-1832-46AD-9734-B081378CFE38}"/>
              </a:ext>
            </a:extLst>
          </p:cNvPr>
          <p:cNvSpPr>
            <a:spLocks noChangeArrowheads="1"/>
          </p:cNvSpPr>
          <p:nvPr/>
        </p:nvSpPr>
        <p:spPr bwMode="auto">
          <a:xfrm>
            <a:off x="2787724" y="1530896"/>
            <a:ext cx="3886200" cy="762000"/>
          </a:xfrm>
          <a:prstGeom prst="rect">
            <a:avLst/>
          </a:prstGeom>
          <a:noFill/>
          <a:ln w="9525">
            <a:noFill/>
            <a:miter lim="800000"/>
            <a:headEnd/>
            <a:tailEnd/>
          </a:ln>
          <a:effectLst/>
        </p:spPr>
        <p:txBody>
          <a:bodyPr anchor="ctr"/>
          <a:lstStyle/>
          <a:p>
            <a:pPr algn="ctr" eaLnBrk="0" hangingPunct="0">
              <a:defRPr/>
            </a:pPr>
            <a:r>
              <a:rPr lang="en-US" sz="3200" b="1" dirty="0">
                <a:solidFill>
                  <a:srgbClr val="484876"/>
                </a:solidFill>
                <a:effectLst>
                  <a:outerShdw blurRad="38100" dist="38100" dir="2700000" algn="tl">
                    <a:srgbClr val="C0C0C0"/>
                  </a:outerShdw>
                </a:effectLst>
                <a:latin typeface="Arial Black" pitchFamily="34" charset="0"/>
              </a:rPr>
              <a:t>METABOLISMO</a:t>
            </a:r>
          </a:p>
        </p:txBody>
      </p:sp>
      <p:sp>
        <p:nvSpPr>
          <p:cNvPr id="413699" name="Rectangle 3">
            <a:extLst>
              <a:ext uri="{FF2B5EF4-FFF2-40B4-BE49-F238E27FC236}">
                <a16:creationId xmlns:a16="http://schemas.microsoft.com/office/drawing/2014/main" id="{E9AB13B9-27B7-4A4A-92A5-F6D32CE426D5}"/>
              </a:ext>
            </a:extLst>
          </p:cNvPr>
          <p:cNvSpPr>
            <a:spLocks noChangeArrowheads="1"/>
          </p:cNvSpPr>
          <p:nvPr/>
        </p:nvSpPr>
        <p:spPr bwMode="auto">
          <a:xfrm>
            <a:off x="3778324" y="2661196"/>
            <a:ext cx="1587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4000" b="1" dirty="0">
                <a:solidFill>
                  <a:srgbClr val="FF0000"/>
                </a:solidFill>
                <a:effectLst>
                  <a:outerShdw blurRad="38100" dist="38100" dir="2700000" algn="tl">
                    <a:srgbClr val="000000">
                      <a:alpha val="43137"/>
                    </a:srgbClr>
                  </a:outerShdw>
                </a:effectLst>
                <a:latin typeface="Arial Black" panose="020B0A04020102020204" pitchFamily="34" charset="0"/>
              </a:rPr>
              <a:t>ATP</a:t>
            </a:r>
          </a:p>
        </p:txBody>
      </p:sp>
      <p:sp>
        <p:nvSpPr>
          <p:cNvPr id="413700" name="Rectangle 4">
            <a:extLst>
              <a:ext uri="{FF2B5EF4-FFF2-40B4-BE49-F238E27FC236}">
                <a16:creationId xmlns:a16="http://schemas.microsoft.com/office/drawing/2014/main" id="{57AFEA27-B5D8-40CD-AFD2-38577156E7A7}"/>
              </a:ext>
            </a:extLst>
          </p:cNvPr>
          <p:cNvSpPr>
            <a:spLocks noChangeArrowheads="1"/>
          </p:cNvSpPr>
          <p:nvPr/>
        </p:nvSpPr>
        <p:spPr bwMode="auto">
          <a:xfrm>
            <a:off x="1149424" y="946696"/>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800" b="1">
                <a:latin typeface="Arial" panose="020B0604020202020204" pitchFamily="34" charset="0"/>
              </a:rPr>
              <a:t>CHO</a:t>
            </a:r>
          </a:p>
        </p:txBody>
      </p:sp>
      <p:sp>
        <p:nvSpPr>
          <p:cNvPr id="413701" name="Line 5">
            <a:extLst>
              <a:ext uri="{FF2B5EF4-FFF2-40B4-BE49-F238E27FC236}">
                <a16:creationId xmlns:a16="http://schemas.microsoft.com/office/drawing/2014/main" id="{9B8B2172-3374-4E7D-A90C-9BCE75E2A572}"/>
              </a:ext>
            </a:extLst>
          </p:cNvPr>
          <p:cNvSpPr>
            <a:spLocks noChangeShapeType="1"/>
          </p:cNvSpPr>
          <p:nvPr/>
        </p:nvSpPr>
        <p:spPr bwMode="auto">
          <a:xfrm flipH="1" flipV="1">
            <a:off x="2216224" y="1327696"/>
            <a:ext cx="83820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02" name="Rectangle 6">
            <a:extLst>
              <a:ext uri="{FF2B5EF4-FFF2-40B4-BE49-F238E27FC236}">
                <a16:creationId xmlns:a16="http://schemas.microsoft.com/office/drawing/2014/main" id="{38191B7F-FA52-4FFA-960D-5C8C20B70250}"/>
              </a:ext>
            </a:extLst>
          </p:cNvPr>
          <p:cNvSpPr>
            <a:spLocks noChangeArrowheads="1"/>
          </p:cNvSpPr>
          <p:nvPr/>
        </p:nvSpPr>
        <p:spPr bwMode="auto">
          <a:xfrm>
            <a:off x="3702124" y="3639096"/>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900" b="1" i="1">
                <a:latin typeface="Arial" panose="020B0604020202020204" pitchFamily="34" charset="0"/>
              </a:rPr>
              <a:t>Energía</a:t>
            </a:r>
          </a:p>
        </p:txBody>
      </p:sp>
      <p:sp>
        <p:nvSpPr>
          <p:cNvPr id="413703" name="Rectangle 7">
            <a:extLst>
              <a:ext uri="{FF2B5EF4-FFF2-40B4-BE49-F238E27FC236}">
                <a16:creationId xmlns:a16="http://schemas.microsoft.com/office/drawing/2014/main" id="{734F5F5A-260F-4D6D-ADA3-0F851AF41B46}"/>
              </a:ext>
            </a:extLst>
          </p:cNvPr>
          <p:cNvSpPr>
            <a:spLocks noChangeArrowheads="1"/>
          </p:cNvSpPr>
          <p:nvPr/>
        </p:nvSpPr>
        <p:spPr bwMode="auto">
          <a:xfrm>
            <a:off x="654124" y="5239296"/>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300" b="1">
                <a:latin typeface="Arial" panose="020B0604020202020204" pitchFamily="34" charset="0"/>
              </a:rPr>
              <a:t>Secreción de</a:t>
            </a:r>
          </a:p>
          <a:p>
            <a:pPr algn="ctr">
              <a:lnSpc>
                <a:spcPct val="80000"/>
              </a:lnSpc>
              <a:spcBef>
                <a:spcPct val="20000"/>
              </a:spcBef>
            </a:pPr>
            <a:r>
              <a:rPr lang="en-US" altLang="en-US" sz="2300" b="1">
                <a:latin typeface="Arial" panose="020B0604020202020204" pitchFamily="34" charset="0"/>
              </a:rPr>
              <a:t>Hormonas</a:t>
            </a:r>
          </a:p>
        </p:txBody>
      </p:sp>
      <p:sp>
        <p:nvSpPr>
          <p:cNvPr id="413704" name="Rectangle 8">
            <a:extLst>
              <a:ext uri="{FF2B5EF4-FFF2-40B4-BE49-F238E27FC236}">
                <a16:creationId xmlns:a16="http://schemas.microsoft.com/office/drawing/2014/main" id="{940BB722-C78E-4594-96D6-22BB3A72D3F5}"/>
              </a:ext>
            </a:extLst>
          </p:cNvPr>
          <p:cNvSpPr>
            <a:spLocks noChangeArrowheads="1"/>
          </p:cNvSpPr>
          <p:nvPr/>
        </p:nvSpPr>
        <p:spPr bwMode="auto">
          <a:xfrm>
            <a:off x="3321124" y="692696"/>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800" b="1">
                <a:latin typeface="Arial" panose="020B0604020202020204" pitchFamily="34" charset="0"/>
              </a:rPr>
              <a:t>PROTEÍNAS</a:t>
            </a:r>
          </a:p>
        </p:txBody>
      </p:sp>
      <p:sp>
        <p:nvSpPr>
          <p:cNvPr id="413705" name="Line 9">
            <a:extLst>
              <a:ext uri="{FF2B5EF4-FFF2-40B4-BE49-F238E27FC236}">
                <a16:creationId xmlns:a16="http://schemas.microsoft.com/office/drawing/2014/main" id="{9B6BAAFB-582B-41F7-8FE3-3D2CEAE9D521}"/>
              </a:ext>
            </a:extLst>
          </p:cNvPr>
          <p:cNvSpPr>
            <a:spLocks noChangeShapeType="1"/>
          </p:cNvSpPr>
          <p:nvPr/>
        </p:nvSpPr>
        <p:spPr bwMode="auto">
          <a:xfrm flipH="1" flipV="1">
            <a:off x="4540324" y="997496"/>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06" name="Rectangle 10">
            <a:extLst>
              <a:ext uri="{FF2B5EF4-FFF2-40B4-BE49-F238E27FC236}">
                <a16:creationId xmlns:a16="http://schemas.microsoft.com/office/drawing/2014/main" id="{11CD7473-DF76-4D27-AF0D-1576866657A4}"/>
              </a:ext>
            </a:extLst>
          </p:cNvPr>
          <p:cNvSpPr>
            <a:spLocks noChangeArrowheads="1"/>
          </p:cNvSpPr>
          <p:nvPr/>
        </p:nvSpPr>
        <p:spPr bwMode="auto">
          <a:xfrm>
            <a:off x="6407224" y="756196"/>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800" b="1">
                <a:latin typeface="Arial" panose="020B0604020202020204" pitchFamily="34" charset="0"/>
              </a:rPr>
              <a:t>GRASAS</a:t>
            </a:r>
          </a:p>
        </p:txBody>
      </p:sp>
      <p:sp>
        <p:nvSpPr>
          <p:cNvPr id="413707" name="Line 11">
            <a:extLst>
              <a:ext uri="{FF2B5EF4-FFF2-40B4-BE49-F238E27FC236}">
                <a16:creationId xmlns:a16="http://schemas.microsoft.com/office/drawing/2014/main" id="{2975C170-46AE-4EE7-9686-169CDD0251F9}"/>
              </a:ext>
            </a:extLst>
          </p:cNvPr>
          <p:cNvSpPr>
            <a:spLocks noChangeShapeType="1"/>
          </p:cNvSpPr>
          <p:nvPr/>
        </p:nvSpPr>
        <p:spPr bwMode="auto">
          <a:xfrm flipV="1">
            <a:off x="6369124" y="1149896"/>
            <a:ext cx="838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08" name="Line 12">
            <a:extLst>
              <a:ext uri="{FF2B5EF4-FFF2-40B4-BE49-F238E27FC236}">
                <a16:creationId xmlns:a16="http://schemas.microsoft.com/office/drawing/2014/main" id="{D344C962-F403-4A9C-854B-D9DEF04B091B}"/>
              </a:ext>
            </a:extLst>
          </p:cNvPr>
          <p:cNvSpPr>
            <a:spLocks noChangeShapeType="1"/>
          </p:cNvSpPr>
          <p:nvPr/>
        </p:nvSpPr>
        <p:spPr bwMode="auto">
          <a:xfrm flipH="1">
            <a:off x="4540324" y="2140496"/>
            <a:ext cx="0" cy="533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09" name="Line 13">
            <a:extLst>
              <a:ext uri="{FF2B5EF4-FFF2-40B4-BE49-F238E27FC236}">
                <a16:creationId xmlns:a16="http://schemas.microsoft.com/office/drawing/2014/main" id="{29AFFCC4-ADBF-4E9A-AFD8-6BF3E30330D2}"/>
              </a:ext>
            </a:extLst>
          </p:cNvPr>
          <p:cNvSpPr>
            <a:spLocks noChangeShapeType="1"/>
          </p:cNvSpPr>
          <p:nvPr/>
        </p:nvSpPr>
        <p:spPr bwMode="auto">
          <a:xfrm flipH="1">
            <a:off x="4527624" y="3181896"/>
            <a:ext cx="0" cy="533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10" name="Line 14">
            <a:extLst>
              <a:ext uri="{FF2B5EF4-FFF2-40B4-BE49-F238E27FC236}">
                <a16:creationId xmlns:a16="http://schemas.microsoft.com/office/drawing/2014/main" id="{BBBC259C-602C-40F2-B22D-C37BC6D3EB0B}"/>
              </a:ext>
            </a:extLst>
          </p:cNvPr>
          <p:cNvSpPr>
            <a:spLocks noChangeShapeType="1"/>
          </p:cNvSpPr>
          <p:nvPr/>
        </p:nvSpPr>
        <p:spPr bwMode="auto">
          <a:xfrm flipH="1">
            <a:off x="4540324" y="4020096"/>
            <a:ext cx="0" cy="533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11" name="Rectangle 15">
            <a:extLst>
              <a:ext uri="{FF2B5EF4-FFF2-40B4-BE49-F238E27FC236}">
                <a16:creationId xmlns:a16="http://schemas.microsoft.com/office/drawing/2014/main" id="{7685739B-5C34-47F5-AAF2-AB11D1F65A9F}"/>
              </a:ext>
            </a:extLst>
          </p:cNvPr>
          <p:cNvSpPr>
            <a:spLocks noChangeArrowheads="1"/>
          </p:cNvSpPr>
          <p:nvPr/>
        </p:nvSpPr>
        <p:spPr bwMode="auto">
          <a:xfrm>
            <a:off x="1873324" y="4553496"/>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900" b="1" i="1">
                <a:latin typeface="Times New Roman" panose="02020603050405020304" pitchFamily="18" charset="0"/>
              </a:rPr>
              <a:t>Trabajo Biológico</a:t>
            </a:r>
          </a:p>
        </p:txBody>
      </p:sp>
      <p:sp>
        <p:nvSpPr>
          <p:cNvPr id="413712" name="Line 16">
            <a:extLst>
              <a:ext uri="{FF2B5EF4-FFF2-40B4-BE49-F238E27FC236}">
                <a16:creationId xmlns:a16="http://schemas.microsoft.com/office/drawing/2014/main" id="{0D7F84A2-17A3-434E-A83E-73A9F0E08186}"/>
              </a:ext>
            </a:extLst>
          </p:cNvPr>
          <p:cNvSpPr>
            <a:spLocks noChangeShapeType="1"/>
          </p:cNvSpPr>
          <p:nvPr/>
        </p:nvSpPr>
        <p:spPr bwMode="auto">
          <a:xfrm flipH="1">
            <a:off x="1873324" y="4782096"/>
            <a:ext cx="12954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13" name="Rectangle 17">
            <a:extLst>
              <a:ext uri="{FF2B5EF4-FFF2-40B4-BE49-F238E27FC236}">
                <a16:creationId xmlns:a16="http://schemas.microsoft.com/office/drawing/2014/main" id="{8F076136-A88D-42BE-A1E8-9FB41081A40E}"/>
              </a:ext>
            </a:extLst>
          </p:cNvPr>
          <p:cNvSpPr>
            <a:spLocks noChangeArrowheads="1"/>
          </p:cNvSpPr>
          <p:nvPr/>
        </p:nvSpPr>
        <p:spPr bwMode="auto">
          <a:xfrm>
            <a:off x="2482924" y="5848896"/>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300" b="1">
                <a:latin typeface="Arial" panose="020B0604020202020204" pitchFamily="34" charset="0"/>
              </a:rPr>
              <a:t>Transmisión</a:t>
            </a:r>
          </a:p>
          <a:p>
            <a:pPr algn="ctr">
              <a:lnSpc>
                <a:spcPct val="80000"/>
              </a:lnSpc>
              <a:spcBef>
                <a:spcPct val="20000"/>
              </a:spcBef>
            </a:pPr>
            <a:r>
              <a:rPr lang="en-US" altLang="en-US" sz="2300" b="1">
                <a:latin typeface="Arial" panose="020B0604020202020204" pitchFamily="34" charset="0"/>
              </a:rPr>
              <a:t>Nerviosa</a:t>
            </a:r>
          </a:p>
        </p:txBody>
      </p:sp>
      <p:sp>
        <p:nvSpPr>
          <p:cNvPr id="413714" name="Line 18">
            <a:extLst>
              <a:ext uri="{FF2B5EF4-FFF2-40B4-BE49-F238E27FC236}">
                <a16:creationId xmlns:a16="http://schemas.microsoft.com/office/drawing/2014/main" id="{E48EAF69-07DE-4D84-B93B-8F22890EC9E3}"/>
              </a:ext>
            </a:extLst>
          </p:cNvPr>
          <p:cNvSpPr>
            <a:spLocks noChangeShapeType="1"/>
          </p:cNvSpPr>
          <p:nvPr/>
        </p:nvSpPr>
        <p:spPr bwMode="auto">
          <a:xfrm flipH="1">
            <a:off x="3702124" y="5010696"/>
            <a:ext cx="0" cy="838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15" name="Rectangle 19">
            <a:extLst>
              <a:ext uri="{FF2B5EF4-FFF2-40B4-BE49-F238E27FC236}">
                <a16:creationId xmlns:a16="http://schemas.microsoft.com/office/drawing/2014/main" id="{DDCCF3D6-C6DA-4C6C-8F4E-48EBF5E9A8AF}"/>
              </a:ext>
            </a:extLst>
          </p:cNvPr>
          <p:cNvSpPr>
            <a:spLocks noChangeArrowheads="1"/>
          </p:cNvSpPr>
          <p:nvPr/>
        </p:nvSpPr>
        <p:spPr bwMode="auto">
          <a:xfrm>
            <a:off x="4768924" y="6077496"/>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300" b="1">
                <a:latin typeface="Arial" panose="020B0604020202020204" pitchFamily="34" charset="0"/>
              </a:rPr>
              <a:t>Respiración</a:t>
            </a:r>
          </a:p>
        </p:txBody>
      </p:sp>
      <p:sp>
        <p:nvSpPr>
          <p:cNvPr id="413716" name="Line 20">
            <a:extLst>
              <a:ext uri="{FF2B5EF4-FFF2-40B4-BE49-F238E27FC236}">
                <a16:creationId xmlns:a16="http://schemas.microsoft.com/office/drawing/2014/main" id="{EB1D7DFE-F578-45EB-B695-02E754D34FAF}"/>
              </a:ext>
            </a:extLst>
          </p:cNvPr>
          <p:cNvSpPr>
            <a:spLocks noChangeShapeType="1"/>
          </p:cNvSpPr>
          <p:nvPr/>
        </p:nvSpPr>
        <p:spPr bwMode="auto">
          <a:xfrm flipH="1">
            <a:off x="5454724" y="5010696"/>
            <a:ext cx="0" cy="1143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17" name="Rectangle 21">
            <a:extLst>
              <a:ext uri="{FF2B5EF4-FFF2-40B4-BE49-F238E27FC236}">
                <a16:creationId xmlns:a16="http://schemas.microsoft.com/office/drawing/2014/main" id="{625A9DA3-8314-4DA3-A3C4-C99DD9E78879}"/>
              </a:ext>
            </a:extLst>
          </p:cNvPr>
          <p:cNvSpPr>
            <a:spLocks noChangeArrowheads="1"/>
          </p:cNvSpPr>
          <p:nvPr/>
        </p:nvSpPr>
        <p:spPr bwMode="auto">
          <a:xfrm>
            <a:off x="6292924" y="5315496"/>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300" b="1">
                <a:latin typeface="Arial" panose="020B0604020202020204" pitchFamily="34" charset="0"/>
              </a:rPr>
              <a:t>Digestión</a:t>
            </a:r>
          </a:p>
        </p:txBody>
      </p:sp>
      <p:sp>
        <p:nvSpPr>
          <p:cNvPr id="413718" name="Line 22">
            <a:extLst>
              <a:ext uri="{FF2B5EF4-FFF2-40B4-BE49-F238E27FC236}">
                <a16:creationId xmlns:a16="http://schemas.microsoft.com/office/drawing/2014/main" id="{62132E27-83F2-4925-A7FA-547E5C3355E4}"/>
              </a:ext>
            </a:extLst>
          </p:cNvPr>
          <p:cNvSpPr>
            <a:spLocks noChangeShapeType="1"/>
          </p:cNvSpPr>
          <p:nvPr/>
        </p:nvSpPr>
        <p:spPr bwMode="auto">
          <a:xfrm>
            <a:off x="5988124" y="4782096"/>
            <a:ext cx="1219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471" name="Rectangle 23">
            <a:extLst>
              <a:ext uri="{FF2B5EF4-FFF2-40B4-BE49-F238E27FC236}">
                <a16:creationId xmlns:a16="http://schemas.microsoft.com/office/drawing/2014/main" id="{3F39018D-350D-47F1-97AA-E5861E4B16F7}"/>
              </a:ext>
            </a:extLst>
          </p:cNvPr>
          <p:cNvSpPr>
            <a:spLocks noChangeArrowheads="1"/>
          </p:cNvSpPr>
          <p:nvPr/>
        </p:nvSpPr>
        <p:spPr bwMode="auto">
          <a:xfrm>
            <a:off x="5657924" y="2369096"/>
            <a:ext cx="2501900" cy="3810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defRPr/>
            </a:pPr>
            <a:r>
              <a:rPr lang="en-US" sz="4000" b="1" i="1" dirty="0" err="1">
                <a:solidFill>
                  <a:srgbClr val="484876"/>
                </a:solidFill>
                <a:effectLst>
                  <a:outerShdw blurRad="38100" dist="38100" dir="2700000" algn="tl">
                    <a:srgbClr val="C0C0C0"/>
                  </a:outerShdw>
                </a:effectLst>
                <a:latin typeface="Arial" charset="0"/>
              </a:rPr>
              <a:t>Aeróbico</a:t>
            </a:r>
            <a:endParaRPr lang="en-US" sz="4000" b="1" i="1" dirty="0">
              <a:solidFill>
                <a:srgbClr val="484876"/>
              </a:solidFill>
              <a:effectLst>
                <a:outerShdw blurRad="38100" dist="38100" dir="2700000" algn="tl">
                  <a:srgbClr val="C0C0C0"/>
                </a:outerShdw>
              </a:effectLst>
              <a:latin typeface="Arial" charset="0"/>
            </a:endParaRPr>
          </a:p>
        </p:txBody>
      </p:sp>
      <p:sp>
        <p:nvSpPr>
          <p:cNvPr id="413720" name="Line 24">
            <a:extLst>
              <a:ext uri="{FF2B5EF4-FFF2-40B4-BE49-F238E27FC236}">
                <a16:creationId xmlns:a16="http://schemas.microsoft.com/office/drawing/2014/main" id="{3BA9128C-3917-43BF-AEFD-39674537C54D}"/>
              </a:ext>
            </a:extLst>
          </p:cNvPr>
          <p:cNvSpPr>
            <a:spLocks noChangeShapeType="1"/>
          </p:cNvSpPr>
          <p:nvPr/>
        </p:nvSpPr>
        <p:spPr bwMode="auto">
          <a:xfrm>
            <a:off x="6140524" y="2140496"/>
            <a:ext cx="45720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473" name="Rectangle 25">
            <a:extLst>
              <a:ext uri="{FF2B5EF4-FFF2-40B4-BE49-F238E27FC236}">
                <a16:creationId xmlns:a16="http://schemas.microsoft.com/office/drawing/2014/main" id="{C3257063-34FB-4C36-A05F-3C984075051D}"/>
              </a:ext>
            </a:extLst>
          </p:cNvPr>
          <p:cNvSpPr>
            <a:spLocks noChangeArrowheads="1"/>
          </p:cNvSpPr>
          <p:nvPr/>
        </p:nvSpPr>
        <p:spPr bwMode="auto">
          <a:xfrm>
            <a:off x="831924" y="2369096"/>
            <a:ext cx="3225800" cy="3810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defRPr/>
            </a:pPr>
            <a:r>
              <a:rPr lang="en-US" sz="4000" b="1" i="1" dirty="0" err="1">
                <a:solidFill>
                  <a:srgbClr val="484876"/>
                </a:solidFill>
                <a:effectLst>
                  <a:outerShdw blurRad="38100" dist="38100" dir="2700000" algn="tl">
                    <a:srgbClr val="C0C0C0"/>
                  </a:outerShdw>
                </a:effectLst>
                <a:latin typeface="Arial" charset="0"/>
              </a:rPr>
              <a:t>Anaeróbico</a:t>
            </a:r>
            <a:endParaRPr lang="en-US" sz="4000" b="1" i="1" dirty="0">
              <a:solidFill>
                <a:srgbClr val="484876"/>
              </a:solidFill>
              <a:effectLst>
                <a:outerShdw blurRad="38100" dist="38100" dir="2700000" algn="tl">
                  <a:srgbClr val="C0C0C0"/>
                </a:outerShdw>
              </a:effectLst>
              <a:latin typeface="Arial" charset="0"/>
            </a:endParaRPr>
          </a:p>
        </p:txBody>
      </p:sp>
      <p:sp>
        <p:nvSpPr>
          <p:cNvPr id="413722" name="Line 26">
            <a:extLst>
              <a:ext uri="{FF2B5EF4-FFF2-40B4-BE49-F238E27FC236}">
                <a16:creationId xmlns:a16="http://schemas.microsoft.com/office/drawing/2014/main" id="{F0BD7453-8688-4405-95EE-8EEAEB7DF7C8}"/>
              </a:ext>
            </a:extLst>
          </p:cNvPr>
          <p:cNvSpPr>
            <a:spLocks noChangeShapeType="1"/>
          </p:cNvSpPr>
          <p:nvPr/>
        </p:nvSpPr>
        <p:spPr bwMode="auto">
          <a:xfrm flipH="1">
            <a:off x="2559124" y="2076996"/>
            <a:ext cx="533400" cy="304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723" name="Text Box 27">
            <a:extLst>
              <a:ext uri="{FF2B5EF4-FFF2-40B4-BE49-F238E27FC236}">
                <a16:creationId xmlns:a16="http://schemas.microsoft.com/office/drawing/2014/main" id="{8B0E708C-BD0E-4D2F-8F01-03B3A94032B5}"/>
              </a:ext>
            </a:extLst>
          </p:cNvPr>
          <p:cNvSpPr txBox="1">
            <a:spLocks noChangeArrowheads="1"/>
          </p:cNvSpPr>
          <p:nvPr/>
        </p:nvSpPr>
        <p:spPr bwMode="auto">
          <a:xfrm>
            <a:off x="1338337" y="2837409"/>
            <a:ext cx="2008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800" b="1">
                <a:latin typeface="Arial" panose="020B0604020202020204" pitchFamily="34" charset="0"/>
              </a:rPr>
              <a:t>(</a:t>
            </a:r>
            <a:r>
              <a:rPr lang="en-US" altLang="en-US" sz="1800" b="1" i="1">
                <a:latin typeface="Arial" panose="020B0604020202020204" pitchFamily="34" charset="0"/>
              </a:rPr>
              <a:t>Ausencia de O</a:t>
            </a:r>
            <a:r>
              <a:rPr lang="en-US" altLang="en-US" sz="1800" b="1" i="1" baseline="-25000">
                <a:latin typeface="Arial" panose="020B0604020202020204" pitchFamily="34" charset="0"/>
              </a:rPr>
              <a:t>2</a:t>
            </a:r>
            <a:r>
              <a:rPr lang="en-US" altLang="en-US" sz="1800" b="1">
                <a:latin typeface="Arial" panose="020B0604020202020204" pitchFamily="34" charset="0"/>
              </a:rPr>
              <a:t>)</a:t>
            </a:r>
          </a:p>
        </p:txBody>
      </p:sp>
      <p:sp>
        <p:nvSpPr>
          <p:cNvPr id="413724" name="Text Box 28">
            <a:extLst>
              <a:ext uri="{FF2B5EF4-FFF2-40B4-BE49-F238E27FC236}">
                <a16:creationId xmlns:a16="http://schemas.microsoft.com/office/drawing/2014/main" id="{80B4868C-1FA3-4703-AF22-EA60CE495AEB}"/>
              </a:ext>
            </a:extLst>
          </p:cNvPr>
          <p:cNvSpPr txBox="1">
            <a:spLocks noChangeArrowheads="1"/>
          </p:cNvSpPr>
          <p:nvPr/>
        </p:nvSpPr>
        <p:spPr bwMode="auto">
          <a:xfrm>
            <a:off x="5662687" y="2850109"/>
            <a:ext cx="2427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r>
              <a:rPr lang="en-US" altLang="en-US" sz="1800" b="1">
                <a:latin typeface="Arial" panose="020B0604020202020204" pitchFamily="34" charset="0"/>
              </a:rPr>
              <a:t>(</a:t>
            </a:r>
            <a:r>
              <a:rPr lang="en-US" altLang="en-US" sz="1800" b="1" i="1">
                <a:latin typeface="Arial" panose="020B0604020202020204" pitchFamily="34" charset="0"/>
              </a:rPr>
              <a:t>En Presencia</a:t>
            </a:r>
            <a:r>
              <a:rPr lang="en-US" altLang="en-US" sz="1800" b="1">
                <a:latin typeface="Arial" panose="020B0604020202020204" pitchFamily="34" charset="0"/>
              </a:rPr>
              <a:t> </a:t>
            </a:r>
            <a:r>
              <a:rPr lang="en-US" altLang="en-US" sz="1800" b="1" i="1">
                <a:latin typeface="Arial" panose="020B0604020202020204" pitchFamily="34" charset="0"/>
              </a:rPr>
              <a:t>de O</a:t>
            </a:r>
            <a:r>
              <a:rPr lang="en-US" altLang="en-US" sz="1800" b="1" i="1" baseline="-25000">
                <a:latin typeface="Arial" panose="020B0604020202020204" pitchFamily="34" charset="0"/>
              </a:rPr>
              <a:t>2</a:t>
            </a:r>
            <a:r>
              <a:rPr lang="en-US" altLang="en-US" sz="1800" b="1">
                <a:latin typeface="Arial" panose="020B0604020202020204"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8EC6D50-683D-4FD4-B39A-F21E6B3A9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81" y="327025"/>
            <a:ext cx="7208837"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a:extLst>
              <a:ext uri="{FF2B5EF4-FFF2-40B4-BE49-F238E27FC236}">
                <a16:creationId xmlns:a16="http://schemas.microsoft.com/office/drawing/2014/main" id="{18E53DDA-69D1-475B-9EE0-C142E93BA4C4}"/>
              </a:ext>
            </a:extLst>
          </p:cNvPr>
          <p:cNvSpPr txBox="1">
            <a:spLocks noChangeArrowheads="1"/>
          </p:cNvSpPr>
          <p:nvPr/>
        </p:nvSpPr>
        <p:spPr bwMode="auto">
          <a:xfrm>
            <a:off x="793" y="6597352"/>
            <a:ext cx="9144000" cy="260350"/>
          </a:xfrm>
          <a:prstGeom prst="rect">
            <a:avLst/>
          </a:prstGeom>
          <a:solidFill>
            <a:schemeClr val="bg1"/>
          </a:solidFill>
          <a:ln w="9525">
            <a:solidFill>
              <a:schemeClr val="bg1"/>
            </a:solidFill>
            <a:miter lim="800000"/>
            <a:headEnd/>
            <a:tailEnd/>
          </a:ln>
        </p:spPr>
        <p:txBody>
          <a:bodyPr/>
          <a:lstStyle>
            <a:lvl1pPr>
              <a:lnSpc>
                <a:spcPct val="90000"/>
              </a:lnSpc>
              <a:spcBef>
                <a:spcPts val="750"/>
              </a:spcBef>
              <a:buFont typeface="Arial" panose="020B0604020202020204" pitchFamily="34" charset="0"/>
              <a:buChar char="•"/>
              <a:tabLst>
                <a:tab pos="7485063"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7485063"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7485063"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7485063"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7485063" algn="l"/>
              </a:tabLst>
              <a:defRPr sz="1300">
                <a:solidFill>
                  <a:schemeClr val="tx1"/>
                </a:solidFill>
                <a:latin typeface="Calibri" panose="020F0502020204030204" pitchFamily="34" charset="0"/>
              </a:defRPr>
            </a:lvl9pPr>
          </a:lstStyle>
          <a:p>
            <a:pPr>
              <a:lnSpc>
                <a:spcPct val="100000"/>
              </a:lnSpc>
              <a:spcBef>
                <a:spcPct val="50000"/>
              </a:spcBef>
              <a:buFontTx/>
              <a:buNone/>
            </a:pPr>
            <a:endParaRPr lang="en-US" altLang="en-US" sz="1200">
              <a:latin typeface="Times New Roman" panose="02020603050405020304" pitchFamily="18" charset="0"/>
            </a:endParaRPr>
          </a:p>
        </p:txBody>
      </p:sp>
    </p:spTree>
    <p:extLst>
      <p:ext uri="{BB962C8B-B14F-4D97-AF65-F5344CB8AC3E}">
        <p14:creationId xmlns:p14="http://schemas.microsoft.com/office/powerpoint/2010/main" val="777884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a:extLst>
              <a:ext uri="{FF2B5EF4-FFF2-40B4-BE49-F238E27FC236}">
                <a16:creationId xmlns:a16="http://schemas.microsoft.com/office/drawing/2014/main" id="{0ECE57EC-590D-426B-8389-B4E5F1FCEE0A}"/>
              </a:ext>
            </a:extLst>
          </p:cNvPr>
          <p:cNvSpPr>
            <a:spLocks noChangeArrowheads="1"/>
          </p:cNvSpPr>
          <p:nvPr/>
        </p:nvSpPr>
        <p:spPr bwMode="auto">
          <a:xfrm>
            <a:off x="1263064" y="1318240"/>
            <a:ext cx="6261100" cy="598592"/>
          </a:xfrm>
          <a:prstGeom prst="rect">
            <a:avLst/>
          </a:prstGeom>
          <a:noFill/>
          <a:ln w="9525">
            <a:noFill/>
            <a:miter lim="800000"/>
            <a:headEnd/>
            <a:tailEnd/>
          </a:ln>
          <a:effectLst/>
        </p:spPr>
        <p:txBody>
          <a:bodyPr anchor="ctr"/>
          <a:lstStyle/>
          <a:p>
            <a:pPr algn="ctr" eaLnBrk="0" hangingPunct="0">
              <a:defRPr/>
            </a:pPr>
            <a:r>
              <a:rPr lang="en-US" sz="4000" dirty="0">
                <a:solidFill>
                  <a:srgbClr val="7030A0"/>
                </a:solidFill>
                <a:effectLst>
                  <a:outerShdw blurRad="38100" dist="38100" dir="2700000" algn="tl">
                    <a:srgbClr val="C0C0C0"/>
                  </a:outerShdw>
                </a:effectLst>
                <a:latin typeface="Arial Black" pitchFamily="34" charset="0"/>
              </a:rPr>
              <a:t>FUENTES DE ATP</a:t>
            </a:r>
          </a:p>
        </p:txBody>
      </p:sp>
      <p:sp>
        <p:nvSpPr>
          <p:cNvPr id="13" name="Title 1">
            <a:extLst>
              <a:ext uri="{FF2B5EF4-FFF2-40B4-BE49-F238E27FC236}">
                <a16:creationId xmlns:a16="http://schemas.microsoft.com/office/drawing/2014/main" id="{818FA508-C8C9-416A-B356-0A2ED047B6AB}"/>
              </a:ext>
            </a:extLst>
          </p:cNvPr>
          <p:cNvSpPr>
            <a:spLocks/>
          </p:cNvSpPr>
          <p:nvPr/>
        </p:nvSpPr>
        <p:spPr bwMode="auto">
          <a:xfrm>
            <a:off x="1025525" y="681596"/>
            <a:ext cx="7092950"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ENERGÉTICAS</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pic>
        <p:nvPicPr>
          <p:cNvPr id="3" name="Picture 2" descr="A picture containing dark&#10;&#10;Description automatically generated">
            <a:extLst>
              <a:ext uri="{FF2B5EF4-FFF2-40B4-BE49-F238E27FC236}">
                <a16:creationId xmlns:a16="http://schemas.microsoft.com/office/drawing/2014/main" id="{3336800A-3633-4CCD-B1D2-1B7376A77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596" y="1215411"/>
            <a:ext cx="2171704" cy="1628778"/>
          </a:xfrm>
          <a:prstGeom prst="rect">
            <a:avLst/>
          </a:prstGeom>
          <a:effectLst>
            <a:softEdge rad="317500"/>
          </a:effectLst>
        </p:spPr>
      </p:pic>
      <p:pic>
        <p:nvPicPr>
          <p:cNvPr id="5" name="Picture 4" descr="A close-up of a jellyfish&#10;&#10;Description automatically generated with low confidence">
            <a:extLst>
              <a:ext uri="{FF2B5EF4-FFF2-40B4-BE49-F238E27FC236}">
                <a16:creationId xmlns:a16="http://schemas.microsoft.com/office/drawing/2014/main" id="{45115DB9-AEEB-4B3D-B498-ECFE19DFE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52" y="1347036"/>
            <a:ext cx="1655662" cy="1292747"/>
          </a:xfrm>
          <a:prstGeom prst="rect">
            <a:avLst/>
          </a:prstGeom>
          <a:effectLst>
            <a:softEdge rad="127000"/>
          </a:effectLst>
        </p:spPr>
      </p:pic>
      <p:pic>
        <p:nvPicPr>
          <p:cNvPr id="7" name="Picture 6" descr="A picture containing accessory&#10;&#10;Description automatically generated">
            <a:extLst>
              <a:ext uri="{FF2B5EF4-FFF2-40B4-BE49-F238E27FC236}">
                <a16:creationId xmlns:a16="http://schemas.microsoft.com/office/drawing/2014/main" id="{434B0FF7-1A62-4AB2-BACA-08E179410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8086" y="1791001"/>
            <a:ext cx="3033579" cy="1316562"/>
          </a:xfrm>
          <a:prstGeom prst="rect">
            <a:avLst/>
          </a:prstGeom>
          <a:effectLst>
            <a:softEdge rad="317500"/>
          </a:effectLst>
        </p:spPr>
      </p:pic>
      <p:sp>
        <p:nvSpPr>
          <p:cNvPr id="20" name="Rectangle 4">
            <a:extLst>
              <a:ext uri="{FF2B5EF4-FFF2-40B4-BE49-F238E27FC236}">
                <a16:creationId xmlns:a16="http://schemas.microsoft.com/office/drawing/2014/main" id="{8B7B69CD-D6F7-4079-9BA8-AB81FA6F56D2}"/>
              </a:ext>
            </a:extLst>
          </p:cNvPr>
          <p:cNvSpPr>
            <a:spLocks noChangeArrowheads="1"/>
          </p:cNvSpPr>
          <p:nvPr/>
        </p:nvSpPr>
        <p:spPr bwMode="auto">
          <a:xfrm>
            <a:off x="444500" y="2888952"/>
            <a:ext cx="3721100" cy="1270000"/>
          </a:xfrm>
          <a:prstGeom prst="rect">
            <a:avLst/>
          </a:prstGeom>
          <a:noFill/>
          <a:ln w="9525">
            <a:noFill/>
            <a:miter lim="800000"/>
            <a:headEnd/>
            <a:tailEnd/>
          </a:ln>
          <a:effectLst/>
        </p:spPr>
        <p:txBody>
          <a:bodyPr/>
          <a:lstStyle/>
          <a:p>
            <a:pPr marL="342900" indent="-342900" algn="ctr" eaLnBrk="0" hangingPunct="0">
              <a:lnSpc>
                <a:spcPct val="90000"/>
              </a:lnSpc>
              <a:spcBef>
                <a:spcPct val="20000"/>
              </a:spcBef>
              <a:defRPr/>
            </a:pPr>
            <a:r>
              <a:rPr lang="en-US" sz="2900" dirty="0">
                <a:solidFill>
                  <a:srgbClr val="990033"/>
                </a:solidFill>
                <a:effectLst>
                  <a:outerShdw blurRad="38100" dist="38100" dir="2700000" algn="tl">
                    <a:srgbClr val="C0C0C0"/>
                  </a:outerShdw>
                </a:effectLst>
                <a:latin typeface="Arial Black" pitchFamily="34" charset="0"/>
              </a:rPr>
              <a:t>ANAERÓBICO</a:t>
            </a:r>
          </a:p>
          <a:p>
            <a:pPr marL="342900" indent="-342900" algn="ctr" eaLnBrk="0" hangingPunct="0">
              <a:lnSpc>
                <a:spcPct val="90000"/>
              </a:lnSpc>
              <a:spcBef>
                <a:spcPct val="20000"/>
              </a:spcBef>
              <a:defRPr/>
            </a:pPr>
            <a:r>
              <a:rPr lang="en-US" dirty="0">
                <a:effectLst>
                  <a:outerShdw blurRad="38100" dist="38100" dir="2700000" algn="tl">
                    <a:srgbClr val="C0C0C0"/>
                  </a:outerShdw>
                </a:effectLst>
                <a:latin typeface="Arial Black" pitchFamily="34" charset="0"/>
              </a:rPr>
              <a:t>(Sistema No </a:t>
            </a:r>
            <a:r>
              <a:rPr lang="en-US" dirty="0" err="1">
                <a:effectLst>
                  <a:outerShdw blurRad="38100" dist="38100" dir="2700000" algn="tl">
                    <a:srgbClr val="C0C0C0"/>
                  </a:outerShdw>
                </a:effectLst>
                <a:latin typeface="Arial Black" pitchFamily="34" charset="0"/>
              </a:rPr>
              <a:t>Oxidativo</a:t>
            </a:r>
            <a:r>
              <a:rPr lang="en-US" dirty="0">
                <a:effectLst>
                  <a:outerShdw blurRad="38100" dist="38100" dir="2700000" algn="tl">
                    <a:srgbClr val="C0C0C0"/>
                  </a:outerShdw>
                </a:effectLst>
                <a:latin typeface="Arial Black" pitchFamily="34" charset="0"/>
              </a:rPr>
              <a:t>)</a:t>
            </a:r>
          </a:p>
        </p:txBody>
      </p:sp>
      <p:sp>
        <p:nvSpPr>
          <p:cNvPr id="21" name="Rectangle 5">
            <a:extLst>
              <a:ext uri="{FF2B5EF4-FFF2-40B4-BE49-F238E27FC236}">
                <a16:creationId xmlns:a16="http://schemas.microsoft.com/office/drawing/2014/main" id="{5241710A-BA9B-4ADB-939E-A406AC0F0C42}"/>
              </a:ext>
            </a:extLst>
          </p:cNvPr>
          <p:cNvSpPr>
            <a:spLocks noChangeArrowheads="1"/>
          </p:cNvSpPr>
          <p:nvPr/>
        </p:nvSpPr>
        <p:spPr bwMode="auto">
          <a:xfrm>
            <a:off x="139700" y="4692352"/>
            <a:ext cx="1905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300" b="1">
                <a:latin typeface="Arial" panose="020B0604020202020204" pitchFamily="34" charset="0"/>
              </a:rPr>
              <a:t>Sistema de</a:t>
            </a:r>
          </a:p>
          <a:p>
            <a:pPr algn="ctr">
              <a:lnSpc>
                <a:spcPct val="80000"/>
              </a:lnSpc>
              <a:spcBef>
                <a:spcPct val="20000"/>
              </a:spcBef>
            </a:pPr>
            <a:r>
              <a:rPr lang="en-US" altLang="en-US" sz="2300" b="1">
                <a:latin typeface="Arial" panose="020B0604020202020204" pitchFamily="34" charset="0"/>
              </a:rPr>
              <a:t>ATP-PCr</a:t>
            </a:r>
          </a:p>
          <a:p>
            <a:pPr algn="ctr">
              <a:lnSpc>
                <a:spcPct val="80000"/>
              </a:lnSpc>
              <a:spcBef>
                <a:spcPct val="20000"/>
              </a:spcBef>
            </a:pPr>
            <a:r>
              <a:rPr lang="en-US" altLang="en-US" sz="2300" b="1">
                <a:latin typeface="Arial" panose="020B0604020202020204" pitchFamily="34" charset="0"/>
              </a:rPr>
              <a:t>(Fosfágeno)</a:t>
            </a:r>
          </a:p>
        </p:txBody>
      </p:sp>
      <p:sp>
        <p:nvSpPr>
          <p:cNvPr id="22" name="Rectangle 8">
            <a:extLst>
              <a:ext uri="{FF2B5EF4-FFF2-40B4-BE49-F238E27FC236}">
                <a16:creationId xmlns:a16="http://schemas.microsoft.com/office/drawing/2014/main" id="{2D15D4D9-8453-4746-84BE-E8ACB2358EFD}"/>
              </a:ext>
            </a:extLst>
          </p:cNvPr>
          <p:cNvSpPr>
            <a:spLocks noChangeArrowheads="1"/>
          </p:cNvSpPr>
          <p:nvPr/>
        </p:nvSpPr>
        <p:spPr bwMode="auto">
          <a:xfrm>
            <a:off x="1943100" y="4666952"/>
            <a:ext cx="30607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300" b="1">
                <a:latin typeface="Arial" panose="020B0604020202020204" pitchFamily="34" charset="0"/>
              </a:rPr>
              <a:t>Glucólisis</a:t>
            </a:r>
          </a:p>
          <a:p>
            <a:pPr algn="ctr">
              <a:lnSpc>
                <a:spcPct val="80000"/>
              </a:lnSpc>
              <a:spcBef>
                <a:spcPct val="20000"/>
              </a:spcBef>
            </a:pPr>
            <a:r>
              <a:rPr lang="en-US" altLang="en-US" sz="2300" b="1">
                <a:latin typeface="Arial" panose="020B0604020202020204" pitchFamily="34" charset="0"/>
              </a:rPr>
              <a:t>Anaeróbico</a:t>
            </a:r>
          </a:p>
          <a:p>
            <a:pPr algn="ctr">
              <a:lnSpc>
                <a:spcPct val="80000"/>
              </a:lnSpc>
              <a:spcBef>
                <a:spcPct val="20000"/>
              </a:spcBef>
            </a:pPr>
            <a:r>
              <a:rPr lang="en-US" altLang="en-US" sz="2300" b="1">
                <a:latin typeface="Arial" panose="020B0604020202020204" pitchFamily="34" charset="0"/>
              </a:rPr>
              <a:t>(Sist. Ácido Láctico)</a:t>
            </a:r>
          </a:p>
        </p:txBody>
      </p:sp>
      <p:sp>
        <p:nvSpPr>
          <p:cNvPr id="23" name="Line 14">
            <a:extLst>
              <a:ext uri="{FF2B5EF4-FFF2-40B4-BE49-F238E27FC236}">
                <a16:creationId xmlns:a16="http://schemas.microsoft.com/office/drawing/2014/main" id="{96DE64D5-26A9-41B8-ACF9-CF3B914D2E47}"/>
              </a:ext>
            </a:extLst>
          </p:cNvPr>
          <p:cNvSpPr>
            <a:spLocks noChangeShapeType="1"/>
          </p:cNvSpPr>
          <p:nvPr/>
        </p:nvSpPr>
        <p:spPr bwMode="auto">
          <a:xfrm>
            <a:off x="2397125" y="1883334"/>
            <a:ext cx="0" cy="990810"/>
          </a:xfrm>
          <a:prstGeom prst="line">
            <a:avLst/>
          </a:prstGeom>
          <a:noFill/>
          <a:ln w="1746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 name="Line 14">
            <a:extLst>
              <a:ext uri="{FF2B5EF4-FFF2-40B4-BE49-F238E27FC236}">
                <a16:creationId xmlns:a16="http://schemas.microsoft.com/office/drawing/2014/main" id="{1AC394A7-B912-4C1B-955B-865B9C9DB12F}"/>
              </a:ext>
            </a:extLst>
          </p:cNvPr>
          <p:cNvSpPr>
            <a:spLocks noChangeShapeType="1"/>
          </p:cNvSpPr>
          <p:nvPr/>
        </p:nvSpPr>
        <p:spPr bwMode="auto">
          <a:xfrm>
            <a:off x="1190625" y="3666827"/>
            <a:ext cx="0" cy="1079500"/>
          </a:xfrm>
          <a:prstGeom prst="line">
            <a:avLst/>
          </a:prstGeom>
          <a:noFill/>
          <a:ln w="1746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5" name="Line 14">
            <a:extLst>
              <a:ext uri="{FF2B5EF4-FFF2-40B4-BE49-F238E27FC236}">
                <a16:creationId xmlns:a16="http://schemas.microsoft.com/office/drawing/2014/main" id="{98C1FC38-34FA-4D72-91D6-3FA55B56DA14}"/>
              </a:ext>
            </a:extLst>
          </p:cNvPr>
          <p:cNvSpPr>
            <a:spLocks noChangeShapeType="1"/>
          </p:cNvSpPr>
          <p:nvPr/>
        </p:nvSpPr>
        <p:spPr bwMode="auto">
          <a:xfrm>
            <a:off x="3311525" y="3679527"/>
            <a:ext cx="0" cy="1079500"/>
          </a:xfrm>
          <a:prstGeom prst="line">
            <a:avLst/>
          </a:prstGeom>
          <a:noFill/>
          <a:ln w="1746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6" name="Rectangle 7">
            <a:extLst>
              <a:ext uri="{FF2B5EF4-FFF2-40B4-BE49-F238E27FC236}">
                <a16:creationId xmlns:a16="http://schemas.microsoft.com/office/drawing/2014/main" id="{CC402B13-2C32-4CA5-A469-A9E64EBE841B}"/>
              </a:ext>
            </a:extLst>
          </p:cNvPr>
          <p:cNvSpPr>
            <a:spLocks noChangeArrowheads="1"/>
          </p:cNvSpPr>
          <p:nvPr/>
        </p:nvSpPr>
        <p:spPr bwMode="auto">
          <a:xfrm>
            <a:off x="5003800" y="2952452"/>
            <a:ext cx="3378200" cy="14859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defRPr/>
            </a:pPr>
            <a:r>
              <a:rPr lang="en-US" sz="2900" dirty="0">
                <a:solidFill>
                  <a:srgbClr val="990033"/>
                </a:solidFill>
                <a:effectLst>
                  <a:outerShdw blurRad="38100" dist="38100" dir="2700000" algn="tl">
                    <a:srgbClr val="C0C0C0"/>
                  </a:outerShdw>
                </a:effectLst>
                <a:latin typeface="Arial Black" pitchFamily="34" charset="0"/>
              </a:rPr>
              <a:t>AERÓBICA</a:t>
            </a:r>
          </a:p>
          <a:p>
            <a:pPr marL="342900" indent="-342900" algn="ctr" eaLnBrk="0" hangingPunct="0">
              <a:lnSpc>
                <a:spcPct val="80000"/>
              </a:lnSpc>
              <a:spcBef>
                <a:spcPct val="20000"/>
              </a:spcBef>
              <a:defRPr/>
            </a:pPr>
            <a:r>
              <a:rPr lang="en-US" dirty="0">
                <a:effectLst>
                  <a:outerShdw blurRad="38100" dist="38100" dir="2700000" algn="tl">
                    <a:srgbClr val="C0C0C0"/>
                  </a:outerShdw>
                </a:effectLst>
                <a:latin typeface="Arial Black" pitchFamily="34" charset="0"/>
              </a:rPr>
              <a:t>(Sistema de </a:t>
            </a:r>
            <a:r>
              <a:rPr lang="en-US" dirty="0" err="1">
                <a:effectLst>
                  <a:outerShdw blurRad="38100" dist="38100" dir="2700000" algn="tl">
                    <a:srgbClr val="C0C0C0"/>
                  </a:outerShdw>
                </a:effectLst>
                <a:latin typeface="Arial Black" pitchFamily="34" charset="0"/>
              </a:rPr>
              <a:t>Oxígeno</a:t>
            </a:r>
            <a:r>
              <a:rPr lang="en-US" dirty="0">
                <a:effectLst>
                  <a:outerShdw blurRad="38100" dist="38100" dir="2700000" algn="tl">
                    <a:srgbClr val="C0C0C0"/>
                  </a:outerShdw>
                </a:effectLst>
                <a:latin typeface="Arial Black" pitchFamily="34" charset="0"/>
              </a:rPr>
              <a:t>)</a:t>
            </a:r>
          </a:p>
          <a:p>
            <a:pPr marL="342900" indent="-342900" algn="ctr" eaLnBrk="0" hangingPunct="0">
              <a:lnSpc>
                <a:spcPct val="80000"/>
              </a:lnSpc>
              <a:spcBef>
                <a:spcPct val="20000"/>
              </a:spcBef>
              <a:defRPr/>
            </a:pPr>
            <a:r>
              <a:rPr lang="en-US" dirty="0">
                <a:effectLst>
                  <a:outerShdw blurRad="38100" dist="38100" dir="2700000" algn="tl">
                    <a:srgbClr val="C0C0C0"/>
                  </a:outerShdw>
                </a:effectLst>
                <a:latin typeface="Arial Black" pitchFamily="34" charset="0"/>
              </a:rPr>
              <a:t>(Sistema </a:t>
            </a:r>
            <a:r>
              <a:rPr lang="en-US" dirty="0" err="1">
                <a:effectLst>
                  <a:outerShdw blurRad="38100" dist="38100" dir="2700000" algn="tl">
                    <a:srgbClr val="C0C0C0"/>
                  </a:outerShdw>
                </a:effectLst>
                <a:latin typeface="Arial Black" pitchFamily="34" charset="0"/>
              </a:rPr>
              <a:t>Oxidativo</a:t>
            </a:r>
            <a:r>
              <a:rPr lang="en-US" dirty="0">
                <a:effectLst>
                  <a:outerShdw blurRad="38100" dist="38100" dir="2700000" algn="tl">
                    <a:srgbClr val="C0C0C0"/>
                  </a:outerShdw>
                </a:effectLst>
                <a:latin typeface="Arial Black" pitchFamily="34" charset="0"/>
              </a:rPr>
              <a:t>)</a:t>
            </a:r>
          </a:p>
        </p:txBody>
      </p:sp>
      <p:sp>
        <p:nvSpPr>
          <p:cNvPr id="27" name="Rectangle 11">
            <a:extLst>
              <a:ext uri="{FF2B5EF4-FFF2-40B4-BE49-F238E27FC236}">
                <a16:creationId xmlns:a16="http://schemas.microsoft.com/office/drawing/2014/main" id="{FC0B33AD-DAF8-4CF6-932D-4F0896AFB8D6}"/>
              </a:ext>
            </a:extLst>
          </p:cNvPr>
          <p:cNvSpPr>
            <a:spLocks noChangeArrowheads="1"/>
          </p:cNvSpPr>
          <p:nvPr/>
        </p:nvSpPr>
        <p:spPr bwMode="auto">
          <a:xfrm>
            <a:off x="4965700" y="5149552"/>
            <a:ext cx="4038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spcBef>
                <a:spcPct val="20000"/>
              </a:spcBef>
              <a:buFont typeface="Wingdings" panose="05000000000000000000" pitchFamily="2" charset="2"/>
              <a:buChar char="Ø"/>
            </a:pPr>
            <a:r>
              <a:rPr lang="en-US" altLang="en-US" sz="2500" b="1">
                <a:latin typeface="Arial" panose="020B0604020202020204" pitchFamily="34" charset="0"/>
              </a:rPr>
              <a:t>Glucólisis Aeróbica</a:t>
            </a:r>
          </a:p>
          <a:p>
            <a:pPr algn="l">
              <a:lnSpc>
                <a:spcPct val="80000"/>
              </a:lnSpc>
              <a:spcBef>
                <a:spcPct val="20000"/>
              </a:spcBef>
              <a:buFont typeface="Wingdings" panose="05000000000000000000" pitchFamily="2" charset="2"/>
              <a:buChar char="Ø"/>
            </a:pPr>
            <a:r>
              <a:rPr lang="en-US" altLang="en-US" sz="2500" b="1">
                <a:latin typeface="Arial" panose="020B0604020202020204" pitchFamily="34" charset="0"/>
              </a:rPr>
              <a:t>Ciclo de Krebs</a:t>
            </a:r>
          </a:p>
          <a:p>
            <a:pPr algn="l">
              <a:lnSpc>
                <a:spcPct val="80000"/>
              </a:lnSpc>
              <a:spcBef>
                <a:spcPct val="20000"/>
              </a:spcBef>
              <a:buFont typeface="Wingdings" panose="05000000000000000000" pitchFamily="2" charset="2"/>
              <a:buChar char="Ø"/>
            </a:pPr>
            <a:r>
              <a:rPr lang="en-US" altLang="en-US" sz="2500" b="1">
                <a:latin typeface="Arial" panose="020B0604020202020204" pitchFamily="34" charset="0"/>
              </a:rPr>
              <a:t>Sistema de Transporte Electrónico</a:t>
            </a:r>
          </a:p>
        </p:txBody>
      </p:sp>
      <p:sp>
        <p:nvSpPr>
          <p:cNvPr id="28" name="Line 14">
            <a:extLst>
              <a:ext uri="{FF2B5EF4-FFF2-40B4-BE49-F238E27FC236}">
                <a16:creationId xmlns:a16="http://schemas.microsoft.com/office/drawing/2014/main" id="{7C0DE7E5-F972-4128-B32C-23B3355E2CEC}"/>
              </a:ext>
            </a:extLst>
          </p:cNvPr>
          <p:cNvSpPr>
            <a:spLocks noChangeShapeType="1"/>
          </p:cNvSpPr>
          <p:nvPr/>
        </p:nvSpPr>
        <p:spPr bwMode="auto">
          <a:xfrm>
            <a:off x="6344536" y="1857934"/>
            <a:ext cx="4578" cy="1067010"/>
          </a:xfrm>
          <a:prstGeom prst="line">
            <a:avLst/>
          </a:prstGeom>
          <a:noFill/>
          <a:ln w="1746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 name="Line 14">
            <a:extLst>
              <a:ext uri="{FF2B5EF4-FFF2-40B4-BE49-F238E27FC236}">
                <a16:creationId xmlns:a16="http://schemas.microsoft.com/office/drawing/2014/main" id="{6F1587E2-3959-4742-BDF4-89AF6599465D}"/>
              </a:ext>
            </a:extLst>
          </p:cNvPr>
          <p:cNvSpPr>
            <a:spLocks noChangeShapeType="1"/>
          </p:cNvSpPr>
          <p:nvPr/>
        </p:nvSpPr>
        <p:spPr bwMode="auto">
          <a:xfrm>
            <a:off x="6308725" y="3997027"/>
            <a:ext cx="0" cy="1079500"/>
          </a:xfrm>
          <a:prstGeom prst="line">
            <a:avLst/>
          </a:prstGeom>
          <a:noFill/>
          <a:ln w="174625">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id="{2E4FA2B7-239A-4910-A47A-6B792B67ED7D}"/>
              </a:ext>
            </a:extLst>
          </p:cNvPr>
          <p:cNvSpPr txBox="1">
            <a:spLocks noChangeArrowheads="1"/>
          </p:cNvSpPr>
          <p:nvPr/>
        </p:nvSpPr>
        <p:spPr bwMode="auto">
          <a:xfrm>
            <a:off x="379412" y="3691607"/>
            <a:ext cx="8513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2400" dirty="0">
                <a:latin typeface="Arial" panose="020B0604020202020204" pitchFamily="34" charset="0"/>
              </a:rPr>
              <a:t>1. </a:t>
            </a:r>
            <a:r>
              <a:rPr lang="en-US" altLang="en-US" sz="2400" b="1" dirty="0" err="1">
                <a:latin typeface="Arial" panose="020B0604020202020204" pitchFamily="34" charset="0"/>
              </a:rPr>
              <a:t>Glucólisis</a:t>
            </a:r>
            <a:r>
              <a:rPr lang="en-US" altLang="en-US" sz="2400" b="1" dirty="0">
                <a:latin typeface="Arial" panose="020B0604020202020204" pitchFamily="34" charset="0"/>
              </a:rPr>
              <a:t> </a:t>
            </a:r>
            <a:r>
              <a:rPr lang="en-US" altLang="en-US" sz="2400" b="1" dirty="0" err="1">
                <a:latin typeface="Arial" panose="020B0604020202020204" pitchFamily="34" charset="0"/>
              </a:rPr>
              <a:t>Aeróbica</a:t>
            </a:r>
            <a:r>
              <a:rPr lang="en-US" altLang="en-US" sz="2400" dirty="0">
                <a:latin typeface="Arial" panose="020B0604020202020204" pitchFamily="34" charset="0"/>
              </a:rPr>
              <a:t>—</a:t>
            </a:r>
            <a:r>
              <a:rPr lang="en-US" altLang="en-US" sz="2400" dirty="0" err="1">
                <a:latin typeface="Arial" panose="020B0604020202020204" pitchFamily="34" charset="0"/>
              </a:rPr>
              <a:t>citoplasma</a:t>
            </a:r>
            <a:r>
              <a:rPr lang="en-US" altLang="en-US" sz="2400" dirty="0">
                <a:latin typeface="Arial" panose="020B0604020202020204" pitchFamily="34" charset="0"/>
              </a:rPr>
              <a:t> o </a:t>
            </a:r>
            <a:r>
              <a:rPr lang="en-US" altLang="en-US" sz="2400" dirty="0" err="1">
                <a:latin typeface="Arial" panose="020B0604020202020204" pitchFamily="34" charset="0"/>
              </a:rPr>
              <a:t>sarcoplasma</a:t>
            </a:r>
            <a:r>
              <a:rPr lang="en-US" altLang="en-US" sz="2400" dirty="0">
                <a:latin typeface="Arial" panose="020B0604020202020204" pitchFamily="34" charset="0"/>
              </a:rPr>
              <a:t> muscular</a:t>
            </a:r>
          </a:p>
        </p:txBody>
      </p:sp>
      <p:sp>
        <p:nvSpPr>
          <p:cNvPr id="16" name="Text Box 4">
            <a:extLst>
              <a:ext uri="{FF2B5EF4-FFF2-40B4-BE49-F238E27FC236}">
                <a16:creationId xmlns:a16="http://schemas.microsoft.com/office/drawing/2014/main" id="{85999A41-9BBA-45CE-92D4-5157C0FFB7AE}"/>
              </a:ext>
            </a:extLst>
          </p:cNvPr>
          <p:cNvSpPr txBox="1">
            <a:spLocks noChangeArrowheads="1"/>
          </p:cNvSpPr>
          <p:nvPr/>
        </p:nvSpPr>
        <p:spPr bwMode="auto">
          <a:xfrm>
            <a:off x="379413" y="439487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2400" dirty="0">
                <a:latin typeface="Arial" panose="020B0604020202020204" pitchFamily="34" charset="0"/>
              </a:rPr>
              <a:t>2. </a:t>
            </a:r>
            <a:r>
              <a:rPr lang="en-US" altLang="en-US" sz="2400" b="1" dirty="0" err="1">
                <a:latin typeface="Arial" panose="020B0604020202020204" pitchFamily="34" charset="0"/>
              </a:rPr>
              <a:t>Ciclo</a:t>
            </a:r>
            <a:r>
              <a:rPr lang="en-US" altLang="en-US" sz="2400" b="1" dirty="0">
                <a:latin typeface="Arial" panose="020B0604020202020204" pitchFamily="34" charset="0"/>
              </a:rPr>
              <a:t> de Krebs</a:t>
            </a:r>
            <a:r>
              <a:rPr lang="en-US" altLang="en-US" sz="2400" dirty="0">
                <a:latin typeface="Arial" panose="020B0604020202020204" pitchFamily="34" charset="0"/>
              </a:rPr>
              <a:t>—</a:t>
            </a:r>
            <a:r>
              <a:rPr lang="en-US" altLang="en-US" sz="2400" dirty="0" err="1">
                <a:latin typeface="Arial" panose="020B0604020202020204" pitchFamily="34" charset="0"/>
              </a:rPr>
              <a:t>mitocondria</a:t>
            </a:r>
            <a:endParaRPr lang="en-US" altLang="en-US" sz="2400" dirty="0">
              <a:latin typeface="Arial" panose="020B0604020202020204" pitchFamily="34" charset="0"/>
            </a:endParaRPr>
          </a:p>
        </p:txBody>
      </p:sp>
      <p:sp>
        <p:nvSpPr>
          <p:cNvPr id="17" name="Text Box 5">
            <a:extLst>
              <a:ext uri="{FF2B5EF4-FFF2-40B4-BE49-F238E27FC236}">
                <a16:creationId xmlns:a16="http://schemas.microsoft.com/office/drawing/2014/main" id="{8BA7F33C-B697-459B-A1E9-5F94639A27C8}"/>
              </a:ext>
            </a:extLst>
          </p:cNvPr>
          <p:cNvSpPr txBox="1">
            <a:spLocks noChangeArrowheads="1"/>
          </p:cNvSpPr>
          <p:nvPr/>
        </p:nvSpPr>
        <p:spPr bwMode="auto">
          <a:xfrm>
            <a:off x="379413" y="5060032"/>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2400" dirty="0">
                <a:latin typeface="Arial" panose="020B0604020202020204" pitchFamily="34" charset="0"/>
              </a:rPr>
              <a:t>3. </a:t>
            </a:r>
            <a:r>
              <a:rPr lang="en-US" altLang="en-US" sz="2400" b="1" dirty="0">
                <a:latin typeface="Arial" panose="020B0604020202020204" pitchFamily="34" charset="0"/>
              </a:rPr>
              <a:t>Cadena de </a:t>
            </a:r>
            <a:r>
              <a:rPr lang="en-US" altLang="en-US" sz="2400" b="1" dirty="0" err="1">
                <a:latin typeface="Arial" panose="020B0604020202020204" pitchFamily="34" charset="0"/>
              </a:rPr>
              <a:t>transporte</a:t>
            </a:r>
            <a:r>
              <a:rPr lang="en-US" altLang="en-US" sz="2400" b="1" dirty="0">
                <a:latin typeface="Arial" panose="020B0604020202020204" pitchFamily="34" charset="0"/>
              </a:rPr>
              <a:t> de </a:t>
            </a:r>
            <a:r>
              <a:rPr lang="en-US" altLang="en-US" sz="2400" b="1" dirty="0" err="1">
                <a:latin typeface="Arial" panose="020B0604020202020204" pitchFamily="34" charset="0"/>
              </a:rPr>
              <a:t>electrones</a:t>
            </a:r>
            <a:r>
              <a:rPr lang="en-US" altLang="en-US" sz="2400" dirty="0">
                <a:latin typeface="Arial" panose="020B0604020202020204" pitchFamily="34" charset="0"/>
              </a:rPr>
              <a:t>—</a:t>
            </a:r>
            <a:r>
              <a:rPr lang="en-US" altLang="en-US" sz="2400" dirty="0" err="1">
                <a:latin typeface="Arial" panose="020B0604020202020204" pitchFamily="34" charset="0"/>
              </a:rPr>
              <a:t>mitocondria</a:t>
            </a:r>
            <a:endParaRPr lang="en-US" altLang="en-US" sz="2400" dirty="0">
              <a:latin typeface="Arial" panose="020B0604020202020204" pitchFamily="34" charset="0"/>
            </a:endParaRPr>
          </a:p>
        </p:txBody>
      </p:sp>
      <p:sp>
        <p:nvSpPr>
          <p:cNvPr id="18" name="Title 1">
            <a:extLst>
              <a:ext uri="{FF2B5EF4-FFF2-40B4-BE49-F238E27FC236}">
                <a16:creationId xmlns:a16="http://schemas.microsoft.com/office/drawing/2014/main" id="{8CA371D8-A95E-4C2E-A428-F68E4F59A0F5}"/>
              </a:ext>
            </a:extLst>
          </p:cNvPr>
          <p:cNvSpPr>
            <a:spLocks/>
          </p:cNvSpPr>
          <p:nvPr/>
        </p:nvSpPr>
        <p:spPr bwMode="auto">
          <a:xfrm>
            <a:off x="-39688" y="2974057"/>
            <a:ext cx="9144001"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sz="3600" dirty="0">
                <a:solidFill>
                  <a:srgbClr val="BC1E40"/>
                </a:solidFill>
                <a:effectLst>
                  <a:outerShdw blurRad="38100" dist="38100" dir="2700000" algn="tl">
                    <a:srgbClr val="C0C0C0"/>
                  </a:outerShdw>
                </a:effectLst>
                <a:latin typeface="Arial Black" pitchFamily="34" charset="0"/>
                <a:cs typeface="Arial" charset="0"/>
              </a:rPr>
              <a:t>PRODUCCIÓN OXIDATIVA DE ATP</a:t>
            </a:r>
            <a:endParaRPr lang="es-PR" altLang="es-PR" sz="3600" i="1" dirty="0">
              <a:solidFill>
                <a:srgbClr val="BC1E40"/>
              </a:solidFill>
              <a:effectLst>
                <a:outerShdw blurRad="38100" dist="38100" dir="2700000" algn="tl">
                  <a:srgbClr val="C0C0C0"/>
                </a:outerShdw>
              </a:effectLst>
              <a:latin typeface="Arial Black" pitchFamily="34" charset="0"/>
              <a:cs typeface="Arial" charset="0"/>
            </a:endParaRPr>
          </a:p>
        </p:txBody>
      </p:sp>
      <p:sp>
        <p:nvSpPr>
          <p:cNvPr id="19" name="Title 1">
            <a:extLst>
              <a:ext uri="{FF2B5EF4-FFF2-40B4-BE49-F238E27FC236}">
                <a16:creationId xmlns:a16="http://schemas.microsoft.com/office/drawing/2014/main" id="{FF024696-83C0-468C-BF0C-50A12009614B}"/>
              </a:ext>
            </a:extLst>
          </p:cNvPr>
          <p:cNvSpPr>
            <a:spLocks/>
          </p:cNvSpPr>
          <p:nvPr/>
        </p:nvSpPr>
        <p:spPr bwMode="auto">
          <a:xfrm>
            <a:off x="733425" y="1756445"/>
            <a:ext cx="7127875" cy="91757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600" dirty="0">
                <a:solidFill>
                  <a:srgbClr val="993366"/>
                </a:solidFill>
                <a:effectLst>
                  <a:outerShdw blurRad="38100" dist="38100" dir="2700000" algn="tl">
                    <a:srgbClr val="C0C0C0"/>
                  </a:outerShdw>
                </a:effectLst>
                <a:latin typeface="Arial Black" pitchFamily="34" charset="0"/>
                <a:cs typeface="Arial" charset="0"/>
              </a:rPr>
              <a:t>METABOLISMO CELULAR:</a:t>
            </a:r>
          </a:p>
          <a:p>
            <a:pPr algn="ctr">
              <a:defRPr/>
            </a:pPr>
            <a:r>
              <a:rPr lang="es-PR" altLang="es-PR" sz="3200" i="1" dirty="0">
                <a:solidFill>
                  <a:srgbClr val="993366"/>
                </a:solidFill>
                <a:effectLst>
                  <a:outerShdw blurRad="38100" dist="38100" dir="2700000" algn="tl">
                    <a:srgbClr val="C0C0C0"/>
                  </a:outerShdw>
                </a:effectLst>
                <a:latin typeface="Arial Black" pitchFamily="34" charset="0"/>
                <a:cs typeface="Arial" charset="0"/>
              </a:rPr>
              <a:t>VÍAS METABÓLISAS DE ATP</a:t>
            </a:r>
          </a:p>
        </p:txBody>
      </p:sp>
      <p:sp>
        <p:nvSpPr>
          <p:cNvPr id="20" name="Title 1">
            <a:extLst>
              <a:ext uri="{FF2B5EF4-FFF2-40B4-BE49-F238E27FC236}">
                <a16:creationId xmlns:a16="http://schemas.microsoft.com/office/drawing/2014/main" id="{533A5554-6D5A-4C69-8C3B-2590588B6573}"/>
              </a:ext>
            </a:extLst>
          </p:cNvPr>
          <p:cNvSpPr>
            <a:spLocks/>
          </p:cNvSpPr>
          <p:nvPr/>
        </p:nvSpPr>
        <p:spPr bwMode="auto">
          <a:xfrm>
            <a:off x="733425" y="1007145"/>
            <a:ext cx="7323138"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ENERGÉTICAS</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6" grpId="0" autoUpdateAnimBg="0"/>
      <p:bldP spid="17"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F8F5AF4-A2FC-4499-8B5F-20A8F9A2E564}"/>
              </a:ext>
            </a:extLst>
          </p:cNvPr>
          <p:cNvSpPr>
            <a:spLocks noChangeArrowheads="1"/>
          </p:cNvSpPr>
          <p:nvPr/>
        </p:nvSpPr>
        <p:spPr bwMode="auto">
          <a:xfrm>
            <a:off x="185738" y="1345902"/>
            <a:ext cx="8705850" cy="525145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spcBef>
                <a:spcPct val="20000"/>
              </a:spcBef>
              <a:buFontTx/>
              <a:buChar char="•"/>
              <a:defRPr/>
            </a:pPr>
            <a:r>
              <a:rPr lang="en-US" altLang="en-US" sz="3200" dirty="0" err="1">
                <a:solidFill>
                  <a:srgbClr val="BC1E40"/>
                </a:solidFill>
                <a:latin typeface="Arial Black" panose="020B0A04020102020204" pitchFamily="34" charset="0"/>
              </a:rPr>
              <a:t>Metabolismo</a:t>
            </a:r>
            <a:r>
              <a:rPr lang="en-US" altLang="en-US" sz="3200" dirty="0">
                <a:solidFill>
                  <a:srgbClr val="BC1E40"/>
                </a:solidFill>
                <a:latin typeface="Arial Black" panose="020B0A04020102020204" pitchFamily="34" charset="0"/>
              </a:rPr>
              <a:t> </a:t>
            </a:r>
            <a:r>
              <a:rPr lang="en-US" altLang="en-US" sz="3200" dirty="0" err="1">
                <a:solidFill>
                  <a:srgbClr val="BC1E40"/>
                </a:solidFill>
                <a:latin typeface="Arial Black" panose="020B0A04020102020204" pitchFamily="34" charset="0"/>
              </a:rPr>
              <a:t>Anaeróbico</a:t>
            </a:r>
            <a:r>
              <a:rPr lang="en-US" altLang="en-US" sz="3200" dirty="0">
                <a:solidFill>
                  <a:srgbClr val="BC1E40"/>
                </a:solidFill>
                <a:latin typeface="Arial Black" panose="020B0A04020102020204" pitchFamily="34" charset="0"/>
              </a:rPr>
              <a:t>:</a:t>
            </a:r>
          </a:p>
          <a:p>
            <a:pPr lvl="1" algn="l">
              <a:lnSpc>
                <a:spcPct val="90000"/>
              </a:lnSpc>
              <a:spcBef>
                <a:spcPct val="20000"/>
              </a:spcBef>
              <a:buFontTx/>
              <a:buChar char="•"/>
              <a:defRPr/>
            </a:pPr>
            <a:r>
              <a:rPr lang="en-US" altLang="en-US" sz="3100" b="1" dirty="0">
                <a:latin typeface="Arial" panose="020B0604020202020204" pitchFamily="34" charset="0"/>
                <a:ea typeface="Tahoma" panose="020B0604030504040204" pitchFamily="34" charset="0"/>
                <a:cs typeface="Arial" panose="020B0604020202020204" pitchFamily="34" charset="0"/>
              </a:rPr>
              <a:t>El Sistema ATP-</a:t>
            </a:r>
            <a:r>
              <a:rPr lang="en-US" altLang="en-US" sz="3100" b="1" dirty="0" err="1">
                <a:latin typeface="Arial" panose="020B0604020202020204" pitchFamily="34" charset="0"/>
                <a:ea typeface="Tahoma" panose="020B0604030504040204" pitchFamily="34" charset="0"/>
                <a:cs typeface="Arial" panose="020B0604020202020204" pitchFamily="34" charset="0"/>
              </a:rPr>
              <a:t>PCr</a:t>
            </a: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i="1" dirty="0" err="1">
                <a:latin typeface="Arial" panose="020B0604020202020204" pitchFamily="34" charset="0"/>
                <a:ea typeface="Tahoma" panose="020B0604030504040204" pitchFamily="34" charset="0"/>
                <a:cs typeface="Arial" panose="020B0604020202020204" pitchFamily="34" charset="0"/>
              </a:rPr>
              <a:t>Fosfágeno</a:t>
            </a:r>
            <a:r>
              <a:rPr lang="en-US" altLang="en-US" sz="3100" b="1" dirty="0">
                <a:latin typeface="Arial" panose="020B0604020202020204" pitchFamily="34" charset="0"/>
                <a:ea typeface="Tahoma" panose="020B0604030504040204" pitchFamily="34" charset="0"/>
                <a:cs typeface="Arial" panose="020B0604020202020204" pitchFamily="34" charset="0"/>
              </a:rPr>
              <a:t>)</a:t>
            </a:r>
          </a:p>
          <a:p>
            <a:pPr lvl="1" algn="l">
              <a:lnSpc>
                <a:spcPct val="90000"/>
              </a:lnSpc>
              <a:spcBef>
                <a:spcPct val="20000"/>
              </a:spcBef>
              <a:buFontTx/>
              <a:buChar char="•"/>
              <a:defRPr/>
            </a:pPr>
            <a:r>
              <a:rPr lang="en-US" altLang="en-US" sz="3100" b="1" dirty="0" err="1">
                <a:latin typeface="Arial" panose="020B0604020202020204" pitchFamily="34" charset="0"/>
                <a:ea typeface="Tahoma" panose="020B0604030504040204" pitchFamily="34" charset="0"/>
                <a:cs typeface="Arial" panose="020B0604020202020204" pitchFamily="34" charset="0"/>
              </a:rPr>
              <a:t>Glucólisis</a:t>
            </a: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dirty="0" err="1">
                <a:latin typeface="Arial" panose="020B0604020202020204" pitchFamily="34" charset="0"/>
                <a:ea typeface="Tahoma" panose="020B0604030504040204" pitchFamily="34" charset="0"/>
                <a:cs typeface="Arial" panose="020B0604020202020204" pitchFamily="34" charset="0"/>
              </a:rPr>
              <a:t>Anaeróbica</a:t>
            </a:r>
            <a:endParaRPr lang="en-US" altLang="en-US" sz="3100" b="1" dirty="0">
              <a:latin typeface="Arial" panose="020B0604020202020204" pitchFamily="34" charset="0"/>
              <a:ea typeface="Tahoma" panose="020B0604030504040204" pitchFamily="34" charset="0"/>
              <a:cs typeface="Arial" panose="020B0604020202020204" pitchFamily="34" charset="0"/>
            </a:endParaRPr>
          </a:p>
          <a:p>
            <a:pPr marL="457200" lvl="1" indent="0" algn="l">
              <a:lnSpc>
                <a:spcPct val="90000"/>
              </a:lnSpc>
              <a:spcBef>
                <a:spcPct val="20000"/>
              </a:spcBef>
              <a:defRPr/>
            </a:pP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i="1" dirty="0">
                <a:latin typeface="Arial" panose="020B0604020202020204" pitchFamily="34" charset="0"/>
                <a:ea typeface="Tahoma" panose="020B0604030504040204" pitchFamily="34" charset="0"/>
                <a:cs typeface="Arial" panose="020B0604020202020204" pitchFamily="34" charset="0"/>
              </a:rPr>
              <a:t>El Sistema de </a:t>
            </a:r>
            <a:r>
              <a:rPr lang="en-US" altLang="en-US" sz="3100" b="1" i="1" dirty="0" err="1">
                <a:latin typeface="Arial" panose="020B0604020202020204" pitchFamily="34" charset="0"/>
                <a:ea typeface="Tahoma" panose="020B0604030504040204" pitchFamily="34" charset="0"/>
                <a:cs typeface="Arial" panose="020B0604020202020204" pitchFamily="34" charset="0"/>
              </a:rPr>
              <a:t>Ácido</a:t>
            </a:r>
            <a:r>
              <a:rPr lang="en-US" altLang="en-US" sz="3100" b="1" i="1" dirty="0">
                <a:latin typeface="Arial" panose="020B0604020202020204" pitchFamily="34" charset="0"/>
                <a:ea typeface="Tahoma" panose="020B0604030504040204" pitchFamily="34" charset="0"/>
                <a:cs typeface="Arial" panose="020B0604020202020204" pitchFamily="34" charset="0"/>
              </a:rPr>
              <a:t> </a:t>
            </a:r>
            <a:r>
              <a:rPr lang="en-US" altLang="en-US" sz="3100" b="1" i="1" dirty="0" err="1">
                <a:latin typeface="Arial" panose="020B0604020202020204" pitchFamily="34" charset="0"/>
                <a:ea typeface="Tahoma" panose="020B0604030504040204" pitchFamily="34" charset="0"/>
                <a:cs typeface="Arial" panose="020B0604020202020204" pitchFamily="34" charset="0"/>
              </a:rPr>
              <a:t>Láctico</a:t>
            </a:r>
            <a:r>
              <a:rPr lang="en-US" altLang="en-US" sz="3100" b="1" dirty="0">
                <a:latin typeface="Arial" panose="020B0604020202020204" pitchFamily="34" charset="0"/>
                <a:ea typeface="Tahoma" panose="020B0604030504040204" pitchFamily="34" charset="0"/>
                <a:cs typeface="Arial" panose="020B0604020202020204" pitchFamily="34" charset="0"/>
              </a:rPr>
              <a:t>)</a:t>
            </a:r>
          </a:p>
          <a:p>
            <a:pPr algn="l">
              <a:lnSpc>
                <a:spcPct val="90000"/>
              </a:lnSpc>
              <a:spcBef>
                <a:spcPct val="20000"/>
              </a:spcBef>
              <a:buFontTx/>
              <a:buChar char="•"/>
              <a:defRPr/>
            </a:pPr>
            <a:r>
              <a:rPr lang="en-US" altLang="en-US" sz="3200" dirty="0" err="1">
                <a:solidFill>
                  <a:srgbClr val="BC1E40"/>
                </a:solidFill>
                <a:latin typeface="Arial Black" panose="020B0A04020102020204" pitchFamily="34" charset="0"/>
              </a:rPr>
              <a:t>Metabolismo</a:t>
            </a:r>
            <a:r>
              <a:rPr lang="en-US" altLang="en-US" sz="3200" dirty="0">
                <a:solidFill>
                  <a:srgbClr val="BC1E40"/>
                </a:solidFill>
                <a:latin typeface="Arial Black" panose="020B0A04020102020204" pitchFamily="34" charset="0"/>
              </a:rPr>
              <a:t> </a:t>
            </a:r>
            <a:r>
              <a:rPr lang="en-US" altLang="en-US" sz="3200" dirty="0" err="1">
                <a:solidFill>
                  <a:srgbClr val="BC1E40"/>
                </a:solidFill>
                <a:latin typeface="Arial Black" panose="020B0A04020102020204" pitchFamily="34" charset="0"/>
              </a:rPr>
              <a:t>Aeróbico</a:t>
            </a:r>
            <a:endParaRPr lang="en-US" altLang="en-US" sz="3200" dirty="0">
              <a:solidFill>
                <a:srgbClr val="BC1E40"/>
              </a:solidFill>
              <a:latin typeface="Arial Black" panose="020B0A04020102020204" pitchFamily="34" charset="0"/>
            </a:endParaRPr>
          </a:p>
          <a:p>
            <a:pPr marL="0" indent="0" algn="l">
              <a:lnSpc>
                <a:spcPct val="90000"/>
              </a:lnSpc>
              <a:spcBef>
                <a:spcPct val="20000"/>
              </a:spcBef>
              <a:defRPr/>
            </a:pPr>
            <a:r>
              <a:rPr lang="en-US" altLang="en-US" sz="3200" dirty="0">
                <a:solidFill>
                  <a:srgbClr val="BC1E40"/>
                </a:solidFill>
                <a:latin typeface="Arial Black" panose="020B0A04020102020204" pitchFamily="34" charset="0"/>
              </a:rPr>
              <a:t>  (Sistema de </a:t>
            </a:r>
            <a:r>
              <a:rPr lang="en-US" altLang="en-US" sz="3200" dirty="0" err="1">
                <a:solidFill>
                  <a:srgbClr val="BC1E40"/>
                </a:solidFill>
                <a:latin typeface="Arial Black" panose="020B0A04020102020204" pitchFamily="34" charset="0"/>
              </a:rPr>
              <a:t>Oxígeno</a:t>
            </a:r>
            <a:r>
              <a:rPr lang="en-US" altLang="en-US" sz="3200" dirty="0">
                <a:solidFill>
                  <a:srgbClr val="BC1E40"/>
                </a:solidFill>
                <a:latin typeface="Arial Black" panose="020B0A04020102020204" pitchFamily="34" charset="0"/>
              </a:rPr>
              <a:t>):</a:t>
            </a:r>
          </a:p>
          <a:p>
            <a:pPr lvl="1" algn="l">
              <a:lnSpc>
                <a:spcPct val="90000"/>
              </a:lnSpc>
              <a:spcBef>
                <a:spcPct val="20000"/>
              </a:spcBef>
              <a:buFontTx/>
              <a:buChar char="•"/>
              <a:defRPr/>
            </a:pPr>
            <a:r>
              <a:rPr lang="en-US" altLang="en-US" sz="3100" b="1" dirty="0" err="1">
                <a:latin typeface="Arial" panose="020B0604020202020204" pitchFamily="34" charset="0"/>
                <a:ea typeface="Tahoma" panose="020B0604030504040204" pitchFamily="34" charset="0"/>
                <a:cs typeface="Arial" panose="020B0604020202020204" pitchFamily="34" charset="0"/>
              </a:rPr>
              <a:t>Glucólisis</a:t>
            </a: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dirty="0" err="1">
                <a:latin typeface="Arial" panose="020B0604020202020204" pitchFamily="34" charset="0"/>
                <a:ea typeface="Tahoma" panose="020B0604030504040204" pitchFamily="34" charset="0"/>
                <a:cs typeface="Arial" panose="020B0604020202020204" pitchFamily="34" charset="0"/>
              </a:rPr>
              <a:t>Aeróbica</a:t>
            </a:r>
            <a:endParaRPr lang="en-US" altLang="en-US" sz="3100" b="1" dirty="0">
              <a:latin typeface="Arial" panose="020B0604020202020204" pitchFamily="34" charset="0"/>
              <a:ea typeface="Tahoma" panose="020B0604030504040204" pitchFamily="34" charset="0"/>
              <a:cs typeface="Arial" panose="020B0604020202020204" pitchFamily="34" charset="0"/>
            </a:endParaRPr>
          </a:p>
          <a:p>
            <a:pPr lvl="1" algn="l">
              <a:lnSpc>
                <a:spcPct val="90000"/>
              </a:lnSpc>
              <a:spcBef>
                <a:spcPct val="20000"/>
              </a:spcBef>
              <a:buFontTx/>
              <a:buChar char="•"/>
              <a:defRPr/>
            </a:pPr>
            <a:r>
              <a:rPr lang="en-US" altLang="en-US" sz="3100" b="1" dirty="0">
                <a:latin typeface="Arial" panose="020B0604020202020204" pitchFamily="34" charset="0"/>
                <a:ea typeface="Tahoma" panose="020B0604030504040204" pitchFamily="34" charset="0"/>
                <a:cs typeface="Arial" panose="020B0604020202020204" pitchFamily="34" charset="0"/>
              </a:rPr>
              <a:t>El </a:t>
            </a:r>
            <a:r>
              <a:rPr lang="en-US" altLang="en-US" sz="3100" b="1" dirty="0" err="1">
                <a:latin typeface="Arial" panose="020B0604020202020204" pitchFamily="34" charset="0"/>
                <a:ea typeface="Tahoma" panose="020B0604030504040204" pitchFamily="34" charset="0"/>
                <a:cs typeface="Arial" panose="020B0604020202020204" pitchFamily="34" charset="0"/>
              </a:rPr>
              <a:t>Ciclo</a:t>
            </a:r>
            <a:r>
              <a:rPr lang="en-US" altLang="en-US" sz="3100" b="1" dirty="0">
                <a:latin typeface="Arial" panose="020B0604020202020204" pitchFamily="34" charset="0"/>
                <a:ea typeface="Tahoma" panose="020B0604030504040204" pitchFamily="34" charset="0"/>
                <a:cs typeface="Arial" panose="020B0604020202020204" pitchFamily="34" charset="0"/>
              </a:rPr>
              <a:t> de Krebs (</a:t>
            </a:r>
            <a:r>
              <a:rPr lang="en-US" altLang="en-US" sz="3100" b="1" dirty="0" err="1">
                <a:latin typeface="Arial" panose="020B0604020202020204" pitchFamily="34" charset="0"/>
                <a:ea typeface="Tahoma" panose="020B0604030504040204" pitchFamily="34" charset="0"/>
                <a:cs typeface="Arial" panose="020B0604020202020204" pitchFamily="34" charset="0"/>
              </a:rPr>
              <a:t>Ciclo</a:t>
            </a:r>
            <a:r>
              <a:rPr lang="en-US" altLang="en-US" sz="3100" b="1" dirty="0">
                <a:latin typeface="Arial" panose="020B0604020202020204" pitchFamily="34" charset="0"/>
                <a:ea typeface="Tahoma" panose="020B0604030504040204" pitchFamily="34" charset="0"/>
                <a:cs typeface="Arial" panose="020B0604020202020204" pitchFamily="34" charset="0"/>
              </a:rPr>
              <a:t> de </a:t>
            </a:r>
            <a:r>
              <a:rPr lang="en-US" altLang="en-US" sz="3100" b="1" dirty="0" err="1">
                <a:latin typeface="Arial" panose="020B0604020202020204" pitchFamily="34" charset="0"/>
                <a:ea typeface="Tahoma" panose="020B0604030504040204" pitchFamily="34" charset="0"/>
                <a:cs typeface="Arial" panose="020B0604020202020204" pitchFamily="34" charset="0"/>
              </a:rPr>
              <a:t>Ácido</a:t>
            </a: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dirty="0" err="1">
                <a:latin typeface="Arial" panose="020B0604020202020204" pitchFamily="34" charset="0"/>
                <a:ea typeface="Tahoma" panose="020B0604030504040204" pitchFamily="34" charset="0"/>
                <a:cs typeface="Arial" panose="020B0604020202020204" pitchFamily="34" charset="0"/>
              </a:rPr>
              <a:t>Cítrico</a:t>
            </a:r>
            <a:r>
              <a:rPr lang="en-US" altLang="en-US" sz="3100" b="1" dirty="0">
                <a:latin typeface="Arial" panose="020B0604020202020204" pitchFamily="34" charset="0"/>
                <a:ea typeface="Tahoma" panose="020B0604030504040204" pitchFamily="34" charset="0"/>
                <a:cs typeface="Arial" panose="020B0604020202020204" pitchFamily="34" charset="0"/>
              </a:rPr>
              <a:t>)</a:t>
            </a:r>
          </a:p>
          <a:p>
            <a:pPr lvl="1" algn="l">
              <a:lnSpc>
                <a:spcPct val="90000"/>
              </a:lnSpc>
              <a:spcBef>
                <a:spcPct val="20000"/>
              </a:spcBef>
              <a:buFontTx/>
              <a:buChar char="•"/>
              <a:defRPr/>
            </a:pPr>
            <a:r>
              <a:rPr lang="en-US" altLang="en-US" sz="3100" b="1" dirty="0">
                <a:latin typeface="Arial" panose="020B0604020202020204" pitchFamily="34" charset="0"/>
                <a:ea typeface="Tahoma" panose="020B0604030504040204" pitchFamily="34" charset="0"/>
                <a:cs typeface="Arial" panose="020B0604020202020204" pitchFamily="34" charset="0"/>
              </a:rPr>
              <a:t>El Sistema (o Cadena) de </a:t>
            </a:r>
            <a:r>
              <a:rPr lang="en-US" altLang="en-US" sz="3100" b="1" dirty="0" err="1">
                <a:latin typeface="Arial" panose="020B0604020202020204" pitchFamily="34" charset="0"/>
                <a:ea typeface="Tahoma" panose="020B0604030504040204" pitchFamily="34" charset="0"/>
                <a:cs typeface="Arial" panose="020B0604020202020204" pitchFamily="34" charset="0"/>
              </a:rPr>
              <a:t>Transporte</a:t>
            </a: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dirty="0" err="1">
                <a:latin typeface="Arial" panose="020B0604020202020204" pitchFamily="34" charset="0"/>
                <a:ea typeface="Tahoma" panose="020B0604030504040204" pitchFamily="34" charset="0"/>
                <a:cs typeface="Arial" panose="020B0604020202020204" pitchFamily="34" charset="0"/>
              </a:rPr>
              <a:t>Electrónico</a:t>
            </a:r>
            <a:r>
              <a:rPr lang="en-US" altLang="en-US" sz="3100" b="1" dirty="0">
                <a:latin typeface="Arial" panose="020B0604020202020204" pitchFamily="34" charset="0"/>
                <a:ea typeface="Tahoma" panose="020B0604030504040204" pitchFamily="34" charset="0"/>
                <a:cs typeface="Arial" panose="020B0604020202020204" pitchFamily="34" charset="0"/>
              </a:rPr>
              <a:t> (</a:t>
            </a:r>
            <a:r>
              <a:rPr lang="en-US" altLang="en-US" sz="3100" b="1" i="1" dirty="0" err="1">
                <a:latin typeface="Arial" panose="020B0604020202020204" pitchFamily="34" charset="0"/>
                <a:ea typeface="Tahoma" panose="020B0604030504040204" pitchFamily="34" charset="0"/>
                <a:cs typeface="Arial" panose="020B0604020202020204" pitchFamily="34" charset="0"/>
              </a:rPr>
              <a:t>Fosforilación</a:t>
            </a:r>
            <a:r>
              <a:rPr lang="en-US" altLang="en-US" sz="3100" b="1" i="1" dirty="0">
                <a:latin typeface="Arial" panose="020B0604020202020204" pitchFamily="34" charset="0"/>
                <a:ea typeface="Tahoma" panose="020B0604030504040204" pitchFamily="34" charset="0"/>
                <a:cs typeface="Arial" panose="020B0604020202020204" pitchFamily="34" charset="0"/>
              </a:rPr>
              <a:t> </a:t>
            </a:r>
            <a:r>
              <a:rPr lang="en-US" altLang="en-US" sz="3100" b="1" i="1" dirty="0" err="1">
                <a:latin typeface="Arial" panose="020B0604020202020204" pitchFamily="34" charset="0"/>
                <a:ea typeface="Tahoma" panose="020B0604030504040204" pitchFamily="34" charset="0"/>
                <a:cs typeface="Arial" panose="020B0604020202020204" pitchFamily="34" charset="0"/>
              </a:rPr>
              <a:t>Oxidativa</a:t>
            </a:r>
            <a:r>
              <a:rPr lang="en-US" altLang="en-US" sz="3100" b="1" dirty="0">
                <a:latin typeface="Arial" panose="020B0604020202020204" pitchFamily="34" charset="0"/>
                <a:ea typeface="Tahoma" panose="020B0604030504040204" pitchFamily="34" charset="0"/>
                <a:cs typeface="Arial" panose="020B0604020202020204" pitchFamily="34" charset="0"/>
              </a:rPr>
              <a:t>)</a:t>
            </a:r>
          </a:p>
        </p:txBody>
      </p:sp>
      <p:sp>
        <p:nvSpPr>
          <p:cNvPr id="3" name="Title 1">
            <a:extLst>
              <a:ext uri="{FF2B5EF4-FFF2-40B4-BE49-F238E27FC236}">
                <a16:creationId xmlns:a16="http://schemas.microsoft.com/office/drawing/2014/main" id="{719D4CE5-A769-4595-A93E-5AD6D5A41689}"/>
              </a:ext>
            </a:extLst>
          </p:cNvPr>
          <p:cNvSpPr>
            <a:spLocks/>
          </p:cNvSpPr>
          <p:nvPr/>
        </p:nvSpPr>
        <p:spPr bwMode="auto">
          <a:xfrm>
            <a:off x="185738" y="745208"/>
            <a:ext cx="8734944" cy="504825"/>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dirty="0">
                <a:solidFill>
                  <a:srgbClr val="484876"/>
                </a:solidFill>
                <a:effectLst>
                  <a:outerShdw blurRad="38100" dist="38100" dir="2700000" algn="tl">
                    <a:srgbClr val="C0C0C0"/>
                  </a:outerShdw>
                </a:effectLst>
                <a:latin typeface="Arial Black" pitchFamily="34" charset="0"/>
                <a:cs typeface="Arial" charset="0"/>
              </a:rPr>
              <a:t>FUENTES DE ENERGÍA: </a:t>
            </a:r>
            <a:r>
              <a:rPr lang="es-PR" altLang="es-PR" i="1" dirty="0">
                <a:solidFill>
                  <a:srgbClr val="484876"/>
                </a:solidFill>
                <a:effectLst>
                  <a:outerShdw blurRad="38100" dist="38100" dir="2700000" algn="tl">
                    <a:srgbClr val="C0C0C0"/>
                  </a:outerShdw>
                </a:effectLst>
                <a:latin typeface="Arial Black" pitchFamily="34" charset="0"/>
                <a:cs typeface="Arial" charset="0"/>
              </a:rPr>
              <a:t>ATP</a:t>
            </a:r>
          </a:p>
        </p:txBody>
      </p:sp>
    </p:spTree>
    <p:extLst>
      <p:ext uri="{BB962C8B-B14F-4D97-AF65-F5344CB8AC3E}">
        <p14:creationId xmlns:p14="http://schemas.microsoft.com/office/powerpoint/2010/main" val="1395111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9852B7B-4E15-4BC7-AE74-536E46D31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6688"/>
            <a:ext cx="7772400" cy="642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180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AD0882C1-19EE-4303-A96B-F1095E4CC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6213"/>
            <a:ext cx="7696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1726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2738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8">
            <a:extLst>
              <a:ext uri="{FF2B5EF4-FFF2-40B4-BE49-F238E27FC236}">
                <a16:creationId xmlns:a16="http://schemas.microsoft.com/office/drawing/2014/main" id="{B7059528-B9CB-4BDF-A490-30B0CD955224}"/>
              </a:ext>
            </a:extLst>
          </p:cNvPr>
          <p:cNvSpPr txBox="1">
            <a:spLocks noChangeArrowheads="1"/>
          </p:cNvSpPr>
          <p:nvPr/>
        </p:nvSpPr>
        <p:spPr bwMode="auto">
          <a:xfrm>
            <a:off x="2138363" y="5120442"/>
            <a:ext cx="4451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pPr>
            <a:r>
              <a:rPr lang="en-US" altLang="en-US" b="1" dirty="0">
                <a:latin typeface="Arial" panose="020B0604020202020204" pitchFamily="34" charset="0"/>
              </a:rPr>
              <a:t>ATP</a:t>
            </a:r>
          </a:p>
          <a:p>
            <a:pPr algn="ctr">
              <a:lnSpc>
                <a:spcPct val="70000"/>
              </a:lnSpc>
            </a:pPr>
            <a:r>
              <a:rPr lang="en-US" altLang="en-US" b="1" dirty="0">
                <a:latin typeface="Arial" panose="020B0604020202020204" pitchFamily="34" charset="0"/>
              </a:rPr>
              <a:t>[</a:t>
            </a:r>
            <a:r>
              <a:rPr lang="en-US" altLang="en-US" b="1" dirty="0" err="1">
                <a:latin typeface="Arial" panose="020B0604020202020204" pitchFamily="34" charset="0"/>
              </a:rPr>
              <a:t>Adenina</a:t>
            </a:r>
            <a:r>
              <a:rPr lang="en-US" altLang="en-US" b="1" dirty="0">
                <a:latin typeface="Arial" panose="020B0604020202020204" pitchFamily="34" charset="0"/>
              </a:rPr>
              <a:t> + </a:t>
            </a:r>
            <a:r>
              <a:rPr lang="en-US" altLang="en-US" b="1" dirty="0" err="1">
                <a:latin typeface="Arial" panose="020B0604020202020204" pitchFamily="34" charset="0"/>
              </a:rPr>
              <a:t>Ribosa</a:t>
            </a:r>
            <a:r>
              <a:rPr lang="en-US" altLang="en-US" b="1" dirty="0">
                <a:latin typeface="Arial" panose="020B0604020202020204" pitchFamily="34" charset="0"/>
              </a:rPr>
              <a:t> + Tres </a:t>
            </a:r>
            <a:r>
              <a:rPr lang="en-US" altLang="en-US" b="1" dirty="0" err="1">
                <a:latin typeface="Arial" panose="020B0604020202020204" pitchFamily="34" charset="0"/>
              </a:rPr>
              <a:t>Fosfatos</a:t>
            </a:r>
            <a:r>
              <a:rPr lang="en-US" altLang="en-US" b="1" dirty="0">
                <a:latin typeface="Arial" panose="020B0604020202020204" pitchFamily="34" charset="0"/>
              </a:rPr>
              <a:t> (Pi)]</a:t>
            </a:r>
          </a:p>
        </p:txBody>
      </p:sp>
      <p:sp>
        <p:nvSpPr>
          <p:cNvPr id="5" name="Text Box 10">
            <a:extLst>
              <a:ext uri="{FF2B5EF4-FFF2-40B4-BE49-F238E27FC236}">
                <a16:creationId xmlns:a16="http://schemas.microsoft.com/office/drawing/2014/main" id="{CE24BBC9-72C9-4DD2-A3AB-CAC91E41E78C}"/>
              </a:ext>
            </a:extLst>
          </p:cNvPr>
          <p:cNvSpPr txBox="1">
            <a:spLocks noChangeArrowheads="1"/>
          </p:cNvSpPr>
          <p:nvPr/>
        </p:nvSpPr>
        <p:spPr bwMode="auto">
          <a:xfrm>
            <a:off x="0" y="2521360"/>
            <a:ext cx="9143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800" b="1" dirty="0">
                <a:latin typeface="Arial" panose="020B0604020202020204" pitchFamily="34" charset="0"/>
              </a:rPr>
              <a:t>Combustibles </a:t>
            </a:r>
            <a:r>
              <a:rPr lang="en-US" altLang="en-US" sz="1800" b="1" dirty="0" err="1">
                <a:latin typeface="Arial" panose="020B0604020202020204" pitchFamily="34" charset="0"/>
              </a:rPr>
              <a:t>Metabólicos</a:t>
            </a:r>
            <a:r>
              <a:rPr lang="en-US" altLang="en-US" sz="1800" b="1" dirty="0">
                <a:latin typeface="Arial" panose="020B0604020202020204" pitchFamily="34" charset="0"/>
              </a:rPr>
              <a:t>/</a:t>
            </a:r>
            <a:r>
              <a:rPr lang="en-US" altLang="en-US" sz="1800" b="1" dirty="0" err="1">
                <a:latin typeface="Arial" panose="020B0604020202020204" pitchFamily="34" charset="0"/>
              </a:rPr>
              <a:t>Sustratos</a:t>
            </a:r>
            <a:r>
              <a:rPr lang="en-US" altLang="en-US" sz="1800" b="1" dirty="0">
                <a:latin typeface="Arial" panose="020B0604020202020204" pitchFamily="34" charset="0"/>
              </a:rPr>
              <a:t>/</a:t>
            </a:r>
            <a:r>
              <a:rPr lang="en-US" altLang="en-US" sz="1800" b="1" dirty="0" err="1">
                <a:latin typeface="Arial" panose="020B0604020202020204" pitchFamily="34" charset="0"/>
              </a:rPr>
              <a:t>Sustancias</a:t>
            </a:r>
            <a:r>
              <a:rPr lang="en-US" altLang="en-US" sz="1800" b="1" dirty="0">
                <a:latin typeface="Arial" panose="020B0604020202020204" pitchFamily="34" charset="0"/>
              </a:rPr>
              <a:t> </a:t>
            </a:r>
            <a:r>
              <a:rPr lang="en-US" altLang="en-US" sz="1800" b="1" dirty="0" err="1">
                <a:latin typeface="Arial" panose="020B0604020202020204" pitchFamily="34" charset="0"/>
              </a:rPr>
              <a:t>Nutricias</a:t>
            </a:r>
            <a:r>
              <a:rPr lang="en-US" altLang="en-US" sz="1800" b="1" dirty="0">
                <a:latin typeface="Arial" panose="020B0604020202020204" pitchFamily="34" charset="0"/>
              </a:rPr>
              <a:t>/</a:t>
            </a:r>
            <a:r>
              <a:rPr lang="en-US" altLang="en-US" sz="1800" b="1" dirty="0" err="1">
                <a:latin typeface="Arial" panose="020B0604020202020204" pitchFamily="34" charset="0"/>
              </a:rPr>
              <a:t>Nutrimentos</a:t>
            </a:r>
            <a:endParaRPr lang="en-US" altLang="en-US" sz="1800" b="1" dirty="0">
              <a:latin typeface="Arial" panose="020B0604020202020204" pitchFamily="34" charset="0"/>
            </a:endParaRPr>
          </a:p>
          <a:p>
            <a:pPr algn="ctr"/>
            <a:r>
              <a:rPr lang="en-US" altLang="en-US" sz="1800" b="1" dirty="0">
                <a:latin typeface="Arial" panose="020B0604020202020204" pitchFamily="34" charset="0"/>
              </a:rPr>
              <a:t>[</a:t>
            </a:r>
            <a:r>
              <a:rPr lang="en-US" altLang="en-US" sz="1800" b="1" dirty="0" err="1">
                <a:latin typeface="Arial" panose="020B0604020202020204" pitchFamily="34" charset="0"/>
              </a:rPr>
              <a:t>Fosfocreatina</a:t>
            </a:r>
            <a:r>
              <a:rPr lang="en-US" altLang="en-US" sz="1800" b="1" dirty="0">
                <a:latin typeface="Arial" panose="020B0604020202020204" pitchFamily="34" charset="0"/>
              </a:rPr>
              <a:t> (</a:t>
            </a:r>
            <a:r>
              <a:rPr lang="en-US" altLang="en-US" sz="1800" b="1" dirty="0" err="1">
                <a:latin typeface="Arial" panose="020B0604020202020204" pitchFamily="34" charset="0"/>
              </a:rPr>
              <a:t>PCr</a:t>
            </a:r>
            <a:r>
              <a:rPr lang="en-US" altLang="en-US" sz="1800" b="1" dirty="0">
                <a:latin typeface="Arial" panose="020B0604020202020204" pitchFamily="34" charset="0"/>
              </a:rPr>
              <a:t>), </a:t>
            </a:r>
            <a:r>
              <a:rPr lang="en-US" altLang="en-US" sz="1800" b="1" dirty="0" err="1">
                <a:latin typeface="Arial" panose="020B0604020202020204" pitchFamily="34" charset="0"/>
              </a:rPr>
              <a:t>Glucosa</a:t>
            </a:r>
            <a:r>
              <a:rPr lang="en-US" altLang="en-US" sz="1800" b="1" dirty="0">
                <a:latin typeface="Arial" panose="020B0604020202020204" pitchFamily="34" charset="0"/>
              </a:rPr>
              <a:t>, </a:t>
            </a:r>
            <a:r>
              <a:rPr lang="en-US" altLang="en-US" sz="1800" b="1" dirty="0" err="1">
                <a:latin typeface="Arial" panose="020B0604020202020204" pitchFamily="34" charset="0"/>
              </a:rPr>
              <a:t>Glucógeno</a:t>
            </a:r>
            <a:r>
              <a:rPr lang="en-US" altLang="en-US" sz="1800" b="1" dirty="0">
                <a:latin typeface="Arial" panose="020B0604020202020204" pitchFamily="34" charset="0"/>
              </a:rPr>
              <a:t>, </a:t>
            </a:r>
            <a:r>
              <a:rPr lang="en-US" altLang="en-US" sz="1800" b="1" dirty="0" err="1">
                <a:latin typeface="Arial" panose="020B0604020202020204" pitchFamily="34" charset="0"/>
              </a:rPr>
              <a:t>Ácidos</a:t>
            </a:r>
            <a:r>
              <a:rPr lang="en-US" altLang="en-US" sz="1800" b="1" dirty="0">
                <a:latin typeface="Arial" panose="020B0604020202020204" pitchFamily="34" charset="0"/>
              </a:rPr>
              <a:t> </a:t>
            </a:r>
            <a:r>
              <a:rPr lang="en-US" altLang="en-US" sz="1800" b="1" dirty="0" err="1">
                <a:latin typeface="Arial" panose="020B0604020202020204" pitchFamily="34" charset="0"/>
              </a:rPr>
              <a:t>Grasos</a:t>
            </a:r>
            <a:r>
              <a:rPr lang="en-US" altLang="en-US" sz="1800" b="1" dirty="0">
                <a:latin typeface="Arial" panose="020B0604020202020204" pitchFamily="34" charset="0"/>
              </a:rPr>
              <a:t> Libres, </a:t>
            </a:r>
            <a:r>
              <a:rPr lang="en-US" altLang="en-US" sz="1800" b="1" dirty="0" err="1">
                <a:latin typeface="Arial" panose="020B0604020202020204" pitchFamily="34" charset="0"/>
              </a:rPr>
              <a:t>Aminoácidos</a:t>
            </a:r>
            <a:r>
              <a:rPr lang="en-US" altLang="en-US" sz="1800" b="1" dirty="0">
                <a:latin typeface="Arial" panose="020B0604020202020204" pitchFamily="34" charset="0"/>
              </a:rPr>
              <a:t>] </a:t>
            </a:r>
          </a:p>
        </p:txBody>
      </p:sp>
      <p:sp>
        <p:nvSpPr>
          <p:cNvPr id="6" name="Text Box 12">
            <a:extLst>
              <a:ext uri="{FF2B5EF4-FFF2-40B4-BE49-F238E27FC236}">
                <a16:creationId xmlns:a16="http://schemas.microsoft.com/office/drawing/2014/main" id="{11B2182B-3D93-4234-879C-FBC585152200}"/>
              </a:ext>
            </a:extLst>
          </p:cNvPr>
          <p:cNvSpPr txBox="1">
            <a:spLocks noChangeArrowheads="1"/>
          </p:cNvSpPr>
          <p:nvPr/>
        </p:nvSpPr>
        <p:spPr bwMode="auto">
          <a:xfrm>
            <a:off x="3135313" y="3221658"/>
            <a:ext cx="3051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3333FF"/>
                </a:solidFill>
                <a:latin typeface="Arial Black" panose="020B0A04020102020204" pitchFamily="34" charset="0"/>
              </a:rPr>
              <a:t>Reacciones Acopladas</a:t>
            </a:r>
          </a:p>
        </p:txBody>
      </p:sp>
      <p:sp>
        <p:nvSpPr>
          <p:cNvPr id="7" name="Freeform 22">
            <a:extLst>
              <a:ext uri="{FF2B5EF4-FFF2-40B4-BE49-F238E27FC236}">
                <a16:creationId xmlns:a16="http://schemas.microsoft.com/office/drawing/2014/main" id="{1706D5A2-546B-4A2C-B63A-861121DFDD2C}"/>
              </a:ext>
            </a:extLst>
          </p:cNvPr>
          <p:cNvSpPr>
            <a:spLocks/>
          </p:cNvSpPr>
          <p:nvPr/>
        </p:nvSpPr>
        <p:spPr bwMode="auto">
          <a:xfrm rot="-5400000" flipH="1" flipV="1">
            <a:off x="2593181" y="150639"/>
            <a:ext cx="212725" cy="2078038"/>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Line 23">
            <a:extLst>
              <a:ext uri="{FF2B5EF4-FFF2-40B4-BE49-F238E27FC236}">
                <a16:creationId xmlns:a16="http://schemas.microsoft.com/office/drawing/2014/main" id="{AA2C67EA-BDD4-4A07-AAA6-D34A60DEB711}"/>
              </a:ext>
            </a:extLst>
          </p:cNvPr>
          <p:cNvSpPr>
            <a:spLocks noChangeShapeType="1"/>
          </p:cNvSpPr>
          <p:nvPr/>
        </p:nvSpPr>
        <p:spPr bwMode="auto">
          <a:xfrm>
            <a:off x="6386513" y="2231058"/>
            <a:ext cx="0" cy="2270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1">
            <a:extLst>
              <a:ext uri="{FF2B5EF4-FFF2-40B4-BE49-F238E27FC236}">
                <a16:creationId xmlns:a16="http://schemas.microsoft.com/office/drawing/2014/main" id="{CB27E064-5DF6-4523-8E2F-91381CB68F4B}"/>
              </a:ext>
            </a:extLst>
          </p:cNvPr>
          <p:cNvSpPr txBox="1">
            <a:spLocks noChangeArrowheads="1"/>
          </p:cNvSpPr>
          <p:nvPr/>
        </p:nvSpPr>
        <p:spPr bwMode="auto">
          <a:xfrm>
            <a:off x="298450" y="1888158"/>
            <a:ext cx="10175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ATP-PCr</a:t>
            </a:r>
          </a:p>
        </p:txBody>
      </p:sp>
      <p:sp>
        <p:nvSpPr>
          <p:cNvPr id="10" name="Text Box 32">
            <a:extLst>
              <a:ext uri="{FF2B5EF4-FFF2-40B4-BE49-F238E27FC236}">
                <a16:creationId xmlns:a16="http://schemas.microsoft.com/office/drawing/2014/main" id="{321D30C8-2D1E-462F-9632-AEE78C0A340C}"/>
              </a:ext>
            </a:extLst>
          </p:cNvPr>
          <p:cNvSpPr txBox="1">
            <a:spLocks noChangeArrowheads="1"/>
          </p:cNvSpPr>
          <p:nvPr/>
        </p:nvSpPr>
        <p:spPr bwMode="auto">
          <a:xfrm>
            <a:off x="996950" y="1218233"/>
            <a:ext cx="142081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Anaeróbico</a:t>
            </a:r>
          </a:p>
          <a:p>
            <a:pPr algn="ctr">
              <a:lnSpc>
                <a:spcPct val="80000"/>
              </a:lnSpc>
            </a:pPr>
            <a:r>
              <a:rPr lang="en-US" altLang="en-US" sz="1500" b="1">
                <a:latin typeface="Arial" panose="020B0604020202020204" pitchFamily="34" charset="0"/>
              </a:rPr>
              <a:t>(Sin Oxígeno</a:t>
            </a:r>
          </a:p>
          <a:p>
            <a:pPr algn="ctr">
              <a:lnSpc>
                <a:spcPct val="80000"/>
              </a:lnSpc>
            </a:pPr>
            <a:r>
              <a:rPr lang="en-US" altLang="en-US" sz="1500" b="1">
                <a:latin typeface="Arial" panose="020B0604020202020204" pitchFamily="34" charset="0"/>
              </a:rPr>
              <a:t>No Oxidativo)</a:t>
            </a:r>
          </a:p>
        </p:txBody>
      </p:sp>
      <p:sp>
        <p:nvSpPr>
          <p:cNvPr id="11" name="Text Box 36">
            <a:extLst>
              <a:ext uri="{FF2B5EF4-FFF2-40B4-BE49-F238E27FC236}">
                <a16:creationId xmlns:a16="http://schemas.microsoft.com/office/drawing/2014/main" id="{4709228E-703F-43E1-8CBF-7B1AFB63BEAB}"/>
              </a:ext>
            </a:extLst>
          </p:cNvPr>
          <p:cNvSpPr txBox="1">
            <a:spLocks noChangeArrowheads="1"/>
          </p:cNvSpPr>
          <p:nvPr/>
        </p:nvSpPr>
        <p:spPr bwMode="auto">
          <a:xfrm>
            <a:off x="3687763" y="867395"/>
            <a:ext cx="158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latin typeface="Arial" panose="020B0604020202020204" pitchFamily="34" charset="0"/>
              </a:rPr>
              <a:t>Metabolismo</a:t>
            </a:r>
          </a:p>
        </p:txBody>
      </p:sp>
      <p:sp>
        <p:nvSpPr>
          <p:cNvPr id="12" name="Text Box 44">
            <a:extLst>
              <a:ext uri="{FF2B5EF4-FFF2-40B4-BE49-F238E27FC236}">
                <a16:creationId xmlns:a16="http://schemas.microsoft.com/office/drawing/2014/main" id="{E50DB5AA-335A-4BCA-80C7-DFB3AECD3E2C}"/>
              </a:ext>
            </a:extLst>
          </p:cNvPr>
          <p:cNvSpPr txBox="1">
            <a:spLocks noChangeArrowheads="1"/>
          </p:cNvSpPr>
          <p:nvPr/>
        </p:nvSpPr>
        <p:spPr bwMode="auto">
          <a:xfrm>
            <a:off x="1892300" y="-99392"/>
            <a:ext cx="5232400" cy="590550"/>
          </a:xfrm>
          <a:prstGeom prst="rect">
            <a:avLst/>
          </a:prstGeom>
          <a:noFill/>
          <a:ln w="9525">
            <a:noFill/>
            <a:miter lim="800000"/>
            <a:headEnd/>
            <a:tailEnd/>
          </a:ln>
          <a:effectLst/>
        </p:spPr>
        <p:txBody>
          <a:bodyPr>
            <a:spAutoFit/>
          </a:bodyPr>
          <a:lstStyle/>
          <a:p>
            <a:pPr algn="ctr" fontAlgn="auto">
              <a:lnSpc>
                <a:spcPct val="90000"/>
              </a:lnSpc>
              <a:spcBef>
                <a:spcPts val="0"/>
              </a:spcBef>
              <a:spcAft>
                <a:spcPts val="0"/>
              </a:spcAft>
              <a:defRPr/>
            </a:pPr>
            <a:r>
              <a:rPr lang="en-US" b="1" dirty="0" err="1">
                <a:effectLst>
                  <a:outerShdw blurRad="38100" dist="38100" dir="2700000" algn="tl">
                    <a:srgbClr val="C0C0C0"/>
                  </a:outerShdw>
                </a:effectLst>
                <a:latin typeface="Arial" charset="0"/>
              </a:rPr>
              <a:t>Consumo</a:t>
            </a:r>
            <a:r>
              <a:rPr lang="en-US" b="1" dirty="0">
                <a:effectLst>
                  <a:outerShdw blurRad="38100" dist="38100" dir="2700000" algn="tl">
                    <a:srgbClr val="C0C0C0"/>
                  </a:outerShdw>
                </a:effectLst>
                <a:latin typeface="Arial" charset="0"/>
              </a:rPr>
              <a:t> de ALIMENTOS</a:t>
            </a:r>
          </a:p>
          <a:p>
            <a:pPr algn="ctr" fontAlgn="auto">
              <a:lnSpc>
                <a:spcPct val="90000"/>
              </a:lnSpc>
              <a:spcBef>
                <a:spcPts val="0"/>
              </a:spcBef>
              <a:spcAft>
                <a:spcPts val="0"/>
              </a:spcAft>
              <a:defRPr/>
            </a:pPr>
            <a:r>
              <a:rPr lang="en-US" b="1" dirty="0">
                <a:effectLst>
                  <a:outerShdw blurRad="38100" dist="38100" dir="2700000" algn="tl">
                    <a:srgbClr val="C0C0C0"/>
                  </a:outerShdw>
                </a:effectLst>
                <a:latin typeface="Arial" charset="0"/>
              </a:rPr>
              <a:t>(CHO, </a:t>
            </a:r>
            <a:r>
              <a:rPr lang="en-US" b="1" dirty="0" err="1">
                <a:effectLst>
                  <a:outerShdw blurRad="38100" dist="38100" dir="2700000" algn="tl">
                    <a:srgbClr val="C0C0C0"/>
                  </a:outerShdw>
                </a:effectLst>
                <a:latin typeface="Arial" charset="0"/>
              </a:rPr>
              <a:t>Grasas</a:t>
            </a:r>
            <a:r>
              <a:rPr lang="en-US" b="1" dirty="0">
                <a:effectLst>
                  <a:outerShdw blurRad="38100" dist="38100" dir="2700000" algn="tl">
                    <a:srgbClr val="C0C0C0"/>
                  </a:outerShdw>
                </a:effectLst>
                <a:latin typeface="Arial" charset="0"/>
              </a:rPr>
              <a:t>, PRO)</a:t>
            </a:r>
          </a:p>
        </p:txBody>
      </p:sp>
      <p:sp>
        <p:nvSpPr>
          <p:cNvPr id="13" name="Freeform 49">
            <a:extLst>
              <a:ext uri="{FF2B5EF4-FFF2-40B4-BE49-F238E27FC236}">
                <a16:creationId xmlns:a16="http://schemas.microsoft.com/office/drawing/2014/main" id="{CC1FBBFA-C74D-4523-9C2C-12AF0C0A6771}"/>
              </a:ext>
            </a:extLst>
          </p:cNvPr>
          <p:cNvSpPr>
            <a:spLocks/>
          </p:cNvSpPr>
          <p:nvPr/>
        </p:nvSpPr>
        <p:spPr bwMode="auto">
          <a:xfrm rot="-5400000" flipH="1" flipV="1">
            <a:off x="680244" y="1465089"/>
            <a:ext cx="496887" cy="384175"/>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50">
            <a:extLst>
              <a:ext uri="{FF2B5EF4-FFF2-40B4-BE49-F238E27FC236}">
                <a16:creationId xmlns:a16="http://schemas.microsoft.com/office/drawing/2014/main" id="{BD2A1936-15E0-47F9-B691-89058C7B7AE9}"/>
              </a:ext>
            </a:extLst>
          </p:cNvPr>
          <p:cNvSpPr>
            <a:spLocks/>
          </p:cNvSpPr>
          <p:nvPr/>
        </p:nvSpPr>
        <p:spPr bwMode="auto">
          <a:xfrm rot="5400000" flipV="1">
            <a:off x="2211388" y="1459533"/>
            <a:ext cx="496887" cy="395287"/>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Text Box 51">
            <a:extLst>
              <a:ext uri="{FF2B5EF4-FFF2-40B4-BE49-F238E27FC236}">
                <a16:creationId xmlns:a16="http://schemas.microsoft.com/office/drawing/2014/main" id="{D3D1909B-BBDE-40CE-88CC-4275C1CAF773}"/>
              </a:ext>
            </a:extLst>
          </p:cNvPr>
          <p:cNvSpPr txBox="1">
            <a:spLocks noChangeArrowheads="1"/>
          </p:cNvSpPr>
          <p:nvPr/>
        </p:nvSpPr>
        <p:spPr bwMode="auto">
          <a:xfrm>
            <a:off x="1955800" y="1837358"/>
            <a:ext cx="1447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Glucólisis</a:t>
            </a:r>
          </a:p>
          <a:p>
            <a:pPr algn="ctr">
              <a:lnSpc>
                <a:spcPct val="80000"/>
              </a:lnSpc>
            </a:pPr>
            <a:r>
              <a:rPr lang="en-US" altLang="en-US" sz="1600" b="1">
                <a:latin typeface="Arial" panose="020B0604020202020204" pitchFamily="34" charset="0"/>
              </a:rPr>
              <a:t>Anaeróbica</a:t>
            </a:r>
          </a:p>
        </p:txBody>
      </p:sp>
      <p:sp>
        <p:nvSpPr>
          <p:cNvPr id="16" name="Text Box 53">
            <a:extLst>
              <a:ext uri="{FF2B5EF4-FFF2-40B4-BE49-F238E27FC236}">
                <a16:creationId xmlns:a16="http://schemas.microsoft.com/office/drawing/2014/main" id="{5D09771F-4732-44B0-A21C-6ED8210FE1AF}"/>
              </a:ext>
            </a:extLst>
          </p:cNvPr>
          <p:cNvSpPr txBox="1">
            <a:spLocks noChangeArrowheads="1"/>
          </p:cNvSpPr>
          <p:nvPr/>
        </p:nvSpPr>
        <p:spPr bwMode="auto">
          <a:xfrm>
            <a:off x="3862388" y="1697658"/>
            <a:ext cx="11572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Glucólisis</a:t>
            </a:r>
          </a:p>
          <a:p>
            <a:pPr algn="ctr">
              <a:lnSpc>
                <a:spcPct val="80000"/>
              </a:lnSpc>
            </a:pPr>
            <a:r>
              <a:rPr lang="en-US" altLang="en-US" sz="1600" b="1">
                <a:latin typeface="Arial" panose="020B0604020202020204" pitchFamily="34" charset="0"/>
              </a:rPr>
              <a:t>Aeróbica</a:t>
            </a:r>
          </a:p>
        </p:txBody>
      </p:sp>
      <p:sp>
        <p:nvSpPr>
          <p:cNvPr id="17" name="Text Box 54">
            <a:extLst>
              <a:ext uri="{FF2B5EF4-FFF2-40B4-BE49-F238E27FC236}">
                <a16:creationId xmlns:a16="http://schemas.microsoft.com/office/drawing/2014/main" id="{8221E2BA-0D7F-45A0-90BD-863FD098440F}"/>
              </a:ext>
            </a:extLst>
          </p:cNvPr>
          <p:cNvSpPr txBox="1">
            <a:spLocks noChangeArrowheads="1"/>
          </p:cNvSpPr>
          <p:nvPr/>
        </p:nvSpPr>
        <p:spPr bwMode="auto">
          <a:xfrm>
            <a:off x="4941888" y="1230933"/>
            <a:ext cx="29416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Aeróbico</a:t>
            </a:r>
          </a:p>
          <a:p>
            <a:pPr algn="ctr">
              <a:lnSpc>
                <a:spcPct val="80000"/>
              </a:lnSpc>
            </a:pPr>
            <a:r>
              <a:rPr lang="en-US" altLang="en-US" sz="1600" b="1">
                <a:latin typeface="Arial" panose="020B0604020202020204" pitchFamily="34" charset="0"/>
              </a:rPr>
              <a:t>(Con Oxígeno, Oxidativo)</a:t>
            </a:r>
          </a:p>
        </p:txBody>
      </p:sp>
      <p:sp>
        <p:nvSpPr>
          <p:cNvPr id="18" name="Freeform 55">
            <a:extLst>
              <a:ext uri="{FF2B5EF4-FFF2-40B4-BE49-F238E27FC236}">
                <a16:creationId xmlns:a16="http://schemas.microsoft.com/office/drawing/2014/main" id="{33FB7CBF-6D37-47F2-B641-3127CE5914EA}"/>
              </a:ext>
            </a:extLst>
          </p:cNvPr>
          <p:cNvSpPr>
            <a:spLocks/>
          </p:cNvSpPr>
          <p:nvPr/>
        </p:nvSpPr>
        <p:spPr bwMode="auto">
          <a:xfrm rot="-5400000" flipH="1" flipV="1">
            <a:off x="5005388" y="807070"/>
            <a:ext cx="331787" cy="1560513"/>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56">
            <a:extLst>
              <a:ext uri="{FF2B5EF4-FFF2-40B4-BE49-F238E27FC236}">
                <a16:creationId xmlns:a16="http://schemas.microsoft.com/office/drawing/2014/main" id="{F40BB35F-6731-4272-A366-5C54F03D1641}"/>
              </a:ext>
            </a:extLst>
          </p:cNvPr>
          <p:cNvSpPr>
            <a:spLocks/>
          </p:cNvSpPr>
          <p:nvPr/>
        </p:nvSpPr>
        <p:spPr bwMode="auto">
          <a:xfrm rot="5400000" flipV="1">
            <a:off x="7409656" y="892002"/>
            <a:ext cx="331787" cy="1390650"/>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Text Box 57">
            <a:extLst>
              <a:ext uri="{FF2B5EF4-FFF2-40B4-BE49-F238E27FC236}">
                <a16:creationId xmlns:a16="http://schemas.microsoft.com/office/drawing/2014/main" id="{35D9B93F-700A-4334-AEAD-44A28F09AAC4}"/>
              </a:ext>
            </a:extLst>
          </p:cNvPr>
          <p:cNvSpPr txBox="1">
            <a:spLocks noChangeArrowheads="1"/>
          </p:cNvSpPr>
          <p:nvPr/>
        </p:nvSpPr>
        <p:spPr bwMode="auto">
          <a:xfrm>
            <a:off x="7612063" y="1697658"/>
            <a:ext cx="129063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Cadena de</a:t>
            </a:r>
          </a:p>
          <a:p>
            <a:pPr algn="ctr">
              <a:lnSpc>
                <a:spcPct val="80000"/>
              </a:lnSpc>
            </a:pPr>
            <a:r>
              <a:rPr lang="en-US" altLang="en-US" sz="1600" b="1">
                <a:latin typeface="Arial" panose="020B0604020202020204" pitchFamily="34" charset="0"/>
              </a:rPr>
              <a:t>Transporte</a:t>
            </a:r>
          </a:p>
          <a:p>
            <a:pPr algn="ctr">
              <a:lnSpc>
                <a:spcPct val="80000"/>
              </a:lnSpc>
            </a:pPr>
            <a:r>
              <a:rPr lang="en-US" altLang="en-US" sz="1600" b="1">
                <a:latin typeface="Arial" panose="020B0604020202020204" pitchFamily="34" charset="0"/>
              </a:rPr>
              <a:t>Electrónico</a:t>
            </a:r>
          </a:p>
        </p:txBody>
      </p:sp>
      <p:sp>
        <p:nvSpPr>
          <p:cNvPr id="21" name="Line 58">
            <a:extLst>
              <a:ext uri="{FF2B5EF4-FFF2-40B4-BE49-F238E27FC236}">
                <a16:creationId xmlns:a16="http://schemas.microsoft.com/office/drawing/2014/main" id="{D97BF273-3536-41E2-A2B0-9568E0BCF871}"/>
              </a:ext>
            </a:extLst>
          </p:cNvPr>
          <p:cNvSpPr>
            <a:spLocks noChangeShapeType="1"/>
          </p:cNvSpPr>
          <p:nvPr/>
        </p:nvSpPr>
        <p:spPr bwMode="auto">
          <a:xfrm>
            <a:off x="6405563" y="166590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2" name="Text Box 59">
            <a:extLst>
              <a:ext uri="{FF2B5EF4-FFF2-40B4-BE49-F238E27FC236}">
                <a16:creationId xmlns:a16="http://schemas.microsoft.com/office/drawing/2014/main" id="{9CA2A381-5247-47C1-8180-C82228D2F021}"/>
              </a:ext>
            </a:extLst>
          </p:cNvPr>
          <p:cNvSpPr txBox="1">
            <a:spLocks noChangeArrowheads="1"/>
          </p:cNvSpPr>
          <p:nvPr/>
        </p:nvSpPr>
        <p:spPr bwMode="auto">
          <a:xfrm>
            <a:off x="5073650" y="1799258"/>
            <a:ext cx="24463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Ciclo de Krebs</a:t>
            </a:r>
          </a:p>
          <a:p>
            <a:pPr algn="ctr">
              <a:lnSpc>
                <a:spcPct val="80000"/>
              </a:lnSpc>
            </a:pPr>
            <a:r>
              <a:rPr lang="en-US" altLang="en-US" sz="1600" b="1">
                <a:latin typeface="Arial" panose="020B0604020202020204" pitchFamily="34" charset="0"/>
              </a:rPr>
              <a:t>(Ciclo de Ácido Cítrico)</a:t>
            </a:r>
          </a:p>
        </p:txBody>
      </p:sp>
      <p:sp>
        <p:nvSpPr>
          <p:cNvPr id="23" name="Text Box 60">
            <a:extLst>
              <a:ext uri="{FF2B5EF4-FFF2-40B4-BE49-F238E27FC236}">
                <a16:creationId xmlns:a16="http://schemas.microsoft.com/office/drawing/2014/main" id="{15BC65F4-8870-48A9-A462-23663323B1BB}"/>
              </a:ext>
            </a:extLst>
          </p:cNvPr>
          <p:cNvSpPr txBox="1">
            <a:spLocks noChangeArrowheads="1"/>
          </p:cNvSpPr>
          <p:nvPr/>
        </p:nvSpPr>
        <p:spPr bwMode="auto">
          <a:xfrm>
            <a:off x="4005263" y="511795"/>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latin typeface="Arial" panose="020B0604020202020204" pitchFamily="34" charset="0"/>
              </a:rPr>
              <a:t>Célula</a:t>
            </a:r>
          </a:p>
        </p:txBody>
      </p:sp>
      <p:sp>
        <p:nvSpPr>
          <p:cNvPr id="24" name="Freeform 65">
            <a:extLst>
              <a:ext uri="{FF2B5EF4-FFF2-40B4-BE49-F238E27FC236}">
                <a16:creationId xmlns:a16="http://schemas.microsoft.com/office/drawing/2014/main" id="{D5CA7D03-21C3-4E77-B7B7-91557616B630}"/>
              </a:ext>
            </a:extLst>
          </p:cNvPr>
          <p:cNvSpPr>
            <a:spLocks/>
          </p:cNvSpPr>
          <p:nvPr/>
        </p:nvSpPr>
        <p:spPr bwMode="auto">
          <a:xfrm>
            <a:off x="723900" y="2312020"/>
            <a:ext cx="7493000" cy="165100"/>
          </a:xfrm>
          <a:custGeom>
            <a:avLst/>
            <a:gdLst>
              <a:gd name="T0" fmla="*/ 0 w 4733"/>
              <a:gd name="T1" fmla="*/ 0 h 334"/>
              <a:gd name="T2" fmla="*/ 2147483646 w 4733"/>
              <a:gd name="T3" fmla="*/ 2147483646 h 334"/>
              <a:gd name="T4" fmla="*/ 2147483646 w 4733"/>
              <a:gd name="T5" fmla="*/ 2147483646 h 334"/>
              <a:gd name="T6" fmla="*/ 2147483646 w 4733"/>
              <a:gd name="T7" fmla="*/ 2147483646 h 334"/>
              <a:gd name="T8" fmla="*/ 0 60000 65536"/>
              <a:gd name="T9" fmla="*/ 0 60000 65536"/>
              <a:gd name="T10" fmla="*/ 0 60000 65536"/>
              <a:gd name="T11" fmla="*/ 0 60000 65536"/>
              <a:gd name="T12" fmla="*/ 0 w 4733"/>
              <a:gd name="T13" fmla="*/ 0 h 334"/>
              <a:gd name="T14" fmla="*/ 4733 w 4733"/>
              <a:gd name="T15" fmla="*/ 334 h 334"/>
            </a:gdLst>
            <a:ahLst/>
            <a:cxnLst>
              <a:cxn ang="T8">
                <a:pos x="T0" y="T1"/>
              </a:cxn>
              <a:cxn ang="T9">
                <a:pos x="T2" y="T3"/>
              </a:cxn>
              <a:cxn ang="T10">
                <a:pos x="T4" y="T5"/>
              </a:cxn>
              <a:cxn ang="T11">
                <a:pos x="T6" y="T7"/>
              </a:cxn>
            </a:cxnLst>
            <a:rect l="T12" t="T13" r="T14" b="T15"/>
            <a:pathLst>
              <a:path w="4733" h="334">
                <a:moveTo>
                  <a:pt x="0" y="0"/>
                </a:moveTo>
                <a:lnTo>
                  <a:pt x="8" y="334"/>
                </a:lnTo>
                <a:lnTo>
                  <a:pt x="4733" y="334"/>
                </a:lnTo>
                <a:lnTo>
                  <a:pt x="4733" y="242"/>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Line 66">
            <a:extLst>
              <a:ext uri="{FF2B5EF4-FFF2-40B4-BE49-F238E27FC236}">
                <a16:creationId xmlns:a16="http://schemas.microsoft.com/office/drawing/2014/main" id="{90B3F42E-8821-4367-B867-7870965C4577}"/>
              </a:ext>
            </a:extLst>
          </p:cNvPr>
          <p:cNvSpPr>
            <a:spLocks noChangeShapeType="1"/>
          </p:cNvSpPr>
          <p:nvPr/>
        </p:nvSpPr>
        <p:spPr bwMode="auto">
          <a:xfrm>
            <a:off x="4411663" y="2129458"/>
            <a:ext cx="0" cy="3476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8">
            <a:extLst>
              <a:ext uri="{FF2B5EF4-FFF2-40B4-BE49-F238E27FC236}">
                <a16:creationId xmlns:a16="http://schemas.microsoft.com/office/drawing/2014/main" id="{945E853B-123A-460E-BC29-DBAF9A7F5933}"/>
              </a:ext>
            </a:extLst>
          </p:cNvPr>
          <p:cNvSpPr>
            <a:spLocks noChangeShapeType="1"/>
          </p:cNvSpPr>
          <p:nvPr/>
        </p:nvSpPr>
        <p:spPr bwMode="auto">
          <a:xfrm>
            <a:off x="2659063" y="2256458"/>
            <a:ext cx="0" cy="2206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69">
            <a:extLst>
              <a:ext uri="{FF2B5EF4-FFF2-40B4-BE49-F238E27FC236}">
                <a16:creationId xmlns:a16="http://schemas.microsoft.com/office/drawing/2014/main" id="{558548BD-2BD2-4018-B587-D39999B5371F}"/>
              </a:ext>
            </a:extLst>
          </p:cNvPr>
          <p:cNvSpPr>
            <a:spLocks noChangeShapeType="1"/>
          </p:cNvSpPr>
          <p:nvPr/>
        </p:nvSpPr>
        <p:spPr bwMode="auto">
          <a:xfrm>
            <a:off x="4411663" y="246759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 name="Line 71">
            <a:extLst>
              <a:ext uri="{FF2B5EF4-FFF2-40B4-BE49-F238E27FC236}">
                <a16:creationId xmlns:a16="http://schemas.microsoft.com/office/drawing/2014/main" id="{F6475518-6BA0-40DF-B5F0-2E5818485B61}"/>
              </a:ext>
            </a:extLst>
          </p:cNvPr>
          <p:cNvSpPr>
            <a:spLocks noChangeShapeType="1"/>
          </p:cNvSpPr>
          <p:nvPr/>
        </p:nvSpPr>
        <p:spPr bwMode="auto">
          <a:xfrm>
            <a:off x="4413250" y="314387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 name="Text Box 72">
            <a:extLst>
              <a:ext uri="{FF2B5EF4-FFF2-40B4-BE49-F238E27FC236}">
                <a16:creationId xmlns:a16="http://schemas.microsoft.com/office/drawing/2014/main" id="{CF43E4B5-CA06-4CB2-A292-5BF36BAD100A}"/>
              </a:ext>
            </a:extLst>
          </p:cNvPr>
          <p:cNvSpPr txBox="1">
            <a:spLocks noChangeArrowheads="1"/>
          </p:cNvSpPr>
          <p:nvPr/>
        </p:nvSpPr>
        <p:spPr bwMode="auto">
          <a:xfrm>
            <a:off x="-38102" y="3589958"/>
            <a:ext cx="91970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b="1" dirty="0" err="1">
                <a:latin typeface="Arial" panose="020B0604020202020204" pitchFamily="34" charset="0"/>
              </a:rPr>
              <a:t>Fosforilación</a:t>
            </a:r>
            <a:endParaRPr lang="en-US" altLang="en-US" b="1" dirty="0">
              <a:latin typeface="Arial" panose="020B0604020202020204" pitchFamily="34" charset="0"/>
            </a:endParaRPr>
          </a:p>
          <a:p>
            <a:pPr algn="ctr">
              <a:lnSpc>
                <a:spcPct val="90000"/>
              </a:lnSpc>
            </a:pPr>
            <a:r>
              <a:rPr lang="en-US" altLang="en-US" b="1" dirty="0">
                <a:latin typeface="Arial" panose="020B0604020202020204" pitchFamily="34" charset="0"/>
              </a:rPr>
              <a:t>(</a:t>
            </a:r>
            <a:r>
              <a:rPr lang="en-US" altLang="en-US" b="1" dirty="0" err="1">
                <a:latin typeface="Arial" panose="020B0604020202020204" pitchFamily="34" charset="0"/>
              </a:rPr>
              <a:t>Almacenaje</a:t>
            </a:r>
            <a:r>
              <a:rPr lang="en-US" altLang="en-US" b="1" dirty="0">
                <a:latin typeface="Arial" panose="020B0604020202020204" pitchFamily="34" charset="0"/>
              </a:rPr>
              <a:t> de </a:t>
            </a:r>
            <a:r>
              <a:rPr lang="en-US" altLang="en-US" b="1" dirty="0" err="1">
                <a:latin typeface="Arial" panose="020B0604020202020204" pitchFamily="34" charset="0"/>
              </a:rPr>
              <a:t>Energía</a:t>
            </a:r>
            <a:r>
              <a:rPr lang="en-US" altLang="en-US" b="1" dirty="0">
                <a:latin typeface="Arial" panose="020B0604020202020204" pitchFamily="34" charset="0"/>
              </a:rPr>
              <a:t> </a:t>
            </a:r>
            <a:r>
              <a:rPr lang="en-US" altLang="en-US" b="1" dirty="0" err="1">
                <a:latin typeface="Arial" panose="020B0604020202020204" pitchFamily="34" charset="0"/>
              </a:rPr>
              <a:t>formando</a:t>
            </a:r>
            <a:r>
              <a:rPr lang="en-US" altLang="en-US" b="1" dirty="0">
                <a:latin typeface="Arial" panose="020B0604020202020204" pitchFamily="34" charset="0"/>
              </a:rPr>
              <a:t> ATP a </a:t>
            </a:r>
            <a:r>
              <a:rPr lang="en-US" altLang="en-US" b="1" dirty="0" err="1">
                <a:latin typeface="Arial" panose="020B0604020202020204" pitchFamily="34" charset="0"/>
              </a:rPr>
              <a:t>partir</a:t>
            </a:r>
            <a:r>
              <a:rPr lang="en-US" altLang="en-US" b="1" dirty="0">
                <a:latin typeface="Arial" panose="020B0604020202020204" pitchFamily="34" charset="0"/>
              </a:rPr>
              <a:t> de </a:t>
            </a:r>
            <a:r>
              <a:rPr lang="en-US" altLang="en-US" b="1" dirty="0" err="1">
                <a:latin typeface="Arial" panose="020B0604020202020204" pitchFamily="34" charset="0"/>
              </a:rPr>
              <a:t>otras</a:t>
            </a:r>
            <a:r>
              <a:rPr lang="en-US" altLang="en-US" b="1" dirty="0">
                <a:latin typeface="Arial" panose="020B0604020202020204" pitchFamily="34" charset="0"/>
              </a:rPr>
              <a:t> </a:t>
            </a:r>
            <a:r>
              <a:rPr lang="en-US" altLang="en-US" b="1" dirty="0" err="1">
                <a:latin typeface="Arial" panose="020B0604020202020204" pitchFamily="34" charset="0"/>
              </a:rPr>
              <a:t>fuentes</a:t>
            </a:r>
            <a:r>
              <a:rPr lang="en-US" altLang="en-US" b="1" dirty="0">
                <a:latin typeface="Arial" panose="020B0604020202020204" pitchFamily="34" charset="0"/>
              </a:rPr>
              <a:t> </a:t>
            </a:r>
            <a:r>
              <a:rPr lang="en-US" altLang="en-US" b="1" dirty="0" err="1">
                <a:latin typeface="Arial" panose="020B0604020202020204" pitchFamily="34" charset="0"/>
              </a:rPr>
              <a:t>Químicas</a:t>
            </a:r>
            <a:r>
              <a:rPr lang="en-US" altLang="en-US" b="1" dirty="0">
                <a:latin typeface="Arial" panose="020B0604020202020204" pitchFamily="34" charset="0"/>
              </a:rPr>
              <a:t>)</a:t>
            </a:r>
          </a:p>
        </p:txBody>
      </p:sp>
      <p:sp>
        <p:nvSpPr>
          <p:cNvPr id="30" name="Line 73">
            <a:extLst>
              <a:ext uri="{FF2B5EF4-FFF2-40B4-BE49-F238E27FC236}">
                <a16:creationId xmlns:a16="http://schemas.microsoft.com/office/drawing/2014/main" id="{E9D3BE37-D7BF-4915-B90B-09BF2E967192}"/>
              </a:ext>
            </a:extLst>
          </p:cNvPr>
          <p:cNvSpPr>
            <a:spLocks noChangeShapeType="1"/>
          </p:cNvSpPr>
          <p:nvPr/>
        </p:nvSpPr>
        <p:spPr bwMode="auto">
          <a:xfrm>
            <a:off x="4413250" y="349947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Text Box 76">
            <a:extLst>
              <a:ext uri="{FF2B5EF4-FFF2-40B4-BE49-F238E27FC236}">
                <a16:creationId xmlns:a16="http://schemas.microsoft.com/office/drawing/2014/main" id="{BAFCE2A8-847C-413A-81EE-B4D777BF5741}"/>
              </a:ext>
            </a:extLst>
          </p:cNvPr>
          <p:cNvSpPr txBox="1">
            <a:spLocks noChangeArrowheads="1"/>
          </p:cNvSpPr>
          <p:nvPr/>
        </p:nvSpPr>
        <p:spPr bwMode="auto">
          <a:xfrm>
            <a:off x="2712566" y="4485442"/>
            <a:ext cx="380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latin typeface="Arial" panose="020B0604020202020204" pitchFamily="34" charset="0"/>
              </a:rPr>
              <a:t>(ADP + Pi + </a:t>
            </a:r>
            <a:r>
              <a:rPr lang="en-US" altLang="en-US" b="1" dirty="0" err="1">
                <a:solidFill>
                  <a:srgbClr val="FF0000"/>
                </a:solidFill>
                <a:latin typeface="Arial" panose="020B0604020202020204" pitchFamily="34" charset="0"/>
              </a:rPr>
              <a:t>Energía</a:t>
            </a:r>
            <a:r>
              <a:rPr lang="en-US" altLang="en-US" b="1" dirty="0">
                <a:latin typeface="Arial" panose="020B0604020202020204" pitchFamily="34" charset="0"/>
              </a:rPr>
              <a:t>               ATP)</a:t>
            </a:r>
          </a:p>
        </p:txBody>
      </p:sp>
      <p:sp>
        <p:nvSpPr>
          <p:cNvPr id="32" name="Line 77">
            <a:extLst>
              <a:ext uri="{FF2B5EF4-FFF2-40B4-BE49-F238E27FC236}">
                <a16:creationId xmlns:a16="http://schemas.microsoft.com/office/drawing/2014/main" id="{32D2F6F5-753A-47E5-90E5-44DC00075CBA}"/>
              </a:ext>
            </a:extLst>
          </p:cNvPr>
          <p:cNvSpPr>
            <a:spLocks noChangeShapeType="1"/>
          </p:cNvSpPr>
          <p:nvPr/>
        </p:nvSpPr>
        <p:spPr bwMode="auto">
          <a:xfrm>
            <a:off x="4860032" y="4699754"/>
            <a:ext cx="939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Text Box 78">
            <a:extLst>
              <a:ext uri="{FF2B5EF4-FFF2-40B4-BE49-F238E27FC236}">
                <a16:creationId xmlns:a16="http://schemas.microsoft.com/office/drawing/2014/main" id="{C818FDE1-30EC-4900-B668-C08F5997EBE1}"/>
              </a:ext>
            </a:extLst>
          </p:cNvPr>
          <p:cNvSpPr txBox="1">
            <a:spLocks noChangeArrowheads="1"/>
          </p:cNvSpPr>
          <p:nvPr/>
        </p:nvSpPr>
        <p:spPr bwMode="auto">
          <a:xfrm>
            <a:off x="4860032" y="4406067"/>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ATPasa</a:t>
            </a:r>
          </a:p>
        </p:txBody>
      </p:sp>
      <p:sp>
        <p:nvSpPr>
          <p:cNvPr id="34" name="Line 80">
            <a:extLst>
              <a:ext uri="{FF2B5EF4-FFF2-40B4-BE49-F238E27FC236}">
                <a16:creationId xmlns:a16="http://schemas.microsoft.com/office/drawing/2014/main" id="{37DCBC1F-AAA2-4612-80D8-F1C64ACF9EF2}"/>
              </a:ext>
            </a:extLst>
          </p:cNvPr>
          <p:cNvSpPr>
            <a:spLocks noChangeShapeType="1"/>
          </p:cNvSpPr>
          <p:nvPr/>
        </p:nvSpPr>
        <p:spPr bwMode="auto">
          <a:xfrm>
            <a:off x="4406900" y="5522079"/>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Text Box 81">
            <a:extLst>
              <a:ext uri="{FF2B5EF4-FFF2-40B4-BE49-F238E27FC236}">
                <a16:creationId xmlns:a16="http://schemas.microsoft.com/office/drawing/2014/main" id="{29997BEA-1039-4FD4-8A2E-4708CAE6F859}"/>
              </a:ext>
            </a:extLst>
          </p:cNvPr>
          <p:cNvSpPr txBox="1">
            <a:spLocks noChangeArrowheads="1"/>
          </p:cNvSpPr>
          <p:nvPr/>
        </p:nvSpPr>
        <p:spPr bwMode="auto">
          <a:xfrm>
            <a:off x="4384675" y="5485567"/>
            <a:ext cx="399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dirty="0">
                <a:latin typeface="Times New Roman" panose="02020603050405020304" pitchFamily="18" charset="0"/>
              </a:rPr>
              <a:t>(</a:t>
            </a:r>
            <a:r>
              <a:rPr lang="en-US" altLang="en-US" sz="1600" b="1" i="1" dirty="0" err="1">
                <a:latin typeface="Times New Roman" panose="02020603050405020304" pitchFamily="18" charset="0"/>
              </a:rPr>
              <a:t>Rompe</a:t>
            </a:r>
            <a:r>
              <a:rPr lang="en-US" altLang="en-US" sz="1600" b="1" i="1" dirty="0">
                <a:latin typeface="Times New Roman" panose="02020603050405020304" pitchFamily="18" charset="0"/>
              </a:rPr>
              <a:t>/</a:t>
            </a:r>
            <a:r>
              <a:rPr lang="en-US" altLang="en-US" sz="1600" b="1" i="1" dirty="0" err="1">
                <a:latin typeface="Times New Roman" panose="02020603050405020304" pitchFamily="18" charset="0"/>
              </a:rPr>
              <a:t>Degrada</a:t>
            </a:r>
            <a:r>
              <a:rPr lang="en-US" altLang="en-US" sz="1600" b="1" i="1" dirty="0">
                <a:latin typeface="Times New Roman" panose="02020603050405020304" pitchFamily="18" charset="0"/>
              </a:rPr>
              <a:t> (</a:t>
            </a:r>
            <a:r>
              <a:rPr lang="en-US" altLang="en-US" sz="1600" b="1" i="1" dirty="0" err="1">
                <a:latin typeface="Times New Roman" panose="02020603050405020304" pitchFamily="18" charset="0"/>
              </a:rPr>
              <a:t>Catabolismo</a:t>
            </a:r>
            <a:r>
              <a:rPr lang="en-US" altLang="en-US" sz="1600" b="1" i="1" dirty="0">
                <a:latin typeface="Times New Roman" panose="02020603050405020304" pitchFamily="18" charset="0"/>
              </a:rPr>
              <a:t>/</a:t>
            </a:r>
            <a:r>
              <a:rPr lang="en-US" altLang="en-US" sz="1600" b="1" i="1" dirty="0" err="1">
                <a:latin typeface="Times New Roman" panose="02020603050405020304" pitchFamily="18" charset="0"/>
              </a:rPr>
              <a:t>Exergónico</a:t>
            </a:r>
            <a:r>
              <a:rPr lang="en-US" altLang="en-US" sz="1600" b="1" i="1" dirty="0">
                <a:latin typeface="Times New Roman" panose="02020603050405020304" pitchFamily="18" charset="0"/>
              </a:rPr>
              <a:t>)</a:t>
            </a:r>
          </a:p>
        </p:txBody>
      </p:sp>
      <p:sp>
        <p:nvSpPr>
          <p:cNvPr id="36" name="Text Box 82">
            <a:extLst>
              <a:ext uri="{FF2B5EF4-FFF2-40B4-BE49-F238E27FC236}">
                <a16:creationId xmlns:a16="http://schemas.microsoft.com/office/drawing/2014/main" id="{9D2DDAD3-177B-46F1-BB27-84BFB1D6BE67}"/>
              </a:ext>
            </a:extLst>
          </p:cNvPr>
          <p:cNvSpPr txBox="1">
            <a:spLocks noChangeArrowheads="1"/>
          </p:cNvSpPr>
          <p:nvPr/>
        </p:nvSpPr>
        <p:spPr bwMode="auto">
          <a:xfrm>
            <a:off x="2386013" y="5755442"/>
            <a:ext cx="380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latin typeface="Arial" panose="020B0604020202020204" pitchFamily="34" charset="0"/>
              </a:rPr>
              <a:t>(ADP + Pi + </a:t>
            </a:r>
            <a:r>
              <a:rPr lang="en-US" altLang="en-US" b="1">
                <a:solidFill>
                  <a:srgbClr val="FF0000"/>
                </a:solidFill>
                <a:latin typeface="Arial" panose="020B0604020202020204" pitchFamily="34" charset="0"/>
              </a:rPr>
              <a:t>Energía</a:t>
            </a:r>
            <a:r>
              <a:rPr lang="en-US" altLang="en-US" b="1">
                <a:latin typeface="Arial" panose="020B0604020202020204" pitchFamily="34" charset="0"/>
              </a:rPr>
              <a:t>               ATP)</a:t>
            </a:r>
          </a:p>
        </p:txBody>
      </p:sp>
      <p:sp>
        <p:nvSpPr>
          <p:cNvPr id="37" name="Line 83">
            <a:extLst>
              <a:ext uri="{FF2B5EF4-FFF2-40B4-BE49-F238E27FC236}">
                <a16:creationId xmlns:a16="http://schemas.microsoft.com/office/drawing/2014/main" id="{53155291-C939-4BFD-843F-1E301CED5B90}"/>
              </a:ext>
            </a:extLst>
          </p:cNvPr>
          <p:cNvSpPr>
            <a:spLocks noChangeShapeType="1"/>
          </p:cNvSpPr>
          <p:nvPr/>
        </p:nvSpPr>
        <p:spPr bwMode="auto">
          <a:xfrm>
            <a:off x="4499992" y="5969754"/>
            <a:ext cx="93980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8" name="Text Box 84">
            <a:extLst>
              <a:ext uri="{FF2B5EF4-FFF2-40B4-BE49-F238E27FC236}">
                <a16:creationId xmlns:a16="http://schemas.microsoft.com/office/drawing/2014/main" id="{781EA28C-EF97-46B3-BD4D-757E9BE28AF6}"/>
              </a:ext>
            </a:extLst>
          </p:cNvPr>
          <p:cNvSpPr txBox="1">
            <a:spLocks noChangeArrowheads="1"/>
          </p:cNvSpPr>
          <p:nvPr/>
        </p:nvSpPr>
        <p:spPr bwMode="auto">
          <a:xfrm>
            <a:off x="4427984" y="5701467"/>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dirty="0" err="1">
                <a:latin typeface="Times New Roman" panose="02020603050405020304" pitchFamily="18" charset="0"/>
              </a:rPr>
              <a:t>ATPasa</a:t>
            </a:r>
            <a:endParaRPr lang="en-US" altLang="en-US" sz="1600" b="1" i="1" dirty="0">
              <a:latin typeface="Times New Roman" panose="02020603050405020304" pitchFamily="18" charset="0"/>
            </a:endParaRPr>
          </a:p>
        </p:txBody>
      </p:sp>
      <p:sp>
        <p:nvSpPr>
          <p:cNvPr id="39" name="Text Box 85">
            <a:extLst>
              <a:ext uri="{FF2B5EF4-FFF2-40B4-BE49-F238E27FC236}">
                <a16:creationId xmlns:a16="http://schemas.microsoft.com/office/drawing/2014/main" id="{7995A745-3EBB-4E30-992B-9ED4D0868518}"/>
              </a:ext>
            </a:extLst>
          </p:cNvPr>
          <p:cNvSpPr txBox="1">
            <a:spLocks noChangeArrowheads="1"/>
          </p:cNvSpPr>
          <p:nvPr/>
        </p:nvSpPr>
        <p:spPr bwMode="auto">
          <a:xfrm>
            <a:off x="3554413" y="6136442"/>
            <a:ext cx="164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b="1">
                <a:latin typeface="Arial" panose="020B0604020202020204" pitchFamily="34" charset="0"/>
              </a:rPr>
              <a:t>Energía Libre</a:t>
            </a:r>
          </a:p>
        </p:txBody>
      </p:sp>
      <p:sp>
        <p:nvSpPr>
          <p:cNvPr id="40" name="Line 86">
            <a:extLst>
              <a:ext uri="{FF2B5EF4-FFF2-40B4-BE49-F238E27FC236}">
                <a16:creationId xmlns:a16="http://schemas.microsoft.com/office/drawing/2014/main" id="{C77F332C-E8D8-4E4B-A853-7840C0DE5731}"/>
              </a:ext>
            </a:extLst>
          </p:cNvPr>
          <p:cNvSpPr>
            <a:spLocks noChangeShapeType="1"/>
          </p:cNvSpPr>
          <p:nvPr/>
        </p:nvSpPr>
        <p:spPr bwMode="auto">
          <a:xfrm>
            <a:off x="4413250" y="6058654"/>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1" name="Line 87">
            <a:extLst>
              <a:ext uri="{FF2B5EF4-FFF2-40B4-BE49-F238E27FC236}">
                <a16:creationId xmlns:a16="http://schemas.microsoft.com/office/drawing/2014/main" id="{39F1275D-9E56-4597-87C4-870FFA2B3A18}"/>
              </a:ext>
            </a:extLst>
          </p:cNvPr>
          <p:cNvSpPr>
            <a:spLocks noChangeShapeType="1"/>
          </p:cNvSpPr>
          <p:nvPr/>
        </p:nvSpPr>
        <p:spPr bwMode="auto">
          <a:xfrm>
            <a:off x="4438650" y="79437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2" name="Line 88">
            <a:extLst>
              <a:ext uri="{FF2B5EF4-FFF2-40B4-BE49-F238E27FC236}">
                <a16:creationId xmlns:a16="http://schemas.microsoft.com/office/drawing/2014/main" id="{9DD022D9-5158-4CE6-824C-977C977E14A7}"/>
              </a:ext>
            </a:extLst>
          </p:cNvPr>
          <p:cNvSpPr>
            <a:spLocks noChangeShapeType="1"/>
          </p:cNvSpPr>
          <p:nvPr/>
        </p:nvSpPr>
        <p:spPr bwMode="auto">
          <a:xfrm>
            <a:off x="4438650" y="42607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 name="Freeform 89">
            <a:extLst>
              <a:ext uri="{FF2B5EF4-FFF2-40B4-BE49-F238E27FC236}">
                <a16:creationId xmlns:a16="http://schemas.microsoft.com/office/drawing/2014/main" id="{98448077-AA9D-45C6-818B-FA13B05D9A1A}"/>
              </a:ext>
            </a:extLst>
          </p:cNvPr>
          <p:cNvSpPr>
            <a:spLocks/>
          </p:cNvSpPr>
          <p:nvPr/>
        </p:nvSpPr>
        <p:spPr bwMode="auto">
          <a:xfrm rot="5400000" flipV="1">
            <a:off x="5680869" y="582439"/>
            <a:ext cx="227013" cy="1228725"/>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Text Box 90">
            <a:extLst>
              <a:ext uri="{FF2B5EF4-FFF2-40B4-BE49-F238E27FC236}">
                <a16:creationId xmlns:a16="http://schemas.microsoft.com/office/drawing/2014/main" id="{74223626-B538-454D-A6AE-D376C966F3E8}"/>
              </a:ext>
            </a:extLst>
          </p:cNvPr>
          <p:cNvSpPr txBox="1">
            <a:spLocks noChangeArrowheads="1"/>
          </p:cNvSpPr>
          <p:nvPr/>
        </p:nvSpPr>
        <p:spPr bwMode="auto">
          <a:xfrm>
            <a:off x="3319463" y="6530142"/>
            <a:ext cx="2151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b="1">
                <a:latin typeface="Arial Black" panose="020B0A04020102020204" pitchFamily="34" charset="0"/>
              </a:rPr>
              <a:t>Trabajo Biológico</a:t>
            </a:r>
          </a:p>
        </p:txBody>
      </p:sp>
      <p:sp>
        <p:nvSpPr>
          <p:cNvPr id="45" name="Line 91">
            <a:extLst>
              <a:ext uri="{FF2B5EF4-FFF2-40B4-BE49-F238E27FC236}">
                <a16:creationId xmlns:a16="http://schemas.microsoft.com/office/drawing/2014/main" id="{ABE5A83B-62EB-4638-BD36-465E3CC732D8}"/>
              </a:ext>
            </a:extLst>
          </p:cNvPr>
          <p:cNvSpPr>
            <a:spLocks noChangeShapeType="1"/>
          </p:cNvSpPr>
          <p:nvPr/>
        </p:nvSpPr>
        <p:spPr bwMode="auto">
          <a:xfrm>
            <a:off x="4413250" y="6426954"/>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 name="Text Box 78">
            <a:extLst>
              <a:ext uri="{FF2B5EF4-FFF2-40B4-BE49-F238E27FC236}">
                <a16:creationId xmlns:a16="http://schemas.microsoft.com/office/drawing/2014/main" id="{5ED34A3F-DFC3-4E8C-98A2-4FB1EB0F6BA5}"/>
              </a:ext>
            </a:extLst>
          </p:cNvPr>
          <p:cNvSpPr txBox="1">
            <a:spLocks noChangeArrowheads="1"/>
          </p:cNvSpPr>
          <p:nvPr/>
        </p:nvSpPr>
        <p:spPr bwMode="auto">
          <a:xfrm>
            <a:off x="101600" y="1999283"/>
            <a:ext cx="1371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(Fosfagénico)</a:t>
            </a:r>
          </a:p>
        </p:txBody>
      </p:sp>
      <p:sp>
        <p:nvSpPr>
          <p:cNvPr id="47" name="Line 68">
            <a:extLst>
              <a:ext uri="{FF2B5EF4-FFF2-40B4-BE49-F238E27FC236}">
                <a16:creationId xmlns:a16="http://schemas.microsoft.com/office/drawing/2014/main" id="{93AA351B-B9EF-4493-A851-4CAEC6D6BF92}"/>
              </a:ext>
            </a:extLst>
          </p:cNvPr>
          <p:cNvSpPr>
            <a:spLocks noChangeShapeType="1"/>
          </p:cNvSpPr>
          <p:nvPr/>
        </p:nvSpPr>
        <p:spPr bwMode="auto">
          <a:xfrm>
            <a:off x="8234363" y="2269158"/>
            <a:ext cx="0" cy="2206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Text Box 81">
            <a:extLst>
              <a:ext uri="{FF2B5EF4-FFF2-40B4-BE49-F238E27FC236}">
                <a16:creationId xmlns:a16="http://schemas.microsoft.com/office/drawing/2014/main" id="{A93E3B8C-9470-4771-8390-0131667D9AF2}"/>
              </a:ext>
            </a:extLst>
          </p:cNvPr>
          <p:cNvSpPr txBox="1">
            <a:spLocks noChangeArrowheads="1"/>
          </p:cNvSpPr>
          <p:nvPr/>
        </p:nvSpPr>
        <p:spPr bwMode="auto">
          <a:xfrm>
            <a:off x="4384675" y="4190167"/>
            <a:ext cx="4467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dirty="0">
                <a:latin typeface="Times New Roman" panose="02020603050405020304" pitchFamily="18" charset="0"/>
              </a:rPr>
              <a:t>(Une/Forma/</a:t>
            </a:r>
            <a:r>
              <a:rPr lang="en-US" altLang="en-US" sz="1600" b="1" i="1" dirty="0" err="1">
                <a:latin typeface="Times New Roman" panose="02020603050405020304" pitchFamily="18" charset="0"/>
              </a:rPr>
              <a:t>Sintetiza</a:t>
            </a:r>
            <a:r>
              <a:rPr lang="en-US" altLang="en-US" sz="1600" b="1" i="1" dirty="0">
                <a:latin typeface="Times New Roman" panose="02020603050405020304" pitchFamily="18" charset="0"/>
              </a:rPr>
              <a:t> [</a:t>
            </a:r>
            <a:r>
              <a:rPr lang="en-US" altLang="en-US" sz="1600" b="1" i="1" dirty="0" err="1">
                <a:latin typeface="Times New Roman" panose="02020603050405020304" pitchFamily="18" charset="0"/>
              </a:rPr>
              <a:t>Anabolismo</a:t>
            </a:r>
            <a:r>
              <a:rPr lang="en-US" altLang="en-US" sz="1600" b="1" i="1" dirty="0">
                <a:latin typeface="Times New Roman" panose="02020603050405020304" pitchFamily="18" charset="0"/>
              </a:rPr>
              <a:t>/</a:t>
            </a:r>
            <a:r>
              <a:rPr lang="en-US" altLang="en-US" sz="1600" b="1" i="1" dirty="0" err="1">
                <a:latin typeface="Times New Roman" panose="02020603050405020304" pitchFamily="18" charset="0"/>
              </a:rPr>
              <a:t>Endergónico</a:t>
            </a:r>
            <a:r>
              <a:rPr lang="en-US" altLang="en-US" sz="1600" b="1" i="1" dirty="0">
                <a:latin typeface="Times New Roman" panose="02020603050405020304" pitchFamily="18" charset="0"/>
              </a:rPr>
              <a:t>])</a:t>
            </a:r>
          </a:p>
        </p:txBody>
      </p:sp>
      <p:sp>
        <p:nvSpPr>
          <p:cNvPr id="49" name="Line 80">
            <a:extLst>
              <a:ext uri="{FF2B5EF4-FFF2-40B4-BE49-F238E27FC236}">
                <a16:creationId xmlns:a16="http://schemas.microsoft.com/office/drawing/2014/main" id="{688A0C63-0043-4091-9030-782E06629983}"/>
              </a:ext>
            </a:extLst>
          </p:cNvPr>
          <p:cNvSpPr>
            <a:spLocks noChangeShapeType="1"/>
          </p:cNvSpPr>
          <p:nvPr/>
        </p:nvSpPr>
        <p:spPr bwMode="auto">
          <a:xfrm>
            <a:off x="4419600" y="4213979"/>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0" name="Rectangle 60">
            <a:extLst>
              <a:ext uri="{FF2B5EF4-FFF2-40B4-BE49-F238E27FC236}">
                <a16:creationId xmlns:a16="http://schemas.microsoft.com/office/drawing/2014/main" id="{6969BCFA-83AF-4A38-AC23-6427310CA006}"/>
              </a:ext>
            </a:extLst>
          </p:cNvPr>
          <p:cNvSpPr>
            <a:spLocks noChangeArrowheads="1"/>
          </p:cNvSpPr>
          <p:nvPr/>
        </p:nvSpPr>
        <p:spPr bwMode="auto">
          <a:xfrm>
            <a:off x="2438399" y="4223504"/>
            <a:ext cx="6413493" cy="622300"/>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51" name="Text Box 12">
            <a:extLst>
              <a:ext uri="{FF2B5EF4-FFF2-40B4-BE49-F238E27FC236}">
                <a16:creationId xmlns:a16="http://schemas.microsoft.com/office/drawing/2014/main" id="{B9ACF350-F8F3-420B-8CFD-AA6B6FE6BC5A}"/>
              </a:ext>
            </a:extLst>
          </p:cNvPr>
          <p:cNvSpPr txBox="1">
            <a:spLocks noChangeArrowheads="1"/>
          </p:cNvSpPr>
          <p:nvPr/>
        </p:nvSpPr>
        <p:spPr bwMode="auto">
          <a:xfrm>
            <a:off x="-38101" y="4282242"/>
            <a:ext cx="2695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b="1" dirty="0" err="1">
                <a:solidFill>
                  <a:srgbClr val="3333FF"/>
                </a:solidFill>
                <a:latin typeface="Arial" panose="020B0604020202020204" pitchFamily="34" charset="0"/>
              </a:rPr>
              <a:t>Reacción</a:t>
            </a:r>
            <a:r>
              <a:rPr lang="en-US" altLang="en-US" b="1" dirty="0">
                <a:solidFill>
                  <a:srgbClr val="3333FF"/>
                </a:solidFill>
                <a:latin typeface="Arial" panose="020B0604020202020204" pitchFamily="34" charset="0"/>
              </a:rPr>
              <a:t> </a:t>
            </a:r>
            <a:r>
              <a:rPr lang="en-US" altLang="en-US" b="1" dirty="0" err="1">
                <a:solidFill>
                  <a:srgbClr val="3333FF"/>
                </a:solidFill>
                <a:latin typeface="Arial" panose="020B0604020202020204" pitchFamily="34" charset="0"/>
              </a:rPr>
              <a:t>Acoplada</a:t>
            </a:r>
            <a:endParaRPr lang="en-US" altLang="en-US" b="1" dirty="0">
              <a:solidFill>
                <a:srgbClr val="3333FF"/>
              </a:solidFill>
              <a:latin typeface="Arial" panose="020B0604020202020204" pitchFamily="34" charset="0"/>
            </a:endParaRPr>
          </a:p>
        </p:txBody>
      </p:sp>
      <p:sp>
        <p:nvSpPr>
          <p:cNvPr id="52" name="Text Box 44">
            <a:extLst>
              <a:ext uri="{FF2B5EF4-FFF2-40B4-BE49-F238E27FC236}">
                <a16:creationId xmlns:a16="http://schemas.microsoft.com/office/drawing/2014/main" id="{C3655D8D-E611-483A-8AA0-77A2FDB9A284}"/>
              </a:ext>
            </a:extLst>
          </p:cNvPr>
          <p:cNvSpPr txBox="1">
            <a:spLocks noChangeArrowheads="1"/>
          </p:cNvSpPr>
          <p:nvPr/>
        </p:nvSpPr>
        <p:spPr bwMode="auto">
          <a:xfrm>
            <a:off x="0" y="4796592"/>
            <a:ext cx="2895600" cy="508000"/>
          </a:xfrm>
          <a:prstGeom prst="rect">
            <a:avLst/>
          </a:prstGeom>
          <a:noFill/>
          <a:ln w="9525">
            <a:noFill/>
            <a:miter lim="800000"/>
            <a:headEnd/>
            <a:tailEnd/>
          </a:ln>
          <a:effectLst/>
        </p:spPr>
        <p:txBody>
          <a:bodyPr>
            <a:spAutoFit/>
          </a:bodyPr>
          <a:lstStyle/>
          <a:p>
            <a:pPr algn="ctr" fontAlgn="auto">
              <a:lnSpc>
                <a:spcPct val="90000"/>
              </a:lnSpc>
              <a:spcBef>
                <a:spcPts val="0"/>
              </a:spcBef>
              <a:spcAft>
                <a:spcPts val="0"/>
              </a:spcAft>
              <a:defRPr/>
            </a:pPr>
            <a:endParaRPr lang="en-US" sz="1500" b="1" i="1" dirty="0">
              <a:solidFill>
                <a:srgbClr val="FF0000"/>
              </a:solidFill>
              <a:effectLst>
                <a:outerShdw blurRad="38100" dist="38100" dir="2700000" algn="tl">
                  <a:srgbClr val="C0C0C0"/>
                </a:outerShdw>
              </a:effectLst>
              <a:latin typeface="Arial" charset="0"/>
            </a:endParaRPr>
          </a:p>
          <a:p>
            <a:pPr algn="ctr" fontAlgn="auto">
              <a:lnSpc>
                <a:spcPct val="90000"/>
              </a:lnSpc>
              <a:spcBef>
                <a:spcPts val="0"/>
              </a:spcBef>
              <a:spcAft>
                <a:spcPts val="0"/>
              </a:spcAft>
              <a:defRPr/>
            </a:pPr>
            <a:r>
              <a:rPr lang="en-US" sz="1500" b="1" i="1" dirty="0">
                <a:solidFill>
                  <a:srgbClr val="FF0000"/>
                </a:solidFill>
                <a:effectLst>
                  <a:outerShdw blurRad="38100" dist="38100" dir="2700000" algn="tl">
                    <a:srgbClr val="C0C0C0"/>
                  </a:outerShdw>
                </a:effectLst>
                <a:latin typeface="Arial" charset="0"/>
              </a:rPr>
              <a:t>(COMIDA: CHO, </a:t>
            </a:r>
            <a:r>
              <a:rPr lang="en-US" sz="1500" b="1" i="1" dirty="0" err="1">
                <a:solidFill>
                  <a:srgbClr val="FF0000"/>
                </a:solidFill>
                <a:effectLst>
                  <a:outerShdw blurRad="38100" dist="38100" dir="2700000" algn="tl">
                    <a:srgbClr val="C0C0C0"/>
                  </a:outerShdw>
                </a:effectLst>
                <a:latin typeface="Arial" charset="0"/>
              </a:rPr>
              <a:t>Grasas</a:t>
            </a:r>
            <a:r>
              <a:rPr lang="en-US" sz="1500" b="1" i="1" dirty="0">
                <a:solidFill>
                  <a:srgbClr val="FF0000"/>
                </a:solidFill>
                <a:effectLst>
                  <a:outerShdw blurRad="38100" dist="38100" dir="2700000" algn="tl">
                    <a:srgbClr val="C0C0C0"/>
                  </a:outerShdw>
                </a:effectLst>
                <a:latin typeface="Arial" charset="0"/>
              </a:rPr>
              <a:t>, PRO</a:t>
            </a:r>
          </a:p>
        </p:txBody>
      </p:sp>
      <p:sp>
        <p:nvSpPr>
          <p:cNvPr id="53" name="Line 91">
            <a:extLst>
              <a:ext uri="{FF2B5EF4-FFF2-40B4-BE49-F238E27FC236}">
                <a16:creationId xmlns:a16="http://schemas.microsoft.com/office/drawing/2014/main" id="{2E3EDEDB-5088-48D4-BD4A-FBAE10B0F026}"/>
              </a:ext>
            </a:extLst>
          </p:cNvPr>
          <p:cNvSpPr>
            <a:spLocks noChangeShapeType="1"/>
          </p:cNvSpPr>
          <p:nvPr/>
        </p:nvSpPr>
        <p:spPr bwMode="auto">
          <a:xfrm flipV="1">
            <a:off x="1473200" y="4796592"/>
            <a:ext cx="2532063" cy="252412"/>
          </a:xfrm>
          <a:prstGeom prst="line">
            <a:avLst/>
          </a:prstGeom>
          <a:noFill/>
          <a:ln w="50800">
            <a:solidFill>
              <a:srgbClr val="FF0000">
                <a:alpha val="52940"/>
              </a:srgbClr>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54" name="Text Box 81">
            <a:extLst>
              <a:ext uri="{FF2B5EF4-FFF2-40B4-BE49-F238E27FC236}">
                <a16:creationId xmlns:a16="http://schemas.microsoft.com/office/drawing/2014/main" id="{99B9A609-3613-4B45-9AC4-64FF7A9AF084}"/>
              </a:ext>
            </a:extLst>
          </p:cNvPr>
          <p:cNvSpPr txBox="1">
            <a:spLocks noChangeArrowheads="1"/>
          </p:cNvSpPr>
          <p:nvPr/>
        </p:nvSpPr>
        <p:spPr bwMode="auto">
          <a:xfrm>
            <a:off x="952500" y="4698167"/>
            <a:ext cx="1520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(Catabolismo)</a:t>
            </a:r>
          </a:p>
        </p:txBody>
      </p:sp>
      <p:sp>
        <p:nvSpPr>
          <p:cNvPr id="55" name="Line 77">
            <a:extLst>
              <a:ext uri="{FF2B5EF4-FFF2-40B4-BE49-F238E27FC236}">
                <a16:creationId xmlns:a16="http://schemas.microsoft.com/office/drawing/2014/main" id="{A74988F1-F3C9-4BF7-A750-B266C3345272}"/>
              </a:ext>
            </a:extLst>
          </p:cNvPr>
          <p:cNvSpPr>
            <a:spLocks noChangeShapeType="1"/>
          </p:cNvSpPr>
          <p:nvPr/>
        </p:nvSpPr>
        <p:spPr bwMode="auto">
          <a:xfrm>
            <a:off x="5373688" y="6719054"/>
            <a:ext cx="939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Text Box 81">
            <a:extLst>
              <a:ext uri="{FF2B5EF4-FFF2-40B4-BE49-F238E27FC236}">
                <a16:creationId xmlns:a16="http://schemas.microsoft.com/office/drawing/2014/main" id="{1503DD74-6DC5-468B-849E-060DC8B84767}"/>
              </a:ext>
            </a:extLst>
          </p:cNvPr>
          <p:cNvSpPr txBox="1">
            <a:spLocks noChangeArrowheads="1"/>
          </p:cNvSpPr>
          <p:nvPr/>
        </p:nvSpPr>
        <p:spPr bwMode="auto">
          <a:xfrm>
            <a:off x="5299075" y="6412667"/>
            <a:ext cx="1025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(Ejemplo)</a:t>
            </a:r>
          </a:p>
        </p:txBody>
      </p:sp>
      <p:sp>
        <p:nvSpPr>
          <p:cNvPr id="57" name="Text Box 90">
            <a:extLst>
              <a:ext uri="{FF2B5EF4-FFF2-40B4-BE49-F238E27FC236}">
                <a16:creationId xmlns:a16="http://schemas.microsoft.com/office/drawing/2014/main" id="{969DE11D-3AF1-4076-94DC-2F5BCEA2745B}"/>
              </a:ext>
            </a:extLst>
          </p:cNvPr>
          <p:cNvSpPr txBox="1">
            <a:spLocks noChangeArrowheads="1"/>
          </p:cNvSpPr>
          <p:nvPr/>
        </p:nvSpPr>
        <p:spPr bwMode="auto">
          <a:xfrm>
            <a:off x="6202363" y="6504742"/>
            <a:ext cx="2338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b="1" i="1">
                <a:latin typeface="Arial" panose="020B0604020202020204" pitchFamily="34" charset="0"/>
              </a:rPr>
              <a:t>Contracción Muscular</a:t>
            </a:r>
          </a:p>
        </p:txBody>
      </p:sp>
      <p:sp>
        <p:nvSpPr>
          <p:cNvPr id="58" name="Line 77">
            <a:extLst>
              <a:ext uri="{FF2B5EF4-FFF2-40B4-BE49-F238E27FC236}">
                <a16:creationId xmlns:a16="http://schemas.microsoft.com/office/drawing/2014/main" id="{0DB41422-8F86-4EB7-93FC-4AC722074E0A}"/>
              </a:ext>
            </a:extLst>
          </p:cNvPr>
          <p:cNvSpPr>
            <a:spLocks noChangeShapeType="1"/>
          </p:cNvSpPr>
          <p:nvPr/>
        </p:nvSpPr>
        <p:spPr bwMode="auto">
          <a:xfrm flipH="1">
            <a:off x="1346200" y="6323767"/>
            <a:ext cx="2281237" cy="3381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 name="Text Box 81">
            <a:extLst>
              <a:ext uri="{FF2B5EF4-FFF2-40B4-BE49-F238E27FC236}">
                <a16:creationId xmlns:a16="http://schemas.microsoft.com/office/drawing/2014/main" id="{56DADA1A-561A-45CD-9181-AA4A1882965D}"/>
              </a:ext>
            </a:extLst>
          </p:cNvPr>
          <p:cNvSpPr txBox="1">
            <a:spLocks noChangeArrowheads="1"/>
          </p:cNvSpPr>
          <p:nvPr/>
        </p:nvSpPr>
        <p:spPr bwMode="auto">
          <a:xfrm>
            <a:off x="1320800" y="6133267"/>
            <a:ext cx="1828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(también se puede)</a:t>
            </a:r>
          </a:p>
        </p:txBody>
      </p:sp>
      <p:sp>
        <p:nvSpPr>
          <p:cNvPr id="60" name="Text Box 90">
            <a:extLst>
              <a:ext uri="{FF2B5EF4-FFF2-40B4-BE49-F238E27FC236}">
                <a16:creationId xmlns:a16="http://schemas.microsoft.com/office/drawing/2014/main" id="{B1CAEBDA-3FC6-44C0-BF6E-C644DB148FAF}"/>
              </a:ext>
            </a:extLst>
          </p:cNvPr>
          <p:cNvSpPr txBox="1">
            <a:spLocks noChangeArrowheads="1"/>
          </p:cNvSpPr>
          <p:nvPr/>
        </p:nvSpPr>
        <p:spPr bwMode="auto">
          <a:xfrm>
            <a:off x="0" y="6306304"/>
            <a:ext cx="1473200" cy="58420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600" b="1" i="1" dirty="0" err="1">
                <a:solidFill>
                  <a:srgbClr val="006600"/>
                </a:solidFill>
                <a:latin typeface="Arial" charset="0"/>
              </a:rPr>
              <a:t>Reciclar</a:t>
            </a:r>
            <a:r>
              <a:rPr lang="en-US" sz="1600" b="1" i="1" dirty="0">
                <a:solidFill>
                  <a:srgbClr val="006600"/>
                </a:solidFill>
                <a:latin typeface="Arial" charset="0"/>
              </a:rPr>
              <a:t> </a:t>
            </a:r>
            <a:r>
              <a:rPr lang="en-US" sz="1600" b="1" i="1" dirty="0" err="1">
                <a:solidFill>
                  <a:srgbClr val="006600"/>
                </a:solidFill>
                <a:latin typeface="Arial" charset="0"/>
              </a:rPr>
              <a:t>para</a:t>
            </a:r>
            <a:endParaRPr lang="en-US" sz="1600" b="1" i="1" dirty="0">
              <a:solidFill>
                <a:srgbClr val="006600"/>
              </a:solidFill>
              <a:latin typeface="Arial" charset="0"/>
            </a:endParaRPr>
          </a:p>
          <a:p>
            <a:pPr algn="ctr" fontAlgn="auto">
              <a:spcBef>
                <a:spcPts val="0"/>
              </a:spcBef>
              <a:spcAft>
                <a:spcPts val="0"/>
              </a:spcAft>
              <a:defRPr/>
            </a:pPr>
            <a:r>
              <a:rPr lang="en-US" sz="1600" b="1" i="1" dirty="0" err="1">
                <a:solidFill>
                  <a:srgbClr val="006600"/>
                </a:solidFill>
                <a:latin typeface="Arial" charset="0"/>
              </a:rPr>
              <a:t>formar</a:t>
            </a:r>
            <a:r>
              <a:rPr lang="en-US" sz="1600" b="1" i="1" dirty="0">
                <a:solidFill>
                  <a:srgbClr val="006600"/>
                </a:solidFill>
                <a:latin typeface="Arial" charset="0"/>
              </a:rPr>
              <a:t> AT</a:t>
            </a:r>
            <a:r>
              <a:rPr lang="en-US" sz="1600" b="1" i="1" dirty="0">
                <a:solidFill>
                  <a:schemeClr val="accent6">
                    <a:lumMod val="50000"/>
                  </a:schemeClr>
                </a:solidFill>
                <a:latin typeface="Arial" charset="0"/>
              </a:rPr>
              <a:t>P</a:t>
            </a:r>
          </a:p>
        </p:txBody>
      </p:sp>
      <p:sp>
        <p:nvSpPr>
          <p:cNvPr id="61" name="Text Box 81">
            <a:extLst>
              <a:ext uri="{FF2B5EF4-FFF2-40B4-BE49-F238E27FC236}">
                <a16:creationId xmlns:a16="http://schemas.microsoft.com/office/drawing/2014/main" id="{6BED7148-3694-4909-BA8B-CCD35F4436AD}"/>
              </a:ext>
            </a:extLst>
          </p:cNvPr>
          <p:cNvSpPr txBox="1">
            <a:spLocks noChangeArrowheads="1"/>
          </p:cNvSpPr>
          <p:nvPr/>
        </p:nvSpPr>
        <p:spPr bwMode="auto">
          <a:xfrm>
            <a:off x="4371975" y="4799767"/>
            <a:ext cx="1444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(Se Crea ATP)</a:t>
            </a:r>
          </a:p>
        </p:txBody>
      </p:sp>
      <p:sp>
        <p:nvSpPr>
          <p:cNvPr id="62" name="Line 80">
            <a:extLst>
              <a:ext uri="{FF2B5EF4-FFF2-40B4-BE49-F238E27FC236}">
                <a16:creationId xmlns:a16="http://schemas.microsoft.com/office/drawing/2014/main" id="{EC316AB7-ABF0-4467-AA86-7D90EEA9B61F}"/>
              </a:ext>
            </a:extLst>
          </p:cNvPr>
          <p:cNvSpPr>
            <a:spLocks noChangeShapeType="1"/>
          </p:cNvSpPr>
          <p:nvPr/>
        </p:nvSpPr>
        <p:spPr bwMode="auto">
          <a:xfrm>
            <a:off x="4406900" y="4823579"/>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7512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45DD7EC-09F1-4A57-8E86-1036872A5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56" y="1478927"/>
            <a:ext cx="89154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75FE330C-2B61-49C5-8D8A-87D5204F16E0}"/>
              </a:ext>
            </a:extLst>
          </p:cNvPr>
          <p:cNvSpPr>
            <a:spLocks/>
          </p:cNvSpPr>
          <p:nvPr/>
        </p:nvSpPr>
        <p:spPr bwMode="auto">
          <a:xfrm>
            <a:off x="152400" y="616991"/>
            <a:ext cx="8699500" cy="469901"/>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600" dirty="0">
                <a:solidFill>
                  <a:srgbClr val="484876"/>
                </a:solidFill>
                <a:effectLst>
                  <a:outerShdw blurRad="38100" dist="38100" dir="2700000" algn="tl">
                    <a:srgbClr val="C0C0C0"/>
                  </a:outerShdw>
                </a:effectLst>
                <a:latin typeface="Arial Black" pitchFamily="34" charset="0"/>
                <a:cs typeface="Arial" charset="0"/>
              </a:rPr>
              <a:t>FUENTES </a:t>
            </a:r>
            <a:r>
              <a:rPr lang="es-PR" altLang="es-PR" sz="3200" dirty="0">
                <a:solidFill>
                  <a:srgbClr val="484876"/>
                </a:solidFill>
                <a:effectLst>
                  <a:outerShdw blurRad="38100" dist="38100" dir="2700000" algn="tl">
                    <a:srgbClr val="C0C0C0"/>
                  </a:outerShdw>
                </a:effectLst>
                <a:latin typeface="Arial Black" pitchFamily="34" charset="0"/>
                <a:cs typeface="Arial" charset="0"/>
              </a:rPr>
              <a:t>ENERGÉTICAS</a:t>
            </a:r>
            <a:r>
              <a:rPr lang="es-PR" altLang="es-PR" sz="3600" dirty="0">
                <a:solidFill>
                  <a:srgbClr val="484876"/>
                </a:solidFill>
                <a:effectLst>
                  <a:outerShdw blurRad="38100" dist="38100" dir="2700000" algn="tl">
                    <a:srgbClr val="C0C0C0"/>
                  </a:outerShdw>
                </a:effectLst>
                <a:latin typeface="Arial Black" pitchFamily="34" charset="0"/>
                <a:cs typeface="Arial" charset="0"/>
              </a:rPr>
              <a:t>: </a:t>
            </a:r>
            <a:r>
              <a:rPr lang="es-PR" altLang="es-PR" sz="3600" i="1" dirty="0">
                <a:solidFill>
                  <a:srgbClr val="484876"/>
                </a:solidFill>
                <a:effectLst>
                  <a:outerShdw blurRad="38100" dist="38100" dir="2700000" algn="tl">
                    <a:srgbClr val="C0C0C0"/>
                  </a:outerShdw>
                </a:effectLst>
                <a:latin typeface="Arial Black" pitchFamily="34" charset="0"/>
                <a:cs typeface="Arial" charset="0"/>
              </a:rPr>
              <a:t>ATP</a:t>
            </a:r>
          </a:p>
        </p:txBody>
      </p:sp>
      <p:sp>
        <p:nvSpPr>
          <p:cNvPr id="4" name="Title 5">
            <a:extLst>
              <a:ext uri="{FF2B5EF4-FFF2-40B4-BE49-F238E27FC236}">
                <a16:creationId xmlns:a16="http://schemas.microsoft.com/office/drawing/2014/main" id="{AF06F82C-C40D-4AC4-9FCF-EA846FB4FD65}"/>
              </a:ext>
            </a:extLst>
          </p:cNvPr>
          <p:cNvSpPr txBox="1">
            <a:spLocks/>
          </p:cNvSpPr>
          <p:nvPr/>
        </p:nvSpPr>
        <p:spPr bwMode="auto">
          <a:xfrm>
            <a:off x="2123728" y="1086892"/>
            <a:ext cx="5256584" cy="469900"/>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r>
              <a:rPr lang="es-PR" altLang="es-PR" sz="2800" dirty="0">
                <a:solidFill>
                  <a:srgbClr val="BC1E40"/>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 VÍAS: </a:t>
            </a:r>
            <a:r>
              <a:rPr lang="es-PR" altLang="es-PR" sz="2800" i="1" dirty="0">
                <a:solidFill>
                  <a:srgbClr val="BC1E40"/>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METABÓLICAS</a:t>
            </a:r>
            <a:r>
              <a:rPr lang="es-PR" altLang="es-PR" sz="2800" dirty="0">
                <a:solidFill>
                  <a:srgbClr val="BC1E40"/>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rPr>
              <a:t> *</a:t>
            </a:r>
          </a:p>
        </p:txBody>
      </p:sp>
      <p:sp>
        <p:nvSpPr>
          <p:cNvPr id="5" name="Text Box 3">
            <a:extLst>
              <a:ext uri="{FF2B5EF4-FFF2-40B4-BE49-F238E27FC236}">
                <a16:creationId xmlns:a16="http://schemas.microsoft.com/office/drawing/2014/main" id="{624569C2-4393-446E-BE47-323BA24D3235}"/>
              </a:ext>
            </a:extLst>
          </p:cNvPr>
          <p:cNvSpPr txBox="1">
            <a:spLocks noChangeArrowheads="1"/>
          </p:cNvSpPr>
          <p:nvPr/>
        </p:nvSpPr>
        <p:spPr bwMode="auto">
          <a:xfrm>
            <a:off x="899592" y="5295621"/>
            <a:ext cx="1296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500" b="1" dirty="0" err="1">
                <a:latin typeface="Arial" panose="020B0604020202020204" pitchFamily="34" charset="0"/>
              </a:rPr>
              <a:t>Glucógeno</a:t>
            </a:r>
            <a:r>
              <a:rPr lang="en-US" altLang="en-US" sz="1500" b="1" dirty="0">
                <a:latin typeface="Arial" panose="020B0604020202020204" pitchFamily="34" charset="0"/>
              </a:rPr>
              <a:t>:</a:t>
            </a:r>
          </a:p>
          <a:p>
            <a:pPr algn="ctr"/>
            <a:r>
              <a:rPr lang="en-US" altLang="en-US" sz="1600" dirty="0">
                <a:latin typeface="Arial" panose="020B0604020202020204" pitchFamily="34" charset="0"/>
              </a:rPr>
              <a:t> </a:t>
            </a:r>
            <a:r>
              <a:rPr lang="en-US" altLang="en-US" sz="1600" b="1" dirty="0">
                <a:solidFill>
                  <a:srgbClr val="FF0000"/>
                </a:solidFill>
                <a:latin typeface="Arial" panose="020B0604020202020204" pitchFamily="34" charset="0"/>
              </a:rPr>
              <a:t>3 ATP</a:t>
            </a:r>
          </a:p>
        </p:txBody>
      </p:sp>
    </p:spTree>
    <p:extLst>
      <p:ext uri="{BB962C8B-B14F-4D97-AF65-F5344CB8AC3E}">
        <p14:creationId xmlns:p14="http://schemas.microsoft.com/office/powerpoint/2010/main" val="177624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BA034143-977D-4A2F-95E3-5FFC1E104684}"/>
              </a:ext>
            </a:extLst>
          </p:cNvPr>
          <p:cNvSpPr>
            <a:spLocks noChangeArrowheads="1"/>
          </p:cNvSpPr>
          <p:nvPr/>
        </p:nvSpPr>
        <p:spPr bwMode="auto">
          <a:xfrm>
            <a:off x="279400" y="1866900"/>
            <a:ext cx="8496300" cy="2527300"/>
          </a:xfrm>
          <a:prstGeom prst="rect">
            <a:avLst/>
          </a:prstGeom>
          <a:noFill/>
          <a:ln w="9525">
            <a:noFill/>
            <a:miter lim="800000"/>
            <a:headEnd/>
            <a:tailEnd/>
          </a:ln>
          <a:effectLst/>
        </p:spPr>
        <p:txBody>
          <a:bodyPr anchor="ctr"/>
          <a:lstStyle/>
          <a:p>
            <a:pPr algn="ctr" eaLnBrk="0" hangingPunct="0">
              <a:lnSpc>
                <a:spcPct val="130000"/>
              </a:lnSpc>
              <a:defRPr/>
            </a:pPr>
            <a:r>
              <a:rPr lang="en-US" sz="7200">
                <a:effectLst>
                  <a:outerShdw blurRad="38100" dist="38100" dir="2700000" algn="tl">
                    <a:srgbClr val="C0C0C0"/>
                  </a:outerShdw>
                </a:effectLst>
                <a:latin typeface="Arial Black" pitchFamily="34" charset="0"/>
              </a:rPr>
              <a:t>METABOLISMO</a:t>
            </a:r>
          </a:p>
          <a:p>
            <a:pPr algn="ctr" eaLnBrk="0" hangingPunct="0">
              <a:lnSpc>
                <a:spcPct val="130000"/>
              </a:lnSpc>
              <a:defRPr/>
            </a:pPr>
            <a:r>
              <a:rPr lang="en-US" sz="7200">
                <a:effectLst>
                  <a:outerShdw blurRad="38100" dist="38100" dir="2700000" algn="tl">
                    <a:srgbClr val="C0C0C0"/>
                  </a:outerShdw>
                </a:effectLst>
                <a:latin typeface="Arial Black" pitchFamily="34" charset="0"/>
              </a:rPr>
              <a:t>ANAERÓBICO</a:t>
            </a:r>
          </a:p>
        </p:txBody>
      </p:sp>
    </p:spTree>
    <p:extLst>
      <p:ext uri="{BB962C8B-B14F-4D97-AF65-F5344CB8AC3E}">
        <p14:creationId xmlns:p14="http://schemas.microsoft.com/office/powerpoint/2010/main" val="3999766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487474-9557-47A9-B038-1B16205A7211}"/>
              </a:ext>
            </a:extLst>
          </p:cNvPr>
          <p:cNvSpPr>
            <a:spLocks noChangeArrowheads="1"/>
          </p:cNvSpPr>
          <p:nvPr/>
        </p:nvSpPr>
        <p:spPr bwMode="auto">
          <a:xfrm>
            <a:off x="800100" y="239688"/>
            <a:ext cx="7315200" cy="381000"/>
          </a:xfrm>
          <a:prstGeom prst="rect">
            <a:avLst/>
          </a:prstGeom>
          <a:noFill/>
          <a:ln w="9525">
            <a:noFill/>
            <a:miter lim="800000"/>
            <a:headEnd/>
            <a:tailEnd/>
          </a:ln>
          <a:effectLst/>
        </p:spPr>
        <p:txBody>
          <a:bodyPr anchor="ctr"/>
          <a:lstStyle/>
          <a:p>
            <a:pPr algn="ctr" eaLnBrk="0" hangingPunct="0">
              <a:defRPr/>
            </a:pPr>
            <a:r>
              <a:rPr lang="en-US" sz="2400" dirty="0">
                <a:effectLst>
                  <a:outerShdw blurRad="38100" dist="38100" dir="2700000" algn="tl">
                    <a:srgbClr val="C0C0C0"/>
                  </a:outerShdw>
                </a:effectLst>
                <a:latin typeface="Arial Black" pitchFamily="34" charset="0"/>
              </a:rPr>
              <a:t>FUENTES DE ATP</a:t>
            </a:r>
          </a:p>
        </p:txBody>
      </p:sp>
      <p:sp>
        <p:nvSpPr>
          <p:cNvPr id="4" name="Rectangle 4">
            <a:extLst>
              <a:ext uri="{FF2B5EF4-FFF2-40B4-BE49-F238E27FC236}">
                <a16:creationId xmlns:a16="http://schemas.microsoft.com/office/drawing/2014/main" id="{368CFCA9-110A-4383-934D-CC761288F6F1}"/>
              </a:ext>
            </a:extLst>
          </p:cNvPr>
          <p:cNvSpPr>
            <a:spLocks noChangeArrowheads="1"/>
          </p:cNvSpPr>
          <p:nvPr/>
        </p:nvSpPr>
        <p:spPr bwMode="auto">
          <a:xfrm>
            <a:off x="2552700" y="6985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1900">
                <a:latin typeface="Arial Black" panose="020B0A04020102020204" pitchFamily="34" charset="0"/>
              </a:rPr>
              <a:t>PRODUCCIÓN ANAERÓBICA</a:t>
            </a:r>
          </a:p>
        </p:txBody>
      </p:sp>
      <p:sp>
        <p:nvSpPr>
          <p:cNvPr id="5" name="Rectangle 5">
            <a:extLst>
              <a:ext uri="{FF2B5EF4-FFF2-40B4-BE49-F238E27FC236}">
                <a16:creationId xmlns:a16="http://schemas.microsoft.com/office/drawing/2014/main" id="{81E4AF88-6610-4734-99ED-5B05AAFE75F3}"/>
              </a:ext>
            </a:extLst>
          </p:cNvPr>
          <p:cNvSpPr>
            <a:spLocks noChangeArrowheads="1"/>
          </p:cNvSpPr>
          <p:nvPr/>
        </p:nvSpPr>
        <p:spPr bwMode="auto">
          <a:xfrm>
            <a:off x="952500" y="1092200"/>
            <a:ext cx="266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100" b="1">
                <a:latin typeface="Arial" panose="020B0604020202020204" pitchFamily="34" charset="0"/>
              </a:rPr>
              <a:t>Sistema de ATP-PC</a:t>
            </a:r>
          </a:p>
          <a:p>
            <a:pPr algn="ctr">
              <a:lnSpc>
                <a:spcPct val="80000"/>
              </a:lnSpc>
              <a:spcBef>
                <a:spcPct val="20000"/>
              </a:spcBef>
            </a:pPr>
            <a:r>
              <a:rPr lang="en-US" altLang="en-US" sz="2100" b="1">
                <a:latin typeface="Arial" panose="020B0604020202020204" pitchFamily="34" charset="0"/>
              </a:rPr>
              <a:t>(Fosfágeno)</a:t>
            </a:r>
          </a:p>
        </p:txBody>
      </p:sp>
      <p:sp>
        <p:nvSpPr>
          <p:cNvPr id="6" name="Rectangle 7">
            <a:extLst>
              <a:ext uri="{FF2B5EF4-FFF2-40B4-BE49-F238E27FC236}">
                <a16:creationId xmlns:a16="http://schemas.microsoft.com/office/drawing/2014/main" id="{E557A53A-E079-4D21-B908-0A6BACB69324}"/>
              </a:ext>
            </a:extLst>
          </p:cNvPr>
          <p:cNvSpPr>
            <a:spLocks noChangeArrowheads="1"/>
          </p:cNvSpPr>
          <p:nvPr/>
        </p:nvSpPr>
        <p:spPr bwMode="auto">
          <a:xfrm>
            <a:off x="952500" y="19304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Times New Roman" panose="02020603050405020304" pitchFamily="18" charset="0"/>
              </a:rPr>
              <a:t>Fosfocreatina (PCr)</a:t>
            </a:r>
          </a:p>
        </p:txBody>
      </p:sp>
      <p:sp>
        <p:nvSpPr>
          <p:cNvPr id="7" name="Rectangle 8">
            <a:extLst>
              <a:ext uri="{FF2B5EF4-FFF2-40B4-BE49-F238E27FC236}">
                <a16:creationId xmlns:a16="http://schemas.microsoft.com/office/drawing/2014/main" id="{57376AFB-CF79-45EE-AD5A-910AD786598A}"/>
              </a:ext>
            </a:extLst>
          </p:cNvPr>
          <p:cNvSpPr>
            <a:spLocks noChangeArrowheads="1"/>
          </p:cNvSpPr>
          <p:nvPr/>
        </p:nvSpPr>
        <p:spPr bwMode="auto">
          <a:xfrm>
            <a:off x="647700" y="24638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Times New Roman" panose="02020603050405020304" pitchFamily="18" charset="0"/>
              </a:rPr>
              <a:t>Donación de Pi </a:t>
            </a:r>
            <a:r>
              <a:rPr lang="en-US" altLang="en-US" sz="2100" b="1">
                <a:latin typeface="Arial" panose="020B0604020202020204" pitchFamily="34" charset="0"/>
              </a:rPr>
              <a:t>+</a:t>
            </a:r>
            <a:r>
              <a:rPr lang="en-US" altLang="en-US" sz="2100" b="1">
                <a:latin typeface="Times New Roman" panose="02020603050405020304" pitchFamily="18" charset="0"/>
              </a:rPr>
              <a:t> Energía</a:t>
            </a:r>
          </a:p>
        </p:txBody>
      </p:sp>
      <p:sp>
        <p:nvSpPr>
          <p:cNvPr id="8" name="Rectangle 9">
            <a:extLst>
              <a:ext uri="{FF2B5EF4-FFF2-40B4-BE49-F238E27FC236}">
                <a16:creationId xmlns:a16="http://schemas.microsoft.com/office/drawing/2014/main" id="{07109173-C599-4108-9DE0-C725A13917C9}"/>
              </a:ext>
            </a:extLst>
          </p:cNvPr>
          <p:cNvSpPr>
            <a:spLocks noChangeArrowheads="1"/>
          </p:cNvSpPr>
          <p:nvPr/>
        </p:nvSpPr>
        <p:spPr bwMode="auto">
          <a:xfrm>
            <a:off x="1981200" y="30226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Arial" panose="020B0604020202020204" pitchFamily="34" charset="0"/>
              </a:rPr>
              <a:t>+</a:t>
            </a:r>
          </a:p>
        </p:txBody>
      </p:sp>
      <p:sp>
        <p:nvSpPr>
          <p:cNvPr id="9" name="Rectangle 10">
            <a:extLst>
              <a:ext uri="{FF2B5EF4-FFF2-40B4-BE49-F238E27FC236}">
                <a16:creationId xmlns:a16="http://schemas.microsoft.com/office/drawing/2014/main" id="{F46CBE44-35BA-42CA-A421-290E4E8517DC}"/>
              </a:ext>
            </a:extLst>
          </p:cNvPr>
          <p:cNvSpPr>
            <a:spLocks noChangeArrowheads="1"/>
          </p:cNvSpPr>
          <p:nvPr/>
        </p:nvSpPr>
        <p:spPr bwMode="auto">
          <a:xfrm>
            <a:off x="1828800" y="33274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Arial" panose="020B0604020202020204" pitchFamily="34" charset="0"/>
              </a:rPr>
              <a:t>ADP</a:t>
            </a:r>
          </a:p>
        </p:txBody>
      </p:sp>
      <p:sp>
        <p:nvSpPr>
          <p:cNvPr id="10" name="Rectangle 11">
            <a:extLst>
              <a:ext uri="{FF2B5EF4-FFF2-40B4-BE49-F238E27FC236}">
                <a16:creationId xmlns:a16="http://schemas.microsoft.com/office/drawing/2014/main" id="{8927E997-ECB4-4F70-B831-CE60E5BE60E1}"/>
              </a:ext>
            </a:extLst>
          </p:cNvPr>
          <p:cNvSpPr>
            <a:spLocks noChangeArrowheads="1"/>
          </p:cNvSpPr>
          <p:nvPr/>
        </p:nvSpPr>
        <p:spPr bwMode="auto">
          <a:xfrm>
            <a:off x="1803400" y="39370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Arial" panose="020B0604020202020204" pitchFamily="34" charset="0"/>
              </a:rPr>
              <a:t>ATP</a:t>
            </a:r>
          </a:p>
        </p:txBody>
      </p:sp>
      <p:sp>
        <p:nvSpPr>
          <p:cNvPr id="11" name="Rectangle 12">
            <a:extLst>
              <a:ext uri="{FF2B5EF4-FFF2-40B4-BE49-F238E27FC236}">
                <a16:creationId xmlns:a16="http://schemas.microsoft.com/office/drawing/2014/main" id="{7E031DC2-D5A1-4865-B2ED-288F668E10CA}"/>
              </a:ext>
            </a:extLst>
          </p:cNvPr>
          <p:cNvSpPr>
            <a:spLocks noChangeArrowheads="1"/>
          </p:cNvSpPr>
          <p:nvPr/>
        </p:nvSpPr>
        <p:spPr bwMode="auto">
          <a:xfrm>
            <a:off x="152400" y="471170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b="1">
                <a:latin typeface="Arial" panose="020B0604020202020204" pitchFamily="34" charset="0"/>
              </a:rPr>
              <a:t>PCr + ADP</a:t>
            </a:r>
          </a:p>
        </p:txBody>
      </p:sp>
      <p:sp>
        <p:nvSpPr>
          <p:cNvPr id="12" name="Rectangle 14">
            <a:extLst>
              <a:ext uri="{FF2B5EF4-FFF2-40B4-BE49-F238E27FC236}">
                <a16:creationId xmlns:a16="http://schemas.microsoft.com/office/drawing/2014/main" id="{9A68F01B-EE49-428B-85BD-E392CD2A244C}"/>
              </a:ext>
            </a:extLst>
          </p:cNvPr>
          <p:cNvSpPr>
            <a:spLocks noChangeArrowheads="1"/>
          </p:cNvSpPr>
          <p:nvPr/>
        </p:nvSpPr>
        <p:spPr bwMode="auto">
          <a:xfrm>
            <a:off x="2857500" y="4711700"/>
            <a:ext cx="1968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800" b="1">
                <a:latin typeface="Arial" panose="020B0604020202020204" pitchFamily="34" charset="0"/>
              </a:rPr>
              <a:t>ATP  +  Creatina</a:t>
            </a:r>
          </a:p>
        </p:txBody>
      </p:sp>
      <p:sp>
        <p:nvSpPr>
          <p:cNvPr id="13" name="Rectangle 15">
            <a:extLst>
              <a:ext uri="{FF2B5EF4-FFF2-40B4-BE49-F238E27FC236}">
                <a16:creationId xmlns:a16="http://schemas.microsoft.com/office/drawing/2014/main" id="{64E036EB-AA9C-4B3C-A258-120CD22272F7}"/>
              </a:ext>
            </a:extLst>
          </p:cNvPr>
          <p:cNvSpPr>
            <a:spLocks noChangeArrowheads="1"/>
          </p:cNvSpPr>
          <p:nvPr/>
        </p:nvSpPr>
        <p:spPr bwMode="auto">
          <a:xfrm>
            <a:off x="1485900" y="4546600"/>
            <a:ext cx="1447800" cy="457200"/>
          </a:xfrm>
          <a:prstGeom prst="rect">
            <a:avLst/>
          </a:prstGeom>
          <a:noFill/>
          <a:ln w="9525">
            <a:noFill/>
            <a:miter lim="800000"/>
            <a:headEnd/>
            <a:tailEnd/>
          </a:ln>
          <a:effectLst/>
        </p:spPr>
        <p:txBody>
          <a:bodyPr/>
          <a:lstStyle/>
          <a:p>
            <a:pPr marL="342900" indent="-342900" algn="ctr" eaLnBrk="0" hangingPunct="0">
              <a:lnSpc>
                <a:spcPct val="60000"/>
              </a:lnSpc>
              <a:spcBef>
                <a:spcPct val="20000"/>
              </a:spcBef>
              <a:defRPr/>
            </a:pPr>
            <a:r>
              <a:rPr lang="en-US" sz="1600" b="1" i="1">
                <a:effectLst>
                  <a:outerShdw blurRad="38100" dist="38100" dir="2700000" algn="tl">
                    <a:srgbClr val="C0C0C0"/>
                  </a:outerShdw>
                </a:effectLst>
                <a:latin typeface="Times New Roman" pitchFamily="18" charset="0"/>
              </a:rPr>
              <a:t>Creatina</a:t>
            </a:r>
          </a:p>
          <a:p>
            <a:pPr marL="342900" indent="-342900" algn="ctr" eaLnBrk="0" hangingPunct="0">
              <a:lnSpc>
                <a:spcPct val="60000"/>
              </a:lnSpc>
              <a:spcBef>
                <a:spcPct val="20000"/>
              </a:spcBef>
              <a:defRPr/>
            </a:pPr>
            <a:r>
              <a:rPr lang="en-US" sz="1600" b="1" i="1">
                <a:effectLst>
                  <a:outerShdw blurRad="38100" dist="38100" dir="2700000" algn="tl">
                    <a:srgbClr val="C0C0C0"/>
                  </a:outerShdw>
                </a:effectLst>
                <a:latin typeface="Times New Roman" pitchFamily="18" charset="0"/>
              </a:rPr>
              <a:t>Fosfocinasa</a:t>
            </a:r>
          </a:p>
        </p:txBody>
      </p:sp>
      <p:sp>
        <p:nvSpPr>
          <p:cNvPr id="14" name="Rectangle 16">
            <a:extLst>
              <a:ext uri="{FF2B5EF4-FFF2-40B4-BE49-F238E27FC236}">
                <a16:creationId xmlns:a16="http://schemas.microsoft.com/office/drawing/2014/main" id="{B146ABF8-8F53-442A-879D-1866AAE7ECD8}"/>
              </a:ext>
            </a:extLst>
          </p:cNvPr>
          <p:cNvSpPr>
            <a:spLocks noChangeArrowheads="1"/>
          </p:cNvSpPr>
          <p:nvPr/>
        </p:nvSpPr>
        <p:spPr bwMode="auto">
          <a:xfrm>
            <a:off x="5499100" y="10414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Arial" panose="020B0604020202020204" pitchFamily="34" charset="0"/>
              </a:rPr>
              <a:t>Glucólisis Anaeróbica</a:t>
            </a:r>
          </a:p>
        </p:txBody>
      </p:sp>
      <p:sp>
        <p:nvSpPr>
          <p:cNvPr id="15" name="Rectangle 17">
            <a:extLst>
              <a:ext uri="{FF2B5EF4-FFF2-40B4-BE49-F238E27FC236}">
                <a16:creationId xmlns:a16="http://schemas.microsoft.com/office/drawing/2014/main" id="{D3940FEA-08E6-4D47-B5D0-3E6335FA7706}"/>
              </a:ext>
            </a:extLst>
          </p:cNvPr>
          <p:cNvSpPr>
            <a:spLocks noChangeArrowheads="1"/>
          </p:cNvSpPr>
          <p:nvPr/>
        </p:nvSpPr>
        <p:spPr bwMode="auto">
          <a:xfrm>
            <a:off x="5575300" y="1574800"/>
            <a:ext cx="304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n-US" altLang="en-US" sz="2100" b="1">
                <a:latin typeface="Times New Roman" panose="02020603050405020304" pitchFamily="18" charset="0"/>
              </a:rPr>
              <a:t>Degradación de</a:t>
            </a:r>
          </a:p>
          <a:p>
            <a:pPr algn="ctr">
              <a:lnSpc>
                <a:spcPct val="70000"/>
              </a:lnSpc>
              <a:spcBef>
                <a:spcPct val="20000"/>
              </a:spcBef>
            </a:pPr>
            <a:r>
              <a:rPr lang="en-US" altLang="en-US" sz="2100" b="1">
                <a:latin typeface="Times New Roman" panose="02020603050405020304" pitchFamily="18" charset="0"/>
              </a:rPr>
              <a:t>Glucosa o Glucógeno</a:t>
            </a:r>
          </a:p>
        </p:txBody>
      </p:sp>
      <p:sp>
        <p:nvSpPr>
          <p:cNvPr id="16" name="Rectangle 18">
            <a:extLst>
              <a:ext uri="{FF2B5EF4-FFF2-40B4-BE49-F238E27FC236}">
                <a16:creationId xmlns:a16="http://schemas.microsoft.com/office/drawing/2014/main" id="{CF3A292A-C396-4906-9858-E302A58B7629}"/>
              </a:ext>
            </a:extLst>
          </p:cNvPr>
          <p:cNvSpPr>
            <a:spLocks noChangeArrowheads="1"/>
          </p:cNvSpPr>
          <p:nvPr/>
        </p:nvSpPr>
        <p:spPr bwMode="auto">
          <a:xfrm>
            <a:off x="6197600" y="23368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Times New Roman" panose="02020603050405020304" pitchFamily="18" charset="0"/>
              </a:rPr>
              <a:t>Producto</a:t>
            </a:r>
          </a:p>
        </p:txBody>
      </p:sp>
      <p:sp>
        <p:nvSpPr>
          <p:cNvPr id="17" name="Rectangle 19">
            <a:extLst>
              <a:ext uri="{FF2B5EF4-FFF2-40B4-BE49-F238E27FC236}">
                <a16:creationId xmlns:a16="http://schemas.microsoft.com/office/drawing/2014/main" id="{432EC147-2D73-4C3E-901E-AC5AB6ED8680}"/>
              </a:ext>
            </a:extLst>
          </p:cNvPr>
          <p:cNvSpPr>
            <a:spLocks noChangeArrowheads="1"/>
          </p:cNvSpPr>
          <p:nvPr/>
        </p:nvSpPr>
        <p:spPr bwMode="auto">
          <a:xfrm>
            <a:off x="5372100" y="2870200"/>
            <a:ext cx="3111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i="1">
                <a:latin typeface="Times New Roman" panose="02020603050405020304" pitchFamily="18" charset="0"/>
              </a:rPr>
              <a:t>2-3 Moles Ácido Pirúvico</a:t>
            </a:r>
          </a:p>
        </p:txBody>
      </p:sp>
      <p:sp>
        <p:nvSpPr>
          <p:cNvPr id="18" name="Rectangle 20">
            <a:extLst>
              <a:ext uri="{FF2B5EF4-FFF2-40B4-BE49-F238E27FC236}">
                <a16:creationId xmlns:a16="http://schemas.microsoft.com/office/drawing/2014/main" id="{50946A1A-6075-4497-A922-63711C1B6947}"/>
              </a:ext>
            </a:extLst>
          </p:cNvPr>
          <p:cNvSpPr>
            <a:spLocks noChangeArrowheads="1"/>
          </p:cNvSpPr>
          <p:nvPr/>
        </p:nvSpPr>
        <p:spPr bwMode="auto">
          <a:xfrm>
            <a:off x="5740400" y="34036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Times New Roman" panose="02020603050405020304" pitchFamily="18" charset="0"/>
              </a:rPr>
              <a:t>Ausencia de Oxígeno</a:t>
            </a:r>
          </a:p>
        </p:txBody>
      </p:sp>
      <p:sp>
        <p:nvSpPr>
          <p:cNvPr id="19" name="Rectangle 21">
            <a:extLst>
              <a:ext uri="{FF2B5EF4-FFF2-40B4-BE49-F238E27FC236}">
                <a16:creationId xmlns:a16="http://schemas.microsoft.com/office/drawing/2014/main" id="{8CC422C5-A019-4C6C-BB86-F1D573ACE745}"/>
              </a:ext>
            </a:extLst>
          </p:cNvPr>
          <p:cNvSpPr>
            <a:spLocks noChangeArrowheads="1"/>
          </p:cNvSpPr>
          <p:nvPr/>
        </p:nvSpPr>
        <p:spPr bwMode="auto">
          <a:xfrm>
            <a:off x="5511800" y="3937000"/>
            <a:ext cx="3136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i="1">
                <a:latin typeface="Times New Roman" panose="02020603050405020304" pitchFamily="18" charset="0"/>
              </a:rPr>
              <a:t>2-3 Moles Ácido Láctico</a:t>
            </a:r>
          </a:p>
        </p:txBody>
      </p:sp>
      <p:sp>
        <p:nvSpPr>
          <p:cNvPr id="20" name="Rectangle 22">
            <a:extLst>
              <a:ext uri="{FF2B5EF4-FFF2-40B4-BE49-F238E27FC236}">
                <a16:creationId xmlns:a16="http://schemas.microsoft.com/office/drawing/2014/main" id="{8F16EC69-87D9-466D-868B-B5F07C1F20C0}"/>
              </a:ext>
            </a:extLst>
          </p:cNvPr>
          <p:cNvSpPr>
            <a:spLocks noChangeArrowheads="1"/>
          </p:cNvSpPr>
          <p:nvPr/>
        </p:nvSpPr>
        <p:spPr bwMode="auto">
          <a:xfrm>
            <a:off x="5588000" y="4470400"/>
            <a:ext cx="289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n-US" altLang="en-US" sz="2100" b="1">
                <a:latin typeface="Times New Roman" panose="02020603050405020304" pitchFamily="18" charset="0"/>
              </a:rPr>
              <a:t>Energía</a:t>
            </a:r>
          </a:p>
          <a:p>
            <a:pPr algn="ctr">
              <a:lnSpc>
                <a:spcPct val="70000"/>
              </a:lnSpc>
              <a:spcBef>
                <a:spcPct val="20000"/>
              </a:spcBef>
            </a:pPr>
            <a:r>
              <a:rPr lang="en-US" altLang="en-US" sz="2100" b="1">
                <a:latin typeface="Times New Roman" panose="02020603050405020304" pitchFamily="18" charset="0"/>
              </a:rPr>
              <a:t>(</a:t>
            </a:r>
            <a:r>
              <a:rPr lang="en-US" altLang="en-US" sz="2100" b="1" i="1">
                <a:latin typeface="Times New Roman" panose="02020603050405020304" pitchFamily="18" charset="0"/>
              </a:rPr>
              <a:t>Reacciones Acopladas</a:t>
            </a:r>
            <a:r>
              <a:rPr lang="en-US" altLang="en-US" sz="2100" b="1">
                <a:latin typeface="Times New Roman" panose="02020603050405020304" pitchFamily="18" charset="0"/>
              </a:rPr>
              <a:t>)</a:t>
            </a:r>
          </a:p>
        </p:txBody>
      </p:sp>
      <p:sp>
        <p:nvSpPr>
          <p:cNvPr id="21" name="Rectangle 36">
            <a:extLst>
              <a:ext uri="{FF2B5EF4-FFF2-40B4-BE49-F238E27FC236}">
                <a16:creationId xmlns:a16="http://schemas.microsoft.com/office/drawing/2014/main" id="{1E915748-CEFE-4DA3-8609-264BE838E3DB}"/>
              </a:ext>
            </a:extLst>
          </p:cNvPr>
          <p:cNvSpPr>
            <a:spLocks noChangeArrowheads="1"/>
          </p:cNvSpPr>
          <p:nvPr/>
        </p:nvSpPr>
        <p:spPr bwMode="auto">
          <a:xfrm>
            <a:off x="8026400" y="53086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800" b="1">
                <a:latin typeface="Arial" panose="020B0604020202020204" pitchFamily="34" charset="0"/>
              </a:rPr>
              <a:t>ATP</a:t>
            </a:r>
          </a:p>
        </p:txBody>
      </p:sp>
      <p:sp>
        <p:nvSpPr>
          <p:cNvPr id="22" name="Rectangle 38">
            <a:extLst>
              <a:ext uri="{FF2B5EF4-FFF2-40B4-BE49-F238E27FC236}">
                <a16:creationId xmlns:a16="http://schemas.microsoft.com/office/drawing/2014/main" id="{1D5242C1-041A-4A8E-8866-94BDB99B8366}"/>
              </a:ext>
            </a:extLst>
          </p:cNvPr>
          <p:cNvSpPr>
            <a:spLocks noChangeArrowheads="1"/>
          </p:cNvSpPr>
          <p:nvPr/>
        </p:nvSpPr>
        <p:spPr bwMode="auto">
          <a:xfrm>
            <a:off x="5302250" y="53086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800" b="1">
                <a:latin typeface="Arial" panose="020B0604020202020204" pitchFamily="34" charset="0"/>
              </a:rPr>
              <a:t>Energía + Pi +ADP</a:t>
            </a:r>
          </a:p>
        </p:txBody>
      </p:sp>
      <p:sp>
        <p:nvSpPr>
          <p:cNvPr id="23" name="Rectangle 39">
            <a:extLst>
              <a:ext uri="{FF2B5EF4-FFF2-40B4-BE49-F238E27FC236}">
                <a16:creationId xmlns:a16="http://schemas.microsoft.com/office/drawing/2014/main" id="{CF2E538E-69D3-439D-AA04-411CBECD9523}"/>
              </a:ext>
            </a:extLst>
          </p:cNvPr>
          <p:cNvSpPr>
            <a:spLocks noChangeArrowheads="1"/>
          </p:cNvSpPr>
          <p:nvPr/>
        </p:nvSpPr>
        <p:spPr bwMode="auto">
          <a:xfrm>
            <a:off x="5740400" y="57785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a:latin typeface="Times New Roman" panose="02020603050405020304" pitchFamily="18" charset="0"/>
              </a:rPr>
              <a:t>Ganancia Energética</a:t>
            </a:r>
          </a:p>
        </p:txBody>
      </p:sp>
      <p:sp>
        <p:nvSpPr>
          <p:cNvPr id="24" name="Rectangle 41">
            <a:extLst>
              <a:ext uri="{FF2B5EF4-FFF2-40B4-BE49-F238E27FC236}">
                <a16:creationId xmlns:a16="http://schemas.microsoft.com/office/drawing/2014/main" id="{EF8B725F-AF69-4218-B409-20922DDA2108}"/>
              </a:ext>
            </a:extLst>
          </p:cNvPr>
          <p:cNvSpPr>
            <a:spLocks noChangeArrowheads="1"/>
          </p:cNvSpPr>
          <p:nvPr/>
        </p:nvSpPr>
        <p:spPr bwMode="auto">
          <a:xfrm>
            <a:off x="4292600" y="6311900"/>
            <a:ext cx="2311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i="1">
                <a:latin typeface="Times New Roman" panose="02020603050405020304" pitchFamily="18" charset="0"/>
              </a:rPr>
              <a:t>2-3 Moles ATP</a:t>
            </a:r>
          </a:p>
        </p:txBody>
      </p:sp>
      <p:sp>
        <p:nvSpPr>
          <p:cNvPr id="25" name="Rectangle 42">
            <a:extLst>
              <a:ext uri="{FF2B5EF4-FFF2-40B4-BE49-F238E27FC236}">
                <a16:creationId xmlns:a16="http://schemas.microsoft.com/office/drawing/2014/main" id="{066F83BF-7D94-452D-A56A-4B812BEB9DDC}"/>
              </a:ext>
            </a:extLst>
          </p:cNvPr>
          <p:cNvSpPr>
            <a:spLocks noChangeArrowheads="1"/>
          </p:cNvSpPr>
          <p:nvPr/>
        </p:nvSpPr>
        <p:spPr bwMode="auto">
          <a:xfrm>
            <a:off x="6261100" y="6311900"/>
            <a:ext cx="2832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spcBef>
                <a:spcPct val="20000"/>
              </a:spcBef>
            </a:pPr>
            <a:r>
              <a:rPr lang="en-US" altLang="en-US" sz="2100" b="1" i="1">
                <a:latin typeface="Times New Roman" panose="02020603050405020304" pitchFamily="18" charset="0"/>
              </a:rPr>
              <a:t>2-3 Mol Ácido Láctico</a:t>
            </a:r>
          </a:p>
        </p:txBody>
      </p:sp>
      <p:sp>
        <p:nvSpPr>
          <p:cNvPr id="26" name="Line 88">
            <a:extLst>
              <a:ext uri="{FF2B5EF4-FFF2-40B4-BE49-F238E27FC236}">
                <a16:creationId xmlns:a16="http://schemas.microsoft.com/office/drawing/2014/main" id="{9DA340F7-A379-436D-836F-512228E60F68}"/>
              </a:ext>
            </a:extLst>
          </p:cNvPr>
          <p:cNvSpPr>
            <a:spLocks noChangeShapeType="1"/>
          </p:cNvSpPr>
          <p:nvPr/>
        </p:nvSpPr>
        <p:spPr bwMode="auto">
          <a:xfrm>
            <a:off x="4400550" y="4762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Freeform 33">
            <a:extLst>
              <a:ext uri="{FF2B5EF4-FFF2-40B4-BE49-F238E27FC236}">
                <a16:creationId xmlns:a16="http://schemas.microsoft.com/office/drawing/2014/main" id="{1125DC68-463E-48B2-8877-162727289290}"/>
              </a:ext>
            </a:extLst>
          </p:cNvPr>
          <p:cNvSpPr>
            <a:spLocks/>
          </p:cNvSpPr>
          <p:nvPr/>
        </p:nvSpPr>
        <p:spPr bwMode="auto">
          <a:xfrm>
            <a:off x="2098675" y="852488"/>
            <a:ext cx="582613" cy="265112"/>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571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8" name="Freeform 33">
            <a:extLst>
              <a:ext uri="{FF2B5EF4-FFF2-40B4-BE49-F238E27FC236}">
                <a16:creationId xmlns:a16="http://schemas.microsoft.com/office/drawing/2014/main" id="{96184852-CF7C-463E-AB23-D5E539F7BBB7}"/>
              </a:ext>
            </a:extLst>
          </p:cNvPr>
          <p:cNvSpPr>
            <a:spLocks/>
          </p:cNvSpPr>
          <p:nvPr/>
        </p:nvSpPr>
        <p:spPr bwMode="auto">
          <a:xfrm flipH="1">
            <a:off x="6416675" y="852488"/>
            <a:ext cx="735013" cy="277812"/>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571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9" name="Line 88">
            <a:extLst>
              <a:ext uri="{FF2B5EF4-FFF2-40B4-BE49-F238E27FC236}">
                <a16:creationId xmlns:a16="http://schemas.microsoft.com/office/drawing/2014/main" id="{D6F77A9B-2441-457A-98F1-0695FD078BFD}"/>
              </a:ext>
            </a:extLst>
          </p:cNvPr>
          <p:cNvSpPr>
            <a:spLocks noChangeShapeType="1"/>
          </p:cNvSpPr>
          <p:nvPr/>
        </p:nvSpPr>
        <p:spPr bwMode="auto">
          <a:xfrm>
            <a:off x="2127250" y="17462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 name="Line 88">
            <a:extLst>
              <a:ext uri="{FF2B5EF4-FFF2-40B4-BE49-F238E27FC236}">
                <a16:creationId xmlns:a16="http://schemas.microsoft.com/office/drawing/2014/main" id="{476F0AF4-3EEB-4050-8532-79E02205FE30}"/>
              </a:ext>
            </a:extLst>
          </p:cNvPr>
          <p:cNvSpPr>
            <a:spLocks noChangeShapeType="1"/>
          </p:cNvSpPr>
          <p:nvPr/>
        </p:nvSpPr>
        <p:spPr bwMode="auto">
          <a:xfrm>
            <a:off x="2139950" y="22415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Line 88">
            <a:extLst>
              <a:ext uri="{FF2B5EF4-FFF2-40B4-BE49-F238E27FC236}">
                <a16:creationId xmlns:a16="http://schemas.microsoft.com/office/drawing/2014/main" id="{BC31D35D-CCC1-4E5A-8703-2E7C25A997DF}"/>
              </a:ext>
            </a:extLst>
          </p:cNvPr>
          <p:cNvSpPr>
            <a:spLocks noChangeShapeType="1"/>
          </p:cNvSpPr>
          <p:nvPr/>
        </p:nvSpPr>
        <p:spPr bwMode="auto">
          <a:xfrm>
            <a:off x="2152650" y="27749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2" name="Line 88">
            <a:extLst>
              <a:ext uri="{FF2B5EF4-FFF2-40B4-BE49-F238E27FC236}">
                <a16:creationId xmlns:a16="http://schemas.microsoft.com/office/drawing/2014/main" id="{BEEF3B6B-FC72-4184-A237-F44DEB7F03D3}"/>
              </a:ext>
            </a:extLst>
          </p:cNvPr>
          <p:cNvSpPr>
            <a:spLocks noChangeShapeType="1"/>
          </p:cNvSpPr>
          <p:nvPr/>
        </p:nvSpPr>
        <p:spPr bwMode="auto">
          <a:xfrm>
            <a:off x="2165350" y="36639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3" name="Line 88">
            <a:extLst>
              <a:ext uri="{FF2B5EF4-FFF2-40B4-BE49-F238E27FC236}">
                <a16:creationId xmlns:a16="http://schemas.microsoft.com/office/drawing/2014/main" id="{8DF63DA5-6B3D-4F06-984A-9ACC35CC97EF}"/>
              </a:ext>
            </a:extLst>
          </p:cNvPr>
          <p:cNvSpPr>
            <a:spLocks noChangeShapeType="1"/>
          </p:cNvSpPr>
          <p:nvPr/>
        </p:nvSpPr>
        <p:spPr bwMode="auto">
          <a:xfrm>
            <a:off x="2178050" y="42481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4" name="Line 63">
            <a:extLst>
              <a:ext uri="{FF2B5EF4-FFF2-40B4-BE49-F238E27FC236}">
                <a16:creationId xmlns:a16="http://schemas.microsoft.com/office/drawing/2014/main" id="{78487C52-3BB6-453D-851F-3C10E89F400A}"/>
              </a:ext>
            </a:extLst>
          </p:cNvPr>
          <p:cNvSpPr>
            <a:spLocks noChangeShapeType="1"/>
          </p:cNvSpPr>
          <p:nvPr/>
        </p:nvSpPr>
        <p:spPr bwMode="auto">
          <a:xfrm rot="-5400000">
            <a:off x="2247901" y="4348162"/>
            <a:ext cx="0" cy="132397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Line 88">
            <a:extLst>
              <a:ext uri="{FF2B5EF4-FFF2-40B4-BE49-F238E27FC236}">
                <a16:creationId xmlns:a16="http://schemas.microsoft.com/office/drawing/2014/main" id="{577AC55A-B96D-4216-B298-582ED17CF6DB}"/>
              </a:ext>
            </a:extLst>
          </p:cNvPr>
          <p:cNvSpPr>
            <a:spLocks noChangeShapeType="1"/>
          </p:cNvSpPr>
          <p:nvPr/>
        </p:nvSpPr>
        <p:spPr bwMode="auto">
          <a:xfrm>
            <a:off x="7105650" y="13144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 name="Line 88">
            <a:extLst>
              <a:ext uri="{FF2B5EF4-FFF2-40B4-BE49-F238E27FC236}">
                <a16:creationId xmlns:a16="http://schemas.microsoft.com/office/drawing/2014/main" id="{7A11F8F5-D91A-4623-AD0E-A55983C83E17}"/>
              </a:ext>
            </a:extLst>
          </p:cNvPr>
          <p:cNvSpPr>
            <a:spLocks noChangeShapeType="1"/>
          </p:cNvSpPr>
          <p:nvPr/>
        </p:nvSpPr>
        <p:spPr bwMode="auto">
          <a:xfrm>
            <a:off x="7105650" y="21018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 name="Line 88">
            <a:extLst>
              <a:ext uri="{FF2B5EF4-FFF2-40B4-BE49-F238E27FC236}">
                <a16:creationId xmlns:a16="http://schemas.microsoft.com/office/drawing/2014/main" id="{D91373B6-A7A9-4D7D-B6C5-8620A4A3CA34}"/>
              </a:ext>
            </a:extLst>
          </p:cNvPr>
          <p:cNvSpPr>
            <a:spLocks noChangeShapeType="1"/>
          </p:cNvSpPr>
          <p:nvPr/>
        </p:nvSpPr>
        <p:spPr bwMode="auto">
          <a:xfrm>
            <a:off x="7080250" y="26733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 name="Line 88">
            <a:extLst>
              <a:ext uri="{FF2B5EF4-FFF2-40B4-BE49-F238E27FC236}">
                <a16:creationId xmlns:a16="http://schemas.microsoft.com/office/drawing/2014/main" id="{081AEEA9-446A-4F2A-AF15-08FBC91FBD30}"/>
              </a:ext>
            </a:extLst>
          </p:cNvPr>
          <p:cNvSpPr>
            <a:spLocks noChangeShapeType="1"/>
          </p:cNvSpPr>
          <p:nvPr/>
        </p:nvSpPr>
        <p:spPr bwMode="auto">
          <a:xfrm>
            <a:off x="7080250" y="31940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9" name="Line 88">
            <a:extLst>
              <a:ext uri="{FF2B5EF4-FFF2-40B4-BE49-F238E27FC236}">
                <a16:creationId xmlns:a16="http://schemas.microsoft.com/office/drawing/2014/main" id="{69518695-18EF-414B-B30A-5A0A8EDF88BB}"/>
              </a:ext>
            </a:extLst>
          </p:cNvPr>
          <p:cNvSpPr>
            <a:spLocks noChangeShapeType="1"/>
          </p:cNvSpPr>
          <p:nvPr/>
        </p:nvSpPr>
        <p:spPr bwMode="auto">
          <a:xfrm>
            <a:off x="7092950" y="37147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0" name="Line 88">
            <a:extLst>
              <a:ext uri="{FF2B5EF4-FFF2-40B4-BE49-F238E27FC236}">
                <a16:creationId xmlns:a16="http://schemas.microsoft.com/office/drawing/2014/main" id="{3E457399-7A44-41F8-96E4-CB8F0D9AFB05}"/>
              </a:ext>
            </a:extLst>
          </p:cNvPr>
          <p:cNvSpPr>
            <a:spLocks noChangeShapeType="1"/>
          </p:cNvSpPr>
          <p:nvPr/>
        </p:nvSpPr>
        <p:spPr bwMode="auto">
          <a:xfrm>
            <a:off x="7092950" y="42100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1" name="Line 88">
            <a:extLst>
              <a:ext uri="{FF2B5EF4-FFF2-40B4-BE49-F238E27FC236}">
                <a16:creationId xmlns:a16="http://schemas.microsoft.com/office/drawing/2014/main" id="{2F8C3CCA-6495-4307-B05B-F65E5D817D54}"/>
              </a:ext>
            </a:extLst>
          </p:cNvPr>
          <p:cNvSpPr>
            <a:spLocks noChangeShapeType="1"/>
          </p:cNvSpPr>
          <p:nvPr/>
        </p:nvSpPr>
        <p:spPr bwMode="auto">
          <a:xfrm>
            <a:off x="7105650" y="50482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2" name="Line 63">
            <a:extLst>
              <a:ext uri="{FF2B5EF4-FFF2-40B4-BE49-F238E27FC236}">
                <a16:creationId xmlns:a16="http://schemas.microsoft.com/office/drawing/2014/main" id="{0F21A11F-1450-4728-8911-0F30171C3B51}"/>
              </a:ext>
            </a:extLst>
          </p:cNvPr>
          <p:cNvSpPr>
            <a:spLocks noChangeShapeType="1"/>
          </p:cNvSpPr>
          <p:nvPr/>
        </p:nvSpPr>
        <p:spPr bwMode="auto">
          <a:xfrm rot="-5400000">
            <a:off x="7770813" y="5135562"/>
            <a:ext cx="0" cy="66357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 name="Line 88">
            <a:extLst>
              <a:ext uri="{FF2B5EF4-FFF2-40B4-BE49-F238E27FC236}">
                <a16:creationId xmlns:a16="http://schemas.microsoft.com/office/drawing/2014/main" id="{78B9367F-A7EE-4BA1-97A8-D35AAE0ED995}"/>
              </a:ext>
            </a:extLst>
          </p:cNvPr>
          <p:cNvSpPr>
            <a:spLocks noChangeShapeType="1"/>
          </p:cNvSpPr>
          <p:nvPr/>
        </p:nvSpPr>
        <p:spPr bwMode="auto">
          <a:xfrm>
            <a:off x="7118350" y="55562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 name="Line 88">
            <a:extLst>
              <a:ext uri="{FF2B5EF4-FFF2-40B4-BE49-F238E27FC236}">
                <a16:creationId xmlns:a16="http://schemas.microsoft.com/office/drawing/2014/main" id="{667AEE4E-0763-417A-9228-D22E683B28A6}"/>
              </a:ext>
            </a:extLst>
          </p:cNvPr>
          <p:cNvSpPr>
            <a:spLocks noChangeShapeType="1"/>
          </p:cNvSpPr>
          <p:nvPr/>
        </p:nvSpPr>
        <p:spPr bwMode="auto">
          <a:xfrm>
            <a:off x="6089650" y="61023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 name="Line 88">
            <a:extLst>
              <a:ext uri="{FF2B5EF4-FFF2-40B4-BE49-F238E27FC236}">
                <a16:creationId xmlns:a16="http://schemas.microsoft.com/office/drawing/2014/main" id="{71BA086E-8424-44CF-BE13-4ED4CC4111A3}"/>
              </a:ext>
            </a:extLst>
          </p:cNvPr>
          <p:cNvSpPr>
            <a:spLocks noChangeShapeType="1"/>
          </p:cNvSpPr>
          <p:nvPr/>
        </p:nvSpPr>
        <p:spPr bwMode="auto">
          <a:xfrm>
            <a:off x="7715250" y="6089650"/>
            <a:ext cx="0" cy="3016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53951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1AFAAEBF-ECF2-49EE-887C-D21B8F7576E6}"/>
              </a:ext>
            </a:extLst>
          </p:cNvPr>
          <p:cNvSpPr>
            <a:spLocks noChangeArrowheads="1"/>
          </p:cNvSpPr>
          <p:nvPr/>
        </p:nvSpPr>
        <p:spPr bwMode="auto">
          <a:xfrm>
            <a:off x="355600" y="1968500"/>
            <a:ext cx="8521700" cy="2362200"/>
          </a:xfrm>
          <a:prstGeom prst="rect">
            <a:avLst/>
          </a:prstGeom>
          <a:noFill/>
          <a:ln w="9525">
            <a:noFill/>
            <a:miter lim="800000"/>
            <a:headEnd/>
            <a:tailEnd/>
          </a:ln>
          <a:effectLst/>
        </p:spPr>
        <p:txBody>
          <a:bodyPr anchor="ctr"/>
          <a:lstStyle/>
          <a:p>
            <a:pPr algn="ctr" eaLnBrk="0" hangingPunct="0">
              <a:lnSpc>
                <a:spcPct val="130000"/>
              </a:lnSpc>
              <a:defRPr/>
            </a:pPr>
            <a:r>
              <a:rPr lang="en-US" sz="5400">
                <a:effectLst>
                  <a:outerShdw blurRad="38100" dist="38100" dir="2700000" algn="tl">
                    <a:srgbClr val="C0C0C0"/>
                  </a:outerShdw>
                </a:effectLst>
                <a:latin typeface="Arial Black" pitchFamily="34" charset="0"/>
              </a:rPr>
              <a:t>SISTEMA DE ATP-PCr</a:t>
            </a:r>
          </a:p>
          <a:p>
            <a:pPr algn="ctr" eaLnBrk="0" hangingPunct="0">
              <a:lnSpc>
                <a:spcPct val="130000"/>
              </a:lnSpc>
              <a:defRPr/>
            </a:pPr>
            <a:r>
              <a:rPr lang="en-US" sz="5400">
                <a:effectLst>
                  <a:outerShdw blurRad="38100" dist="38100" dir="2700000" algn="tl">
                    <a:srgbClr val="C0C0C0"/>
                  </a:outerShdw>
                </a:effectLst>
                <a:latin typeface="Arial Black" pitchFamily="34" charset="0"/>
              </a:rPr>
              <a:t>(FOSFÁGENO)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a:extLst>
              <a:ext uri="{FF2B5EF4-FFF2-40B4-BE49-F238E27FC236}">
                <a16:creationId xmlns:a16="http://schemas.microsoft.com/office/drawing/2014/main" id="{594A963C-D364-4B25-9863-4A9DBE44EB4C}"/>
              </a:ext>
            </a:extLst>
          </p:cNvPr>
          <p:cNvSpPr txBox="1">
            <a:spLocks noChangeArrowheads="1"/>
          </p:cNvSpPr>
          <p:nvPr/>
        </p:nvSpPr>
        <p:spPr bwMode="auto">
          <a:xfrm>
            <a:off x="230188" y="571302"/>
            <a:ext cx="88677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rPr>
              <a:t>ENERGÍA: para la </a:t>
            </a:r>
            <a:r>
              <a:rPr lang="en-US" altLang="en-US" sz="3400" dirty="0" err="1">
                <a:solidFill>
                  <a:srgbClr val="484876"/>
                </a:solidFill>
                <a:effectLst>
                  <a:outerShdw blurRad="38100" dist="38100" dir="2700000" algn="tl">
                    <a:srgbClr val="000000">
                      <a:alpha val="43137"/>
                    </a:srgbClr>
                  </a:outerShdw>
                </a:effectLst>
                <a:latin typeface="Arial Black" panose="020B0A04020102020204" pitchFamily="34" charset="0"/>
              </a:rPr>
              <a:t>Actividad</a:t>
            </a:r>
            <a:r>
              <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3400" dirty="0" err="1">
                <a:solidFill>
                  <a:srgbClr val="484876"/>
                </a:solidFill>
                <a:effectLst>
                  <a:outerShdw blurRad="38100" dist="38100" dir="2700000" algn="tl">
                    <a:srgbClr val="000000">
                      <a:alpha val="43137"/>
                    </a:srgbClr>
                  </a:outerShdw>
                </a:effectLst>
                <a:latin typeface="Arial Black" panose="020B0A04020102020204" pitchFamily="34" charset="0"/>
              </a:rPr>
              <a:t>Celular</a:t>
            </a:r>
            <a:endPar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
        <p:nvSpPr>
          <p:cNvPr id="87045" name="Rectangle 5">
            <a:extLst>
              <a:ext uri="{FF2B5EF4-FFF2-40B4-BE49-F238E27FC236}">
                <a16:creationId xmlns:a16="http://schemas.microsoft.com/office/drawing/2014/main" id="{1B5769C6-BEEF-4EA9-85FB-2C4A4627F532}"/>
              </a:ext>
            </a:extLst>
          </p:cNvPr>
          <p:cNvSpPr>
            <a:spLocks noChangeArrowheads="1"/>
          </p:cNvSpPr>
          <p:nvPr/>
        </p:nvSpPr>
        <p:spPr bwMode="auto">
          <a:xfrm>
            <a:off x="3938588" y="1098550"/>
            <a:ext cx="1230312" cy="457200"/>
          </a:xfrm>
          <a:prstGeom prst="rect">
            <a:avLst/>
          </a:prstGeom>
          <a:noFill/>
          <a:ln w="9525">
            <a:noFill/>
            <a:miter lim="800000"/>
            <a:headEnd/>
            <a:tailEnd/>
          </a:ln>
          <a:effectLst/>
        </p:spPr>
        <p:txBody>
          <a:bodyPr/>
          <a:lstStyle/>
          <a:p>
            <a:pPr marL="342900" indent="-342900" algn="ctr" eaLnBrk="0" hangingPunct="0">
              <a:lnSpc>
                <a:spcPct val="90000"/>
              </a:lnSpc>
              <a:spcBef>
                <a:spcPct val="20000"/>
              </a:spcBef>
              <a:defRPr/>
            </a:pPr>
            <a:r>
              <a:rPr lang="en-US" sz="2700">
                <a:effectLst>
                  <a:outerShdw blurRad="38100" dist="38100" dir="2700000" algn="tl">
                    <a:srgbClr val="C0C0C0"/>
                  </a:outerShdw>
                </a:effectLst>
                <a:latin typeface="Arial Black" pitchFamily="34" charset="0"/>
              </a:rPr>
              <a:t>SOL</a:t>
            </a:r>
          </a:p>
        </p:txBody>
      </p:sp>
      <p:sp>
        <p:nvSpPr>
          <p:cNvPr id="463877" name="Line 31">
            <a:extLst>
              <a:ext uri="{FF2B5EF4-FFF2-40B4-BE49-F238E27FC236}">
                <a16:creationId xmlns:a16="http://schemas.microsoft.com/office/drawing/2014/main" id="{7E48B13B-E7D3-402B-8781-19C573A8DAE6}"/>
              </a:ext>
            </a:extLst>
          </p:cNvPr>
          <p:cNvSpPr>
            <a:spLocks noChangeShapeType="1"/>
          </p:cNvSpPr>
          <p:nvPr/>
        </p:nvSpPr>
        <p:spPr bwMode="auto">
          <a:xfrm>
            <a:off x="4546600" y="1476375"/>
            <a:ext cx="0" cy="2921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78" name="Rectangle 32">
            <a:extLst>
              <a:ext uri="{FF2B5EF4-FFF2-40B4-BE49-F238E27FC236}">
                <a16:creationId xmlns:a16="http://schemas.microsoft.com/office/drawing/2014/main" id="{B1526D1E-E8B8-4844-BFC5-238401789302}"/>
              </a:ext>
            </a:extLst>
          </p:cNvPr>
          <p:cNvSpPr>
            <a:spLocks noChangeArrowheads="1"/>
          </p:cNvSpPr>
          <p:nvPr/>
        </p:nvSpPr>
        <p:spPr bwMode="auto">
          <a:xfrm>
            <a:off x="3082925" y="1619250"/>
            <a:ext cx="3116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spcBef>
                <a:spcPct val="20000"/>
              </a:spcBef>
            </a:pPr>
            <a:r>
              <a:rPr lang="en-US" altLang="en-US" sz="2400" b="1" i="1">
                <a:latin typeface="Arial" panose="020B0604020202020204" pitchFamily="34" charset="0"/>
              </a:rPr>
              <a:t>Energía Lumínica</a:t>
            </a:r>
          </a:p>
        </p:txBody>
      </p:sp>
      <p:sp>
        <p:nvSpPr>
          <p:cNvPr id="87074" name="Rectangle 34">
            <a:extLst>
              <a:ext uri="{FF2B5EF4-FFF2-40B4-BE49-F238E27FC236}">
                <a16:creationId xmlns:a16="http://schemas.microsoft.com/office/drawing/2014/main" id="{173E9C97-1A22-4048-A653-DCF1098CECCD}"/>
              </a:ext>
            </a:extLst>
          </p:cNvPr>
          <p:cNvSpPr>
            <a:spLocks noChangeArrowheads="1"/>
          </p:cNvSpPr>
          <p:nvPr/>
        </p:nvSpPr>
        <p:spPr bwMode="auto">
          <a:xfrm>
            <a:off x="2797175" y="2201863"/>
            <a:ext cx="3540125" cy="596900"/>
          </a:xfrm>
          <a:prstGeom prst="rect">
            <a:avLst/>
          </a:prstGeom>
          <a:noFill/>
          <a:ln w="9525">
            <a:noFill/>
            <a:miter lim="800000"/>
            <a:headEnd/>
            <a:tailEnd/>
          </a:ln>
          <a:effectLst/>
        </p:spPr>
        <p:txBody>
          <a:bodyPr/>
          <a:lstStyle/>
          <a:p>
            <a:pPr marL="342900" indent="-342900" algn="ctr" eaLnBrk="0" hangingPunct="0">
              <a:lnSpc>
                <a:spcPct val="60000"/>
              </a:lnSpc>
              <a:spcBef>
                <a:spcPct val="20000"/>
              </a:spcBef>
              <a:defRPr/>
            </a:pPr>
            <a:r>
              <a:rPr lang="en-US" sz="2400" b="1" i="1">
                <a:effectLst>
                  <a:outerShdw blurRad="38100" dist="38100" dir="2700000" algn="tl">
                    <a:srgbClr val="C0C0C0"/>
                  </a:outerShdw>
                </a:effectLst>
                <a:latin typeface="Arial" charset="0"/>
              </a:rPr>
              <a:t>Alimentos</a:t>
            </a:r>
          </a:p>
          <a:p>
            <a:pPr marL="342900" indent="-342900" algn="ctr" eaLnBrk="0" hangingPunct="0">
              <a:lnSpc>
                <a:spcPct val="60000"/>
              </a:lnSpc>
              <a:spcBef>
                <a:spcPct val="20000"/>
              </a:spcBef>
              <a:defRPr/>
            </a:pPr>
            <a:r>
              <a:rPr lang="en-US" b="1" i="1">
                <a:latin typeface="Arial" charset="0"/>
              </a:rPr>
              <a:t>(CHO, Grasas, PRO)</a:t>
            </a:r>
          </a:p>
        </p:txBody>
      </p:sp>
      <p:sp>
        <p:nvSpPr>
          <p:cNvPr id="463880" name="Freeform 46">
            <a:extLst>
              <a:ext uri="{FF2B5EF4-FFF2-40B4-BE49-F238E27FC236}">
                <a16:creationId xmlns:a16="http://schemas.microsoft.com/office/drawing/2014/main" id="{4BC594F0-E646-42F9-AEF4-3F5A332C4BB6}"/>
              </a:ext>
            </a:extLst>
          </p:cNvPr>
          <p:cNvSpPr>
            <a:spLocks/>
          </p:cNvSpPr>
          <p:nvPr/>
        </p:nvSpPr>
        <p:spPr bwMode="auto">
          <a:xfrm>
            <a:off x="4113213" y="5700713"/>
            <a:ext cx="1657350" cy="138112"/>
          </a:xfrm>
          <a:custGeom>
            <a:avLst/>
            <a:gdLst>
              <a:gd name="T0" fmla="*/ 0 w 1186"/>
              <a:gd name="T1" fmla="*/ 0 h 142"/>
              <a:gd name="T2" fmla="*/ 0 w 1186"/>
              <a:gd name="T3" fmla="*/ 2147483647 h 142"/>
              <a:gd name="T4" fmla="*/ 2147483647 w 1186"/>
              <a:gd name="T5" fmla="*/ 2147483647 h 142"/>
              <a:gd name="T6" fmla="*/ 2147483647 w 1186"/>
              <a:gd name="T7" fmla="*/ 2147483647 h 142"/>
              <a:gd name="T8" fmla="*/ 0 60000 65536"/>
              <a:gd name="T9" fmla="*/ 0 60000 65536"/>
              <a:gd name="T10" fmla="*/ 0 60000 65536"/>
              <a:gd name="T11" fmla="*/ 0 60000 65536"/>
              <a:gd name="T12" fmla="*/ 0 w 1186"/>
              <a:gd name="T13" fmla="*/ 0 h 142"/>
              <a:gd name="T14" fmla="*/ 1186 w 1186"/>
              <a:gd name="T15" fmla="*/ 142 h 142"/>
            </a:gdLst>
            <a:ahLst/>
            <a:cxnLst>
              <a:cxn ang="T8">
                <a:pos x="T0" y="T1"/>
              </a:cxn>
              <a:cxn ang="T9">
                <a:pos x="T2" y="T3"/>
              </a:cxn>
              <a:cxn ang="T10">
                <a:pos x="T4" y="T5"/>
              </a:cxn>
              <a:cxn ang="T11">
                <a:pos x="T6" y="T7"/>
              </a:cxn>
            </a:cxnLst>
            <a:rect l="T12" t="T13" r="T14" b="T15"/>
            <a:pathLst>
              <a:path w="1186" h="142">
                <a:moveTo>
                  <a:pt x="0" y="0"/>
                </a:moveTo>
                <a:lnTo>
                  <a:pt x="0" y="142"/>
                </a:lnTo>
                <a:lnTo>
                  <a:pt x="1186" y="142"/>
                </a:lnTo>
                <a:lnTo>
                  <a:pt x="1186" y="16"/>
                </a:lnTo>
              </a:path>
            </a:pathLst>
          </a:cu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63881" name="Line 50">
            <a:extLst>
              <a:ext uri="{FF2B5EF4-FFF2-40B4-BE49-F238E27FC236}">
                <a16:creationId xmlns:a16="http://schemas.microsoft.com/office/drawing/2014/main" id="{98B815BC-865C-4813-A2EA-6EA4E459764F}"/>
              </a:ext>
            </a:extLst>
          </p:cNvPr>
          <p:cNvSpPr>
            <a:spLocks noChangeShapeType="1"/>
          </p:cNvSpPr>
          <p:nvPr/>
        </p:nvSpPr>
        <p:spPr bwMode="auto">
          <a:xfrm>
            <a:off x="4559300" y="1971675"/>
            <a:ext cx="0" cy="2921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82" name="Line 51">
            <a:extLst>
              <a:ext uri="{FF2B5EF4-FFF2-40B4-BE49-F238E27FC236}">
                <a16:creationId xmlns:a16="http://schemas.microsoft.com/office/drawing/2014/main" id="{2767A6C6-44D7-4704-86AC-5B668B085E2A}"/>
              </a:ext>
            </a:extLst>
          </p:cNvPr>
          <p:cNvSpPr>
            <a:spLocks noChangeShapeType="1"/>
          </p:cNvSpPr>
          <p:nvPr/>
        </p:nvSpPr>
        <p:spPr bwMode="auto">
          <a:xfrm>
            <a:off x="4546600" y="2708275"/>
            <a:ext cx="0" cy="2921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83" name="Rectangle 52">
            <a:extLst>
              <a:ext uri="{FF2B5EF4-FFF2-40B4-BE49-F238E27FC236}">
                <a16:creationId xmlns:a16="http://schemas.microsoft.com/office/drawing/2014/main" id="{12574DFB-F907-4640-B154-24FCF688193C}"/>
              </a:ext>
            </a:extLst>
          </p:cNvPr>
          <p:cNvSpPr>
            <a:spLocks noChangeArrowheads="1"/>
          </p:cNvSpPr>
          <p:nvPr/>
        </p:nvSpPr>
        <p:spPr bwMode="auto">
          <a:xfrm>
            <a:off x="3032125" y="2952750"/>
            <a:ext cx="31162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400" b="1" i="1">
                <a:latin typeface="Arial" panose="020B0604020202020204" pitchFamily="34" charset="0"/>
              </a:rPr>
              <a:t>Degradan</a:t>
            </a:r>
          </a:p>
          <a:p>
            <a:pPr algn="ctr">
              <a:lnSpc>
                <a:spcPct val="60000"/>
              </a:lnSpc>
              <a:spcBef>
                <a:spcPct val="20000"/>
              </a:spcBef>
            </a:pPr>
            <a:r>
              <a:rPr lang="en-US" altLang="en-US" b="1" i="1">
                <a:latin typeface="Arial" panose="020B0604020202020204" pitchFamily="34" charset="0"/>
              </a:rPr>
              <a:t>(Catabolizan)</a:t>
            </a:r>
          </a:p>
        </p:txBody>
      </p:sp>
      <p:sp>
        <p:nvSpPr>
          <p:cNvPr id="463884" name="Line 53">
            <a:extLst>
              <a:ext uri="{FF2B5EF4-FFF2-40B4-BE49-F238E27FC236}">
                <a16:creationId xmlns:a16="http://schemas.microsoft.com/office/drawing/2014/main" id="{B20AA2E8-BE36-4730-B3F6-C0C9ED1A19A3}"/>
              </a:ext>
            </a:extLst>
          </p:cNvPr>
          <p:cNvSpPr>
            <a:spLocks noChangeShapeType="1"/>
          </p:cNvSpPr>
          <p:nvPr/>
        </p:nvSpPr>
        <p:spPr bwMode="auto">
          <a:xfrm>
            <a:off x="4559300" y="3470275"/>
            <a:ext cx="0" cy="2921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85" name="Rectangle 54">
            <a:extLst>
              <a:ext uri="{FF2B5EF4-FFF2-40B4-BE49-F238E27FC236}">
                <a16:creationId xmlns:a16="http://schemas.microsoft.com/office/drawing/2014/main" id="{2CCAE54C-F5DF-4D6F-80D7-09232C244835}"/>
              </a:ext>
            </a:extLst>
          </p:cNvPr>
          <p:cNvSpPr>
            <a:spLocks noChangeArrowheads="1"/>
          </p:cNvSpPr>
          <p:nvPr/>
        </p:nvSpPr>
        <p:spPr bwMode="auto">
          <a:xfrm>
            <a:off x="1352550" y="3765550"/>
            <a:ext cx="6908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400" b="1" i="1">
                <a:latin typeface="Arial" panose="020B0604020202020204" pitchFamily="34" charset="0"/>
              </a:rPr>
              <a:t>ATP - Adenosina Trifosfatada</a:t>
            </a:r>
          </a:p>
          <a:p>
            <a:pPr algn="ctr">
              <a:lnSpc>
                <a:spcPct val="60000"/>
              </a:lnSpc>
              <a:spcBef>
                <a:spcPct val="20000"/>
              </a:spcBef>
            </a:pPr>
            <a:r>
              <a:rPr lang="en-US" altLang="en-US" b="1" i="1">
                <a:latin typeface="Arial" panose="020B0604020202020204" pitchFamily="34" charset="0"/>
              </a:rPr>
              <a:t>(Energía Química Almacenada/Potencial)</a:t>
            </a:r>
          </a:p>
        </p:txBody>
      </p:sp>
      <p:sp>
        <p:nvSpPr>
          <p:cNvPr id="463886" name="Text Box 55">
            <a:extLst>
              <a:ext uri="{FF2B5EF4-FFF2-40B4-BE49-F238E27FC236}">
                <a16:creationId xmlns:a16="http://schemas.microsoft.com/office/drawing/2014/main" id="{C89E2064-0ADB-46E6-A10C-0D06904A33FB}"/>
              </a:ext>
            </a:extLst>
          </p:cNvPr>
          <p:cNvSpPr txBox="1">
            <a:spLocks noChangeArrowheads="1"/>
          </p:cNvSpPr>
          <p:nvPr/>
        </p:nvSpPr>
        <p:spPr bwMode="auto">
          <a:xfrm>
            <a:off x="4586288" y="3421063"/>
            <a:ext cx="396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s-PR" altLang="en-US" sz="1600" b="1" i="1">
                <a:latin typeface="Times New Roman" panose="02020603050405020304" pitchFamily="18" charset="0"/>
              </a:rPr>
              <a:t>(Forma vía Reacciones Acopladas)</a:t>
            </a:r>
          </a:p>
        </p:txBody>
      </p:sp>
      <p:sp>
        <p:nvSpPr>
          <p:cNvPr id="463887" name="Line 56">
            <a:extLst>
              <a:ext uri="{FF2B5EF4-FFF2-40B4-BE49-F238E27FC236}">
                <a16:creationId xmlns:a16="http://schemas.microsoft.com/office/drawing/2014/main" id="{CF23D8B6-EF3E-4A16-BB66-9BDC71ADC8E2}"/>
              </a:ext>
            </a:extLst>
          </p:cNvPr>
          <p:cNvSpPr>
            <a:spLocks noChangeShapeType="1"/>
          </p:cNvSpPr>
          <p:nvPr/>
        </p:nvSpPr>
        <p:spPr bwMode="auto">
          <a:xfrm flipV="1">
            <a:off x="5394325" y="1511300"/>
            <a:ext cx="1257300" cy="1973263"/>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88" name="Text Box 57">
            <a:extLst>
              <a:ext uri="{FF2B5EF4-FFF2-40B4-BE49-F238E27FC236}">
                <a16:creationId xmlns:a16="http://schemas.microsoft.com/office/drawing/2014/main" id="{DC33B647-8BDE-4259-A18B-9317E14B49A7}"/>
              </a:ext>
            </a:extLst>
          </p:cNvPr>
          <p:cNvSpPr txBox="1">
            <a:spLocks noChangeArrowheads="1"/>
          </p:cNvSpPr>
          <p:nvPr/>
        </p:nvSpPr>
        <p:spPr bwMode="auto">
          <a:xfrm>
            <a:off x="6534150" y="1279525"/>
            <a:ext cx="2073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s-PR" altLang="en-US" sz="1600" b="1">
                <a:latin typeface="Arial" panose="020B0604020202020204" pitchFamily="34" charset="0"/>
              </a:rPr>
              <a:t>Energía Degradada</a:t>
            </a:r>
          </a:p>
        </p:txBody>
      </p:sp>
      <p:sp>
        <p:nvSpPr>
          <p:cNvPr id="463889" name="Line 58">
            <a:extLst>
              <a:ext uri="{FF2B5EF4-FFF2-40B4-BE49-F238E27FC236}">
                <a16:creationId xmlns:a16="http://schemas.microsoft.com/office/drawing/2014/main" id="{49AFA062-C79A-418A-BAB1-7D8F91E6ED52}"/>
              </a:ext>
            </a:extLst>
          </p:cNvPr>
          <p:cNvSpPr>
            <a:spLocks noChangeShapeType="1"/>
          </p:cNvSpPr>
          <p:nvPr/>
        </p:nvSpPr>
        <p:spPr bwMode="auto">
          <a:xfrm>
            <a:off x="7567613" y="1552575"/>
            <a:ext cx="0" cy="250825"/>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90" name="Text Box 59">
            <a:extLst>
              <a:ext uri="{FF2B5EF4-FFF2-40B4-BE49-F238E27FC236}">
                <a16:creationId xmlns:a16="http://schemas.microsoft.com/office/drawing/2014/main" id="{AB8B9D24-8726-4D23-B2D1-5181A8530DAB}"/>
              </a:ext>
            </a:extLst>
          </p:cNvPr>
          <p:cNvSpPr txBox="1">
            <a:spLocks noChangeArrowheads="1"/>
          </p:cNvSpPr>
          <p:nvPr/>
        </p:nvSpPr>
        <p:spPr bwMode="auto">
          <a:xfrm>
            <a:off x="7177088" y="1724025"/>
            <a:ext cx="865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s-PR" altLang="en-US" sz="1600" b="1" i="1">
                <a:latin typeface="Arial" panose="020B0604020202020204" pitchFamily="34" charset="0"/>
              </a:rPr>
              <a:t>Mide</a:t>
            </a:r>
          </a:p>
        </p:txBody>
      </p:sp>
      <p:sp>
        <p:nvSpPr>
          <p:cNvPr id="463891" name="Line 60">
            <a:extLst>
              <a:ext uri="{FF2B5EF4-FFF2-40B4-BE49-F238E27FC236}">
                <a16:creationId xmlns:a16="http://schemas.microsoft.com/office/drawing/2014/main" id="{2BC3FAF6-9545-4D4B-9E8F-C93FED0EDFB7}"/>
              </a:ext>
            </a:extLst>
          </p:cNvPr>
          <p:cNvSpPr>
            <a:spLocks noChangeShapeType="1"/>
          </p:cNvSpPr>
          <p:nvPr/>
        </p:nvSpPr>
        <p:spPr bwMode="auto">
          <a:xfrm>
            <a:off x="7554913" y="1997075"/>
            <a:ext cx="0" cy="250825"/>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892" name="Text Box 61">
            <a:extLst>
              <a:ext uri="{FF2B5EF4-FFF2-40B4-BE49-F238E27FC236}">
                <a16:creationId xmlns:a16="http://schemas.microsoft.com/office/drawing/2014/main" id="{3471E481-C211-4030-83E9-6579904FE806}"/>
              </a:ext>
            </a:extLst>
          </p:cNvPr>
          <p:cNvSpPr txBox="1">
            <a:spLocks noChangeArrowheads="1"/>
          </p:cNvSpPr>
          <p:nvPr/>
        </p:nvSpPr>
        <p:spPr bwMode="auto">
          <a:xfrm>
            <a:off x="6567488" y="2143125"/>
            <a:ext cx="21383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s-PR" altLang="en-US" sz="1600" b="1">
                <a:latin typeface="Arial" panose="020B0604020202020204" pitchFamily="34" charset="0"/>
              </a:rPr>
              <a:t>Calor Producido</a:t>
            </a:r>
          </a:p>
          <a:p>
            <a:pPr algn="ctr">
              <a:lnSpc>
                <a:spcPct val="90000"/>
              </a:lnSpc>
            </a:pPr>
            <a:r>
              <a:rPr lang="es-PR" altLang="en-US" sz="1600" b="1" i="1">
                <a:latin typeface="Arial" panose="020B0604020202020204" pitchFamily="34" charset="0"/>
              </a:rPr>
              <a:t>(60 - 70 %)</a:t>
            </a:r>
          </a:p>
        </p:txBody>
      </p:sp>
      <p:sp>
        <p:nvSpPr>
          <p:cNvPr id="463893" name="Line 62">
            <a:extLst>
              <a:ext uri="{FF2B5EF4-FFF2-40B4-BE49-F238E27FC236}">
                <a16:creationId xmlns:a16="http://schemas.microsoft.com/office/drawing/2014/main" id="{A67A24B4-A052-4183-B362-655450F0416C}"/>
              </a:ext>
            </a:extLst>
          </p:cNvPr>
          <p:cNvSpPr>
            <a:spLocks noChangeShapeType="1"/>
          </p:cNvSpPr>
          <p:nvPr/>
        </p:nvSpPr>
        <p:spPr bwMode="auto">
          <a:xfrm>
            <a:off x="7542213" y="2606675"/>
            <a:ext cx="0" cy="250825"/>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87103" name="Text Box 63">
            <a:extLst>
              <a:ext uri="{FF2B5EF4-FFF2-40B4-BE49-F238E27FC236}">
                <a16:creationId xmlns:a16="http://schemas.microsoft.com/office/drawing/2014/main" id="{78A95477-6914-42E3-B1A0-6ACC5EDED432}"/>
              </a:ext>
            </a:extLst>
          </p:cNvPr>
          <p:cNvSpPr txBox="1">
            <a:spLocks noChangeArrowheads="1"/>
          </p:cNvSpPr>
          <p:nvPr/>
        </p:nvSpPr>
        <p:spPr bwMode="auto">
          <a:xfrm>
            <a:off x="6542088" y="2740025"/>
            <a:ext cx="2138362" cy="336550"/>
          </a:xfrm>
          <a:prstGeom prst="rect">
            <a:avLst/>
          </a:prstGeom>
          <a:noFill/>
          <a:ln w="9525">
            <a:noFill/>
            <a:miter lim="800000"/>
            <a:headEnd/>
            <a:tailEnd/>
          </a:ln>
          <a:effectLst/>
        </p:spPr>
        <p:txBody>
          <a:bodyPr>
            <a:spAutoFit/>
          </a:bodyPr>
          <a:lstStyle/>
          <a:p>
            <a:pPr algn="ctr" eaLnBrk="0" hangingPunct="0">
              <a:defRPr/>
            </a:pPr>
            <a:r>
              <a:rPr lang="es-PR" sz="1600" b="1">
                <a:effectLst>
                  <a:outerShdw blurRad="38100" dist="38100" dir="2700000" algn="tl">
                    <a:srgbClr val="C0C0C0"/>
                  </a:outerShdw>
                </a:effectLst>
                <a:latin typeface="Arial" charset="0"/>
              </a:rPr>
              <a:t>Kilocaloría</a:t>
            </a:r>
          </a:p>
        </p:txBody>
      </p:sp>
      <p:sp>
        <p:nvSpPr>
          <p:cNvPr id="463895" name="Freeform 64">
            <a:extLst>
              <a:ext uri="{FF2B5EF4-FFF2-40B4-BE49-F238E27FC236}">
                <a16:creationId xmlns:a16="http://schemas.microsoft.com/office/drawing/2014/main" id="{7F94ED8A-CA26-4AAD-8C27-9EC4594CE2E5}"/>
              </a:ext>
            </a:extLst>
          </p:cNvPr>
          <p:cNvSpPr>
            <a:spLocks/>
          </p:cNvSpPr>
          <p:nvPr/>
        </p:nvSpPr>
        <p:spPr bwMode="auto">
          <a:xfrm>
            <a:off x="1550988" y="3959225"/>
            <a:ext cx="938212" cy="5207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63896" name="Freeform 65">
            <a:extLst>
              <a:ext uri="{FF2B5EF4-FFF2-40B4-BE49-F238E27FC236}">
                <a16:creationId xmlns:a16="http://schemas.microsoft.com/office/drawing/2014/main" id="{805EFFE2-F023-4E3F-A5FA-3C674C2600D4}"/>
              </a:ext>
            </a:extLst>
          </p:cNvPr>
          <p:cNvSpPr>
            <a:spLocks/>
          </p:cNvSpPr>
          <p:nvPr/>
        </p:nvSpPr>
        <p:spPr bwMode="auto">
          <a:xfrm flipH="1">
            <a:off x="7137400" y="3938588"/>
            <a:ext cx="890588" cy="5334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63897" name="Line 66">
            <a:extLst>
              <a:ext uri="{FF2B5EF4-FFF2-40B4-BE49-F238E27FC236}">
                <a16:creationId xmlns:a16="http://schemas.microsoft.com/office/drawing/2014/main" id="{C03A119E-460C-4F27-B450-D251EF028F45}"/>
              </a:ext>
            </a:extLst>
          </p:cNvPr>
          <p:cNvSpPr>
            <a:spLocks noChangeShapeType="1"/>
          </p:cNvSpPr>
          <p:nvPr/>
        </p:nvSpPr>
        <p:spPr bwMode="auto">
          <a:xfrm>
            <a:off x="4749800" y="4268788"/>
            <a:ext cx="0" cy="782637"/>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87107" name="Rectangle 67">
            <a:extLst>
              <a:ext uri="{FF2B5EF4-FFF2-40B4-BE49-F238E27FC236}">
                <a16:creationId xmlns:a16="http://schemas.microsoft.com/office/drawing/2014/main" id="{ED1F4072-7A72-43EF-A558-FA590CB852E7}"/>
              </a:ext>
            </a:extLst>
          </p:cNvPr>
          <p:cNvSpPr>
            <a:spLocks noChangeArrowheads="1"/>
          </p:cNvSpPr>
          <p:nvPr/>
        </p:nvSpPr>
        <p:spPr bwMode="auto">
          <a:xfrm>
            <a:off x="307975" y="4351338"/>
            <a:ext cx="4078288" cy="450850"/>
          </a:xfrm>
          <a:prstGeom prst="rect">
            <a:avLst/>
          </a:prstGeom>
          <a:noFill/>
          <a:ln w="9525">
            <a:noFill/>
            <a:miter lim="800000"/>
            <a:headEnd/>
            <a:tailEnd/>
          </a:ln>
          <a:effectLst/>
        </p:spPr>
        <p:txBody>
          <a:bodyPr/>
          <a:lstStyle/>
          <a:p>
            <a:pPr marL="342900" indent="-342900" algn="ctr" eaLnBrk="0" hangingPunct="0">
              <a:spcBef>
                <a:spcPct val="20000"/>
              </a:spcBef>
              <a:defRPr/>
            </a:pPr>
            <a:r>
              <a:rPr lang="en-US" b="1" i="1">
                <a:effectLst>
                  <a:outerShdw blurRad="38100" dist="38100" dir="2700000" algn="tl">
                    <a:srgbClr val="C0C0C0"/>
                  </a:outerShdw>
                </a:effectLst>
                <a:latin typeface="Arial" charset="0"/>
              </a:rPr>
              <a:t>Crecimiento/Reparación Celular</a:t>
            </a:r>
          </a:p>
        </p:txBody>
      </p:sp>
      <p:sp>
        <p:nvSpPr>
          <p:cNvPr id="463899" name="Line 68">
            <a:extLst>
              <a:ext uri="{FF2B5EF4-FFF2-40B4-BE49-F238E27FC236}">
                <a16:creationId xmlns:a16="http://schemas.microsoft.com/office/drawing/2014/main" id="{B2C2C89B-A21F-4E0E-8BBD-995784714C83}"/>
              </a:ext>
            </a:extLst>
          </p:cNvPr>
          <p:cNvSpPr>
            <a:spLocks noChangeShapeType="1"/>
          </p:cNvSpPr>
          <p:nvPr/>
        </p:nvSpPr>
        <p:spPr bwMode="auto">
          <a:xfrm>
            <a:off x="1519238" y="4708525"/>
            <a:ext cx="0" cy="2921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900" name="Rectangle 69">
            <a:extLst>
              <a:ext uri="{FF2B5EF4-FFF2-40B4-BE49-F238E27FC236}">
                <a16:creationId xmlns:a16="http://schemas.microsoft.com/office/drawing/2014/main" id="{426CC375-A39D-4EB1-BDD9-CFA4FA3BFC74}"/>
              </a:ext>
            </a:extLst>
          </p:cNvPr>
          <p:cNvSpPr>
            <a:spLocks noChangeArrowheads="1"/>
          </p:cNvSpPr>
          <p:nvPr/>
        </p:nvSpPr>
        <p:spPr bwMode="auto">
          <a:xfrm>
            <a:off x="373063" y="4930775"/>
            <a:ext cx="25606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n-US" altLang="en-US" b="1">
                <a:latin typeface="Arial" panose="020B0604020202020204" pitchFamily="34" charset="0"/>
              </a:rPr>
              <a:t>Reparación</a:t>
            </a:r>
          </a:p>
          <a:p>
            <a:pPr algn="ctr">
              <a:lnSpc>
                <a:spcPct val="70000"/>
              </a:lnSpc>
              <a:spcBef>
                <a:spcPct val="20000"/>
              </a:spcBef>
            </a:pPr>
            <a:r>
              <a:rPr lang="en-US" altLang="en-US" b="1">
                <a:latin typeface="Arial" panose="020B0604020202020204" pitchFamily="34" charset="0"/>
              </a:rPr>
              <a:t>Daños Musculares</a:t>
            </a:r>
          </a:p>
        </p:txBody>
      </p:sp>
      <p:sp>
        <p:nvSpPr>
          <p:cNvPr id="87110" name="Rectangle 70">
            <a:extLst>
              <a:ext uri="{FF2B5EF4-FFF2-40B4-BE49-F238E27FC236}">
                <a16:creationId xmlns:a16="http://schemas.microsoft.com/office/drawing/2014/main" id="{128B66C5-5A65-4A6F-9B8E-F599513F1683}"/>
              </a:ext>
            </a:extLst>
          </p:cNvPr>
          <p:cNvSpPr>
            <a:spLocks noChangeArrowheads="1"/>
          </p:cNvSpPr>
          <p:nvPr/>
        </p:nvSpPr>
        <p:spPr bwMode="auto">
          <a:xfrm>
            <a:off x="5019675" y="4351338"/>
            <a:ext cx="4078288" cy="450850"/>
          </a:xfrm>
          <a:prstGeom prst="rect">
            <a:avLst/>
          </a:prstGeom>
          <a:noFill/>
          <a:ln w="9525">
            <a:noFill/>
            <a:miter lim="800000"/>
            <a:headEnd/>
            <a:tailEnd/>
          </a:ln>
          <a:effectLst/>
        </p:spPr>
        <p:txBody>
          <a:bodyPr/>
          <a:lstStyle/>
          <a:p>
            <a:pPr marL="342900" indent="-342900" algn="ctr" eaLnBrk="0" hangingPunct="0">
              <a:spcBef>
                <a:spcPct val="20000"/>
              </a:spcBef>
              <a:defRPr/>
            </a:pPr>
            <a:r>
              <a:rPr lang="en-US" b="1" i="1">
                <a:effectLst>
                  <a:outerShdw blurRad="38100" dist="38100" dir="2700000" algn="tl">
                    <a:srgbClr val="C0C0C0"/>
                  </a:outerShdw>
                </a:effectLst>
                <a:latin typeface="Arial" charset="0"/>
              </a:rPr>
              <a:t>Contracción/Acción Muscular</a:t>
            </a:r>
          </a:p>
        </p:txBody>
      </p:sp>
      <p:sp>
        <p:nvSpPr>
          <p:cNvPr id="463902" name="Line 71">
            <a:extLst>
              <a:ext uri="{FF2B5EF4-FFF2-40B4-BE49-F238E27FC236}">
                <a16:creationId xmlns:a16="http://schemas.microsoft.com/office/drawing/2014/main" id="{F9552D0D-6926-477D-AF7F-0C7B4EA489C5}"/>
              </a:ext>
            </a:extLst>
          </p:cNvPr>
          <p:cNvSpPr>
            <a:spLocks noChangeShapeType="1"/>
          </p:cNvSpPr>
          <p:nvPr/>
        </p:nvSpPr>
        <p:spPr bwMode="auto">
          <a:xfrm>
            <a:off x="8021638" y="4695825"/>
            <a:ext cx="0" cy="292100"/>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903" name="Rectangle 72">
            <a:extLst>
              <a:ext uri="{FF2B5EF4-FFF2-40B4-BE49-F238E27FC236}">
                <a16:creationId xmlns:a16="http://schemas.microsoft.com/office/drawing/2014/main" id="{11632766-10D2-491C-A2B3-336E3B35C3A4}"/>
              </a:ext>
            </a:extLst>
          </p:cNvPr>
          <p:cNvSpPr>
            <a:spLocks noChangeArrowheads="1"/>
          </p:cNvSpPr>
          <p:nvPr/>
        </p:nvSpPr>
        <p:spPr bwMode="auto">
          <a:xfrm>
            <a:off x="7058025" y="4930775"/>
            <a:ext cx="20224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pPr>
            <a:r>
              <a:rPr lang="en-US" altLang="en-US" b="1">
                <a:latin typeface="Arial" panose="020B0604020202020204" pitchFamily="34" charset="0"/>
              </a:rPr>
              <a:t>Generación de</a:t>
            </a:r>
          </a:p>
          <a:p>
            <a:pPr algn="ctr">
              <a:lnSpc>
                <a:spcPct val="70000"/>
              </a:lnSpc>
              <a:spcBef>
                <a:spcPct val="20000"/>
              </a:spcBef>
            </a:pPr>
            <a:r>
              <a:rPr lang="en-US" altLang="en-US" b="1">
                <a:latin typeface="Arial" panose="020B0604020202020204" pitchFamily="34" charset="0"/>
              </a:rPr>
              <a:t>Fuerza</a:t>
            </a:r>
          </a:p>
        </p:txBody>
      </p:sp>
      <p:sp>
        <p:nvSpPr>
          <p:cNvPr id="87113" name="Rectangle 73">
            <a:extLst>
              <a:ext uri="{FF2B5EF4-FFF2-40B4-BE49-F238E27FC236}">
                <a16:creationId xmlns:a16="http://schemas.microsoft.com/office/drawing/2014/main" id="{ABCA86B9-698E-4B01-A568-DFD32474BA35}"/>
              </a:ext>
            </a:extLst>
          </p:cNvPr>
          <p:cNvSpPr>
            <a:spLocks noChangeArrowheads="1"/>
          </p:cNvSpPr>
          <p:nvPr/>
        </p:nvSpPr>
        <p:spPr bwMode="auto">
          <a:xfrm>
            <a:off x="2952750" y="4960938"/>
            <a:ext cx="4078288" cy="450850"/>
          </a:xfrm>
          <a:prstGeom prst="rect">
            <a:avLst/>
          </a:prstGeom>
          <a:noFill/>
          <a:ln w="9525">
            <a:noFill/>
            <a:miter lim="800000"/>
            <a:headEnd/>
            <a:tailEnd/>
          </a:ln>
          <a:effectLst/>
        </p:spPr>
        <p:txBody>
          <a:bodyPr/>
          <a:lstStyle/>
          <a:p>
            <a:pPr marL="342900" indent="-342900" algn="ctr" eaLnBrk="0" hangingPunct="0">
              <a:spcBef>
                <a:spcPct val="20000"/>
              </a:spcBef>
              <a:defRPr/>
            </a:pPr>
            <a:r>
              <a:rPr lang="en-US" b="1" i="1">
                <a:effectLst>
                  <a:outerShdw blurRad="38100" dist="38100" dir="2700000" algn="tl">
                    <a:srgbClr val="C0C0C0"/>
                  </a:outerShdw>
                </a:effectLst>
                <a:latin typeface="Arial" charset="0"/>
              </a:rPr>
              <a:t>Transporte Activo Sustancias</a:t>
            </a:r>
          </a:p>
        </p:txBody>
      </p:sp>
      <p:sp>
        <p:nvSpPr>
          <p:cNvPr id="463905" name="Line 74">
            <a:extLst>
              <a:ext uri="{FF2B5EF4-FFF2-40B4-BE49-F238E27FC236}">
                <a16:creationId xmlns:a16="http://schemas.microsoft.com/office/drawing/2014/main" id="{71F97952-018A-4A9B-BF95-9E83730A0AC4}"/>
              </a:ext>
            </a:extLst>
          </p:cNvPr>
          <p:cNvSpPr>
            <a:spLocks noChangeShapeType="1"/>
          </p:cNvSpPr>
          <p:nvPr/>
        </p:nvSpPr>
        <p:spPr bwMode="auto">
          <a:xfrm>
            <a:off x="3933825" y="5303838"/>
            <a:ext cx="0" cy="250825"/>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906" name="Text Box 75">
            <a:extLst>
              <a:ext uri="{FF2B5EF4-FFF2-40B4-BE49-F238E27FC236}">
                <a16:creationId xmlns:a16="http://schemas.microsoft.com/office/drawing/2014/main" id="{BC9EF333-617E-4EE1-B553-D84825B919D7}"/>
              </a:ext>
            </a:extLst>
          </p:cNvPr>
          <p:cNvSpPr txBox="1">
            <a:spLocks noChangeArrowheads="1"/>
          </p:cNvSpPr>
          <p:nvPr/>
        </p:nvSpPr>
        <p:spPr bwMode="auto">
          <a:xfrm>
            <a:off x="3467100" y="5437188"/>
            <a:ext cx="998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s-PR" altLang="en-US" sz="1600" b="1" i="1">
                <a:latin typeface="Arial" panose="020B0604020202020204" pitchFamily="34" charset="0"/>
              </a:rPr>
              <a:t>Glucosa</a:t>
            </a:r>
          </a:p>
        </p:txBody>
      </p:sp>
      <p:sp>
        <p:nvSpPr>
          <p:cNvPr id="463907" name="Line 76">
            <a:extLst>
              <a:ext uri="{FF2B5EF4-FFF2-40B4-BE49-F238E27FC236}">
                <a16:creationId xmlns:a16="http://schemas.microsoft.com/office/drawing/2014/main" id="{E1D86FE7-ACE5-4448-A3A4-8CDAA536112F}"/>
              </a:ext>
            </a:extLst>
          </p:cNvPr>
          <p:cNvSpPr>
            <a:spLocks noChangeShapeType="1"/>
          </p:cNvSpPr>
          <p:nvPr/>
        </p:nvSpPr>
        <p:spPr bwMode="auto">
          <a:xfrm>
            <a:off x="5749925" y="5303838"/>
            <a:ext cx="0" cy="250825"/>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908" name="Text Box 77">
            <a:extLst>
              <a:ext uri="{FF2B5EF4-FFF2-40B4-BE49-F238E27FC236}">
                <a16:creationId xmlns:a16="http://schemas.microsoft.com/office/drawing/2014/main" id="{D6411626-362B-4EC9-BB29-A239879EE412}"/>
              </a:ext>
            </a:extLst>
          </p:cNvPr>
          <p:cNvSpPr txBox="1">
            <a:spLocks noChangeArrowheads="1"/>
          </p:cNvSpPr>
          <p:nvPr/>
        </p:nvSpPr>
        <p:spPr bwMode="auto">
          <a:xfrm>
            <a:off x="5270500" y="5437188"/>
            <a:ext cx="998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s-PR" altLang="en-US" sz="1600" b="1" i="1">
                <a:latin typeface="Arial" panose="020B0604020202020204" pitchFamily="34" charset="0"/>
              </a:rPr>
              <a:t>Ca+</a:t>
            </a:r>
          </a:p>
        </p:txBody>
      </p:sp>
      <p:sp>
        <p:nvSpPr>
          <p:cNvPr id="463909" name="Line 78">
            <a:extLst>
              <a:ext uri="{FF2B5EF4-FFF2-40B4-BE49-F238E27FC236}">
                <a16:creationId xmlns:a16="http://schemas.microsoft.com/office/drawing/2014/main" id="{AB7EB322-9B32-4B4C-8ED5-6160E3C4AE84}"/>
              </a:ext>
            </a:extLst>
          </p:cNvPr>
          <p:cNvSpPr>
            <a:spLocks noChangeShapeType="1"/>
          </p:cNvSpPr>
          <p:nvPr/>
        </p:nvSpPr>
        <p:spPr bwMode="auto">
          <a:xfrm>
            <a:off x="4948238" y="5816600"/>
            <a:ext cx="0" cy="250825"/>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910" name="Text Box 79">
            <a:extLst>
              <a:ext uri="{FF2B5EF4-FFF2-40B4-BE49-F238E27FC236}">
                <a16:creationId xmlns:a16="http://schemas.microsoft.com/office/drawing/2014/main" id="{85197BF1-B460-48AB-9F05-DC6CCE4A8666}"/>
              </a:ext>
            </a:extLst>
          </p:cNvPr>
          <p:cNvSpPr txBox="1">
            <a:spLocks noChangeArrowheads="1"/>
          </p:cNvSpPr>
          <p:nvPr/>
        </p:nvSpPr>
        <p:spPr bwMode="auto">
          <a:xfrm>
            <a:off x="3429000" y="5986463"/>
            <a:ext cx="321151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1600" b="1">
                <a:latin typeface="Arial" panose="020B0604020202020204" pitchFamily="34" charset="0"/>
              </a:rPr>
              <a:t>Mantiene</a:t>
            </a:r>
          </a:p>
          <a:p>
            <a:pPr algn="ctr">
              <a:lnSpc>
                <a:spcPct val="80000"/>
              </a:lnSpc>
            </a:pPr>
            <a:r>
              <a:rPr lang="es-PR" altLang="en-US" sz="1600" b="1">
                <a:latin typeface="Arial" panose="020B0604020202020204" pitchFamily="34" charset="0"/>
              </a:rPr>
              <a:t>Homeostasia</a:t>
            </a:r>
          </a:p>
          <a:p>
            <a:pPr algn="ctr">
              <a:lnSpc>
                <a:spcPct val="80000"/>
              </a:lnSpc>
            </a:pPr>
            <a:r>
              <a:rPr lang="es-PR" altLang="en-US" sz="1600" b="1">
                <a:latin typeface="Arial" panose="020B0604020202020204" pitchFamily="34" charset="0"/>
              </a:rPr>
              <a:t>(Equilibrio Ambiente Interno)</a:t>
            </a:r>
            <a:endParaRPr lang="es-PR" altLang="en-US" sz="1600" b="1" i="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wipe(left)">
                                      <p:cBhvr>
                                        <p:cTn id="7"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8" name="Picture 2" descr="PC">
            <a:extLst>
              <a:ext uri="{FF2B5EF4-FFF2-40B4-BE49-F238E27FC236}">
                <a16:creationId xmlns:a16="http://schemas.microsoft.com/office/drawing/2014/main" id="{CACDDAD8-91CE-4077-9289-C395C5E98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16656"/>
            <a:ext cx="71628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86" name="Rectangle 22">
            <a:extLst>
              <a:ext uri="{FF2B5EF4-FFF2-40B4-BE49-F238E27FC236}">
                <a16:creationId xmlns:a16="http://schemas.microsoft.com/office/drawing/2014/main" id="{D6B5433B-A9F6-4681-B9BF-50803AEAEFD5}"/>
              </a:ext>
            </a:extLst>
          </p:cNvPr>
          <p:cNvSpPr>
            <a:spLocks noChangeArrowheads="1"/>
          </p:cNvSpPr>
          <p:nvPr/>
        </p:nvSpPr>
        <p:spPr bwMode="auto">
          <a:xfrm>
            <a:off x="1508696" y="692696"/>
            <a:ext cx="5976938" cy="1052514"/>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70000"/>
              </a:lnSpc>
              <a:spcBef>
                <a:spcPct val="20000"/>
              </a:spcBef>
              <a:defRPr/>
            </a:pPr>
            <a:r>
              <a:rPr lang="es-PR" sz="2800" dirty="0">
                <a:solidFill>
                  <a:srgbClr val="000000"/>
                </a:solidFill>
                <a:effectLst>
                  <a:outerShdw blurRad="38100" dist="38100" dir="2700000" algn="tl">
                    <a:srgbClr val="C0C0C0"/>
                  </a:outerShdw>
                </a:effectLst>
                <a:latin typeface="Arial Black" pitchFamily="34" charset="0"/>
              </a:rPr>
              <a:t>SISTEMA DE ATP-</a:t>
            </a:r>
            <a:r>
              <a:rPr lang="es-PR" sz="2800" dirty="0" err="1">
                <a:solidFill>
                  <a:srgbClr val="000000"/>
                </a:solidFill>
                <a:effectLst>
                  <a:outerShdw blurRad="38100" dist="38100" dir="2700000" algn="tl">
                    <a:srgbClr val="C0C0C0"/>
                  </a:outerShdw>
                </a:effectLst>
                <a:latin typeface="Arial Black" pitchFamily="34" charset="0"/>
              </a:rPr>
              <a:t>PCr</a:t>
            </a:r>
            <a:endParaRPr lang="es-PR" sz="2800" dirty="0">
              <a:solidFill>
                <a:srgbClr val="000000"/>
              </a:solidFill>
              <a:effectLst>
                <a:outerShdw blurRad="38100" dist="38100" dir="2700000" algn="tl">
                  <a:srgbClr val="C0C0C0"/>
                </a:outerShdw>
              </a:effectLst>
              <a:latin typeface="Arial Black" pitchFamily="34" charset="0"/>
            </a:endParaRPr>
          </a:p>
          <a:p>
            <a:pPr marL="342900" indent="-342900" algn="ctr" eaLnBrk="0" hangingPunct="0">
              <a:lnSpc>
                <a:spcPct val="70000"/>
              </a:lnSpc>
              <a:spcBef>
                <a:spcPct val="20000"/>
              </a:spcBef>
              <a:defRPr/>
            </a:pPr>
            <a:r>
              <a:rPr lang="en-US" sz="2800" dirty="0">
                <a:solidFill>
                  <a:srgbClr val="000000"/>
                </a:solidFill>
                <a:effectLst>
                  <a:outerShdw blurRad="38100" dist="38100" dir="2700000" algn="tl">
                    <a:srgbClr val="C0C0C0"/>
                  </a:outerShdw>
                </a:effectLst>
                <a:latin typeface="Arial Black" pitchFamily="34" charset="0"/>
              </a:rPr>
              <a:t>(FOSFÁGENO/FOSFAGÉNICO)</a:t>
            </a:r>
          </a:p>
          <a:p>
            <a:pPr marL="342900" indent="-342900" algn="ctr" eaLnBrk="0" hangingPunct="0">
              <a:lnSpc>
                <a:spcPct val="70000"/>
              </a:lnSpc>
              <a:spcBef>
                <a:spcPct val="20000"/>
              </a:spcBef>
              <a:defRPr/>
            </a:pPr>
            <a:r>
              <a:rPr lang="en-US" sz="2800" i="1" dirty="0">
                <a:solidFill>
                  <a:srgbClr val="000000"/>
                </a:solidFill>
                <a:effectLst>
                  <a:outerShdw blurRad="38100" dist="38100" dir="2700000" algn="tl">
                    <a:srgbClr val="C0C0C0"/>
                  </a:outerShdw>
                </a:effectLst>
                <a:latin typeface="Arial Black" pitchFamily="34" charset="0"/>
              </a:rPr>
              <a:t>(3 - 15 seg.)</a:t>
            </a:r>
          </a:p>
        </p:txBody>
      </p:sp>
      <p:sp>
        <p:nvSpPr>
          <p:cNvPr id="190487" name="Rectangle 23">
            <a:extLst>
              <a:ext uri="{FF2B5EF4-FFF2-40B4-BE49-F238E27FC236}">
                <a16:creationId xmlns:a16="http://schemas.microsoft.com/office/drawing/2014/main" id="{7976DFD5-7EEB-4583-9F87-341E92E1CAED}"/>
              </a:ext>
            </a:extLst>
          </p:cNvPr>
          <p:cNvSpPr>
            <a:spLocks noChangeArrowheads="1"/>
          </p:cNvSpPr>
          <p:nvPr/>
        </p:nvSpPr>
        <p:spPr bwMode="auto">
          <a:xfrm>
            <a:off x="2524696" y="2122984"/>
            <a:ext cx="3835400" cy="55721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60000"/>
              </a:lnSpc>
              <a:spcBef>
                <a:spcPct val="20000"/>
              </a:spcBef>
              <a:defRPr/>
            </a:pPr>
            <a:r>
              <a:rPr lang="es-PR" sz="2400" b="1" dirty="0">
                <a:solidFill>
                  <a:srgbClr val="000000"/>
                </a:solidFill>
                <a:latin typeface="Arial" charset="0"/>
              </a:rPr>
              <a:t>Alimentos</a:t>
            </a:r>
          </a:p>
          <a:p>
            <a:pPr marL="342900" indent="-342900" algn="ctr" eaLnBrk="0" hangingPunct="0">
              <a:lnSpc>
                <a:spcPct val="60000"/>
              </a:lnSpc>
              <a:spcBef>
                <a:spcPct val="20000"/>
              </a:spcBef>
              <a:defRPr/>
            </a:pPr>
            <a:r>
              <a:rPr lang="en-US" sz="2400" dirty="0">
                <a:solidFill>
                  <a:srgbClr val="000000"/>
                </a:solidFill>
                <a:latin typeface="Arial" charset="0"/>
              </a:rPr>
              <a:t>(CHO, </a:t>
            </a:r>
            <a:r>
              <a:rPr lang="en-US" sz="2400" dirty="0" err="1">
                <a:solidFill>
                  <a:srgbClr val="000000"/>
                </a:solidFill>
                <a:latin typeface="Arial" charset="0"/>
              </a:rPr>
              <a:t>Grasas</a:t>
            </a:r>
            <a:r>
              <a:rPr lang="en-US" sz="2400" dirty="0">
                <a:solidFill>
                  <a:srgbClr val="000000"/>
                </a:solidFill>
                <a:latin typeface="Arial" charset="0"/>
              </a:rPr>
              <a:t>, PRO)</a:t>
            </a:r>
            <a:endParaRPr lang="es-PR" sz="2400" dirty="0">
              <a:solidFill>
                <a:srgbClr val="000000"/>
              </a:solidFill>
              <a:latin typeface="Arial" charset="0"/>
            </a:endParaRPr>
          </a:p>
        </p:txBody>
      </p:sp>
      <p:sp>
        <p:nvSpPr>
          <p:cNvPr id="419844" name="Text Box 25">
            <a:extLst>
              <a:ext uri="{FF2B5EF4-FFF2-40B4-BE49-F238E27FC236}">
                <a16:creationId xmlns:a16="http://schemas.microsoft.com/office/drawing/2014/main" id="{013E711A-CEA3-430A-97D1-5D7FC266B6DE}"/>
              </a:ext>
            </a:extLst>
          </p:cNvPr>
          <p:cNvSpPr txBox="1">
            <a:spLocks noChangeArrowheads="1"/>
          </p:cNvSpPr>
          <p:nvPr/>
        </p:nvSpPr>
        <p:spPr bwMode="auto">
          <a:xfrm>
            <a:off x="2045271" y="4131171"/>
            <a:ext cx="4441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b="1" i="1">
                <a:solidFill>
                  <a:srgbClr val="000000"/>
                </a:solidFill>
                <a:latin typeface="Verdana" panose="020B0604030504040204" pitchFamily="34" charset="0"/>
              </a:rPr>
              <a:t>Fosfocreatina (PCr)</a:t>
            </a:r>
          </a:p>
        </p:txBody>
      </p:sp>
      <p:sp>
        <p:nvSpPr>
          <p:cNvPr id="190490" name="Text Box 26">
            <a:extLst>
              <a:ext uri="{FF2B5EF4-FFF2-40B4-BE49-F238E27FC236}">
                <a16:creationId xmlns:a16="http://schemas.microsoft.com/office/drawing/2014/main" id="{581D3E4B-D8BA-494A-8941-21CE5696D590}"/>
              </a:ext>
            </a:extLst>
          </p:cNvPr>
          <p:cNvSpPr txBox="1">
            <a:spLocks noChangeArrowheads="1"/>
          </p:cNvSpPr>
          <p:nvPr/>
        </p:nvSpPr>
        <p:spPr bwMode="auto">
          <a:xfrm>
            <a:off x="2858071" y="4847134"/>
            <a:ext cx="2990850" cy="311150"/>
          </a:xfrm>
          <a:prstGeom prst="rect">
            <a:avLst/>
          </a:prstGeom>
          <a:noFill/>
          <a:ln w="9525">
            <a:noFill/>
            <a:miter lim="800000"/>
            <a:headEnd/>
            <a:tailEnd/>
          </a:ln>
          <a:effectLst/>
        </p:spPr>
        <p:txBody>
          <a:bodyPr>
            <a:spAutoFit/>
          </a:bodyPr>
          <a:lstStyle/>
          <a:p>
            <a:pPr algn="ctr" eaLnBrk="0" hangingPunct="0">
              <a:lnSpc>
                <a:spcPct val="80000"/>
              </a:lnSpc>
              <a:defRPr/>
            </a:pPr>
            <a:r>
              <a:rPr lang="es-PR" sz="1800" b="1" dirty="0">
                <a:effectLst>
                  <a:outerShdw blurRad="38100" dist="38100" dir="2700000" algn="tl">
                    <a:srgbClr val="C0C0C0"/>
                  </a:outerShdw>
                </a:effectLst>
                <a:latin typeface="Verdana" pitchFamily="34" charset="0"/>
              </a:rPr>
              <a:t>Forma</a:t>
            </a:r>
          </a:p>
        </p:txBody>
      </p:sp>
      <p:sp>
        <p:nvSpPr>
          <p:cNvPr id="190494" name="Text Box 30">
            <a:extLst>
              <a:ext uri="{FF2B5EF4-FFF2-40B4-BE49-F238E27FC236}">
                <a16:creationId xmlns:a16="http://schemas.microsoft.com/office/drawing/2014/main" id="{259F99DF-5329-4F01-9486-15F86F72880A}"/>
              </a:ext>
            </a:extLst>
          </p:cNvPr>
          <p:cNvSpPr txBox="1">
            <a:spLocks noChangeArrowheads="1"/>
          </p:cNvSpPr>
          <p:nvPr/>
        </p:nvSpPr>
        <p:spPr bwMode="auto">
          <a:xfrm>
            <a:off x="1981771" y="5434509"/>
            <a:ext cx="4665663" cy="336550"/>
          </a:xfrm>
          <a:prstGeom prst="rect">
            <a:avLst/>
          </a:prstGeom>
          <a:noFill/>
          <a:ln w="9525">
            <a:noFill/>
            <a:miter lim="800000"/>
            <a:headEnd/>
            <a:tailEnd/>
          </a:ln>
          <a:effectLst/>
        </p:spPr>
        <p:txBody>
          <a:bodyPr>
            <a:spAutoFit/>
          </a:bodyPr>
          <a:lstStyle/>
          <a:p>
            <a:pPr algn="ctr" eaLnBrk="0" hangingPunct="0">
              <a:lnSpc>
                <a:spcPct val="80000"/>
              </a:lnSpc>
              <a:defRPr/>
            </a:pPr>
            <a:r>
              <a:rPr lang="es-PR" dirty="0">
                <a:solidFill>
                  <a:srgbClr val="000000"/>
                </a:solidFill>
                <a:effectLst>
                  <a:outerShdw blurRad="38100" dist="38100" dir="2700000" algn="tl">
                    <a:srgbClr val="C0C0C0"/>
                  </a:outerShdw>
                </a:effectLst>
                <a:latin typeface="Arial Black" pitchFamily="34" charset="0"/>
              </a:rPr>
              <a:t>ATP</a:t>
            </a:r>
            <a:endParaRPr lang="es-PR" b="1" dirty="0">
              <a:solidFill>
                <a:srgbClr val="000000"/>
              </a:solidFill>
              <a:effectLst>
                <a:outerShdw blurRad="38100" dist="38100" dir="2700000" algn="tl">
                  <a:srgbClr val="C0C0C0"/>
                </a:outerShdw>
              </a:effectLst>
              <a:latin typeface="Arial Black" pitchFamily="34" charset="0"/>
            </a:endParaRPr>
          </a:p>
        </p:txBody>
      </p:sp>
      <p:sp>
        <p:nvSpPr>
          <p:cNvPr id="419847" name="Text Box 42">
            <a:extLst>
              <a:ext uri="{FF2B5EF4-FFF2-40B4-BE49-F238E27FC236}">
                <a16:creationId xmlns:a16="http://schemas.microsoft.com/office/drawing/2014/main" id="{B4FA784F-4521-4038-98E1-40C41E325C9B}"/>
              </a:ext>
            </a:extLst>
          </p:cNvPr>
          <p:cNvSpPr txBox="1">
            <a:spLocks noChangeArrowheads="1"/>
          </p:cNvSpPr>
          <p:nvPr/>
        </p:nvSpPr>
        <p:spPr bwMode="auto">
          <a:xfrm>
            <a:off x="4332859" y="4486771"/>
            <a:ext cx="2533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s-PR" altLang="en-US" b="1" i="1">
                <a:latin typeface="Times New Roman" panose="02020603050405020304" pitchFamily="18" charset="0"/>
              </a:rPr>
              <a:t>(Catabolismo)</a:t>
            </a:r>
          </a:p>
        </p:txBody>
      </p:sp>
      <p:sp>
        <p:nvSpPr>
          <p:cNvPr id="419848" name="Text Box 42">
            <a:extLst>
              <a:ext uri="{FF2B5EF4-FFF2-40B4-BE49-F238E27FC236}">
                <a16:creationId xmlns:a16="http://schemas.microsoft.com/office/drawing/2014/main" id="{459A88A0-AE04-4BA6-80C5-38949BE82E48}"/>
              </a:ext>
            </a:extLst>
          </p:cNvPr>
          <p:cNvSpPr txBox="1">
            <a:spLocks noChangeArrowheads="1"/>
          </p:cNvSpPr>
          <p:nvPr/>
        </p:nvSpPr>
        <p:spPr bwMode="auto">
          <a:xfrm>
            <a:off x="4345559" y="5045571"/>
            <a:ext cx="2533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s-PR" altLang="en-US" b="1" i="1">
                <a:latin typeface="Times New Roman" panose="02020603050405020304" pitchFamily="18" charset="0"/>
              </a:rPr>
              <a:t>(Anabolismo)</a:t>
            </a:r>
          </a:p>
        </p:txBody>
      </p:sp>
      <p:sp>
        <p:nvSpPr>
          <p:cNvPr id="419849" name="Text Box 12">
            <a:extLst>
              <a:ext uri="{FF2B5EF4-FFF2-40B4-BE49-F238E27FC236}">
                <a16:creationId xmlns:a16="http://schemas.microsoft.com/office/drawing/2014/main" id="{24DD445A-71BF-4CD7-94D1-AA77E0E44382}"/>
              </a:ext>
            </a:extLst>
          </p:cNvPr>
          <p:cNvSpPr txBox="1">
            <a:spLocks noChangeArrowheads="1"/>
          </p:cNvSpPr>
          <p:nvPr/>
        </p:nvSpPr>
        <p:spPr bwMode="auto">
          <a:xfrm>
            <a:off x="103758" y="3361234"/>
            <a:ext cx="1404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r>
              <a:rPr lang="en-US" altLang="en-US" b="1" dirty="0" err="1">
                <a:solidFill>
                  <a:srgbClr val="3333FF"/>
                </a:solidFill>
                <a:latin typeface="Arial" panose="020B0604020202020204" pitchFamily="34" charset="0"/>
              </a:rPr>
              <a:t>Reacción</a:t>
            </a:r>
            <a:r>
              <a:rPr lang="en-US" altLang="en-US" b="1" dirty="0">
                <a:solidFill>
                  <a:srgbClr val="3333FF"/>
                </a:solidFill>
                <a:latin typeface="Arial" panose="020B0604020202020204" pitchFamily="34" charset="0"/>
              </a:rPr>
              <a:t> </a:t>
            </a:r>
            <a:r>
              <a:rPr lang="en-US" altLang="en-US" b="1" dirty="0" err="1">
                <a:solidFill>
                  <a:srgbClr val="3333FF"/>
                </a:solidFill>
                <a:latin typeface="Arial" panose="020B0604020202020204" pitchFamily="34" charset="0"/>
              </a:rPr>
              <a:t>Acoplada</a:t>
            </a:r>
            <a:endParaRPr lang="en-US" altLang="en-US" b="1" dirty="0">
              <a:solidFill>
                <a:srgbClr val="3333FF"/>
              </a:solidFill>
              <a:latin typeface="Arial" panose="020B0604020202020204" pitchFamily="34" charset="0"/>
            </a:endParaRPr>
          </a:p>
        </p:txBody>
      </p:sp>
      <p:sp>
        <p:nvSpPr>
          <p:cNvPr id="419850" name="Rectangle 60">
            <a:extLst>
              <a:ext uri="{FF2B5EF4-FFF2-40B4-BE49-F238E27FC236}">
                <a16:creationId xmlns:a16="http://schemas.microsoft.com/office/drawing/2014/main" id="{47763382-8C48-4A2E-A326-0F276EE22993}"/>
              </a:ext>
            </a:extLst>
          </p:cNvPr>
          <p:cNvSpPr>
            <a:spLocks noChangeArrowheads="1"/>
          </p:cNvSpPr>
          <p:nvPr/>
        </p:nvSpPr>
        <p:spPr bwMode="auto">
          <a:xfrm>
            <a:off x="1546796" y="3099296"/>
            <a:ext cx="7340600" cy="1371600"/>
          </a:xfrm>
          <a:prstGeom prst="rect">
            <a:avLst/>
          </a:prstGeom>
          <a:noFill/>
          <a:ln w="539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19851" name="Text Box 76">
            <a:extLst>
              <a:ext uri="{FF2B5EF4-FFF2-40B4-BE49-F238E27FC236}">
                <a16:creationId xmlns:a16="http://schemas.microsoft.com/office/drawing/2014/main" id="{2C2BAC39-7842-4CA8-8490-16E2EA972CFC}"/>
              </a:ext>
            </a:extLst>
          </p:cNvPr>
          <p:cNvSpPr txBox="1">
            <a:spLocks noChangeArrowheads="1"/>
          </p:cNvSpPr>
          <p:nvPr/>
        </p:nvSpPr>
        <p:spPr bwMode="auto">
          <a:xfrm>
            <a:off x="2067496" y="3412034"/>
            <a:ext cx="4545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b="1">
                <a:latin typeface="Arial" panose="020B0604020202020204" pitchFamily="34" charset="0"/>
              </a:rPr>
              <a:t>(Creatina + Pi + </a:t>
            </a:r>
            <a:r>
              <a:rPr lang="en-US" altLang="en-US" b="1">
                <a:solidFill>
                  <a:srgbClr val="FF0000"/>
                </a:solidFill>
                <a:latin typeface="Arial" panose="020B0604020202020204" pitchFamily="34" charset="0"/>
              </a:rPr>
              <a:t>Energía</a:t>
            </a:r>
            <a:r>
              <a:rPr lang="en-US" altLang="en-US" b="1">
                <a:latin typeface="Arial" panose="020B0604020202020204" pitchFamily="34" charset="0"/>
              </a:rPr>
              <a:t>              PCr)</a:t>
            </a:r>
          </a:p>
        </p:txBody>
      </p:sp>
      <p:sp>
        <p:nvSpPr>
          <p:cNvPr id="419852" name="Text Box 78">
            <a:extLst>
              <a:ext uri="{FF2B5EF4-FFF2-40B4-BE49-F238E27FC236}">
                <a16:creationId xmlns:a16="http://schemas.microsoft.com/office/drawing/2014/main" id="{FE0EEAD2-FD3B-4BA7-82CD-432BD1A8382D}"/>
              </a:ext>
            </a:extLst>
          </p:cNvPr>
          <p:cNvSpPr txBox="1">
            <a:spLocks noChangeArrowheads="1"/>
          </p:cNvSpPr>
          <p:nvPr/>
        </p:nvSpPr>
        <p:spPr bwMode="auto">
          <a:xfrm>
            <a:off x="5193284" y="3345359"/>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CK</a:t>
            </a:r>
          </a:p>
        </p:txBody>
      </p:sp>
      <p:sp>
        <p:nvSpPr>
          <p:cNvPr id="419853" name="Line 77">
            <a:extLst>
              <a:ext uri="{FF2B5EF4-FFF2-40B4-BE49-F238E27FC236}">
                <a16:creationId xmlns:a16="http://schemas.microsoft.com/office/drawing/2014/main" id="{CFD2ECBE-4C17-4D4F-B570-293CD30F7C3D}"/>
              </a:ext>
            </a:extLst>
          </p:cNvPr>
          <p:cNvSpPr>
            <a:spLocks noChangeShapeType="1"/>
          </p:cNvSpPr>
          <p:nvPr/>
        </p:nvSpPr>
        <p:spPr bwMode="auto">
          <a:xfrm>
            <a:off x="5028184" y="3626346"/>
            <a:ext cx="939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854" name="Line 12">
            <a:extLst>
              <a:ext uri="{FF2B5EF4-FFF2-40B4-BE49-F238E27FC236}">
                <a16:creationId xmlns:a16="http://schemas.microsoft.com/office/drawing/2014/main" id="{30691A85-B073-4949-ACAF-CF1ABD59CDEF}"/>
              </a:ext>
            </a:extLst>
          </p:cNvPr>
          <p:cNvSpPr>
            <a:spLocks noChangeShapeType="1"/>
          </p:cNvSpPr>
          <p:nvPr/>
        </p:nvSpPr>
        <p:spPr bwMode="auto">
          <a:xfrm>
            <a:off x="4386834" y="17864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55" name="Line 12">
            <a:extLst>
              <a:ext uri="{FF2B5EF4-FFF2-40B4-BE49-F238E27FC236}">
                <a16:creationId xmlns:a16="http://schemas.microsoft.com/office/drawing/2014/main" id="{5A3BACE7-DB5F-4A9E-BE19-35CF393527CD}"/>
              </a:ext>
            </a:extLst>
          </p:cNvPr>
          <p:cNvSpPr>
            <a:spLocks noChangeShapeType="1"/>
          </p:cNvSpPr>
          <p:nvPr/>
        </p:nvSpPr>
        <p:spPr bwMode="auto">
          <a:xfrm>
            <a:off x="4297934" y="38311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56" name="Text Box 81">
            <a:extLst>
              <a:ext uri="{FF2B5EF4-FFF2-40B4-BE49-F238E27FC236}">
                <a16:creationId xmlns:a16="http://schemas.microsoft.com/office/drawing/2014/main" id="{2E4EC639-7C97-4BA8-B48A-445875039EF5}"/>
              </a:ext>
            </a:extLst>
          </p:cNvPr>
          <p:cNvSpPr txBox="1">
            <a:spLocks noChangeArrowheads="1"/>
          </p:cNvSpPr>
          <p:nvPr/>
        </p:nvSpPr>
        <p:spPr bwMode="auto">
          <a:xfrm>
            <a:off x="4382071" y="3104059"/>
            <a:ext cx="4670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(Unir/Formar/Sintetizar (Anabolismo/Endergónico)</a:t>
            </a:r>
          </a:p>
        </p:txBody>
      </p:sp>
      <p:sp>
        <p:nvSpPr>
          <p:cNvPr id="419857" name="Text Box 42">
            <a:extLst>
              <a:ext uri="{FF2B5EF4-FFF2-40B4-BE49-F238E27FC236}">
                <a16:creationId xmlns:a16="http://schemas.microsoft.com/office/drawing/2014/main" id="{51AC1956-39BA-4759-BA56-848E42BB4566}"/>
              </a:ext>
            </a:extLst>
          </p:cNvPr>
          <p:cNvSpPr txBox="1">
            <a:spLocks noChangeArrowheads="1"/>
          </p:cNvSpPr>
          <p:nvPr/>
        </p:nvSpPr>
        <p:spPr bwMode="auto">
          <a:xfrm>
            <a:off x="4383659" y="2657971"/>
            <a:ext cx="4084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s-PR" altLang="en-US" sz="1800" b="1" i="1">
                <a:latin typeface="Times New Roman" panose="02020603050405020304" pitchFamily="18" charset="0"/>
              </a:rPr>
              <a:t>(Catabolismo- Libera </a:t>
            </a:r>
            <a:r>
              <a:rPr lang="es-PR" altLang="en-US" sz="1800" b="1" i="1">
                <a:solidFill>
                  <a:srgbClr val="FF0000"/>
                </a:solidFill>
                <a:latin typeface="Arial" panose="020B0604020202020204" pitchFamily="34" charset="0"/>
                <a:cs typeface="Arial" panose="020B0604020202020204" pitchFamily="34" charset="0"/>
              </a:rPr>
              <a:t>ENERGÍA</a:t>
            </a:r>
            <a:r>
              <a:rPr lang="es-PR" altLang="en-US" sz="1800" b="1" i="1">
                <a:solidFill>
                  <a:srgbClr val="FF0000"/>
                </a:solidFill>
                <a:latin typeface="Times New Roman" panose="02020603050405020304" pitchFamily="18" charset="0"/>
              </a:rPr>
              <a:t> </a:t>
            </a:r>
            <a:r>
              <a:rPr lang="es-PR" altLang="en-US" sz="1800" b="1" i="1">
                <a:latin typeface="Times New Roman" panose="02020603050405020304" pitchFamily="18" charset="0"/>
              </a:rPr>
              <a:t>para:)</a:t>
            </a:r>
          </a:p>
        </p:txBody>
      </p:sp>
      <p:sp>
        <p:nvSpPr>
          <p:cNvPr id="419858" name="Line 12">
            <a:extLst>
              <a:ext uri="{FF2B5EF4-FFF2-40B4-BE49-F238E27FC236}">
                <a16:creationId xmlns:a16="http://schemas.microsoft.com/office/drawing/2014/main" id="{FABD6DBB-3065-4C27-8464-AC76C7D1BF95}"/>
              </a:ext>
            </a:extLst>
          </p:cNvPr>
          <p:cNvSpPr>
            <a:spLocks noChangeShapeType="1"/>
          </p:cNvSpPr>
          <p:nvPr/>
        </p:nvSpPr>
        <p:spPr bwMode="auto">
          <a:xfrm>
            <a:off x="4348734" y="26627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59" name="Line 12">
            <a:extLst>
              <a:ext uri="{FF2B5EF4-FFF2-40B4-BE49-F238E27FC236}">
                <a16:creationId xmlns:a16="http://schemas.microsoft.com/office/drawing/2014/main" id="{F8EA88B0-F557-408B-80BE-090BEADB9A07}"/>
              </a:ext>
            </a:extLst>
          </p:cNvPr>
          <p:cNvSpPr>
            <a:spLocks noChangeShapeType="1"/>
          </p:cNvSpPr>
          <p:nvPr/>
        </p:nvSpPr>
        <p:spPr bwMode="auto">
          <a:xfrm>
            <a:off x="4348734" y="31453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419860" name="Elbow Connector 25">
            <a:extLst>
              <a:ext uri="{FF2B5EF4-FFF2-40B4-BE49-F238E27FC236}">
                <a16:creationId xmlns:a16="http://schemas.microsoft.com/office/drawing/2014/main" id="{CFD6C3FF-A3A3-4C45-88A8-748DEC94FCDC}"/>
              </a:ext>
            </a:extLst>
          </p:cNvPr>
          <p:cNvCxnSpPr>
            <a:cxnSpLocks noChangeShapeType="1"/>
          </p:cNvCxnSpPr>
          <p:nvPr/>
        </p:nvCxnSpPr>
        <p:spPr bwMode="auto">
          <a:xfrm rot="16200000" flipH="1">
            <a:off x="1940496" y="3581896"/>
            <a:ext cx="914400" cy="91440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34" name="Down Arrow Callout 33">
            <a:extLst>
              <a:ext uri="{FF2B5EF4-FFF2-40B4-BE49-F238E27FC236}">
                <a16:creationId xmlns:a16="http://schemas.microsoft.com/office/drawing/2014/main" id="{F2FC5616-B3EA-4F0F-95FE-2B0C6611A980}"/>
              </a:ext>
            </a:extLst>
          </p:cNvPr>
          <p:cNvSpPr/>
          <p:nvPr/>
        </p:nvSpPr>
        <p:spPr bwMode="auto">
          <a:xfrm>
            <a:off x="2105596" y="3467596"/>
            <a:ext cx="4394200" cy="344488"/>
          </a:xfrm>
          <a:prstGeom prst="downArrowCallout">
            <a:avLst>
              <a:gd name="adj1" fmla="val 36971"/>
              <a:gd name="adj2" fmla="val 25000"/>
              <a:gd name="adj3" fmla="val 25000"/>
              <a:gd name="adj4" fmla="val 75000"/>
            </a:avLst>
          </a:prstGeom>
          <a:solidFill>
            <a:schemeClr val="accent1">
              <a:lumMod val="60000"/>
              <a:lumOff val="40000"/>
              <a:alpha val="38000"/>
            </a:schemeClr>
          </a:solidFill>
          <a:ln w="9525" cap="flat" cmpd="sng" algn="ctr">
            <a:solidFill>
              <a:schemeClr val="accent1">
                <a:lumMod val="50000"/>
              </a:schemeClr>
            </a:solidFill>
            <a:prstDash val="solid"/>
            <a:round/>
            <a:headEnd type="none" w="med" len="med"/>
            <a:tailEnd type="none" w="med" len="med"/>
          </a:ln>
          <a:effectLst/>
        </p:spPr>
        <p:txBody>
          <a:bodyPr>
            <a:spAutoFit/>
          </a:bodyPr>
          <a:lstStyle/>
          <a:p>
            <a:pPr algn="l" eaLnBrk="0" hangingPunct="0">
              <a:defRPr/>
            </a:pPr>
            <a:endParaRPr lang="es-PR" sz="1200" b="1" i="1">
              <a:latin typeface="Times New Roman" pitchFamily="18" charset="0"/>
            </a:endParaRPr>
          </a:p>
        </p:txBody>
      </p:sp>
      <p:sp>
        <p:nvSpPr>
          <p:cNvPr id="419862" name="Text Box 90">
            <a:extLst>
              <a:ext uri="{FF2B5EF4-FFF2-40B4-BE49-F238E27FC236}">
                <a16:creationId xmlns:a16="http://schemas.microsoft.com/office/drawing/2014/main" id="{D5ADFA2E-0D4D-4CCE-A7B9-F6439CB63848}"/>
              </a:ext>
            </a:extLst>
          </p:cNvPr>
          <p:cNvSpPr txBox="1">
            <a:spLocks noChangeArrowheads="1"/>
          </p:cNvSpPr>
          <p:nvPr/>
        </p:nvSpPr>
        <p:spPr bwMode="auto">
          <a:xfrm>
            <a:off x="6098159" y="5953621"/>
            <a:ext cx="1536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Arial Black" panose="020B0A04020102020204" pitchFamily="34" charset="0"/>
              </a:rPr>
              <a:t>Contracción</a:t>
            </a:r>
          </a:p>
          <a:p>
            <a:pPr algn="l"/>
            <a:r>
              <a:rPr lang="en-US" altLang="en-US" sz="1600" b="1" i="1">
                <a:latin typeface="Arial Black" panose="020B0A04020102020204" pitchFamily="34" charset="0"/>
              </a:rPr>
              <a:t>Muscular</a:t>
            </a:r>
          </a:p>
        </p:txBody>
      </p:sp>
      <p:sp>
        <p:nvSpPr>
          <p:cNvPr id="419863" name="Line 12">
            <a:extLst>
              <a:ext uri="{FF2B5EF4-FFF2-40B4-BE49-F238E27FC236}">
                <a16:creationId xmlns:a16="http://schemas.microsoft.com/office/drawing/2014/main" id="{03C56264-0FB8-4280-AE57-C504270E78ED}"/>
              </a:ext>
            </a:extLst>
          </p:cNvPr>
          <p:cNvSpPr>
            <a:spLocks noChangeShapeType="1"/>
          </p:cNvSpPr>
          <p:nvPr/>
        </p:nvSpPr>
        <p:spPr bwMode="auto">
          <a:xfrm>
            <a:off x="4297934" y="50757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64" name="Line 12">
            <a:extLst>
              <a:ext uri="{FF2B5EF4-FFF2-40B4-BE49-F238E27FC236}">
                <a16:creationId xmlns:a16="http://schemas.microsoft.com/office/drawing/2014/main" id="{4E54C636-1921-4FD3-BACE-15238582661A}"/>
              </a:ext>
            </a:extLst>
          </p:cNvPr>
          <p:cNvSpPr>
            <a:spLocks noChangeShapeType="1"/>
          </p:cNvSpPr>
          <p:nvPr/>
        </p:nvSpPr>
        <p:spPr bwMode="auto">
          <a:xfrm>
            <a:off x="4297934" y="45296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65" name="Text Box 42">
            <a:extLst>
              <a:ext uri="{FF2B5EF4-FFF2-40B4-BE49-F238E27FC236}">
                <a16:creationId xmlns:a16="http://schemas.microsoft.com/office/drawing/2014/main" id="{CB5B642B-94B1-4B14-BF42-C1026C79CF7D}"/>
              </a:ext>
            </a:extLst>
          </p:cNvPr>
          <p:cNvSpPr txBox="1">
            <a:spLocks noChangeArrowheads="1"/>
          </p:cNvSpPr>
          <p:nvPr/>
        </p:nvSpPr>
        <p:spPr bwMode="auto">
          <a:xfrm>
            <a:off x="4345559" y="5744071"/>
            <a:ext cx="2533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s-PR" altLang="en-US" b="1" i="1">
                <a:latin typeface="Times New Roman" panose="02020603050405020304" pitchFamily="18" charset="0"/>
              </a:rPr>
              <a:t>(Catabolismo)</a:t>
            </a:r>
          </a:p>
        </p:txBody>
      </p:sp>
      <p:sp>
        <p:nvSpPr>
          <p:cNvPr id="419866" name="Line 12">
            <a:extLst>
              <a:ext uri="{FF2B5EF4-FFF2-40B4-BE49-F238E27FC236}">
                <a16:creationId xmlns:a16="http://schemas.microsoft.com/office/drawing/2014/main" id="{72E053E0-513E-44A7-B2C4-7E2A8CBD169D}"/>
              </a:ext>
            </a:extLst>
          </p:cNvPr>
          <p:cNvSpPr>
            <a:spLocks noChangeShapeType="1"/>
          </p:cNvSpPr>
          <p:nvPr/>
        </p:nvSpPr>
        <p:spPr bwMode="auto">
          <a:xfrm>
            <a:off x="4310634" y="5786934"/>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67" name="Text Box 85">
            <a:extLst>
              <a:ext uri="{FF2B5EF4-FFF2-40B4-BE49-F238E27FC236}">
                <a16:creationId xmlns:a16="http://schemas.microsoft.com/office/drawing/2014/main" id="{D2447DF0-5D85-48B1-B42E-B19307803130}"/>
              </a:ext>
            </a:extLst>
          </p:cNvPr>
          <p:cNvSpPr txBox="1">
            <a:spLocks noChangeArrowheads="1"/>
          </p:cNvSpPr>
          <p:nvPr/>
        </p:nvSpPr>
        <p:spPr bwMode="auto">
          <a:xfrm>
            <a:off x="3577209" y="6101259"/>
            <a:ext cx="184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1800">
                <a:solidFill>
                  <a:srgbClr val="FF0000"/>
                </a:solidFill>
                <a:latin typeface="Arial Black" panose="020B0A04020102020204" pitchFamily="34" charset="0"/>
              </a:rPr>
              <a:t>Energía</a:t>
            </a:r>
            <a:r>
              <a:rPr lang="en-US" altLang="en-US" sz="1800">
                <a:latin typeface="Arial Black" panose="020B0A04020102020204" pitchFamily="34" charset="0"/>
              </a:rPr>
              <a:t> Libre</a:t>
            </a:r>
          </a:p>
        </p:txBody>
      </p:sp>
      <p:sp>
        <p:nvSpPr>
          <p:cNvPr id="49" name="Striped Right Arrow 48">
            <a:extLst>
              <a:ext uri="{FF2B5EF4-FFF2-40B4-BE49-F238E27FC236}">
                <a16:creationId xmlns:a16="http://schemas.microsoft.com/office/drawing/2014/main" id="{54C07451-AB30-4C02-9CE9-A2F42634C2A0}"/>
              </a:ext>
            </a:extLst>
          </p:cNvPr>
          <p:cNvSpPr/>
          <p:nvPr/>
        </p:nvSpPr>
        <p:spPr bwMode="auto">
          <a:xfrm>
            <a:off x="5369496" y="6031409"/>
            <a:ext cx="825500" cy="457200"/>
          </a:xfrm>
          <a:prstGeom prst="stripedRightArrow">
            <a:avLst/>
          </a:prstGeom>
          <a:solidFill>
            <a:srgbClr val="FF0000"/>
          </a:solidFill>
          <a:ln w="9525" cap="flat" cmpd="sng" algn="ctr">
            <a:noFill/>
            <a:prstDash val="solid"/>
            <a:round/>
            <a:headEnd type="none" w="med" len="med"/>
            <a:tailEnd type="none" w="med" len="med"/>
          </a:ln>
          <a:effectLst/>
        </p:spPr>
        <p:txBody>
          <a:bodyPr>
            <a:spAutoFit/>
          </a:bodyPr>
          <a:lstStyle/>
          <a:p>
            <a:pPr algn="l" eaLnBrk="0" hangingPunct="0">
              <a:defRPr/>
            </a:pPr>
            <a:endParaRPr lang="es-PR" sz="1200" b="1" i="1">
              <a:latin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4" name="Rectangle 8">
            <a:extLst>
              <a:ext uri="{FF2B5EF4-FFF2-40B4-BE49-F238E27FC236}">
                <a16:creationId xmlns:a16="http://schemas.microsoft.com/office/drawing/2014/main" id="{220D7991-54E5-4631-AEFD-CFABC90626D3}"/>
              </a:ext>
            </a:extLst>
          </p:cNvPr>
          <p:cNvSpPr>
            <a:spLocks noChangeArrowheads="1"/>
          </p:cNvSpPr>
          <p:nvPr/>
        </p:nvSpPr>
        <p:spPr bwMode="auto">
          <a:xfrm>
            <a:off x="134938" y="1060152"/>
            <a:ext cx="8970962" cy="5619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70000"/>
              </a:lnSpc>
              <a:spcBef>
                <a:spcPct val="20000"/>
              </a:spcBef>
              <a:defRPr/>
            </a:pPr>
            <a:r>
              <a:rPr lang="es-PR" sz="2300" b="1">
                <a:solidFill>
                  <a:srgbClr val="000000"/>
                </a:solidFill>
                <a:effectLst>
                  <a:outerShdw blurRad="38100" dist="38100" dir="2700000" algn="tl">
                    <a:srgbClr val="C0C0C0"/>
                  </a:outerShdw>
                </a:effectLst>
                <a:latin typeface="Arial" charset="0"/>
              </a:rPr>
              <a:t>ACTIVIDAD MUSCULAR INTENSA/EXPLOSIVA (ANAERÓBICA) </a:t>
            </a:r>
          </a:p>
          <a:p>
            <a:pPr marL="342900" indent="-342900" algn="ctr" eaLnBrk="0" hangingPunct="0">
              <a:lnSpc>
                <a:spcPct val="70000"/>
              </a:lnSpc>
              <a:spcBef>
                <a:spcPct val="20000"/>
              </a:spcBef>
              <a:defRPr/>
            </a:pPr>
            <a:r>
              <a:rPr lang="es-PR" sz="2300" b="1" i="1">
                <a:solidFill>
                  <a:srgbClr val="000000"/>
                </a:solidFill>
                <a:effectLst>
                  <a:outerShdw blurRad="38100" dist="38100" dir="2700000" algn="tl">
                    <a:srgbClr val="C0C0C0"/>
                  </a:outerShdw>
                </a:effectLst>
                <a:latin typeface="Arial" charset="0"/>
              </a:rPr>
              <a:t>(Ej: Eventos de Velocidad, Salto a lo Alto)</a:t>
            </a:r>
            <a:endParaRPr lang="en-US" sz="2300" b="1" i="1">
              <a:solidFill>
                <a:srgbClr val="000000"/>
              </a:solidFill>
              <a:effectLst>
                <a:outerShdw blurRad="38100" dist="38100" dir="2700000" algn="tl">
                  <a:srgbClr val="C0C0C0"/>
                </a:outerShdw>
              </a:effectLst>
              <a:latin typeface="Arial" charset="0"/>
            </a:endParaRPr>
          </a:p>
        </p:txBody>
      </p:sp>
      <p:sp>
        <p:nvSpPr>
          <p:cNvPr id="193545" name="Text Box 9">
            <a:extLst>
              <a:ext uri="{FF2B5EF4-FFF2-40B4-BE49-F238E27FC236}">
                <a16:creationId xmlns:a16="http://schemas.microsoft.com/office/drawing/2014/main" id="{8AFEEF29-DAA8-42EC-85F8-EEA0482D05E3}"/>
              </a:ext>
            </a:extLst>
          </p:cNvPr>
          <p:cNvSpPr txBox="1">
            <a:spLocks noChangeArrowheads="1"/>
          </p:cNvSpPr>
          <p:nvPr/>
        </p:nvSpPr>
        <p:spPr bwMode="auto">
          <a:xfrm>
            <a:off x="195263" y="5990927"/>
            <a:ext cx="8845550" cy="606425"/>
          </a:xfrm>
          <a:prstGeom prst="rect">
            <a:avLst/>
          </a:prstGeom>
          <a:noFill/>
          <a:ln w="9525">
            <a:noFill/>
            <a:miter lim="800000"/>
            <a:headEnd/>
            <a:tailEnd/>
          </a:ln>
          <a:effectLst/>
        </p:spPr>
        <p:txBody>
          <a:bodyPr>
            <a:spAutoFit/>
          </a:bodyPr>
          <a:lstStyle/>
          <a:p>
            <a:pPr algn="ctr" eaLnBrk="0" hangingPunct="0">
              <a:lnSpc>
                <a:spcPct val="80000"/>
              </a:lnSpc>
              <a:defRPr/>
            </a:pPr>
            <a:r>
              <a:rPr lang="es-PR" sz="2100">
                <a:solidFill>
                  <a:srgbClr val="000000"/>
                </a:solidFill>
                <a:effectLst>
                  <a:outerShdw blurRad="38100" dist="38100" dir="2700000" algn="tl">
                    <a:srgbClr val="C0C0C0"/>
                  </a:outerShdw>
                </a:effectLst>
                <a:latin typeface="Arial Black" pitchFamily="34" charset="0"/>
              </a:rPr>
              <a:t>Trabajo Biológico</a:t>
            </a:r>
          </a:p>
          <a:p>
            <a:pPr algn="ctr" eaLnBrk="0" hangingPunct="0">
              <a:lnSpc>
                <a:spcPct val="80000"/>
              </a:lnSpc>
              <a:defRPr/>
            </a:pPr>
            <a:r>
              <a:rPr lang="es-PR" sz="2100" b="1" i="1">
                <a:solidFill>
                  <a:srgbClr val="000000"/>
                </a:solidFill>
                <a:effectLst>
                  <a:outerShdw blurRad="38100" dist="38100" dir="2700000" algn="tl">
                    <a:srgbClr val="C0C0C0"/>
                  </a:outerShdw>
                </a:effectLst>
                <a:latin typeface="Arial" charset="0"/>
              </a:rPr>
              <a:t>(Ej: Contracción Muscular, Deportes Vigorosos de 3 - 15 Segundos)</a:t>
            </a:r>
          </a:p>
        </p:txBody>
      </p:sp>
      <p:sp>
        <p:nvSpPr>
          <p:cNvPr id="421893" name="Text Box 11">
            <a:extLst>
              <a:ext uri="{FF2B5EF4-FFF2-40B4-BE49-F238E27FC236}">
                <a16:creationId xmlns:a16="http://schemas.microsoft.com/office/drawing/2014/main" id="{D8F17A93-BE9D-4397-9CB1-10BD74710696}"/>
              </a:ext>
            </a:extLst>
          </p:cNvPr>
          <p:cNvSpPr txBox="1">
            <a:spLocks noChangeArrowheads="1"/>
          </p:cNvSpPr>
          <p:nvPr/>
        </p:nvSpPr>
        <p:spPr bwMode="auto">
          <a:xfrm>
            <a:off x="2347913" y="4300240"/>
            <a:ext cx="45196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1900" b="1">
                <a:solidFill>
                  <a:srgbClr val="000000"/>
                </a:solidFill>
                <a:latin typeface="Verdana" panose="020B0604030504040204" pitchFamily="34" charset="0"/>
              </a:rPr>
              <a:t>Utilizada para Restaurar el ATP</a:t>
            </a:r>
          </a:p>
        </p:txBody>
      </p:sp>
      <p:sp>
        <p:nvSpPr>
          <p:cNvPr id="421894" name="Line 12">
            <a:extLst>
              <a:ext uri="{FF2B5EF4-FFF2-40B4-BE49-F238E27FC236}">
                <a16:creationId xmlns:a16="http://schemas.microsoft.com/office/drawing/2014/main" id="{9728B6CD-81F6-4A1C-AEDB-F9738DFC7654}"/>
              </a:ext>
            </a:extLst>
          </p:cNvPr>
          <p:cNvSpPr>
            <a:spLocks noChangeShapeType="1"/>
          </p:cNvSpPr>
          <p:nvPr/>
        </p:nvSpPr>
        <p:spPr bwMode="auto">
          <a:xfrm>
            <a:off x="4478338" y="1658640"/>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3549" name="Text Box 13">
            <a:extLst>
              <a:ext uri="{FF2B5EF4-FFF2-40B4-BE49-F238E27FC236}">
                <a16:creationId xmlns:a16="http://schemas.microsoft.com/office/drawing/2014/main" id="{68E743B1-FA9B-4B2D-A7DF-EBFC36852E54}"/>
              </a:ext>
            </a:extLst>
          </p:cNvPr>
          <p:cNvSpPr txBox="1">
            <a:spLocks noChangeArrowheads="1"/>
          </p:cNvSpPr>
          <p:nvPr/>
        </p:nvSpPr>
        <p:spPr bwMode="auto">
          <a:xfrm>
            <a:off x="3124200" y="5528965"/>
            <a:ext cx="2378075" cy="360362"/>
          </a:xfrm>
          <a:prstGeom prst="rect">
            <a:avLst/>
          </a:prstGeom>
          <a:noFill/>
          <a:ln w="9525">
            <a:noFill/>
            <a:miter lim="800000"/>
            <a:headEnd/>
            <a:tailEnd/>
          </a:ln>
          <a:effectLst/>
        </p:spPr>
        <p:txBody>
          <a:bodyPr>
            <a:spAutoFit/>
          </a:bodyPr>
          <a:lstStyle/>
          <a:p>
            <a:pPr algn="ctr" eaLnBrk="0" hangingPunct="0">
              <a:lnSpc>
                <a:spcPct val="80000"/>
              </a:lnSpc>
              <a:defRPr/>
            </a:pPr>
            <a:r>
              <a:rPr lang="es-PR" sz="2200" b="1" i="1">
                <a:effectLst>
                  <a:outerShdw blurRad="38100" dist="38100" dir="2700000" algn="tl">
                    <a:srgbClr val="C0C0C0"/>
                  </a:outerShdw>
                </a:effectLst>
                <a:latin typeface="Arial" charset="0"/>
              </a:rPr>
              <a:t>Energía Libre</a:t>
            </a:r>
          </a:p>
        </p:txBody>
      </p:sp>
      <p:sp>
        <p:nvSpPr>
          <p:cNvPr id="193551" name="Text Box 15">
            <a:extLst>
              <a:ext uri="{FF2B5EF4-FFF2-40B4-BE49-F238E27FC236}">
                <a16:creationId xmlns:a16="http://schemas.microsoft.com/office/drawing/2014/main" id="{0F912151-0DCA-4156-987D-E722E9A92DE5}"/>
              </a:ext>
            </a:extLst>
          </p:cNvPr>
          <p:cNvSpPr txBox="1">
            <a:spLocks noChangeArrowheads="1"/>
          </p:cNvSpPr>
          <p:nvPr/>
        </p:nvSpPr>
        <p:spPr bwMode="auto">
          <a:xfrm>
            <a:off x="1766888" y="1930102"/>
            <a:ext cx="5497512" cy="581025"/>
          </a:xfrm>
          <a:prstGeom prst="rect">
            <a:avLst/>
          </a:prstGeom>
          <a:noFill/>
          <a:ln w="9525">
            <a:noFill/>
            <a:miter lim="800000"/>
            <a:headEnd/>
            <a:tailEnd/>
          </a:ln>
          <a:effectLst/>
        </p:spPr>
        <p:txBody>
          <a:bodyPr>
            <a:spAutoFit/>
          </a:bodyPr>
          <a:lstStyle/>
          <a:p>
            <a:pPr algn="ctr" eaLnBrk="0" hangingPunct="0">
              <a:lnSpc>
                <a:spcPct val="80000"/>
              </a:lnSpc>
              <a:defRPr/>
            </a:pPr>
            <a:r>
              <a:rPr lang="es-PR" b="1" i="1">
                <a:effectLst>
                  <a:outerShdw blurRad="38100" dist="38100" dir="2700000" algn="tl">
                    <a:srgbClr val="C0C0C0"/>
                  </a:outerShdw>
                </a:effectLst>
                <a:latin typeface="Arial" charset="0"/>
              </a:rPr>
              <a:t>Primeros pocos Segundos</a:t>
            </a:r>
          </a:p>
          <a:p>
            <a:pPr algn="ctr" eaLnBrk="0" hangingPunct="0">
              <a:lnSpc>
                <a:spcPct val="80000"/>
              </a:lnSpc>
              <a:defRPr/>
            </a:pPr>
            <a:r>
              <a:rPr lang="en-US" b="1" i="1">
                <a:effectLst>
                  <a:outerShdw blurRad="38100" dist="38100" dir="2700000" algn="tl">
                    <a:srgbClr val="C0C0C0"/>
                  </a:outerShdw>
                </a:effectLst>
                <a:latin typeface="Arial" charset="0"/>
              </a:rPr>
              <a:t>(3 a 15 segundos)</a:t>
            </a:r>
            <a:endParaRPr lang="es-PR" b="1" i="1">
              <a:effectLst>
                <a:outerShdw blurRad="38100" dist="38100" dir="2700000" algn="tl">
                  <a:srgbClr val="C0C0C0"/>
                </a:outerShdw>
              </a:effectLst>
              <a:latin typeface="Arial" charset="0"/>
            </a:endParaRPr>
          </a:p>
        </p:txBody>
      </p:sp>
      <p:sp>
        <p:nvSpPr>
          <p:cNvPr id="421897" name="Line 21">
            <a:extLst>
              <a:ext uri="{FF2B5EF4-FFF2-40B4-BE49-F238E27FC236}">
                <a16:creationId xmlns:a16="http://schemas.microsoft.com/office/drawing/2014/main" id="{DC4259E1-4746-4317-AE7B-FE8019299872}"/>
              </a:ext>
            </a:extLst>
          </p:cNvPr>
          <p:cNvSpPr>
            <a:spLocks noChangeShapeType="1"/>
          </p:cNvSpPr>
          <p:nvPr/>
        </p:nvSpPr>
        <p:spPr bwMode="auto">
          <a:xfrm>
            <a:off x="4446588" y="3061990"/>
            <a:ext cx="0" cy="455612"/>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1898" name="Text Box 25">
            <a:extLst>
              <a:ext uri="{FF2B5EF4-FFF2-40B4-BE49-F238E27FC236}">
                <a16:creationId xmlns:a16="http://schemas.microsoft.com/office/drawing/2014/main" id="{FC6709F5-924B-4ABD-91DA-819BA858B9D4}"/>
              </a:ext>
            </a:extLst>
          </p:cNvPr>
          <p:cNvSpPr txBox="1">
            <a:spLocks noChangeArrowheads="1"/>
          </p:cNvSpPr>
          <p:nvPr/>
        </p:nvSpPr>
        <p:spPr bwMode="auto">
          <a:xfrm>
            <a:off x="2486025" y="2731790"/>
            <a:ext cx="44418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2100" b="1" i="1">
                <a:solidFill>
                  <a:srgbClr val="000000"/>
                </a:solidFill>
                <a:latin typeface="Verdana" panose="020B0604030504040204" pitchFamily="34" charset="0"/>
              </a:rPr>
              <a:t>Fosfocreatina (PCr)</a:t>
            </a:r>
          </a:p>
        </p:txBody>
      </p:sp>
      <p:sp>
        <p:nvSpPr>
          <p:cNvPr id="421899" name="Line 26">
            <a:extLst>
              <a:ext uri="{FF2B5EF4-FFF2-40B4-BE49-F238E27FC236}">
                <a16:creationId xmlns:a16="http://schemas.microsoft.com/office/drawing/2014/main" id="{B58F8272-1715-4E1D-90A4-649E9D5609EE}"/>
              </a:ext>
            </a:extLst>
          </p:cNvPr>
          <p:cNvSpPr>
            <a:spLocks noChangeShapeType="1"/>
          </p:cNvSpPr>
          <p:nvPr/>
        </p:nvSpPr>
        <p:spPr bwMode="auto">
          <a:xfrm>
            <a:off x="4478338" y="2469852"/>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1900" name="Text Box 27">
            <a:extLst>
              <a:ext uri="{FF2B5EF4-FFF2-40B4-BE49-F238E27FC236}">
                <a16:creationId xmlns:a16="http://schemas.microsoft.com/office/drawing/2014/main" id="{6B40BF0E-4A93-45B0-AC63-F4C97232C79B}"/>
              </a:ext>
            </a:extLst>
          </p:cNvPr>
          <p:cNvSpPr txBox="1">
            <a:spLocks noChangeArrowheads="1"/>
          </p:cNvSpPr>
          <p:nvPr/>
        </p:nvSpPr>
        <p:spPr bwMode="auto">
          <a:xfrm>
            <a:off x="1579563" y="3458865"/>
            <a:ext cx="7040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b="1">
                <a:latin typeface="Arial" panose="020B0604020202020204" pitchFamily="34" charset="0"/>
              </a:rPr>
              <a:t>[ PCr                                Pi   +   Creatina   +   Energía  ]</a:t>
            </a:r>
          </a:p>
        </p:txBody>
      </p:sp>
      <p:sp>
        <p:nvSpPr>
          <p:cNvPr id="421901" name="Line 28">
            <a:extLst>
              <a:ext uri="{FF2B5EF4-FFF2-40B4-BE49-F238E27FC236}">
                <a16:creationId xmlns:a16="http://schemas.microsoft.com/office/drawing/2014/main" id="{62A9B68D-2717-448C-BAD9-747F76B33664}"/>
              </a:ext>
            </a:extLst>
          </p:cNvPr>
          <p:cNvSpPr>
            <a:spLocks noChangeShapeType="1"/>
          </p:cNvSpPr>
          <p:nvPr/>
        </p:nvSpPr>
        <p:spPr bwMode="auto">
          <a:xfrm>
            <a:off x="2330450" y="3673177"/>
            <a:ext cx="2132013"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1902" name="Text Box 29">
            <a:extLst>
              <a:ext uri="{FF2B5EF4-FFF2-40B4-BE49-F238E27FC236}">
                <a16:creationId xmlns:a16="http://schemas.microsoft.com/office/drawing/2014/main" id="{CCBFED2B-3D7D-4D53-A7F5-75D39CCB8FCF}"/>
              </a:ext>
            </a:extLst>
          </p:cNvPr>
          <p:cNvSpPr txBox="1">
            <a:spLocks noChangeArrowheads="1"/>
          </p:cNvSpPr>
          <p:nvPr/>
        </p:nvSpPr>
        <p:spPr bwMode="auto">
          <a:xfrm>
            <a:off x="4479925" y="3035002"/>
            <a:ext cx="1636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800" b="1" i="1">
                <a:latin typeface="Times New Roman" panose="02020603050405020304" pitchFamily="18" charset="0"/>
              </a:rPr>
              <a:t>(Catabolismo)</a:t>
            </a:r>
          </a:p>
        </p:txBody>
      </p:sp>
      <p:sp>
        <p:nvSpPr>
          <p:cNvPr id="421903" name="Text Box 30">
            <a:extLst>
              <a:ext uri="{FF2B5EF4-FFF2-40B4-BE49-F238E27FC236}">
                <a16:creationId xmlns:a16="http://schemas.microsoft.com/office/drawing/2014/main" id="{E9A3FE10-38F9-4E48-896C-D1F3E892779C}"/>
              </a:ext>
            </a:extLst>
          </p:cNvPr>
          <p:cNvSpPr txBox="1">
            <a:spLocks noChangeArrowheads="1"/>
          </p:cNvSpPr>
          <p:nvPr/>
        </p:nvSpPr>
        <p:spPr bwMode="auto">
          <a:xfrm>
            <a:off x="2255838" y="3366790"/>
            <a:ext cx="21526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i="1">
                <a:latin typeface="Times New Roman" panose="02020603050405020304" pitchFamily="18" charset="0"/>
              </a:rPr>
              <a:t>Creatinacinasa (CK)</a:t>
            </a:r>
          </a:p>
        </p:txBody>
      </p:sp>
      <p:sp>
        <p:nvSpPr>
          <p:cNvPr id="421904" name="Oval 31">
            <a:extLst>
              <a:ext uri="{FF2B5EF4-FFF2-40B4-BE49-F238E27FC236}">
                <a16:creationId xmlns:a16="http://schemas.microsoft.com/office/drawing/2014/main" id="{138FC740-9656-46F8-8312-1B39B64287DC}"/>
              </a:ext>
            </a:extLst>
          </p:cNvPr>
          <p:cNvSpPr>
            <a:spLocks noChangeArrowheads="1"/>
          </p:cNvSpPr>
          <p:nvPr/>
        </p:nvSpPr>
        <p:spPr bwMode="auto">
          <a:xfrm>
            <a:off x="6788150" y="3460452"/>
            <a:ext cx="1152525" cy="4111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1905" name="Freeform 33">
            <a:extLst>
              <a:ext uri="{FF2B5EF4-FFF2-40B4-BE49-F238E27FC236}">
                <a16:creationId xmlns:a16="http://schemas.microsoft.com/office/drawing/2014/main" id="{DA82DEF5-D5C0-4129-A169-5F47AD5FFC5D}"/>
              </a:ext>
            </a:extLst>
          </p:cNvPr>
          <p:cNvSpPr>
            <a:spLocks/>
          </p:cNvSpPr>
          <p:nvPr/>
        </p:nvSpPr>
        <p:spPr bwMode="auto">
          <a:xfrm>
            <a:off x="4467225" y="3897015"/>
            <a:ext cx="2743200" cy="463550"/>
          </a:xfrm>
          <a:custGeom>
            <a:avLst/>
            <a:gdLst>
              <a:gd name="T0" fmla="*/ 2147483647 w 1686"/>
              <a:gd name="T1" fmla="*/ 0 h 292"/>
              <a:gd name="T2" fmla="*/ 0 w 1686"/>
              <a:gd name="T3" fmla="*/ 2147483647 h 292"/>
              <a:gd name="T4" fmla="*/ 0 w 1686"/>
              <a:gd name="T5" fmla="*/ 2147483647 h 292"/>
              <a:gd name="T6" fmla="*/ 0 60000 65536"/>
              <a:gd name="T7" fmla="*/ 0 60000 65536"/>
              <a:gd name="T8" fmla="*/ 0 60000 65536"/>
              <a:gd name="T9" fmla="*/ 0 w 1686"/>
              <a:gd name="T10" fmla="*/ 0 h 292"/>
              <a:gd name="T11" fmla="*/ 1686 w 1686"/>
              <a:gd name="T12" fmla="*/ 292 h 292"/>
            </a:gdLst>
            <a:ahLst/>
            <a:cxnLst>
              <a:cxn ang="T6">
                <a:pos x="T0" y="T1"/>
              </a:cxn>
              <a:cxn ang="T7">
                <a:pos x="T2" y="T3"/>
              </a:cxn>
              <a:cxn ang="T8">
                <a:pos x="T4" y="T5"/>
              </a:cxn>
            </a:cxnLst>
            <a:rect l="T9" t="T10" r="T11" b="T12"/>
            <a:pathLst>
              <a:path w="1686" h="292">
                <a:moveTo>
                  <a:pt x="1686" y="0"/>
                </a:moveTo>
                <a:lnTo>
                  <a:pt x="0" y="42"/>
                </a:lnTo>
                <a:lnTo>
                  <a:pt x="0" y="292"/>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1906" name="Text Box 34">
            <a:extLst>
              <a:ext uri="{FF2B5EF4-FFF2-40B4-BE49-F238E27FC236}">
                <a16:creationId xmlns:a16="http://schemas.microsoft.com/office/drawing/2014/main" id="{2E3ADB1D-E600-4A88-A258-62184216EC45}"/>
              </a:ext>
            </a:extLst>
          </p:cNvPr>
          <p:cNvSpPr txBox="1">
            <a:spLocks noChangeArrowheads="1"/>
          </p:cNvSpPr>
          <p:nvPr/>
        </p:nvSpPr>
        <p:spPr bwMode="auto">
          <a:xfrm>
            <a:off x="1589088" y="4925715"/>
            <a:ext cx="7040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b="1">
                <a:latin typeface="Arial" panose="020B0604020202020204" pitchFamily="34" charset="0"/>
              </a:rPr>
              <a:t>[ ADP    +    Pi   +    Energía                                 ATP ]</a:t>
            </a:r>
          </a:p>
        </p:txBody>
      </p:sp>
      <p:sp>
        <p:nvSpPr>
          <p:cNvPr id="421907" name="Line 35">
            <a:extLst>
              <a:ext uri="{FF2B5EF4-FFF2-40B4-BE49-F238E27FC236}">
                <a16:creationId xmlns:a16="http://schemas.microsoft.com/office/drawing/2014/main" id="{FB4E6A1B-C916-4421-A377-5F81E201FEFF}"/>
              </a:ext>
            </a:extLst>
          </p:cNvPr>
          <p:cNvSpPr>
            <a:spLocks noChangeShapeType="1"/>
          </p:cNvSpPr>
          <p:nvPr/>
        </p:nvSpPr>
        <p:spPr bwMode="auto">
          <a:xfrm>
            <a:off x="5040313" y="5140027"/>
            <a:ext cx="2132012"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1908" name="Text Box 36">
            <a:extLst>
              <a:ext uri="{FF2B5EF4-FFF2-40B4-BE49-F238E27FC236}">
                <a16:creationId xmlns:a16="http://schemas.microsoft.com/office/drawing/2014/main" id="{4B4A1604-0175-4464-97E0-F23A1AE28F96}"/>
              </a:ext>
            </a:extLst>
          </p:cNvPr>
          <p:cNvSpPr txBox="1">
            <a:spLocks noChangeArrowheads="1"/>
          </p:cNvSpPr>
          <p:nvPr/>
        </p:nvSpPr>
        <p:spPr bwMode="auto">
          <a:xfrm>
            <a:off x="5008563" y="4833640"/>
            <a:ext cx="21526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800" b="1" i="1">
                <a:latin typeface="Times New Roman" panose="02020603050405020304" pitchFamily="18" charset="0"/>
              </a:rPr>
              <a:t>ATPasa</a:t>
            </a:r>
          </a:p>
        </p:txBody>
      </p:sp>
      <p:sp>
        <p:nvSpPr>
          <p:cNvPr id="421909" name="Oval 37">
            <a:extLst>
              <a:ext uri="{FF2B5EF4-FFF2-40B4-BE49-F238E27FC236}">
                <a16:creationId xmlns:a16="http://schemas.microsoft.com/office/drawing/2014/main" id="{058F198B-D8C1-4009-8EBC-BC7D0BA7071A}"/>
              </a:ext>
            </a:extLst>
          </p:cNvPr>
          <p:cNvSpPr>
            <a:spLocks noChangeArrowheads="1"/>
          </p:cNvSpPr>
          <p:nvPr/>
        </p:nvSpPr>
        <p:spPr bwMode="auto">
          <a:xfrm>
            <a:off x="3840163" y="4927302"/>
            <a:ext cx="1152525" cy="4111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1910" name="Line 38">
            <a:extLst>
              <a:ext uri="{FF2B5EF4-FFF2-40B4-BE49-F238E27FC236}">
                <a16:creationId xmlns:a16="http://schemas.microsoft.com/office/drawing/2014/main" id="{70BE30E6-A083-439C-B3C9-3BF9F19C2D4F}"/>
              </a:ext>
            </a:extLst>
          </p:cNvPr>
          <p:cNvSpPr>
            <a:spLocks noChangeShapeType="1"/>
          </p:cNvSpPr>
          <p:nvPr/>
        </p:nvSpPr>
        <p:spPr bwMode="auto">
          <a:xfrm>
            <a:off x="4473575" y="5797252"/>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1911" name="Line 39">
            <a:extLst>
              <a:ext uri="{FF2B5EF4-FFF2-40B4-BE49-F238E27FC236}">
                <a16:creationId xmlns:a16="http://schemas.microsoft.com/office/drawing/2014/main" id="{727CBB82-980F-4943-9750-328F338BEDBD}"/>
              </a:ext>
            </a:extLst>
          </p:cNvPr>
          <p:cNvSpPr>
            <a:spLocks noChangeShapeType="1"/>
          </p:cNvSpPr>
          <p:nvPr/>
        </p:nvSpPr>
        <p:spPr bwMode="auto">
          <a:xfrm>
            <a:off x="4468813" y="5335290"/>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1912" name="Line 40">
            <a:extLst>
              <a:ext uri="{FF2B5EF4-FFF2-40B4-BE49-F238E27FC236}">
                <a16:creationId xmlns:a16="http://schemas.microsoft.com/office/drawing/2014/main" id="{B03624B6-9DA7-4C18-9A60-755F83E539BA}"/>
              </a:ext>
            </a:extLst>
          </p:cNvPr>
          <p:cNvSpPr>
            <a:spLocks noChangeShapeType="1"/>
          </p:cNvSpPr>
          <p:nvPr/>
        </p:nvSpPr>
        <p:spPr bwMode="auto">
          <a:xfrm>
            <a:off x="4464050" y="4559002"/>
            <a:ext cx="0" cy="336550"/>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itle 1">
            <a:extLst>
              <a:ext uri="{FF2B5EF4-FFF2-40B4-BE49-F238E27FC236}">
                <a16:creationId xmlns:a16="http://schemas.microsoft.com/office/drawing/2014/main" id="{C8B27EDB-1F9C-41B8-A110-7DE524B96AB7}"/>
              </a:ext>
            </a:extLst>
          </p:cNvPr>
          <p:cNvSpPr>
            <a:spLocks/>
          </p:cNvSpPr>
          <p:nvPr/>
        </p:nvSpPr>
        <p:spPr bwMode="auto">
          <a:xfrm>
            <a:off x="1994062" y="462409"/>
            <a:ext cx="4968552" cy="569168"/>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30000"/>
              </a:lnSpc>
              <a:spcBef>
                <a:spcPts val="0"/>
              </a:spcBef>
              <a:spcAft>
                <a:spcPts val="0"/>
              </a:spcAft>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SISTEMA DE ATP-</a:t>
            </a:r>
            <a:r>
              <a:rPr lang="es-PR" altLang="es-PR" sz="2800" dirty="0" err="1">
                <a:solidFill>
                  <a:srgbClr val="484876"/>
                </a:solidFill>
                <a:effectLst>
                  <a:outerShdw blurRad="38100" dist="38100" dir="2700000" algn="tl">
                    <a:srgbClr val="C0C0C0"/>
                  </a:outerShdw>
                </a:effectLst>
                <a:latin typeface="Arial Black" pitchFamily="34" charset="0"/>
                <a:cs typeface="Arial" charset="0"/>
              </a:rPr>
              <a:t>PCr</a:t>
            </a:r>
            <a:r>
              <a:rPr lang="es-PR" altLang="es-PR" sz="2800" dirty="0">
                <a:solidFill>
                  <a:srgbClr val="484876"/>
                </a:solidFill>
                <a:effectLst>
                  <a:outerShdw blurRad="38100" dist="38100" dir="2700000" algn="tl">
                    <a:srgbClr val="C0C0C0"/>
                  </a:outerShdw>
                </a:effectLst>
                <a:latin typeface="Arial Black" pitchFamily="34" charset="0"/>
                <a:cs typeface="Arial" charset="0"/>
              </a:rPr>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23EFDA8-F7EE-4257-B7B1-EB8DA961E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46" t="21591" r="2737" b="22223"/>
          <a:stretch>
            <a:fillRect/>
          </a:stretch>
        </p:blipFill>
        <p:spPr bwMode="auto">
          <a:xfrm>
            <a:off x="233363" y="3613943"/>
            <a:ext cx="867727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1D40DFC2-8058-4CD7-80CB-80FE5CA5C671}"/>
              </a:ext>
            </a:extLst>
          </p:cNvPr>
          <p:cNvSpPr>
            <a:spLocks/>
          </p:cNvSpPr>
          <p:nvPr/>
        </p:nvSpPr>
        <p:spPr bwMode="auto">
          <a:xfrm>
            <a:off x="66675" y="1294606"/>
            <a:ext cx="8699500" cy="1077912"/>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200" dirty="0">
                <a:solidFill>
                  <a:srgbClr val="484876"/>
                </a:solidFill>
                <a:effectLst>
                  <a:outerShdw blurRad="38100" dist="38100" dir="2700000" algn="tl">
                    <a:srgbClr val="C0C0C0"/>
                  </a:outerShdw>
                </a:effectLst>
                <a:latin typeface="Arial Black" pitchFamily="34" charset="0"/>
                <a:cs typeface="Arial" charset="0"/>
              </a:rPr>
              <a:t>RESTAURACIÓN DEL ATP:</a:t>
            </a:r>
          </a:p>
          <a:p>
            <a:pPr algn="ctr">
              <a:defRPr/>
            </a:pPr>
            <a:r>
              <a:rPr lang="es-PR" altLang="es-PR" sz="3200" i="1" dirty="0">
                <a:solidFill>
                  <a:srgbClr val="484876"/>
                </a:solidFill>
                <a:effectLst>
                  <a:outerShdw blurRad="38100" dist="38100" dir="2700000" algn="tl">
                    <a:srgbClr val="C0C0C0"/>
                  </a:outerShdw>
                </a:effectLst>
                <a:latin typeface="Arial Black" pitchFamily="34" charset="0"/>
                <a:cs typeface="Arial" charset="0"/>
              </a:rPr>
              <a:t>ENERGÍA DERIVADA DE LA </a:t>
            </a:r>
            <a:r>
              <a:rPr lang="es-PR" altLang="es-PR" sz="3200" i="1" dirty="0" err="1">
                <a:solidFill>
                  <a:srgbClr val="484876"/>
                </a:solidFill>
                <a:effectLst>
                  <a:outerShdw blurRad="38100" dist="38100" dir="2700000" algn="tl">
                    <a:srgbClr val="C0C0C0"/>
                  </a:outerShdw>
                </a:effectLst>
                <a:latin typeface="Arial Black" pitchFamily="34" charset="0"/>
                <a:cs typeface="Arial" charset="0"/>
              </a:rPr>
              <a:t>PCr</a:t>
            </a:r>
            <a:endParaRPr lang="es-PR" altLang="es-PR" sz="3200"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21270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2D-ATP3c">
            <a:extLst>
              <a:ext uri="{FF2B5EF4-FFF2-40B4-BE49-F238E27FC236}">
                <a16:creationId xmlns:a16="http://schemas.microsoft.com/office/drawing/2014/main" id="{84E14C0B-C350-433B-8200-AFBFA9AD2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7338"/>
            <a:ext cx="79248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a:extLst>
              <a:ext uri="{FF2B5EF4-FFF2-40B4-BE49-F238E27FC236}">
                <a16:creationId xmlns:a16="http://schemas.microsoft.com/office/drawing/2014/main" id="{2F1CD4D0-C19C-479D-80A3-3A5AFBD744BC}"/>
              </a:ext>
            </a:extLst>
          </p:cNvPr>
          <p:cNvSpPr txBox="1">
            <a:spLocks noChangeArrowheads="1"/>
          </p:cNvSpPr>
          <p:nvPr/>
        </p:nvSpPr>
        <p:spPr bwMode="auto">
          <a:xfrm>
            <a:off x="563563" y="560388"/>
            <a:ext cx="4495800" cy="1022350"/>
          </a:xfrm>
          <a:prstGeom prst="rect">
            <a:avLst/>
          </a:prstGeom>
          <a:noFill/>
          <a:ln w="9525">
            <a:noFill/>
            <a:miter lim="800000"/>
            <a:headEnd/>
            <a:tailEnd/>
          </a:ln>
        </p:spPr>
        <p:txBody>
          <a:bodyPr>
            <a:spAutoFit/>
          </a:bodyPr>
          <a:lstStyle/>
          <a:p>
            <a:pPr algn="ctr" eaLnBrk="0" hangingPunct="0">
              <a:lnSpc>
                <a:spcPct val="90000"/>
              </a:lnSpc>
              <a:spcBef>
                <a:spcPct val="50000"/>
              </a:spcBef>
              <a:defRPr/>
            </a:pPr>
            <a:r>
              <a:rPr lang="en-US" sz="3400" dirty="0">
                <a:effectLst>
                  <a:outerShdw blurRad="38100" dist="38100" dir="2700000" algn="tl">
                    <a:srgbClr val="C0C0C0"/>
                  </a:outerShdw>
                </a:effectLst>
                <a:latin typeface="Arial Black" pitchFamily="34" charset="0"/>
              </a:rPr>
              <a:t>RESTAURANDO ATP VÍA </a:t>
            </a:r>
            <a:r>
              <a:rPr lang="en-US" sz="3400" dirty="0" err="1">
                <a:effectLst>
                  <a:outerShdw blurRad="38100" dist="38100" dir="2700000" algn="tl">
                    <a:srgbClr val="C0C0C0"/>
                  </a:outerShdw>
                </a:effectLst>
                <a:latin typeface="Arial Black" pitchFamily="34" charset="0"/>
              </a:rPr>
              <a:t>PCr</a:t>
            </a:r>
            <a:r>
              <a:rPr lang="en-US" sz="3400" dirty="0">
                <a:effectLst>
                  <a:outerShdw blurRad="38100" dist="38100" dir="2700000" algn="tl">
                    <a:srgbClr val="C0C0C0"/>
                  </a:outerShdw>
                </a:effectLst>
                <a:latin typeface="Arial Black" pitchFamily="34" charset="0"/>
              </a:rPr>
              <a:t>:</a:t>
            </a:r>
            <a:endParaRPr lang="en-US" sz="2400" dirty="0">
              <a:effectLst>
                <a:outerShdw blurRad="38100" dist="38100" dir="2700000" algn="tl">
                  <a:srgbClr val="C0C0C0"/>
                </a:outerShdw>
              </a:effectLst>
              <a:latin typeface="Arial Black" pitchFamily="34" charset="0"/>
            </a:endParaRPr>
          </a:p>
        </p:txBody>
      </p:sp>
      <p:sp>
        <p:nvSpPr>
          <p:cNvPr id="5" name="Rectangle 5">
            <a:extLst>
              <a:ext uri="{FF2B5EF4-FFF2-40B4-BE49-F238E27FC236}">
                <a16:creationId xmlns:a16="http://schemas.microsoft.com/office/drawing/2014/main" id="{5F67FE57-3677-40C5-8584-643ED929E9FB}"/>
              </a:ext>
            </a:extLst>
          </p:cNvPr>
          <p:cNvSpPr>
            <a:spLocks noChangeArrowheads="1"/>
          </p:cNvSpPr>
          <p:nvPr/>
        </p:nvSpPr>
        <p:spPr bwMode="auto">
          <a:xfrm>
            <a:off x="1566863" y="5037138"/>
            <a:ext cx="625475" cy="508000"/>
          </a:xfrm>
          <a:prstGeom prst="rect">
            <a:avLst/>
          </a:prstGeom>
          <a:solidFill>
            <a:srgbClr val="00FFFF"/>
          </a:solidFill>
          <a:ln w="76200" algn="ctr">
            <a:solidFill>
              <a:srgbClr val="66FFFF"/>
            </a:solidFill>
            <a:miter lim="800000"/>
            <a:headEnd/>
            <a:tailEnd/>
          </a:ln>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6" name="Text Box 3">
            <a:extLst>
              <a:ext uri="{FF2B5EF4-FFF2-40B4-BE49-F238E27FC236}">
                <a16:creationId xmlns:a16="http://schemas.microsoft.com/office/drawing/2014/main" id="{69216901-4547-4BFE-B5DF-E1301C415DF0}"/>
              </a:ext>
            </a:extLst>
          </p:cNvPr>
          <p:cNvSpPr txBox="1">
            <a:spLocks noChangeArrowheads="1"/>
          </p:cNvSpPr>
          <p:nvPr/>
        </p:nvSpPr>
        <p:spPr bwMode="auto">
          <a:xfrm>
            <a:off x="928688" y="5038725"/>
            <a:ext cx="1651000" cy="557213"/>
          </a:xfrm>
          <a:prstGeom prst="rect">
            <a:avLst/>
          </a:prstGeom>
          <a:noFill/>
          <a:ln w="9525">
            <a:noFill/>
            <a:miter lim="800000"/>
            <a:headEnd/>
            <a:tailEnd/>
          </a:ln>
        </p:spPr>
        <p:txBody>
          <a:bodyPr>
            <a:spAutoFit/>
          </a:bodyPr>
          <a:lstStyle/>
          <a:p>
            <a:pPr algn="ctr" eaLnBrk="0" hangingPunct="0">
              <a:lnSpc>
                <a:spcPct val="90000"/>
              </a:lnSpc>
              <a:spcBef>
                <a:spcPct val="50000"/>
              </a:spcBef>
              <a:defRPr/>
            </a:pPr>
            <a:r>
              <a:rPr lang="en-US" sz="3400" b="1">
                <a:effectLst>
                  <a:outerShdw blurRad="38100" dist="38100" dir="2700000" algn="tl">
                    <a:srgbClr val="C0C0C0"/>
                  </a:outerShdw>
                </a:effectLst>
                <a:latin typeface="Arial" charset="0"/>
              </a:rPr>
              <a:t>PCr</a:t>
            </a:r>
            <a:endParaRPr lang="en-US" sz="2400" b="1">
              <a:effectLst>
                <a:outerShdw blurRad="38100" dist="38100" dir="2700000" algn="tl">
                  <a:srgbClr val="C0C0C0"/>
                </a:outerShdw>
              </a:effectLst>
              <a:latin typeface="Arial" charset="0"/>
            </a:endParaRPr>
          </a:p>
        </p:txBody>
      </p:sp>
      <p:sp>
        <p:nvSpPr>
          <p:cNvPr id="7" name="Rectangle 7">
            <a:extLst>
              <a:ext uri="{FF2B5EF4-FFF2-40B4-BE49-F238E27FC236}">
                <a16:creationId xmlns:a16="http://schemas.microsoft.com/office/drawing/2014/main" id="{B013107D-D457-428E-8897-B3F0C5ECFD2D}"/>
              </a:ext>
            </a:extLst>
          </p:cNvPr>
          <p:cNvSpPr>
            <a:spLocks noChangeArrowheads="1"/>
          </p:cNvSpPr>
          <p:nvPr/>
        </p:nvSpPr>
        <p:spPr bwMode="auto">
          <a:xfrm>
            <a:off x="4192588" y="5018088"/>
            <a:ext cx="495300" cy="508000"/>
          </a:xfrm>
          <a:prstGeom prst="rect">
            <a:avLst/>
          </a:prstGeom>
          <a:solidFill>
            <a:srgbClr val="00FFFF"/>
          </a:solidFill>
          <a:ln w="76200" algn="ctr">
            <a:solidFill>
              <a:srgbClr val="66FFFF"/>
            </a:solidFill>
            <a:miter lim="800000"/>
            <a:headEnd/>
            <a:tailEnd/>
          </a:ln>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 name="Text Box 3">
            <a:extLst>
              <a:ext uri="{FF2B5EF4-FFF2-40B4-BE49-F238E27FC236}">
                <a16:creationId xmlns:a16="http://schemas.microsoft.com/office/drawing/2014/main" id="{A6699CDB-CB87-4AA3-AF63-763C600A4ED8}"/>
              </a:ext>
            </a:extLst>
          </p:cNvPr>
          <p:cNvSpPr txBox="1">
            <a:spLocks noChangeArrowheads="1"/>
          </p:cNvSpPr>
          <p:nvPr/>
        </p:nvSpPr>
        <p:spPr bwMode="auto">
          <a:xfrm>
            <a:off x="4121150" y="5019675"/>
            <a:ext cx="692150" cy="557213"/>
          </a:xfrm>
          <a:prstGeom prst="rect">
            <a:avLst/>
          </a:prstGeom>
          <a:noFill/>
          <a:ln w="9525">
            <a:noFill/>
            <a:miter lim="800000"/>
            <a:headEnd/>
            <a:tailEnd/>
          </a:ln>
        </p:spPr>
        <p:txBody>
          <a:bodyPr>
            <a:spAutoFit/>
          </a:bodyPr>
          <a:lstStyle/>
          <a:p>
            <a:pPr algn="ctr" eaLnBrk="0" hangingPunct="0">
              <a:lnSpc>
                <a:spcPct val="90000"/>
              </a:lnSpc>
              <a:spcBef>
                <a:spcPct val="50000"/>
              </a:spcBef>
              <a:defRPr/>
            </a:pPr>
            <a:r>
              <a:rPr lang="en-US" sz="3400" b="1">
                <a:effectLst>
                  <a:outerShdw blurRad="38100" dist="38100" dir="2700000" algn="tl">
                    <a:srgbClr val="C0C0C0"/>
                  </a:outerShdw>
                </a:effectLst>
                <a:latin typeface="Arial" charset="0"/>
              </a:rPr>
              <a:t>Cr</a:t>
            </a:r>
            <a:endParaRPr lang="en-US" sz="2400" b="1">
              <a:effectLst>
                <a:outerShdw blurRad="38100" dist="38100" dir="2700000" algn="tl">
                  <a:srgbClr val="C0C0C0"/>
                </a:outerShdw>
              </a:effectLst>
              <a:latin typeface="Arial" charset="0"/>
            </a:endParaRPr>
          </a:p>
        </p:txBody>
      </p:sp>
      <p:sp>
        <p:nvSpPr>
          <p:cNvPr id="9" name="Text Box 11">
            <a:extLst>
              <a:ext uri="{FF2B5EF4-FFF2-40B4-BE49-F238E27FC236}">
                <a16:creationId xmlns:a16="http://schemas.microsoft.com/office/drawing/2014/main" id="{695C5402-FA97-4CF4-BBB0-7D3D464EEADA}"/>
              </a:ext>
            </a:extLst>
          </p:cNvPr>
          <p:cNvSpPr txBox="1">
            <a:spLocks noChangeArrowheads="1"/>
          </p:cNvSpPr>
          <p:nvPr/>
        </p:nvSpPr>
        <p:spPr bwMode="auto">
          <a:xfrm>
            <a:off x="3706813" y="2395538"/>
            <a:ext cx="19954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1700" b="1" i="1">
                <a:solidFill>
                  <a:srgbClr val="000000"/>
                </a:solidFill>
                <a:latin typeface="Verdana" panose="020B0604030504040204" pitchFamily="34" charset="0"/>
              </a:rPr>
              <a:t>Anabílico</a:t>
            </a:r>
          </a:p>
          <a:p>
            <a:pPr algn="ctr">
              <a:lnSpc>
                <a:spcPct val="80000"/>
              </a:lnSpc>
            </a:pPr>
            <a:r>
              <a:rPr lang="es-PR" altLang="en-US" sz="1700" b="1" i="1">
                <a:solidFill>
                  <a:srgbClr val="000000"/>
                </a:solidFill>
                <a:latin typeface="Verdana" panose="020B0604030504040204" pitchFamily="34" charset="0"/>
              </a:rPr>
              <a:t>(Endergónico)</a:t>
            </a:r>
          </a:p>
        </p:txBody>
      </p:sp>
      <p:sp>
        <p:nvSpPr>
          <p:cNvPr id="10" name="Text Box 11">
            <a:extLst>
              <a:ext uri="{FF2B5EF4-FFF2-40B4-BE49-F238E27FC236}">
                <a16:creationId xmlns:a16="http://schemas.microsoft.com/office/drawing/2014/main" id="{11A43600-C462-431B-9987-E0F97DFB3F83}"/>
              </a:ext>
            </a:extLst>
          </p:cNvPr>
          <p:cNvSpPr txBox="1">
            <a:spLocks noChangeArrowheads="1"/>
          </p:cNvSpPr>
          <p:nvPr/>
        </p:nvSpPr>
        <p:spPr bwMode="auto">
          <a:xfrm>
            <a:off x="4030663" y="4478338"/>
            <a:ext cx="19954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1700" b="1" i="1">
                <a:solidFill>
                  <a:srgbClr val="000000"/>
                </a:solidFill>
                <a:latin typeface="Verdana" panose="020B0604030504040204" pitchFamily="34" charset="0"/>
              </a:rPr>
              <a:t>Catabolismo</a:t>
            </a:r>
          </a:p>
          <a:p>
            <a:pPr algn="ctr">
              <a:lnSpc>
                <a:spcPct val="80000"/>
              </a:lnSpc>
            </a:pPr>
            <a:r>
              <a:rPr lang="es-PR" altLang="en-US" sz="1700" b="1" i="1">
                <a:solidFill>
                  <a:srgbClr val="000000"/>
                </a:solidFill>
                <a:latin typeface="Verdana" panose="020B0604030504040204" pitchFamily="34" charset="0"/>
              </a:rPr>
              <a:t>(Exergónico)</a:t>
            </a:r>
          </a:p>
        </p:txBody>
      </p:sp>
      <p:sp>
        <p:nvSpPr>
          <p:cNvPr id="11" name="Text Box 11">
            <a:extLst>
              <a:ext uri="{FF2B5EF4-FFF2-40B4-BE49-F238E27FC236}">
                <a16:creationId xmlns:a16="http://schemas.microsoft.com/office/drawing/2014/main" id="{399C9AF7-E94F-45E3-AE87-065A86DFAEEA}"/>
              </a:ext>
            </a:extLst>
          </p:cNvPr>
          <p:cNvSpPr txBox="1">
            <a:spLocks noChangeArrowheads="1"/>
          </p:cNvSpPr>
          <p:nvPr/>
        </p:nvSpPr>
        <p:spPr bwMode="auto">
          <a:xfrm>
            <a:off x="5272088" y="1495425"/>
            <a:ext cx="19954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1700" b="1" i="1">
                <a:solidFill>
                  <a:srgbClr val="000000"/>
                </a:solidFill>
                <a:latin typeface="Verdana" panose="020B0604030504040204" pitchFamily="34" charset="0"/>
              </a:rPr>
              <a:t>Catabolismo</a:t>
            </a:r>
          </a:p>
          <a:p>
            <a:pPr algn="ctr">
              <a:lnSpc>
                <a:spcPct val="80000"/>
              </a:lnSpc>
            </a:pPr>
            <a:r>
              <a:rPr lang="es-PR" altLang="en-US" sz="1700" b="1" i="1">
                <a:solidFill>
                  <a:srgbClr val="000000"/>
                </a:solidFill>
                <a:latin typeface="Verdana" panose="020B0604030504040204" pitchFamily="34" charset="0"/>
              </a:rPr>
              <a:t>(Exergónico)</a:t>
            </a:r>
          </a:p>
        </p:txBody>
      </p:sp>
      <p:sp>
        <p:nvSpPr>
          <p:cNvPr id="12" name="Rectangle 11">
            <a:extLst>
              <a:ext uri="{FF2B5EF4-FFF2-40B4-BE49-F238E27FC236}">
                <a16:creationId xmlns:a16="http://schemas.microsoft.com/office/drawing/2014/main" id="{ABB3FF39-76AF-4DD0-8627-4A0AD2C942B1}"/>
              </a:ext>
            </a:extLst>
          </p:cNvPr>
          <p:cNvSpPr>
            <a:spLocks noChangeArrowheads="1"/>
          </p:cNvSpPr>
          <p:nvPr/>
        </p:nvSpPr>
        <p:spPr bwMode="auto">
          <a:xfrm>
            <a:off x="4913313" y="452438"/>
            <a:ext cx="3328987" cy="744537"/>
          </a:xfrm>
          <a:prstGeom prst="rect">
            <a:avLst/>
          </a:prstGeom>
          <a:solidFill>
            <a:srgbClr val="9966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11">
            <a:extLst>
              <a:ext uri="{FF2B5EF4-FFF2-40B4-BE49-F238E27FC236}">
                <a16:creationId xmlns:a16="http://schemas.microsoft.com/office/drawing/2014/main" id="{6748FFD5-AB1A-4116-89C8-E9D530808A2C}"/>
              </a:ext>
            </a:extLst>
          </p:cNvPr>
          <p:cNvSpPr txBox="1">
            <a:spLocks noChangeArrowheads="1"/>
          </p:cNvSpPr>
          <p:nvPr/>
        </p:nvSpPr>
        <p:spPr bwMode="auto">
          <a:xfrm>
            <a:off x="4956175" y="444500"/>
            <a:ext cx="32893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110000"/>
              </a:lnSpc>
            </a:pPr>
            <a:r>
              <a:rPr lang="es-PR" altLang="en-US" sz="1900" b="1">
                <a:solidFill>
                  <a:srgbClr val="000000"/>
                </a:solidFill>
                <a:latin typeface="Verdana" panose="020B0604030504040204" pitchFamily="34" charset="0"/>
              </a:rPr>
              <a:t>TRABAJO BIOLÓGICO:</a:t>
            </a:r>
          </a:p>
          <a:p>
            <a:pPr algn="ctr">
              <a:lnSpc>
                <a:spcPct val="110000"/>
              </a:lnSpc>
            </a:pPr>
            <a:r>
              <a:rPr lang="es-PR" altLang="en-US" sz="1900" b="1" i="1">
                <a:solidFill>
                  <a:srgbClr val="000000"/>
                </a:solidFill>
                <a:latin typeface="Verdana" panose="020B0604030504040204" pitchFamily="34" charset="0"/>
              </a:rPr>
              <a:t>Contracción Muscular</a:t>
            </a:r>
          </a:p>
        </p:txBody>
      </p:sp>
    </p:spTree>
    <p:extLst>
      <p:ext uri="{BB962C8B-B14F-4D97-AF65-F5344CB8AC3E}">
        <p14:creationId xmlns:p14="http://schemas.microsoft.com/office/powerpoint/2010/main" val="12414631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Line 10">
            <a:extLst>
              <a:ext uri="{FF2B5EF4-FFF2-40B4-BE49-F238E27FC236}">
                <a16:creationId xmlns:a16="http://schemas.microsoft.com/office/drawing/2014/main" id="{844D34EE-184E-47C9-9FC3-799711949A16}"/>
              </a:ext>
            </a:extLst>
          </p:cNvPr>
          <p:cNvSpPr>
            <a:spLocks noChangeShapeType="1"/>
          </p:cNvSpPr>
          <p:nvPr/>
        </p:nvSpPr>
        <p:spPr bwMode="auto">
          <a:xfrm>
            <a:off x="4410075" y="2062435"/>
            <a:ext cx="0" cy="455612"/>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0" name="Text Box 12">
            <a:extLst>
              <a:ext uri="{FF2B5EF4-FFF2-40B4-BE49-F238E27FC236}">
                <a16:creationId xmlns:a16="http://schemas.microsoft.com/office/drawing/2014/main" id="{92B0F7E9-70B7-4BE8-8BA0-BC970B9E9CB8}"/>
              </a:ext>
            </a:extLst>
          </p:cNvPr>
          <p:cNvSpPr txBox="1">
            <a:spLocks noChangeArrowheads="1"/>
          </p:cNvSpPr>
          <p:nvPr/>
        </p:nvSpPr>
        <p:spPr bwMode="auto">
          <a:xfrm>
            <a:off x="1109663" y="3883297"/>
            <a:ext cx="6824662" cy="1006475"/>
          </a:xfrm>
          <a:prstGeom prst="rect">
            <a:avLst/>
          </a:prstGeom>
          <a:noFill/>
          <a:ln w="9525">
            <a:noFill/>
            <a:miter lim="800000"/>
            <a:headEnd/>
            <a:tailEnd/>
          </a:ln>
          <a:effectLst/>
        </p:spPr>
        <p:txBody>
          <a:bodyPr>
            <a:spAutoFit/>
          </a:bodyPr>
          <a:lstStyle/>
          <a:p>
            <a:pPr algn="ctr" eaLnBrk="0" hangingPunct="0">
              <a:lnSpc>
                <a:spcPct val="80000"/>
              </a:lnSpc>
              <a:defRPr/>
            </a:pPr>
            <a:r>
              <a:rPr lang="es-PR" sz="2500" dirty="0">
                <a:solidFill>
                  <a:srgbClr val="000000"/>
                </a:solidFill>
                <a:effectLst>
                  <a:outerShdw blurRad="38100" dist="38100" dir="2700000" algn="tl">
                    <a:srgbClr val="C0C0C0"/>
                  </a:outerShdw>
                </a:effectLst>
                <a:latin typeface="Arial Black" pitchFamily="34" charset="0"/>
              </a:rPr>
              <a:t>Glucólisis</a:t>
            </a:r>
            <a:endParaRPr lang="es-PR" sz="2500" b="1" dirty="0">
              <a:solidFill>
                <a:srgbClr val="000000"/>
              </a:solidFill>
              <a:effectLst>
                <a:outerShdw blurRad="38100" dist="38100" dir="2700000" algn="tl">
                  <a:srgbClr val="C0C0C0"/>
                </a:outerShdw>
              </a:effectLst>
              <a:latin typeface="Arial Black" pitchFamily="34" charset="0"/>
            </a:endParaRPr>
          </a:p>
          <a:p>
            <a:pPr algn="ctr" eaLnBrk="0" hangingPunct="0">
              <a:lnSpc>
                <a:spcPct val="80000"/>
              </a:lnSpc>
              <a:defRPr/>
            </a:pPr>
            <a:r>
              <a:rPr lang="es-PR" sz="2500" b="1" i="1" dirty="0">
                <a:solidFill>
                  <a:srgbClr val="000000"/>
                </a:solidFill>
                <a:effectLst>
                  <a:outerShdw blurRad="38100" dist="38100" dir="2700000" algn="tl">
                    <a:srgbClr val="C0C0C0"/>
                  </a:outerShdw>
                </a:effectLst>
                <a:latin typeface="Arial" charset="0"/>
              </a:rPr>
              <a:t>(Descomposición/Lisis de la Glucosa</a:t>
            </a:r>
          </a:p>
          <a:p>
            <a:pPr algn="ctr" eaLnBrk="0" hangingPunct="0">
              <a:lnSpc>
                <a:spcPct val="80000"/>
              </a:lnSpc>
              <a:defRPr/>
            </a:pPr>
            <a:r>
              <a:rPr lang="es-PR" sz="2500" b="1" i="1" dirty="0">
                <a:solidFill>
                  <a:srgbClr val="000000"/>
                </a:solidFill>
                <a:effectLst>
                  <a:outerShdw blurRad="38100" dist="38100" dir="2700000" algn="tl">
                    <a:srgbClr val="C0C0C0"/>
                  </a:outerShdw>
                </a:effectLst>
                <a:latin typeface="Arial" charset="0"/>
              </a:rPr>
              <a:t>mediante Enzimas Glucolíticas)</a:t>
            </a:r>
          </a:p>
        </p:txBody>
      </p:sp>
      <p:sp>
        <p:nvSpPr>
          <p:cNvPr id="424964" name="Line 14">
            <a:extLst>
              <a:ext uri="{FF2B5EF4-FFF2-40B4-BE49-F238E27FC236}">
                <a16:creationId xmlns:a16="http://schemas.microsoft.com/office/drawing/2014/main" id="{0BFA5E0A-74C0-4DB9-B85A-FACAE0C0D0D6}"/>
              </a:ext>
            </a:extLst>
          </p:cNvPr>
          <p:cNvSpPr>
            <a:spLocks noChangeShapeType="1"/>
          </p:cNvSpPr>
          <p:nvPr/>
        </p:nvSpPr>
        <p:spPr bwMode="auto">
          <a:xfrm>
            <a:off x="4422775" y="2767285"/>
            <a:ext cx="0" cy="455612"/>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4965" name="Line 15">
            <a:extLst>
              <a:ext uri="{FF2B5EF4-FFF2-40B4-BE49-F238E27FC236}">
                <a16:creationId xmlns:a16="http://schemas.microsoft.com/office/drawing/2014/main" id="{8EC5696C-018F-494E-8952-2D81F6D87B87}"/>
              </a:ext>
            </a:extLst>
          </p:cNvPr>
          <p:cNvSpPr>
            <a:spLocks noChangeShapeType="1"/>
          </p:cNvSpPr>
          <p:nvPr/>
        </p:nvSpPr>
        <p:spPr bwMode="auto">
          <a:xfrm>
            <a:off x="4435475" y="3524522"/>
            <a:ext cx="0" cy="455613"/>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4966" name="Line 16">
            <a:extLst>
              <a:ext uri="{FF2B5EF4-FFF2-40B4-BE49-F238E27FC236}">
                <a16:creationId xmlns:a16="http://schemas.microsoft.com/office/drawing/2014/main" id="{789849D4-AD32-4CCA-844C-6A3FDFB05F3E}"/>
              </a:ext>
            </a:extLst>
          </p:cNvPr>
          <p:cNvSpPr>
            <a:spLocks noChangeShapeType="1"/>
          </p:cNvSpPr>
          <p:nvPr/>
        </p:nvSpPr>
        <p:spPr bwMode="auto">
          <a:xfrm>
            <a:off x="4435475" y="4799285"/>
            <a:ext cx="0" cy="455612"/>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4967" name="Line 18">
            <a:extLst>
              <a:ext uri="{FF2B5EF4-FFF2-40B4-BE49-F238E27FC236}">
                <a16:creationId xmlns:a16="http://schemas.microsoft.com/office/drawing/2014/main" id="{8D156605-8A1D-4E32-86FD-B5CD1AA214A1}"/>
              </a:ext>
            </a:extLst>
          </p:cNvPr>
          <p:cNvSpPr>
            <a:spLocks noChangeShapeType="1"/>
          </p:cNvSpPr>
          <p:nvPr/>
        </p:nvSpPr>
        <p:spPr bwMode="auto">
          <a:xfrm>
            <a:off x="4448175" y="5778772"/>
            <a:ext cx="0" cy="455613"/>
          </a:xfrm>
          <a:prstGeom prst="line">
            <a:avLst/>
          </a:prstGeom>
          <a:noFill/>
          <a:ln w="88900">
            <a:solidFill>
              <a:srgbClr val="00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7" name="Rectangle 19">
            <a:extLst>
              <a:ext uri="{FF2B5EF4-FFF2-40B4-BE49-F238E27FC236}">
                <a16:creationId xmlns:a16="http://schemas.microsoft.com/office/drawing/2014/main" id="{88A63DBA-80E4-4A39-9ED9-09C4970DDAEE}"/>
              </a:ext>
            </a:extLst>
          </p:cNvPr>
          <p:cNvSpPr>
            <a:spLocks noChangeArrowheads="1"/>
          </p:cNvSpPr>
          <p:nvPr/>
        </p:nvSpPr>
        <p:spPr bwMode="auto">
          <a:xfrm>
            <a:off x="942975" y="836712"/>
            <a:ext cx="7567613" cy="1296144"/>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60000"/>
              </a:lnSpc>
              <a:spcBef>
                <a:spcPct val="20000"/>
              </a:spcBef>
              <a:defRPr/>
            </a:pPr>
            <a:r>
              <a:rPr lang="es-PR" sz="3600" dirty="0">
                <a:solidFill>
                  <a:srgbClr val="484876"/>
                </a:solidFill>
                <a:effectLst>
                  <a:outerShdw blurRad="38100" dist="38100" dir="2700000" algn="tl">
                    <a:srgbClr val="C0C0C0"/>
                  </a:outerShdw>
                </a:effectLst>
                <a:latin typeface="Arial Black" pitchFamily="34" charset="0"/>
              </a:rPr>
              <a:t>SISTEMA GLUCOLÍTICO</a:t>
            </a:r>
          </a:p>
          <a:p>
            <a:pPr marL="342900" indent="-342900" algn="ctr" eaLnBrk="0" hangingPunct="0">
              <a:lnSpc>
                <a:spcPct val="60000"/>
              </a:lnSpc>
              <a:spcBef>
                <a:spcPct val="20000"/>
              </a:spcBef>
              <a:defRPr/>
            </a:pPr>
            <a:r>
              <a:rPr lang="en-US" sz="3600" dirty="0">
                <a:solidFill>
                  <a:srgbClr val="484876"/>
                </a:solidFill>
                <a:effectLst>
                  <a:outerShdw blurRad="38100" dist="38100" dir="2700000" algn="tl">
                    <a:srgbClr val="C0C0C0"/>
                  </a:outerShdw>
                </a:effectLst>
                <a:latin typeface="Arial Black" pitchFamily="34" charset="0"/>
              </a:rPr>
              <a:t>(GLUCÓLISIS ANAERÓBICA)</a:t>
            </a:r>
          </a:p>
          <a:p>
            <a:pPr marL="342900" indent="-342900" algn="ctr" eaLnBrk="0" hangingPunct="0">
              <a:lnSpc>
                <a:spcPct val="60000"/>
              </a:lnSpc>
              <a:spcBef>
                <a:spcPct val="20000"/>
              </a:spcBef>
              <a:defRPr/>
            </a:pPr>
            <a:r>
              <a:rPr lang="en-US" sz="3600" i="1" dirty="0">
                <a:solidFill>
                  <a:srgbClr val="484876"/>
                </a:solidFill>
                <a:effectLst>
                  <a:outerShdw blurRad="38100" dist="38100" dir="2700000" algn="tl">
                    <a:srgbClr val="C0C0C0"/>
                  </a:outerShdw>
                </a:effectLst>
                <a:latin typeface="Arial Black" pitchFamily="34" charset="0"/>
              </a:rPr>
              <a:t>(1 - 3 </a:t>
            </a:r>
            <a:r>
              <a:rPr lang="en-US" sz="3600" i="1" dirty="0" err="1">
                <a:solidFill>
                  <a:srgbClr val="484876"/>
                </a:solidFill>
                <a:effectLst>
                  <a:outerShdw blurRad="38100" dist="38100" dir="2700000" algn="tl">
                    <a:srgbClr val="C0C0C0"/>
                  </a:outerShdw>
                </a:effectLst>
                <a:latin typeface="Arial Black" pitchFamily="34" charset="0"/>
              </a:rPr>
              <a:t>minutos</a:t>
            </a:r>
            <a:r>
              <a:rPr lang="en-US" sz="3600" i="1" dirty="0">
                <a:solidFill>
                  <a:srgbClr val="484876"/>
                </a:solidFill>
                <a:effectLst>
                  <a:outerShdw blurRad="38100" dist="38100" dir="2700000" algn="tl">
                    <a:srgbClr val="C0C0C0"/>
                  </a:outerShdw>
                </a:effectLst>
                <a:latin typeface="Arial Black" pitchFamily="34" charset="0"/>
              </a:rPr>
              <a:t>)</a:t>
            </a:r>
          </a:p>
        </p:txBody>
      </p:sp>
      <p:sp>
        <p:nvSpPr>
          <p:cNvPr id="22548" name="Rectangle 20">
            <a:extLst>
              <a:ext uri="{FF2B5EF4-FFF2-40B4-BE49-F238E27FC236}">
                <a16:creationId xmlns:a16="http://schemas.microsoft.com/office/drawing/2014/main" id="{2BD561F5-F592-4EAC-83D2-E8936FA8EF00}"/>
              </a:ext>
            </a:extLst>
          </p:cNvPr>
          <p:cNvSpPr>
            <a:spLocks noChangeArrowheads="1"/>
          </p:cNvSpPr>
          <p:nvPr/>
        </p:nvSpPr>
        <p:spPr bwMode="auto">
          <a:xfrm>
            <a:off x="2719388" y="2467247"/>
            <a:ext cx="3627437" cy="2984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60000"/>
              </a:lnSpc>
              <a:spcBef>
                <a:spcPct val="20000"/>
              </a:spcBef>
              <a:defRPr/>
            </a:pPr>
            <a:r>
              <a:rPr lang="es-PR" sz="2800" b="1">
                <a:solidFill>
                  <a:srgbClr val="000000"/>
                </a:solidFill>
                <a:latin typeface="Arial" charset="0"/>
              </a:rPr>
              <a:t>Alimentos (CHO)</a:t>
            </a:r>
          </a:p>
        </p:txBody>
      </p:sp>
      <p:sp>
        <p:nvSpPr>
          <p:cNvPr id="424970" name="Text Box 21">
            <a:extLst>
              <a:ext uri="{FF2B5EF4-FFF2-40B4-BE49-F238E27FC236}">
                <a16:creationId xmlns:a16="http://schemas.microsoft.com/office/drawing/2014/main" id="{0096E2ED-8631-4B32-BEDA-9D3D3F1FE5F8}"/>
              </a:ext>
            </a:extLst>
          </p:cNvPr>
          <p:cNvSpPr txBox="1">
            <a:spLocks noChangeArrowheads="1"/>
          </p:cNvSpPr>
          <p:nvPr/>
        </p:nvSpPr>
        <p:spPr bwMode="auto">
          <a:xfrm>
            <a:off x="1652588" y="3186385"/>
            <a:ext cx="568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s-PR" altLang="en-US" sz="2500" b="1" i="1">
                <a:solidFill>
                  <a:srgbClr val="000000"/>
                </a:solidFill>
                <a:latin typeface="Verdana" panose="020B0604030504040204" pitchFamily="34" charset="0"/>
              </a:rPr>
              <a:t>Glucosa/Glucógeno</a:t>
            </a:r>
          </a:p>
        </p:txBody>
      </p:sp>
      <p:sp>
        <p:nvSpPr>
          <p:cNvPr id="22550" name="Text Box 22">
            <a:extLst>
              <a:ext uri="{FF2B5EF4-FFF2-40B4-BE49-F238E27FC236}">
                <a16:creationId xmlns:a16="http://schemas.microsoft.com/office/drawing/2014/main" id="{6821F81D-8EF4-40CB-9BEA-4C2F1593EB60}"/>
              </a:ext>
            </a:extLst>
          </p:cNvPr>
          <p:cNvSpPr txBox="1">
            <a:spLocks noChangeArrowheads="1"/>
          </p:cNvSpPr>
          <p:nvPr/>
        </p:nvSpPr>
        <p:spPr bwMode="auto">
          <a:xfrm>
            <a:off x="1303338" y="5151710"/>
            <a:ext cx="6607175" cy="676275"/>
          </a:xfrm>
          <a:prstGeom prst="rect">
            <a:avLst/>
          </a:prstGeom>
          <a:noFill/>
          <a:ln w="9525">
            <a:noFill/>
            <a:miter lim="800000"/>
            <a:headEnd/>
            <a:tailEnd/>
          </a:ln>
          <a:effectLst/>
        </p:spPr>
        <p:txBody>
          <a:bodyPr>
            <a:spAutoFit/>
          </a:bodyPr>
          <a:lstStyle/>
          <a:p>
            <a:pPr algn="ctr" eaLnBrk="0" hangingPunct="0">
              <a:lnSpc>
                <a:spcPct val="80000"/>
              </a:lnSpc>
              <a:defRPr/>
            </a:pPr>
            <a:r>
              <a:rPr lang="es-PR" sz="2400" b="1">
                <a:effectLst>
                  <a:outerShdw blurRad="38100" dist="38100" dir="2700000" algn="tl">
                    <a:srgbClr val="C0C0C0"/>
                  </a:outerShdw>
                </a:effectLst>
                <a:latin typeface="Verdana" pitchFamily="34" charset="0"/>
              </a:rPr>
              <a:t>Forma</a:t>
            </a:r>
          </a:p>
          <a:p>
            <a:pPr algn="ctr" eaLnBrk="0" hangingPunct="0">
              <a:lnSpc>
                <a:spcPct val="80000"/>
              </a:lnSpc>
              <a:defRPr/>
            </a:pPr>
            <a:r>
              <a:rPr lang="es-PR" sz="2200" b="1" i="1">
                <a:latin typeface="Verdana" pitchFamily="34" charset="0"/>
              </a:rPr>
              <a:t>(Vía Reacciones Acopladas)</a:t>
            </a:r>
            <a:r>
              <a:rPr lang="es-PR" sz="2400" b="1" i="1">
                <a:latin typeface="Verdana" pitchFamily="34" charset="0"/>
              </a:rPr>
              <a:t> </a:t>
            </a:r>
          </a:p>
        </p:txBody>
      </p:sp>
      <p:sp>
        <p:nvSpPr>
          <p:cNvPr id="22551" name="Text Box 23">
            <a:extLst>
              <a:ext uri="{FF2B5EF4-FFF2-40B4-BE49-F238E27FC236}">
                <a16:creationId xmlns:a16="http://schemas.microsoft.com/office/drawing/2014/main" id="{661E97F8-1E44-4AAE-BA9E-2C5948B9F164}"/>
              </a:ext>
            </a:extLst>
          </p:cNvPr>
          <p:cNvSpPr txBox="1">
            <a:spLocks noChangeArrowheads="1"/>
          </p:cNvSpPr>
          <p:nvPr/>
        </p:nvSpPr>
        <p:spPr bwMode="auto">
          <a:xfrm>
            <a:off x="2124075" y="6224860"/>
            <a:ext cx="4665663" cy="444500"/>
          </a:xfrm>
          <a:prstGeom prst="rect">
            <a:avLst/>
          </a:prstGeom>
          <a:noFill/>
          <a:ln w="9525">
            <a:noFill/>
            <a:miter lim="800000"/>
            <a:headEnd/>
            <a:tailEnd/>
          </a:ln>
          <a:effectLst/>
        </p:spPr>
        <p:txBody>
          <a:bodyPr>
            <a:spAutoFit/>
          </a:bodyPr>
          <a:lstStyle/>
          <a:p>
            <a:pPr algn="ctr" eaLnBrk="0" hangingPunct="0">
              <a:lnSpc>
                <a:spcPct val="80000"/>
              </a:lnSpc>
              <a:defRPr/>
            </a:pPr>
            <a:r>
              <a:rPr lang="es-PR" sz="2900">
                <a:solidFill>
                  <a:srgbClr val="000000"/>
                </a:solidFill>
                <a:effectLst>
                  <a:outerShdw blurRad="38100" dist="38100" dir="2700000" algn="tl">
                    <a:srgbClr val="C0C0C0"/>
                  </a:outerShdw>
                </a:effectLst>
                <a:latin typeface="Arial Black" pitchFamily="34" charset="0"/>
              </a:rPr>
              <a:t>ATP</a:t>
            </a:r>
            <a:endParaRPr lang="es-PR" sz="2900" b="1">
              <a:solidFill>
                <a:srgbClr val="000000"/>
              </a:solidFill>
              <a:effectLst>
                <a:outerShdw blurRad="38100" dist="38100" dir="2700000" algn="tl">
                  <a:srgbClr val="C0C0C0"/>
                </a:outerShdw>
              </a:effectLst>
              <a:latin typeface="Arial Black"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1287DF5F-E657-4C8C-B81B-991D85A70320}"/>
              </a:ext>
            </a:extLst>
          </p:cNvPr>
          <p:cNvSpPr txBox="1">
            <a:spLocks noChangeArrowheads="1"/>
          </p:cNvSpPr>
          <p:nvPr/>
        </p:nvSpPr>
        <p:spPr bwMode="auto">
          <a:xfrm>
            <a:off x="333822" y="1556792"/>
            <a:ext cx="83058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pPr>
            <a:r>
              <a:rPr lang="en-US" altLang="en-US" sz="2400" b="1" dirty="0" err="1">
                <a:solidFill>
                  <a:srgbClr val="981833"/>
                </a:solidFill>
                <a:latin typeface="Arial" panose="020B0604020202020204" pitchFamily="34" charset="0"/>
              </a:rPr>
              <a:t>Glucólisis</a:t>
            </a:r>
            <a:r>
              <a:rPr lang="en-US" altLang="en-US" sz="2400" dirty="0">
                <a:latin typeface="Arial" panose="020B0604020202020204" pitchFamily="34" charset="0"/>
              </a:rPr>
              <a:t>—</a:t>
            </a:r>
            <a:r>
              <a:rPr lang="en-US" altLang="en-US" sz="2400" dirty="0" err="1">
                <a:latin typeface="Arial" panose="020B0604020202020204" pitchFamily="34" charset="0"/>
              </a:rPr>
              <a:t>Degradamiento</a:t>
            </a:r>
            <a:r>
              <a:rPr lang="en-US" altLang="en-US" sz="2400" dirty="0">
                <a:latin typeface="Arial" panose="020B0604020202020204" pitchFamily="34" charset="0"/>
              </a:rPr>
              <a:t> de la </a:t>
            </a:r>
            <a:r>
              <a:rPr lang="en-US" altLang="en-US" sz="2400" dirty="0" err="1">
                <a:latin typeface="Arial" panose="020B0604020202020204" pitchFamily="34" charset="0"/>
              </a:rPr>
              <a:t>glucosa</a:t>
            </a:r>
            <a:r>
              <a:rPr lang="en-US" altLang="en-US" sz="2400" dirty="0">
                <a:latin typeface="Arial" panose="020B0604020202020204" pitchFamily="34" charset="0"/>
              </a:rPr>
              <a:t>; </a:t>
            </a:r>
            <a:r>
              <a:rPr lang="en-US" altLang="en-US" sz="2400" dirty="0" err="1">
                <a:latin typeface="Arial" panose="020B0604020202020204" pitchFamily="34" charset="0"/>
              </a:rPr>
              <a:t>puede</a:t>
            </a:r>
            <a:r>
              <a:rPr lang="en-US" altLang="en-US" sz="2400" dirty="0">
                <a:latin typeface="Arial" panose="020B0604020202020204" pitchFamily="34" charset="0"/>
              </a:rPr>
              <a:t> ser </a:t>
            </a:r>
            <a:r>
              <a:rPr lang="en-US" altLang="en-US" sz="2400" dirty="0" err="1">
                <a:latin typeface="Arial" panose="020B0604020202020204" pitchFamily="34" charset="0"/>
              </a:rPr>
              <a:t>anaeróbica</a:t>
            </a:r>
            <a:r>
              <a:rPr lang="en-US" altLang="en-US" sz="2400" dirty="0">
                <a:latin typeface="Arial" panose="020B0604020202020204" pitchFamily="34" charset="0"/>
              </a:rPr>
              <a:t> o </a:t>
            </a:r>
            <a:r>
              <a:rPr lang="en-US" altLang="en-US" sz="2400" dirty="0" err="1">
                <a:latin typeface="Arial" panose="020B0604020202020204" pitchFamily="34" charset="0"/>
              </a:rPr>
              <a:t>aeróbica</a:t>
            </a:r>
            <a:endParaRPr lang="en-US" altLang="en-US" sz="2400" dirty="0">
              <a:latin typeface="Arial" panose="020B0604020202020204" pitchFamily="34" charset="0"/>
            </a:endParaRPr>
          </a:p>
        </p:txBody>
      </p:sp>
      <p:sp>
        <p:nvSpPr>
          <p:cNvPr id="4" name="Text Box 5">
            <a:extLst>
              <a:ext uri="{FF2B5EF4-FFF2-40B4-BE49-F238E27FC236}">
                <a16:creationId xmlns:a16="http://schemas.microsoft.com/office/drawing/2014/main" id="{BD9464EA-BA6C-4035-82F6-D79A2BDB337F}"/>
              </a:ext>
            </a:extLst>
          </p:cNvPr>
          <p:cNvSpPr txBox="1">
            <a:spLocks noChangeArrowheads="1"/>
          </p:cNvSpPr>
          <p:nvPr/>
        </p:nvSpPr>
        <p:spPr bwMode="auto">
          <a:xfrm>
            <a:off x="333822" y="2420888"/>
            <a:ext cx="83820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pPr>
            <a:r>
              <a:rPr lang="en-US" altLang="en-US" sz="2400" b="1" dirty="0" err="1">
                <a:solidFill>
                  <a:srgbClr val="981833"/>
                </a:solidFill>
                <a:latin typeface="Arial" panose="020B0604020202020204" pitchFamily="34" charset="0"/>
              </a:rPr>
              <a:t>Glucogénesis</a:t>
            </a:r>
            <a:r>
              <a:rPr lang="en-US" altLang="en-US" sz="2400" dirty="0">
                <a:latin typeface="Arial" panose="020B0604020202020204" pitchFamily="34" charset="0"/>
              </a:rPr>
              <a:t>—</a:t>
            </a:r>
            <a:r>
              <a:rPr lang="en-US" altLang="en-US" sz="2400" dirty="0" err="1">
                <a:latin typeface="Arial" panose="020B0604020202020204" pitchFamily="34" charset="0"/>
              </a:rPr>
              <a:t>Proceso</a:t>
            </a:r>
            <a:r>
              <a:rPr lang="en-US" altLang="en-US" sz="2400" dirty="0">
                <a:latin typeface="Arial" panose="020B0604020202020204" pitchFamily="34" charset="0"/>
              </a:rPr>
              <a:t> </a:t>
            </a:r>
            <a:r>
              <a:rPr lang="en-US" altLang="en-US" sz="2400" dirty="0" err="1">
                <a:latin typeface="Arial" panose="020B0604020202020204" pitchFamily="34" charset="0"/>
              </a:rPr>
              <a:t>mediante</a:t>
            </a:r>
            <a:r>
              <a:rPr lang="en-US" altLang="en-US" sz="2400" dirty="0">
                <a:latin typeface="Arial" panose="020B0604020202020204" pitchFamily="34" charset="0"/>
              </a:rPr>
              <a:t>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cual</a:t>
            </a:r>
            <a:r>
              <a:rPr lang="en-US" altLang="en-US" sz="2400" dirty="0">
                <a:latin typeface="Arial" panose="020B0604020202020204" pitchFamily="34" charset="0"/>
              </a:rPr>
              <a:t>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glucógeno</a:t>
            </a:r>
            <a:r>
              <a:rPr lang="en-US" altLang="en-US" sz="2400" dirty="0">
                <a:latin typeface="Arial" panose="020B0604020202020204" pitchFamily="34" charset="0"/>
              </a:rPr>
              <a:t> es </a:t>
            </a:r>
            <a:r>
              <a:rPr lang="en-US" altLang="en-US" sz="2400" dirty="0" err="1">
                <a:latin typeface="Arial" panose="020B0604020202020204" pitchFamily="34" charset="0"/>
              </a:rPr>
              <a:t>sintetizado</a:t>
            </a:r>
            <a:r>
              <a:rPr lang="en-US" altLang="en-US" sz="2400" dirty="0">
                <a:latin typeface="Arial" panose="020B0604020202020204" pitchFamily="34" charset="0"/>
              </a:rPr>
              <a:t> de la </a:t>
            </a:r>
            <a:r>
              <a:rPr lang="en-US" altLang="en-US" sz="2400" dirty="0" err="1">
                <a:latin typeface="Arial" panose="020B0604020202020204" pitchFamily="34" charset="0"/>
              </a:rPr>
              <a:t>glucosa</a:t>
            </a:r>
            <a:r>
              <a:rPr lang="en-US" altLang="en-US" sz="2400" dirty="0">
                <a:latin typeface="Arial" panose="020B0604020202020204" pitchFamily="34" charset="0"/>
              </a:rPr>
              <a:t> para ser </a:t>
            </a:r>
            <a:r>
              <a:rPr lang="en-US" altLang="en-US" sz="2400" dirty="0" err="1">
                <a:latin typeface="Arial" panose="020B0604020202020204" pitchFamily="34" charset="0"/>
              </a:rPr>
              <a:t>almacenado</a:t>
            </a:r>
            <a:r>
              <a:rPr lang="en-US" altLang="en-US" sz="2400" dirty="0">
                <a:latin typeface="Arial" panose="020B0604020202020204" pitchFamily="34" charset="0"/>
              </a:rPr>
              <a:t> </a:t>
            </a:r>
            <a:r>
              <a:rPr lang="en-US" altLang="en-US" sz="2400" dirty="0" err="1">
                <a:latin typeface="Arial" panose="020B0604020202020204" pitchFamily="34" charset="0"/>
              </a:rPr>
              <a:t>en</a:t>
            </a:r>
            <a:r>
              <a:rPr lang="en-US" altLang="en-US" sz="2400" dirty="0">
                <a:latin typeface="Arial" panose="020B0604020202020204" pitchFamily="34" charset="0"/>
              </a:rPr>
              <a:t>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hígado</a:t>
            </a:r>
            <a:endParaRPr lang="en-US" altLang="en-US" sz="2400" b="1" dirty="0">
              <a:latin typeface="Arial" panose="020B0604020202020204" pitchFamily="34" charset="0"/>
            </a:endParaRPr>
          </a:p>
        </p:txBody>
      </p:sp>
      <p:sp>
        <p:nvSpPr>
          <p:cNvPr id="5" name="Text Box 6">
            <a:extLst>
              <a:ext uri="{FF2B5EF4-FFF2-40B4-BE49-F238E27FC236}">
                <a16:creationId xmlns:a16="http://schemas.microsoft.com/office/drawing/2014/main" id="{4C1F9062-DF10-4701-B8FB-031930D7659C}"/>
              </a:ext>
            </a:extLst>
          </p:cNvPr>
          <p:cNvSpPr txBox="1">
            <a:spLocks noChangeArrowheads="1"/>
          </p:cNvSpPr>
          <p:nvPr/>
        </p:nvSpPr>
        <p:spPr bwMode="auto">
          <a:xfrm>
            <a:off x="333822" y="5508327"/>
            <a:ext cx="8382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pPr>
            <a:r>
              <a:rPr lang="en-US" altLang="en-US" sz="2400" b="1" dirty="0" err="1">
                <a:solidFill>
                  <a:srgbClr val="981833"/>
                </a:solidFill>
                <a:latin typeface="Arial" panose="020B0604020202020204" pitchFamily="34" charset="0"/>
              </a:rPr>
              <a:t>Glucogenólisis</a:t>
            </a:r>
            <a:r>
              <a:rPr lang="en-US" altLang="en-US" sz="2400" dirty="0">
                <a:latin typeface="Arial" panose="020B0604020202020204" pitchFamily="34" charset="0"/>
              </a:rPr>
              <a:t>—</a:t>
            </a:r>
            <a:r>
              <a:rPr lang="en-US" altLang="en-US" sz="2400" dirty="0" err="1">
                <a:latin typeface="Arial" panose="020B0604020202020204" pitchFamily="34" charset="0"/>
              </a:rPr>
              <a:t>Proceso</a:t>
            </a:r>
            <a:r>
              <a:rPr lang="en-US" altLang="en-US" sz="2400" dirty="0">
                <a:latin typeface="Arial" panose="020B0604020202020204" pitchFamily="34" charset="0"/>
              </a:rPr>
              <a:t> </a:t>
            </a:r>
            <a:r>
              <a:rPr lang="en-US" altLang="en-US" sz="2400" dirty="0" err="1">
                <a:latin typeface="Arial" panose="020B0604020202020204" pitchFamily="34" charset="0"/>
              </a:rPr>
              <a:t>mediante</a:t>
            </a:r>
            <a:r>
              <a:rPr lang="en-US" altLang="en-US" sz="2400" dirty="0">
                <a:latin typeface="Arial" panose="020B0604020202020204" pitchFamily="34" charset="0"/>
              </a:rPr>
              <a:t>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cual</a:t>
            </a:r>
            <a:r>
              <a:rPr lang="en-US" altLang="en-US" sz="2400" dirty="0">
                <a:latin typeface="Arial" panose="020B0604020202020204" pitchFamily="34" charset="0"/>
              </a:rPr>
              <a:t>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glucógeno</a:t>
            </a:r>
            <a:r>
              <a:rPr lang="en-US" altLang="en-US" sz="2400" dirty="0">
                <a:latin typeface="Arial" panose="020B0604020202020204" pitchFamily="34" charset="0"/>
              </a:rPr>
              <a:t> es </a:t>
            </a:r>
            <a:r>
              <a:rPr lang="en-US" altLang="en-US" sz="2400" dirty="0" err="1">
                <a:latin typeface="Arial" panose="020B0604020202020204" pitchFamily="34" charset="0"/>
              </a:rPr>
              <a:t>descompuesto</a:t>
            </a:r>
            <a:r>
              <a:rPr lang="en-US" altLang="en-US" sz="2400" dirty="0">
                <a:latin typeface="Arial" panose="020B0604020202020204" pitchFamily="34" charset="0"/>
              </a:rPr>
              <a:t> </a:t>
            </a:r>
            <a:r>
              <a:rPr lang="en-US" altLang="en-US" sz="2400" dirty="0" err="1">
                <a:latin typeface="Arial" panose="020B0604020202020204" pitchFamily="34" charset="0"/>
              </a:rPr>
              <a:t>en</a:t>
            </a:r>
            <a:r>
              <a:rPr lang="en-US" altLang="en-US" sz="2400" dirty="0">
                <a:latin typeface="Arial" panose="020B0604020202020204" pitchFamily="34" charset="0"/>
              </a:rPr>
              <a:t> glucosa-1-fosfato para ser </a:t>
            </a:r>
            <a:r>
              <a:rPr lang="en-US" altLang="en-US" sz="2400" dirty="0" err="1">
                <a:latin typeface="Arial" panose="020B0604020202020204" pitchFamily="34" charset="0"/>
              </a:rPr>
              <a:t>utilizado</a:t>
            </a:r>
            <a:r>
              <a:rPr lang="en-US" altLang="en-US" sz="2400" dirty="0">
                <a:latin typeface="Arial" panose="020B0604020202020204" pitchFamily="34" charset="0"/>
              </a:rPr>
              <a:t> </a:t>
            </a:r>
            <a:r>
              <a:rPr lang="en-US" altLang="en-US" sz="2400" dirty="0" err="1">
                <a:latin typeface="Arial" panose="020B0604020202020204" pitchFamily="34" charset="0"/>
              </a:rPr>
              <a:t>por</a:t>
            </a:r>
            <a:r>
              <a:rPr lang="en-US" altLang="en-US" sz="2400" dirty="0">
                <a:latin typeface="Arial" panose="020B0604020202020204" pitchFamily="34" charset="0"/>
              </a:rPr>
              <a:t> </a:t>
            </a:r>
            <a:r>
              <a:rPr lang="en-US" altLang="en-US" sz="2400" dirty="0" err="1">
                <a:latin typeface="Arial" panose="020B0604020202020204" pitchFamily="34" charset="0"/>
              </a:rPr>
              <a:t>los</a:t>
            </a:r>
            <a:r>
              <a:rPr lang="en-US" altLang="en-US" sz="2400" dirty="0">
                <a:latin typeface="Arial" panose="020B0604020202020204" pitchFamily="34" charset="0"/>
              </a:rPr>
              <a:t> </a:t>
            </a:r>
            <a:r>
              <a:rPr lang="en-US" altLang="en-US" sz="2400" dirty="0" err="1">
                <a:latin typeface="Arial" panose="020B0604020202020204" pitchFamily="34" charset="0"/>
              </a:rPr>
              <a:t>músculos</a:t>
            </a:r>
            <a:endParaRPr lang="en-US" altLang="en-US" sz="2400" b="1" dirty="0">
              <a:latin typeface="Arial" panose="020B0604020202020204" pitchFamily="34" charset="0"/>
            </a:endParaRPr>
          </a:p>
        </p:txBody>
      </p:sp>
      <p:sp>
        <p:nvSpPr>
          <p:cNvPr id="6" name="Title 1">
            <a:extLst>
              <a:ext uri="{FF2B5EF4-FFF2-40B4-BE49-F238E27FC236}">
                <a16:creationId xmlns:a16="http://schemas.microsoft.com/office/drawing/2014/main" id="{19A2968E-A2E9-4BEF-BAB2-799D0A717B88}"/>
              </a:ext>
            </a:extLst>
          </p:cNvPr>
          <p:cNvSpPr>
            <a:spLocks/>
          </p:cNvSpPr>
          <p:nvPr/>
        </p:nvSpPr>
        <p:spPr bwMode="auto">
          <a:xfrm>
            <a:off x="185738" y="548680"/>
            <a:ext cx="8699500" cy="1077912"/>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200" dirty="0">
                <a:solidFill>
                  <a:srgbClr val="484876"/>
                </a:solidFill>
                <a:effectLst>
                  <a:outerShdw blurRad="38100" dist="38100" dir="2700000" algn="tl">
                    <a:srgbClr val="C0C0C0"/>
                  </a:outerShdw>
                </a:effectLst>
                <a:latin typeface="Arial Black" pitchFamily="34" charset="0"/>
                <a:cs typeface="Arial" charset="0"/>
              </a:rPr>
              <a:t>DEGRADAMIENTO Y SÍNTESIS DE LA </a:t>
            </a:r>
            <a:r>
              <a:rPr lang="es-PR" altLang="es-PR" sz="3200" i="1" dirty="0">
                <a:solidFill>
                  <a:srgbClr val="484876"/>
                </a:solidFill>
                <a:effectLst>
                  <a:outerShdw blurRad="38100" dist="38100" dir="2700000" algn="tl">
                    <a:srgbClr val="C0C0C0"/>
                  </a:outerShdw>
                </a:effectLst>
                <a:latin typeface="Arial Black" pitchFamily="34" charset="0"/>
                <a:cs typeface="Arial" charset="0"/>
              </a:rPr>
              <a:t>GLUCOSA</a:t>
            </a:r>
            <a:r>
              <a:rPr lang="es-PR" altLang="es-PR" sz="3200" dirty="0">
                <a:solidFill>
                  <a:srgbClr val="484876"/>
                </a:solidFill>
                <a:effectLst>
                  <a:outerShdw blurRad="38100" dist="38100" dir="2700000" algn="tl">
                    <a:srgbClr val="C0C0C0"/>
                  </a:outerShdw>
                </a:effectLst>
                <a:latin typeface="Arial Black" pitchFamily="34" charset="0"/>
                <a:cs typeface="Arial" charset="0"/>
              </a:rPr>
              <a:t> Y EL </a:t>
            </a:r>
            <a:r>
              <a:rPr lang="es-PR" altLang="es-PR" sz="3200" i="1" dirty="0">
                <a:solidFill>
                  <a:srgbClr val="484876"/>
                </a:solidFill>
                <a:effectLst>
                  <a:outerShdw blurRad="38100" dist="38100" dir="2700000" algn="tl">
                    <a:srgbClr val="C0C0C0"/>
                  </a:outerShdw>
                </a:effectLst>
                <a:latin typeface="Arial Black" pitchFamily="34" charset="0"/>
                <a:cs typeface="Arial" charset="0"/>
              </a:rPr>
              <a:t>GLUCÓGENO</a:t>
            </a:r>
          </a:p>
        </p:txBody>
      </p:sp>
      <p:sp>
        <p:nvSpPr>
          <p:cNvPr id="2" name="Text Box 5">
            <a:extLst>
              <a:ext uri="{FF2B5EF4-FFF2-40B4-BE49-F238E27FC236}">
                <a16:creationId xmlns:a16="http://schemas.microsoft.com/office/drawing/2014/main" id="{2AF3683D-3474-F788-BDF4-BF27C1AFA33B}"/>
              </a:ext>
            </a:extLst>
          </p:cNvPr>
          <p:cNvSpPr txBox="1">
            <a:spLocks noChangeArrowheads="1"/>
          </p:cNvSpPr>
          <p:nvPr/>
        </p:nvSpPr>
        <p:spPr bwMode="auto">
          <a:xfrm>
            <a:off x="323528" y="3356992"/>
            <a:ext cx="86995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90000"/>
              </a:lnSpc>
            </a:pPr>
            <a:r>
              <a:rPr lang="en-US" altLang="en-US" sz="2400" b="1" dirty="0" err="1">
                <a:solidFill>
                  <a:srgbClr val="981833"/>
                </a:solidFill>
                <a:latin typeface="Arial" panose="020B0604020202020204" pitchFamily="34" charset="0"/>
              </a:rPr>
              <a:t>Gluconeogénesis</a:t>
            </a:r>
            <a:r>
              <a:rPr lang="en-US" altLang="en-US" sz="2400" dirty="0">
                <a:latin typeface="Arial" panose="020B0604020202020204" pitchFamily="34" charset="0"/>
              </a:rPr>
              <a:t>—</a:t>
            </a:r>
            <a:r>
              <a:rPr lang="en-US" altLang="en-US" sz="2400" dirty="0" err="1">
                <a:latin typeface="Arial" panose="020B0604020202020204" pitchFamily="34" charset="0"/>
              </a:rPr>
              <a:t>Proceso</a:t>
            </a:r>
            <a:r>
              <a:rPr lang="en-US" altLang="en-US" sz="2400" dirty="0">
                <a:latin typeface="Arial" panose="020B0604020202020204" pitchFamily="34" charset="0"/>
              </a:rPr>
              <a:t> </a:t>
            </a:r>
            <a:r>
              <a:rPr lang="en-US" altLang="en-US" sz="2400" dirty="0" err="1">
                <a:latin typeface="Arial" panose="020B0604020202020204" pitchFamily="34" charset="0"/>
              </a:rPr>
              <a:t>bioquímico</a:t>
            </a:r>
            <a:r>
              <a:rPr lang="en-US" altLang="en-US" sz="2400" dirty="0">
                <a:latin typeface="Arial" panose="020B0604020202020204" pitchFamily="34" charset="0"/>
              </a:rPr>
              <a:t> que </a:t>
            </a:r>
            <a:r>
              <a:rPr lang="en-US" altLang="en-US" sz="2400" dirty="0" err="1">
                <a:latin typeface="Arial" panose="020B0604020202020204" pitchFamily="34" charset="0"/>
              </a:rPr>
              <a:t>ocurre</a:t>
            </a:r>
            <a:r>
              <a:rPr lang="en-US" altLang="en-US" sz="2400" dirty="0">
                <a:latin typeface="Arial" panose="020B0604020202020204" pitchFamily="34" charset="0"/>
              </a:rPr>
              <a:t> </a:t>
            </a:r>
            <a:r>
              <a:rPr lang="en-US" altLang="en-US" sz="2400" dirty="0" err="1">
                <a:latin typeface="Arial" panose="020B0604020202020204" pitchFamily="34" charset="0"/>
              </a:rPr>
              <a:t>en</a:t>
            </a:r>
            <a:r>
              <a:rPr lang="en-US" altLang="en-US" sz="2400" dirty="0">
                <a:latin typeface="Arial" panose="020B0604020202020204" pitchFamily="34" charset="0"/>
              </a:rPr>
              <a:t>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hígado</a:t>
            </a:r>
            <a:r>
              <a:rPr lang="en-US" altLang="en-US" sz="2400" dirty="0">
                <a:latin typeface="Arial" panose="020B0604020202020204" pitchFamily="34" charset="0"/>
              </a:rPr>
              <a:t>, </a:t>
            </a:r>
            <a:r>
              <a:rPr lang="en-US" altLang="en-US" sz="2400" dirty="0" err="1">
                <a:latin typeface="Arial" panose="020B0604020202020204" pitchFamily="34" charset="0"/>
              </a:rPr>
              <a:t>mediante</a:t>
            </a:r>
            <a:r>
              <a:rPr lang="en-US" altLang="en-US" sz="2400" dirty="0">
                <a:latin typeface="Arial" panose="020B0604020202020204" pitchFamily="34" charset="0"/>
              </a:rPr>
              <a:t>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cual</a:t>
            </a:r>
            <a:r>
              <a:rPr lang="en-US" altLang="en-US" sz="2400" dirty="0">
                <a:latin typeface="Arial" panose="020B0604020202020204" pitchFamily="34" charset="0"/>
              </a:rPr>
              <a:t> se </a:t>
            </a:r>
            <a:r>
              <a:rPr lang="en-US" altLang="en-US" sz="2400" dirty="0" err="1">
                <a:latin typeface="Arial" panose="020B0604020202020204" pitchFamily="34" charset="0"/>
              </a:rPr>
              <a:t>sintetiza</a:t>
            </a:r>
            <a:r>
              <a:rPr lang="en-US" altLang="en-US" sz="2400" dirty="0">
                <a:latin typeface="Arial" panose="020B0604020202020204" pitchFamily="34" charset="0"/>
              </a:rPr>
              <a:t> glucose a </a:t>
            </a:r>
            <a:r>
              <a:rPr lang="en-US" altLang="en-US" sz="2400" dirty="0" err="1">
                <a:latin typeface="Arial" panose="020B0604020202020204" pitchFamily="34" charset="0"/>
              </a:rPr>
              <a:t>partir</a:t>
            </a:r>
            <a:r>
              <a:rPr lang="en-US" altLang="en-US" sz="2400" dirty="0">
                <a:latin typeface="Arial" panose="020B0604020202020204" pitchFamily="34" charset="0"/>
              </a:rPr>
              <a:t> de </a:t>
            </a:r>
            <a:r>
              <a:rPr lang="en-US" altLang="en-US" sz="2400" dirty="0" err="1">
                <a:latin typeface="Arial" panose="020B0604020202020204" pitchFamily="34" charset="0"/>
              </a:rPr>
              <a:t>precursores</a:t>
            </a:r>
            <a:r>
              <a:rPr lang="en-US" altLang="en-US" sz="2400" dirty="0">
                <a:latin typeface="Arial" panose="020B0604020202020204" pitchFamily="34" charset="0"/>
              </a:rPr>
              <a:t> de </a:t>
            </a:r>
            <a:r>
              <a:rPr lang="en-US" altLang="en-US" sz="2400" dirty="0" err="1">
                <a:latin typeface="Arial" panose="020B0604020202020204" pitchFamily="34" charset="0"/>
              </a:rPr>
              <a:t>los</a:t>
            </a:r>
            <a:r>
              <a:rPr lang="en-US" altLang="en-US" sz="2400" dirty="0">
                <a:latin typeface="Arial" panose="020B0604020202020204" pitchFamily="34" charset="0"/>
              </a:rPr>
              <a:t> </a:t>
            </a:r>
            <a:r>
              <a:rPr lang="en-US" altLang="en-US" sz="2400" dirty="0" err="1">
                <a:latin typeface="Arial" panose="020B0604020202020204" pitchFamily="34" charset="0"/>
              </a:rPr>
              <a:t>hidratos</a:t>
            </a:r>
            <a:r>
              <a:rPr lang="en-US" altLang="en-US" sz="2400" dirty="0">
                <a:latin typeface="Arial" panose="020B0604020202020204" pitchFamily="34" charset="0"/>
              </a:rPr>
              <a:t> de </a:t>
            </a:r>
            <a:r>
              <a:rPr lang="en-US" altLang="en-US" sz="2400" dirty="0" err="1">
                <a:latin typeface="Arial" panose="020B0604020202020204" pitchFamily="34" charset="0"/>
              </a:rPr>
              <a:t>cabono</a:t>
            </a:r>
            <a:r>
              <a:rPr lang="en-US" altLang="en-US" sz="2400" dirty="0">
                <a:latin typeface="Arial" panose="020B0604020202020204" pitchFamily="34" charset="0"/>
              </a:rPr>
              <a:t>, </a:t>
            </a:r>
            <a:r>
              <a:rPr lang="en-US" altLang="en-US" sz="2400" dirty="0" err="1">
                <a:latin typeface="Arial" panose="020B0604020202020204" pitchFamily="34" charset="0"/>
              </a:rPr>
              <a:t>como</a:t>
            </a:r>
            <a:r>
              <a:rPr lang="en-US" altLang="en-US" sz="2400" dirty="0">
                <a:latin typeface="Arial" panose="020B0604020202020204" pitchFamily="34" charset="0"/>
              </a:rPr>
              <a:t> lo </a:t>
            </a:r>
            <a:r>
              <a:rPr lang="en-US" altLang="en-US" sz="2400" dirty="0" err="1">
                <a:latin typeface="Arial" panose="020B0604020202020204" pitchFamily="34" charset="0"/>
              </a:rPr>
              <a:t>són</a:t>
            </a:r>
            <a:r>
              <a:rPr lang="en-US" altLang="en-US" sz="2400" dirty="0">
                <a:latin typeface="Arial" panose="020B0604020202020204" pitchFamily="34" charset="0"/>
              </a:rPr>
              <a:t>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lactato</a:t>
            </a:r>
            <a:r>
              <a:rPr lang="en-US" altLang="en-US" sz="2400" dirty="0">
                <a:latin typeface="Arial" panose="020B0604020202020204" pitchFamily="34" charset="0"/>
              </a:rPr>
              <a:t> (</a:t>
            </a:r>
            <a:r>
              <a:rPr lang="en-US" altLang="en-US" sz="2400" dirty="0" err="1">
                <a:latin typeface="Arial" panose="020B0604020202020204" pitchFamily="34" charset="0"/>
              </a:rPr>
              <a:t>vía</a:t>
            </a:r>
            <a:r>
              <a:rPr lang="en-US" altLang="en-US" sz="2400" dirty="0">
                <a:latin typeface="Arial" panose="020B0604020202020204" pitchFamily="34" charset="0"/>
              </a:rPr>
              <a:t> </a:t>
            </a:r>
            <a:r>
              <a:rPr lang="en-US" altLang="en-US" sz="2400" dirty="0" err="1">
                <a:latin typeface="Arial" panose="020B0604020202020204" pitchFamily="34" charset="0"/>
              </a:rPr>
              <a:t>ciclo</a:t>
            </a:r>
            <a:r>
              <a:rPr lang="en-US" altLang="en-US" sz="2400" dirty="0">
                <a:latin typeface="Arial" panose="020B0604020202020204" pitchFamily="34" charset="0"/>
              </a:rPr>
              <a:t> de Cori), </a:t>
            </a:r>
            <a:r>
              <a:rPr lang="en-US" altLang="en-US" sz="2400" dirty="0" err="1">
                <a:latin typeface="Arial" panose="020B0604020202020204" pitchFamily="34" charset="0"/>
              </a:rPr>
              <a:t>deaminación</a:t>
            </a:r>
            <a:r>
              <a:rPr lang="en-US" altLang="en-US" sz="2400" dirty="0">
                <a:latin typeface="Arial" panose="020B0604020202020204" pitchFamily="34" charset="0"/>
              </a:rPr>
              <a:t> de las </a:t>
            </a:r>
            <a:r>
              <a:rPr lang="en-US" altLang="en-US" sz="2400" dirty="0" err="1">
                <a:latin typeface="Arial" panose="020B0604020202020204" pitchFamily="34" charset="0"/>
              </a:rPr>
              <a:t>proteínas</a:t>
            </a:r>
            <a:r>
              <a:rPr lang="en-US" altLang="en-US" sz="2400" dirty="0">
                <a:latin typeface="Arial" panose="020B0604020202020204" pitchFamily="34" charset="0"/>
              </a:rPr>
              <a:t> (e.g., </a:t>
            </a:r>
            <a:r>
              <a:rPr lang="en-US" altLang="en-US" sz="2400" dirty="0" err="1">
                <a:latin typeface="Arial" panose="020B0604020202020204" pitchFamily="34" charset="0"/>
              </a:rPr>
              <a:t>alanina</a:t>
            </a:r>
            <a:r>
              <a:rPr lang="en-US" altLang="en-US" sz="2400" dirty="0">
                <a:latin typeface="Arial" panose="020B0604020202020204" pitchFamily="34" charset="0"/>
              </a:rPr>
              <a:t> y </a:t>
            </a:r>
            <a:r>
              <a:rPr lang="en-US" altLang="en-US" sz="2400" dirty="0" err="1">
                <a:latin typeface="Arial" panose="020B0604020202020204" pitchFamily="34" charset="0"/>
              </a:rPr>
              <a:t>glutamina</a:t>
            </a:r>
            <a:r>
              <a:rPr lang="en-US" altLang="en-US" sz="2400" dirty="0">
                <a:latin typeface="Arial" panose="020B0604020202020204" pitchFamily="34" charset="0"/>
              </a:rPr>
              <a:t>) y </a:t>
            </a:r>
            <a:r>
              <a:rPr lang="en-US" altLang="en-US" sz="2400" dirty="0" err="1">
                <a:latin typeface="Arial" panose="020B0604020202020204" pitchFamily="34" charset="0"/>
              </a:rPr>
              <a:t>los</a:t>
            </a:r>
            <a:r>
              <a:rPr lang="en-US" altLang="en-US" sz="2400" dirty="0">
                <a:latin typeface="Arial" panose="020B0604020202020204" pitchFamily="34" charset="0"/>
              </a:rPr>
              <a:t> </a:t>
            </a:r>
            <a:r>
              <a:rPr lang="en-US" altLang="en-US" sz="2400" dirty="0" err="1">
                <a:latin typeface="Arial" panose="020B0604020202020204" pitchFamily="34" charset="0"/>
              </a:rPr>
              <a:t>lípidos</a:t>
            </a:r>
            <a:r>
              <a:rPr lang="en-US" altLang="en-US" sz="2400" dirty="0">
                <a:latin typeface="Arial" panose="020B0604020202020204" pitchFamily="34" charset="0"/>
              </a:rPr>
              <a:t> (e.g., </a:t>
            </a:r>
            <a:r>
              <a:rPr lang="en-US" altLang="en-US" sz="2400" dirty="0" err="1">
                <a:latin typeface="Arial" panose="020B0604020202020204" pitchFamily="34" charset="0"/>
              </a:rPr>
              <a:t>el</a:t>
            </a:r>
            <a:r>
              <a:rPr lang="en-US" altLang="en-US" sz="2400" dirty="0">
                <a:latin typeface="Arial" panose="020B0604020202020204" pitchFamily="34" charset="0"/>
              </a:rPr>
              <a:t> </a:t>
            </a:r>
            <a:r>
              <a:rPr lang="en-US" altLang="en-US" sz="2400" dirty="0" err="1">
                <a:latin typeface="Arial" panose="020B0604020202020204" pitchFamily="34" charset="0"/>
              </a:rPr>
              <a:t>glicerol</a:t>
            </a:r>
            <a:r>
              <a:rPr lang="en-US" altLang="en-US" sz="2400" dirty="0">
                <a:latin typeface="Arial" panose="020B0604020202020204" pitchFamily="34" charset="0"/>
              </a:rPr>
              <a:t> </a:t>
            </a:r>
            <a:r>
              <a:rPr lang="en-US" altLang="en-US" sz="2400" dirty="0" err="1">
                <a:latin typeface="Arial" panose="020B0604020202020204" pitchFamily="34" charset="0"/>
              </a:rPr>
              <a:t>derivado</a:t>
            </a:r>
            <a:r>
              <a:rPr lang="en-US" altLang="en-US" sz="2400" dirty="0">
                <a:latin typeface="Arial" panose="020B0604020202020204" pitchFamily="34" charset="0"/>
              </a:rPr>
              <a:t> de </a:t>
            </a:r>
            <a:r>
              <a:rPr lang="en-US" altLang="en-US" sz="2400" dirty="0" err="1">
                <a:latin typeface="Arial" panose="020B0604020202020204" pitchFamily="34" charset="0"/>
              </a:rPr>
              <a:t>los</a:t>
            </a:r>
            <a:r>
              <a:rPr lang="en-US" altLang="en-US" sz="2400" dirty="0">
                <a:latin typeface="Arial" panose="020B0604020202020204" pitchFamily="34" charset="0"/>
              </a:rPr>
              <a:t> </a:t>
            </a:r>
            <a:r>
              <a:rPr lang="en-US" altLang="en-US" sz="2400" dirty="0" err="1">
                <a:latin typeface="Arial" panose="020B0604020202020204" pitchFamily="34" charset="0"/>
              </a:rPr>
              <a:t>triglicéridos</a:t>
            </a:r>
            <a:r>
              <a:rPr lang="en-US" altLang="en-US" sz="2400" dirty="0">
                <a:latin typeface="Arial" panose="020B0604020202020204" pitchFamily="34" charset="0"/>
              </a:rPr>
              <a:t>)</a:t>
            </a: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6159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2"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17CF46-18AB-42A4-ADFC-46AADCF5E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692696"/>
            <a:ext cx="3816424" cy="573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3202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1" name="Text Box 5">
            <a:extLst>
              <a:ext uri="{FF2B5EF4-FFF2-40B4-BE49-F238E27FC236}">
                <a16:creationId xmlns:a16="http://schemas.microsoft.com/office/drawing/2014/main" id="{E3EB8026-20CC-4D87-95C3-13F78FD69F5C}"/>
              </a:ext>
            </a:extLst>
          </p:cNvPr>
          <p:cNvSpPr txBox="1">
            <a:spLocks noChangeArrowheads="1"/>
          </p:cNvSpPr>
          <p:nvPr/>
        </p:nvSpPr>
        <p:spPr bwMode="auto">
          <a:xfrm>
            <a:off x="1109663" y="4333974"/>
            <a:ext cx="6824662" cy="2076450"/>
          </a:xfrm>
          <a:prstGeom prst="rect">
            <a:avLst/>
          </a:prstGeom>
          <a:noFill/>
          <a:ln w="9525">
            <a:noFill/>
            <a:miter lim="800000"/>
            <a:headEnd/>
            <a:tailEnd/>
          </a:ln>
          <a:effectLst/>
        </p:spPr>
        <p:txBody>
          <a:bodyPr>
            <a:spAutoFit/>
          </a:bodyPr>
          <a:lstStyle/>
          <a:p>
            <a:pPr algn="ctr" eaLnBrk="0" hangingPunct="0">
              <a:lnSpc>
                <a:spcPct val="90000"/>
              </a:lnSpc>
              <a:defRPr/>
            </a:pPr>
            <a:r>
              <a:rPr lang="es-PR" sz="2900">
                <a:solidFill>
                  <a:srgbClr val="000000"/>
                </a:solidFill>
                <a:effectLst>
                  <a:outerShdw blurRad="38100" dist="38100" dir="2700000" algn="tl">
                    <a:srgbClr val="C0C0C0"/>
                  </a:outerShdw>
                </a:effectLst>
                <a:latin typeface="Arial Black" pitchFamily="34" charset="0"/>
              </a:rPr>
              <a:t>12 Reacciones Enzimáticas</a:t>
            </a:r>
          </a:p>
          <a:p>
            <a:pPr algn="ctr" eaLnBrk="0" hangingPunct="0">
              <a:lnSpc>
                <a:spcPct val="90000"/>
              </a:lnSpc>
              <a:defRPr/>
            </a:pPr>
            <a:r>
              <a:rPr lang="es-PR" sz="2900">
                <a:solidFill>
                  <a:srgbClr val="000000"/>
                </a:solidFill>
                <a:effectLst>
                  <a:outerShdw blurRad="38100" dist="38100" dir="2700000" algn="tl">
                    <a:srgbClr val="C0C0C0"/>
                  </a:outerShdw>
                </a:effectLst>
                <a:latin typeface="Arial Black" pitchFamily="34" charset="0"/>
              </a:rPr>
              <a:t>para la</a:t>
            </a:r>
          </a:p>
          <a:p>
            <a:pPr algn="ctr" eaLnBrk="0" hangingPunct="0">
              <a:lnSpc>
                <a:spcPct val="90000"/>
              </a:lnSpc>
              <a:defRPr/>
            </a:pPr>
            <a:r>
              <a:rPr lang="es-PR" sz="2900">
                <a:solidFill>
                  <a:srgbClr val="000000"/>
                </a:solidFill>
                <a:effectLst>
                  <a:outerShdw blurRad="38100" dist="38100" dir="2700000" algn="tl">
                    <a:srgbClr val="C0C0C0"/>
                  </a:outerShdw>
                </a:effectLst>
                <a:latin typeface="Arial Black" pitchFamily="34" charset="0"/>
              </a:rPr>
              <a:t>Descomposición del Glucógeno</a:t>
            </a:r>
          </a:p>
          <a:p>
            <a:pPr algn="ctr" eaLnBrk="0" hangingPunct="0">
              <a:lnSpc>
                <a:spcPct val="90000"/>
              </a:lnSpc>
              <a:defRPr/>
            </a:pPr>
            <a:r>
              <a:rPr lang="es-PR" sz="2900">
                <a:solidFill>
                  <a:srgbClr val="000000"/>
                </a:solidFill>
                <a:effectLst>
                  <a:outerShdw blurRad="38100" dist="38100" dir="2700000" algn="tl">
                    <a:srgbClr val="C0C0C0"/>
                  </a:outerShdw>
                </a:effectLst>
                <a:latin typeface="Arial Black" pitchFamily="34" charset="0"/>
              </a:rPr>
              <a:t>en</a:t>
            </a:r>
          </a:p>
          <a:p>
            <a:pPr algn="ctr" eaLnBrk="0" hangingPunct="0">
              <a:lnSpc>
                <a:spcPct val="90000"/>
              </a:lnSpc>
              <a:defRPr/>
            </a:pPr>
            <a:r>
              <a:rPr lang="es-PR" sz="2900">
                <a:solidFill>
                  <a:srgbClr val="000000"/>
                </a:solidFill>
                <a:effectLst>
                  <a:outerShdw blurRad="38100" dist="38100" dir="2700000" algn="tl">
                    <a:srgbClr val="C0C0C0"/>
                  </a:outerShdw>
                </a:effectLst>
                <a:latin typeface="Arial Black" pitchFamily="34" charset="0"/>
              </a:rPr>
              <a:t>Ácido Láctico</a:t>
            </a:r>
            <a:endParaRPr lang="es-PR" sz="2900" b="1" i="1">
              <a:solidFill>
                <a:srgbClr val="000000"/>
              </a:solidFill>
              <a:effectLst>
                <a:outerShdw blurRad="38100" dist="38100" dir="2700000" algn="tl">
                  <a:srgbClr val="C0C0C0"/>
                </a:outerShdw>
              </a:effectLst>
              <a:latin typeface="Arial" charset="0"/>
            </a:endParaRPr>
          </a:p>
        </p:txBody>
      </p:sp>
      <p:sp>
        <p:nvSpPr>
          <p:cNvPr id="198666" name="Rectangle 10">
            <a:extLst>
              <a:ext uri="{FF2B5EF4-FFF2-40B4-BE49-F238E27FC236}">
                <a16:creationId xmlns:a16="http://schemas.microsoft.com/office/drawing/2014/main" id="{F7EF8854-9AA7-4251-9282-6535DB6CEEA4}"/>
              </a:ext>
            </a:extLst>
          </p:cNvPr>
          <p:cNvSpPr>
            <a:spLocks noChangeArrowheads="1"/>
          </p:cNvSpPr>
          <p:nvPr/>
        </p:nvSpPr>
        <p:spPr bwMode="auto">
          <a:xfrm>
            <a:off x="942975" y="836712"/>
            <a:ext cx="7567613" cy="10064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70000"/>
              </a:lnSpc>
              <a:spcBef>
                <a:spcPct val="20000"/>
              </a:spcBef>
              <a:defRPr/>
            </a:pPr>
            <a:r>
              <a:rPr lang="es-PR" sz="3600" dirty="0">
                <a:solidFill>
                  <a:srgbClr val="484876"/>
                </a:solidFill>
                <a:effectLst>
                  <a:outerShdw blurRad="38100" dist="38100" dir="2700000" algn="tl">
                    <a:srgbClr val="C0C0C0"/>
                  </a:outerShdw>
                </a:effectLst>
                <a:latin typeface="Arial Black" pitchFamily="34" charset="0"/>
              </a:rPr>
              <a:t>SISTEMA GLUCOLÍTICO</a:t>
            </a:r>
          </a:p>
          <a:p>
            <a:pPr marL="342900" indent="-342900" algn="ctr" eaLnBrk="0" hangingPunct="0">
              <a:lnSpc>
                <a:spcPct val="70000"/>
              </a:lnSpc>
              <a:spcBef>
                <a:spcPct val="20000"/>
              </a:spcBef>
              <a:defRPr/>
            </a:pPr>
            <a:r>
              <a:rPr lang="en-US" sz="3600" dirty="0">
                <a:solidFill>
                  <a:srgbClr val="484876"/>
                </a:solidFill>
                <a:effectLst>
                  <a:outerShdw blurRad="38100" dist="38100" dir="2700000" algn="tl">
                    <a:srgbClr val="C0C0C0"/>
                  </a:outerShdw>
                </a:effectLst>
                <a:latin typeface="Arial Black" pitchFamily="34" charset="0"/>
              </a:rPr>
              <a:t>(GLUCÓLISIS ANAERÓBICA)</a:t>
            </a:r>
          </a:p>
        </p:txBody>
      </p:sp>
      <p:sp>
        <p:nvSpPr>
          <p:cNvPr id="198667" name="Rectangle 11">
            <a:extLst>
              <a:ext uri="{FF2B5EF4-FFF2-40B4-BE49-F238E27FC236}">
                <a16:creationId xmlns:a16="http://schemas.microsoft.com/office/drawing/2014/main" id="{2B85537B-F098-4022-8E88-ACCBA5E30D02}"/>
              </a:ext>
            </a:extLst>
          </p:cNvPr>
          <p:cNvSpPr>
            <a:spLocks noChangeArrowheads="1"/>
          </p:cNvSpPr>
          <p:nvPr/>
        </p:nvSpPr>
        <p:spPr bwMode="auto">
          <a:xfrm>
            <a:off x="1079500" y="2889349"/>
            <a:ext cx="7054850" cy="2984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60000"/>
              </a:lnSpc>
              <a:spcBef>
                <a:spcPct val="20000"/>
              </a:spcBef>
              <a:defRPr/>
            </a:pPr>
            <a:r>
              <a:rPr lang="es-PR" sz="3200" b="1">
                <a:solidFill>
                  <a:srgbClr val="000000"/>
                </a:solidFill>
                <a:latin typeface="Arial" charset="0"/>
              </a:rPr>
              <a:t>Citoplasma/Sarcoplasma</a:t>
            </a:r>
          </a:p>
        </p:txBody>
      </p:sp>
      <p:sp>
        <p:nvSpPr>
          <p:cNvPr id="427013" name="Line 15">
            <a:extLst>
              <a:ext uri="{FF2B5EF4-FFF2-40B4-BE49-F238E27FC236}">
                <a16:creationId xmlns:a16="http://schemas.microsoft.com/office/drawing/2014/main" id="{46E781A6-DDB2-4F8F-9392-84565FC58D33}"/>
              </a:ext>
            </a:extLst>
          </p:cNvPr>
          <p:cNvSpPr>
            <a:spLocks noChangeShapeType="1"/>
          </p:cNvSpPr>
          <p:nvPr/>
        </p:nvSpPr>
        <p:spPr bwMode="auto">
          <a:xfrm flipH="1">
            <a:off x="4400550" y="1714599"/>
            <a:ext cx="0" cy="121285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27014" name="Text Box 16">
            <a:extLst>
              <a:ext uri="{FF2B5EF4-FFF2-40B4-BE49-F238E27FC236}">
                <a16:creationId xmlns:a16="http://schemas.microsoft.com/office/drawing/2014/main" id="{96FB9A47-E541-4DCB-BEBE-DB76594D89AB}"/>
              </a:ext>
            </a:extLst>
          </p:cNvPr>
          <p:cNvSpPr txBox="1">
            <a:spLocks noChangeArrowheads="1"/>
          </p:cNvSpPr>
          <p:nvPr/>
        </p:nvSpPr>
        <p:spPr bwMode="auto">
          <a:xfrm>
            <a:off x="4448175" y="1906687"/>
            <a:ext cx="3424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2800" b="1" i="1">
                <a:latin typeface="Times New Roman" panose="02020603050405020304" pitchFamily="18" charset="0"/>
              </a:rPr>
              <a:t>Toma lugar en:</a:t>
            </a:r>
          </a:p>
        </p:txBody>
      </p:sp>
      <p:sp>
        <p:nvSpPr>
          <p:cNvPr id="427015" name="Text Box 20">
            <a:extLst>
              <a:ext uri="{FF2B5EF4-FFF2-40B4-BE49-F238E27FC236}">
                <a16:creationId xmlns:a16="http://schemas.microsoft.com/office/drawing/2014/main" id="{7F01AB89-2EA2-4D7F-9678-73A4D21CC067}"/>
              </a:ext>
            </a:extLst>
          </p:cNvPr>
          <p:cNvSpPr txBox="1">
            <a:spLocks noChangeArrowheads="1"/>
          </p:cNvSpPr>
          <p:nvPr/>
        </p:nvSpPr>
        <p:spPr bwMode="auto">
          <a:xfrm>
            <a:off x="4443413" y="3402112"/>
            <a:ext cx="342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2800" b="1" i="1">
                <a:latin typeface="Times New Roman" panose="02020603050405020304" pitchFamily="18" charset="0"/>
              </a:rPr>
              <a:t>Requiere:</a:t>
            </a:r>
          </a:p>
        </p:txBody>
      </p:sp>
      <p:sp>
        <p:nvSpPr>
          <p:cNvPr id="427016" name="Line 21">
            <a:extLst>
              <a:ext uri="{FF2B5EF4-FFF2-40B4-BE49-F238E27FC236}">
                <a16:creationId xmlns:a16="http://schemas.microsoft.com/office/drawing/2014/main" id="{10CC68E4-4010-48D0-A5B5-2F48EFAB86B3}"/>
              </a:ext>
            </a:extLst>
          </p:cNvPr>
          <p:cNvSpPr>
            <a:spLocks noChangeShapeType="1"/>
          </p:cNvSpPr>
          <p:nvPr/>
        </p:nvSpPr>
        <p:spPr bwMode="auto">
          <a:xfrm flipH="1">
            <a:off x="4410075" y="3267174"/>
            <a:ext cx="0" cy="121285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16">
            <a:extLst>
              <a:ext uri="{FF2B5EF4-FFF2-40B4-BE49-F238E27FC236}">
                <a16:creationId xmlns:a16="http://schemas.microsoft.com/office/drawing/2014/main" id="{CA1BEDEB-E3FE-4431-852C-4317FFAF940E}"/>
              </a:ext>
            </a:extLst>
          </p:cNvPr>
          <p:cNvSpPr txBox="1">
            <a:spLocks noChangeArrowheads="1"/>
          </p:cNvSpPr>
          <p:nvPr/>
        </p:nvSpPr>
        <p:spPr bwMode="auto">
          <a:xfrm>
            <a:off x="927100" y="2003425"/>
            <a:ext cx="12700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Viaja por la</a:t>
            </a:r>
          </a:p>
          <a:p>
            <a:pPr algn="ctr">
              <a:lnSpc>
                <a:spcPct val="90000"/>
              </a:lnSpc>
            </a:pPr>
            <a:r>
              <a:rPr lang="en-US" altLang="en-US" sz="1600" b="1">
                <a:latin typeface="Arial" panose="020B0604020202020204" pitchFamily="34" charset="0"/>
              </a:rPr>
              <a:t>Sangre</a:t>
            </a:r>
          </a:p>
          <a:p>
            <a:pPr algn="ctr">
              <a:lnSpc>
                <a:spcPct val="90000"/>
              </a:lnSpc>
            </a:pPr>
            <a:r>
              <a:rPr lang="en-US" altLang="en-US" sz="1600" b="1">
                <a:latin typeface="Arial" panose="020B0604020202020204" pitchFamily="34" charset="0"/>
              </a:rPr>
              <a:t>(99%)</a:t>
            </a:r>
          </a:p>
        </p:txBody>
      </p:sp>
      <p:sp>
        <p:nvSpPr>
          <p:cNvPr id="4" name="Text Box 17">
            <a:extLst>
              <a:ext uri="{FF2B5EF4-FFF2-40B4-BE49-F238E27FC236}">
                <a16:creationId xmlns:a16="http://schemas.microsoft.com/office/drawing/2014/main" id="{283E31B4-D768-4463-B38C-3B7F6A86E077}"/>
              </a:ext>
            </a:extLst>
          </p:cNvPr>
          <p:cNvSpPr txBox="1">
            <a:spLocks noChangeArrowheads="1"/>
          </p:cNvSpPr>
          <p:nvPr/>
        </p:nvSpPr>
        <p:spPr bwMode="auto">
          <a:xfrm>
            <a:off x="3106738" y="1746250"/>
            <a:ext cx="24479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Glucosa-1-Fosfato </a:t>
            </a:r>
          </a:p>
        </p:txBody>
      </p:sp>
      <p:sp>
        <p:nvSpPr>
          <p:cNvPr id="5" name="Text Box 19">
            <a:extLst>
              <a:ext uri="{FF2B5EF4-FFF2-40B4-BE49-F238E27FC236}">
                <a16:creationId xmlns:a16="http://schemas.microsoft.com/office/drawing/2014/main" id="{5D302C57-17F2-48C1-AB41-40752D950143}"/>
              </a:ext>
            </a:extLst>
          </p:cNvPr>
          <p:cNvSpPr txBox="1">
            <a:spLocks noChangeArrowheads="1"/>
          </p:cNvSpPr>
          <p:nvPr/>
        </p:nvSpPr>
        <p:spPr bwMode="auto">
          <a:xfrm>
            <a:off x="134938" y="58738"/>
            <a:ext cx="8701087" cy="339725"/>
          </a:xfrm>
          <a:prstGeom prst="rect">
            <a:avLst/>
          </a:prstGeom>
          <a:noFill/>
          <a:ln w="9525">
            <a:noFill/>
            <a:miter lim="800000"/>
            <a:headEnd/>
            <a:tailEnd/>
          </a:ln>
          <a:effectLst/>
        </p:spPr>
        <p:txBody>
          <a:bodyPr>
            <a:spAutoFit/>
          </a:bodyPr>
          <a:lstStyle/>
          <a:p>
            <a:pPr algn="ctr" eaLnBrk="0" hangingPunct="0">
              <a:lnSpc>
                <a:spcPct val="90000"/>
              </a:lnSpc>
              <a:defRPr/>
            </a:pPr>
            <a:r>
              <a:rPr lang="en-US" sz="1800" b="1">
                <a:effectLst>
                  <a:outerShdw blurRad="38100" dist="38100" dir="2700000" algn="tl">
                    <a:srgbClr val="C0C0C0"/>
                  </a:outerShdw>
                </a:effectLst>
                <a:latin typeface="Arial" charset="0"/>
              </a:rPr>
              <a:t>Ejercicios de Intensidad Elevada (Anaeróbicos) (Ej:  Velocidad – 100 m)</a:t>
            </a:r>
          </a:p>
        </p:txBody>
      </p:sp>
      <p:sp>
        <p:nvSpPr>
          <p:cNvPr id="6" name="Freeform 21">
            <a:extLst>
              <a:ext uri="{FF2B5EF4-FFF2-40B4-BE49-F238E27FC236}">
                <a16:creationId xmlns:a16="http://schemas.microsoft.com/office/drawing/2014/main" id="{4877A178-6018-4765-81F2-0C925E396F8F}"/>
              </a:ext>
            </a:extLst>
          </p:cNvPr>
          <p:cNvSpPr>
            <a:spLocks/>
          </p:cNvSpPr>
          <p:nvPr/>
        </p:nvSpPr>
        <p:spPr bwMode="auto">
          <a:xfrm rot="5400000" flipV="1">
            <a:off x="5558631" y="1547019"/>
            <a:ext cx="180975" cy="846138"/>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7" name="Text Box 22">
            <a:extLst>
              <a:ext uri="{FF2B5EF4-FFF2-40B4-BE49-F238E27FC236}">
                <a16:creationId xmlns:a16="http://schemas.microsoft.com/office/drawing/2014/main" id="{CEAFA1C3-F95B-40B6-A51B-F2B4003E41DF}"/>
              </a:ext>
            </a:extLst>
          </p:cNvPr>
          <p:cNvSpPr txBox="1">
            <a:spLocks noChangeArrowheads="1"/>
          </p:cNvSpPr>
          <p:nvPr/>
        </p:nvSpPr>
        <p:spPr bwMode="auto">
          <a:xfrm>
            <a:off x="4303713" y="1968500"/>
            <a:ext cx="37957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Glucogénesis</a:t>
            </a:r>
          </a:p>
          <a:p>
            <a:pPr algn="ctr">
              <a:lnSpc>
                <a:spcPct val="80000"/>
              </a:lnSpc>
            </a:pPr>
            <a:r>
              <a:rPr lang="en-US" altLang="en-US" sz="1600" b="1">
                <a:latin typeface="Arial" panose="020B0604020202020204" pitchFamily="34" charset="0"/>
              </a:rPr>
              <a:t>(Síntesis- </a:t>
            </a:r>
            <a:r>
              <a:rPr lang="en-US" altLang="en-US" sz="1600" b="1" i="1">
                <a:latin typeface="Times New Roman" panose="02020603050405020304" pitchFamily="18" charset="0"/>
              </a:rPr>
              <a:t>Anabolismo</a:t>
            </a:r>
            <a:r>
              <a:rPr lang="en-US" altLang="en-US" sz="1600" b="1">
                <a:latin typeface="Arial" panose="020B0604020202020204" pitchFamily="34" charset="0"/>
              </a:rPr>
              <a:t> - de Glucógeno)</a:t>
            </a:r>
          </a:p>
        </p:txBody>
      </p:sp>
      <p:sp>
        <p:nvSpPr>
          <p:cNvPr id="8" name="Text Box 30">
            <a:extLst>
              <a:ext uri="{FF2B5EF4-FFF2-40B4-BE49-F238E27FC236}">
                <a16:creationId xmlns:a16="http://schemas.microsoft.com/office/drawing/2014/main" id="{6670F3ED-FE9A-43F9-BAA8-27F03FA0FC5D}"/>
              </a:ext>
            </a:extLst>
          </p:cNvPr>
          <p:cNvSpPr txBox="1">
            <a:spLocks noChangeArrowheads="1"/>
          </p:cNvSpPr>
          <p:nvPr/>
        </p:nvSpPr>
        <p:spPr bwMode="auto">
          <a:xfrm>
            <a:off x="1270000" y="439738"/>
            <a:ext cx="6343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800" b="1">
                <a:latin typeface="Arial" panose="020B0604020202020204" pitchFamily="34" charset="0"/>
              </a:rPr>
              <a:t>Primeros Minutos (1 - 3 minutos)</a:t>
            </a:r>
          </a:p>
        </p:txBody>
      </p:sp>
      <p:sp>
        <p:nvSpPr>
          <p:cNvPr id="9" name="Text Box 40">
            <a:extLst>
              <a:ext uri="{FF2B5EF4-FFF2-40B4-BE49-F238E27FC236}">
                <a16:creationId xmlns:a16="http://schemas.microsoft.com/office/drawing/2014/main" id="{84E4E78D-FE63-4310-9C4F-0A47B4C84F55}"/>
              </a:ext>
            </a:extLst>
          </p:cNvPr>
          <p:cNvSpPr txBox="1">
            <a:spLocks noChangeArrowheads="1"/>
          </p:cNvSpPr>
          <p:nvPr/>
        </p:nvSpPr>
        <p:spPr bwMode="auto">
          <a:xfrm>
            <a:off x="4471988" y="4465638"/>
            <a:ext cx="380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800" b="1">
                <a:latin typeface="Arial" panose="020B0604020202020204" pitchFamily="34" charset="0"/>
              </a:rPr>
              <a:t>[ADP + Pi + </a:t>
            </a:r>
            <a:r>
              <a:rPr lang="en-US" altLang="en-US" sz="1800" b="1">
                <a:solidFill>
                  <a:srgbClr val="FF0000"/>
                </a:solidFill>
                <a:latin typeface="Arial" panose="020B0604020202020204" pitchFamily="34" charset="0"/>
              </a:rPr>
              <a:t>Energía</a:t>
            </a:r>
            <a:r>
              <a:rPr lang="en-US" altLang="en-US" sz="1800" b="1">
                <a:latin typeface="Arial" panose="020B0604020202020204" pitchFamily="34" charset="0"/>
              </a:rPr>
              <a:t>               ATP]</a:t>
            </a:r>
          </a:p>
        </p:txBody>
      </p:sp>
      <p:sp>
        <p:nvSpPr>
          <p:cNvPr id="10" name="Line 41">
            <a:extLst>
              <a:ext uri="{FF2B5EF4-FFF2-40B4-BE49-F238E27FC236}">
                <a16:creationId xmlns:a16="http://schemas.microsoft.com/office/drawing/2014/main" id="{AC68D598-AA1E-4BAE-9B8D-AE038EE0E0E5}"/>
              </a:ext>
            </a:extLst>
          </p:cNvPr>
          <p:cNvSpPr>
            <a:spLocks noChangeShapeType="1"/>
          </p:cNvSpPr>
          <p:nvPr/>
        </p:nvSpPr>
        <p:spPr bwMode="auto">
          <a:xfrm>
            <a:off x="6697663" y="4654550"/>
            <a:ext cx="939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42">
            <a:extLst>
              <a:ext uri="{FF2B5EF4-FFF2-40B4-BE49-F238E27FC236}">
                <a16:creationId xmlns:a16="http://schemas.microsoft.com/office/drawing/2014/main" id="{1FF8091A-74C6-4BD3-B692-3FA07309910F}"/>
              </a:ext>
            </a:extLst>
          </p:cNvPr>
          <p:cNvSpPr txBox="1">
            <a:spLocks noChangeArrowheads="1"/>
          </p:cNvSpPr>
          <p:nvPr/>
        </p:nvSpPr>
        <p:spPr bwMode="auto">
          <a:xfrm>
            <a:off x="6723063" y="4386263"/>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ATPasa</a:t>
            </a:r>
          </a:p>
        </p:txBody>
      </p:sp>
      <p:sp>
        <p:nvSpPr>
          <p:cNvPr id="12" name="Line 51">
            <a:extLst>
              <a:ext uri="{FF2B5EF4-FFF2-40B4-BE49-F238E27FC236}">
                <a16:creationId xmlns:a16="http://schemas.microsoft.com/office/drawing/2014/main" id="{E7C659EB-1694-4BDD-A3E4-16FC3D1C1837}"/>
              </a:ext>
            </a:extLst>
          </p:cNvPr>
          <p:cNvSpPr>
            <a:spLocks noChangeShapeType="1"/>
          </p:cNvSpPr>
          <p:nvPr/>
        </p:nvSpPr>
        <p:spPr bwMode="auto">
          <a:xfrm>
            <a:off x="4310063" y="3397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 name="Text Box 55">
            <a:extLst>
              <a:ext uri="{FF2B5EF4-FFF2-40B4-BE49-F238E27FC236}">
                <a16:creationId xmlns:a16="http://schemas.microsoft.com/office/drawing/2014/main" id="{A527478D-C2C3-41E5-886C-95D62B40D857}"/>
              </a:ext>
            </a:extLst>
          </p:cNvPr>
          <p:cNvSpPr txBox="1">
            <a:spLocks noChangeArrowheads="1"/>
          </p:cNvSpPr>
          <p:nvPr/>
        </p:nvSpPr>
        <p:spPr bwMode="auto">
          <a:xfrm>
            <a:off x="1865313" y="806450"/>
            <a:ext cx="48275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800" b="1">
                <a:latin typeface="Arial" panose="020B0604020202020204" pitchFamily="34" charset="0"/>
              </a:rPr>
              <a:t>Alimentos (CHO)</a:t>
            </a:r>
          </a:p>
        </p:txBody>
      </p:sp>
      <p:sp>
        <p:nvSpPr>
          <p:cNvPr id="14" name="Line 56">
            <a:extLst>
              <a:ext uri="{FF2B5EF4-FFF2-40B4-BE49-F238E27FC236}">
                <a16:creationId xmlns:a16="http://schemas.microsoft.com/office/drawing/2014/main" id="{7B198EB2-AE0E-48E3-B969-44C405DD7F7F}"/>
              </a:ext>
            </a:extLst>
          </p:cNvPr>
          <p:cNvSpPr>
            <a:spLocks noChangeShapeType="1"/>
          </p:cNvSpPr>
          <p:nvPr/>
        </p:nvSpPr>
        <p:spPr bwMode="auto">
          <a:xfrm>
            <a:off x="4305300" y="7207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 name="Text Box 57">
            <a:extLst>
              <a:ext uri="{FF2B5EF4-FFF2-40B4-BE49-F238E27FC236}">
                <a16:creationId xmlns:a16="http://schemas.microsoft.com/office/drawing/2014/main" id="{DC169584-FF60-4FBC-A194-15FF2C64128B}"/>
              </a:ext>
            </a:extLst>
          </p:cNvPr>
          <p:cNvSpPr txBox="1">
            <a:spLocks noChangeArrowheads="1"/>
          </p:cNvSpPr>
          <p:nvPr/>
        </p:nvSpPr>
        <p:spPr bwMode="auto">
          <a:xfrm>
            <a:off x="3260725" y="1344613"/>
            <a:ext cx="4827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90000"/>
              </a:lnSpc>
            </a:pPr>
            <a:r>
              <a:rPr lang="en-US" altLang="en-US" sz="1800" b="1">
                <a:latin typeface="Arial" panose="020B0604020202020204" pitchFamily="34" charset="0"/>
              </a:rPr>
              <a:t>Forma/Sintetiza </a:t>
            </a:r>
            <a:r>
              <a:rPr lang="en-US" altLang="en-US" sz="1400" b="1" i="1">
                <a:latin typeface="Arial" panose="020B0604020202020204" pitchFamily="34" charset="0"/>
              </a:rPr>
              <a:t>(Anabolismo)</a:t>
            </a:r>
            <a:r>
              <a:rPr lang="en-US" altLang="en-US" sz="1400" b="1" i="1">
                <a:latin typeface="Times New Roman" panose="02020603050405020304" pitchFamily="18" charset="0"/>
              </a:rPr>
              <a:t> </a:t>
            </a:r>
          </a:p>
        </p:txBody>
      </p:sp>
      <p:sp>
        <p:nvSpPr>
          <p:cNvPr id="16" name="Line 59">
            <a:extLst>
              <a:ext uri="{FF2B5EF4-FFF2-40B4-BE49-F238E27FC236}">
                <a16:creationId xmlns:a16="http://schemas.microsoft.com/office/drawing/2014/main" id="{05199A62-0200-4D1C-B428-8F84961F5834}"/>
              </a:ext>
            </a:extLst>
          </p:cNvPr>
          <p:cNvSpPr>
            <a:spLocks noChangeShapeType="1"/>
          </p:cNvSpPr>
          <p:nvPr/>
        </p:nvSpPr>
        <p:spPr bwMode="auto">
          <a:xfrm>
            <a:off x="4316413" y="1112838"/>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 name="Text Box 60">
            <a:extLst>
              <a:ext uri="{FF2B5EF4-FFF2-40B4-BE49-F238E27FC236}">
                <a16:creationId xmlns:a16="http://schemas.microsoft.com/office/drawing/2014/main" id="{1423219B-2DB5-445E-A53E-4941263F73A6}"/>
              </a:ext>
            </a:extLst>
          </p:cNvPr>
          <p:cNvSpPr txBox="1">
            <a:spLocks noChangeArrowheads="1"/>
          </p:cNvSpPr>
          <p:nvPr/>
        </p:nvSpPr>
        <p:spPr bwMode="auto">
          <a:xfrm>
            <a:off x="4294188" y="1076325"/>
            <a:ext cx="255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(Se Digieren y Catabolizan)</a:t>
            </a:r>
          </a:p>
        </p:txBody>
      </p:sp>
      <p:sp>
        <p:nvSpPr>
          <p:cNvPr id="18" name="Line 61">
            <a:extLst>
              <a:ext uri="{FF2B5EF4-FFF2-40B4-BE49-F238E27FC236}">
                <a16:creationId xmlns:a16="http://schemas.microsoft.com/office/drawing/2014/main" id="{4C20CA0D-8D59-449D-A24E-F1A4779FFEA2}"/>
              </a:ext>
            </a:extLst>
          </p:cNvPr>
          <p:cNvSpPr>
            <a:spLocks noChangeShapeType="1"/>
          </p:cNvSpPr>
          <p:nvPr/>
        </p:nvSpPr>
        <p:spPr bwMode="auto">
          <a:xfrm>
            <a:off x="4314825" y="16017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Freeform 62">
            <a:extLst>
              <a:ext uri="{FF2B5EF4-FFF2-40B4-BE49-F238E27FC236}">
                <a16:creationId xmlns:a16="http://schemas.microsoft.com/office/drawing/2014/main" id="{B29BAB08-40B1-4F03-8DCB-43C5D0A0D5D9}"/>
              </a:ext>
            </a:extLst>
          </p:cNvPr>
          <p:cNvSpPr>
            <a:spLocks/>
          </p:cNvSpPr>
          <p:nvPr/>
        </p:nvSpPr>
        <p:spPr bwMode="auto">
          <a:xfrm rot="-5400000" flipH="1" flipV="1">
            <a:off x="2341562" y="1057276"/>
            <a:ext cx="207963" cy="1871662"/>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0" name="Line 64">
            <a:extLst>
              <a:ext uri="{FF2B5EF4-FFF2-40B4-BE49-F238E27FC236}">
                <a16:creationId xmlns:a16="http://schemas.microsoft.com/office/drawing/2014/main" id="{36D8CA16-5857-437A-8E36-658E5E51F48C}"/>
              </a:ext>
            </a:extLst>
          </p:cNvPr>
          <p:cNvSpPr>
            <a:spLocks noChangeShapeType="1"/>
          </p:cNvSpPr>
          <p:nvPr/>
        </p:nvSpPr>
        <p:spPr bwMode="auto">
          <a:xfrm rot="-5400000">
            <a:off x="7524750" y="1543050"/>
            <a:ext cx="0" cy="1206500"/>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Text Box 65">
            <a:extLst>
              <a:ext uri="{FF2B5EF4-FFF2-40B4-BE49-F238E27FC236}">
                <a16:creationId xmlns:a16="http://schemas.microsoft.com/office/drawing/2014/main" id="{B1F851C8-ED42-4C80-BE5B-6E5172C4534E}"/>
              </a:ext>
            </a:extLst>
          </p:cNvPr>
          <p:cNvSpPr txBox="1">
            <a:spLocks noChangeArrowheads="1"/>
          </p:cNvSpPr>
          <p:nvPr/>
        </p:nvSpPr>
        <p:spPr bwMode="auto">
          <a:xfrm>
            <a:off x="8053388" y="2019300"/>
            <a:ext cx="804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Forma</a:t>
            </a:r>
          </a:p>
        </p:txBody>
      </p:sp>
      <p:sp>
        <p:nvSpPr>
          <p:cNvPr id="22" name="Text Box 66">
            <a:extLst>
              <a:ext uri="{FF2B5EF4-FFF2-40B4-BE49-F238E27FC236}">
                <a16:creationId xmlns:a16="http://schemas.microsoft.com/office/drawing/2014/main" id="{2351C0EC-CDFF-4E86-8FCD-D5ED36D107F0}"/>
              </a:ext>
            </a:extLst>
          </p:cNvPr>
          <p:cNvSpPr txBox="1">
            <a:spLocks noChangeArrowheads="1"/>
          </p:cNvSpPr>
          <p:nvPr/>
        </p:nvSpPr>
        <p:spPr bwMode="auto">
          <a:xfrm>
            <a:off x="136525" y="3322638"/>
            <a:ext cx="3698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800" b="1">
                <a:latin typeface="Arial" panose="020B0604020202020204" pitchFamily="34" charset="0"/>
              </a:rPr>
              <a:t>[ATP            ADP + Pi + </a:t>
            </a:r>
            <a:r>
              <a:rPr lang="en-US" altLang="en-US" sz="1800" b="1">
                <a:solidFill>
                  <a:srgbClr val="FF0000"/>
                </a:solidFill>
                <a:latin typeface="Arial" panose="020B0604020202020204" pitchFamily="34" charset="0"/>
              </a:rPr>
              <a:t>Energía</a:t>
            </a:r>
            <a:r>
              <a:rPr lang="en-US" altLang="en-US" sz="1800" b="1">
                <a:latin typeface="Arial" panose="020B0604020202020204" pitchFamily="34" charset="0"/>
              </a:rPr>
              <a:t>]</a:t>
            </a:r>
          </a:p>
        </p:txBody>
      </p:sp>
      <p:sp>
        <p:nvSpPr>
          <p:cNvPr id="23" name="Line 67">
            <a:extLst>
              <a:ext uri="{FF2B5EF4-FFF2-40B4-BE49-F238E27FC236}">
                <a16:creationId xmlns:a16="http://schemas.microsoft.com/office/drawing/2014/main" id="{6210EDB8-4C5B-486A-8A7A-BA640345BCF8}"/>
              </a:ext>
            </a:extLst>
          </p:cNvPr>
          <p:cNvSpPr>
            <a:spLocks noChangeShapeType="1"/>
          </p:cNvSpPr>
          <p:nvPr/>
        </p:nvSpPr>
        <p:spPr bwMode="auto">
          <a:xfrm flipH="1">
            <a:off x="730250" y="3536950"/>
            <a:ext cx="776288"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 name="Text Box 68">
            <a:extLst>
              <a:ext uri="{FF2B5EF4-FFF2-40B4-BE49-F238E27FC236}">
                <a16:creationId xmlns:a16="http://schemas.microsoft.com/office/drawing/2014/main" id="{5FEBDB30-CABA-4FC8-960B-19CC92D193E8}"/>
              </a:ext>
            </a:extLst>
          </p:cNvPr>
          <p:cNvSpPr txBox="1">
            <a:spLocks noChangeArrowheads="1"/>
          </p:cNvSpPr>
          <p:nvPr/>
        </p:nvSpPr>
        <p:spPr bwMode="auto">
          <a:xfrm>
            <a:off x="704850" y="3254375"/>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ATPasa</a:t>
            </a:r>
          </a:p>
        </p:txBody>
      </p:sp>
      <p:sp>
        <p:nvSpPr>
          <p:cNvPr id="25" name="Line 70">
            <a:extLst>
              <a:ext uri="{FF2B5EF4-FFF2-40B4-BE49-F238E27FC236}">
                <a16:creationId xmlns:a16="http://schemas.microsoft.com/office/drawing/2014/main" id="{D6CECFB7-4CA0-4A59-9F67-B29410F10295}"/>
              </a:ext>
            </a:extLst>
          </p:cNvPr>
          <p:cNvSpPr>
            <a:spLocks noChangeShapeType="1"/>
          </p:cNvSpPr>
          <p:nvPr/>
        </p:nvSpPr>
        <p:spPr bwMode="auto">
          <a:xfrm>
            <a:off x="6076950" y="237013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6" name="Text Box 71">
            <a:extLst>
              <a:ext uri="{FF2B5EF4-FFF2-40B4-BE49-F238E27FC236}">
                <a16:creationId xmlns:a16="http://schemas.microsoft.com/office/drawing/2014/main" id="{CA4A835A-0603-408B-83AB-D901D347005C}"/>
              </a:ext>
            </a:extLst>
          </p:cNvPr>
          <p:cNvSpPr txBox="1">
            <a:spLocks noChangeArrowheads="1"/>
          </p:cNvSpPr>
          <p:nvPr/>
        </p:nvSpPr>
        <p:spPr bwMode="auto">
          <a:xfrm>
            <a:off x="4802188" y="2500313"/>
            <a:ext cx="30622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Glucógeno Hepático (Hígado)</a:t>
            </a:r>
          </a:p>
        </p:txBody>
      </p:sp>
      <p:sp>
        <p:nvSpPr>
          <p:cNvPr id="27" name="Line 72">
            <a:extLst>
              <a:ext uri="{FF2B5EF4-FFF2-40B4-BE49-F238E27FC236}">
                <a16:creationId xmlns:a16="http://schemas.microsoft.com/office/drawing/2014/main" id="{004CA668-388D-425D-898F-AF58CA702ACF}"/>
              </a:ext>
            </a:extLst>
          </p:cNvPr>
          <p:cNvSpPr>
            <a:spLocks noChangeShapeType="1"/>
          </p:cNvSpPr>
          <p:nvPr/>
        </p:nvSpPr>
        <p:spPr bwMode="auto">
          <a:xfrm>
            <a:off x="6080125" y="276860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 name="Text Box 73">
            <a:extLst>
              <a:ext uri="{FF2B5EF4-FFF2-40B4-BE49-F238E27FC236}">
                <a16:creationId xmlns:a16="http://schemas.microsoft.com/office/drawing/2014/main" id="{4A6B31FD-B14D-4776-B816-2E0AFF7C0FDF}"/>
              </a:ext>
            </a:extLst>
          </p:cNvPr>
          <p:cNvSpPr txBox="1">
            <a:spLocks noChangeArrowheads="1"/>
          </p:cNvSpPr>
          <p:nvPr/>
        </p:nvSpPr>
        <p:spPr bwMode="auto">
          <a:xfrm>
            <a:off x="6057900" y="2703513"/>
            <a:ext cx="2693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(cuando se necesita Energía)</a:t>
            </a:r>
          </a:p>
        </p:txBody>
      </p:sp>
      <p:sp>
        <p:nvSpPr>
          <p:cNvPr id="29" name="Line 80">
            <a:extLst>
              <a:ext uri="{FF2B5EF4-FFF2-40B4-BE49-F238E27FC236}">
                <a16:creationId xmlns:a16="http://schemas.microsoft.com/office/drawing/2014/main" id="{031618FC-5B58-4851-B2E6-AAA29387F0EB}"/>
              </a:ext>
            </a:extLst>
          </p:cNvPr>
          <p:cNvSpPr>
            <a:spLocks noChangeShapeType="1"/>
          </p:cNvSpPr>
          <p:nvPr/>
        </p:nvSpPr>
        <p:spPr bwMode="auto">
          <a:xfrm>
            <a:off x="6080125" y="3468688"/>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 name="Text Box 81">
            <a:extLst>
              <a:ext uri="{FF2B5EF4-FFF2-40B4-BE49-F238E27FC236}">
                <a16:creationId xmlns:a16="http://schemas.microsoft.com/office/drawing/2014/main" id="{5A28033E-F742-41F0-9085-DEC23A534AF8}"/>
              </a:ext>
            </a:extLst>
          </p:cNvPr>
          <p:cNvSpPr txBox="1">
            <a:spLocks noChangeArrowheads="1"/>
          </p:cNvSpPr>
          <p:nvPr/>
        </p:nvSpPr>
        <p:spPr bwMode="auto">
          <a:xfrm>
            <a:off x="6057900" y="3432175"/>
            <a:ext cx="1493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(Forma)</a:t>
            </a:r>
          </a:p>
        </p:txBody>
      </p:sp>
      <p:sp>
        <p:nvSpPr>
          <p:cNvPr id="31" name="Text Box 82">
            <a:extLst>
              <a:ext uri="{FF2B5EF4-FFF2-40B4-BE49-F238E27FC236}">
                <a16:creationId xmlns:a16="http://schemas.microsoft.com/office/drawing/2014/main" id="{B2E4B0F6-B2F4-4071-BE02-9108421A4377}"/>
              </a:ext>
            </a:extLst>
          </p:cNvPr>
          <p:cNvSpPr txBox="1">
            <a:spLocks noChangeArrowheads="1"/>
          </p:cNvSpPr>
          <p:nvPr/>
        </p:nvSpPr>
        <p:spPr bwMode="auto">
          <a:xfrm>
            <a:off x="5016500" y="3732213"/>
            <a:ext cx="23939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Glucosa-1-Fosfato </a:t>
            </a:r>
          </a:p>
        </p:txBody>
      </p:sp>
      <p:sp>
        <p:nvSpPr>
          <p:cNvPr id="32" name="Freeform 83">
            <a:extLst>
              <a:ext uri="{FF2B5EF4-FFF2-40B4-BE49-F238E27FC236}">
                <a16:creationId xmlns:a16="http://schemas.microsoft.com/office/drawing/2014/main" id="{D38295A6-6F37-4703-8476-935F0CD42AF0}"/>
              </a:ext>
            </a:extLst>
          </p:cNvPr>
          <p:cNvSpPr>
            <a:spLocks/>
          </p:cNvSpPr>
          <p:nvPr/>
        </p:nvSpPr>
        <p:spPr bwMode="auto">
          <a:xfrm>
            <a:off x="4321175" y="1951038"/>
            <a:ext cx="966788" cy="1909762"/>
          </a:xfrm>
          <a:custGeom>
            <a:avLst/>
            <a:gdLst>
              <a:gd name="T0" fmla="*/ 2147483647 w 318"/>
              <a:gd name="T1" fmla="*/ 2147483647 h 1487"/>
              <a:gd name="T2" fmla="*/ 0 w 318"/>
              <a:gd name="T3" fmla="*/ 2147483647 h 1487"/>
              <a:gd name="T4" fmla="*/ 0 w 318"/>
              <a:gd name="T5" fmla="*/ 0 h 1487"/>
              <a:gd name="T6" fmla="*/ 0 60000 65536"/>
              <a:gd name="T7" fmla="*/ 0 60000 65536"/>
              <a:gd name="T8" fmla="*/ 0 60000 65536"/>
              <a:gd name="T9" fmla="*/ 0 w 318"/>
              <a:gd name="T10" fmla="*/ 0 h 1487"/>
              <a:gd name="T11" fmla="*/ 318 w 318"/>
              <a:gd name="T12" fmla="*/ 1487 h 1487"/>
            </a:gdLst>
            <a:ahLst/>
            <a:cxnLst>
              <a:cxn ang="T6">
                <a:pos x="T0" y="T1"/>
              </a:cxn>
              <a:cxn ang="T7">
                <a:pos x="T2" y="T3"/>
              </a:cxn>
              <a:cxn ang="T8">
                <a:pos x="T4" y="T5"/>
              </a:cxn>
            </a:cxnLst>
            <a:rect l="T9" t="T10" r="T11" b="T12"/>
            <a:pathLst>
              <a:path w="318" h="1487">
                <a:moveTo>
                  <a:pt x="318" y="1487"/>
                </a:moveTo>
                <a:lnTo>
                  <a:pt x="0" y="1487"/>
                </a:lnTo>
                <a:lnTo>
                  <a:pt x="0" y="0"/>
                </a:lnTo>
              </a:path>
            </a:pathLst>
          </a:custGeom>
          <a:noFill/>
          <a:ln w="508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33" name="Text Box 84">
            <a:extLst>
              <a:ext uri="{FF2B5EF4-FFF2-40B4-BE49-F238E27FC236}">
                <a16:creationId xmlns:a16="http://schemas.microsoft.com/office/drawing/2014/main" id="{88B37297-C357-44FC-901E-A437D63F4414}"/>
              </a:ext>
            </a:extLst>
          </p:cNvPr>
          <p:cNvSpPr txBox="1">
            <a:spLocks noChangeArrowheads="1"/>
          </p:cNvSpPr>
          <p:nvPr/>
        </p:nvSpPr>
        <p:spPr bwMode="auto">
          <a:xfrm>
            <a:off x="2882900" y="3998913"/>
            <a:ext cx="23939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Glucosa-6-Fosfato </a:t>
            </a:r>
          </a:p>
        </p:txBody>
      </p:sp>
      <p:sp>
        <p:nvSpPr>
          <p:cNvPr id="34" name="Line 85">
            <a:extLst>
              <a:ext uri="{FF2B5EF4-FFF2-40B4-BE49-F238E27FC236}">
                <a16:creationId xmlns:a16="http://schemas.microsoft.com/office/drawing/2014/main" id="{69D7992A-6928-4AA7-A784-A947F6FC7954}"/>
              </a:ext>
            </a:extLst>
          </p:cNvPr>
          <p:cNvSpPr>
            <a:spLocks noChangeShapeType="1"/>
          </p:cNvSpPr>
          <p:nvPr/>
        </p:nvSpPr>
        <p:spPr bwMode="auto">
          <a:xfrm>
            <a:off x="3309938" y="3657600"/>
            <a:ext cx="906462" cy="384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88">
            <a:extLst>
              <a:ext uri="{FF2B5EF4-FFF2-40B4-BE49-F238E27FC236}">
                <a16:creationId xmlns:a16="http://schemas.microsoft.com/office/drawing/2014/main" id="{D784826E-91BE-4546-A132-95B7E3DD8959}"/>
              </a:ext>
            </a:extLst>
          </p:cNvPr>
          <p:cNvSpPr>
            <a:spLocks noChangeShapeType="1"/>
          </p:cNvSpPr>
          <p:nvPr/>
        </p:nvSpPr>
        <p:spPr bwMode="auto">
          <a:xfrm>
            <a:off x="4448175" y="4210050"/>
            <a:ext cx="1493838" cy="3286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Text Box 89">
            <a:extLst>
              <a:ext uri="{FF2B5EF4-FFF2-40B4-BE49-F238E27FC236}">
                <a16:creationId xmlns:a16="http://schemas.microsoft.com/office/drawing/2014/main" id="{DFCBCDB2-94A4-4A87-A0D2-6DB241BAEE8C}"/>
              </a:ext>
            </a:extLst>
          </p:cNvPr>
          <p:cNvSpPr txBox="1">
            <a:spLocks noChangeArrowheads="1"/>
          </p:cNvSpPr>
          <p:nvPr/>
        </p:nvSpPr>
        <p:spPr bwMode="auto">
          <a:xfrm>
            <a:off x="5310188" y="4152900"/>
            <a:ext cx="1438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(Anabolismo)</a:t>
            </a:r>
          </a:p>
        </p:txBody>
      </p:sp>
      <p:sp>
        <p:nvSpPr>
          <p:cNvPr id="37" name="Line 90">
            <a:extLst>
              <a:ext uri="{FF2B5EF4-FFF2-40B4-BE49-F238E27FC236}">
                <a16:creationId xmlns:a16="http://schemas.microsoft.com/office/drawing/2014/main" id="{54C5030A-460E-429D-8F85-F450E66F121E}"/>
              </a:ext>
            </a:extLst>
          </p:cNvPr>
          <p:cNvSpPr>
            <a:spLocks noChangeShapeType="1"/>
          </p:cNvSpPr>
          <p:nvPr/>
        </p:nvSpPr>
        <p:spPr bwMode="auto">
          <a:xfrm>
            <a:off x="4321175" y="4194175"/>
            <a:ext cx="0" cy="712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 name="Text Box 91">
            <a:extLst>
              <a:ext uri="{FF2B5EF4-FFF2-40B4-BE49-F238E27FC236}">
                <a16:creationId xmlns:a16="http://schemas.microsoft.com/office/drawing/2014/main" id="{C4CC92B1-F71D-4411-BCA2-67D3948925A1}"/>
              </a:ext>
            </a:extLst>
          </p:cNvPr>
          <p:cNvSpPr txBox="1">
            <a:spLocks noChangeArrowheads="1"/>
          </p:cNvSpPr>
          <p:nvPr/>
        </p:nvSpPr>
        <p:spPr bwMode="auto">
          <a:xfrm>
            <a:off x="3249613" y="4235450"/>
            <a:ext cx="11128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nSpc>
                <a:spcPct val="90000"/>
              </a:lnSpc>
            </a:pPr>
            <a:r>
              <a:rPr lang="en-US" altLang="en-US" sz="1600" b="1" i="1">
                <a:latin typeface="Times New Roman" panose="02020603050405020304" pitchFamily="18" charset="0"/>
              </a:rPr>
              <a:t>(Enzimas Aeróbicas)</a:t>
            </a:r>
          </a:p>
        </p:txBody>
      </p:sp>
      <p:sp>
        <p:nvSpPr>
          <p:cNvPr id="39" name="Text Box 92">
            <a:extLst>
              <a:ext uri="{FF2B5EF4-FFF2-40B4-BE49-F238E27FC236}">
                <a16:creationId xmlns:a16="http://schemas.microsoft.com/office/drawing/2014/main" id="{0464D73D-AAED-4DEA-AB10-AEB0AA90475F}"/>
              </a:ext>
            </a:extLst>
          </p:cNvPr>
          <p:cNvSpPr txBox="1">
            <a:spLocks noChangeArrowheads="1"/>
          </p:cNvSpPr>
          <p:nvPr/>
        </p:nvSpPr>
        <p:spPr bwMode="auto">
          <a:xfrm>
            <a:off x="3049588" y="4851400"/>
            <a:ext cx="23939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Ácido Pirúvico</a:t>
            </a:r>
          </a:p>
        </p:txBody>
      </p:sp>
      <p:sp>
        <p:nvSpPr>
          <p:cNvPr id="40" name="Freeform 95">
            <a:extLst>
              <a:ext uri="{FF2B5EF4-FFF2-40B4-BE49-F238E27FC236}">
                <a16:creationId xmlns:a16="http://schemas.microsoft.com/office/drawing/2014/main" id="{B98CAC2A-3100-42FC-B563-8895E173F8B8}"/>
              </a:ext>
            </a:extLst>
          </p:cNvPr>
          <p:cNvSpPr>
            <a:spLocks/>
          </p:cNvSpPr>
          <p:nvPr/>
        </p:nvSpPr>
        <p:spPr bwMode="auto">
          <a:xfrm>
            <a:off x="4978400" y="2173288"/>
            <a:ext cx="3930650" cy="1951037"/>
          </a:xfrm>
          <a:custGeom>
            <a:avLst/>
            <a:gdLst>
              <a:gd name="T0" fmla="*/ 2147483647 w 2476"/>
              <a:gd name="T1" fmla="*/ 0 h 1427"/>
              <a:gd name="T2" fmla="*/ 2147483647 w 2476"/>
              <a:gd name="T3" fmla="*/ 0 h 1427"/>
              <a:gd name="T4" fmla="*/ 2147483647 w 2476"/>
              <a:gd name="T5" fmla="*/ 2147483647 h 1427"/>
              <a:gd name="T6" fmla="*/ 0 w 2476"/>
              <a:gd name="T7" fmla="*/ 2147483647 h 1427"/>
              <a:gd name="T8" fmla="*/ 0 60000 65536"/>
              <a:gd name="T9" fmla="*/ 0 60000 65536"/>
              <a:gd name="T10" fmla="*/ 0 60000 65536"/>
              <a:gd name="T11" fmla="*/ 0 60000 65536"/>
              <a:gd name="T12" fmla="*/ 0 w 2476"/>
              <a:gd name="T13" fmla="*/ 0 h 1427"/>
              <a:gd name="T14" fmla="*/ 2476 w 2476"/>
              <a:gd name="T15" fmla="*/ 1427 h 1427"/>
            </a:gdLst>
            <a:ahLst/>
            <a:cxnLst>
              <a:cxn ang="T8">
                <a:pos x="T0" y="T1"/>
              </a:cxn>
              <a:cxn ang="T9">
                <a:pos x="T2" y="T3"/>
              </a:cxn>
              <a:cxn ang="T10">
                <a:pos x="T4" y="T5"/>
              </a:cxn>
              <a:cxn ang="T11">
                <a:pos x="T6" y="T7"/>
              </a:cxn>
            </a:cxnLst>
            <a:rect l="T12" t="T13" r="T14" b="T15"/>
            <a:pathLst>
              <a:path w="2476" h="1427">
                <a:moveTo>
                  <a:pt x="2381" y="0"/>
                </a:moveTo>
                <a:lnTo>
                  <a:pt x="2476" y="0"/>
                </a:lnTo>
                <a:lnTo>
                  <a:pt x="2476" y="1427"/>
                </a:lnTo>
                <a:lnTo>
                  <a:pt x="0" y="1427"/>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1" name="Text Box 96">
            <a:extLst>
              <a:ext uri="{FF2B5EF4-FFF2-40B4-BE49-F238E27FC236}">
                <a16:creationId xmlns:a16="http://schemas.microsoft.com/office/drawing/2014/main" id="{EC3FC8F2-F781-4DAD-99C1-C1793C91E2CA}"/>
              </a:ext>
            </a:extLst>
          </p:cNvPr>
          <p:cNvSpPr txBox="1">
            <a:spLocks noChangeArrowheads="1"/>
          </p:cNvSpPr>
          <p:nvPr/>
        </p:nvSpPr>
        <p:spPr bwMode="auto">
          <a:xfrm>
            <a:off x="4248150" y="3041650"/>
            <a:ext cx="4737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pPr>
            <a:r>
              <a:rPr lang="en-US" altLang="en-US" sz="1600" b="1">
                <a:latin typeface="Arial" panose="020B0604020202020204" pitchFamily="34" charset="0"/>
              </a:rPr>
              <a:t>                    Glucogenólisis</a:t>
            </a:r>
          </a:p>
          <a:p>
            <a:pPr algn="l">
              <a:lnSpc>
                <a:spcPct val="80000"/>
              </a:lnSpc>
            </a:pPr>
            <a:r>
              <a:rPr lang="en-US" altLang="en-US" sz="1600" b="1">
                <a:latin typeface="Arial" panose="020B0604020202020204" pitchFamily="34" charset="0"/>
              </a:rPr>
              <a:t>  (Degradamiento- </a:t>
            </a:r>
            <a:r>
              <a:rPr lang="en-US" altLang="en-US" sz="1600" b="1" i="1">
                <a:latin typeface="Times New Roman" panose="02020603050405020304" pitchFamily="18" charset="0"/>
              </a:rPr>
              <a:t>Catabolismo</a:t>
            </a:r>
            <a:r>
              <a:rPr lang="en-US" altLang="en-US" sz="1600" b="1">
                <a:latin typeface="Arial" panose="020B0604020202020204" pitchFamily="34" charset="0"/>
              </a:rPr>
              <a:t> - del Glucógeno)</a:t>
            </a:r>
          </a:p>
        </p:txBody>
      </p:sp>
      <p:sp>
        <p:nvSpPr>
          <p:cNvPr id="42" name="Text Box 97">
            <a:extLst>
              <a:ext uri="{FF2B5EF4-FFF2-40B4-BE49-F238E27FC236}">
                <a16:creationId xmlns:a16="http://schemas.microsoft.com/office/drawing/2014/main" id="{645A91E6-3BF4-4F2D-B32A-99F653A78623}"/>
              </a:ext>
            </a:extLst>
          </p:cNvPr>
          <p:cNvSpPr txBox="1">
            <a:spLocks noChangeArrowheads="1"/>
          </p:cNvSpPr>
          <p:nvPr/>
        </p:nvSpPr>
        <p:spPr bwMode="auto">
          <a:xfrm>
            <a:off x="5308600" y="4865688"/>
            <a:ext cx="8509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i="1">
                <a:latin typeface="Arial" panose="020B0604020202020204" pitchFamily="34" charset="0"/>
              </a:rPr>
              <a:t>Sin O</a:t>
            </a:r>
            <a:r>
              <a:rPr lang="en-US" altLang="en-US" sz="1600" b="1" i="1" baseline="-25000">
                <a:latin typeface="Arial" panose="020B0604020202020204" pitchFamily="34" charset="0"/>
              </a:rPr>
              <a:t>2</a:t>
            </a:r>
          </a:p>
        </p:txBody>
      </p:sp>
      <p:sp>
        <p:nvSpPr>
          <p:cNvPr id="43" name="Text Box 99">
            <a:extLst>
              <a:ext uri="{FF2B5EF4-FFF2-40B4-BE49-F238E27FC236}">
                <a16:creationId xmlns:a16="http://schemas.microsoft.com/office/drawing/2014/main" id="{0E851084-F9FA-4E61-9966-236CB01333B5}"/>
              </a:ext>
            </a:extLst>
          </p:cNvPr>
          <p:cNvSpPr txBox="1">
            <a:spLocks noChangeArrowheads="1"/>
          </p:cNvSpPr>
          <p:nvPr/>
        </p:nvSpPr>
        <p:spPr bwMode="auto">
          <a:xfrm>
            <a:off x="4600575" y="5232400"/>
            <a:ext cx="21748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Ácido Láctico</a:t>
            </a:r>
          </a:p>
        </p:txBody>
      </p:sp>
      <p:sp>
        <p:nvSpPr>
          <p:cNvPr id="44" name="Freeform 100">
            <a:extLst>
              <a:ext uri="{FF2B5EF4-FFF2-40B4-BE49-F238E27FC236}">
                <a16:creationId xmlns:a16="http://schemas.microsoft.com/office/drawing/2014/main" id="{D4D202D2-5BC4-4705-A051-7AC11C5860D3}"/>
              </a:ext>
            </a:extLst>
          </p:cNvPr>
          <p:cNvSpPr>
            <a:spLocks/>
          </p:cNvSpPr>
          <p:nvPr/>
        </p:nvSpPr>
        <p:spPr bwMode="auto">
          <a:xfrm>
            <a:off x="1962150" y="4097338"/>
            <a:ext cx="6932613" cy="1444625"/>
          </a:xfrm>
          <a:custGeom>
            <a:avLst/>
            <a:gdLst>
              <a:gd name="T0" fmla="*/ 2147483647 w 3860"/>
              <a:gd name="T1" fmla="*/ 2147483647 h 1281"/>
              <a:gd name="T2" fmla="*/ 2147483647 w 3860"/>
              <a:gd name="T3" fmla="*/ 2147483647 h 1281"/>
              <a:gd name="T4" fmla="*/ 2147483647 w 3860"/>
              <a:gd name="T5" fmla="*/ 2147483647 h 1281"/>
              <a:gd name="T6" fmla="*/ 0 w 3860"/>
              <a:gd name="T7" fmla="*/ 2147483647 h 1281"/>
              <a:gd name="T8" fmla="*/ 0 w 3860"/>
              <a:gd name="T9" fmla="*/ 0 h 1281"/>
              <a:gd name="T10" fmla="*/ 2147483647 w 3860"/>
              <a:gd name="T11" fmla="*/ 0 h 1281"/>
              <a:gd name="T12" fmla="*/ 0 60000 65536"/>
              <a:gd name="T13" fmla="*/ 0 60000 65536"/>
              <a:gd name="T14" fmla="*/ 0 60000 65536"/>
              <a:gd name="T15" fmla="*/ 0 60000 65536"/>
              <a:gd name="T16" fmla="*/ 0 60000 65536"/>
              <a:gd name="T17" fmla="*/ 0 60000 65536"/>
              <a:gd name="T18" fmla="*/ 0 w 3860"/>
              <a:gd name="T19" fmla="*/ 0 h 1281"/>
              <a:gd name="T20" fmla="*/ 3860 w 3860"/>
              <a:gd name="T21" fmla="*/ 1281 h 1281"/>
            </a:gdLst>
            <a:ahLst/>
            <a:cxnLst>
              <a:cxn ang="T12">
                <a:pos x="T0" y="T1"/>
              </a:cxn>
              <a:cxn ang="T13">
                <a:pos x="T2" y="T3"/>
              </a:cxn>
              <a:cxn ang="T14">
                <a:pos x="T4" y="T5"/>
              </a:cxn>
              <a:cxn ang="T15">
                <a:pos x="T6" y="T7"/>
              </a:cxn>
              <a:cxn ang="T16">
                <a:pos x="T8" y="T9"/>
              </a:cxn>
              <a:cxn ang="T17">
                <a:pos x="T10" y="T11"/>
              </a:cxn>
            </a:cxnLst>
            <a:rect l="T18" t="T19" r="T20" b="T21"/>
            <a:pathLst>
              <a:path w="3860" h="1281">
                <a:moveTo>
                  <a:pt x="2416" y="120"/>
                </a:moveTo>
                <a:lnTo>
                  <a:pt x="3860" y="120"/>
                </a:lnTo>
                <a:lnTo>
                  <a:pt x="3860" y="1281"/>
                </a:lnTo>
                <a:lnTo>
                  <a:pt x="0" y="1281"/>
                </a:lnTo>
                <a:lnTo>
                  <a:pt x="0" y="0"/>
                </a:lnTo>
                <a:lnTo>
                  <a:pt x="628"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5" name="Line 102">
            <a:extLst>
              <a:ext uri="{FF2B5EF4-FFF2-40B4-BE49-F238E27FC236}">
                <a16:creationId xmlns:a16="http://schemas.microsoft.com/office/drawing/2014/main" id="{F818801E-EA8A-4DA5-A98A-C0354355A306}"/>
              </a:ext>
            </a:extLst>
          </p:cNvPr>
          <p:cNvSpPr>
            <a:spLocks noChangeShapeType="1"/>
          </p:cNvSpPr>
          <p:nvPr/>
        </p:nvSpPr>
        <p:spPr bwMode="auto">
          <a:xfrm>
            <a:off x="4325938" y="55483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 name="Text Box 103">
            <a:extLst>
              <a:ext uri="{FF2B5EF4-FFF2-40B4-BE49-F238E27FC236}">
                <a16:creationId xmlns:a16="http://schemas.microsoft.com/office/drawing/2014/main" id="{F926315F-8662-466E-B046-84883321D72F}"/>
              </a:ext>
            </a:extLst>
          </p:cNvPr>
          <p:cNvSpPr txBox="1">
            <a:spLocks noChangeArrowheads="1"/>
          </p:cNvSpPr>
          <p:nvPr/>
        </p:nvSpPr>
        <p:spPr bwMode="auto">
          <a:xfrm>
            <a:off x="3325813" y="5661025"/>
            <a:ext cx="21748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Ganancia Neta</a:t>
            </a:r>
          </a:p>
        </p:txBody>
      </p:sp>
      <p:sp>
        <p:nvSpPr>
          <p:cNvPr id="47" name="Freeform 104">
            <a:extLst>
              <a:ext uri="{FF2B5EF4-FFF2-40B4-BE49-F238E27FC236}">
                <a16:creationId xmlns:a16="http://schemas.microsoft.com/office/drawing/2014/main" id="{CCBD2FE6-C42B-4E0F-826A-0C3CAA42E177}"/>
              </a:ext>
            </a:extLst>
          </p:cNvPr>
          <p:cNvSpPr>
            <a:spLocks/>
          </p:cNvSpPr>
          <p:nvPr/>
        </p:nvSpPr>
        <p:spPr bwMode="auto">
          <a:xfrm rot="5400000" flipV="1">
            <a:off x="5846763" y="5086350"/>
            <a:ext cx="196850" cy="160972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8" name="Text Box 105">
            <a:extLst>
              <a:ext uri="{FF2B5EF4-FFF2-40B4-BE49-F238E27FC236}">
                <a16:creationId xmlns:a16="http://schemas.microsoft.com/office/drawing/2014/main" id="{D716A06F-1A0A-4908-859C-728D487EA6DB}"/>
              </a:ext>
            </a:extLst>
          </p:cNvPr>
          <p:cNvSpPr txBox="1">
            <a:spLocks noChangeArrowheads="1"/>
          </p:cNvSpPr>
          <p:nvPr/>
        </p:nvSpPr>
        <p:spPr bwMode="auto">
          <a:xfrm>
            <a:off x="5503863" y="5873750"/>
            <a:ext cx="2606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1800" b="1">
                <a:latin typeface="Arial" panose="020B0604020202020204" pitchFamily="34" charset="0"/>
              </a:rPr>
              <a:t>1 Mol de Glucógeno</a:t>
            </a:r>
          </a:p>
        </p:txBody>
      </p:sp>
      <p:sp>
        <p:nvSpPr>
          <p:cNvPr id="49" name="Line 108">
            <a:extLst>
              <a:ext uri="{FF2B5EF4-FFF2-40B4-BE49-F238E27FC236}">
                <a16:creationId xmlns:a16="http://schemas.microsoft.com/office/drawing/2014/main" id="{DE7A29D5-7FB8-47E9-A7F8-38604DFB4DC9}"/>
              </a:ext>
            </a:extLst>
          </p:cNvPr>
          <p:cNvSpPr>
            <a:spLocks noChangeShapeType="1"/>
          </p:cNvSpPr>
          <p:nvPr/>
        </p:nvSpPr>
        <p:spPr bwMode="auto">
          <a:xfrm rot="-5400000">
            <a:off x="5205413" y="4779962"/>
            <a:ext cx="0" cy="4413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0" name="Line 109">
            <a:extLst>
              <a:ext uri="{FF2B5EF4-FFF2-40B4-BE49-F238E27FC236}">
                <a16:creationId xmlns:a16="http://schemas.microsoft.com/office/drawing/2014/main" id="{70460A95-E1E7-4ECC-9D99-6430BED2F49A}"/>
              </a:ext>
            </a:extLst>
          </p:cNvPr>
          <p:cNvSpPr>
            <a:spLocks noChangeShapeType="1"/>
          </p:cNvSpPr>
          <p:nvPr/>
        </p:nvSpPr>
        <p:spPr bwMode="auto">
          <a:xfrm>
            <a:off x="5659438" y="50768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1" name="Text Box 110">
            <a:extLst>
              <a:ext uri="{FF2B5EF4-FFF2-40B4-BE49-F238E27FC236}">
                <a16:creationId xmlns:a16="http://schemas.microsoft.com/office/drawing/2014/main" id="{BC768543-0EAF-45BD-AC4A-A674DBF94374}"/>
              </a:ext>
            </a:extLst>
          </p:cNvPr>
          <p:cNvSpPr txBox="1">
            <a:spLocks noChangeArrowheads="1"/>
          </p:cNvSpPr>
          <p:nvPr/>
        </p:nvSpPr>
        <p:spPr bwMode="auto">
          <a:xfrm>
            <a:off x="5768975" y="6397625"/>
            <a:ext cx="224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1800" b="1">
                <a:latin typeface="Arial" panose="020B0604020202020204" pitchFamily="34" charset="0"/>
              </a:rPr>
              <a:t>3 Moles de ATP</a:t>
            </a:r>
          </a:p>
        </p:txBody>
      </p:sp>
      <p:sp>
        <p:nvSpPr>
          <p:cNvPr id="52" name="Line 112">
            <a:extLst>
              <a:ext uri="{FF2B5EF4-FFF2-40B4-BE49-F238E27FC236}">
                <a16:creationId xmlns:a16="http://schemas.microsoft.com/office/drawing/2014/main" id="{025C4CC4-2AFE-417F-A2A8-2E04E356D003}"/>
              </a:ext>
            </a:extLst>
          </p:cNvPr>
          <p:cNvSpPr>
            <a:spLocks noChangeShapeType="1"/>
          </p:cNvSpPr>
          <p:nvPr/>
        </p:nvSpPr>
        <p:spPr bwMode="auto">
          <a:xfrm>
            <a:off x="6770688" y="6189663"/>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3" name="Text Box 113">
            <a:extLst>
              <a:ext uri="{FF2B5EF4-FFF2-40B4-BE49-F238E27FC236}">
                <a16:creationId xmlns:a16="http://schemas.microsoft.com/office/drawing/2014/main" id="{2F3E5C4D-9AA7-4989-A941-C38C26EEC4F7}"/>
              </a:ext>
            </a:extLst>
          </p:cNvPr>
          <p:cNvSpPr txBox="1">
            <a:spLocks noChangeArrowheads="1"/>
          </p:cNvSpPr>
          <p:nvPr/>
        </p:nvSpPr>
        <p:spPr bwMode="auto">
          <a:xfrm>
            <a:off x="6748463" y="6153150"/>
            <a:ext cx="1493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(Catabolizado)</a:t>
            </a:r>
          </a:p>
        </p:txBody>
      </p:sp>
      <p:sp>
        <p:nvSpPr>
          <p:cNvPr id="54" name="Freeform 114">
            <a:extLst>
              <a:ext uri="{FF2B5EF4-FFF2-40B4-BE49-F238E27FC236}">
                <a16:creationId xmlns:a16="http://schemas.microsoft.com/office/drawing/2014/main" id="{AC4E9B28-E78A-4684-8644-CF45505BFA75}"/>
              </a:ext>
            </a:extLst>
          </p:cNvPr>
          <p:cNvSpPr>
            <a:spLocks/>
          </p:cNvSpPr>
          <p:nvPr/>
        </p:nvSpPr>
        <p:spPr bwMode="auto">
          <a:xfrm>
            <a:off x="6573838" y="4325938"/>
            <a:ext cx="1625600" cy="546100"/>
          </a:xfrm>
          <a:custGeom>
            <a:avLst/>
            <a:gdLst>
              <a:gd name="T0" fmla="*/ 0 w 903"/>
              <a:gd name="T1" fmla="*/ 0 h 352"/>
              <a:gd name="T2" fmla="*/ 2147483647 w 903"/>
              <a:gd name="T3" fmla="*/ 0 h 352"/>
              <a:gd name="T4" fmla="*/ 2147483647 w 903"/>
              <a:gd name="T5" fmla="*/ 2147483647 h 352"/>
              <a:gd name="T6" fmla="*/ 2147483647 w 903"/>
              <a:gd name="T7" fmla="*/ 2147483647 h 352"/>
              <a:gd name="T8" fmla="*/ 0 60000 65536"/>
              <a:gd name="T9" fmla="*/ 0 60000 65536"/>
              <a:gd name="T10" fmla="*/ 0 60000 65536"/>
              <a:gd name="T11" fmla="*/ 0 60000 65536"/>
              <a:gd name="T12" fmla="*/ 0 w 903"/>
              <a:gd name="T13" fmla="*/ 0 h 352"/>
              <a:gd name="T14" fmla="*/ 903 w 903"/>
              <a:gd name="T15" fmla="*/ 352 h 352"/>
            </a:gdLst>
            <a:ahLst/>
            <a:cxnLst>
              <a:cxn ang="T8">
                <a:pos x="T0" y="T1"/>
              </a:cxn>
              <a:cxn ang="T9">
                <a:pos x="T2" y="T3"/>
              </a:cxn>
              <a:cxn ang="T10">
                <a:pos x="T4" y="T5"/>
              </a:cxn>
              <a:cxn ang="T11">
                <a:pos x="T6" y="T7"/>
              </a:cxn>
            </a:cxnLst>
            <a:rect l="T12" t="T13" r="T14" b="T15"/>
            <a:pathLst>
              <a:path w="903" h="352">
                <a:moveTo>
                  <a:pt x="0" y="0"/>
                </a:moveTo>
                <a:lnTo>
                  <a:pt x="903" y="0"/>
                </a:lnTo>
                <a:lnTo>
                  <a:pt x="903" y="352"/>
                </a:lnTo>
                <a:lnTo>
                  <a:pt x="499" y="352"/>
                </a:ln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55" name="Text Box 115">
            <a:extLst>
              <a:ext uri="{FF2B5EF4-FFF2-40B4-BE49-F238E27FC236}">
                <a16:creationId xmlns:a16="http://schemas.microsoft.com/office/drawing/2014/main" id="{FE7056C9-DA55-4F0A-81DD-D4A7A0508B19}"/>
              </a:ext>
            </a:extLst>
          </p:cNvPr>
          <p:cNvSpPr txBox="1">
            <a:spLocks noChangeArrowheads="1"/>
          </p:cNvSpPr>
          <p:nvPr/>
        </p:nvSpPr>
        <p:spPr bwMode="auto">
          <a:xfrm>
            <a:off x="8147050" y="4443413"/>
            <a:ext cx="86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000" b="1" i="1">
                <a:solidFill>
                  <a:schemeClr val="accent2"/>
                </a:solidFill>
                <a:latin typeface="Times New Roman" panose="02020603050405020304" pitchFamily="18" charset="0"/>
              </a:rPr>
              <a:t>Reacciones</a:t>
            </a:r>
          </a:p>
          <a:p>
            <a:pPr algn="l"/>
            <a:r>
              <a:rPr lang="en-US" altLang="en-US" sz="1000" b="1" i="1">
                <a:solidFill>
                  <a:schemeClr val="accent2"/>
                </a:solidFill>
                <a:latin typeface="Times New Roman" panose="02020603050405020304" pitchFamily="18" charset="0"/>
              </a:rPr>
              <a:t>Acopladas</a:t>
            </a:r>
          </a:p>
        </p:txBody>
      </p:sp>
      <p:sp>
        <p:nvSpPr>
          <p:cNvPr id="56" name="Freeform 116">
            <a:extLst>
              <a:ext uri="{FF2B5EF4-FFF2-40B4-BE49-F238E27FC236}">
                <a16:creationId xmlns:a16="http://schemas.microsoft.com/office/drawing/2014/main" id="{5B8984B8-4655-4AEB-B107-6177EEF3E665}"/>
              </a:ext>
            </a:extLst>
          </p:cNvPr>
          <p:cNvSpPr>
            <a:spLocks/>
          </p:cNvSpPr>
          <p:nvPr/>
        </p:nvSpPr>
        <p:spPr bwMode="auto">
          <a:xfrm rot="-5400000" flipH="1" flipV="1">
            <a:off x="2755901" y="5081587"/>
            <a:ext cx="196850" cy="160972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57" name="Text Box 117">
            <a:extLst>
              <a:ext uri="{FF2B5EF4-FFF2-40B4-BE49-F238E27FC236}">
                <a16:creationId xmlns:a16="http://schemas.microsoft.com/office/drawing/2014/main" id="{EE91F56C-346B-4B39-9FFD-FADEA13335D3}"/>
              </a:ext>
            </a:extLst>
          </p:cNvPr>
          <p:cNvSpPr txBox="1">
            <a:spLocks noChangeArrowheads="1"/>
          </p:cNvSpPr>
          <p:nvPr/>
        </p:nvSpPr>
        <p:spPr bwMode="auto">
          <a:xfrm>
            <a:off x="769938" y="5868988"/>
            <a:ext cx="2606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1800" b="1">
                <a:latin typeface="Arial" panose="020B0604020202020204" pitchFamily="34" charset="0"/>
              </a:rPr>
              <a:t>1 Mol de Glucosa</a:t>
            </a:r>
          </a:p>
        </p:txBody>
      </p:sp>
      <p:sp>
        <p:nvSpPr>
          <p:cNvPr id="58" name="Text Box 118">
            <a:extLst>
              <a:ext uri="{FF2B5EF4-FFF2-40B4-BE49-F238E27FC236}">
                <a16:creationId xmlns:a16="http://schemas.microsoft.com/office/drawing/2014/main" id="{27E4811F-D332-468F-A772-4332F883209C}"/>
              </a:ext>
            </a:extLst>
          </p:cNvPr>
          <p:cNvSpPr txBox="1">
            <a:spLocks noChangeArrowheads="1"/>
          </p:cNvSpPr>
          <p:nvPr/>
        </p:nvSpPr>
        <p:spPr bwMode="auto">
          <a:xfrm>
            <a:off x="1035050" y="6392863"/>
            <a:ext cx="224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1800" b="1">
                <a:latin typeface="Arial" panose="020B0604020202020204" pitchFamily="34" charset="0"/>
              </a:rPr>
              <a:t>2 Moles de ATP</a:t>
            </a:r>
          </a:p>
        </p:txBody>
      </p:sp>
      <p:sp>
        <p:nvSpPr>
          <p:cNvPr id="59" name="Line 119">
            <a:extLst>
              <a:ext uri="{FF2B5EF4-FFF2-40B4-BE49-F238E27FC236}">
                <a16:creationId xmlns:a16="http://schemas.microsoft.com/office/drawing/2014/main" id="{AEBB44B1-AFA1-4E4F-B6B3-AFBD487F5A71}"/>
              </a:ext>
            </a:extLst>
          </p:cNvPr>
          <p:cNvSpPr>
            <a:spLocks noChangeShapeType="1"/>
          </p:cNvSpPr>
          <p:nvPr/>
        </p:nvSpPr>
        <p:spPr bwMode="auto">
          <a:xfrm>
            <a:off x="2036763" y="6184900"/>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0" name="Text Box 120">
            <a:extLst>
              <a:ext uri="{FF2B5EF4-FFF2-40B4-BE49-F238E27FC236}">
                <a16:creationId xmlns:a16="http://schemas.microsoft.com/office/drawing/2014/main" id="{1B4850E8-0FD5-48C5-ACBB-BFE962B38BC8}"/>
              </a:ext>
            </a:extLst>
          </p:cNvPr>
          <p:cNvSpPr txBox="1">
            <a:spLocks noChangeArrowheads="1"/>
          </p:cNvSpPr>
          <p:nvPr/>
        </p:nvSpPr>
        <p:spPr bwMode="auto">
          <a:xfrm>
            <a:off x="2014538" y="6148388"/>
            <a:ext cx="1493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(Catabolizado)</a:t>
            </a:r>
          </a:p>
        </p:txBody>
      </p:sp>
      <p:sp>
        <p:nvSpPr>
          <p:cNvPr id="61" name="Line 123">
            <a:extLst>
              <a:ext uri="{FF2B5EF4-FFF2-40B4-BE49-F238E27FC236}">
                <a16:creationId xmlns:a16="http://schemas.microsoft.com/office/drawing/2014/main" id="{B442F547-2FDB-4EE8-B564-11162030F828}"/>
              </a:ext>
            </a:extLst>
          </p:cNvPr>
          <p:cNvSpPr>
            <a:spLocks noChangeShapeType="1"/>
          </p:cNvSpPr>
          <p:nvPr/>
        </p:nvSpPr>
        <p:spPr bwMode="auto">
          <a:xfrm flipH="1">
            <a:off x="2178050" y="2576513"/>
            <a:ext cx="11430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2" name="Text Box 124">
            <a:extLst>
              <a:ext uri="{FF2B5EF4-FFF2-40B4-BE49-F238E27FC236}">
                <a16:creationId xmlns:a16="http://schemas.microsoft.com/office/drawing/2014/main" id="{B450E7D8-6664-4D2E-8B79-6E5B911AE46D}"/>
              </a:ext>
            </a:extLst>
          </p:cNvPr>
          <p:cNvSpPr txBox="1">
            <a:spLocks noChangeArrowheads="1"/>
          </p:cNvSpPr>
          <p:nvPr/>
        </p:nvSpPr>
        <p:spPr bwMode="auto">
          <a:xfrm>
            <a:off x="2047875" y="1925638"/>
            <a:ext cx="14541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i="1">
                <a:latin typeface="Times New Roman" panose="02020603050405020304" pitchFamily="18" charset="0"/>
              </a:rPr>
              <a:t>(Su</a:t>
            </a:r>
          </a:p>
          <a:p>
            <a:pPr algn="ctr">
              <a:lnSpc>
                <a:spcPct val="80000"/>
              </a:lnSpc>
            </a:pPr>
            <a:r>
              <a:rPr lang="en-US" altLang="en-US" sz="1600" b="1" i="1">
                <a:latin typeface="Times New Roman" panose="02020603050405020304" pitchFamily="18" charset="0"/>
              </a:rPr>
              <a:t>Catabolismo</a:t>
            </a:r>
          </a:p>
          <a:p>
            <a:pPr algn="ctr">
              <a:lnSpc>
                <a:spcPct val="80000"/>
              </a:lnSpc>
            </a:pPr>
            <a:r>
              <a:rPr lang="en-US" altLang="en-US" sz="1600" b="1" i="1">
                <a:latin typeface="Times New Roman" panose="02020603050405020304" pitchFamily="18" charset="0"/>
              </a:rPr>
              <a:t>Foma)</a:t>
            </a:r>
          </a:p>
        </p:txBody>
      </p:sp>
      <p:sp>
        <p:nvSpPr>
          <p:cNvPr id="63" name="Freeform 126">
            <a:extLst>
              <a:ext uri="{FF2B5EF4-FFF2-40B4-BE49-F238E27FC236}">
                <a16:creationId xmlns:a16="http://schemas.microsoft.com/office/drawing/2014/main" id="{0BF22F67-A63E-4AE9-8FDB-B2D670ED3C2E}"/>
              </a:ext>
            </a:extLst>
          </p:cNvPr>
          <p:cNvSpPr>
            <a:spLocks/>
          </p:cNvSpPr>
          <p:nvPr/>
        </p:nvSpPr>
        <p:spPr bwMode="auto">
          <a:xfrm>
            <a:off x="1816100" y="2035175"/>
            <a:ext cx="369888" cy="654050"/>
          </a:xfrm>
          <a:custGeom>
            <a:avLst/>
            <a:gdLst>
              <a:gd name="T0" fmla="*/ 2147483647 w 164"/>
              <a:gd name="T1" fmla="*/ 0 h 636"/>
              <a:gd name="T2" fmla="*/ 2147483647 w 164"/>
              <a:gd name="T3" fmla="*/ 0 h 636"/>
              <a:gd name="T4" fmla="*/ 2147483647 w 164"/>
              <a:gd name="T5" fmla="*/ 2147483647 h 636"/>
              <a:gd name="T6" fmla="*/ 0 w 164"/>
              <a:gd name="T7" fmla="*/ 2147483647 h 636"/>
              <a:gd name="T8" fmla="*/ 0 60000 65536"/>
              <a:gd name="T9" fmla="*/ 0 60000 65536"/>
              <a:gd name="T10" fmla="*/ 0 60000 65536"/>
              <a:gd name="T11" fmla="*/ 0 60000 65536"/>
              <a:gd name="T12" fmla="*/ 0 w 164"/>
              <a:gd name="T13" fmla="*/ 0 h 636"/>
              <a:gd name="T14" fmla="*/ 164 w 164"/>
              <a:gd name="T15" fmla="*/ 636 h 636"/>
            </a:gdLst>
            <a:ahLst/>
            <a:cxnLst>
              <a:cxn ang="T8">
                <a:pos x="T0" y="T1"/>
              </a:cxn>
              <a:cxn ang="T9">
                <a:pos x="T2" y="T3"/>
              </a:cxn>
              <a:cxn ang="T10">
                <a:pos x="T4" y="T5"/>
              </a:cxn>
              <a:cxn ang="T11">
                <a:pos x="T6" y="T7"/>
              </a:cxn>
            </a:cxnLst>
            <a:rect l="T12" t="T13" r="T14" b="T15"/>
            <a:pathLst>
              <a:path w="164" h="636">
                <a:moveTo>
                  <a:pt x="9" y="0"/>
                </a:moveTo>
                <a:lnTo>
                  <a:pt x="164" y="0"/>
                </a:lnTo>
                <a:lnTo>
                  <a:pt x="164" y="636"/>
                </a:lnTo>
                <a:lnTo>
                  <a:pt x="0" y="636"/>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64" name="Text Box 127">
            <a:extLst>
              <a:ext uri="{FF2B5EF4-FFF2-40B4-BE49-F238E27FC236}">
                <a16:creationId xmlns:a16="http://schemas.microsoft.com/office/drawing/2014/main" id="{5F055AEC-465D-48BC-A121-666F6B8B5B26}"/>
              </a:ext>
            </a:extLst>
          </p:cNvPr>
          <p:cNvSpPr txBox="1">
            <a:spLocks noChangeArrowheads="1"/>
          </p:cNvSpPr>
          <p:nvPr/>
        </p:nvSpPr>
        <p:spPr bwMode="auto">
          <a:xfrm>
            <a:off x="3186113" y="2414588"/>
            <a:ext cx="7604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800" b="1">
                <a:latin typeface="Arial" panose="020B0604020202020204" pitchFamily="34" charset="0"/>
              </a:rPr>
              <a:t>ATP</a:t>
            </a:r>
          </a:p>
        </p:txBody>
      </p:sp>
      <p:sp>
        <p:nvSpPr>
          <p:cNvPr id="65" name="Line 128">
            <a:extLst>
              <a:ext uri="{FF2B5EF4-FFF2-40B4-BE49-F238E27FC236}">
                <a16:creationId xmlns:a16="http://schemas.microsoft.com/office/drawing/2014/main" id="{C57AD502-01CB-4168-B21E-3DF7762290BB}"/>
              </a:ext>
            </a:extLst>
          </p:cNvPr>
          <p:cNvSpPr>
            <a:spLocks noChangeShapeType="1"/>
          </p:cNvSpPr>
          <p:nvPr/>
        </p:nvSpPr>
        <p:spPr bwMode="auto">
          <a:xfrm>
            <a:off x="3476625" y="267493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6" name="Text Box 129">
            <a:extLst>
              <a:ext uri="{FF2B5EF4-FFF2-40B4-BE49-F238E27FC236}">
                <a16:creationId xmlns:a16="http://schemas.microsoft.com/office/drawing/2014/main" id="{E04ECD11-160A-43A5-B951-81FA318BAE9A}"/>
              </a:ext>
            </a:extLst>
          </p:cNvPr>
          <p:cNvSpPr txBox="1">
            <a:spLocks noChangeArrowheads="1"/>
          </p:cNvSpPr>
          <p:nvPr/>
        </p:nvSpPr>
        <p:spPr bwMode="auto">
          <a:xfrm>
            <a:off x="2735263" y="2801938"/>
            <a:ext cx="14541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i="1">
                <a:latin typeface="Times New Roman" panose="02020603050405020304" pitchFamily="18" charset="0"/>
              </a:rPr>
              <a:t>(Catabolismo</a:t>
            </a:r>
          </a:p>
          <a:p>
            <a:pPr algn="ctr">
              <a:lnSpc>
                <a:spcPct val="80000"/>
              </a:lnSpc>
            </a:pPr>
            <a:r>
              <a:rPr lang="en-US" altLang="en-US" sz="1600" b="1" i="1">
                <a:latin typeface="Times New Roman" panose="02020603050405020304" pitchFamily="18" charset="0"/>
              </a:rPr>
              <a:t>del ATP)</a:t>
            </a:r>
          </a:p>
        </p:txBody>
      </p:sp>
      <p:sp>
        <p:nvSpPr>
          <p:cNvPr id="67" name="Text Box 130">
            <a:extLst>
              <a:ext uri="{FF2B5EF4-FFF2-40B4-BE49-F238E27FC236}">
                <a16:creationId xmlns:a16="http://schemas.microsoft.com/office/drawing/2014/main" id="{7AC0883B-9FE5-4754-9F69-088EF15BF9C6}"/>
              </a:ext>
            </a:extLst>
          </p:cNvPr>
          <p:cNvSpPr txBox="1">
            <a:spLocks noChangeArrowheads="1"/>
          </p:cNvSpPr>
          <p:nvPr/>
        </p:nvSpPr>
        <p:spPr bwMode="auto">
          <a:xfrm>
            <a:off x="2359025" y="3665538"/>
            <a:ext cx="1343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r>
              <a:rPr lang="en-US" altLang="en-US" sz="1600" b="1" i="1">
                <a:latin typeface="Times New Roman" panose="02020603050405020304" pitchFamily="18" charset="0"/>
              </a:rPr>
              <a:t>(Anabolismo)</a:t>
            </a:r>
          </a:p>
        </p:txBody>
      </p:sp>
      <p:sp>
        <p:nvSpPr>
          <p:cNvPr id="68" name="Line 131">
            <a:extLst>
              <a:ext uri="{FF2B5EF4-FFF2-40B4-BE49-F238E27FC236}">
                <a16:creationId xmlns:a16="http://schemas.microsoft.com/office/drawing/2014/main" id="{2C5F153A-3902-484A-9C92-44D2D24EB7E4}"/>
              </a:ext>
            </a:extLst>
          </p:cNvPr>
          <p:cNvSpPr>
            <a:spLocks noChangeShapeType="1"/>
          </p:cNvSpPr>
          <p:nvPr/>
        </p:nvSpPr>
        <p:spPr bwMode="auto">
          <a:xfrm flipH="1">
            <a:off x="1284288" y="3252788"/>
            <a:ext cx="2136775" cy="111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 name="Text Box 60">
            <a:extLst>
              <a:ext uri="{FF2B5EF4-FFF2-40B4-BE49-F238E27FC236}">
                <a16:creationId xmlns:a16="http://schemas.microsoft.com/office/drawing/2014/main" id="{A91A10DC-5F4C-4CFF-AC0A-C2AA7A2285EA}"/>
              </a:ext>
            </a:extLst>
          </p:cNvPr>
          <p:cNvSpPr txBox="1">
            <a:spLocks noChangeArrowheads="1"/>
          </p:cNvSpPr>
          <p:nvPr/>
        </p:nvSpPr>
        <p:spPr bwMode="auto">
          <a:xfrm>
            <a:off x="6059488" y="1660525"/>
            <a:ext cx="1179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(Insulina)</a:t>
            </a:r>
          </a:p>
        </p:txBody>
      </p:sp>
      <p:sp>
        <p:nvSpPr>
          <p:cNvPr id="70" name="Text Box 60">
            <a:extLst>
              <a:ext uri="{FF2B5EF4-FFF2-40B4-BE49-F238E27FC236}">
                <a16:creationId xmlns:a16="http://schemas.microsoft.com/office/drawing/2014/main" id="{16B5394B-563B-40A8-806B-74E445FBEC06}"/>
              </a:ext>
            </a:extLst>
          </p:cNvPr>
          <p:cNvSpPr txBox="1">
            <a:spLocks noChangeArrowheads="1"/>
          </p:cNvSpPr>
          <p:nvPr/>
        </p:nvSpPr>
        <p:spPr bwMode="auto">
          <a:xfrm>
            <a:off x="6859588" y="2981325"/>
            <a:ext cx="1179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(Glucagón)</a:t>
            </a:r>
          </a:p>
        </p:txBody>
      </p:sp>
    </p:spTree>
    <p:extLst>
      <p:ext uri="{BB962C8B-B14F-4D97-AF65-F5344CB8AC3E}">
        <p14:creationId xmlns:p14="http://schemas.microsoft.com/office/powerpoint/2010/main" val="185081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2" name="Rectangle 20">
            <a:extLst>
              <a:ext uri="{FF2B5EF4-FFF2-40B4-BE49-F238E27FC236}">
                <a16:creationId xmlns:a16="http://schemas.microsoft.com/office/drawing/2014/main" id="{B682FB76-4967-400A-875E-7019C2E488BE}"/>
              </a:ext>
            </a:extLst>
          </p:cNvPr>
          <p:cNvSpPr>
            <a:spLocks noChangeArrowheads="1"/>
          </p:cNvSpPr>
          <p:nvPr/>
        </p:nvSpPr>
        <p:spPr bwMode="auto">
          <a:xfrm>
            <a:off x="304800" y="2438400"/>
            <a:ext cx="8534400" cy="914400"/>
          </a:xfrm>
          <a:prstGeom prst="rect">
            <a:avLst/>
          </a:prstGeom>
          <a:noFill/>
          <a:ln w="9525">
            <a:noFill/>
            <a:miter lim="800000"/>
            <a:headEnd/>
            <a:tailEnd/>
          </a:ln>
          <a:effectLst/>
        </p:spPr>
        <p:txBody>
          <a:bodyPr anchor="ctr"/>
          <a:lstStyle/>
          <a:p>
            <a:pPr algn="ctr" eaLnBrk="0" hangingPunct="0">
              <a:lnSpc>
                <a:spcPct val="80000"/>
              </a:lnSpc>
              <a:defRPr/>
            </a:pPr>
            <a:r>
              <a:rPr lang="en-US" sz="2900" b="1">
                <a:effectLst>
                  <a:outerShdw blurRad="38100" dist="38100" dir="2700000" algn="tl">
                    <a:srgbClr val="C0C0C0"/>
                  </a:outerShdw>
                </a:effectLst>
                <a:latin typeface="Arial" charset="0"/>
              </a:rPr>
              <a:t>Disponible</a:t>
            </a:r>
          </a:p>
          <a:p>
            <a:pPr algn="ctr" eaLnBrk="0" hangingPunct="0">
              <a:lnSpc>
                <a:spcPct val="70000"/>
              </a:lnSpc>
              <a:defRPr/>
            </a:pPr>
            <a:r>
              <a:rPr lang="en-US" sz="2900" b="1">
                <a:effectLst>
                  <a:outerShdw blurRad="38100" dist="38100" dir="2700000" algn="tl">
                    <a:srgbClr val="C0C0C0"/>
                  </a:outerShdw>
                </a:effectLst>
                <a:latin typeface="Arial" charset="0"/>
              </a:rPr>
              <a:t>para</a:t>
            </a:r>
          </a:p>
          <a:p>
            <a:pPr algn="ctr" eaLnBrk="0" hangingPunct="0">
              <a:lnSpc>
                <a:spcPct val="70000"/>
              </a:lnSpc>
              <a:defRPr/>
            </a:pPr>
            <a:r>
              <a:rPr lang="en-US" sz="2900" b="1">
                <a:effectLst>
                  <a:outerShdw blurRad="38100" dist="38100" dir="2700000" algn="tl">
                    <a:srgbClr val="C0C0C0"/>
                  </a:outerShdw>
                </a:effectLst>
                <a:latin typeface="Arial" charset="0"/>
              </a:rPr>
              <a:t>Trabajo Biológico Útil</a:t>
            </a:r>
          </a:p>
        </p:txBody>
      </p:sp>
      <p:sp>
        <p:nvSpPr>
          <p:cNvPr id="470021" name="Line 21">
            <a:extLst>
              <a:ext uri="{FF2B5EF4-FFF2-40B4-BE49-F238E27FC236}">
                <a16:creationId xmlns:a16="http://schemas.microsoft.com/office/drawing/2014/main" id="{9E88C8CA-A52C-4261-9015-016CA55A2AF7}"/>
              </a:ext>
            </a:extLst>
          </p:cNvPr>
          <p:cNvSpPr>
            <a:spLocks noChangeShapeType="1"/>
          </p:cNvSpPr>
          <p:nvPr/>
        </p:nvSpPr>
        <p:spPr bwMode="auto">
          <a:xfrm flipH="1">
            <a:off x="4546600" y="2012950"/>
            <a:ext cx="0" cy="434975"/>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0134" name="Rectangle 22">
            <a:extLst>
              <a:ext uri="{FF2B5EF4-FFF2-40B4-BE49-F238E27FC236}">
                <a16:creationId xmlns:a16="http://schemas.microsoft.com/office/drawing/2014/main" id="{CA55A41A-3BC8-4535-9B1F-52D705382AC1}"/>
              </a:ext>
            </a:extLst>
          </p:cNvPr>
          <p:cNvSpPr>
            <a:spLocks noChangeArrowheads="1"/>
          </p:cNvSpPr>
          <p:nvPr/>
        </p:nvSpPr>
        <p:spPr bwMode="auto">
          <a:xfrm>
            <a:off x="304800" y="1206500"/>
            <a:ext cx="8458200" cy="914400"/>
          </a:xfrm>
          <a:prstGeom prst="rect">
            <a:avLst/>
          </a:prstGeom>
          <a:noFill/>
          <a:ln w="9525">
            <a:noFill/>
            <a:miter lim="800000"/>
            <a:headEnd/>
            <a:tailEnd/>
          </a:ln>
          <a:effectLst/>
        </p:spPr>
        <p:txBody>
          <a:bodyPr anchor="ctr"/>
          <a:lstStyle/>
          <a:p>
            <a:pPr algn="ctr" eaLnBrk="0" hangingPunct="0">
              <a:lnSpc>
                <a:spcPct val="80000"/>
              </a:lnSpc>
              <a:defRPr/>
            </a:pPr>
            <a:r>
              <a:rPr lang="en-US" sz="3000">
                <a:effectLst>
                  <a:outerShdw blurRad="38100" dist="38100" dir="2700000" algn="tl">
                    <a:srgbClr val="C0C0C0"/>
                  </a:outerShdw>
                </a:effectLst>
                <a:latin typeface="Arial Black" pitchFamily="34" charset="0"/>
              </a:rPr>
              <a:t>ENERGÍA LIBRE</a:t>
            </a:r>
          </a:p>
          <a:p>
            <a:pPr algn="ctr" eaLnBrk="0" hangingPunct="0">
              <a:lnSpc>
                <a:spcPct val="80000"/>
              </a:lnSpc>
              <a:defRPr/>
            </a:pPr>
            <a:r>
              <a:rPr lang="en-US" sz="3000">
                <a:effectLst>
                  <a:outerShdw blurRad="38100" dist="38100" dir="2700000" algn="tl">
                    <a:srgbClr val="C0C0C0"/>
                  </a:outerShdw>
                </a:effectLst>
                <a:latin typeface="Arial Black" pitchFamily="34" charset="0"/>
              </a:rPr>
              <a:t>(Energía en un Estado Organizado)</a:t>
            </a:r>
          </a:p>
        </p:txBody>
      </p:sp>
      <p:sp>
        <p:nvSpPr>
          <p:cNvPr id="470023" name="Line 33">
            <a:extLst>
              <a:ext uri="{FF2B5EF4-FFF2-40B4-BE49-F238E27FC236}">
                <a16:creationId xmlns:a16="http://schemas.microsoft.com/office/drawing/2014/main" id="{3C81B7DC-6367-4DFB-BF08-114581131376}"/>
              </a:ext>
            </a:extLst>
          </p:cNvPr>
          <p:cNvSpPr>
            <a:spLocks noChangeShapeType="1"/>
          </p:cNvSpPr>
          <p:nvPr/>
        </p:nvSpPr>
        <p:spPr bwMode="auto">
          <a:xfrm>
            <a:off x="4230688" y="3421063"/>
            <a:ext cx="7937" cy="2595562"/>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70024" name="Rectangle 35">
            <a:extLst>
              <a:ext uri="{FF2B5EF4-FFF2-40B4-BE49-F238E27FC236}">
                <a16:creationId xmlns:a16="http://schemas.microsoft.com/office/drawing/2014/main" id="{9EDDB944-1718-40D3-A700-4BD9C49BFC50}"/>
              </a:ext>
            </a:extLst>
          </p:cNvPr>
          <p:cNvSpPr>
            <a:spLocks noChangeArrowheads="1"/>
          </p:cNvSpPr>
          <p:nvPr/>
        </p:nvSpPr>
        <p:spPr bwMode="auto">
          <a:xfrm>
            <a:off x="331788" y="3700463"/>
            <a:ext cx="234473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500" b="1" i="1">
                <a:latin typeface="Arial" panose="020B0604020202020204" pitchFamily="34" charset="0"/>
              </a:rPr>
              <a:t>Crecimiento y Reparación Celular</a:t>
            </a:r>
          </a:p>
        </p:txBody>
      </p:sp>
      <p:sp>
        <p:nvSpPr>
          <p:cNvPr id="470025" name="Freeform 36">
            <a:extLst>
              <a:ext uri="{FF2B5EF4-FFF2-40B4-BE49-F238E27FC236}">
                <a16:creationId xmlns:a16="http://schemas.microsoft.com/office/drawing/2014/main" id="{23F15F39-3A79-45F9-B598-889545EEADB9}"/>
              </a:ext>
            </a:extLst>
          </p:cNvPr>
          <p:cNvSpPr>
            <a:spLocks/>
          </p:cNvSpPr>
          <p:nvPr/>
        </p:nvSpPr>
        <p:spPr bwMode="auto">
          <a:xfrm>
            <a:off x="1455738" y="3217863"/>
            <a:ext cx="1219200" cy="6096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70026" name="Rectangle 37">
            <a:extLst>
              <a:ext uri="{FF2B5EF4-FFF2-40B4-BE49-F238E27FC236}">
                <a16:creationId xmlns:a16="http://schemas.microsoft.com/office/drawing/2014/main" id="{B482BF6F-CCBA-4BF4-BA1B-84B65DD94075}"/>
              </a:ext>
            </a:extLst>
          </p:cNvPr>
          <p:cNvSpPr>
            <a:spLocks noChangeArrowheads="1"/>
          </p:cNvSpPr>
          <p:nvPr/>
        </p:nvSpPr>
        <p:spPr bwMode="auto">
          <a:xfrm>
            <a:off x="2776538" y="5976938"/>
            <a:ext cx="31003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60000"/>
              </a:lnSpc>
              <a:spcBef>
                <a:spcPct val="20000"/>
              </a:spcBef>
            </a:pPr>
            <a:r>
              <a:rPr lang="en-US" altLang="en-US" sz="2500" b="1" i="1">
                <a:latin typeface="Arial" panose="020B0604020202020204" pitchFamily="34" charset="0"/>
              </a:rPr>
              <a:t>Transporte Activo</a:t>
            </a:r>
          </a:p>
          <a:p>
            <a:pPr algn="ctr">
              <a:lnSpc>
                <a:spcPct val="60000"/>
              </a:lnSpc>
              <a:spcBef>
                <a:spcPct val="20000"/>
              </a:spcBef>
            </a:pPr>
            <a:r>
              <a:rPr lang="en-US" altLang="en-US" sz="2500" b="1" i="1">
                <a:latin typeface="Arial" panose="020B0604020202020204" pitchFamily="34" charset="0"/>
              </a:rPr>
              <a:t>de Sustancias</a:t>
            </a:r>
          </a:p>
        </p:txBody>
      </p:sp>
      <p:sp>
        <p:nvSpPr>
          <p:cNvPr id="470027" name="Rectangle 38">
            <a:extLst>
              <a:ext uri="{FF2B5EF4-FFF2-40B4-BE49-F238E27FC236}">
                <a16:creationId xmlns:a16="http://schemas.microsoft.com/office/drawing/2014/main" id="{06CB804C-E512-4240-A537-250B984BE40E}"/>
              </a:ext>
            </a:extLst>
          </p:cNvPr>
          <p:cNvSpPr>
            <a:spLocks noChangeArrowheads="1"/>
          </p:cNvSpPr>
          <p:nvPr/>
        </p:nvSpPr>
        <p:spPr bwMode="auto">
          <a:xfrm>
            <a:off x="5348288" y="3700463"/>
            <a:ext cx="356393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spcBef>
                <a:spcPct val="20000"/>
              </a:spcBef>
            </a:pPr>
            <a:r>
              <a:rPr lang="en-US" altLang="en-US" sz="2500" b="1" i="1">
                <a:latin typeface="Arial" panose="020B0604020202020204" pitchFamily="34" charset="0"/>
              </a:rPr>
              <a:t>Contracción Muscular y la</a:t>
            </a:r>
          </a:p>
          <a:p>
            <a:pPr algn="ctr">
              <a:lnSpc>
                <a:spcPct val="80000"/>
              </a:lnSpc>
              <a:spcBef>
                <a:spcPct val="20000"/>
              </a:spcBef>
            </a:pPr>
            <a:r>
              <a:rPr lang="en-US" altLang="en-US" sz="2500" b="1" i="1">
                <a:latin typeface="Arial" panose="020B0604020202020204" pitchFamily="34" charset="0"/>
              </a:rPr>
              <a:t>Generación de Fuerza</a:t>
            </a:r>
          </a:p>
        </p:txBody>
      </p:sp>
      <p:sp>
        <p:nvSpPr>
          <p:cNvPr id="470028" name="Freeform 39">
            <a:extLst>
              <a:ext uri="{FF2B5EF4-FFF2-40B4-BE49-F238E27FC236}">
                <a16:creationId xmlns:a16="http://schemas.microsoft.com/office/drawing/2014/main" id="{4B269233-BFE7-4582-A8AC-12B17D6EA87D}"/>
              </a:ext>
            </a:extLst>
          </p:cNvPr>
          <p:cNvSpPr>
            <a:spLocks/>
          </p:cNvSpPr>
          <p:nvPr/>
        </p:nvSpPr>
        <p:spPr bwMode="auto">
          <a:xfrm flipH="1">
            <a:off x="6515100" y="3184525"/>
            <a:ext cx="1143000" cy="533400"/>
          </a:xfrm>
          <a:custGeom>
            <a:avLst/>
            <a:gdLst>
              <a:gd name="T0" fmla="*/ 2147483647 w 768"/>
              <a:gd name="T1" fmla="*/ 0 h 528"/>
              <a:gd name="T2" fmla="*/ 0 w 768"/>
              <a:gd name="T3" fmla="*/ 0 h 528"/>
              <a:gd name="T4" fmla="*/ 0 w 768"/>
              <a:gd name="T5" fmla="*/ 2147483647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14" name="Text Box 3">
            <a:extLst>
              <a:ext uri="{FF2B5EF4-FFF2-40B4-BE49-F238E27FC236}">
                <a16:creationId xmlns:a16="http://schemas.microsoft.com/office/drawing/2014/main" id="{EF30A28C-81C9-4288-BA0F-72F45754E6E4}"/>
              </a:ext>
            </a:extLst>
          </p:cNvPr>
          <p:cNvSpPr txBox="1">
            <a:spLocks noChangeArrowheads="1"/>
          </p:cNvSpPr>
          <p:nvPr/>
        </p:nvSpPr>
        <p:spPr bwMode="auto">
          <a:xfrm>
            <a:off x="230188" y="571302"/>
            <a:ext cx="88677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spcBef>
                <a:spcPct val="50000"/>
              </a:spcBef>
            </a:pPr>
            <a:r>
              <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rPr>
              <a:t>ENERGÍA: para la </a:t>
            </a:r>
            <a:r>
              <a:rPr lang="en-US" altLang="en-US" sz="3400" dirty="0" err="1">
                <a:solidFill>
                  <a:srgbClr val="484876"/>
                </a:solidFill>
                <a:effectLst>
                  <a:outerShdw blurRad="38100" dist="38100" dir="2700000" algn="tl">
                    <a:srgbClr val="000000">
                      <a:alpha val="43137"/>
                    </a:srgbClr>
                  </a:outerShdw>
                </a:effectLst>
                <a:latin typeface="Arial Black" panose="020B0A04020102020204" pitchFamily="34" charset="0"/>
              </a:rPr>
              <a:t>Actividad</a:t>
            </a:r>
            <a:r>
              <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rPr>
              <a:t> </a:t>
            </a:r>
            <a:r>
              <a:rPr lang="en-US" altLang="en-US" sz="3400" dirty="0" err="1">
                <a:solidFill>
                  <a:srgbClr val="484876"/>
                </a:solidFill>
                <a:effectLst>
                  <a:outerShdw blurRad="38100" dist="38100" dir="2700000" algn="tl">
                    <a:srgbClr val="000000">
                      <a:alpha val="43137"/>
                    </a:srgbClr>
                  </a:outerShdw>
                </a:effectLst>
                <a:latin typeface="Arial Black" panose="020B0A04020102020204" pitchFamily="34" charset="0"/>
              </a:rPr>
              <a:t>Celular</a:t>
            </a:r>
            <a:endParaRPr lang="en-US" altLang="en-US" sz="3400" dirty="0">
              <a:solidFill>
                <a:srgbClr val="484876"/>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4">
            <a:extLst>
              <a:ext uri="{FF2B5EF4-FFF2-40B4-BE49-F238E27FC236}">
                <a16:creationId xmlns:a16="http://schemas.microsoft.com/office/drawing/2014/main" id="{D9409C7B-186C-40B1-8F83-840C3B01873F}"/>
              </a:ext>
            </a:extLst>
          </p:cNvPr>
          <p:cNvSpPr txBox="1">
            <a:spLocks noChangeArrowheads="1"/>
          </p:cNvSpPr>
          <p:nvPr/>
        </p:nvSpPr>
        <p:spPr bwMode="auto">
          <a:xfrm>
            <a:off x="2733675" y="144463"/>
            <a:ext cx="3324225" cy="587375"/>
          </a:xfrm>
          <a:prstGeom prst="rect">
            <a:avLst/>
          </a:prstGeom>
          <a:noFill/>
          <a:ln w="9525">
            <a:noFill/>
            <a:miter lim="800000"/>
            <a:headEnd/>
            <a:tailEnd/>
          </a:ln>
          <a:effectLst/>
        </p:spPr>
        <p:txBody>
          <a:bodyPr>
            <a:spAutoFit/>
          </a:bodyPr>
          <a:lstStyle/>
          <a:p>
            <a:pPr algn="ctr" eaLnBrk="0" hangingPunct="0">
              <a:lnSpc>
                <a:spcPct val="90000"/>
              </a:lnSpc>
              <a:defRPr/>
            </a:pPr>
            <a:r>
              <a:rPr lang="en-US" sz="1800" b="1">
                <a:effectLst>
                  <a:outerShdw blurRad="38100" dist="38100" dir="2700000" algn="tl">
                    <a:srgbClr val="C0C0C0"/>
                  </a:outerShdw>
                </a:effectLst>
                <a:latin typeface="Arial" charset="0"/>
              </a:rPr>
              <a:t>SISTEMA GLUCOLÍTICO</a:t>
            </a:r>
          </a:p>
          <a:p>
            <a:pPr algn="ctr" eaLnBrk="0" hangingPunct="0">
              <a:lnSpc>
                <a:spcPct val="90000"/>
              </a:lnSpc>
              <a:defRPr/>
            </a:pPr>
            <a:r>
              <a:rPr lang="en-US" sz="1800" b="1">
                <a:effectLst>
                  <a:outerShdw blurRad="38100" dist="38100" dir="2700000" algn="tl">
                    <a:srgbClr val="C0C0C0"/>
                  </a:outerShdw>
                </a:effectLst>
                <a:latin typeface="Arial" charset="0"/>
              </a:rPr>
              <a:t>(GLUCÓLISIS ANAERÓBICA</a:t>
            </a:r>
          </a:p>
        </p:txBody>
      </p:sp>
      <p:sp>
        <p:nvSpPr>
          <p:cNvPr id="5" name="Text Box 14">
            <a:extLst>
              <a:ext uri="{FF2B5EF4-FFF2-40B4-BE49-F238E27FC236}">
                <a16:creationId xmlns:a16="http://schemas.microsoft.com/office/drawing/2014/main" id="{7C0448B1-9639-4255-B360-A1BA34DEA108}"/>
              </a:ext>
            </a:extLst>
          </p:cNvPr>
          <p:cNvSpPr txBox="1">
            <a:spLocks noChangeArrowheads="1"/>
          </p:cNvSpPr>
          <p:nvPr/>
        </p:nvSpPr>
        <p:spPr bwMode="auto">
          <a:xfrm>
            <a:off x="3527425" y="1758950"/>
            <a:ext cx="19065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i="1">
                <a:latin typeface="Arial" panose="020B0604020202020204" pitchFamily="34" charset="0"/>
              </a:rPr>
              <a:t>Ausencia de O</a:t>
            </a:r>
            <a:r>
              <a:rPr lang="en-US" altLang="en-US" sz="1600" b="1" i="1" baseline="-25000">
                <a:latin typeface="Arial" panose="020B0604020202020204" pitchFamily="34" charset="0"/>
              </a:rPr>
              <a:t>2</a:t>
            </a:r>
          </a:p>
        </p:txBody>
      </p:sp>
      <p:sp>
        <p:nvSpPr>
          <p:cNvPr id="6" name="Text Box 32">
            <a:extLst>
              <a:ext uri="{FF2B5EF4-FFF2-40B4-BE49-F238E27FC236}">
                <a16:creationId xmlns:a16="http://schemas.microsoft.com/office/drawing/2014/main" id="{24AD38EB-21AA-4804-8EC1-CDADD218AF7F}"/>
              </a:ext>
            </a:extLst>
          </p:cNvPr>
          <p:cNvSpPr txBox="1">
            <a:spLocks noChangeArrowheads="1"/>
          </p:cNvSpPr>
          <p:nvPr/>
        </p:nvSpPr>
        <p:spPr bwMode="auto">
          <a:xfrm>
            <a:off x="3265488" y="936625"/>
            <a:ext cx="23939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Glucosa-6-Fosfato </a:t>
            </a:r>
          </a:p>
        </p:txBody>
      </p:sp>
      <p:sp>
        <p:nvSpPr>
          <p:cNvPr id="7" name="Text Box 69">
            <a:extLst>
              <a:ext uri="{FF2B5EF4-FFF2-40B4-BE49-F238E27FC236}">
                <a16:creationId xmlns:a16="http://schemas.microsoft.com/office/drawing/2014/main" id="{C5D090D3-EF39-4464-B371-FFE4448ED2E1}"/>
              </a:ext>
            </a:extLst>
          </p:cNvPr>
          <p:cNvSpPr txBox="1">
            <a:spLocks noChangeArrowheads="1"/>
          </p:cNvSpPr>
          <p:nvPr/>
        </p:nvSpPr>
        <p:spPr bwMode="auto">
          <a:xfrm>
            <a:off x="3260725" y="1446213"/>
            <a:ext cx="23939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Ácido Pirúvico</a:t>
            </a:r>
          </a:p>
        </p:txBody>
      </p:sp>
      <p:sp>
        <p:nvSpPr>
          <p:cNvPr id="8" name="Line 71">
            <a:extLst>
              <a:ext uri="{FF2B5EF4-FFF2-40B4-BE49-F238E27FC236}">
                <a16:creationId xmlns:a16="http://schemas.microsoft.com/office/drawing/2014/main" id="{7C9DEBD9-858D-4CF0-9216-7004012F90A8}"/>
              </a:ext>
            </a:extLst>
          </p:cNvPr>
          <p:cNvSpPr>
            <a:spLocks noChangeShapeType="1"/>
          </p:cNvSpPr>
          <p:nvPr/>
        </p:nvSpPr>
        <p:spPr bwMode="auto">
          <a:xfrm>
            <a:off x="4445000" y="165893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Text Box 72">
            <a:extLst>
              <a:ext uri="{FF2B5EF4-FFF2-40B4-BE49-F238E27FC236}">
                <a16:creationId xmlns:a16="http://schemas.microsoft.com/office/drawing/2014/main" id="{048E58D5-B122-4C2E-845C-D458786F34E0}"/>
              </a:ext>
            </a:extLst>
          </p:cNvPr>
          <p:cNvSpPr txBox="1">
            <a:spLocks noChangeArrowheads="1"/>
          </p:cNvSpPr>
          <p:nvPr/>
        </p:nvSpPr>
        <p:spPr bwMode="auto">
          <a:xfrm>
            <a:off x="3495675" y="2668588"/>
            <a:ext cx="19478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Se Acumula en</a:t>
            </a:r>
            <a:endParaRPr lang="en-US" altLang="en-US" sz="1600" b="1" baseline="-25000">
              <a:latin typeface="Arial" panose="020B0604020202020204" pitchFamily="34" charset="0"/>
            </a:endParaRPr>
          </a:p>
        </p:txBody>
      </p:sp>
      <p:sp>
        <p:nvSpPr>
          <p:cNvPr id="10" name="Freeform 75">
            <a:extLst>
              <a:ext uri="{FF2B5EF4-FFF2-40B4-BE49-F238E27FC236}">
                <a16:creationId xmlns:a16="http://schemas.microsoft.com/office/drawing/2014/main" id="{F5750914-0DD2-4774-985F-438A4C910988}"/>
              </a:ext>
            </a:extLst>
          </p:cNvPr>
          <p:cNvSpPr>
            <a:spLocks/>
          </p:cNvSpPr>
          <p:nvPr/>
        </p:nvSpPr>
        <p:spPr bwMode="auto">
          <a:xfrm rot="5400000" flipV="1">
            <a:off x="5922963" y="2133600"/>
            <a:ext cx="196850" cy="160972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11" name="Freeform 80">
            <a:extLst>
              <a:ext uri="{FF2B5EF4-FFF2-40B4-BE49-F238E27FC236}">
                <a16:creationId xmlns:a16="http://schemas.microsoft.com/office/drawing/2014/main" id="{4B913E56-25A0-4DFD-88FC-0979E428002B}"/>
              </a:ext>
            </a:extLst>
          </p:cNvPr>
          <p:cNvSpPr>
            <a:spLocks/>
          </p:cNvSpPr>
          <p:nvPr/>
        </p:nvSpPr>
        <p:spPr bwMode="auto">
          <a:xfrm rot="-5400000" flipH="1" flipV="1">
            <a:off x="2817813" y="2128837"/>
            <a:ext cx="196850" cy="160972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12" name="Text Box 81">
            <a:extLst>
              <a:ext uri="{FF2B5EF4-FFF2-40B4-BE49-F238E27FC236}">
                <a16:creationId xmlns:a16="http://schemas.microsoft.com/office/drawing/2014/main" id="{D118D1D8-43C7-4381-BCE1-335CAA52691F}"/>
              </a:ext>
            </a:extLst>
          </p:cNvPr>
          <p:cNvSpPr txBox="1">
            <a:spLocks noChangeArrowheads="1"/>
          </p:cNvSpPr>
          <p:nvPr/>
        </p:nvSpPr>
        <p:spPr bwMode="auto">
          <a:xfrm>
            <a:off x="450850" y="2944813"/>
            <a:ext cx="301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Músculos Esqueletales</a:t>
            </a:r>
          </a:p>
          <a:p>
            <a:pPr algn="ctr">
              <a:lnSpc>
                <a:spcPct val="90000"/>
              </a:lnSpc>
            </a:pPr>
            <a:r>
              <a:rPr lang="en-US" altLang="en-US" sz="1600" b="1">
                <a:latin typeface="Arial" panose="020B0604020202020204" pitchFamily="34" charset="0"/>
              </a:rPr>
              <a:t>(Intramuscular)</a:t>
            </a:r>
          </a:p>
        </p:txBody>
      </p:sp>
      <p:sp>
        <p:nvSpPr>
          <p:cNvPr id="13" name="Text Box 85">
            <a:extLst>
              <a:ext uri="{FF2B5EF4-FFF2-40B4-BE49-F238E27FC236}">
                <a16:creationId xmlns:a16="http://schemas.microsoft.com/office/drawing/2014/main" id="{4581DB56-4485-437D-A322-B6C9E7732AC4}"/>
              </a:ext>
            </a:extLst>
          </p:cNvPr>
          <p:cNvSpPr txBox="1">
            <a:spLocks noChangeArrowheads="1"/>
          </p:cNvSpPr>
          <p:nvPr/>
        </p:nvSpPr>
        <p:spPr bwMode="auto">
          <a:xfrm>
            <a:off x="5275263" y="2925763"/>
            <a:ext cx="2933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Líquidos Corporales</a:t>
            </a:r>
          </a:p>
          <a:p>
            <a:pPr algn="ctr">
              <a:lnSpc>
                <a:spcPct val="90000"/>
              </a:lnSpc>
            </a:pPr>
            <a:r>
              <a:rPr lang="en-US" altLang="en-US" sz="1600" b="1">
                <a:latin typeface="Arial" panose="020B0604020202020204" pitchFamily="34" charset="0"/>
              </a:rPr>
              <a:t>(Ej: Sangre)</a:t>
            </a:r>
          </a:p>
        </p:txBody>
      </p:sp>
      <p:sp>
        <p:nvSpPr>
          <p:cNvPr id="14" name="Freeform 87">
            <a:extLst>
              <a:ext uri="{FF2B5EF4-FFF2-40B4-BE49-F238E27FC236}">
                <a16:creationId xmlns:a16="http://schemas.microsoft.com/office/drawing/2014/main" id="{EF88194F-2D5A-4318-AA85-E11C79016945}"/>
              </a:ext>
            </a:extLst>
          </p:cNvPr>
          <p:cNvSpPr>
            <a:spLocks/>
          </p:cNvSpPr>
          <p:nvPr/>
        </p:nvSpPr>
        <p:spPr bwMode="auto">
          <a:xfrm flipV="1">
            <a:off x="2143125" y="3384550"/>
            <a:ext cx="4600575" cy="150813"/>
          </a:xfrm>
          <a:custGeom>
            <a:avLst/>
            <a:gdLst>
              <a:gd name="T0" fmla="*/ 0 w 1677"/>
              <a:gd name="T1" fmla="*/ 2147483647 h 181"/>
              <a:gd name="T2" fmla="*/ 0 w 1677"/>
              <a:gd name="T3" fmla="*/ 0 h 181"/>
              <a:gd name="T4" fmla="*/ 2147483647 w 1677"/>
              <a:gd name="T5" fmla="*/ 0 h 181"/>
              <a:gd name="T6" fmla="*/ 2147483647 w 1677"/>
              <a:gd name="T7" fmla="*/ 2147483647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15" name="Line 88">
            <a:extLst>
              <a:ext uri="{FF2B5EF4-FFF2-40B4-BE49-F238E27FC236}">
                <a16:creationId xmlns:a16="http://schemas.microsoft.com/office/drawing/2014/main" id="{E54642B8-EDC3-4116-AE22-5AA4AE9782B6}"/>
              </a:ext>
            </a:extLst>
          </p:cNvPr>
          <p:cNvSpPr>
            <a:spLocks noChangeShapeType="1"/>
          </p:cNvSpPr>
          <p:nvPr/>
        </p:nvSpPr>
        <p:spPr bwMode="auto">
          <a:xfrm>
            <a:off x="4449763" y="35496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 name="Text Box 89">
            <a:extLst>
              <a:ext uri="{FF2B5EF4-FFF2-40B4-BE49-F238E27FC236}">
                <a16:creationId xmlns:a16="http://schemas.microsoft.com/office/drawing/2014/main" id="{DE4885A6-2ED1-4630-8691-1F9B42E0B1D9}"/>
              </a:ext>
            </a:extLst>
          </p:cNvPr>
          <p:cNvSpPr txBox="1">
            <a:spLocks noChangeArrowheads="1"/>
          </p:cNvSpPr>
          <p:nvPr/>
        </p:nvSpPr>
        <p:spPr bwMode="auto">
          <a:xfrm>
            <a:off x="1435100" y="3656013"/>
            <a:ext cx="6324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En un Evento de Velocidad (Ej: 100m - 800m)</a:t>
            </a:r>
          </a:p>
        </p:txBody>
      </p:sp>
      <p:sp>
        <p:nvSpPr>
          <p:cNvPr id="17" name="Line 90">
            <a:extLst>
              <a:ext uri="{FF2B5EF4-FFF2-40B4-BE49-F238E27FC236}">
                <a16:creationId xmlns:a16="http://schemas.microsoft.com/office/drawing/2014/main" id="{0440D411-1617-4E8D-B6F0-AC66B95FBDB2}"/>
              </a:ext>
            </a:extLst>
          </p:cNvPr>
          <p:cNvSpPr>
            <a:spLocks noChangeShapeType="1"/>
          </p:cNvSpPr>
          <p:nvPr/>
        </p:nvSpPr>
        <p:spPr bwMode="auto">
          <a:xfrm>
            <a:off x="4446588" y="669925"/>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 name="Text Box 91">
            <a:extLst>
              <a:ext uri="{FF2B5EF4-FFF2-40B4-BE49-F238E27FC236}">
                <a16:creationId xmlns:a16="http://schemas.microsoft.com/office/drawing/2014/main" id="{5886179C-A186-44D1-A9E4-A7E7BB365758}"/>
              </a:ext>
            </a:extLst>
          </p:cNvPr>
          <p:cNvSpPr txBox="1">
            <a:spLocks noChangeArrowheads="1"/>
          </p:cNvSpPr>
          <p:nvPr/>
        </p:nvSpPr>
        <p:spPr bwMode="auto">
          <a:xfrm>
            <a:off x="4424363" y="633413"/>
            <a:ext cx="255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(Catabolismo, forma:)</a:t>
            </a:r>
          </a:p>
        </p:txBody>
      </p:sp>
      <p:sp>
        <p:nvSpPr>
          <p:cNvPr id="19" name="Line 92">
            <a:extLst>
              <a:ext uri="{FF2B5EF4-FFF2-40B4-BE49-F238E27FC236}">
                <a16:creationId xmlns:a16="http://schemas.microsoft.com/office/drawing/2014/main" id="{86E297FB-98ED-4C6D-87F4-FD74B8F0E87F}"/>
              </a:ext>
            </a:extLst>
          </p:cNvPr>
          <p:cNvSpPr>
            <a:spLocks noChangeShapeType="1"/>
          </p:cNvSpPr>
          <p:nvPr/>
        </p:nvSpPr>
        <p:spPr bwMode="auto">
          <a:xfrm>
            <a:off x="4441825" y="1150938"/>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 name="Text Box 93">
            <a:extLst>
              <a:ext uri="{FF2B5EF4-FFF2-40B4-BE49-F238E27FC236}">
                <a16:creationId xmlns:a16="http://schemas.microsoft.com/office/drawing/2014/main" id="{4028D58B-D526-4FD5-8A84-91CA4D313891}"/>
              </a:ext>
            </a:extLst>
          </p:cNvPr>
          <p:cNvSpPr txBox="1">
            <a:spLocks noChangeArrowheads="1"/>
          </p:cNvSpPr>
          <p:nvPr/>
        </p:nvSpPr>
        <p:spPr bwMode="auto">
          <a:xfrm>
            <a:off x="4419600" y="1114425"/>
            <a:ext cx="255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(Cataboliza, forma:)</a:t>
            </a:r>
          </a:p>
        </p:txBody>
      </p:sp>
      <p:sp>
        <p:nvSpPr>
          <p:cNvPr id="21" name="Text Box 94">
            <a:extLst>
              <a:ext uri="{FF2B5EF4-FFF2-40B4-BE49-F238E27FC236}">
                <a16:creationId xmlns:a16="http://schemas.microsoft.com/office/drawing/2014/main" id="{B0F6ACA0-F039-45E8-881A-5C0A19830EC2}"/>
              </a:ext>
            </a:extLst>
          </p:cNvPr>
          <p:cNvSpPr txBox="1">
            <a:spLocks noChangeArrowheads="1"/>
          </p:cNvSpPr>
          <p:nvPr/>
        </p:nvSpPr>
        <p:spPr bwMode="auto">
          <a:xfrm>
            <a:off x="3490913" y="2278063"/>
            <a:ext cx="194786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Ácido Láctico</a:t>
            </a:r>
            <a:endParaRPr lang="en-US" altLang="en-US" sz="1600" b="1" baseline="-25000">
              <a:latin typeface="Arial" panose="020B0604020202020204" pitchFamily="34" charset="0"/>
            </a:endParaRPr>
          </a:p>
        </p:txBody>
      </p:sp>
      <p:sp>
        <p:nvSpPr>
          <p:cNvPr id="22" name="Line 95">
            <a:extLst>
              <a:ext uri="{FF2B5EF4-FFF2-40B4-BE49-F238E27FC236}">
                <a16:creationId xmlns:a16="http://schemas.microsoft.com/office/drawing/2014/main" id="{B3374EFA-24EA-43EB-9434-36ABF8E441EC}"/>
              </a:ext>
            </a:extLst>
          </p:cNvPr>
          <p:cNvSpPr>
            <a:spLocks noChangeShapeType="1"/>
          </p:cNvSpPr>
          <p:nvPr/>
        </p:nvSpPr>
        <p:spPr bwMode="auto">
          <a:xfrm>
            <a:off x="4454525" y="25400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 name="Line 96">
            <a:extLst>
              <a:ext uri="{FF2B5EF4-FFF2-40B4-BE49-F238E27FC236}">
                <a16:creationId xmlns:a16="http://schemas.microsoft.com/office/drawing/2014/main" id="{66B89294-77D9-4EF5-AAD5-86219CC8B5C4}"/>
              </a:ext>
            </a:extLst>
          </p:cNvPr>
          <p:cNvSpPr>
            <a:spLocks noChangeShapeType="1"/>
          </p:cNvSpPr>
          <p:nvPr/>
        </p:nvSpPr>
        <p:spPr bwMode="auto">
          <a:xfrm>
            <a:off x="4440238" y="38973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 name="Text Box 97">
            <a:extLst>
              <a:ext uri="{FF2B5EF4-FFF2-40B4-BE49-F238E27FC236}">
                <a16:creationId xmlns:a16="http://schemas.microsoft.com/office/drawing/2014/main" id="{9BAC9265-89EA-46E9-8885-126C844BA7CD}"/>
              </a:ext>
            </a:extLst>
          </p:cNvPr>
          <p:cNvSpPr txBox="1">
            <a:spLocks noChangeArrowheads="1"/>
          </p:cNvSpPr>
          <p:nvPr/>
        </p:nvSpPr>
        <p:spPr bwMode="auto">
          <a:xfrm>
            <a:off x="3732213" y="4037013"/>
            <a:ext cx="16033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Ácido Láctico</a:t>
            </a:r>
          </a:p>
          <a:p>
            <a:pPr algn="ctr">
              <a:lnSpc>
                <a:spcPct val="80000"/>
              </a:lnSpc>
            </a:pPr>
            <a:r>
              <a:rPr lang="en-US" altLang="en-US" sz="1600" b="1">
                <a:latin typeface="Arial" panose="020B0604020202020204" pitchFamily="34" charset="0"/>
              </a:rPr>
              <a:t>(25 mmol/kg)</a:t>
            </a:r>
          </a:p>
        </p:txBody>
      </p:sp>
      <p:sp>
        <p:nvSpPr>
          <p:cNvPr id="25" name="Line 98">
            <a:extLst>
              <a:ext uri="{FF2B5EF4-FFF2-40B4-BE49-F238E27FC236}">
                <a16:creationId xmlns:a16="http://schemas.microsoft.com/office/drawing/2014/main" id="{D763CE9E-8308-4439-AC14-EDDACD1151E4}"/>
              </a:ext>
            </a:extLst>
          </p:cNvPr>
          <p:cNvSpPr>
            <a:spLocks noChangeShapeType="1"/>
          </p:cNvSpPr>
          <p:nvPr/>
        </p:nvSpPr>
        <p:spPr bwMode="auto">
          <a:xfrm flipV="1">
            <a:off x="3797300" y="4054475"/>
            <a:ext cx="0" cy="20002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6" name="Line 99">
            <a:extLst>
              <a:ext uri="{FF2B5EF4-FFF2-40B4-BE49-F238E27FC236}">
                <a16:creationId xmlns:a16="http://schemas.microsoft.com/office/drawing/2014/main" id="{9A2E8D12-D838-43D3-AC5C-2C6BF6336905}"/>
              </a:ext>
            </a:extLst>
          </p:cNvPr>
          <p:cNvSpPr>
            <a:spLocks noChangeShapeType="1"/>
          </p:cNvSpPr>
          <p:nvPr/>
        </p:nvSpPr>
        <p:spPr bwMode="auto">
          <a:xfrm>
            <a:off x="4437063" y="4481513"/>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Text Box 100">
            <a:extLst>
              <a:ext uri="{FF2B5EF4-FFF2-40B4-BE49-F238E27FC236}">
                <a16:creationId xmlns:a16="http://schemas.microsoft.com/office/drawing/2014/main" id="{2AFA80AF-605B-4578-BD26-265D129B8219}"/>
              </a:ext>
            </a:extLst>
          </p:cNvPr>
          <p:cNvSpPr txBox="1">
            <a:spLocks noChangeArrowheads="1"/>
          </p:cNvSpPr>
          <p:nvPr/>
        </p:nvSpPr>
        <p:spPr bwMode="auto">
          <a:xfrm>
            <a:off x="4414838" y="4416425"/>
            <a:ext cx="962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(Causa)</a:t>
            </a:r>
          </a:p>
        </p:txBody>
      </p:sp>
      <p:sp>
        <p:nvSpPr>
          <p:cNvPr id="28" name="Text Box 101">
            <a:extLst>
              <a:ext uri="{FF2B5EF4-FFF2-40B4-BE49-F238E27FC236}">
                <a16:creationId xmlns:a16="http://schemas.microsoft.com/office/drawing/2014/main" id="{9E0740BA-8069-45FC-87D7-0DF54564F94A}"/>
              </a:ext>
            </a:extLst>
          </p:cNvPr>
          <p:cNvSpPr txBox="1">
            <a:spLocks noChangeArrowheads="1"/>
          </p:cNvSpPr>
          <p:nvPr/>
        </p:nvSpPr>
        <p:spPr bwMode="auto">
          <a:xfrm>
            <a:off x="3427413" y="4718050"/>
            <a:ext cx="23542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Acidosis Metabólica</a:t>
            </a:r>
          </a:p>
          <a:p>
            <a:pPr algn="ctr">
              <a:lnSpc>
                <a:spcPct val="80000"/>
              </a:lnSpc>
            </a:pPr>
            <a:r>
              <a:rPr lang="en-US" altLang="en-US" sz="1600" b="1">
                <a:latin typeface="Arial" panose="020B0604020202020204" pitchFamily="34" charset="0"/>
              </a:rPr>
              <a:t>(   pH; Acidificación)</a:t>
            </a:r>
          </a:p>
        </p:txBody>
      </p:sp>
      <p:sp>
        <p:nvSpPr>
          <p:cNvPr id="29" name="Line 102">
            <a:extLst>
              <a:ext uri="{FF2B5EF4-FFF2-40B4-BE49-F238E27FC236}">
                <a16:creationId xmlns:a16="http://schemas.microsoft.com/office/drawing/2014/main" id="{C42204F8-89DB-4761-8E7D-3ABB3CF3FFDC}"/>
              </a:ext>
            </a:extLst>
          </p:cNvPr>
          <p:cNvSpPr>
            <a:spLocks noChangeShapeType="1"/>
          </p:cNvSpPr>
          <p:nvPr/>
        </p:nvSpPr>
        <p:spPr bwMode="auto">
          <a:xfrm>
            <a:off x="3781425" y="4989513"/>
            <a:ext cx="0" cy="20002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 name="Freeform 103">
            <a:extLst>
              <a:ext uri="{FF2B5EF4-FFF2-40B4-BE49-F238E27FC236}">
                <a16:creationId xmlns:a16="http://schemas.microsoft.com/office/drawing/2014/main" id="{A62A8FB9-49A8-48B1-B7C9-8785068B9CD9}"/>
              </a:ext>
            </a:extLst>
          </p:cNvPr>
          <p:cNvSpPr>
            <a:spLocks/>
          </p:cNvSpPr>
          <p:nvPr/>
        </p:nvSpPr>
        <p:spPr bwMode="auto">
          <a:xfrm rot="-5400000" flipH="1" flipV="1">
            <a:off x="2670176" y="4217987"/>
            <a:ext cx="196850" cy="160972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31" name="Text Box 104">
            <a:extLst>
              <a:ext uri="{FF2B5EF4-FFF2-40B4-BE49-F238E27FC236}">
                <a16:creationId xmlns:a16="http://schemas.microsoft.com/office/drawing/2014/main" id="{77A62BFA-D295-4862-97E5-7275D6B6A794}"/>
              </a:ext>
            </a:extLst>
          </p:cNvPr>
          <p:cNvSpPr txBox="1">
            <a:spLocks noChangeArrowheads="1"/>
          </p:cNvSpPr>
          <p:nvPr/>
        </p:nvSpPr>
        <p:spPr bwMode="auto">
          <a:xfrm>
            <a:off x="481013" y="5032375"/>
            <a:ext cx="301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Dificulta Función</a:t>
            </a:r>
          </a:p>
          <a:p>
            <a:pPr algn="ctr">
              <a:lnSpc>
                <a:spcPct val="90000"/>
              </a:lnSpc>
            </a:pPr>
            <a:r>
              <a:rPr lang="en-US" altLang="en-US" sz="1600" b="1">
                <a:latin typeface="Arial" panose="020B0604020202020204" pitchFamily="34" charset="0"/>
              </a:rPr>
              <a:t>Enzimática Glucolítica</a:t>
            </a:r>
          </a:p>
        </p:txBody>
      </p:sp>
      <p:sp>
        <p:nvSpPr>
          <p:cNvPr id="32" name="Line 105">
            <a:extLst>
              <a:ext uri="{FF2B5EF4-FFF2-40B4-BE49-F238E27FC236}">
                <a16:creationId xmlns:a16="http://schemas.microsoft.com/office/drawing/2014/main" id="{0DCB9F6F-15FF-4B6E-98BE-B4C6303AB0E6}"/>
              </a:ext>
            </a:extLst>
          </p:cNvPr>
          <p:cNvSpPr>
            <a:spLocks noChangeShapeType="1"/>
          </p:cNvSpPr>
          <p:nvPr/>
        </p:nvSpPr>
        <p:spPr bwMode="auto">
          <a:xfrm>
            <a:off x="1958975" y="55213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3" name="Text Box 106">
            <a:extLst>
              <a:ext uri="{FF2B5EF4-FFF2-40B4-BE49-F238E27FC236}">
                <a16:creationId xmlns:a16="http://schemas.microsoft.com/office/drawing/2014/main" id="{4C888D6A-8FBE-446F-AD96-B75FE3A644A4}"/>
              </a:ext>
            </a:extLst>
          </p:cNvPr>
          <p:cNvSpPr txBox="1">
            <a:spLocks noChangeArrowheads="1"/>
          </p:cNvSpPr>
          <p:nvPr/>
        </p:nvSpPr>
        <p:spPr bwMode="auto">
          <a:xfrm>
            <a:off x="822325" y="5661025"/>
            <a:ext cx="2587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pPr>
            <a:r>
              <a:rPr lang="en-US" altLang="en-US" sz="1600" b="1">
                <a:latin typeface="Arial" panose="020B0604020202020204" pitchFamily="34" charset="0"/>
              </a:rPr>
              <a:t>Catabolismo Glucógeno</a:t>
            </a:r>
          </a:p>
        </p:txBody>
      </p:sp>
      <p:sp>
        <p:nvSpPr>
          <p:cNvPr id="34" name="Line 107">
            <a:extLst>
              <a:ext uri="{FF2B5EF4-FFF2-40B4-BE49-F238E27FC236}">
                <a16:creationId xmlns:a16="http://schemas.microsoft.com/office/drawing/2014/main" id="{29ED3A48-3979-4D26-A14E-423660E01163}"/>
              </a:ext>
            </a:extLst>
          </p:cNvPr>
          <p:cNvSpPr>
            <a:spLocks noChangeShapeType="1"/>
          </p:cNvSpPr>
          <p:nvPr/>
        </p:nvSpPr>
        <p:spPr bwMode="auto">
          <a:xfrm>
            <a:off x="844550" y="5707063"/>
            <a:ext cx="0" cy="20002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Line 108">
            <a:extLst>
              <a:ext uri="{FF2B5EF4-FFF2-40B4-BE49-F238E27FC236}">
                <a16:creationId xmlns:a16="http://schemas.microsoft.com/office/drawing/2014/main" id="{F718E404-E6DD-4A75-A88E-BC747A3DF908}"/>
              </a:ext>
            </a:extLst>
          </p:cNvPr>
          <p:cNvSpPr>
            <a:spLocks noChangeShapeType="1"/>
          </p:cNvSpPr>
          <p:nvPr/>
        </p:nvSpPr>
        <p:spPr bwMode="auto">
          <a:xfrm>
            <a:off x="1954213" y="59023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 name="Text Box 109">
            <a:extLst>
              <a:ext uri="{FF2B5EF4-FFF2-40B4-BE49-F238E27FC236}">
                <a16:creationId xmlns:a16="http://schemas.microsoft.com/office/drawing/2014/main" id="{E3244805-41DC-4512-90F4-4B4C40AFC5DE}"/>
              </a:ext>
            </a:extLst>
          </p:cNvPr>
          <p:cNvSpPr txBox="1">
            <a:spLocks noChangeArrowheads="1"/>
          </p:cNvSpPr>
          <p:nvPr/>
        </p:nvSpPr>
        <p:spPr bwMode="auto">
          <a:xfrm>
            <a:off x="788988" y="6042025"/>
            <a:ext cx="27654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pPr>
            <a:r>
              <a:rPr lang="en-US" altLang="en-US" sz="1600" b="1">
                <a:latin typeface="Arial" panose="020B0604020202020204" pitchFamily="34" charset="0"/>
              </a:rPr>
              <a:t>Disponibilidad de Energía</a:t>
            </a:r>
          </a:p>
        </p:txBody>
      </p:sp>
      <p:sp>
        <p:nvSpPr>
          <p:cNvPr id="37" name="Line 110">
            <a:extLst>
              <a:ext uri="{FF2B5EF4-FFF2-40B4-BE49-F238E27FC236}">
                <a16:creationId xmlns:a16="http://schemas.microsoft.com/office/drawing/2014/main" id="{A2CAAC07-CB50-4502-8F22-3E7F5F527436}"/>
              </a:ext>
            </a:extLst>
          </p:cNvPr>
          <p:cNvSpPr>
            <a:spLocks noChangeShapeType="1"/>
          </p:cNvSpPr>
          <p:nvPr/>
        </p:nvSpPr>
        <p:spPr bwMode="auto">
          <a:xfrm>
            <a:off x="811213" y="6088063"/>
            <a:ext cx="0" cy="20002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 name="Freeform 111">
            <a:extLst>
              <a:ext uri="{FF2B5EF4-FFF2-40B4-BE49-F238E27FC236}">
                <a16:creationId xmlns:a16="http://schemas.microsoft.com/office/drawing/2014/main" id="{52893B01-9910-4FA4-9673-819A8B2B366A}"/>
              </a:ext>
            </a:extLst>
          </p:cNvPr>
          <p:cNvSpPr>
            <a:spLocks/>
          </p:cNvSpPr>
          <p:nvPr/>
        </p:nvSpPr>
        <p:spPr bwMode="auto">
          <a:xfrm>
            <a:off x="1960563" y="6278563"/>
            <a:ext cx="2011362" cy="177800"/>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508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39" name="Text Box 112">
            <a:extLst>
              <a:ext uri="{FF2B5EF4-FFF2-40B4-BE49-F238E27FC236}">
                <a16:creationId xmlns:a16="http://schemas.microsoft.com/office/drawing/2014/main" id="{C5E02925-02A0-488C-AD7F-5E9B156EFD14}"/>
              </a:ext>
            </a:extLst>
          </p:cNvPr>
          <p:cNvSpPr txBox="1">
            <a:spLocks noChangeArrowheads="1"/>
          </p:cNvSpPr>
          <p:nvPr/>
        </p:nvSpPr>
        <p:spPr bwMode="auto">
          <a:xfrm>
            <a:off x="3706813" y="6297613"/>
            <a:ext cx="1766887" cy="384175"/>
          </a:xfrm>
          <a:prstGeom prst="rect">
            <a:avLst/>
          </a:prstGeom>
          <a:noFill/>
          <a:ln w="9525">
            <a:noFill/>
            <a:miter lim="800000"/>
            <a:headEnd/>
            <a:tailEnd/>
          </a:ln>
          <a:effectLst/>
        </p:spPr>
        <p:txBody>
          <a:bodyPr>
            <a:spAutoFit/>
          </a:bodyPr>
          <a:lstStyle/>
          <a:p>
            <a:pPr algn="ctr" eaLnBrk="0" hangingPunct="0">
              <a:lnSpc>
                <a:spcPct val="80000"/>
              </a:lnSpc>
              <a:defRPr/>
            </a:pPr>
            <a:r>
              <a:rPr lang="en-US" sz="2400">
                <a:effectLst>
                  <a:outerShdw blurRad="38100" dist="38100" dir="2700000" algn="tl">
                    <a:srgbClr val="C0C0C0"/>
                  </a:outerShdw>
                </a:effectLst>
                <a:latin typeface="Arial Black" pitchFamily="34" charset="0"/>
              </a:rPr>
              <a:t>FATIGA</a:t>
            </a:r>
          </a:p>
        </p:txBody>
      </p:sp>
      <p:sp>
        <p:nvSpPr>
          <p:cNvPr id="40" name="Line 113">
            <a:extLst>
              <a:ext uri="{FF2B5EF4-FFF2-40B4-BE49-F238E27FC236}">
                <a16:creationId xmlns:a16="http://schemas.microsoft.com/office/drawing/2014/main" id="{C3FCDFE8-5ED5-444B-87D6-E2C39C7643E0}"/>
              </a:ext>
            </a:extLst>
          </p:cNvPr>
          <p:cNvSpPr>
            <a:spLocks noChangeShapeType="1"/>
          </p:cNvSpPr>
          <p:nvPr/>
        </p:nvSpPr>
        <p:spPr bwMode="auto">
          <a:xfrm>
            <a:off x="4460875" y="2033588"/>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1" name="Text Box 114">
            <a:extLst>
              <a:ext uri="{FF2B5EF4-FFF2-40B4-BE49-F238E27FC236}">
                <a16:creationId xmlns:a16="http://schemas.microsoft.com/office/drawing/2014/main" id="{5B68D641-7628-431B-82B2-DA1BF5F74257}"/>
              </a:ext>
            </a:extLst>
          </p:cNvPr>
          <p:cNvSpPr txBox="1">
            <a:spLocks noChangeArrowheads="1"/>
          </p:cNvSpPr>
          <p:nvPr/>
        </p:nvSpPr>
        <p:spPr bwMode="auto">
          <a:xfrm>
            <a:off x="4438650" y="1997075"/>
            <a:ext cx="2900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(Forma Desecho Metabólico:)</a:t>
            </a:r>
          </a:p>
        </p:txBody>
      </p:sp>
      <p:sp>
        <p:nvSpPr>
          <p:cNvPr id="42" name="Freeform 115">
            <a:extLst>
              <a:ext uri="{FF2B5EF4-FFF2-40B4-BE49-F238E27FC236}">
                <a16:creationId xmlns:a16="http://schemas.microsoft.com/office/drawing/2014/main" id="{9FDF18E6-C543-4475-8790-32DC99BF2FB3}"/>
              </a:ext>
            </a:extLst>
          </p:cNvPr>
          <p:cNvSpPr>
            <a:spLocks/>
          </p:cNvSpPr>
          <p:nvPr/>
        </p:nvSpPr>
        <p:spPr bwMode="auto">
          <a:xfrm rot="5400000" flipV="1">
            <a:off x="6308726" y="4213225"/>
            <a:ext cx="196850" cy="1609725"/>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3" name="Text Box 116">
            <a:extLst>
              <a:ext uri="{FF2B5EF4-FFF2-40B4-BE49-F238E27FC236}">
                <a16:creationId xmlns:a16="http://schemas.microsoft.com/office/drawing/2014/main" id="{D88E9ED3-DCFD-428D-9E6D-779E27391F6F}"/>
              </a:ext>
            </a:extLst>
          </p:cNvPr>
          <p:cNvSpPr txBox="1">
            <a:spLocks noChangeArrowheads="1"/>
          </p:cNvSpPr>
          <p:nvPr/>
        </p:nvSpPr>
        <p:spPr bwMode="auto">
          <a:xfrm>
            <a:off x="6046788" y="5087938"/>
            <a:ext cx="25876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pPr>
            <a:r>
              <a:rPr lang="en-US" altLang="en-US" sz="1600" b="1">
                <a:latin typeface="Arial" panose="020B0604020202020204" pitchFamily="34" charset="0"/>
              </a:rPr>
              <a:t>Capacidad Combinar el</a:t>
            </a:r>
          </a:p>
          <a:p>
            <a:pPr algn="l">
              <a:lnSpc>
                <a:spcPct val="80000"/>
              </a:lnSpc>
            </a:pPr>
            <a:r>
              <a:rPr lang="en-US" altLang="en-US" sz="1600" b="1">
                <a:latin typeface="Arial" panose="020B0604020202020204" pitchFamily="34" charset="0"/>
              </a:rPr>
              <a:t>Calcio de las Fibras</a:t>
            </a:r>
          </a:p>
        </p:txBody>
      </p:sp>
      <p:sp>
        <p:nvSpPr>
          <p:cNvPr id="44" name="Line 117">
            <a:extLst>
              <a:ext uri="{FF2B5EF4-FFF2-40B4-BE49-F238E27FC236}">
                <a16:creationId xmlns:a16="http://schemas.microsoft.com/office/drawing/2014/main" id="{6376DF0A-19EC-40A6-A0FF-E32179743F26}"/>
              </a:ext>
            </a:extLst>
          </p:cNvPr>
          <p:cNvSpPr>
            <a:spLocks noChangeShapeType="1"/>
          </p:cNvSpPr>
          <p:nvPr/>
        </p:nvSpPr>
        <p:spPr bwMode="auto">
          <a:xfrm>
            <a:off x="6069013" y="5133975"/>
            <a:ext cx="0" cy="417513"/>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 name="Text Box 118">
            <a:extLst>
              <a:ext uri="{FF2B5EF4-FFF2-40B4-BE49-F238E27FC236}">
                <a16:creationId xmlns:a16="http://schemas.microsoft.com/office/drawing/2014/main" id="{2FD5D247-0B0D-4AE7-83B8-07090FF534A9}"/>
              </a:ext>
            </a:extLst>
          </p:cNvPr>
          <p:cNvSpPr txBox="1">
            <a:spLocks noChangeArrowheads="1"/>
          </p:cNvSpPr>
          <p:nvPr/>
        </p:nvSpPr>
        <p:spPr bwMode="auto">
          <a:xfrm>
            <a:off x="6096000" y="5811838"/>
            <a:ext cx="23193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Impide la </a:t>
            </a:r>
          </a:p>
          <a:p>
            <a:pPr algn="ctr">
              <a:lnSpc>
                <a:spcPct val="80000"/>
              </a:lnSpc>
            </a:pPr>
            <a:r>
              <a:rPr lang="en-US" altLang="en-US" sz="1600" b="1">
                <a:latin typeface="Arial" panose="020B0604020202020204" pitchFamily="34" charset="0"/>
              </a:rPr>
              <a:t>Contracción Muscular</a:t>
            </a:r>
          </a:p>
        </p:txBody>
      </p:sp>
      <p:sp>
        <p:nvSpPr>
          <p:cNvPr id="46" name="Line 120">
            <a:extLst>
              <a:ext uri="{FF2B5EF4-FFF2-40B4-BE49-F238E27FC236}">
                <a16:creationId xmlns:a16="http://schemas.microsoft.com/office/drawing/2014/main" id="{6F9172AE-1CE8-4318-9846-E6B1F55A4FB0}"/>
              </a:ext>
            </a:extLst>
          </p:cNvPr>
          <p:cNvSpPr>
            <a:spLocks noChangeShapeType="1"/>
          </p:cNvSpPr>
          <p:nvPr/>
        </p:nvSpPr>
        <p:spPr bwMode="auto">
          <a:xfrm>
            <a:off x="7207250" y="5519738"/>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7" name="Freeform 121">
            <a:extLst>
              <a:ext uri="{FF2B5EF4-FFF2-40B4-BE49-F238E27FC236}">
                <a16:creationId xmlns:a16="http://schemas.microsoft.com/office/drawing/2014/main" id="{46778570-B3C4-4A81-B8F5-2B0996523885}"/>
              </a:ext>
            </a:extLst>
          </p:cNvPr>
          <p:cNvSpPr>
            <a:spLocks/>
          </p:cNvSpPr>
          <p:nvPr/>
        </p:nvSpPr>
        <p:spPr bwMode="auto">
          <a:xfrm flipH="1">
            <a:off x="5213350" y="6273800"/>
            <a:ext cx="2011363" cy="177800"/>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508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Tree>
    <p:extLst>
      <p:ext uri="{BB962C8B-B14F-4D97-AF65-F5344CB8AC3E}">
        <p14:creationId xmlns:p14="http://schemas.microsoft.com/office/powerpoint/2010/main" val="23782681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Text Box 4">
            <a:extLst>
              <a:ext uri="{FF2B5EF4-FFF2-40B4-BE49-F238E27FC236}">
                <a16:creationId xmlns:a16="http://schemas.microsoft.com/office/drawing/2014/main" id="{AB185766-DC54-4365-8D1B-01BB71DB74B3}"/>
              </a:ext>
            </a:extLst>
          </p:cNvPr>
          <p:cNvSpPr txBox="1">
            <a:spLocks noChangeArrowheads="1"/>
          </p:cNvSpPr>
          <p:nvPr/>
        </p:nvSpPr>
        <p:spPr bwMode="auto">
          <a:xfrm>
            <a:off x="3298825" y="3123902"/>
            <a:ext cx="2333625" cy="476250"/>
          </a:xfrm>
          <a:prstGeom prst="rect">
            <a:avLst/>
          </a:prstGeom>
          <a:noFill/>
          <a:ln w="9525">
            <a:noFill/>
            <a:miter lim="800000"/>
            <a:headEnd/>
            <a:tailEnd/>
          </a:ln>
          <a:effectLst/>
        </p:spPr>
        <p:txBody>
          <a:bodyPr>
            <a:spAutoFit/>
          </a:bodyPr>
          <a:lstStyle/>
          <a:p>
            <a:pPr algn="ctr" eaLnBrk="0" hangingPunct="0">
              <a:lnSpc>
                <a:spcPct val="90000"/>
              </a:lnSpc>
              <a:defRPr/>
            </a:pPr>
            <a:r>
              <a:rPr lang="es-PR" sz="2800">
                <a:solidFill>
                  <a:srgbClr val="000000"/>
                </a:solidFill>
                <a:effectLst>
                  <a:outerShdw blurRad="38100" dist="38100" dir="2700000" algn="tl">
                    <a:srgbClr val="C0C0C0"/>
                  </a:outerShdw>
                </a:effectLst>
                <a:latin typeface="Arial Black" pitchFamily="34" charset="0"/>
              </a:rPr>
              <a:t>Libera H</a:t>
            </a:r>
            <a:r>
              <a:rPr lang="es-PR" sz="2800" baseline="30000">
                <a:solidFill>
                  <a:srgbClr val="000000"/>
                </a:solidFill>
                <a:effectLst>
                  <a:outerShdw blurRad="38100" dist="38100" dir="2700000" algn="tl">
                    <a:srgbClr val="C0C0C0"/>
                  </a:outerShdw>
                </a:effectLst>
                <a:latin typeface="Arial Black" pitchFamily="34" charset="0"/>
              </a:rPr>
              <a:t>+</a:t>
            </a:r>
          </a:p>
        </p:txBody>
      </p:sp>
      <p:sp>
        <p:nvSpPr>
          <p:cNvPr id="433155" name="Text Box 8">
            <a:extLst>
              <a:ext uri="{FF2B5EF4-FFF2-40B4-BE49-F238E27FC236}">
                <a16:creationId xmlns:a16="http://schemas.microsoft.com/office/drawing/2014/main" id="{B472F2A1-CADE-4F28-8E7F-C0BA2696FBFC}"/>
              </a:ext>
            </a:extLst>
          </p:cNvPr>
          <p:cNvSpPr txBox="1">
            <a:spLocks noChangeArrowheads="1"/>
          </p:cNvSpPr>
          <p:nvPr/>
        </p:nvSpPr>
        <p:spPr bwMode="auto">
          <a:xfrm>
            <a:off x="4305300" y="2498427"/>
            <a:ext cx="3684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2400" b="1" i="1">
                <a:latin typeface="Times New Roman" panose="02020603050405020304" pitchFamily="18" charset="0"/>
              </a:rPr>
              <a:t>(Disocia rápidamente)</a:t>
            </a:r>
          </a:p>
        </p:txBody>
      </p:sp>
      <p:sp>
        <p:nvSpPr>
          <p:cNvPr id="204811" name="Rectangle 11">
            <a:extLst>
              <a:ext uri="{FF2B5EF4-FFF2-40B4-BE49-F238E27FC236}">
                <a16:creationId xmlns:a16="http://schemas.microsoft.com/office/drawing/2014/main" id="{1EAFB545-4C1F-4A92-9F9B-F73A7D3AF694}"/>
              </a:ext>
            </a:extLst>
          </p:cNvPr>
          <p:cNvSpPr>
            <a:spLocks noChangeArrowheads="1"/>
          </p:cNvSpPr>
          <p:nvPr/>
        </p:nvSpPr>
        <p:spPr bwMode="auto">
          <a:xfrm>
            <a:off x="2790825" y="1782465"/>
            <a:ext cx="3287713" cy="87153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60000"/>
              </a:lnSpc>
              <a:spcBef>
                <a:spcPct val="20000"/>
              </a:spcBef>
              <a:defRPr/>
            </a:pPr>
            <a:r>
              <a:rPr lang="es-PR" sz="2800" b="1">
                <a:solidFill>
                  <a:srgbClr val="000000"/>
                </a:solidFill>
                <a:latin typeface="Arial" charset="0"/>
              </a:rPr>
              <a:t>Ácido Láctico</a:t>
            </a:r>
          </a:p>
          <a:p>
            <a:pPr marL="342900" indent="-342900" algn="ctr" eaLnBrk="0" hangingPunct="0">
              <a:lnSpc>
                <a:spcPct val="60000"/>
              </a:lnSpc>
              <a:spcBef>
                <a:spcPct val="20000"/>
              </a:spcBef>
              <a:defRPr/>
            </a:pPr>
            <a:r>
              <a:rPr lang="es-PR" sz="2800" b="1">
                <a:solidFill>
                  <a:srgbClr val="000000"/>
                </a:solidFill>
                <a:latin typeface="Arial" charset="0"/>
              </a:rPr>
              <a:t>(C</a:t>
            </a:r>
            <a:r>
              <a:rPr lang="es-PR" sz="2800" b="1" baseline="-25000">
                <a:solidFill>
                  <a:srgbClr val="000000"/>
                </a:solidFill>
                <a:latin typeface="Arial" charset="0"/>
              </a:rPr>
              <a:t>3</a:t>
            </a:r>
            <a:r>
              <a:rPr lang="es-PR" sz="2800" b="1">
                <a:solidFill>
                  <a:srgbClr val="000000"/>
                </a:solidFill>
                <a:latin typeface="Arial" charset="0"/>
              </a:rPr>
              <a:t>H</a:t>
            </a:r>
            <a:r>
              <a:rPr lang="es-PR" sz="2800" b="1" baseline="-25000">
                <a:solidFill>
                  <a:srgbClr val="000000"/>
                </a:solidFill>
                <a:latin typeface="Arial" charset="0"/>
              </a:rPr>
              <a:t>6</a:t>
            </a:r>
            <a:r>
              <a:rPr lang="es-PR" sz="2800" b="1">
                <a:solidFill>
                  <a:srgbClr val="000000"/>
                </a:solidFill>
                <a:latin typeface="Arial" charset="0"/>
              </a:rPr>
              <a:t>O</a:t>
            </a:r>
            <a:r>
              <a:rPr lang="es-PR" sz="2800" b="1" baseline="-25000">
                <a:solidFill>
                  <a:srgbClr val="000000"/>
                </a:solidFill>
                <a:latin typeface="Arial" charset="0"/>
              </a:rPr>
              <a:t>8</a:t>
            </a:r>
            <a:r>
              <a:rPr lang="es-PR" sz="2800" b="1">
                <a:solidFill>
                  <a:srgbClr val="000000"/>
                </a:solidFill>
                <a:latin typeface="Arial" charset="0"/>
              </a:rPr>
              <a:t>)</a:t>
            </a:r>
          </a:p>
        </p:txBody>
      </p:sp>
      <p:sp>
        <p:nvSpPr>
          <p:cNvPr id="433157" name="Line 12">
            <a:extLst>
              <a:ext uri="{FF2B5EF4-FFF2-40B4-BE49-F238E27FC236}">
                <a16:creationId xmlns:a16="http://schemas.microsoft.com/office/drawing/2014/main" id="{1FE8456F-4F9A-4D04-829F-54DD4FD26D67}"/>
              </a:ext>
            </a:extLst>
          </p:cNvPr>
          <p:cNvSpPr>
            <a:spLocks noChangeShapeType="1"/>
          </p:cNvSpPr>
          <p:nvPr/>
        </p:nvSpPr>
        <p:spPr bwMode="auto">
          <a:xfrm flipH="1">
            <a:off x="4295775" y="1372890"/>
            <a:ext cx="0" cy="461962"/>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4816" name="Text Box 16">
            <a:extLst>
              <a:ext uri="{FF2B5EF4-FFF2-40B4-BE49-F238E27FC236}">
                <a16:creationId xmlns:a16="http://schemas.microsoft.com/office/drawing/2014/main" id="{8955240E-E993-4A94-B840-1E4B4BCE9DAA}"/>
              </a:ext>
            </a:extLst>
          </p:cNvPr>
          <p:cNvSpPr txBox="1">
            <a:spLocks noChangeArrowheads="1"/>
          </p:cNvSpPr>
          <p:nvPr/>
        </p:nvSpPr>
        <p:spPr bwMode="auto">
          <a:xfrm>
            <a:off x="1174750" y="3865265"/>
            <a:ext cx="6607175" cy="384175"/>
          </a:xfrm>
          <a:prstGeom prst="rect">
            <a:avLst/>
          </a:prstGeom>
          <a:noFill/>
          <a:ln w="9525">
            <a:noFill/>
            <a:miter lim="800000"/>
            <a:headEnd/>
            <a:tailEnd/>
          </a:ln>
          <a:effectLst/>
        </p:spPr>
        <p:txBody>
          <a:bodyPr>
            <a:spAutoFit/>
          </a:bodyPr>
          <a:lstStyle/>
          <a:p>
            <a:pPr algn="ctr" eaLnBrk="0" hangingPunct="0">
              <a:lnSpc>
                <a:spcPct val="80000"/>
              </a:lnSpc>
              <a:defRPr/>
            </a:pPr>
            <a:r>
              <a:rPr lang="es-PR" sz="2400" b="1">
                <a:effectLst>
                  <a:outerShdw blurRad="38100" dist="38100" dir="2700000" algn="tl">
                    <a:srgbClr val="C0C0C0"/>
                  </a:outerShdw>
                </a:effectLst>
                <a:latin typeface="Verdana" pitchFamily="34" charset="0"/>
              </a:rPr>
              <a:t>Compuesto Restante se Une con</a:t>
            </a:r>
          </a:p>
        </p:txBody>
      </p:sp>
      <p:sp>
        <p:nvSpPr>
          <p:cNvPr id="433159" name="Line 17">
            <a:extLst>
              <a:ext uri="{FF2B5EF4-FFF2-40B4-BE49-F238E27FC236}">
                <a16:creationId xmlns:a16="http://schemas.microsoft.com/office/drawing/2014/main" id="{CE4C6EAA-124C-4A1D-B94E-A00E372B3FE9}"/>
              </a:ext>
            </a:extLst>
          </p:cNvPr>
          <p:cNvSpPr>
            <a:spLocks noChangeShapeType="1"/>
          </p:cNvSpPr>
          <p:nvPr/>
        </p:nvSpPr>
        <p:spPr bwMode="auto">
          <a:xfrm flipH="1">
            <a:off x="4319588" y="2525415"/>
            <a:ext cx="0" cy="7207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3160" name="Line 19">
            <a:extLst>
              <a:ext uri="{FF2B5EF4-FFF2-40B4-BE49-F238E27FC236}">
                <a16:creationId xmlns:a16="http://schemas.microsoft.com/office/drawing/2014/main" id="{E6C1B641-5E5E-46B3-A77F-29442FAA67B8}"/>
              </a:ext>
            </a:extLst>
          </p:cNvPr>
          <p:cNvSpPr>
            <a:spLocks noChangeShapeType="1"/>
          </p:cNvSpPr>
          <p:nvPr/>
        </p:nvSpPr>
        <p:spPr bwMode="auto">
          <a:xfrm flipH="1">
            <a:off x="3659188" y="4165302"/>
            <a:ext cx="0" cy="46196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4821" name="Text Box 21">
            <a:extLst>
              <a:ext uri="{FF2B5EF4-FFF2-40B4-BE49-F238E27FC236}">
                <a16:creationId xmlns:a16="http://schemas.microsoft.com/office/drawing/2014/main" id="{3ADD876D-B704-435B-97E8-9EAC7DDB4F64}"/>
              </a:ext>
            </a:extLst>
          </p:cNvPr>
          <p:cNvSpPr txBox="1">
            <a:spLocks noChangeArrowheads="1"/>
          </p:cNvSpPr>
          <p:nvPr/>
        </p:nvSpPr>
        <p:spPr bwMode="auto">
          <a:xfrm>
            <a:off x="1192213" y="4624090"/>
            <a:ext cx="6607175" cy="384175"/>
          </a:xfrm>
          <a:prstGeom prst="rect">
            <a:avLst/>
          </a:prstGeom>
          <a:noFill/>
          <a:ln w="9525">
            <a:noFill/>
            <a:miter lim="800000"/>
            <a:headEnd/>
            <a:tailEnd/>
          </a:ln>
          <a:effectLst/>
        </p:spPr>
        <p:txBody>
          <a:bodyPr>
            <a:spAutoFit/>
          </a:bodyPr>
          <a:lstStyle/>
          <a:p>
            <a:pPr algn="ctr" eaLnBrk="0" hangingPunct="0">
              <a:lnSpc>
                <a:spcPct val="80000"/>
              </a:lnSpc>
              <a:defRPr/>
            </a:pPr>
            <a:r>
              <a:rPr lang="es-PR" sz="2400" b="1">
                <a:effectLst>
                  <a:outerShdw blurRad="38100" dist="38100" dir="2700000" algn="tl">
                    <a:srgbClr val="C0C0C0"/>
                  </a:outerShdw>
                </a:effectLst>
                <a:latin typeface="Verdana" pitchFamily="34" charset="0"/>
              </a:rPr>
              <a:t>Na</a:t>
            </a:r>
            <a:r>
              <a:rPr lang="es-PR" sz="2400" b="1" baseline="30000">
                <a:effectLst>
                  <a:outerShdw blurRad="38100" dist="38100" dir="2700000" algn="tl">
                    <a:srgbClr val="C0C0C0"/>
                  </a:outerShdw>
                </a:effectLst>
                <a:latin typeface="Verdana" pitchFamily="34" charset="0"/>
              </a:rPr>
              <a:t>+ </a:t>
            </a:r>
            <a:r>
              <a:rPr lang="es-PR" sz="2400" b="1">
                <a:effectLst>
                  <a:outerShdw blurRad="38100" dist="38100" dir="2700000" algn="tl">
                    <a:srgbClr val="C0C0C0"/>
                  </a:outerShdw>
                </a:effectLst>
                <a:latin typeface="Verdana" pitchFamily="34" charset="0"/>
              </a:rPr>
              <a:t>  ó     K</a:t>
            </a:r>
            <a:r>
              <a:rPr lang="es-PR" sz="2400" b="1" baseline="30000">
                <a:effectLst>
                  <a:outerShdw blurRad="38100" dist="38100" dir="2700000" algn="tl">
                    <a:srgbClr val="C0C0C0"/>
                  </a:outerShdw>
                </a:effectLst>
                <a:latin typeface="Verdana" pitchFamily="34" charset="0"/>
              </a:rPr>
              <a:t>+</a:t>
            </a:r>
          </a:p>
        </p:txBody>
      </p:sp>
      <p:sp>
        <p:nvSpPr>
          <p:cNvPr id="433162" name="Freeform 22">
            <a:extLst>
              <a:ext uri="{FF2B5EF4-FFF2-40B4-BE49-F238E27FC236}">
                <a16:creationId xmlns:a16="http://schemas.microsoft.com/office/drawing/2014/main" id="{16B72D09-6D80-4E68-9404-4C3023B85782}"/>
              </a:ext>
            </a:extLst>
          </p:cNvPr>
          <p:cNvSpPr>
            <a:spLocks/>
          </p:cNvSpPr>
          <p:nvPr/>
        </p:nvSpPr>
        <p:spPr bwMode="auto">
          <a:xfrm flipV="1">
            <a:off x="3643313" y="4965402"/>
            <a:ext cx="1638300" cy="166688"/>
          </a:xfrm>
          <a:custGeom>
            <a:avLst/>
            <a:gdLst>
              <a:gd name="T0" fmla="*/ 0 w 1677"/>
              <a:gd name="T1" fmla="*/ 2147483647 h 181"/>
              <a:gd name="T2" fmla="*/ 0 w 1677"/>
              <a:gd name="T3" fmla="*/ 0 h 181"/>
              <a:gd name="T4" fmla="*/ 2147483647 w 1677"/>
              <a:gd name="T5" fmla="*/ 0 h 181"/>
              <a:gd name="T6" fmla="*/ 2147483647 w 1677"/>
              <a:gd name="T7" fmla="*/ 2147483647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33163" name="Text Box 24">
            <a:extLst>
              <a:ext uri="{FF2B5EF4-FFF2-40B4-BE49-F238E27FC236}">
                <a16:creationId xmlns:a16="http://schemas.microsoft.com/office/drawing/2014/main" id="{28BF0D82-394F-464D-919B-B527170F94C8}"/>
              </a:ext>
            </a:extLst>
          </p:cNvPr>
          <p:cNvSpPr txBox="1">
            <a:spLocks noChangeArrowheads="1"/>
          </p:cNvSpPr>
          <p:nvPr/>
        </p:nvSpPr>
        <p:spPr bwMode="auto">
          <a:xfrm>
            <a:off x="4443413" y="5236865"/>
            <a:ext cx="1255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2400" b="1" i="1">
                <a:latin typeface="Times New Roman" panose="02020603050405020304" pitchFamily="18" charset="0"/>
              </a:rPr>
              <a:t>(Forma)</a:t>
            </a:r>
          </a:p>
        </p:txBody>
      </p:sp>
      <p:sp>
        <p:nvSpPr>
          <p:cNvPr id="433164" name="Line 25">
            <a:extLst>
              <a:ext uri="{FF2B5EF4-FFF2-40B4-BE49-F238E27FC236}">
                <a16:creationId xmlns:a16="http://schemas.microsoft.com/office/drawing/2014/main" id="{EB57A69E-D817-49A5-8E6E-097183667772}"/>
              </a:ext>
            </a:extLst>
          </p:cNvPr>
          <p:cNvSpPr>
            <a:spLocks noChangeShapeType="1"/>
          </p:cNvSpPr>
          <p:nvPr/>
        </p:nvSpPr>
        <p:spPr bwMode="auto">
          <a:xfrm flipH="1">
            <a:off x="4471988" y="5163840"/>
            <a:ext cx="0" cy="81597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4826" name="Text Box 26">
            <a:extLst>
              <a:ext uri="{FF2B5EF4-FFF2-40B4-BE49-F238E27FC236}">
                <a16:creationId xmlns:a16="http://schemas.microsoft.com/office/drawing/2014/main" id="{C19B1C55-A36F-4B69-9D05-CDE36A0AFC9F}"/>
              </a:ext>
            </a:extLst>
          </p:cNvPr>
          <p:cNvSpPr txBox="1">
            <a:spLocks noChangeArrowheads="1"/>
          </p:cNvSpPr>
          <p:nvPr/>
        </p:nvSpPr>
        <p:spPr bwMode="auto">
          <a:xfrm>
            <a:off x="3381375" y="5895677"/>
            <a:ext cx="2222500" cy="701675"/>
          </a:xfrm>
          <a:prstGeom prst="rect">
            <a:avLst/>
          </a:prstGeom>
          <a:noFill/>
          <a:ln w="9525">
            <a:noFill/>
            <a:miter lim="800000"/>
            <a:headEnd/>
            <a:tailEnd/>
          </a:ln>
          <a:effectLst/>
        </p:spPr>
        <p:txBody>
          <a:bodyPr>
            <a:spAutoFit/>
          </a:bodyPr>
          <a:lstStyle/>
          <a:p>
            <a:pPr algn="ctr" eaLnBrk="0" hangingPunct="0">
              <a:lnSpc>
                <a:spcPct val="80000"/>
              </a:lnSpc>
              <a:defRPr/>
            </a:pPr>
            <a:r>
              <a:rPr lang="es-PR" sz="2500">
                <a:solidFill>
                  <a:srgbClr val="000000"/>
                </a:solidFill>
                <a:effectLst>
                  <a:outerShdw blurRad="38100" dist="38100" dir="2700000" algn="tl">
                    <a:srgbClr val="C0C0C0"/>
                  </a:outerShdw>
                </a:effectLst>
                <a:latin typeface="Arial Black" pitchFamily="34" charset="0"/>
              </a:rPr>
              <a:t>Sal</a:t>
            </a:r>
          </a:p>
          <a:p>
            <a:pPr algn="ctr" eaLnBrk="0" hangingPunct="0">
              <a:lnSpc>
                <a:spcPct val="80000"/>
              </a:lnSpc>
              <a:defRPr/>
            </a:pPr>
            <a:r>
              <a:rPr lang="es-PR" sz="2500">
                <a:solidFill>
                  <a:srgbClr val="000000"/>
                </a:solidFill>
                <a:effectLst>
                  <a:outerShdw blurRad="38100" dist="38100" dir="2700000" algn="tl">
                    <a:srgbClr val="C0C0C0"/>
                  </a:outerShdw>
                </a:effectLst>
                <a:latin typeface="Arial Black" pitchFamily="34" charset="0"/>
              </a:rPr>
              <a:t>(LACTATO)</a:t>
            </a:r>
            <a:endParaRPr lang="es-PR" sz="2500" b="1">
              <a:solidFill>
                <a:srgbClr val="000000"/>
              </a:solidFill>
              <a:effectLst>
                <a:outerShdw blurRad="38100" dist="38100" dir="2700000" algn="tl">
                  <a:srgbClr val="C0C0C0"/>
                </a:outerShdw>
              </a:effectLst>
              <a:latin typeface="Arial Black" pitchFamily="34" charset="0"/>
            </a:endParaRPr>
          </a:p>
        </p:txBody>
      </p:sp>
      <p:sp>
        <p:nvSpPr>
          <p:cNvPr id="433166" name="Line 27">
            <a:extLst>
              <a:ext uri="{FF2B5EF4-FFF2-40B4-BE49-F238E27FC236}">
                <a16:creationId xmlns:a16="http://schemas.microsoft.com/office/drawing/2014/main" id="{9E9E76D8-CF45-4D41-BC14-2F7193DA1BF2}"/>
              </a:ext>
            </a:extLst>
          </p:cNvPr>
          <p:cNvSpPr>
            <a:spLocks noChangeShapeType="1"/>
          </p:cNvSpPr>
          <p:nvPr/>
        </p:nvSpPr>
        <p:spPr bwMode="auto">
          <a:xfrm flipH="1">
            <a:off x="5226050" y="4174827"/>
            <a:ext cx="0" cy="46196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3167" name="Line 28">
            <a:extLst>
              <a:ext uri="{FF2B5EF4-FFF2-40B4-BE49-F238E27FC236}">
                <a16:creationId xmlns:a16="http://schemas.microsoft.com/office/drawing/2014/main" id="{8C610AB3-C30E-45EE-8876-D40420215A26}"/>
              </a:ext>
            </a:extLst>
          </p:cNvPr>
          <p:cNvSpPr>
            <a:spLocks noChangeShapeType="1"/>
          </p:cNvSpPr>
          <p:nvPr/>
        </p:nvSpPr>
        <p:spPr bwMode="auto">
          <a:xfrm flipH="1">
            <a:off x="4319588" y="3496965"/>
            <a:ext cx="0" cy="461962"/>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8666" name="Rectangle 10">
            <a:extLst>
              <a:ext uri="{FF2B5EF4-FFF2-40B4-BE49-F238E27FC236}">
                <a16:creationId xmlns:a16="http://schemas.microsoft.com/office/drawing/2014/main" id="{859F8B75-4A86-4F58-B108-47ADD846A9DE}"/>
              </a:ext>
            </a:extLst>
          </p:cNvPr>
          <p:cNvSpPr>
            <a:spLocks noChangeArrowheads="1"/>
          </p:cNvSpPr>
          <p:nvPr/>
        </p:nvSpPr>
        <p:spPr bwMode="auto">
          <a:xfrm>
            <a:off x="659606" y="667246"/>
            <a:ext cx="7567613" cy="70326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lnSpc>
                <a:spcPct val="70000"/>
              </a:lnSpc>
              <a:spcBef>
                <a:spcPct val="20000"/>
              </a:spcBef>
              <a:defRPr/>
            </a:pPr>
            <a:r>
              <a:rPr lang="es-PR" sz="2800" dirty="0">
                <a:solidFill>
                  <a:srgbClr val="000000"/>
                </a:solidFill>
                <a:effectLst>
                  <a:outerShdw blurRad="38100" dist="38100" dir="2700000" algn="tl">
                    <a:srgbClr val="C0C0C0"/>
                  </a:outerShdw>
                </a:effectLst>
                <a:latin typeface="Arial Black" pitchFamily="34" charset="0"/>
              </a:rPr>
              <a:t>SISTEMA GLUCOLÍTICO</a:t>
            </a:r>
          </a:p>
          <a:p>
            <a:pPr marL="342900" indent="-342900" algn="ctr" eaLnBrk="0" hangingPunct="0">
              <a:lnSpc>
                <a:spcPct val="70000"/>
              </a:lnSpc>
              <a:spcBef>
                <a:spcPct val="20000"/>
              </a:spcBef>
              <a:defRPr/>
            </a:pPr>
            <a:r>
              <a:rPr lang="en-US" sz="2800" dirty="0">
                <a:solidFill>
                  <a:srgbClr val="000000"/>
                </a:solidFill>
                <a:effectLst>
                  <a:outerShdw blurRad="38100" dist="38100" dir="2700000" algn="tl">
                    <a:srgbClr val="C0C0C0"/>
                  </a:outerShdw>
                </a:effectLst>
                <a:latin typeface="Arial Black" pitchFamily="34" charset="0"/>
              </a:rPr>
              <a:t>(GLUCÓLISIS ANAERÓBICA)</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567AA3DC-7CFE-401F-A80F-B119054EE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162" y="149225"/>
            <a:ext cx="3603029" cy="655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5568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EA79420-5644-49BC-BEF6-E2216B4E6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11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5924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a:extLst>
              <a:ext uri="{FF2B5EF4-FFF2-40B4-BE49-F238E27FC236}">
                <a16:creationId xmlns:a16="http://schemas.microsoft.com/office/drawing/2014/main" id="{2EE4FCD1-C44F-4CB8-A1E3-F13FCAAD306B}"/>
              </a:ext>
            </a:extLst>
          </p:cNvPr>
          <p:cNvSpPr>
            <a:spLocks noChangeArrowheads="1"/>
          </p:cNvSpPr>
          <p:nvPr/>
        </p:nvSpPr>
        <p:spPr bwMode="auto">
          <a:xfrm>
            <a:off x="279400" y="1866900"/>
            <a:ext cx="8496300" cy="2527300"/>
          </a:xfrm>
          <a:prstGeom prst="rect">
            <a:avLst/>
          </a:prstGeom>
          <a:noFill/>
          <a:ln w="9525">
            <a:noFill/>
            <a:miter lim="800000"/>
            <a:headEnd/>
            <a:tailEnd/>
          </a:ln>
          <a:effectLst/>
        </p:spPr>
        <p:txBody>
          <a:bodyPr anchor="ctr"/>
          <a:lstStyle/>
          <a:p>
            <a:pPr algn="ctr" eaLnBrk="0" hangingPunct="0">
              <a:lnSpc>
                <a:spcPct val="130000"/>
              </a:lnSpc>
              <a:defRPr/>
            </a:pPr>
            <a:r>
              <a:rPr lang="en-US" sz="7200">
                <a:effectLst>
                  <a:outerShdw blurRad="38100" dist="38100" dir="2700000" algn="tl">
                    <a:srgbClr val="C0C0C0"/>
                  </a:outerShdw>
                </a:effectLst>
                <a:latin typeface="Arial Black" pitchFamily="34" charset="0"/>
              </a:rPr>
              <a:t>METABOLISMO</a:t>
            </a:r>
          </a:p>
          <a:p>
            <a:pPr algn="ctr" eaLnBrk="0" hangingPunct="0">
              <a:lnSpc>
                <a:spcPct val="130000"/>
              </a:lnSpc>
              <a:defRPr/>
            </a:pPr>
            <a:r>
              <a:rPr lang="en-US" sz="7200">
                <a:effectLst>
                  <a:outerShdw blurRad="38100" dist="38100" dir="2700000" algn="tl">
                    <a:srgbClr val="C0C0C0"/>
                  </a:outerShdw>
                </a:effectLst>
                <a:latin typeface="Arial Black" pitchFamily="34" charset="0"/>
              </a:rPr>
              <a:t>AERÓBICO</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FC7ADF-8D17-4572-88AC-9B5398BA3A54}"/>
              </a:ext>
            </a:extLst>
          </p:cNvPr>
          <p:cNvSpPr>
            <a:spLocks noChangeArrowheads="1"/>
          </p:cNvSpPr>
          <p:nvPr/>
        </p:nvSpPr>
        <p:spPr bwMode="auto">
          <a:xfrm>
            <a:off x="228600" y="4034905"/>
            <a:ext cx="4541838" cy="10668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Ciclo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de Krebs</a:t>
            </a:r>
          </a:p>
          <a:p>
            <a:pPr algn="ctr">
              <a:spcBef>
                <a:spcPct val="20000"/>
              </a:spcBef>
              <a:defRPr/>
            </a:pP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Ciclo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del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Ácido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Cítrico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o</a:t>
            </a:r>
          </a:p>
          <a:p>
            <a:pPr algn="ctr">
              <a:spcBef>
                <a:spcPct val="20000"/>
              </a:spcBef>
              <a:defRPr/>
            </a:pP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Ciclo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del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Ácido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Tricarboxílico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p:txBody>
      </p:sp>
      <p:sp>
        <p:nvSpPr>
          <p:cNvPr id="4" name="Rectangle 4">
            <a:extLst>
              <a:ext uri="{FF2B5EF4-FFF2-40B4-BE49-F238E27FC236}">
                <a16:creationId xmlns:a16="http://schemas.microsoft.com/office/drawing/2014/main" id="{651076D9-1ED1-40E4-88C2-CCC66B68F955}"/>
              </a:ext>
            </a:extLst>
          </p:cNvPr>
          <p:cNvSpPr>
            <a:spLocks noChangeArrowheads="1"/>
          </p:cNvSpPr>
          <p:nvPr/>
        </p:nvSpPr>
        <p:spPr bwMode="auto">
          <a:xfrm>
            <a:off x="228600" y="5176317"/>
            <a:ext cx="43434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2000" b="1" i="1">
                <a:solidFill>
                  <a:srgbClr val="D20000"/>
                </a:solidFill>
                <a:latin typeface="Tahoma" panose="020B0604030504040204" pitchFamily="34" charset="0"/>
                <a:cs typeface="Tahoma" panose="020B0604030504040204" pitchFamily="34" charset="0"/>
              </a:rPr>
              <a:t>Serie Cíclica de Reacciones Enzimáticamente Catalizadas que se Ejecutan mediante un Sistema Multienzimas</a:t>
            </a:r>
          </a:p>
        </p:txBody>
      </p:sp>
      <p:sp>
        <p:nvSpPr>
          <p:cNvPr id="5" name="Rectangle 9">
            <a:extLst>
              <a:ext uri="{FF2B5EF4-FFF2-40B4-BE49-F238E27FC236}">
                <a16:creationId xmlns:a16="http://schemas.microsoft.com/office/drawing/2014/main" id="{73DF4A74-1884-474A-9442-CB52E6852F66}"/>
              </a:ext>
            </a:extLst>
          </p:cNvPr>
          <p:cNvSpPr>
            <a:spLocks noChangeArrowheads="1"/>
          </p:cNvSpPr>
          <p:nvPr/>
        </p:nvSpPr>
        <p:spPr bwMode="auto">
          <a:xfrm>
            <a:off x="4648200" y="4034905"/>
            <a:ext cx="4343400" cy="1066800"/>
          </a:xfrm>
          <a:prstGeom prst="rect">
            <a:avLst/>
          </a:prstGeom>
          <a:noFill/>
          <a:ln>
            <a:noFill/>
          </a:ln>
          <a:effec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20000"/>
              </a:spcBef>
              <a:defRPr/>
            </a:pP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Cadena del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Transporte</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Electrónico</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 la</a:t>
            </a:r>
          </a:p>
          <a:p>
            <a:pPr algn="ctr">
              <a:spcBef>
                <a:spcPct val="20000"/>
              </a:spcBef>
              <a:defRPr/>
            </a:pP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Fosforilación</a:t>
            </a:r>
            <a:r>
              <a:rPr lang="en-US" altLang="en-US" sz="2000" b="1" dirty="0">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en-US" sz="2000" b="1" dirty="0" err="1">
                <a:solidFill>
                  <a:srgbClr val="421C5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Oxidativ</a:t>
            </a:r>
            <a:r>
              <a:rPr lang="en-US" altLang="en-US" sz="2000" b="1" dirty="0" err="1">
                <a:solidFill>
                  <a:srgbClr val="421C5E"/>
                </a:solidFill>
                <a:latin typeface="Verdana" panose="020B0604030504040204" pitchFamily="34" charset="0"/>
                <a:ea typeface="Verdana" panose="020B0604030504040204" pitchFamily="34" charset="0"/>
              </a:rPr>
              <a:t>a</a:t>
            </a:r>
            <a:endParaRPr lang="en-US" altLang="en-US" sz="2000" b="1" dirty="0">
              <a:solidFill>
                <a:srgbClr val="421C5E"/>
              </a:solidFill>
              <a:latin typeface="Verdana" panose="020B0604030504040204" pitchFamily="34" charset="0"/>
              <a:ea typeface="Verdana" panose="020B0604030504040204" pitchFamily="34" charset="0"/>
            </a:endParaRPr>
          </a:p>
        </p:txBody>
      </p:sp>
      <p:sp>
        <p:nvSpPr>
          <p:cNvPr id="6" name="Title 1">
            <a:extLst>
              <a:ext uri="{FF2B5EF4-FFF2-40B4-BE49-F238E27FC236}">
                <a16:creationId xmlns:a16="http://schemas.microsoft.com/office/drawing/2014/main" id="{95E9E8E1-449F-4D5C-A661-F86050ED95B1}"/>
              </a:ext>
            </a:extLst>
          </p:cNvPr>
          <p:cNvSpPr>
            <a:spLocks/>
          </p:cNvSpPr>
          <p:nvPr/>
        </p:nvSpPr>
        <p:spPr bwMode="auto">
          <a:xfrm>
            <a:off x="2109788" y="1727746"/>
            <a:ext cx="5076825" cy="633413"/>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200" dirty="0">
                <a:solidFill>
                  <a:srgbClr val="BC1E40"/>
                </a:solidFill>
                <a:effectLst>
                  <a:outerShdw blurRad="38100" dist="38100" dir="2700000" algn="tl">
                    <a:srgbClr val="C0C0C0"/>
                  </a:outerShdw>
                </a:effectLst>
                <a:latin typeface="Arial Black" pitchFamily="34" charset="0"/>
                <a:cs typeface="Arial" charset="0"/>
              </a:rPr>
              <a:t>FUENTES DE ATP</a:t>
            </a:r>
            <a:endParaRPr lang="es-PR" altLang="es-PR" sz="3200" i="1" dirty="0">
              <a:solidFill>
                <a:srgbClr val="BC1E40"/>
              </a:solidFill>
              <a:effectLst>
                <a:outerShdw blurRad="38100" dist="38100" dir="2700000" algn="tl">
                  <a:srgbClr val="C0C0C0"/>
                </a:outerShdw>
              </a:effectLst>
              <a:latin typeface="Arial Black" pitchFamily="34" charset="0"/>
              <a:cs typeface="Arial" charset="0"/>
            </a:endParaRPr>
          </a:p>
        </p:txBody>
      </p:sp>
      <p:sp>
        <p:nvSpPr>
          <p:cNvPr id="7" name="Title 1">
            <a:extLst>
              <a:ext uri="{FF2B5EF4-FFF2-40B4-BE49-F238E27FC236}">
                <a16:creationId xmlns:a16="http://schemas.microsoft.com/office/drawing/2014/main" id="{AACF9543-5EC9-45E2-8AA2-1457E6E63156}"/>
              </a:ext>
            </a:extLst>
          </p:cNvPr>
          <p:cNvSpPr>
            <a:spLocks/>
          </p:cNvSpPr>
          <p:nvPr/>
        </p:nvSpPr>
        <p:spPr bwMode="auto">
          <a:xfrm>
            <a:off x="336550" y="692696"/>
            <a:ext cx="8699500" cy="909638"/>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200" dirty="0">
                <a:solidFill>
                  <a:srgbClr val="484876"/>
                </a:solidFill>
                <a:effectLst>
                  <a:outerShdw blurRad="38100" dist="38100" dir="2700000" algn="tl">
                    <a:srgbClr val="C0C0C0"/>
                  </a:outerShdw>
                </a:effectLst>
                <a:latin typeface="Arial Black" pitchFamily="34" charset="0"/>
                <a:cs typeface="Arial" charset="0"/>
              </a:rPr>
              <a:t>EL SISTEMA OXIDATIVO</a:t>
            </a:r>
          </a:p>
          <a:p>
            <a:pPr algn="ctr">
              <a:defRPr/>
            </a:pPr>
            <a:r>
              <a:rPr lang="es-PR" altLang="es-PR" sz="3200" i="1" dirty="0">
                <a:solidFill>
                  <a:srgbClr val="484876"/>
                </a:solidFill>
                <a:effectLst>
                  <a:outerShdw blurRad="38100" dist="38100" dir="2700000" algn="tl">
                    <a:srgbClr val="C0C0C0"/>
                  </a:outerShdw>
                </a:effectLst>
                <a:latin typeface="Arial Black" pitchFamily="34" charset="0"/>
                <a:cs typeface="Arial" charset="0"/>
              </a:rPr>
              <a:t>(METABOLISMO AERÓBICO)</a:t>
            </a:r>
          </a:p>
        </p:txBody>
      </p:sp>
      <p:sp>
        <p:nvSpPr>
          <p:cNvPr id="8" name="Line 12">
            <a:extLst>
              <a:ext uri="{FF2B5EF4-FFF2-40B4-BE49-F238E27FC236}">
                <a16:creationId xmlns:a16="http://schemas.microsoft.com/office/drawing/2014/main" id="{71B83C9E-4720-4EA1-9099-7E196FCC3BD3}"/>
              </a:ext>
            </a:extLst>
          </p:cNvPr>
          <p:cNvSpPr>
            <a:spLocks noChangeShapeType="1"/>
          </p:cNvSpPr>
          <p:nvPr/>
        </p:nvSpPr>
        <p:spPr bwMode="auto">
          <a:xfrm flipH="1">
            <a:off x="2609850" y="3388792"/>
            <a:ext cx="0" cy="696913"/>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Title 1">
            <a:extLst>
              <a:ext uri="{FF2B5EF4-FFF2-40B4-BE49-F238E27FC236}">
                <a16:creationId xmlns:a16="http://schemas.microsoft.com/office/drawing/2014/main" id="{76FA837A-5A6F-4D95-B68E-7CEDED759DF7}"/>
              </a:ext>
            </a:extLst>
          </p:cNvPr>
          <p:cNvSpPr>
            <a:spLocks/>
          </p:cNvSpPr>
          <p:nvPr/>
        </p:nvSpPr>
        <p:spPr bwMode="auto">
          <a:xfrm>
            <a:off x="1365250" y="2887142"/>
            <a:ext cx="6877050" cy="531813"/>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3200" dirty="0">
                <a:solidFill>
                  <a:srgbClr val="993366"/>
                </a:solidFill>
                <a:effectLst>
                  <a:outerShdw blurRad="38100" dist="38100" dir="2700000" algn="tl">
                    <a:srgbClr val="C0C0C0"/>
                  </a:outerShdw>
                </a:effectLst>
                <a:latin typeface="Arial Black" pitchFamily="34" charset="0"/>
                <a:cs typeface="Arial" charset="0"/>
              </a:rPr>
              <a:t>PRODUCCIÓN AERÓBICA</a:t>
            </a:r>
            <a:endParaRPr lang="es-PR" altLang="es-PR" sz="3200" i="1" dirty="0">
              <a:solidFill>
                <a:srgbClr val="993366"/>
              </a:solidFill>
              <a:effectLst>
                <a:outerShdw blurRad="38100" dist="38100" dir="2700000" algn="tl">
                  <a:srgbClr val="C0C0C0"/>
                </a:outerShdw>
              </a:effectLst>
              <a:latin typeface="Arial Black" pitchFamily="34" charset="0"/>
              <a:cs typeface="Arial" charset="0"/>
            </a:endParaRPr>
          </a:p>
        </p:txBody>
      </p:sp>
      <p:sp>
        <p:nvSpPr>
          <p:cNvPr id="10" name="Line 12">
            <a:extLst>
              <a:ext uri="{FF2B5EF4-FFF2-40B4-BE49-F238E27FC236}">
                <a16:creationId xmlns:a16="http://schemas.microsoft.com/office/drawing/2014/main" id="{75CDFCA7-BCD4-4B71-9BA8-3C4EAC334965}"/>
              </a:ext>
            </a:extLst>
          </p:cNvPr>
          <p:cNvSpPr>
            <a:spLocks noChangeShapeType="1"/>
          </p:cNvSpPr>
          <p:nvPr/>
        </p:nvSpPr>
        <p:spPr bwMode="auto">
          <a:xfrm flipH="1">
            <a:off x="4537075" y="2208759"/>
            <a:ext cx="0" cy="69850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 name="Line 12">
            <a:extLst>
              <a:ext uri="{FF2B5EF4-FFF2-40B4-BE49-F238E27FC236}">
                <a16:creationId xmlns:a16="http://schemas.microsoft.com/office/drawing/2014/main" id="{3BEB206A-E919-443E-95A6-82558BEDE9C4}"/>
              </a:ext>
            </a:extLst>
          </p:cNvPr>
          <p:cNvSpPr>
            <a:spLocks noChangeShapeType="1"/>
          </p:cNvSpPr>
          <p:nvPr/>
        </p:nvSpPr>
        <p:spPr bwMode="auto">
          <a:xfrm flipH="1">
            <a:off x="6618288" y="3337992"/>
            <a:ext cx="0" cy="69850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656059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0">
            <a:extLst>
              <a:ext uri="{FF2B5EF4-FFF2-40B4-BE49-F238E27FC236}">
                <a16:creationId xmlns:a16="http://schemas.microsoft.com/office/drawing/2014/main" id="{7486A854-9EE0-4F2F-9939-9A405767E3FA}"/>
              </a:ext>
            </a:extLst>
          </p:cNvPr>
          <p:cNvSpPr>
            <a:spLocks noChangeArrowheads="1"/>
          </p:cNvSpPr>
          <p:nvPr/>
        </p:nvSpPr>
        <p:spPr bwMode="auto">
          <a:xfrm>
            <a:off x="666750" y="1592226"/>
            <a:ext cx="1531938" cy="457200"/>
          </a:xfrm>
          <a:prstGeom prst="rect">
            <a:avLst/>
          </a:prstGeom>
          <a:noFill/>
          <a:ln w="9525">
            <a:noFill/>
            <a:miter lim="800000"/>
            <a:headEnd/>
            <a:tailEnd/>
          </a:ln>
          <a:effectLst/>
        </p:spPr>
        <p:txBody>
          <a:bodyPr/>
          <a:lstStyle/>
          <a:p>
            <a:pPr marL="342900" indent="-342900" algn="ctr" fontAlgn="auto">
              <a:lnSpc>
                <a:spcPct val="90000"/>
              </a:lnSpc>
              <a:spcBef>
                <a:spcPct val="20000"/>
              </a:spcBef>
              <a:spcAft>
                <a:spcPts val="0"/>
              </a:spcAft>
              <a:defRPr/>
            </a:pPr>
            <a:r>
              <a:rPr lang="en-US" sz="3300" b="1">
                <a:effectLst>
                  <a:outerShdw blurRad="38100" dist="38100" dir="2700000" algn="tl">
                    <a:srgbClr val="C0C0C0"/>
                  </a:outerShdw>
                </a:effectLst>
                <a:latin typeface="Arial Black" pitchFamily="34" charset="0"/>
              </a:rPr>
              <a:t>CHO</a:t>
            </a:r>
          </a:p>
        </p:txBody>
      </p:sp>
      <p:sp>
        <p:nvSpPr>
          <p:cNvPr id="13" name="Rectangle 32">
            <a:extLst>
              <a:ext uri="{FF2B5EF4-FFF2-40B4-BE49-F238E27FC236}">
                <a16:creationId xmlns:a16="http://schemas.microsoft.com/office/drawing/2014/main" id="{2F5306CB-59AA-4A87-AE38-CFDE5586B620}"/>
              </a:ext>
            </a:extLst>
          </p:cNvPr>
          <p:cNvSpPr>
            <a:spLocks noChangeArrowheads="1"/>
          </p:cNvSpPr>
          <p:nvPr/>
        </p:nvSpPr>
        <p:spPr bwMode="auto">
          <a:xfrm>
            <a:off x="115888" y="3386101"/>
            <a:ext cx="3330575"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300" b="1">
                <a:effectLst>
                  <a:outerShdw blurRad="38100" dist="38100" dir="2700000" algn="tl">
                    <a:srgbClr val="C0C0C0"/>
                  </a:outerShdw>
                </a:effectLst>
                <a:latin typeface="Arial" charset="0"/>
              </a:rPr>
              <a:t>Ácido Pirúvico</a:t>
            </a:r>
          </a:p>
        </p:txBody>
      </p:sp>
      <p:sp>
        <p:nvSpPr>
          <p:cNvPr id="14" name="Rectangle 33">
            <a:extLst>
              <a:ext uri="{FF2B5EF4-FFF2-40B4-BE49-F238E27FC236}">
                <a16:creationId xmlns:a16="http://schemas.microsoft.com/office/drawing/2014/main" id="{8D5A96D9-2480-4F72-95FA-47EC4256C4B2}"/>
              </a:ext>
            </a:extLst>
          </p:cNvPr>
          <p:cNvSpPr>
            <a:spLocks noChangeArrowheads="1"/>
          </p:cNvSpPr>
          <p:nvPr/>
        </p:nvSpPr>
        <p:spPr bwMode="auto">
          <a:xfrm>
            <a:off x="2695575" y="5822914"/>
            <a:ext cx="3543300"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4100" b="1">
                <a:effectLst>
                  <a:outerShdw blurRad="38100" dist="38100" dir="2700000" algn="tl">
                    <a:srgbClr val="C0C0C0"/>
                  </a:outerShdw>
                </a:effectLst>
                <a:latin typeface="Verdana" pitchFamily="34" charset="0"/>
              </a:rPr>
              <a:t>Acetil CoA</a:t>
            </a:r>
          </a:p>
        </p:txBody>
      </p:sp>
      <p:sp>
        <p:nvSpPr>
          <p:cNvPr id="15" name="Line 36">
            <a:extLst>
              <a:ext uri="{FF2B5EF4-FFF2-40B4-BE49-F238E27FC236}">
                <a16:creationId xmlns:a16="http://schemas.microsoft.com/office/drawing/2014/main" id="{5E366566-6B1B-455A-9236-C97BFE1BDEBF}"/>
              </a:ext>
            </a:extLst>
          </p:cNvPr>
          <p:cNvSpPr>
            <a:spLocks noChangeShapeType="1"/>
          </p:cNvSpPr>
          <p:nvPr/>
        </p:nvSpPr>
        <p:spPr bwMode="auto">
          <a:xfrm>
            <a:off x="1493838" y="2260564"/>
            <a:ext cx="0" cy="12700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 name="Rectangle 39">
            <a:extLst>
              <a:ext uri="{FF2B5EF4-FFF2-40B4-BE49-F238E27FC236}">
                <a16:creationId xmlns:a16="http://schemas.microsoft.com/office/drawing/2014/main" id="{423A11AC-3FD9-446D-91DD-558F534EC841}"/>
              </a:ext>
            </a:extLst>
          </p:cNvPr>
          <p:cNvSpPr>
            <a:spLocks noChangeArrowheads="1"/>
          </p:cNvSpPr>
          <p:nvPr/>
        </p:nvSpPr>
        <p:spPr bwMode="auto">
          <a:xfrm>
            <a:off x="733425" y="1533489"/>
            <a:ext cx="1371600" cy="6731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7" name="Rectangle 40">
            <a:extLst>
              <a:ext uri="{FF2B5EF4-FFF2-40B4-BE49-F238E27FC236}">
                <a16:creationId xmlns:a16="http://schemas.microsoft.com/office/drawing/2014/main" id="{E8CC49EF-7658-4C77-A3FF-4F53E628EDD7}"/>
              </a:ext>
            </a:extLst>
          </p:cNvPr>
          <p:cNvSpPr>
            <a:spLocks noChangeArrowheads="1"/>
          </p:cNvSpPr>
          <p:nvPr/>
        </p:nvSpPr>
        <p:spPr bwMode="auto">
          <a:xfrm>
            <a:off x="2673350" y="1592226"/>
            <a:ext cx="3157538" cy="457200"/>
          </a:xfrm>
          <a:prstGeom prst="rect">
            <a:avLst/>
          </a:prstGeom>
          <a:noFill/>
          <a:ln w="9525">
            <a:noFill/>
            <a:miter lim="800000"/>
            <a:headEnd/>
            <a:tailEnd/>
          </a:ln>
          <a:effectLst/>
        </p:spPr>
        <p:txBody>
          <a:bodyPr/>
          <a:lstStyle/>
          <a:p>
            <a:pPr marL="342900" indent="-342900" algn="ctr" fontAlgn="auto">
              <a:lnSpc>
                <a:spcPct val="90000"/>
              </a:lnSpc>
              <a:spcBef>
                <a:spcPct val="20000"/>
              </a:spcBef>
              <a:spcAft>
                <a:spcPts val="0"/>
              </a:spcAft>
              <a:defRPr/>
            </a:pPr>
            <a:r>
              <a:rPr lang="en-US" sz="3300" b="1">
                <a:effectLst>
                  <a:outerShdw blurRad="38100" dist="38100" dir="2700000" algn="tl">
                    <a:srgbClr val="C0C0C0"/>
                  </a:outerShdw>
                </a:effectLst>
                <a:latin typeface="Arial Black" pitchFamily="34" charset="0"/>
              </a:rPr>
              <a:t>Triglicéridos</a:t>
            </a:r>
          </a:p>
        </p:txBody>
      </p:sp>
      <p:sp>
        <p:nvSpPr>
          <p:cNvPr id="18" name="Rectangle 41">
            <a:extLst>
              <a:ext uri="{FF2B5EF4-FFF2-40B4-BE49-F238E27FC236}">
                <a16:creationId xmlns:a16="http://schemas.microsoft.com/office/drawing/2014/main" id="{CDB90E97-2F83-4CFA-836B-29C56EF32ADC}"/>
              </a:ext>
            </a:extLst>
          </p:cNvPr>
          <p:cNvSpPr>
            <a:spLocks noChangeArrowheads="1"/>
          </p:cNvSpPr>
          <p:nvPr/>
        </p:nvSpPr>
        <p:spPr bwMode="auto">
          <a:xfrm>
            <a:off x="2701925" y="1533489"/>
            <a:ext cx="3200400" cy="6731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s-PR" altLang="en-US" sz="2000">
              <a:latin typeface="Times New Roman" panose="02020603050405020304" pitchFamily="18" charset="0"/>
            </a:endParaRPr>
          </a:p>
        </p:txBody>
      </p:sp>
      <p:sp>
        <p:nvSpPr>
          <p:cNvPr id="19" name="Rectangle 42">
            <a:extLst>
              <a:ext uri="{FF2B5EF4-FFF2-40B4-BE49-F238E27FC236}">
                <a16:creationId xmlns:a16="http://schemas.microsoft.com/office/drawing/2014/main" id="{A9939503-F887-47E8-A9F7-00DDD31C5B0F}"/>
              </a:ext>
            </a:extLst>
          </p:cNvPr>
          <p:cNvSpPr>
            <a:spLocks noChangeArrowheads="1"/>
          </p:cNvSpPr>
          <p:nvPr/>
        </p:nvSpPr>
        <p:spPr bwMode="auto">
          <a:xfrm>
            <a:off x="6407150" y="1604926"/>
            <a:ext cx="2492375" cy="457200"/>
          </a:xfrm>
          <a:prstGeom prst="rect">
            <a:avLst/>
          </a:prstGeom>
          <a:noFill/>
          <a:ln w="9525">
            <a:noFill/>
            <a:miter lim="800000"/>
            <a:headEnd/>
            <a:tailEnd/>
          </a:ln>
          <a:effectLst/>
        </p:spPr>
        <p:txBody>
          <a:bodyPr/>
          <a:lstStyle/>
          <a:p>
            <a:pPr marL="342900" indent="-342900" algn="ctr" fontAlgn="auto">
              <a:lnSpc>
                <a:spcPct val="90000"/>
              </a:lnSpc>
              <a:spcBef>
                <a:spcPct val="20000"/>
              </a:spcBef>
              <a:spcAft>
                <a:spcPts val="0"/>
              </a:spcAft>
              <a:defRPr/>
            </a:pPr>
            <a:r>
              <a:rPr lang="en-US" sz="3300" b="1">
                <a:effectLst>
                  <a:outerShdw blurRad="38100" dist="38100" dir="2700000" algn="tl">
                    <a:srgbClr val="C0C0C0"/>
                  </a:outerShdw>
                </a:effectLst>
                <a:latin typeface="Arial Black" pitchFamily="34" charset="0"/>
              </a:rPr>
              <a:t>Proteínas</a:t>
            </a:r>
          </a:p>
        </p:txBody>
      </p:sp>
      <p:sp>
        <p:nvSpPr>
          <p:cNvPr id="20" name="Rectangle 43">
            <a:extLst>
              <a:ext uri="{FF2B5EF4-FFF2-40B4-BE49-F238E27FC236}">
                <a16:creationId xmlns:a16="http://schemas.microsoft.com/office/drawing/2014/main" id="{590958D5-9125-4E6E-A534-9BF35637C47E}"/>
              </a:ext>
            </a:extLst>
          </p:cNvPr>
          <p:cNvSpPr>
            <a:spLocks noChangeArrowheads="1"/>
          </p:cNvSpPr>
          <p:nvPr/>
        </p:nvSpPr>
        <p:spPr bwMode="auto">
          <a:xfrm>
            <a:off x="6410325" y="1546189"/>
            <a:ext cx="2489200" cy="6731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21" name="Line 44">
            <a:extLst>
              <a:ext uri="{FF2B5EF4-FFF2-40B4-BE49-F238E27FC236}">
                <a16:creationId xmlns:a16="http://schemas.microsoft.com/office/drawing/2014/main" id="{BEA55EEC-A368-442D-B6E0-72B7B19524B1}"/>
              </a:ext>
            </a:extLst>
          </p:cNvPr>
          <p:cNvSpPr>
            <a:spLocks noChangeShapeType="1"/>
          </p:cNvSpPr>
          <p:nvPr/>
        </p:nvSpPr>
        <p:spPr bwMode="auto">
          <a:xfrm>
            <a:off x="4325938" y="3962364"/>
            <a:ext cx="0" cy="20066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2" name="Line 45">
            <a:extLst>
              <a:ext uri="{FF2B5EF4-FFF2-40B4-BE49-F238E27FC236}">
                <a16:creationId xmlns:a16="http://schemas.microsoft.com/office/drawing/2014/main" id="{095157BB-B84E-494C-B783-71A099FF3445}"/>
              </a:ext>
            </a:extLst>
          </p:cNvPr>
          <p:cNvSpPr>
            <a:spLocks noChangeShapeType="1"/>
          </p:cNvSpPr>
          <p:nvPr/>
        </p:nvSpPr>
        <p:spPr bwMode="auto">
          <a:xfrm>
            <a:off x="4364038" y="2260564"/>
            <a:ext cx="0" cy="12700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 name="Rectangle 46">
            <a:extLst>
              <a:ext uri="{FF2B5EF4-FFF2-40B4-BE49-F238E27FC236}">
                <a16:creationId xmlns:a16="http://schemas.microsoft.com/office/drawing/2014/main" id="{E314DB88-1B8D-42B4-A89A-3F1181B9D7D0}"/>
              </a:ext>
            </a:extLst>
          </p:cNvPr>
          <p:cNvSpPr>
            <a:spLocks noChangeArrowheads="1"/>
          </p:cNvSpPr>
          <p:nvPr/>
        </p:nvSpPr>
        <p:spPr bwMode="auto">
          <a:xfrm>
            <a:off x="3722688" y="3386101"/>
            <a:ext cx="1260475"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300" b="1">
                <a:effectLst>
                  <a:outerShdw blurRad="38100" dist="38100" dir="2700000" algn="tl">
                    <a:srgbClr val="C0C0C0"/>
                  </a:outerShdw>
                </a:effectLst>
                <a:latin typeface="Arial" charset="0"/>
              </a:rPr>
              <a:t>AGL</a:t>
            </a:r>
          </a:p>
        </p:txBody>
      </p:sp>
      <p:sp>
        <p:nvSpPr>
          <p:cNvPr id="24" name="Rectangle 47">
            <a:extLst>
              <a:ext uri="{FF2B5EF4-FFF2-40B4-BE49-F238E27FC236}">
                <a16:creationId xmlns:a16="http://schemas.microsoft.com/office/drawing/2014/main" id="{12C6EBBA-1675-4AE4-85ED-374F1025824A}"/>
              </a:ext>
            </a:extLst>
          </p:cNvPr>
          <p:cNvSpPr>
            <a:spLocks noChangeArrowheads="1"/>
          </p:cNvSpPr>
          <p:nvPr/>
        </p:nvSpPr>
        <p:spPr bwMode="auto">
          <a:xfrm>
            <a:off x="6122988" y="3386101"/>
            <a:ext cx="2814637" cy="609600"/>
          </a:xfrm>
          <a:prstGeom prst="rect">
            <a:avLst/>
          </a:prstGeom>
          <a:noFill/>
          <a:ln w="9525">
            <a:noFill/>
            <a:miter lim="800000"/>
            <a:headEnd/>
            <a:tailEnd/>
          </a:ln>
          <a:effectLst/>
        </p:spPr>
        <p:txBody>
          <a:bodyPr/>
          <a:lstStyle/>
          <a:p>
            <a:pPr marL="342900" indent="-342900" algn="ctr" fontAlgn="auto">
              <a:spcBef>
                <a:spcPct val="20000"/>
              </a:spcBef>
              <a:spcAft>
                <a:spcPts val="0"/>
              </a:spcAft>
              <a:defRPr/>
            </a:pPr>
            <a:r>
              <a:rPr lang="en-US" sz="3300" b="1">
                <a:effectLst>
                  <a:outerShdw blurRad="38100" dist="38100" dir="2700000" algn="tl">
                    <a:srgbClr val="C0C0C0"/>
                  </a:outerShdw>
                </a:effectLst>
                <a:latin typeface="Arial" charset="0"/>
              </a:rPr>
              <a:t>Aminoácidos</a:t>
            </a:r>
          </a:p>
        </p:txBody>
      </p:sp>
      <p:sp>
        <p:nvSpPr>
          <p:cNvPr id="25" name="Line 48">
            <a:extLst>
              <a:ext uri="{FF2B5EF4-FFF2-40B4-BE49-F238E27FC236}">
                <a16:creationId xmlns:a16="http://schemas.microsoft.com/office/drawing/2014/main" id="{23811A45-DF36-4C0D-BDB5-73A57DB10129}"/>
              </a:ext>
            </a:extLst>
          </p:cNvPr>
          <p:cNvSpPr>
            <a:spLocks noChangeShapeType="1"/>
          </p:cNvSpPr>
          <p:nvPr/>
        </p:nvSpPr>
        <p:spPr bwMode="auto">
          <a:xfrm>
            <a:off x="7589838" y="2260564"/>
            <a:ext cx="0" cy="12700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6" name="Freeform 49">
            <a:extLst>
              <a:ext uri="{FF2B5EF4-FFF2-40B4-BE49-F238E27FC236}">
                <a16:creationId xmlns:a16="http://schemas.microsoft.com/office/drawing/2014/main" id="{E6393F23-6E1A-44ED-8C1B-712F87B55905}"/>
              </a:ext>
            </a:extLst>
          </p:cNvPr>
          <p:cNvSpPr>
            <a:spLocks/>
          </p:cNvSpPr>
          <p:nvPr/>
        </p:nvSpPr>
        <p:spPr bwMode="auto">
          <a:xfrm flipV="1">
            <a:off x="1460500" y="3914739"/>
            <a:ext cx="6157913" cy="946150"/>
          </a:xfrm>
          <a:custGeom>
            <a:avLst/>
            <a:gdLst>
              <a:gd name="T0" fmla="*/ 0 w 1677"/>
              <a:gd name="T1" fmla="*/ 2147483646 h 181"/>
              <a:gd name="T2" fmla="*/ 0 w 1677"/>
              <a:gd name="T3" fmla="*/ 0 h 181"/>
              <a:gd name="T4" fmla="*/ 2147483646 w 1677"/>
              <a:gd name="T5" fmla="*/ 0 h 181"/>
              <a:gd name="T6" fmla="*/ 2147483646 w 1677"/>
              <a:gd name="T7" fmla="*/ 2147483646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152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Text Box 50">
            <a:extLst>
              <a:ext uri="{FF2B5EF4-FFF2-40B4-BE49-F238E27FC236}">
                <a16:creationId xmlns:a16="http://schemas.microsoft.com/office/drawing/2014/main" id="{1E020B05-5F72-468A-BA00-031CE7E43893}"/>
              </a:ext>
            </a:extLst>
          </p:cNvPr>
          <p:cNvSpPr txBox="1">
            <a:spLocks noChangeArrowheads="1"/>
          </p:cNvSpPr>
          <p:nvPr/>
        </p:nvSpPr>
        <p:spPr bwMode="auto">
          <a:xfrm>
            <a:off x="4370388" y="2468526"/>
            <a:ext cx="1517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i="1">
                <a:latin typeface="Times New Roman" panose="02020603050405020304" pitchFamily="18" charset="0"/>
              </a:rPr>
              <a:t>(Lipólisis)</a:t>
            </a:r>
          </a:p>
        </p:txBody>
      </p:sp>
      <p:sp>
        <p:nvSpPr>
          <p:cNvPr id="28" name="Text Box 51">
            <a:extLst>
              <a:ext uri="{FF2B5EF4-FFF2-40B4-BE49-F238E27FC236}">
                <a16:creationId xmlns:a16="http://schemas.microsoft.com/office/drawing/2014/main" id="{08C8FD33-71A3-44BE-AAFE-9000DFF7547F}"/>
              </a:ext>
            </a:extLst>
          </p:cNvPr>
          <p:cNvSpPr txBox="1">
            <a:spLocks noChangeArrowheads="1"/>
          </p:cNvSpPr>
          <p:nvPr/>
        </p:nvSpPr>
        <p:spPr bwMode="auto">
          <a:xfrm>
            <a:off x="7646988" y="2366926"/>
            <a:ext cx="1455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i="1">
                <a:latin typeface="Times New Roman" panose="02020603050405020304" pitchFamily="18" charset="0"/>
              </a:rPr>
              <a:t>(Deami-</a:t>
            </a:r>
          </a:p>
          <a:p>
            <a:r>
              <a:rPr lang="en-US" altLang="en-US" sz="2400" b="1" i="1">
                <a:latin typeface="Times New Roman" panose="02020603050405020304" pitchFamily="18" charset="0"/>
              </a:rPr>
              <a:t> nación</a:t>
            </a:r>
          </a:p>
        </p:txBody>
      </p:sp>
      <p:sp>
        <p:nvSpPr>
          <p:cNvPr id="29" name="Text Box 52">
            <a:extLst>
              <a:ext uri="{FF2B5EF4-FFF2-40B4-BE49-F238E27FC236}">
                <a16:creationId xmlns:a16="http://schemas.microsoft.com/office/drawing/2014/main" id="{AED10C77-36CA-426B-ACA2-4DAF07834333}"/>
              </a:ext>
            </a:extLst>
          </p:cNvPr>
          <p:cNvSpPr txBox="1">
            <a:spLocks noChangeArrowheads="1"/>
          </p:cNvSpPr>
          <p:nvPr/>
        </p:nvSpPr>
        <p:spPr bwMode="auto">
          <a:xfrm>
            <a:off x="1500188" y="2443126"/>
            <a:ext cx="177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i="1">
                <a:latin typeface="Times New Roman" panose="02020603050405020304" pitchFamily="18" charset="0"/>
              </a:rPr>
              <a:t>(Glucólisis)</a:t>
            </a:r>
          </a:p>
        </p:txBody>
      </p:sp>
      <p:sp>
        <p:nvSpPr>
          <p:cNvPr id="30" name="Title 1">
            <a:extLst>
              <a:ext uri="{FF2B5EF4-FFF2-40B4-BE49-F238E27FC236}">
                <a16:creationId xmlns:a16="http://schemas.microsoft.com/office/drawing/2014/main" id="{6CE29AED-8F9B-4F96-8BAA-4F774BA86DEC}"/>
              </a:ext>
            </a:extLst>
          </p:cNvPr>
          <p:cNvSpPr>
            <a:spLocks/>
          </p:cNvSpPr>
          <p:nvPr/>
        </p:nvSpPr>
        <p:spPr bwMode="auto">
          <a:xfrm>
            <a:off x="3488" y="764704"/>
            <a:ext cx="9144000"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dirty="0">
                <a:solidFill>
                  <a:srgbClr val="484876"/>
                </a:solidFill>
                <a:effectLst>
                  <a:outerShdw blurRad="38100" dist="38100" dir="2700000" algn="tl">
                    <a:srgbClr val="C0C0C0"/>
                  </a:outerShdw>
                </a:effectLst>
                <a:latin typeface="Arial Black" pitchFamily="34" charset="0"/>
                <a:cs typeface="Arial" charset="0"/>
              </a:rPr>
              <a:t>SISTEMA OXIDATIVO</a:t>
            </a:r>
            <a:endParaRPr lang="es-PR" altLang="es-PR"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529825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Text Box 4">
            <a:extLst>
              <a:ext uri="{FF2B5EF4-FFF2-40B4-BE49-F238E27FC236}">
                <a16:creationId xmlns:a16="http://schemas.microsoft.com/office/drawing/2014/main" id="{A601AA28-0EBD-4EFE-A0E6-A3339AC7E933}"/>
              </a:ext>
            </a:extLst>
          </p:cNvPr>
          <p:cNvSpPr txBox="1">
            <a:spLocks noChangeArrowheads="1"/>
          </p:cNvSpPr>
          <p:nvPr/>
        </p:nvSpPr>
        <p:spPr bwMode="auto">
          <a:xfrm>
            <a:off x="395536" y="775619"/>
            <a:ext cx="8178105" cy="369332"/>
          </a:xfrm>
          <a:prstGeom prst="rect">
            <a:avLst/>
          </a:prstGeom>
          <a:noFill/>
          <a:ln w="9525">
            <a:noFill/>
            <a:miter lim="800000"/>
            <a:headEnd/>
            <a:tailEnd/>
          </a:ln>
          <a:effectLst/>
        </p:spPr>
        <p:txBody>
          <a:bodyPr wrap="square">
            <a:spAutoFit/>
          </a:bodyPr>
          <a:lstStyle/>
          <a:p>
            <a:pPr algn="ctr" fontAlgn="auto">
              <a:lnSpc>
                <a:spcPct val="90000"/>
              </a:lnSpc>
              <a:spcBef>
                <a:spcPts val="0"/>
              </a:spcBef>
              <a:spcAft>
                <a:spcPts val="0"/>
              </a:spcAft>
              <a:defRPr/>
            </a:pPr>
            <a:r>
              <a:rPr lang="en-US" b="1" dirty="0">
                <a:effectLst>
                  <a:outerShdw blurRad="38100" dist="38100" dir="2700000" algn="tl">
                    <a:srgbClr val="C0C0C0"/>
                  </a:outerShdw>
                </a:effectLst>
                <a:latin typeface="Arial" charset="0"/>
              </a:rPr>
              <a:t>EVENTOS DE TOLERANCIA CARDIORRESPIRATORIA/AERÓBICA</a:t>
            </a:r>
          </a:p>
        </p:txBody>
      </p:sp>
      <p:sp>
        <p:nvSpPr>
          <p:cNvPr id="429" name="Text Box 5">
            <a:extLst>
              <a:ext uri="{FF2B5EF4-FFF2-40B4-BE49-F238E27FC236}">
                <a16:creationId xmlns:a16="http://schemas.microsoft.com/office/drawing/2014/main" id="{A24B2029-CC26-408D-8259-E6CA33EACFC1}"/>
              </a:ext>
            </a:extLst>
          </p:cNvPr>
          <p:cNvSpPr txBox="1">
            <a:spLocks noChangeArrowheads="1"/>
          </p:cNvSpPr>
          <p:nvPr/>
        </p:nvSpPr>
        <p:spPr bwMode="auto">
          <a:xfrm>
            <a:off x="2900363" y="1170905"/>
            <a:ext cx="25495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Luego de 3 - 4 Minutos</a:t>
            </a:r>
          </a:p>
        </p:txBody>
      </p:sp>
      <p:sp>
        <p:nvSpPr>
          <p:cNvPr id="430" name="Freeform 6">
            <a:extLst>
              <a:ext uri="{FF2B5EF4-FFF2-40B4-BE49-F238E27FC236}">
                <a16:creationId xmlns:a16="http://schemas.microsoft.com/office/drawing/2014/main" id="{A281C7D8-D66D-41F0-A08B-7AEAB73AE2DA}"/>
              </a:ext>
            </a:extLst>
          </p:cNvPr>
          <p:cNvSpPr>
            <a:spLocks/>
          </p:cNvSpPr>
          <p:nvPr/>
        </p:nvSpPr>
        <p:spPr bwMode="auto">
          <a:xfrm rot="-5400000" flipH="1" flipV="1">
            <a:off x="2330450" y="2304381"/>
            <a:ext cx="198437" cy="1935162"/>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Text Box 7">
            <a:extLst>
              <a:ext uri="{FF2B5EF4-FFF2-40B4-BE49-F238E27FC236}">
                <a16:creationId xmlns:a16="http://schemas.microsoft.com/office/drawing/2014/main" id="{D277874B-E75F-4B61-8C4E-6DFE50087BF7}"/>
              </a:ext>
            </a:extLst>
          </p:cNvPr>
          <p:cNvSpPr txBox="1">
            <a:spLocks noChangeArrowheads="1"/>
          </p:cNvSpPr>
          <p:nvPr/>
        </p:nvSpPr>
        <p:spPr bwMode="auto">
          <a:xfrm>
            <a:off x="3476625" y="2399630"/>
            <a:ext cx="14668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Oxidación</a:t>
            </a:r>
          </a:p>
          <a:p>
            <a:pPr algn="ctr">
              <a:lnSpc>
                <a:spcPct val="90000"/>
              </a:lnSpc>
            </a:pPr>
            <a:r>
              <a:rPr lang="en-US" altLang="en-US" sz="1600" b="1">
                <a:latin typeface="Arial" panose="020B0604020202020204" pitchFamily="34" charset="0"/>
              </a:rPr>
              <a:t>(Con O</a:t>
            </a:r>
            <a:r>
              <a:rPr lang="en-US" altLang="en-US" sz="1600" b="1" baseline="-25000">
                <a:latin typeface="Arial" panose="020B0604020202020204" pitchFamily="34" charset="0"/>
              </a:rPr>
              <a:t>2</a:t>
            </a:r>
            <a:r>
              <a:rPr lang="en-US" altLang="en-US" sz="1600" b="1">
                <a:latin typeface="Arial" panose="020B0604020202020204" pitchFamily="34" charset="0"/>
              </a:rPr>
              <a:t>)</a:t>
            </a:r>
          </a:p>
        </p:txBody>
      </p:sp>
      <p:sp>
        <p:nvSpPr>
          <p:cNvPr id="432" name="Text Box 12">
            <a:extLst>
              <a:ext uri="{FF2B5EF4-FFF2-40B4-BE49-F238E27FC236}">
                <a16:creationId xmlns:a16="http://schemas.microsoft.com/office/drawing/2014/main" id="{63047F70-34B1-4B7F-B06D-D032ED7BE833}"/>
              </a:ext>
            </a:extLst>
          </p:cNvPr>
          <p:cNvSpPr txBox="1">
            <a:spLocks noChangeArrowheads="1"/>
          </p:cNvSpPr>
          <p:nvPr/>
        </p:nvSpPr>
        <p:spPr bwMode="auto">
          <a:xfrm>
            <a:off x="206375" y="3787105"/>
            <a:ext cx="27638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Glucólisis Aeróbica</a:t>
            </a:r>
          </a:p>
          <a:p>
            <a:pPr algn="ctr">
              <a:lnSpc>
                <a:spcPct val="90000"/>
              </a:lnSpc>
            </a:pPr>
            <a:r>
              <a:rPr lang="en-US" altLang="en-US" sz="1600" b="1">
                <a:latin typeface="Arial" panose="020B0604020202020204" pitchFamily="34" charset="0"/>
              </a:rPr>
              <a:t>(Citoplasma/Sarcoplasma)</a:t>
            </a:r>
            <a:endParaRPr lang="en-US" altLang="en-US" sz="1600" b="1" baseline="-25000">
              <a:latin typeface="Arial" panose="020B0604020202020204" pitchFamily="34" charset="0"/>
            </a:endParaRPr>
          </a:p>
        </p:txBody>
      </p:sp>
      <p:sp>
        <p:nvSpPr>
          <p:cNvPr id="433" name="Text Box 13">
            <a:extLst>
              <a:ext uri="{FF2B5EF4-FFF2-40B4-BE49-F238E27FC236}">
                <a16:creationId xmlns:a16="http://schemas.microsoft.com/office/drawing/2014/main" id="{521BD35B-A73E-4CC3-8899-2D5E56665C18}"/>
              </a:ext>
            </a:extLst>
          </p:cNvPr>
          <p:cNvSpPr txBox="1">
            <a:spLocks noChangeArrowheads="1"/>
          </p:cNvSpPr>
          <p:nvPr/>
        </p:nvSpPr>
        <p:spPr bwMode="auto">
          <a:xfrm>
            <a:off x="3408363" y="3463255"/>
            <a:ext cx="1573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Grasas</a:t>
            </a:r>
          </a:p>
          <a:p>
            <a:pPr algn="ctr">
              <a:lnSpc>
                <a:spcPct val="90000"/>
              </a:lnSpc>
            </a:pPr>
            <a:r>
              <a:rPr lang="en-US" altLang="en-US" sz="1600" b="1">
                <a:latin typeface="Arial" panose="020B0604020202020204" pitchFamily="34" charset="0"/>
              </a:rPr>
              <a:t>(Triglicéridos)</a:t>
            </a:r>
          </a:p>
        </p:txBody>
      </p:sp>
      <p:sp>
        <p:nvSpPr>
          <p:cNvPr id="434" name="Text Box 14">
            <a:extLst>
              <a:ext uri="{FF2B5EF4-FFF2-40B4-BE49-F238E27FC236}">
                <a16:creationId xmlns:a16="http://schemas.microsoft.com/office/drawing/2014/main" id="{F6CFAFE5-B50E-441D-A6F7-2B1162F38499}"/>
              </a:ext>
            </a:extLst>
          </p:cNvPr>
          <p:cNvSpPr txBox="1">
            <a:spLocks noChangeArrowheads="1"/>
          </p:cNvSpPr>
          <p:nvPr/>
        </p:nvSpPr>
        <p:spPr bwMode="auto">
          <a:xfrm>
            <a:off x="2874963" y="1691605"/>
            <a:ext cx="25495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SISTEMA OXIDATIVO</a:t>
            </a:r>
          </a:p>
          <a:p>
            <a:pPr algn="ctr">
              <a:lnSpc>
                <a:spcPct val="80000"/>
              </a:lnSpc>
            </a:pPr>
            <a:r>
              <a:rPr lang="en-US" altLang="en-US" sz="1600" b="1">
                <a:latin typeface="Arial" panose="020B0604020202020204" pitchFamily="34" charset="0"/>
              </a:rPr>
              <a:t>(Metabolismo Aeróbico)</a:t>
            </a:r>
          </a:p>
        </p:txBody>
      </p:sp>
      <p:sp>
        <p:nvSpPr>
          <p:cNvPr id="435" name="Text Box 16">
            <a:extLst>
              <a:ext uri="{FF2B5EF4-FFF2-40B4-BE49-F238E27FC236}">
                <a16:creationId xmlns:a16="http://schemas.microsoft.com/office/drawing/2014/main" id="{16A32AC2-A396-4A24-9CE8-BDB499D54DF8}"/>
              </a:ext>
            </a:extLst>
          </p:cNvPr>
          <p:cNvSpPr txBox="1">
            <a:spLocks noChangeArrowheads="1"/>
          </p:cNvSpPr>
          <p:nvPr/>
        </p:nvSpPr>
        <p:spPr bwMode="auto">
          <a:xfrm>
            <a:off x="3332163" y="3037805"/>
            <a:ext cx="173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Catabolismo de</a:t>
            </a:r>
          </a:p>
        </p:txBody>
      </p:sp>
      <p:sp>
        <p:nvSpPr>
          <p:cNvPr id="436" name="Line 19">
            <a:extLst>
              <a:ext uri="{FF2B5EF4-FFF2-40B4-BE49-F238E27FC236}">
                <a16:creationId xmlns:a16="http://schemas.microsoft.com/office/drawing/2014/main" id="{5927E11F-E9F1-43D9-978C-6A0E12376BF1}"/>
              </a:ext>
            </a:extLst>
          </p:cNvPr>
          <p:cNvSpPr>
            <a:spLocks noChangeShapeType="1"/>
          </p:cNvSpPr>
          <p:nvPr/>
        </p:nvSpPr>
        <p:spPr bwMode="auto">
          <a:xfrm>
            <a:off x="4168775" y="32664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7" name="Text Box 20">
            <a:extLst>
              <a:ext uri="{FF2B5EF4-FFF2-40B4-BE49-F238E27FC236}">
                <a16:creationId xmlns:a16="http://schemas.microsoft.com/office/drawing/2014/main" id="{325BE740-3F95-43F5-BDC2-74496823D7ED}"/>
              </a:ext>
            </a:extLst>
          </p:cNvPr>
          <p:cNvSpPr txBox="1">
            <a:spLocks noChangeArrowheads="1"/>
          </p:cNvSpPr>
          <p:nvPr/>
        </p:nvSpPr>
        <p:spPr bwMode="auto">
          <a:xfrm>
            <a:off x="3306763" y="3996655"/>
            <a:ext cx="17383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(Betaoxidación)</a:t>
            </a:r>
          </a:p>
        </p:txBody>
      </p:sp>
      <p:sp>
        <p:nvSpPr>
          <p:cNvPr id="438" name="Line 22">
            <a:extLst>
              <a:ext uri="{FF2B5EF4-FFF2-40B4-BE49-F238E27FC236}">
                <a16:creationId xmlns:a16="http://schemas.microsoft.com/office/drawing/2014/main" id="{095ECEDC-8CEC-45FE-809F-A4A08D4A7A82}"/>
              </a:ext>
            </a:extLst>
          </p:cNvPr>
          <p:cNvSpPr>
            <a:spLocks noChangeShapeType="1"/>
          </p:cNvSpPr>
          <p:nvPr/>
        </p:nvSpPr>
        <p:spPr bwMode="auto">
          <a:xfrm>
            <a:off x="7432675" y="39014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9" name="Text Box 23">
            <a:extLst>
              <a:ext uri="{FF2B5EF4-FFF2-40B4-BE49-F238E27FC236}">
                <a16:creationId xmlns:a16="http://schemas.microsoft.com/office/drawing/2014/main" id="{25CBAC2C-D0A7-4B50-94A7-88867486A01F}"/>
              </a:ext>
            </a:extLst>
          </p:cNvPr>
          <p:cNvSpPr txBox="1">
            <a:spLocks noChangeArrowheads="1"/>
          </p:cNvSpPr>
          <p:nvPr/>
        </p:nvSpPr>
        <p:spPr bwMode="auto">
          <a:xfrm>
            <a:off x="3127375" y="5171405"/>
            <a:ext cx="21161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CICLO DE KREBS</a:t>
            </a:r>
          </a:p>
          <a:p>
            <a:pPr algn="ctr">
              <a:lnSpc>
                <a:spcPct val="90000"/>
              </a:lnSpc>
            </a:pPr>
            <a:endParaRPr lang="en-US" altLang="en-US" sz="1600" b="1" baseline="-25000">
              <a:latin typeface="Arial" panose="020B0604020202020204" pitchFamily="34" charset="0"/>
            </a:endParaRPr>
          </a:p>
        </p:txBody>
      </p:sp>
      <p:sp>
        <p:nvSpPr>
          <p:cNvPr id="440" name="Text Box 25">
            <a:extLst>
              <a:ext uri="{FF2B5EF4-FFF2-40B4-BE49-F238E27FC236}">
                <a16:creationId xmlns:a16="http://schemas.microsoft.com/office/drawing/2014/main" id="{86AA40BE-E7A6-4CAF-A276-425B877B7F15}"/>
              </a:ext>
            </a:extLst>
          </p:cNvPr>
          <p:cNvSpPr txBox="1">
            <a:spLocks noChangeArrowheads="1"/>
          </p:cNvSpPr>
          <p:nvPr/>
        </p:nvSpPr>
        <p:spPr bwMode="auto">
          <a:xfrm>
            <a:off x="3038475" y="5514305"/>
            <a:ext cx="24606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Cadena de Transporte</a:t>
            </a:r>
          </a:p>
          <a:p>
            <a:pPr algn="ctr">
              <a:lnSpc>
                <a:spcPct val="90000"/>
              </a:lnSpc>
            </a:pPr>
            <a:r>
              <a:rPr lang="en-US" altLang="en-US" sz="1600" b="1">
                <a:latin typeface="Arial" panose="020B0604020202020204" pitchFamily="34" charset="0"/>
              </a:rPr>
              <a:t> de Electrones</a:t>
            </a:r>
          </a:p>
          <a:p>
            <a:pPr algn="ctr">
              <a:lnSpc>
                <a:spcPct val="90000"/>
              </a:lnSpc>
            </a:pPr>
            <a:endParaRPr lang="en-US" altLang="en-US" sz="1600" b="1" baseline="-25000">
              <a:latin typeface="Arial" panose="020B0604020202020204" pitchFamily="34" charset="0"/>
            </a:endParaRPr>
          </a:p>
        </p:txBody>
      </p:sp>
      <p:sp>
        <p:nvSpPr>
          <p:cNvPr id="441" name="Text Box 28">
            <a:extLst>
              <a:ext uri="{FF2B5EF4-FFF2-40B4-BE49-F238E27FC236}">
                <a16:creationId xmlns:a16="http://schemas.microsoft.com/office/drawing/2014/main" id="{8D320579-01A3-4A87-AAEF-A79C878D3E0F}"/>
              </a:ext>
            </a:extLst>
          </p:cNvPr>
          <p:cNvSpPr txBox="1">
            <a:spLocks noChangeArrowheads="1"/>
          </p:cNvSpPr>
          <p:nvPr/>
        </p:nvSpPr>
        <p:spPr bwMode="auto">
          <a:xfrm>
            <a:off x="6710363" y="4026818"/>
            <a:ext cx="14716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Deaminación</a:t>
            </a:r>
          </a:p>
        </p:txBody>
      </p:sp>
      <p:sp>
        <p:nvSpPr>
          <p:cNvPr id="442" name="Line 30">
            <a:extLst>
              <a:ext uri="{FF2B5EF4-FFF2-40B4-BE49-F238E27FC236}">
                <a16:creationId xmlns:a16="http://schemas.microsoft.com/office/drawing/2014/main" id="{850CD77E-A312-4AFB-AC72-6E600A549509}"/>
              </a:ext>
            </a:extLst>
          </p:cNvPr>
          <p:cNvSpPr>
            <a:spLocks noChangeShapeType="1"/>
          </p:cNvSpPr>
          <p:nvPr/>
        </p:nvSpPr>
        <p:spPr bwMode="auto">
          <a:xfrm>
            <a:off x="4168775" y="10439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3" name="Line 31">
            <a:extLst>
              <a:ext uri="{FF2B5EF4-FFF2-40B4-BE49-F238E27FC236}">
                <a16:creationId xmlns:a16="http://schemas.microsoft.com/office/drawing/2014/main" id="{5A2D0FB3-5848-479D-8BFF-4CF66CB0066D}"/>
              </a:ext>
            </a:extLst>
          </p:cNvPr>
          <p:cNvSpPr>
            <a:spLocks noChangeShapeType="1"/>
          </p:cNvSpPr>
          <p:nvPr/>
        </p:nvSpPr>
        <p:spPr bwMode="auto">
          <a:xfrm>
            <a:off x="4167188" y="1401093"/>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4" name="Text Box 32">
            <a:extLst>
              <a:ext uri="{FF2B5EF4-FFF2-40B4-BE49-F238E27FC236}">
                <a16:creationId xmlns:a16="http://schemas.microsoft.com/office/drawing/2014/main" id="{140FA0BD-32D1-4AC3-A01B-4451A243B9E5}"/>
              </a:ext>
            </a:extLst>
          </p:cNvPr>
          <p:cNvSpPr txBox="1">
            <a:spLocks noChangeArrowheads="1"/>
          </p:cNvSpPr>
          <p:nvPr/>
        </p:nvSpPr>
        <p:spPr bwMode="auto">
          <a:xfrm>
            <a:off x="4157663" y="1367755"/>
            <a:ext cx="1239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(Se Activa)</a:t>
            </a:r>
          </a:p>
        </p:txBody>
      </p:sp>
      <p:sp>
        <p:nvSpPr>
          <p:cNvPr id="445" name="Line 33">
            <a:extLst>
              <a:ext uri="{FF2B5EF4-FFF2-40B4-BE49-F238E27FC236}">
                <a16:creationId xmlns:a16="http://schemas.microsoft.com/office/drawing/2014/main" id="{6B75B9BD-E4A6-4708-8705-1924D8A2120B}"/>
              </a:ext>
            </a:extLst>
          </p:cNvPr>
          <p:cNvSpPr>
            <a:spLocks noChangeShapeType="1"/>
          </p:cNvSpPr>
          <p:nvPr/>
        </p:nvSpPr>
        <p:spPr bwMode="auto">
          <a:xfrm>
            <a:off x="4167188" y="2150393"/>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6" name="Text Box 34">
            <a:extLst>
              <a:ext uri="{FF2B5EF4-FFF2-40B4-BE49-F238E27FC236}">
                <a16:creationId xmlns:a16="http://schemas.microsoft.com/office/drawing/2014/main" id="{1C1AA2AC-8338-4B3F-9C3B-3E15BE59A2A2}"/>
              </a:ext>
            </a:extLst>
          </p:cNvPr>
          <p:cNvSpPr txBox="1">
            <a:spLocks noChangeArrowheads="1"/>
          </p:cNvSpPr>
          <p:nvPr/>
        </p:nvSpPr>
        <p:spPr bwMode="auto">
          <a:xfrm>
            <a:off x="4157663" y="2117055"/>
            <a:ext cx="2090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i="1">
                <a:latin typeface="Times New Roman" panose="02020603050405020304" pitchFamily="18" charset="0"/>
              </a:rPr>
              <a:t>(Respiración Celular)</a:t>
            </a:r>
          </a:p>
        </p:txBody>
      </p:sp>
      <p:sp>
        <p:nvSpPr>
          <p:cNvPr id="447" name="Line 35">
            <a:extLst>
              <a:ext uri="{FF2B5EF4-FFF2-40B4-BE49-F238E27FC236}">
                <a16:creationId xmlns:a16="http://schemas.microsoft.com/office/drawing/2014/main" id="{0AFADB1C-117D-4BF7-8FF2-56677B57EFEC}"/>
              </a:ext>
            </a:extLst>
          </p:cNvPr>
          <p:cNvSpPr>
            <a:spLocks noChangeShapeType="1"/>
          </p:cNvSpPr>
          <p:nvPr/>
        </p:nvSpPr>
        <p:spPr bwMode="auto">
          <a:xfrm>
            <a:off x="4168775" y="28727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48" name="Rectangle 36">
            <a:extLst>
              <a:ext uri="{FF2B5EF4-FFF2-40B4-BE49-F238E27FC236}">
                <a16:creationId xmlns:a16="http://schemas.microsoft.com/office/drawing/2014/main" id="{49097D95-0468-481F-8C4D-9F874571D064}"/>
              </a:ext>
            </a:extLst>
          </p:cNvPr>
          <p:cNvSpPr>
            <a:spLocks noChangeArrowheads="1"/>
          </p:cNvSpPr>
          <p:nvPr/>
        </p:nvSpPr>
        <p:spPr bwMode="auto">
          <a:xfrm>
            <a:off x="3479800" y="3493418"/>
            <a:ext cx="1409700" cy="50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449" name="Text Box 37">
            <a:extLst>
              <a:ext uri="{FF2B5EF4-FFF2-40B4-BE49-F238E27FC236}">
                <a16:creationId xmlns:a16="http://schemas.microsoft.com/office/drawing/2014/main" id="{21E0A37E-90C1-4D34-BC60-15375D65E065}"/>
              </a:ext>
            </a:extLst>
          </p:cNvPr>
          <p:cNvSpPr txBox="1">
            <a:spLocks noChangeArrowheads="1"/>
          </p:cNvSpPr>
          <p:nvPr/>
        </p:nvSpPr>
        <p:spPr bwMode="auto">
          <a:xfrm>
            <a:off x="1135063" y="3361655"/>
            <a:ext cx="6715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CHO</a:t>
            </a:r>
          </a:p>
        </p:txBody>
      </p:sp>
      <p:sp>
        <p:nvSpPr>
          <p:cNvPr id="450" name="Rectangle 38">
            <a:extLst>
              <a:ext uri="{FF2B5EF4-FFF2-40B4-BE49-F238E27FC236}">
                <a16:creationId xmlns:a16="http://schemas.microsoft.com/office/drawing/2014/main" id="{C2BABF4A-A53D-4987-9D1F-B3EEF26D6320}"/>
              </a:ext>
            </a:extLst>
          </p:cNvPr>
          <p:cNvSpPr>
            <a:spLocks noChangeArrowheads="1"/>
          </p:cNvSpPr>
          <p:nvPr/>
        </p:nvSpPr>
        <p:spPr bwMode="auto">
          <a:xfrm>
            <a:off x="1181100" y="3379118"/>
            <a:ext cx="546100" cy="266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451" name="Line 39">
            <a:extLst>
              <a:ext uri="{FF2B5EF4-FFF2-40B4-BE49-F238E27FC236}">
                <a16:creationId xmlns:a16="http://schemas.microsoft.com/office/drawing/2014/main" id="{083E8DDC-14E4-4C0F-9A8E-707A895DF0D4}"/>
              </a:ext>
            </a:extLst>
          </p:cNvPr>
          <p:cNvSpPr>
            <a:spLocks noChangeShapeType="1"/>
          </p:cNvSpPr>
          <p:nvPr/>
        </p:nvSpPr>
        <p:spPr bwMode="auto">
          <a:xfrm>
            <a:off x="1438275" y="36728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2" name="Freeform 40">
            <a:extLst>
              <a:ext uri="{FF2B5EF4-FFF2-40B4-BE49-F238E27FC236}">
                <a16:creationId xmlns:a16="http://schemas.microsoft.com/office/drawing/2014/main" id="{DCEAC959-39DA-4C64-A2E8-D787D9F78E95}"/>
              </a:ext>
            </a:extLst>
          </p:cNvPr>
          <p:cNvSpPr>
            <a:spLocks/>
          </p:cNvSpPr>
          <p:nvPr/>
        </p:nvSpPr>
        <p:spPr bwMode="auto">
          <a:xfrm rot="5400000" flipV="1">
            <a:off x="6132513" y="2020218"/>
            <a:ext cx="188912" cy="2493962"/>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Text Box 41">
            <a:extLst>
              <a:ext uri="{FF2B5EF4-FFF2-40B4-BE49-F238E27FC236}">
                <a16:creationId xmlns:a16="http://schemas.microsoft.com/office/drawing/2014/main" id="{F2303D54-7BA9-46E1-A9BD-843F5880DBB5}"/>
              </a:ext>
            </a:extLst>
          </p:cNvPr>
          <p:cNvSpPr txBox="1">
            <a:spLocks noChangeArrowheads="1"/>
          </p:cNvSpPr>
          <p:nvPr/>
        </p:nvSpPr>
        <p:spPr bwMode="auto">
          <a:xfrm>
            <a:off x="6824663" y="3361655"/>
            <a:ext cx="11922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Proteínas</a:t>
            </a:r>
          </a:p>
        </p:txBody>
      </p:sp>
      <p:sp>
        <p:nvSpPr>
          <p:cNvPr id="454" name="Rectangle 42">
            <a:extLst>
              <a:ext uri="{FF2B5EF4-FFF2-40B4-BE49-F238E27FC236}">
                <a16:creationId xmlns:a16="http://schemas.microsoft.com/office/drawing/2014/main" id="{87D5D6CB-278A-4D42-A836-BFB5C94C9CD6}"/>
              </a:ext>
            </a:extLst>
          </p:cNvPr>
          <p:cNvSpPr>
            <a:spLocks noChangeArrowheads="1"/>
          </p:cNvSpPr>
          <p:nvPr/>
        </p:nvSpPr>
        <p:spPr bwMode="auto">
          <a:xfrm>
            <a:off x="6870700" y="3379118"/>
            <a:ext cx="1092200" cy="266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455" name="Text Box 43">
            <a:extLst>
              <a:ext uri="{FF2B5EF4-FFF2-40B4-BE49-F238E27FC236}">
                <a16:creationId xmlns:a16="http://schemas.microsoft.com/office/drawing/2014/main" id="{8072773E-2833-48C2-AB57-06451510A432}"/>
              </a:ext>
            </a:extLst>
          </p:cNvPr>
          <p:cNvSpPr txBox="1">
            <a:spLocks noChangeArrowheads="1"/>
          </p:cNvSpPr>
          <p:nvPr/>
        </p:nvSpPr>
        <p:spPr bwMode="auto">
          <a:xfrm>
            <a:off x="5732463" y="3641055"/>
            <a:ext cx="33099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(Compuestas de: Aminoácidos)</a:t>
            </a:r>
          </a:p>
        </p:txBody>
      </p:sp>
      <p:sp>
        <p:nvSpPr>
          <p:cNvPr id="456" name="Line 44">
            <a:extLst>
              <a:ext uri="{FF2B5EF4-FFF2-40B4-BE49-F238E27FC236}">
                <a16:creationId xmlns:a16="http://schemas.microsoft.com/office/drawing/2014/main" id="{A9F00248-EB05-4F2B-B08A-DA5FD3801FD2}"/>
              </a:ext>
            </a:extLst>
          </p:cNvPr>
          <p:cNvSpPr>
            <a:spLocks noChangeShapeType="1"/>
          </p:cNvSpPr>
          <p:nvPr/>
        </p:nvSpPr>
        <p:spPr bwMode="auto">
          <a:xfrm>
            <a:off x="1438275" y="42697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7" name="Text Box 45">
            <a:extLst>
              <a:ext uri="{FF2B5EF4-FFF2-40B4-BE49-F238E27FC236}">
                <a16:creationId xmlns:a16="http://schemas.microsoft.com/office/drawing/2014/main" id="{1B7F2483-69D5-417B-94CF-945080D39770}"/>
              </a:ext>
            </a:extLst>
          </p:cNvPr>
          <p:cNvSpPr txBox="1">
            <a:spLocks noChangeArrowheads="1"/>
          </p:cNvSpPr>
          <p:nvPr/>
        </p:nvSpPr>
        <p:spPr bwMode="auto">
          <a:xfrm>
            <a:off x="625475" y="4409405"/>
            <a:ext cx="17732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(Ácido Pirúvico)</a:t>
            </a:r>
            <a:endParaRPr lang="en-US" altLang="en-US" sz="1600" b="1" baseline="-25000">
              <a:latin typeface="Arial" panose="020B0604020202020204" pitchFamily="34" charset="0"/>
            </a:endParaRPr>
          </a:p>
        </p:txBody>
      </p:sp>
      <p:sp>
        <p:nvSpPr>
          <p:cNvPr id="458" name="Text Box 46">
            <a:extLst>
              <a:ext uri="{FF2B5EF4-FFF2-40B4-BE49-F238E27FC236}">
                <a16:creationId xmlns:a16="http://schemas.microsoft.com/office/drawing/2014/main" id="{7154324C-C3E6-4504-ABC9-9FD101F9F361}"/>
              </a:ext>
            </a:extLst>
          </p:cNvPr>
          <p:cNvSpPr txBox="1">
            <a:spLocks noChangeArrowheads="1"/>
          </p:cNvSpPr>
          <p:nvPr/>
        </p:nvSpPr>
        <p:spPr bwMode="auto">
          <a:xfrm>
            <a:off x="2760663" y="4377655"/>
            <a:ext cx="29702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Ácidos Grasos Libres (AGL)</a:t>
            </a:r>
          </a:p>
        </p:txBody>
      </p:sp>
      <p:sp>
        <p:nvSpPr>
          <p:cNvPr id="459" name="Line 47">
            <a:extLst>
              <a:ext uri="{FF2B5EF4-FFF2-40B4-BE49-F238E27FC236}">
                <a16:creationId xmlns:a16="http://schemas.microsoft.com/office/drawing/2014/main" id="{A243A3D4-B868-48FC-B43F-9E00A28965B5}"/>
              </a:ext>
            </a:extLst>
          </p:cNvPr>
          <p:cNvSpPr>
            <a:spLocks noChangeShapeType="1"/>
          </p:cNvSpPr>
          <p:nvPr/>
        </p:nvSpPr>
        <p:spPr bwMode="auto">
          <a:xfrm>
            <a:off x="4181475" y="42824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0" name="Text Box 48">
            <a:extLst>
              <a:ext uri="{FF2B5EF4-FFF2-40B4-BE49-F238E27FC236}">
                <a16:creationId xmlns:a16="http://schemas.microsoft.com/office/drawing/2014/main" id="{7CE99AA7-54B9-4F3C-973A-9A818810910E}"/>
              </a:ext>
            </a:extLst>
          </p:cNvPr>
          <p:cNvSpPr txBox="1">
            <a:spLocks noChangeArrowheads="1"/>
          </p:cNvSpPr>
          <p:nvPr/>
        </p:nvSpPr>
        <p:spPr bwMode="auto">
          <a:xfrm>
            <a:off x="3509963" y="4733255"/>
            <a:ext cx="13954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(Acetil-CoA)</a:t>
            </a:r>
          </a:p>
        </p:txBody>
      </p:sp>
      <p:sp>
        <p:nvSpPr>
          <p:cNvPr id="461" name="Line 49">
            <a:extLst>
              <a:ext uri="{FF2B5EF4-FFF2-40B4-BE49-F238E27FC236}">
                <a16:creationId xmlns:a16="http://schemas.microsoft.com/office/drawing/2014/main" id="{904990A2-80B5-432B-A1BA-958D87654092}"/>
              </a:ext>
            </a:extLst>
          </p:cNvPr>
          <p:cNvSpPr>
            <a:spLocks noChangeShapeType="1"/>
          </p:cNvSpPr>
          <p:nvPr/>
        </p:nvSpPr>
        <p:spPr bwMode="auto">
          <a:xfrm>
            <a:off x="4181475" y="4625305"/>
            <a:ext cx="0" cy="200025"/>
          </a:xfrm>
          <a:prstGeom prst="line">
            <a:avLst/>
          </a:prstGeom>
          <a:noFill/>
          <a:ln w="508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2" name="Line 50">
            <a:extLst>
              <a:ext uri="{FF2B5EF4-FFF2-40B4-BE49-F238E27FC236}">
                <a16:creationId xmlns:a16="http://schemas.microsoft.com/office/drawing/2014/main" id="{26B88B3C-91D7-493E-92C1-9B24B3B5EF7F}"/>
              </a:ext>
            </a:extLst>
          </p:cNvPr>
          <p:cNvSpPr>
            <a:spLocks noChangeShapeType="1"/>
          </p:cNvSpPr>
          <p:nvPr/>
        </p:nvSpPr>
        <p:spPr bwMode="auto">
          <a:xfrm>
            <a:off x="7445375" y="42951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3" name="Text Box 51">
            <a:extLst>
              <a:ext uri="{FF2B5EF4-FFF2-40B4-BE49-F238E27FC236}">
                <a16:creationId xmlns:a16="http://schemas.microsoft.com/office/drawing/2014/main" id="{9860727A-BB06-462F-B281-B31260FAF1CE}"/>
              </a:ext>
            </a:extLst>
          </p:cNvPr>
          <p:cNvSpPr txBox="1">
            <a:spLocks noChangeArrowheads="1"/>
          </p:cNvSpPr>
          <p:nvPr/>
        </p:nvSpPr>
        <p:spPr bwMode="auto">
          <a:xfrm>
            <a:off x="6723063" y="4420518"/>
            <a:ext cx="14716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Aminoácidos</a:t>
            </a:r>
          </a:p>
        </p:txBody>
      </p:sp>
      <p:sp>
        <p:nvSpPr>
          <p:cNvPr id="464" name="Line 52">
            <a:extLst>
              <a:ext uri="{FF2B5EF4-FFF2-40B4-BE49-F238E27FC236}">
                <a16:creationId xmlns:a16="http://schemas.microsoft.com/office/drawing/2014/main" id="{074DE530-97C3-4E97-A297-BAA154979761}"/>
              </a:ext>
            </a:extLst>
          </p:cNvPr>
          <p:cNvSpPr>
            <a:spLocks noChangeShapeType="1"/>
          </p:cNvSpPr>
          <p:nvPr/>
        </p:nvSpPr>
        <p:spPr bwMode="auto">
          <a:xfrm>
            <a:off x="4181475" y="49809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5" name="Freeform 53">
            <a:extLst>
              <a:ext uri="{FF2B5EF4-FFF2-40B4-BE49-F238E27FC236}">
                <a16:creationId xmlns:a16="http://schemas.microsoft.com/office/drawing/2014/main" id="{A4263A88-3DF3-41DD-A07A-0C53994DB7E7}"/>
              </a:ext>
            </a:extLst>
          </p:cNvPr>
          <p:cNvSpPr>
            <a:spLocks/>
          </p:cNvSpPr>
          <p:nvPr/>
        </p:nvSpPr>
        <p:spPr bwMode="auto">
          <a:xfrm>
            <a:off x="1854200" y="4674518"/>
            <a:ext cx="1765300" cy="241300"/>
          </a:xfrm>
          <a:custGeom>
            <a:avLst/>
            <a:gdLst>
              <a:gd name="T0" fmla="*/ 0 w 1344"/>
              <a:gd name="T1" fmla="*/ 0 h 192"/>
              <a:gd name="T2" fmla="*/ 0 w 1344"/>
              <a:gd name="T3" fmla="*/ 2147483646 h 192"/>
              <a:gd name="T4" fmla="*/ 2147483646 w 1344"/>
              <a:gd name="T5" fmla="*/ 2147483646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3810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54">
            <a:extLst>
              <a:ext uri="{FF2B5EF4-FFF2-40B4-BE49-F238E27FC236}">
                <a16:creationId xmlns:a16="http://schemas.microsoft.com/office/drawing/2014/main" id="{F218E00A-3772-4C55-8C8D-2700DCAF6CB8}"/>
              </a:ext>
            </a:extLst>
          </p:cNvPr>
          <p:cNvSpPr>
            <a:spLocks/>
          </p:cNvSpPr>
          <p:nvPr/>
        </p:nvSpPr>
        <p:spPr bwMode="auto">
          <a:xfrm flipH="1">
            <a:off x="4800600" y="4661818"/>
            <a:ext cx="2349500" cy="266700"/>
          </a:xfrm>
          <a:custGeom>
            <a:avLst/>
            <a:gdLst>
              <a:gd name="T0" fmla="*/ 0 w 1344"/>
              <a:gd name="T1" fmla="*/ 0 h 192"/>
              <a:gd name="T2" fmla="*/ 0 w 1344"/>
              <a:gd name="T3" fmla="*/ 2147483646 h 192"/>
              <a:gd name="T4" fmla="*/ 2147483646 w 1344"/>
              <a:gd name="T5" fmla="*/ 2147483646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3810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Rectangle 55">
            <a:extLst>
              <a:ext uri="{FF2B5EF4-FFF2-40B4-BE49-F238E27FC236}">
                <a16:creationId xmlns:a16="http://schemas.microsoft.com/office/drawing/2014/main" id="{AA88EEFB-BF3C-419F-9403-5867A07F99A7}"/>
              </a:ext>
            </a:extLst>
          </p:cNvPr>
          <p:cNvSpPr>
            <a:spLocks noChangeArrowheads="1"/>
          </p:cNvSpPr>
          <p:nvPr/>
        </p:nvSpPr>
        <p:spPr bwMode="auto">
          <a:xfrm>
            <a:off x="2997200" y="5195218"/>
            <a:ext cx="2578100" cy="901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468" name="Line 56">
            <a:extLst>
              <a:ext uri="{FF2B5EF4-FFF2-40B4-BE49-F238E27FC236}">
                <a16:creationId xmlns:a16="http://schemas.microsoft.com/office/drawing/2014/main" id="{C5B46914-DB02-4CCB-8AAC-DD922062D425}"/>
              </a:ext>
            </a:extLst>
          </p:cNvPr>
          <p:cNvSpPr>
            <a:spLocks noChangeShapeType="1"/>
          </p:cNvSpPr>
          <p:nvPr/>
        </p:nvSpPr>
        <p:spPr bwMode="auto">
          <a:xfrm>
            <a:off x="4194175" y="541270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69" name="Text Box 58">
            <a:extLst>
              <a:ext uri="{FF2B5EF4-FFF2-40B4-BE49-F238E27FC236}">
                <a16:creationId xmlns:a16="http://schemas.microsoft.com/office/drawing/2014/main" id="{991BDD2D-D9B5-40AA-8D48-117A38D4C6BD}"/>
              </a:ext>
            </a:extLst>
          </p:cNvPr>
          <p:cNvSpPr txBox="1">
            <a:spLocks noChangeArrowheads="1"/>
          </p:cNvSpPr>
          <p:nvPr/>
        </p:nvSpPr>
        <p:spPr bwMode="auto">
          <a:xfrm>
            <a:off x="5527675" y="5400005"/>
            <a:ext cx="1889125" cy="339725"/>
          </a:xfrm>
          <a:prstGeom prst="rect">
            <a:avLst/>
          </a:prstGeom>
          <a:noFill/>
          <a:ln w="9525">
            <a:noFill/>
            <a:miter lim="800000"/>
            <a:headEnd/>
            <a:tailEnd/>
          </a:ln>
          <a:effectLst/>
        </p:spPr>
        <p:txBody>
          <a:bodyPr>
            <a:spAutoFit/>
          </a:bodyPr>
          <a:lstStyle/>
          <a:p>
            <a:pPr fontAlgn="auto">
              <a:lnSpc>
                <a:spcPct val="90000"/>
              </a:lnSpc>
              <a:spcBef>
                <a:spcPts val="0"/>
              </a:spcBef>
              <a:spcAft>
                <a:spcPts val="0"/>
              </a:spcAft>
              <a:defRPr/>
            </a:pPr>
            <a:r>
              <a:rPr lang="en-US" b="1">
                <a:effectLst>
                  <a:outerShdw blurRad="38100" dist="38100" dir="2700000" algn="tl">
                    <a:srgbClr val="C0C0C0"/>
                  </a:outerShdw>
                </a:effectLst>
                <a:latin typeface="Verdana" pitchFamily="34" charset="0"/>
              </a:rPr>
              <a:t>Mitocondria</a:t>
            </a:r>
            <a:endParaRPr lang="en-US" b="1" baseline="-25000">
              <a:effectLst>
                <a:outerShdw blurRad="38100" dist="38100" dir="2700000" algn="tl">
                  <a:srgbClr val="C0C0C0"/>
                </a:outerShdw>
              </a:effectLst>
              <a:latin typeface="Verdana" pitchFamily="34" charset="0"/>
            </a:endParaRPr>
          </a:p>
        </p:txBody>
      </p:sp>
      <p:sp>
        <p:nvSpPr>
          <p:cNvPr id="470" name="Freeform 59">
            <a:extLst>
              <a:ext uri="{FF2B5EF4-FFF2-40B4-BE49-F238E27FC236}">
                <a16:creationId xmlns:a16="http://schemas.microsoft.com/office/drawing/2014/main" id="{4A3E677C-9994-43F2-95D5-E4BE2B1E0A9C}"/>
              </a:ext>
            </a:extLst>
          </p:cNvPr>
          <p:cNvSpPr>
            <a:spLocks/>
          </p:cNvSpPr>
          <p:nvPr/>
        </p:nvSpPr>
        <p:spPr bwMode="auto">
          <a:xfrm>
            <a:off x="1447800" y="4661818"/>
            <a:ext cx="1854200" cy="647700"/>
          </a:xfrm>
          <a:custGeom>
            <a:avLst/>
            <a:gdLst>
              <a:gd name="T0" fmla="*/ 0 w 1344"/>
              <a:gd name="T1" fmla="*/ 0 h 192"/>
              <a:gd name="T2" fmla="*/ 0 w 1344"/>
              <a:gd name="T3" fmla="*/ 2147483646 h 192"/>
              <a:gd name="T4" fmla="*/ 2147483646 w 1344"/>
              <a:gd name="T5" fmla="*/ 2147483646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571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60">
            <a:extLst>
              <a:ext uri="{FF2B5EF4-FFF2-40B4-BE49-F238E27FC236}">
                <a16:creationId xmlns:a16="http://schemas.microsoft.com/office/drawing/2014/main" id="{CB429FC7-CF4B-4264-8AB9-E5D9B58599BA}"/>
              </a:ext>
            </a:extLst>
          </p:cNvPr>
          <p:cNvSpPr>
            <a:spLocks/>
          </p:cNvSpPr>
          <p:nvPr/>
        </p:nvSpPr>
        <p:spPr bwMode="auto">
          <a:xfrm flipH="1">
            <a:off x="5092700" y="4674518"/>
            <a:ext cx="2374900" cy="635000"/>
          </a:xfrm>
          <a:custGeom>
            <a:avLst/>
            <a:gdLst>
              <a:gd name="T0" fmla="*/ 0 w 1344"/>
              <a:gd name="T1" fmla="*/ 0 h 192"/>
              <a:gd name="T2" fmla="*/ 0 w 1344"/>
              <a:gd name="T3" fmla="*/ 2147483646 h 192"/>
              <a:gd name="T4" fmla="*/ 2147483646 w 1344"/>
              <a:gd name="T5" fmla="*/ 2147483646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571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Line 61">
            <a:extLst>
              <a:ext uri="{FF2B5EF4-FFF2-40B4-BE49-F238E27FC236}">
                <a16:creationId xmlns:a16="http://schemas.microsoft.com/office/drawing/2014/main" id="{8CE5F09D-6393-4889-B566-EC39F4C452F4}"/>
              </a:ext>
            </a:extLst>
          </p:cNvPr>
          <p:cNvSpPr>
            <a:spLocks noChangeShapeType="1"/>
          </p:cNvSpPr>
          <p:nvPr/>
        </p:nvSpPr>
        <p:spPr bwMode="auto">
          <a:xfrm>
            <a:off x="3392488" y="5782593"/>
            <a:ext cx="0" cy="5222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73" name="Line 62">
            <a:extLst>
              <a:ext uri="{FF2B5EF4-FFF2-40B4-BE49-F238E27FC236}">
                <a16:creationId xmlns:a16="http://schemas.microsoft.com/office/drawing/2014/main" id="{65E05D81-C452-4D35-BA89-D797E2464FCD}"/>
              </a:ext>
            </a:extLst>
          </p:cNvPr>
          <p:cNvSpPr>
            <a:spLocks noChangeShapeType="1"/>
          </p:cNvSpPr>
          <p:nvPr/>
        </p:nvSpPr>
        <p:spPr bwMode="auto">
          <a:xfrm>
            <a:off x="4052888" y="5973093"/>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74" name="Line 63">
            <a:extLst>
              <a:ext uri="{FF2B5EF4-FFF2-40B4-BE49-F238E27FC236}">
                <a16:creationId xmlns:a16="http://schemas.microsoft.com/office/drawing/2014/main" id="{00EA5718-2997-40A1-967C-2813A06B2EB3}"/>
              </a:ext>
            </a:extLst>
          </p:cNvPr>
          <p:cNvSpPr>
            <a:spLocks noChangeShapeType="1"/>
          </p:cNvSpPr>
          <p:nvPr/>
        </p:nvSpPr>
        <p:spPr bwMode="auto">
          <a:xfrm>
            <a:off x="5094288" y="5769893"/>
            <a:ext cx="0" cy="5222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75" name="Text Box 64">
            <a:extLst>
              <a:ext uri="{FF2B5EF4-FFF2-40B4-BE49-F238E27FC236}">
                <a16:creationId xmlns:a16="http://schemas.microsoft.com/office/drawing/2014/main" id="{9866AD31-3743-4CBF-8FF7-A7BD21B39BB6}"/>
              </a:ext>
            </a:extLst>
          </p:cNvPr>
          <p:cNvSpPr txBox="1">
            <a:spLocks noChangeArrowheads="1"/>
          </p:cNvSpPr>
          <p:nvPr/>
        </p:nvSpPr>
        <p:spPr bwMode="auto">
          <a:xfrm>
            <a:off x="3101975" y="6225505"/>
            <a:ext cx="5667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H</a:t>
            </a:r>
            <a:r>
              <a:rPr lang="en-US" altLang="en-US" sz="1600" b="1" baseline="-25000">
                <a:latin typeface="Arial" panose="020B0604020202020204" pitchFamily="34" charset="0"/>
              </a:rPr>
              <a:t>2</a:t>
            </a:r>
            <a:r>
              <a:rPr lang="en-US" altLang="en-US" sz="1600" b="1">
                <a:latin typeface="Arial" panose="020B0604020202020204" pitchFamily="34" charset="0"/>
              </a:rPr>
              <a:t>O</a:t>
            </a:r>
            <a:endParaRPr lang="en-US" altLang="en-US" sz="1600" b="1" baseline="-25000">
              <a:latin typeface="Arial" panose="020B0604020202020204" pitchFamily="34" charset="0"/>
            </a:endParaRPr>
          </a:p>
        </p:txBody>
      </p:sp>
      <p:sp>
        <p:nvSpPr>
          <p:cNvPr id="476" name="Text Box 65">
            <a:extLst>
              <a:ext uri="{FF2B5EF4-FFF2-40B4-BE49-F238E27FC236}">
                <a16:creationId xmlns:a16="http://schemas.microsoft.com/office/drawing/2014/main" id="{43641334-76C9-468E-BA4F-22EDBE0574BD}"/>
              </a:ext>
            </a:extLst>
          </p:cNvPr>
          <p:cNvSpPr txBox="1">
            <a:spLocks noChangeArrowheads="1"/>
          </p:cNvSpPr>
          <p:nvPr/>
        </p:nvSpPr>
        <p:spPr bwMode="auto">
          <a:xfrm>
            <a:off x="3775075" y="6225505"/>
            <a:ext cx="5667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CO</a:t>
            </a:r>
            <a:r>
              <a:rPr lang="en-US" altLang="en-US" sz="1600" b="1" baseline="-25000">
                <a:latin typeface="Arial" panose="020B0604020202020204" pitchFamily="34" charset="0"/>
              </a:rPr>
              <a:t>2</a:t>
            </a:r>
          </a:p>
        </p:txBody>
      </p:sp>
      <p:sp>
        <p:nvSpPr>
          <p:cNvPr id="477" name="Text Box 66">
            <a:extLst>
              <a:ext uri="{FF2B5EF4-FFF2-40B4-BE49-F238E27FC236}">
                <a16:creationId xmlns:a16="http://schemas.microsoft.com/office/drawing/2014/main" id="{257E8D17-7D64-4B36-9333-5FA39624A668}"/>
              </a:ext>
            </a:extLst>
          </p:cNvPr>
          <p:cNvSpPr txBox="1">
            <a:spLocks noChangeArrowheads="1"/>
          </p:cNvSpPr>
          <p:nvPr/>
        </p:nvSpPr>
        <p:spPr bwMode="auto">
          <a:xfrm>
            <a:off x="4284663" y="6215980"/>
            <a:ext cx="17637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70000"/>
              </a:lnSpc>
            </a:pPr>
            <a:r>
              <a:rPr lang="en-US" altLang="en-US" sz="1600" b="1">
                <a:latin typeface="Arial" panose="020B0604020202020204" pitchFamily="34" charset="0"/>
              </a:rPr>
              <a:t>38 ó 39</a:t>
            </a:r>
          </a:p>
          <a:p>
            <a:pPr algn="ctr">
              <a:lnSpc>
                <a:spcPct val="70000"/>
              </a:lnSpc>
            </a:pPr>
            <a:r>
              <a:rPr lang="en-US" altLang="en-US" sz="1600" b="1">
                <a:latin typeface="Arial" panose="020B0604020202020204" pitchFamily="34" charset="0"/>
              </a:rPr>
              <a:t>Moles de ATP</a:t>
            </a:r>
          </a:p>
        </p:txBody>
      </p:sp>
      <p:sp>
        <p:nvSpPr>
          <p:cNvPr id="478" name="Title 1">
            <a:extLst>
              <a:ext uri="{FF2B5EF4-FFF2-40B4-BE49-F238E27FC236}">
                <a16:creationId xmlns:a16="http://schemas.microsoft.com/office/drawing/2014/main" id="{9216B8DA-D203-4946-966A-445E541AE239}"/>
              </a:ext>
            </a:extLst>
          </p:cNvPr>
          <p:cNvSpPr>
            <a:spLocks/>
          </p:cNvSpPr>
          <p:nvPr/>
        </p:nvSpPr>
        <p:spPr bwMode="auto">
          <a:xfrm>
            <a:off x="-101600" y="435893"/>
            <a:ext cx="9144000"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sz="2400" dirty="0">
                <a:solidFill>
                  <a:srgbClr val="484876"/>
                </a:solidFill>
                <a:effectLst>
                  <a:outerShdw blurRad="38100" dist="38100" dir="2700000" algn="tl">
                    <a:srgbClr val="C0C0C0"/>
                  </a:outerShdw>
                </a:effectLst>
                <a:latin typeface="Arial Black" pitchFamily="34" charset="0"/>
                <a:cs typeface="Arial" charset="0"/>
              </a:rPr>
              <a:t>SISTEMA OXIDATIVO</a:t>
            </a:r>
            <a:endParaRPr lang="es-PR" altLang="es-PR" sz="2400"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42245670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8">
            <a:extLst>
              <a:ext uri="{FF2B5EF4-FFF2-40B4-BE49-F238E27FC236}">
                <a16:creationId xmlns:a16="http://schemas.microsoft.com/office/drawing/2014/main" id="{71277EEE-4CCE-42C1-BEFE-6E19150CDD60}"/>
              </a:ext>
            </a:extLst>
          </p:cNvPr>
          <p:cNvSpPr>
            <a:spLocks noChangeArrowheads="1"/>
          </p:cNvSpPr>
          <p:nvPr/>
        </p:nvSpPr>
        <p:spPr bwMode="auto">
          <a:xfrm>
            <a:off x="3886200" y="1333500"/>
            <a:ext cx="546100" cy="266700"/>
          </a:xfrm>
          <a:prstGeom prst="rect">
            <a:avLst/>
          </a:prstGeom>
          <a:solidFill>
            <a:srgbClr val="FFCCFF"/>
          </a:solidFill>
          <a:ln w="28575">
            <a:solidFill>
              <a:schemeClr val="tx1"/>
            </a:solidFill>
            <a:miter lim="800000"/>
            <a:headEnd/>
            <a:tailEnd/>
          </a:ln>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 name="Rectangle 42">
            <a:extLst>
              <a:ext uri="{FF2B5EF4-FFF2-40B4-BE49-F238E27FC236}">
                <a16:creationId xmlns:a16="http://schemas.microsoft.com/office/drawing/2014/main" id="{AECC08AB-FF86-41BF-9755-223B5E8BD468}"/>
              </a:ext>
            </a:extLst>
          </p:cNvPr>
          <p:cNvSpPr>
            <a:spLocks noChangeArrowheads="1"/>
          </p:cNvSpPr>
          <p:nvPr/>
        </p:nvSpPr>
        <p:spPr bwMode="auto">
          <a:xfrm>
            <a:off x="6870700" y="1230313"/>
            <a:ext cx="1092200" cy="266700"/>
          </a:xfrm>
          <a:prstGeom prst="rect">
            <a:avLst/>
          </a:prstGeom>
          <a:solidFill>
            <a:srgbClr val="FFCCFF"/>
          </a:solidFill>
          <a:ln w="28575">
            <a:solidFill>
              <a:schemeClr val="tx1"/>
            </a:solidFill>
            <a:miter lim="800000"/>
            <a:headEnd/>
            <a:tailEnd/>
          </a:ln>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5" name="Rectangle 36">
            <a:extLst>
              <a:ext uri="{FF2B5EF4-FFF2-40B4-BE49-F238E27FC236}">
                <a16:creationId xmlns:a16="http://schemas.microsoft.com/office/drawing/2014/main" id="{0C2C378C-A37B-4457-88AE-404CF7BACFBA}"/>
              </a:ext>
            </a:extLst>
          </p:cNvPr>
          <p:cNvSpPr>
            <a:spLocks noChangeArrowheads="1"/>
          </p:cNvSpPr>
          <p:nvPr/>
        </p:nvSpPr>
        <p:spPr bwMode="auto">
          <a:xfrm>
            <a:off x="739775" y="1227138"/>
            <a:ext cx="1409700" cy="508000"/>
          </a:xfrm>
          <a:prstGeom prst="rect">
            <a:avLst/>
          </a:prstGeom>
          <a:solidFill>
            <a:srgbClr val="FFCCFF"/>
          </a:solidFill>
          <a:ln w="28575">
            <a:solidFill>
              <a:schemeClr val="tx1"/>
            </a:solidFill>
            <a:miter lim="800000"/>
            <a:headEnd/>
            <a:tailEnd/>
          </a:ln>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6" name="Line 22">
            <a:extLst>
              <a:ext uri="{FF2B5EF4-FFF2-40B4-BE49-F238E27FC236}">
                <a16:creationId xmlns:a16="http://schemas.microsoft.com/office/drawing/2014/main" id="{EFF9C3E5-EBB4-44E4-8EEC-2D8E875646C9}"/>
              </a:ext>
            </a:extLst>
          </p:cNvPr>
          <p:cNvSpPr>
            <a:spLocks noChangeShapeType="1"/>
          </p:cNvSpPr>
          <p:nvPr/>
        </p:nvSpPr>
        <p:spPr bwMode="auto">
          <a:xfrm>
            <a:off x="4168775" y="7254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 name="Text Box 54">
            <a:extLst>
              <a:ext uri="{FF2B5EF4-FFF2-40B4-BE49-F238E27FC236}">
                <a16:creationId xmlns:a16="http://schemas.microsoft.com/office/drawing/2014/main" id="{E751722C-C8D4-4564-95AD-101798536609}"/>
              </a:ext>
            </a:extLst>
          </p:cNvPr>
          <p:cNvSpPr txBox="1">
            <a:spLocks noChangeArrowheads="1"/>
          </p:cNvSpPr>
          <p:nvPr/>
        </p:nvSpPr>
        <p:spPr bwMode="auto">
          <a:xfrm>
            <a:off x="3179763" y="1754188"/>
            <a:ext cx="2193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(Glucosa-6-Fosfato)</a:t>
            </a:r>
          </a:p>
        </p:txBody>
      </p:sp>
      <p:sp>
        <p:nvSpPr>
          <p:cNvPr id="8" name="Line 55">
            <a:extLst>
              <a:ext uri="{FF2B5EF4-FFF2-40B4-BE49-F238E27FC236}">
                <a16:creationId xmlns:a16="http://schemas.microsoft.com/office/drawing/2014/main" id="{590DC2BF-A8C4-437E-A536-4749222D4483}"/>
              </a:ext>
            </a:extLst>
          </p:cNvPr>
          <p:cNvSpPr>
            <a:spLocks noChangeShapeType="1"/>
          </p:cNvSpPr>
          <p:nvPr/>
        </p:nvSpPr>
        <p:spPr bwMode="auto">
          <a:xfrm>
            <a:off x="4168775" y="16144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Text Box 56">
            <a:extLst>
              <a:ext uri="{FF2B5EF4-FFF2-40B4-BE49-F238E27FC236}">
                <a16:creationId xmlns:a16="http://schemas.microsoft.com/office/drawing/2014/main" id="{1B73AE61-CA55-428D-8348-9E1CCD0020D7}"/>
              </a:ext>
            </a:extLst>
          </p:cNvPr>
          <p:cNvSpPr txBox="1">
            <a:spLocks noChangeArrowheads="1"/>
          </p:cNvSpPr>
          <p:nvPr/>
        </p:nvSpPr>
        <p:spPr bwMode="auto">
          <a:xfrm>
            <a:off x="2836863" y="2135188"/>
            <a:ext cx="28162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GLUCÓLISIS AERÓBICA</a:t>
            </a:r>
          </a:p>
        </p:txBody>
      </p:sp>
      <p:sp>
        <p:nvSpPr>
          <p:cNvPr id="10" name="Line 57">
            <a:extLst>
              <a:ext uri="{FF2B5EF4-FFF2-40B4-BE49-F238E27FC236}">
                <a16:creationId xmlns:a16="http://schemas.microsoft.com/office/drawing/2014/main" id="{6C972AA3-9A84-472F-84F3-278A812CCCEC}"/>
              </a:ext>
            </a:extLst>
          </p:cNvPr>
          <p:cNvSpPr>
            <a:spLocks noChangeShapeType="1"/>
          </p:cNvSpPr>
          <p:nvPr/>
        </p:nvSpPr>
        <p:spPr bwMode="auto">
          <a:xfrm>
            <a:off x="4168775" y="19700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 name="Text Box 58">
            <a:extLst>
              <a:ext uri="{FF2B5EF4-FFF2-40B4-BE49-F238E27FC236}">
                <a16:creationId xmlns:a16="http://schemas.microsoft.com/office/drawing/2014/main" id="{8BF4DAC3-52C0-4BFD-BFAD-B0F591C91BAE}"/>
              </a:ext>
            </a:extLst>
          </p:cNvPr>
          <p:cNvSpPr txBox="1">
            <a:spLocks noChangeArrowheads="1"/>
          </p:cNvSpPr>
          <p:nvPr/>
        </p:nvSpPr>
        <p:spPr bwMode="auto">
          <a:xfrm>
            <a:off x="1833563" y="2490788"/>
            <a:ext cx="5038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a:t>
            </a:r>
            <a:r>
              <a:rPr lang="en-US" altLang="en-US" sz="1600" b="1">
                <a:solidFill>
                  <a:srgbClr val="FF0000"/>
                </a:solidFill>
                <a:latin typeface="Arial" panose="020B0604020202020204" pitchFamily="34" charset="0"/>
              </a:rPr>
              <a:t>2</a:t>
            </a:r>
            <a:r>
              <a:rPr lang="en-US" altLang="en-US" sz="1600" b="1">
                <a:latin typeface="Arial" panose="020B0604020202020204" pitchFamily="34" charset="0"/>
              </a:rPr>
              <a:t> [</a:t>
            </a:r>
            <a:r>
              <a:rPr lang="en-US" altLang="en-US" sz="1600" b="1">
                <a:solidFill>
                  <a:srgbClr val="FF0000"/>
                </a:solidFill>
                <a:latin typeface="Arial" panose="020B0604020202020204" pitchFamily="34" charset="0"/>
              </a:rPr>
              <a:t>Glucosa</a:t>
            </a:r>
            <a:r>
              <a:rPr lang="en-US" altLang="en-US" sz="1600" b="1">
                <a:latin typeface="Arial" panose="020B0604020202020204" pitchFamily="34" charset="0"/>
              </a:rPr>
              <a:t>] a </a:t>
            </a:r>
            <a:r>
              <a:rPr lang="en-US" altLang="en-US" sz="1600" b="1">
                <a:solidFill>
                  <a:srgbClr val="FF0000"/>
                </a:solidFill>
                <a:latin typeface="Arial" panose="020B0604020202020204" pitchFamily="34" charset="0"/>
              </a:rPr>
              <a:t>3</a:t>
            </a:r>
            <a:r>
              <a:rPr lang="en-US" altLang="en-US" sz="1600" b="1">
                <a:latin typeface="Arial" panose="020B0604020202020204" pitchFamily="34" charset="0"/>
              </a:rPr>
              <a:t> [</a:t>
            </a:r>
            <a:r>
              <a:rPr lang="en-US" altLang="en-US" sz="1600" b="1">
                <a:solidFill>
                  <a:srgbClr val="FF0000"/>
                </a:solidFill>
                <a:latin typeface="Arial" panose="020B0604020202020204" pitchFamily="34" charset="0"/>
              </a:rPr>
              <a:t>Glucógeno</a:t>
            </a:r>
            <a:r>
              <a:rPr lang="en-US" altLang="en-US" sz="1600" b="1">
                <a:latin typeface="Arial" panose="020B0604020202020204" pitchFamily="34" charset="0"/>
              </a:rPr>
              <a:t>] moles de ATP)</a:t>
            </a:r>
          </a:p>
        </p:txBody>
      </p:sp>
      <p:sp>
        <p:nvSpPr>
          <p:cNvPr id="12" name="Line 59">
            <a:extLst>
              <a:ext uri="{FF2B5EF4-FFF2-40B4-BE49-F238E27FC236}">
                <a16:creationId xmlns:a16="http://schemas.microsoft.com/office/drawing/2014/main" id="{80B7602F-D114-474A-B161-E818E4BC4109}"/>
              </a:ext>
            </a:extLst>
          </p:cNvPr>
          <p:cNvSpPr>
            <a:spLocks noChangeShapeType="1"/>
          </p:cNvSpPr>
          <p:nvPr/>
        </p:nvSpPr>
        <p:spPr bwMode="auto">
          <a:xfrm>
            <a:off x="4168775" y="23383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 name="Rectangle 60">
            <a:extLst>
              <a:ext uri="{FF2B5EF4-FFF2-40B4-BE49-F238E27FC236}">
                <a16:creationId xmlns:a16="http://schemas.microsoft.com/office/drawing/2014/main" id="{525DB76E-126D-4749-98CD-ADFB056D30CB}"/>
              </a:ext>
            </a:extLst>
          </p:cNvPr>
          <p:cNvSpPr>
            <a:spLocks noChangeArrowheads="1"/>
          </p:cNvSpPr>
          <p:nvPr/>
        </p:nvSpPr>
        <p:spPr bwMode="auto">
          <a:xfrm>
            <a:off x="3098800" y="2933700"/>
            <a:ext cx="2451100" cy="11477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14" name="Line 61">
            <a:extLst>
              <a:ext uri="{FF2B5EF4-FFF2-40B4-BE49-F238E27FC236}">
                <a16:creationId xmlns:a16="http://schemas.microsoft.com/office/drawing/2014/main" id="{32AC27BC-991A-4E7E-BB5A-BECDACE77DFB}"/>
              </a:ext>
            </a:extLst>
          </p:cNvPr>
          <p:cNvSpPr>
            <a:spLocks noChangeShapeType="1"/>
          </p:cNvSpPr>
          <p:nvPr/>
        </p:nvSpPr>
        <p:spPr bwMode="auto">
          <a:xfrm>
            <a:off x="4168775" y="27193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 name="Text Box 62">
            <a:extLst>
              <a:ext uri="{FF2B5EF4-FFF2-40B4-BE49-F238E27FC236}">
                <a16:creationId xmlns:a16="http://schemas.microsoft.com/office/drawing/2014/main" id="{40239B7E-73C1-41B1-8B23-29A7A292EF7B}"/>
              </a:ext>
            </a:extLst>
          </p:cNvPr>
          <p:cNvSpPr txBox="1">
            <a:spLocks noChangeArrowheads="1"/>
          </p:cNvSpPr>
          <p:nvPr/>
        </p:nvSpPr>
        <p:spPr bwMode="auto">
          <a:xfrm>
            <a:off x="3205163" y="2947988"/>
            <a:ext cx="2193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Ácido Pirúvico</a:t>
            </a:r>
          </a:p>
        </p:txBody>
      </p:sp>
      <p:sp>
        <p:nvSpPr>
          <p:cNvPr id="16" name="Line 63">
            <a:extLst>
              <a:ext uri="{FF2B5EF4-FFF2-40B4-BE49-F238E27FC236}">
                <a16:creationId xmlns:a16="http://schemas.microsoft.com/office/drawing/2014/main" id="{2D6A77F7-5985-409C-896F-16034706CA0C}"/>
              </a:ext>
            </a:extLst>
          </p:cNvPr>
          <p:cNvSpPr>
            <a:spLocks noChangeShapeType="1"/>
          </p:cNvSpPr>
          <p:nvPr/>
        </p:nvSpPr>
        <p:spPr bwMode="auto">
          <a:xfrm>
            <a:off x="4168775" y="31638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 name="Text Box 64">
            <a:extLst>
              <a:ext uri="{FF2B5EF4-FFF2-40B4-BE49-F238E27FC236}">
                <a16:creationId xmlns:a16="http://schemas.microsoft.com/office/drawing/2014/main" id="{2F241EED-321B-4BA0-9B5E-F98FC52FDDF1}"/>
              </a:ext>
            </a:extLst>
          </p:cNvPr>
          <p:cNvSpPr txBox="1">
            <a:spLocks noChangeArrowheads="1"/>
          </p:cNvSpPr>
          <p:nvPr/>
        </p:nvSpPr>
        <p:spPr bwMode="auto">
          <a:xfrm>
            <a:off x="3205163" y="3265488"/>
            <a:ext cx="2193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O</a:t>
            </a:r>
            <a:r>
              <a:rPr lang="en-US" altLang="en-US" sz="1600" b="1" baseline="-25000">
                <a:latin typeface="Arial" panose="020B0604020202020204" pitchFamily="34" charset="0"/>
              </a:rPr>
              <a:t>2</a:t>
            </a:r>
            <a:r>
              <a:rPr lang="en-US" altLang="en-US" sz="1600" b="1">
                <a:latin typeface="Arial" panose="020B0604020202020204" pitchFamily="34" charset="0"/>
              </a:rPr>
              <a:t> Presente</a:t>
            </a:r>
          </a:p>
        </p:txBody>
      </p:sp>
      <p:sp>
        <p:nvSpPr>
          <p:cNvPr id="18" name="Line 65">
            <a:extLst>
              <a:ext uri="{FF2B5EF4-FFF2-40B4-BE49-F238E27FC236}">
                <a16:creationId xmlns:a16="http://schemas.microsoft.com/office/drawing/2014/main" id="{4D97F684-4102-44B8-9EB0-B81482CAA511}"/>
              </a:ext>
            </a:extLst>
          </p:cNvPr>
          <p:cNvSpPr>
            <a:spLocks noChangeShapeType="1"/>
          </p:cNvSpPr>
          <p:nvPr/>
        </p:nvSpPr>
        <p:spPr bwMode="auto">
          <a:xfrm>
            <a:off x="4181475" y="34813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Text Box 66">
            <a:extLst>
              <a:ext uri="{FF2B5EF4-FFF2-40B4-BE49-F238E27FC236}">
                <a16:creationId xmlns:a16="http://schemas.microsoft.com/office/drawing/2014/main" id="{2DB623D6-3CEB-4431-8DF4-DC7A37E55281}"/>
              </a:ext>
            </a:extLst>
          </p:cNvPr>
          <p:cNvSpPr txBox="1">
            <a:spLocks noChangeArrowheads="1"/>
          </p:cNvSpPr>
          <p:nvPr/>
        </p:nvSpPr>
        <p:spPr bwMode="auto">
          <a:xfrm>
            <a:off x="3205163" y="3608388"/>
            <a:ext cx="21939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Acetil-CoA</a:t>
            </a:r>
          </a:p>
          <a:p>
            <a:pPr algn="ctr">
              <a:lnSpc>
                <a:spcPct val="80000"/>
              </a:lnSpc>
            </a:pPr>
            <a:r>
              <a:rPr lang="en-US" altLang="en-US" sz="1600" b="1">
                <a:latin typeface="Arial" panose="020B0604020202020204" pitchFamily="34" charset="0"/>
              </a:rPr>
              <a:t>(Acetil Coenzima A)</a:t>
            </a:r>
          </a:p>
        </p:txBody>
      </p:sp>
      <p:sp>
        <p:nvSpPr>
          <p:cNvPr id="20" name="Line 67">
            <a:extLst>
              <a:ext uri="{FF2B5EF4-FFF2-40B4-BE49-F238E27FC236}">
                <a16:creationId xmlns:a16="http://schemas.microsoft.com/office/drawing/2014/main" id="{600587F4-AC90-4E0D-BF53-BABA6095B4FC}"/>
              </a:ext>
            </a:extLst>
          </p:cNvPr>
          <p:cNvSpPr>
            <a:spLocks noChangeShapeType="1"/>
          </p:cNvSpPr>
          <p:nvPr/>
        </p:nvSpPr>
        <p:spPr bwMode="auto">
          <a:xfrm>
            <a:off x="4181475" y="41036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Rectangle 68">
            <a:extLst>
              <a:ext uri="{FF2B5EF4-FFF2-40B4-BE49-F238E27FC236}">
                <a16:creationId xmlns:a16="http://schemas.microsoft.com/office/drawing/2014/main" id="{3976FD86-5F93-4E5A-AACB-1AF1AFE0DCD8}"/>
              </a:ext>
            </a:extLst>
          </p:cNvPr>
          <p:cNvSpPr>
            <a:spLocks noChangeArrowheads="1"/>
          </p:cNvSpPr>
          <p:nvPr/>
        </p:nvSpPr>
        <p:spPr bwMode="auto">
          <a:xfrm>
            <a:off x="3098800" y="4318000"/>
            <a:ext cx="2451100" cy="481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2" name="Text Box 70">
            <a:extLst>
              <a:ext uri="{FF2B5EF4-FFF2-40B4-BE49-F238E27FC236}">
                <a16:creationId xmlns:a16="http://schemas.microsoft.com/office/drawing/2014/main" id="{697A4CDA-485C-488B-8DEF-808C0093091E}"/>
              </a:ext>
            </a:extLst>
          </p:cNvPr>
          <p:cNvSpPr txBox="1">
            <a:spLocks noChangeArrowheads="1"/>
          </p:cNvSpPr>
          <p:nvPr/>
        </p:nvSpPr>
        <p:spPr bwMode="auto">
          <a:xfrm>
            <a:off x="3068638" y="4332288"/>
            <a:ext cx="25288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CICLO DE KREBS</a:t>
            </a:r>
          </a:p>
          <a:p>
            <a:pPr algn="ctr">
              <a:lnSpc>
                <a:spcPct val="80000"/>
              </a:lnSpc>
            </a:pPr>
            <a:r>
              <a:rPr lang="en-US" altLang="en-US" sz="1600" b="1">
                <a:latin typeface="Arial" panose="020B0604020202020204" pitchFamily="34" charset="0"/>
              </a:rPr>
              <a:t>(Ciclo de Ácido Cítrico)</a:t>
            </a:r>
          </a:p>
        </p:txBody>
      </p:sp>
      <p:sp>
        <p:nvSpPr>
          <p:cNvPr id="23" name="Freeform 71">
            <a:extLst>
              <a:ext uri="{FF2B5EF4-FFF2-40B4-BE49-F238E27FC236}">
                <a16:creationId xmlns:a16="http://schemas.microsoft.com/office/drawing/2014/main" id="{5B3B91B5-4C39-4F55-9BF4-716628520D29}"/>
              </a:ext>
            </a:extLst>
          </p:cNvPr>
          <p:cNvSpPr>
            <a:spLocks/>
          </p:cNvSpPr>
          <p:nvPr/>
        </p:nvSpPr>
        <p:spPr bwMode="auto">
          <a:xfrm rot="-5400000" flipH="1" flipV="1">
            <a:off x="2139156" y="3928269"/>
            <a:ext cx="211138" cy="1689100"/>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4" name="Freeform 72">
            <a:extLst>
              <a:ext uri="{FF2B5EF4-FFF2-40B4-BE49-F238E27FC236}">
                <a16:creationId xmlns:a16="http://schemas.microsoft.com/office/drawing/2014/main" id="{A1EF18EB-950B-476D-B13B-BD20A5AFBB5C}"/>
              </a:ext>
            </a:extLst>
          </p:cNvPr>
          <p:cNvSpPr>
            <a:spLocks/>
          </p:cNvSpPr>
          <p:nvPr/>
        </p:nvSpPr>
        <p:spPr bwMode="auto">
          <a:xfrm rot="5400000" flipV="1">
            <a:off x="4167188" y="2940050"/>
            <a:ext cx="2165350" cy="1924050"/>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5" name="Text Box 73">
            <a:extLst>
              <a:ext uri="{FF2B5EF4-FFF2-40B4-BE49-F238E27FC236}">
                <a16:creationId xmlns:a16="http://schemas.microsoft.com/office/drawing/2014/main" id="{321B8B10-F54E-432B-B46A-B89FA868539A}"/>
              </a:ext>
            </a:extLst>
          </p:cNvPr>
          <p:cNvSpPr txBox="1">
            <a:spLocks noChangeArrowheads="1"/>
          </p:cNvSpPr>
          <p:nvPr/>
        </p:nvSpPr>
        <p:spPr bwMode="auto">
          <a:xfrm>
            <a:off x="998538" y="4826000"/>
            <a:ext cx="8778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Forma:</a:t>
            </a:r>
          </a:p>
        </p:txBody>
      </p:sp>
      <p:sp>
        <p:nvSpPr>
          <p:cNvPr id="26" name="Rectangle 74">
            <a:extLst>
              <a:ext uri="{FF2B5EF4-FFF2-40B4-BE49-F238E27FC236}">
                <a16:creationId xmlns:a16="http://schemas.microsoft.com/office/drawing/2014/main" id="{506DA4BE-AFD0-4438-A8C2-751187618A84}"/>
              </a:ext>
            </a:extLst>
          </p:cNvPr>
          <p:cNvSpPr>
            <a:spLocks noChangeArrowheads="1"/>
          </p:cNvSpPr>
          <p:nvPr/>
        </p:nvSpPr>
        <p:spPr bwMode="auto">
          <a:xfrm>
            <a:off x="173038" y="5081588"/>
            <a:ext cx="2686050" cy="4810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27" name="Text Box 75">
            <a:extLst>
              <a:ext uri="{FF2B5EF4-FFF2-40B4-BE49-F238E27FC236}">
                <a16:creationId xmlns:a16="http://schemas.microsoft.com/office/drawing/2014/main" id="{DB2BD60C-41D7-488E-8FD8-2CBB5ADE1A0C}"/>
              </a:ext>
            </a:extLst>
          </p:cNvPr>
          <p:cNvSpPr txBox="1">
            <a:spLocks noChangeArrowheads="1"/>
          </p:cNvSpPr>
          <p:nvPr/>
        </p:nvSpPr>
        <p:spPr bwMode="auto">
          <a:xfrm>
            <a:off x="76200" y="5092700"/>
            <a:ext cx="28860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buFont typeface="Wingdings" panose="05000000000000000000" pitchFamily="2" charset="2"/>
              <a:buBlip>
                <a:blip r:embed="rId2"/>
              </a:buBlip>
            </a:pPr>
            <a:r>
              <a:rPr lang="en-US" altLang="en-US" sz="1600" b="1">
                <a:latin typeface="Arial" panose="020B0604020202020204" pitchFamily="34" charset="0"/>
              </a:rPr>
              <a:t> 1 mol ATP (Glucosa)</a:t>
            </a:r>
          </a:p>
          <a:p>
            <a:pPr algn="l">
              <a:lnSpc>
                <a:spcPct val="80000"/>
              </a:lnSpc>
              <a:buFont typeface="Wingdings" panose="05000000000000000000" pitchFamily="2" charset="2"/>
              <a:buBlip>
                <a:blip r:embed="rId2"/>
              </a:buBlip>
            </a:pPr>
            <a:r>
              <a:rPr lang="en-US" altLang="en-US" sz="1600" b="1">
                <a:latin typeface="Arial" panose="020B0604020202020204" pitchFamily="34" charset="0"/>
              </a:rPr>
              <a:t> 2 moles ATP (Glucógeno)</a:t>
            </a:r>
          </a:p>
        </p:txBody>
      </p:sp>
      <p:sp>
        <p:nvSpPr>
          <p:cNvPr id="28" name="Line 76">
            <a:extLst>
              <a:ext uri="{FF2B5EF4-FFF2-40B4-BE49-F238E27FC236}">
                <a16:creationId xmlns:a16="http://schemas.microsoft.com/office/drawing/2014/main" id="{B7F1E7BB-2725-4ED7-BAEA-41199A34C93E}"/>
              </a:ext>
            </a:extLst>
          </p:cNvPr>
          <p:cNvSpPr>
            <a:spLocks noChangeShapeType="1"/>
          </p:cNvSpPr>
          <p:nvPr/>
        </p:nvSpPr>
        <p:spPr bwMode="auto">
          <a:xfrm>
            <a:off x="3540125" y="479583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 name="Text Box 77">
            <a:extLst>
              <a:ext uri="{FF2B5EF4-FFF2-40B4-BE49-F238E27FC236}">
                <a16:creationId xmlns:a16="http://schemas.microsoft.com/office/drawing/2014/main" id="{50D7B128-9ED6-488E-BE90-029342E9E525}"/>
              </a:ext>
            </a:extLst>
          </p:cNvPr>
          <p:cNvSpPr txBox="1">
            <a:spLocks noChangeArrowheads="1"/>
          </p:cNvSpPr>
          <p:nvPr/>
        </p:nvSpPr>
        <p:spPr bwMode="auto">
          <a:xfrm>
            <a:off x="3119438" y="4919663"/>
            <a:ext cx="9207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Elimina</a:t>
            </a:r>
          </a:p>
          <a:p>
            <a:pPr algn="ctr">
              <a:lnSpc>
                <a:spcPct val="80000"/>
              </a:lnSpc>
            </a:pPr>
            <a:r>
              <a:rPr lang="en-US" altLang="en-US" sz="1600" b="1">
                <a:latin typeface="Arial" panose="020B0604020202020204" pitchFamily="34" charset="0"/>
              </a:rPr>
              <a:t>CO</a:t>
            </a:r>
            <a:r>
              <a:rPr lang="en-US" altLang="en-US" sz="1600" b="1" baseline="-25000">
                <a:latin typeface="Arial" panose="020B0604020202020204" pitchFamily="34" charset="0"/>
              </a:rPr>
              <a:t>2</a:t>
            </a:r>
            <a:r>
              <a:rPr lang="en-US" altLang="en-US" sz="1600" b="1">
                <a:latin typeface="Arial" panose="020B0604020202020204" pitchFamily="34" charset="0"/>
              </a:rPr>
              <a:t> </a:t>
            </a:r>
          </a:p>
        </p:txBody>
      </p:sp>
      <p:sp>
        <p:nvSpPr>
          <p:cNvPr id="30" name="Line 78">
            <a:extLst>
              <a:ext uri="{FF2B5EF4-FFF2-40B4-BE49-F238E27FC236}">
                <a16:creationId xmlns:a16="http://schemas.microsoft.com/office/drawing/2014/main" id="{C4A6CD85-3DFC-4636-AF08-BA7C75AE876A}"/>
              </a:ext>
            </a:extLst>
          </p:cNvPr>
          <p:cNvSpPr>
            <a:spLocks noChangeShapeType="1"/>
          </p:cNvSpPr>
          <p:nvPr/>
        </p:nvSpPr>
        <p:spPr bwMode="auto">
          <a:xfrm>
            <a:off x="3552825" y="532923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Text Box 79">
            <a:extLst>
              <a:ext uri="{FF2B5EF4-FFF2-40B4-BE49-F238E27FC236}">
                <a16:creationId xmlns:a16="http://schemas.microsoft.com/office/drawing/2014/main" id="{9D2C3F8E-2E6C-4527-88EF-C63A9B8E9010}"/>
              </a:ext>
            </a:extLst>
          </p:cNvPr>
          <p:cNvSpPr txBox="1">
            <a:spLocks noChangeArrowheads="1"/>
          </p:cNvSpPr>
          <p:nvPr/>
        </p:nvSpPr>
        <p:spPr bwMode="auto">
          <a:xfrm>
            <a:off x="2792413" y="5416550"/>
            <a:ext cx="1633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r>
              <a:rPr lang="en-US" altLang="en-US" sz="1600" b="1" i="1">
                <a:latin typeface="Times New Roman" panose="02020603050405020304" pitchFamily="18" charset="0"/>
              </a:rPr>
              <a:t>(Vía Pulmones)</a:t>
            </a:r>
          </a:p>
        </p:txBody>
      </p:sp>
      <p:sp>
        <p:nvSpPr>
          <p:cNvPr id="32" name="Line 80">
            <a:extLst>
              <a:ext uri="{FF2B5EF4-FFF2-40B4-BE49-F238E27FC236}">
                <a16:creationId xmlns:a16="http://schemas.microsoft.com/office/drawing/2014/main" id="{31731FAA-8BBC-444D-9244-918603AEA452}"/>
              </a:ext>
            </a:extLst>
          </p:cNvPr>
          <p:cNvSpPr>
            <a:spLocks noChangeShapeType="1"/>
          </p:cNvSpPr>
          <p:nvPr/>
        </p:nvSpPr>
        <p:spPr bwMode="auto">
          <a:xfrm>
            <a:off x="5356225" y="48244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3" name="Text Box 81">
            <a:extLst>
              <a:ext uri="{FF2B5EF4-FFF2-40B4-BE49-F238E27FC236}">
                <a16:creationId xmlns:a16="http://schemas.microsoft.com/office/drawing/2014/main" id="{B53144D4-BED7-40D0-B59E-B09B714E2373}"/>
              </a:ext>
            </a:extLst>
          </p:cNvPr>
          <p:cNvSpPr txBox="1">
            <a:spLocks noChangeArrowheads="1"/>
          </p:cNvSpPr>
          <p:nvPr/>
        </p:nvSpPr>
        <p:spPr bwMode="auto">
          <a:xfrm>
            <a:off x="5170488" y="4948238"/>
            <a:ext cx="450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34" name="Line 82">
            <a:extLst>
              <a:ext uri="{FF2B5EF4-FFF2-40B4-BE49-F238E27FC236}">
                <a16:creationId xmlns:a16="http://schemas.microsoft.com/office/drawing/2014/main" id="{1C003244-AC0E-4EFB-B8B3-4E779AFE8075}"/>
              </a:ext>
            </a:extLst>
          </p:cNvPr>
          <p:cNvSpPr>
            <a:spLocks noChangeShapeType="1"/>
          </p:cNvSpPr>
          <p:nvPr/>
        </p:nvSpPr>
        <p:spPr bwMode="auto">
          <a:xfrm>
            <a:off x="5368925" y="51673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Text Box 87">
            <a:extLst>
              <a:ext uri="{FF2B5EF4-FFF2-40B4-BE49-F238E27FC236}">
                <a16:creationId xmlns:a16="http://schemas.microsoft.com/office/drawing/2014/main" id="{EAB29C15-7066-4C3B-928A-2D21A5EA1F62}"/>
              </a:ext>
            </a:extLst>
          </p:cNvPr>
          <p:cNvSpPr txBox="1">
            <a:spLocks noChangeArrowheads="1"/>
          </p:cNvSpPr>
          <p:nvPr/>
        </p:nvSpPr>
        <p:spPr bwMode="auto">
          <a:xfrm>
            <a:off x="5994400" y="4948238"/>
            <a:ext cx="4921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36" name="Line 88">
            <a:extLst>
              <a:ext uri="{FF2B5EF4-FFF2-40B4-BE49-F238E27FC236}">
                <a16:creationId xmlns:a16="http://schemas.microsoft.com/office/drawing/2014/main" id="{BA0604DF-6696-4698-8666-DAA3ED5837E8}"/>
              </a:ext>
            </a:extLst>
          </p:cNvPr>
          <p:cNvSpPr>
            <a:spLocks noChangeShapeType="1"/>
          </p:cNvSpPr>
          <p:nvPr/>
        </p:nvSpPr>
        <p:spPr bwMode="auto">
          <a:xfrm>
            <a:off x="6207125" y="51673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 name="Rectangle 91">
            <a:extLst>
              <a:ext uri="{FF2B5EF4-FFF2-40B4-BE49-F238E27FC236}">
                <a16:creationId xmlns:a16="http://schemas.microsoft.com/office/drawing/2014/main" id="{B2490DEB-A757-4BAD-9ED6-C93F1052EC18}"/>
              </a:ext>
            </a:extLst>
          </p:cNvPr>
          <p:cNvSpPr>
            <a:spLocks noChangeArrowheads="1"/>
          </p:cNvSpPr>
          <p:nvPr/>
        </p:nvSpPr>
        <p:spPr bwMode="auto">
          <a:xfrm>
            <a:off x="4457700" y="5348288"/>
            <a:ext cx="4508500" cy="4810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38" name="Text Box 92">
            <a:extLst>
              <a:ext uri="{FF2B5EF4-FFF2-40B4-BE49-F238E27FC236}">
                <a16:creationId xmlns:a16="http://schemas.microsoft.com/office/drawing/2014/main" id="{97F52366-240E-42DB-A1E7-76DEEEAC590F}"/>
              </a:ext>
            </a:extLst>
          </p:cNvPr>
          <p:cNvSpPr txBox="1">
            <a:spLocks noChangeArrowheads="1"/>
          </p:cNvSpPr>
          <p:nvPr/>
        </p:nvSpPr>
        <p:spPr bwMode="auto">
          <a:xfrm>
            <a:off x="4338638" y="5346700"/>
            <a:ext cx="47291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CADENA DE TRANSPORTE DE ELECTRONES</a:t>
            </a:r>
          </a:p>
          <a:p>
            <a:pPr algn="ctr">
              <a:lnSpc>
                <a:spcPct val="80000"/>
              </a:lnSpc>
            </a:pPr>
            <a:r>
              <a:rPr lang="en-US" altLang="en-US" sz="1600" b="1">
                <a:latin typeface="Arial" panose="020B0604020202020204" pitchFamily="34" charset="0"/>
              </a:rPr>
              <a:t>(Fosforilación Oxidativa)</a:t>
            </a:r>
          </a:p>
        </p:txBody>
      </p:sp>
      <p:sp>
        <p:nvSpPr>
          <p:cNvPr id="39" name="Line 93">
            <a:extLst>
              <a:ext uri="{FF2B5EF4-FFF2-40B4-BE49-F238E27FC236}">
                <a16:creationId xmlns:a16="http://schemas.microsoft.com/office/drawing/2014/main" id="{F41F2100-B125-405D-B3A3-F984830CCBBA}"/>
              </a:ext>
            </a:extLst>
          </p:cNvPr>
          <p:cNvSpPr>
            <a:spLocks noChangeShapeType="1"/>
          </p:cNvSpPr>
          <p:nvPr/>
        </p:nvSpPr>
        <p:spPr bwMode="auto">
          <a:xfrm>
            <a:off x="4764088" y="58277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0" name="Text Box 94">
            <a:extLst>
              <a:ext uri="{FF2B5EF4-FFF2-40B4-BE49-F238E27FC236}">
                <a16:creationId xmlns:a16="http://schemas.microsoft.com/office/drawing/2014/main" id="{49122C76-EB0E-4C0A-8F9B-EC778B786E4B}"/>
              </a:ext>
            </a:extLst>
          </p:cNvPr>
          <p:cNvSpPr txBox="1">
            <a:spLocks noChangeArrowheads="1"/>
          </p:cNvSpPr>
          <p:nvPr/>
        </p:nvSpPr>
        <p:spPr bwMode="auto">
          <a:xfrm>
            <a:off x="4578350" y="5951538"/>
            <a:ext cx="450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O</a:t>
            </a:r>
            <a:r>
              <a:rPr lang="en-US" altLang="en-US" sz="1600" b="1" baseline="-25000">
                <a:latin typeface="Arial" panose="020B0604020202020204" pitchFamily="34" charset="0"/>
              </a:rPr>
              <a:t>2</a:t>
            </a:r>
          </a:p>
        </p:txBody>
      </p:sp>
      <p:sp>
        <p:nvSpPr>
          <p:cNvPr id="41" name="Line 99">
            <a:extLst>
              <a:ext uri="{FF2B5EF4-FFF2-40B4-BE49-F238E27FC236}">
                <a16:creationId xmlns:a16="http://schemas.microsoft.com/office/drawing/2014/main" id="{E6784E81-C60B-46A3-AC29-1571A7C6DD8B}"/>
              </a:ext>
            </a:extLst>
          </p:cNvPr>
          <p:cNvSpPr>
            <a:spLocks noChangeShapeType="1"/>
          </p:cNvSpPr>
          <p:nvPr/>
        </p:nvSpPr>
        <p:spPr bwMode="auto">
          <a:xfrm>
            <a:off x="5157788" y="58277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2" name="Text Box 100">
            <a:extLst>
              <a:ext uri="{FF2B5EF4-FFF2-40B4-BE49-F238E27FC236}">
                <a16:creationId xmlns:a16="http://schemas.microsoft.com/office/drawing/2014/main" id="{2E383347-8230-4426-BB73-EDE3F98CFBBC}"/>
              </a:ext>
            </a:extLst>
          </p:cNvPr>
          <p:cNvSpPr txBox="1">
            <a:spLocks noChangeArrowheads="1"/>
          </p:cNvSpPr>
          <p:nvPr/>
        </p:nvSpPr>
        <p:spPr bwMode="auto">
          <a:xfrm>
            <a:off x="4972050" y="5951538"/>
            <a:ext cx="450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43" name="Freeform 101">
            <a:extLst>
              <a:ext uri="{FF2B5EF4-FFF2-40B4-BE49-F238E27FC236}">
                <a16:creationId xmlns:a16="http://schemas.microsoft.com/office/drawing/2014/main" id="{3A4E796B-48FD-4308-A2B3-ECA822A2D274}"/>
              </a:ext>
            </a:extLst>
          </p:cNvPr>
          <p:cNvSpPr>
            <a:spLocks/>
          </p:cNvSpPr>
          <p:nvPr/>
        </p:nvSpPr>
        <p:spPr bwMode="auto">
          <a:xfrm flipV="1">
            <a:off x="4776788" y="6196013"/>
            <a:ext cx="377825" cy="188912"/>
          </a:xfrm>
          <a:custGeom>
            <a:avLst/>
            <a:gdLst>
              <a:gd name="T0" fmla="*/ 0 w 1677"/>
              <a:gd name="T1" fmla="*/ 2147483647 h 181"/>
              <a:gd name="T2" fmla="*/ 0 w 1677"/>
              <a:gd name="T3" fmla="*/ 0 h 181"/>
              <a:gd name="T4" fmla="*/ 2147483647 w 1677"/>
              <a:gd name="T5" fmla="*/ 0 h 181"/>
              <a:gd name="T6" fmla="*/ 2147483647 w 1677"/>
              <a:gd name="T7" fmla="*/ 2147483647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4" name="Line 102">
            <a:extLst>
              <a:ext uri="{FF2B5EF4-FFF2-40B4-BE49-F238E27FC236}">
                <a16:creationId xmlns:a16="http://schemas.microsoft.com/office/drawing/2014/main" id="{8B81A4C5-CB6F-4018-8CE2-F91DE4AA3D2C}"/>
              </a:ext>
            </a:extLst>
          </p:cNvPr>
          <p:cNvSpPr>
            <a:spLocks noChangeShapeType="1"/>
          </p:cNvSpPr>
          <p:nvPr/>
        </p:nvSpPr>
        <p:spPr bwMode="auto">
          <a:xfrm>
            <a:off x="4978400" y="639286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 name="Text Box 103">
            <a:extLst>
              <a:ext uri="{FF2B5EF4-FFF2-40B4-BE49-F238E27FC236}">
                <a16:creationId xmlns:a16="http://schemas.microsoft.com/office/drawing/2014/main" id="{2672B49C-37D6-404B-9BB4-4872C8085D89}"/>
              </a:ext>
            </a:extLst>
          </p:cNvPr>
          <p:cNvSpPr txBox="1">
            <a:spLocks noChangeArrowheads="1"/>
          </p:cNvSpPr>
          <p:nvPr/>
        </p:nvSpPr>
        <p:spPr bwMode="auto">
          <a:xfrm>
            <a:off x="4695825" y="6526213"/>
            <a:ext cx="6000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H</a:t>
            </a:r>
            <a:r>
              <a:rPr lang="en-US" altLang="en-US" sz="1600" b="1" baseline="-25000">
                <a:latin typeface="Arial" panose="020B0604020202020204" pitchFamily="34" charset="0"/>
              </a:rPr>
              <a:t>2</a:t>
            </a:r>
            <a:r>
              <a:rPr lang="en-US" altLang="en-US" sz="1600" b="1">
                <a:latin typeface="Arial" panose="020B0604020202020204" pitchFamily="34" charset="0"/>
              </a:rPr>
              <a:t>O</a:t>
            </a:r>
            <a:endParaRPr lang="en-US" altLang="en-US" sz="1600" b="1" baseline="-25000">
              <a:latin typeface="Arial" panose="020B0604020202020204" pitchFamily="34" charset="0"/>
            </a:endParaRPr>
          </a:p>
        </p:txBody>
      </p:sp>
      <p:sp>
        <p:nvSpPr>
          <p:cNvPr id="46" name="Line 104">
            <a:extLst>
              <a:ext uri="{FF2B5EF4-FFF2-40B4-BE49-F238E27FC236}">
                <a16:creationId xmlns:a16="http://schemas.microsoft.com/office/drawing/2014/main" id="{B8A31749-56BD-416E-BCF7-760FA3F1963B}"/>
              </a:ext>
            </a:extLst>
          </p:cNvPr>
          <p:cNvSpPr>
            <a:spLocks noChangeShapeType="1"/>
          </p:cNvSpPr>
          <p:nvPr/>
        </p:nvSpPr>
        <p:spPr bwMode="auto">
          <a:xfrm>
            <a:off x="6884988" y="5840413"/>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7" name="Text Box 108">
            <a:extLst>
              <a:ext uri="{FF2B5EF4-FFF2-40B4-BE49-F238E27FC236}">
                <a16:creationId xmlns:a16="http://schemas.microsoft.com/office/drawing/2014/main" id="{3519B969-0EA4-4113-85D2-C67C7A2F4162}"/>
              </a:ext>
            </a:extLst>
          </p:cNvPr>
          <p:cNvSpPr txBox="1">
            <a:spLocks noChangeArrowheads="1"/>
          </p:cNvSpPr>
          <p:nvPr/>
        </p:nvSpPr>
        <p:spPr bwMode="auto">
          <a:xfrm>
            <a:off x="6386513" y="5969000"/>
            <a:ext cx="27320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effectLst>
                  <a:outerShdw blurRad="38100" dist="38100" dir="2700000" algn="tl">
                    <a:srgbClr val="C0C0C0"/>
                  </a:outerShdw>
                </a:effectLst>
                <a:latin typeface="Arial" panose="020B0604020202020204" pitchFamily="34" charset="0"/>
              </a:rPr>
              <a:t>Forma:</a:t>
            </a:r>
            <a:r>
              <a:rPr lang="en-US" altLang="en-US" sz="1600" b="1">
                <a:latin typeface="Arial" panose="020B0604020202020204" pitchFamily="34" charset="0"/>
              </a:rPr>
              <a:t> </a:t>
            </a:r>
            <a:r>
              <a:rPr lang="en-US" altLang="en-US" sz="1600" b="1" i="1">
                <a:latin typeface="Arial" panose="020B0604020202020204" pitchFamily="34" charset="0"/>
              </a:rPr>
              <a:t>Producción Neta:</a:t>
            </a:r>
          </a:p>
        </p:txBody>
      </p:sp>
      <p:sp>
        <p:nvSpPr>
          <p:cNvPr id="48" name="Rectangle 109">
            <a:extLst>
              <a:ext uri="{FF2B5EF4-FFF2-40B4-BE49-F238E27FC236}">
                <a16:creationId xmlns:a16="http://schemas.microsoft.com/office/drawing/2014/main" id="{DFE45147-16FE-4966-A2E0-84502AA55405}"/>
              </a:ext>
            </a:extLst>
          </p:cNvPr>
          <p:cNvSpPr>
            <a:spLocks noChangeArrowheads="1"/>
          </p:cNvSpPr>
          <p:nvPr/>
        </p:nvSpPr>
        <p:spPr bwMode="auto">
          <a:xfrm>
            <a:off x="5751513" y="6224588"/>
            <a:ext cx="2822575" cy="4810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9" name="Text Box 110">
            <a:extLst>
              <a:ext uri="{FF2B5EF4-FFF2-40B4-BE49-F238E27FC236}">
                <a16:creationId xmlns:a16="http://schemas.microsoft.com/office/drawing/2014/main" id="{DE76D32F-08FF-4244-931F-884480F097E2}"/>
              </a:ext>
            </a:extLst>
          </p:cNvPr>
          <p:cNvSpPr txBox="1">
            <a:spLocks noChangeArrowheads="1"/>
          </p:cNvSpPr>
          <p:nvPr/>
        </p:nvSpPr>
        <p:spPr bwMode="auto">
          <a:xfrm>
            <a:off x="5667375" y="6235700"/>
            <a:ext cx="3009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lnSpc>
                <a:spcPct val="80000"/>
              </a:lnSpc>
              <a:buFont typeface="Wingdings" panose="05000000000000000000" pitchFamily="2" charset="2"/>
              <a:buBlip>
                <a:blip r:embed="rId2"/>
              </a:buBlip>
            </a:pPr>
            <a:r>
              <a:rPr lang="en-US" altLang="en-US" sz="1600" b="1">
                <a:latin typeface="Arial" panose="020B0604020202020204" pitchFamily="34" charset="0"/>
              </a:rPr>
              <a:t> 38 moles ATP (Glucosa) </a:t>
            </a:r>
          </a:p>
          <a:p>
            <a:pPr algn="l">
              <a:lnSpc>
                <a:spcPct val="80000"/>
              </a:lnSpc>
              <a:buFont typeface="Wingdings" panose="05000000000000000000" pitchFamily="2" charset="2"/>
              <a:buBlip>
                <a:blip r:embed="rId2"/>
              </a:buBlip>
            </a:pPr>
            <a:r>
              <a:rPr lang="en-US" altLang="en-US" sz="1600" b="1">
                <a:latin typeface="Arial" panose="020B0604020202020204" pitchFamily="34" charset="0"/>
              </a:rPr>
              <a:t> 39 moles ATP (Glucógeno)</a:t>
            </a:r>
          </a:p>
        </p:txBody>
      </p:sp>
      <p:sp>
        <p:nvSpPr>
          <p:cNvPr id="50" name="Text Box 4">
            <a:extLst>
              <a:ext uri="{FF2B5EF4-FFF2-40B4-BE49-F238E27FC236}">
                <a16:creationId xmlns:a16="http://schemas.microsoft.com/office/drawing/2014/main" id="{E31302D0-B719-4479-962F-AEC98B764F31}"/>
              </a:ext>
            </a:extLst>
          </p:cNvPr>
          <p:cNvSpPr txBox="1">
            <a:spLocks noChangeArrowheads="1"/>
          </p:cNvSpPr>
          <p:nvPr/>
        </p:nvSpPr>
        <p:spPr bwMode="auto">
          <a:xfrm>
            <a:off x="765175" y="50800"/>
            <a:ext cx="7413625" cy="366713"/>
          </a:xfrm>
          <a:prstGeom prst="rect">
            <a:avLst/>
          </a:prstGeom>
          <a:noFill/>
          <a:ln w="9525">
            <a:noFill/>
            <a:miter lim="800000"/>
            <a:headEnd/>
            <a:tailEnd/>
          </a:ln>
          <a:effectLst/>
        </p:spPr>
        <p:txBody>
          <a:bodyPr>
            <a:spAutoFit/>
          </a:bodyPr>
          <a:lstStyle/>
          <a:p>
            <a:pPr algn="ctr" eaLnBrk="0" hangingPunct="0">
              <a:lnSpc>
                <a:spcPct val="90000"/>
              </a:lnSpc>
              <a:defRPr/>
            </a:pPr>
            <a:r>
              <a:rPr lang="en-US">
                <a:effectLst>
                  <a:outerShdw blurRad="38100" dist="38100" dir="2700000" algn="tl">
                    <a:srgbClr val="C0C0C0"/>
                  </a:outerShdw>
                </a:effectLst>
                <a:latin typeface="Arial Black" pitchFamily="34" charset="0"/>
              </a:rPr>
              <a:t>METABOLISMO AERÓBICO: </a:t>
            </a:r>
            <a:r>
              <a:rPr lang="en-US" i="1">
                <a:effectLst>
                  <a:outerShdw blurRad="38100" dist="38100" dir="2700000" algn="tl">
                    <a:srgbClr val="C0C0C0"/>
                  </a:outerShdw>
                </a:effectLst>
                <a:latin typeface="Arial Black" pitchFamily="34" charset="0"/>
              </a:rPr>
              <a:t>SISTEMA OXIDATIVO</a:t>
            </a:r>
          </a:p>
        </p:txBody>
      </p:sp>
      <p:sp>
        <p:nvSpPr>
          <p:cNvPr id="51" name="Line 22">
            <a:extLst>
              <a:ext uri="{FF2B5EF4-FFF2-40B4-BE49-F238E27FC236}">
                <a16:creationId xmlns:a16="http://schemas.microsoft.com/office/drawing/2014/main" id="{299421ED-6504-47B6-A009-C316261E3507}"/>
              </a:ext>
            </a:extLst>
          </p:cNvPr>
          <p:cNvSpPr>
            <a:spLocks noChangeShapeType="1"/>
          </p:cNvSpPr>
          <p:nvPr/>
        </p:nvSpPr>
        <p:spPr bwMode="auto">
          <a:xfrm>
            <a:off x="7432675" y="17399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2" name="Text Box 28">
            <a:extLst>
              <a:ext uri="{FF2B5EF4-FFF2-40B4-BE49-F238E27FC236}">
                <a16:creationId xmlns:a16="http://schemas.microsoft.com/office/drawing/2014/main" id="{07698993-F13B-4BFD-8079-56B184640D2B}"/>
              </a:ext>
            </a:extLst>
          </p:cNvPr>
          <p:cNvSpPr txBox="1">
            <a:spLocks noChangeArrowheads="1"/>
          </p:cNvSpPr>
          <p:nvPr/>
        </p:nvSpPr>
        <p:spPr bwMode="auto">
          <a:xfrm>
            <a:off x="6710363" y="1865313"/>
            <a:ext cx="14716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Deaminación</a:t>
            </a:r>
          </a:p>
        </p:txBody>
      </p:sp>
      <p:sp>
        <p:nvSpPr>
          <p:cNvPr id="53" name="Text Box 41">
            <a:extLst>
              <a:ext uri="{FF2B5EF4-FFF2-40B4-BE49-F238E27FC236}">
                <a16:creationId xmlns:a16="http://schemas.microsoft.com/office/drawing/2014/main" id="{E4D4EAF1-DF7D-4683-B2C1-9D383F8F9C9D}"/>
              </a:ext>
            </a:extLst>
          </p:cNvPr>
          <p:cNvSpPr txBox="1">
            <a:spLocks noChangeArrowheads="1"/>
          </p:cNvSpPr>
          <p:nvPr/>
        </p:nvSpPr>
        <p:spPr bwMode="auto">
          <a:xfrm>
            <a:off x="6824663" y="1212850"/>
            <a:ext cx="11922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Proteínas</a:t>
            </a:r>
          </a:p>
        </p:txBody>
      </p:sp>
      <p:sp>
        <p:nvSpPr>
          <p:cNvPr id="54" name="Text Box 43">
            <a:extLst>
              <a:ext uri="{FF2B5EF4-FFF2-40B4-BE49-F238E27FC236}">
                <a16:creationId xmlns:a16="http://schemas.microsoft.com/office/drawing/2014/main" id="{E7A24726-ACDD-4E7A-A635-2B351B1C5E78}"/>
              </a:ext>
            </a:extLst>
          </p:cNvPr>
          <p:cNvSpPr txBox="1">
            <a:spLocks noChangeArrowheads="1"/>
          </p:cNvSpPr>
          <p:nvPr/>
        </p:nvSpPr>
        <p:spPr bwMode="auto">
          <a:xfrm>
            <a:off x="5732463" y="1479550"/>
            <a:ext cx="33099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(Compuestas de: Aminoácidos)</a:t>
            </a:r>
          </a:p>
        </p:txBody>
      </p:sp>
      <p:sp>
        <p:nvSpPr>
          <p:cNvPr id="55" name="Line 50">
            <a:extLst>
              <a:ext uri="{FF2B5EF4-FFF2-40B4-BE49-F238E27FC236}">
                <a16:creationId xmlns:a16="http://schemas.microsoft.com/office/drawing/2014/main" id="{3FED39A7-D9EE-4BFE-AC8A-7FE7CC8F0EEC}"/>
              </a:ext>
            </a:extLst>
          </p:cNvPr>
          <p:cNvSpPr>
            <a:spLocks noChangeShapeType="1"/>
          </p:cNvSpPr>
          <p:nvPr/>
        </p:nvSpPr>
        <p:spPr bwMode="auto">
          <a:xfrm>
            <a:off x="7445375" y="21336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6" name="Text Box 51">
            <a:extLst>
              <a:ext uri="{FF2B5EF4-FFF2-40B4-BE49-F238E27FC236}">
                <a16:creationId xmlns:a16="http://schemas.microsoft.com/office/drawing/2014/main" id="{85A5BC32-C3C9-4F7D-BF79-93AF6E9941C9}"/>
              </a:ext>
            </a:extLst>
          </p:cNvPr>
          <p:cNvSpPr txBox="1">
            <a:spLocks noChangeArrowheads="1"/>
          </p:cNvSpPr>
          <p:nvPr/>
        </p:nvSpPr>
        <p:spPr bwMode="auto">
          <a:xfrm>
            <a:off x="6723063" y="2259013"/>
            <a:ext cx="14716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i="1">
                <a:latin typeface="Arial" panose="020B0604020202020204" pitchFamily="34" charset="0"/>
              </a:rPr>
              <a:t>Aminoácidos</a:t>
            </a:r>
          </a:p>
        </p:txBody>
      </p:sp>
      <p:sp>
        <p:nvSpPr>
          <p:cNvPr id="57" name="Text Box 13">
            <a:extLst>
              <a:ext uri="{FF2B5EF4-FFF2-40B4-BE49-F238E27FC236}">
                <a16:creationId xmlns:a16="http://schemas.microsoft.com/office/drawing/2014/main" id="{EB655DBF-9C92-4681-AF28-64623BD7A16E}"/>
              </a:ext>
            </a:extLst>
          </p:cNvPr>
          <p:cNvSpPr txBox="1">
            <a:spLocks noChangeArrowheads="1"/>
          </p:cNvSpPr>
          <p:nvPr/>
        </p:nvSpPr>
        <p:spPr bwMode="auto">
          <a:xfrm>
            <a:off x="668338" y="1196975"/>
            <a:ext cx="1573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Grasas</a:t>
            </a:r>
          </a:p>
          <a:p>
            <a:pPr algn="ctr">
              <a:lnSpc>
                <a:spcPct val="90000"/>
              </a:lnSpc>
            </a:pPr>
            <a:r>
              <a:rPr lang="en-US" altLang="en-US" sz="1600" b="1">
                <a:latin typeface="Arial" panose="020B0604020202020204" pitchFamily="34" charset="0"/>
              </a:rPr>
              <a:t>(Triglicéridos)</a:t>
            </a:r>
          </a:p>
        </p:txBody>
      </p:sp>
      <p:sp>
        <p:nvSpPr>
          <p:cNvPr id="58" name="Text Box 16">
            <a:extLst>
              <a:ext uri="{FF2B5EF4-FFF2-40B4-BE49-F238E27FC236}">
                <a16:creationId xmlns:a16="http://schemas.microsoft.com/office/drawing/2014/main" id="{23F9D3FD-694A-4F34-A18F-737F160168EC}"/>
              </a:ext>
            </a:extLst>
          </p:cNvPr>
          <p:cNvSpPr txBox="1">
            <a:spLocks noChangeArrowheads="1"/>
          </p:cNvSpPr>
          <p:nvPr/>
        </p:nvSpPr>
        <p:spPr bwMode="auto">
          <a:xfrm>
            <a:off x="3322638" y="865188"/>
            <a:ext cx="173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Catabolismo de</a:t>
            </a:r>
          </a:p>
        </p:txBody>
      </p:sp>
      <p:sp>
        <p:nvSpPr>
          <p:cNvPr id="59" name="Text Box 20">
            <a:extLst>
              <a:ext uri="{FF2B5EF4-FFF2-40B4-BE49-F238E27FC236}">
                <a16:creationId xmlns:a16="http://schemas.microsoft.com/office/drawing/2014/main" id="{3F0E1FA6-43FA-4586-B539-94AF2AE79C92}"/>
              </a:ext>
            </a:extLst>
          </p:cNvPr>
          <p:cNvSpPr txBox="1">
            <a:spLocks noChangeArrowheads="1"/>
          </p:cNvSpPr>
          <p:nvPr/>
        </p:nvSpPr>
        <p:spPr bwMode="auto">
          <a:xfrm>
            <a:off x="566738" y="1717675"/>
            <a:ext cx="17383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(Betaoxidación)</a:t>
            </a:r>
          </a:p>
        </p:txBody>
      </p:sp>
      <p:sp>
        <p:nvSpPr>
          <p:cNvPr id="60" name="Line 35">
            <a:extLst>
              <a:ext uri="{FF2B5EF4-FFF2-40B4-BE49-F238E27FC236}">
                <a16:creationId xmlns:a16="http://schemas.microsoft.com/office/drawing/2014/main" id="{2F79F035-F4F3-4031-B15C-97CDA17315D7}"/>
              </a:ext>
            </a:extLst>
          </p:cNvPr>
          <p:cNvSpPr>
            <a:spLocks noChangeShapeType="1"/>
          </p:cNvSpPr>
          <p:nvPr/>
        </p:nvSpPr>
        <p:spPr bwMode="auto">
          <a:xfrm>
            <a:off x="4151313" y="3444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1" name="Text Box 46">
            <a:extLst>
              <a:ext uri="{FF2B5EF4-FFF2-40B4-BE49-F238E27FC236}">
                <a16:creationId xmlns:a16="http://schemas.microsoft.com/office/drawing/2014/main" id="{2DFAD84C-6A04-41D9-9E13-C350AD305FF1}"/>
              </a:ext>
            </a:extLst>
          </p:cNvPr>
          <p:cNvSpPr txBox="1">
            <a:spLocks noChangeArrowheads="1"/>
          </p:cNvSpPr>
          <p:nvPr/>
        </p:nvSpPr>
        <p:spPr bwMode="auto">
          <a:xfrm>
            <a:off x="20638" y="2098675"/>
            <a:ext cx="29702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i="1">
                <a:latin typeface="Arial" panose="020B0604020202020204" pitchFamily="34" charset="0"/>
              </a:rPr>
              <a:t>Ácidos Grasos Libres (AGL)</a:t>
            </a:r>
          </a:p>
        </p:txBody>
      </p:sp>
      <p:sp>
        <p:nvSpPr>
          <p:cNvPr id="62" name="Line 47">
            <a:extLst>
              <a:ext uri="{FF2B5EF4-FFF2-40B4-BE49-F238E27FC236}">
                <a16:creationId xmlns:a16="http://schemas.microsoft.com/office/drawing/2014/main" id="{274431DD-D929-4902-B4D2-F92845159505}"/>
              </a:ext>
            </a:extLst>
          </p:cNvPr>
          <p:cNvSpPr>
            <a:spLocks noChangeShapeType="1"/>
          </p:cNvSpPr>
          <p:nvPr/>
        </p:nvSpPr>
        <p:spPr bwMode="auto">
          <a:xfrm>
            <a:off x="1441450" y="20034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3" name="Text Box 7">
            <a:extLst>
              <a:ext uri="{FF2B5EF4-FFF2-40B4-BE49-F238E27FC236}">
                <a16:creationId xmlns:a16="http://schemas.microsoft.com/office/drawing/2014/main" id="{471DFF74-DAAC-4F79-A17E-A74F776F05F4}"/>
              </a:ext>
            </a:extLst>
          </p:cNvPr>
          <p:cNvSpPr txBox="1">
            <a:spLocks noChangeArrowheads="1"/>
          </p:cNvSpPr>
          <p:nvPr/>
        </p:nvSpPr>
        <p:spPr bwMode="auto">
          <a:xfrm>
            <a:off x="3171825" y="481013"/>
            <a:ext cx="20637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Oxidación (Con O</a:t>
            </a:r>
            <a:r>
              <a:rPr lang="en-US" altLang="en-US" sz="1600" b="1" baseline="-25000">
                <a:latin typeface="Arial" panose="020B0604020202020204" pitchFamily="34" charset="0"/>
              </a:rPr>
              <a:t>2</a:t>
            </a:r>
            <a:r>
              <a:rPr lang="en-US" altLang="en-US" sz="1600" b="1">
                <a:latin typeface="Arial" panose="020B0604020202020204" pitchFamily="34" charset="0"/>
              </a:rPr>
              <a:t>)</a:t>
            </a:r>
          </a:p>
        </p:txBody>
      </p:sp>
      <p:sp>
        <p:nvSpPr>
          <p:cNvPr id="64" name="Text Box 34">
            <a:extLst>
              <a:ext uri="{FF2B5EF4-FFF2-40B4-BE49-F238E27FC236}">
                <a16:creationId xmlns:a16="http://schemas.microsoft.com/office/drawing/2014/main" id="{F89B9896-EEE0-4723-8A07-84E4636C85FA}"/>
              </a:ext>
            </a:extLst>
          </p:cNvPr>
          <p:cNvSpPr txBox="1">
            <a:spLocks noChangeArrowheads="1"/>
          </p:cNvSpPr>
          <p:nvPr/>
        </p:nvSpPr>
        <p:spPr bwMode="auto">
          <a:xfrm>
            <a:off x="4144963" y="249238"/>
            <a:ext cx="2090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sz="1600" b="1" i="1">
                <a:latin typeface="Times New Roman" panose="02020603050405020304" pitchFamily="18" charset="0"/>
              </a:rPr>
              <a:t>(Respiración Celular)</a:t>
            </a:r>
          </a:p>
        </p:txBody>
      </p:sp>
      <p:sp>
        <p:nvSpPr>
          <p:cNvPr id="65" name="Text Box 37">
            <a:extLst>
              <a:ext uri="{FF2B5EF4-FFF2-40B4-BE49-F238E27FC236}">
                <a16:creationId xmlns:a16="http://schemas.microsoft.com/office/drawing/2014/main" id="{C447E423-4386-4023-9890-46CFFC05C248}"/>
              </a:ext>
            </a:extLst>
          </p:cNvPr>
          <p:cNvSpPr txBox="1">
            <a:spLocks noChangeArrowheads="1"/>
          </p:cNvSpPr>
          <p:nvPr/>
        </p:nvSpPr>
        <p:spPr bwMode="auto">
          <a:xfrm>
            <a:off x="3827463" y="1316038"/>
            <a:ext cx="6715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90000"/>
              </a:lnSpc>
            </a:pPr>
            <a:r>
              <a:rPr lang="en-US" altLang="en-US" sz="1600" b="1">
                <a:latin typeface="Arial" panose="020B0604020202020204" pitchFamily="34" charset="0"/>
              </a:rPr>
              <a:t>CHO</a:t>
            </a:r>
          </a:p>
        </p:txBody>
      </p:sp>
      <p:sp>
        <p:nvSpPr>
          <p:cNvPr id="66" name="Line 22">
            <a:extLst>
              <a:ext uri="{FF2B5EF4-FFF2-40B4-BE49-F238E27FC236}">
                <a16:creationId xmlns:a16="http://schemas.microsoft.com/office/drawing/2014/main" id="{D11C827E-228C-49DC-8B40-F257D05D518B}"/>
              </a:ext>
            </a:extLst>
          </p:cNvPr>
          <p:cNvSpPr>
            <a:spLocks noChangeShapeType="1"/>
          </p:cNvSpPr>
          <p:nvPr/>
        </p:nvSpPr>
        <p:spPr bwMode="auto">
          <a:xfrm>
            <a:off x="4168775" y="1106488"/>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nvGrpSpPr>
          <p:cNvPr id="67" name="Group 75">
            <a:extLst>
              <a:ext uri="{FF2B5EF4-FFF2-40B4-BE49-F238E27FC236}">
                <a16:creationId xmlns:a16="http://schemas.microsoft.com/office/drawing/2014/main" id="{C7BE6980-76FA-470C-9CAA-05215C3CB7B4}"/>
              </a:ext>
            </a:extLst>
          </p:cNvPr>
          <p:cNvGrpSpPr>
            <a:grpSpLocks noChangeAspect="1"/>
          </p:cNvGrpSpPr>
          <p:nvPr/>
        </p:nvGrpSpPr>
        <p:grpSpPr bwMode="auto">
          <a:xfrm>
            <a:off x="3073400" y="5832475"/>
            <a:ext cx="1581150" cy="781050"/>
            <a:chOff x="592" y="1758"/>
            <a:chExt cx="3414" cy="1686"/>
          </a:xfrm>
        </p:grpSpPr>
        <p:sp>
          <p:nvSpPr>
            <p:cNvPr id="68" name="AutoShape 74">
              <a:extLst>
                <a:ext uri="{FF2B5EF4-FFF2-40B4-BE49-F238E27FC236}">
                  <a16:creationId xmlns:a16="http://schemas.microsoft.com/office/drawing/2014/main" id="{EAF7C66F-C11F-4917-873E-2F04F8CB2021}"/>
                </a:ext>
              </a:extLst>
            </p:cNvPr>
            <p:cNvSpPr>
              <a:spLocks noChangeAspect="1" noChangeArrowheads="1" noTextEdit="1"/>
            </p:cNvSpPr>
            <p:nvPr/>
          </p:nvSpPr>
          <p:spPr bwMode="auto">
            <a:xfrm>
              <a:off x="592" y="1758"/>
              <a:ext cx="3414" cy="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69" name="Group 276">
              <a:extLst>
                <a:ext uri="{FF2B5EF4-FFF2-40B4-BE49-F238E27FC236}">
                  <a16:creationId xmlns:a16="http://schemas.microsoft.com/office/drawing/2014/main" id="{83992322-9BC3-477B-8EB9-C583C7AA4F66}"/>
                </a:ext>
              </a:extLst>
            </p:cNvPr>
            <p:cNvGrpSpPr>
              <a:grpSpLocks/>
            </p:cNvGrpSpPr>
            <p:nvPr/>
          </p:nvGrpSpPr>
          <p:grpSpPr bwMode="auto">
            <a:xfrm>
              <a:off x="596" y="1773"/>
              <a:ext cx="3410" cy="1671"/>
              <a:chOff x="596" y="1773"/>
              <a:chExt cx="3410" cy="1671"/>
            </a:xfrm>
          </p:grpSpPr>
          <p:sp>
            <p:nvSpPr>
              <p:cNvPr id="220" name="Freeform 76">
                <a:extLst>
                  <a:ext uri="{FF2B5EF4-FFF2-40B4-BE49-F238E27FC236}">
                    <a16:creationId xmlns:a16="http://schemas.microsoft.com/office/drawing/2014/main" id="{045D8AA3-392F-4CE2-8CC6-C38402505581}"/>
                  </a:ext>
                </a:extLst>
              </p:cNvPr>
              <p:cNvSpPr>
                <a:spLocks/>
              </p:cNvSpPr>
              <p:nvPr/>
            </p:nvSpPr>
            <p:spPr bwMode="auto">
              <a:xfrm>
                <a:off x="596" y="2107"/>
                <a:ext cx="3410" cy="1337"/>
              </a:xfrm>
              <a:custGeom>
                <a:avLst/>
                <a:gdLst>
                  <a:gd name="T0" fmla="*/ 16 w 17050"/>
                  <a:gd name="T1" fmla="*/ 5 h 6681"/>
                  <a:gd name="T2" fmla="*/ 12 w 17050"/>
                  <a:gd name="T3" fmla="*/ 0 h 6681"/>
                  <a:gd name="T4" fmla="*/ 8 w 17050"/>
                  <a:gd name="T5" fmla="*/ 5 h 6681"/>
                  <a:gd name="T6" fmla="*/ 3 w 17050"/>
                  <a:gd name="T7" fmla="*/ 5 h 6681"/>
                  <a:gd name="T8" fmla="*/ 0 w 17050"/>
                  <a:gd name="T9" fmla="*/ 8 h 6681"/>
                  <a:gd name="T10" fmla="*/ 0 w 17050"/>
                  <a:gd name="T11" fmla="*/ 16 h 6681"/>
                  <a:gd name="T12" fmla="*/ 0 w 17050"/>
                  <a:gd name="T13" fmla="*/ 24 h 6681"/>
                  <a:gd name="T14" fmla="*/ 3 w 17050"/>
                  <a:gd name="T15" fmla="*/ 36 h 6681"/>
                  <a:gd name="T16" fmla="*/ 8 w 17050"/>
                  <a:gd name="T17" fmla="*/ 56 h 6681"/>
                  <a:gd name="T18" fmla="*/ 79 w 17050"/>
                  <a:gd name="T19" fmla="*/ 218 h 6681"/>
                  <a:gd name="T20" fmla="*/ 178 w 17050"/>
                  <a:gd name="T21" fmla="*/ 443 h 6681"/>
                  <a:gd name="T22" fmla="*/ 316 w 17050"/>
                  <a:gd name="T23" fmla="*/ 716 h 6681"/>
                  <a:gd name="T24" fmla="*/ 482 w 17050"/>
                  <a:gd name="T25" fmla="*/ 1026 h 6681"/>
                  <a:gd name="T26" fmla="*/ 681 w 17050"/>
                  <a:gd name="T27" fmla="*/ 1346 h 6681"/>
                  <a:gd name="T28" fmla="*/ 910 w 17050"/>
                  <a:gd name="T29" fmla="*/ 1670 h 6681"/>
                  <a:gd name="T30" fmla="*/ 1167 w 17050"/>
                  <a:gd name="T31" fmla="*/ 1975 h 6681"/>
                  <a:gd name="T32" fmla="*/ 1456 w 17050"/>
                  <a:gd name="T33" fmla="*/ 2253 h 6681"/>
                  <a:gd name="T34" fmla="*/ 1769 w 17050"/>
                  <a:gd name="T35" fmla="*/ 2478 h 6681"/>
                  <a:gd name="T36" fmla="*/ 2114 w 17050"/>
                  <a:gd name="T37" fmla="*/ 2640 h 6681"/>
                  <a:gd name="T38" fmla="*/ 2580 w 17050"/>
                  <a:gd name="T39" fmla="*/ 2790 h 6681"/>
                  <a:gd name="T40" fmla="*/ 2976 w 17050"/>
                  <a:gd name="T41" fmla="*/ 2901 h 6681"/>
                  <a:gd name="T42" fmla="*/ 3313 w 17050"/>
                  <a:gd name="T43" fmla="*/ 2977 h 6681"/>
                  <a:gd name="T44" fmla="*/ 3598 w 17050"/>
                  <a:gd name="T45" fmla="*/ 3024 h 6681"/>
                  <a:gd name="T46" fmla="*/ 3850 w 17050"/>
                  <a:gd name="T47" fmla="*/ 3060 h 6681"/>
                  <a:gd name="T48" fmla="*/ 4072 w 17050"/>
                  <a:gd name="T49" fmla="*/ 3084 h 6681"/>
                  <a:gd name="T50" fmla="*/ 4283 w 17050"/>
                  <a:gd name="T51" fmla="*/ 3107 h 6681"/>
                  <a:gd name="T52" fmla="*/ 4488 w 17050"/>
                  <a:gd name="T53" fmla="*/ 3143 h 6681"/>
                  <a:gd name="T54" fmla="*/ 4706 w 17050"/>
                  <a:gd name="T55" fmla="*/ 3195 h 6681"/>
                  <a:gd name="T56" fmla="*/ 4939 w 17050"/>
                  <a:gd name="T57" fmla="*/ 3273 h 6681"/>
                  <a:gd name="T58" fmla="*/ 5172 w 17050"/>
                  <a:gd name="T59" fmla="*/ 3364 h 6681"/>
                  <a:gd name="T60" fmla="*/ 5383 w 17050"/>
                  <a:gd name="T61" fmla="*/ 3456 h 6681"/>
                  <a:gd name="T62" fmla="*/ 5577 w 17050"/>
                  <a:gd name="T63" fmla="*/ 3542 h 6681"/>
                  <a:gd name="T64" fmla="*/ 5767 w 17050"/>
                  <a:gd name="T65" fmla="*/ 3634 h 6681"/>
                  <a:gd name="T66" fmla="*/ 5952 w 17050"/>
                  <a:gd name="T67" fmla="*/ 3732 h 6681"/>
                  <a:gd name="T68" fmla="*/ 6151 w 17050"/>
                  <a:gd name="T69" fmla="*/ 3843 h 6681"/>
                  <a:gd name="T70" fmla="*/ 6360 w 17050"/>
                  <a:gd name="T71" fmla="*/ 3970 h 6681"/>
                  <a:gd name="T72" fmla="*/ 6593 w 17050"/>
                  <a:gd name="T73" fmla="*/ 4116 h 6681"/>
                  <a:gd name="T74" fmla="*/ 6859 w 17050"/>
                  <a:gd name="T75" fmla="*/ 4287 h 6681"/>
                  <a:gd name="T76" fmla="*/ 7160 w 17050"/>
                  <a:gd name="T77" fmla="*/ 4480 h 6681"/>
                  <a:gd name="T78" fmla="*/ 7939 w 17050"/>
                  <a:gd name="T79" fmla="*/ 4975 h 6681"/>
                  <a:gd name="T80" fmla="*/ 8628 w 17050"/>
                  <a:gd name="T81" fmla="*/ 5403 h 6681"/>
                  <a:gd name="T82" fmla="*/ 9241 w 17050"/>
                  <a:gd name="T83" fmla="*/ 5759 h 6681"/>
                  <a:gd name="T84" fmla="*/ 9804 w 17050"/>
                  <a:gd name="T85" fmla="*/ 6048 h 6681"/>
                  <a:gd name="T86" fmla="*/ 10325 w 17050"/>
                  <a:gd name="T87" fmla="*/ 6281 h 6681"/>
                  <a:gd name="T88" fmla="*/ 10832 w 17050"/>
                  <a:gd name="T89" fmla="*/ 6456 h 6681"/>
                  <a:gd name="T90" fmla="*/ 11339 w 17050"/>
                  <a:gd name="T91" fmla="*/ 6578 h 6681"/>
                  <a:gd name="T92" fmla="*/ 11862 w 17050"/>
                  <a:gd name="T93" fmla="*/ 6649 h 6681"/>
                  <a:gd name="T94" fmla="*/ 12420 w 17050"/>
                  <a:gd name="T95" fmla="*/ 6681 h 6681"/>
                  <a:gd name="T96" fmla="*/ 13037 w 17050"/>
                  <a:gd name="T97" fmla="*/ 6669 h 6681"/>
                  <a:gd name="T98" fmla="*/ 13899 w 17050"/>
                  <a:gd name="T99" fmla="*/ 6554 h 6681"/>
                  <a:gd name="T100" fmla="*/ 14656 w 17050"/>
                  <a:gd name="T101" fmla="*/ 6305 h 6681"/>
                  <a:gd name="T102" fmla="*/ 15300 w 17050"/>
                  <a:gd name="T103" fmla="*/ 5945 h 6681"/>
                  <a:gd name="T104" fmla="*/ 15843 w 17050"/>
                  <a:gd name="T105" fmla="*/ 5498 h 6681"/>
                  <a:gd name="T106" fmla="*/ 16282 w 17050"/>
                  <a:gd name="T107" fmla="*/ 4984 h 6681"/>
                  <a:gd name="T108" fmla="*/ 16619 w 17050"/>
                  <a:gd name="T109" fmla="*/ 4429 h 6681"/>
                  <a:gd name="T110" fmla="*/ 16856 w 17050"/>
                  <a:gd name="T111" fmla="*/ 3855 h 6681"/>
                  <a:gd name="T112" fmla="*/ 16999 w 17050"/>
                  <a:gd name="T113" fmla="*/ 3285 h 6681"/>
                  <a:gd name="T114" fmla="*/ 17050 w 17050"/>
                  <a:gd name="T115" fmla="*/ 2739 h 6681"/>
                  <a:gd name="T116" fmla="*/ 17006 w 17050"/>
                  <a:gd name="T117" fmla="*/ 2244 h 6681"/>
                  <a:gd name="T118" fmla="*/ 16 w 17050"/>
                  <a:gd name="T119" fmla="*/ 5 h 66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050"/>
                  <a:gd name="T181" fmla="*/ 0 h 6681"/>
                  <a:gd name="T182" fmla="*/ 17050 w 17050"/>
                  <a:gd name="T183" fmla="*/ 6681 h 66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050" h="6681">
                    <a:moveTo>
                      <a:pt x="16" y="5"/>
                    </a:moveTo>
                    <a:lnTo>
                      <a:pt x="12" y="0"/>
                    </a:lnTo>
                    <a:lnTo>
                      <a:pt x="8" y="5"/>
                    </a:lnTo>
                    <a:lnTo>
                      <a:pt x="3" y="5"/>
                    </a:lnTo>
                    <a:lnTo>
                      <a:pt x="0" y="8"/>
                    </a:lnTo>
                    <a:lnTo>
                      <a:pt x="0" y="16"/>
                    </a:lnTo>
                    <a:lnTo>
                      <a:pt x="0" y="24"/>
                    </a:lnTo>
                    <a:lnTo>
                      <a:pt x="3" y="36"/>
                    </a:lnTo>
                    <a:lnTo>
                      <a:pt x="8" y="56"/>
                    </a:lnTo>
                    <a:lnTo>
                      <a:pt x="79" y="218"/>
                    </a:lnTo>
                    <a:lnTo>
                      <a:pt x="178" y="443"/>
                    </a:lnTo>
                    <a:lnTo>
                      <a:pt x="316" y="716"/>
                    </a:lnTo>
                    <a:lnTo>
                      <a:pt x="482" y="1026"/>
                    </a:lnTo>
                    <a:lnTo>
                      <a:pt x="681" y="1346"/>
                    </a:lnTo>
                    <a:lnTo>
                      <a:pt x="910" y="1670"/>
                    </a:lnTo>
                    <a:lnTo>
                      <a:pt x="1167" y="1975"/>
                    </a:lnTo>
                    <a:lnTo>
                      <a:pt x="1456" y="2253"/>
                    </a:lnTo>
                    <a:lnTo>
                      <a:pt x="1769" y="2478"/>
                    </a:lnTo>
                    <a:lnTo>
                      <a:pt x="2114" y="2640"/>
                    </a:lnTo>
                    <a:lnTo>
                      <a:pt x="2580" y="2790"/>
                    </a:lnTo>
                    <a:lnTo>
                      <a:pt x="2976" y="2901"/>
                    </a:lnTo>
                    <a:lnTo>
                      <a:pt x="3313" y="2977"/>
                    </a:lnTo>
                    <a:lnTo>
                      <a:pt x="3598" y="3024"/>
                    </a:lnTo>
                    <a:lnTo>
                      <a:pt x="3850" y="3060"/>
                    </a:lnTo>
                    <a:lnTo>
                      <a:pt x="4072" y="3084"/>
                    </a:lnTo>
                    <a:lnTo>
                      <a:pt x="4283" y="3107"/>
                    </a:lnTo>
                    <a:lnTo>
                      <a:pt x="4488" y="3143"/>
                    </a:lnTo>
                    <a:lnTo>
                      <a:pt x="4706" y="3195"/>
                    </a:lnTo>
                    <a:lnTo>
                      <a:pt x="4939" y="3273"/>
                    </a:lnTo>
                    <a:lnTo>
                      <a:pt x="5172" y="3364"/>
                    </a:lnTo>
                    <a:lnTo>
                      <a:pt x="5383" y="3456"/>
                    </a:lnTo>
                    <a:lnTo>
                      <a:pt x="5577" y="3542"/>
                    </a:lnTo>
                    <a:lnTo>
                      <a:pt x="5767" y="3634"/>
                    </a:lnTo>
                    <a:lnTo>
                      <a:pt x="5952" y="3732"/>
                    </a:lnTo>
                    <a:lnTo>
                      <a:pt x="6151" y="3843"/>
                    </a:lnTo>
                    <a:lnTo>
                      <a:pt x="6360" y="3970"/>
                    </a:lnTo>
                    <a:lnTo>
                      <a:pt x="6593" y="4116"/>
                    </a:lnTo>
                    <a:lnTo>
                      <a:pt x="6859" y="4287"/>
                    </a:lnTo>
                    <a:lnTo>
                      <a:pt x="7160" y="4480"/>
                    </a:lnTo>
                    <a:lnTo>
                      <a:pt x="7939" y="4975"/>
                    </a:lnTo>
                    <a:lnTo>
                      <a:pt x="8628" y="5403"/>
                    </a:lnTo>
                    <a:lnTo>
                      <a:pt x="9241" y="5759"/>
                    </a:lnTo>
                    <a:lnTo>
                      <a:pt x="9804" y="6048"/>
                    </a:lnTo>
                    <a:lnTo>
                      <a:pt x="10325" y="6281"/>
                    </a:lnTo>
                    <a:lnTo>
                      <a:pt x="10832" y="6456"/>
                    </a:lnTo>
                    <a:lnTo>
                      <a:pt x="11339" y="6578"/>
                    </a:lnTo>
                    <a:lnTo>
                      <a:pt x="11862" y="6649"/>
                    </a:lnTo>
                    <a:lnTo>
                      <a:pt x="12420" y="6681"/>
                    </a:lnTo>
                    <a:lnTo>
                      <a:pt x="13037" y="6669"/>
                    </a:lnTo>
                    <a:lnTo>
                      <a:pt x="13899" y="6554"/>
                    </a:lnTo>
                    <a:lnTo>
                      <a:pt x="14656" y="6305"/>
                    </a:lnTo>
                    <a:lnTo>
                      <a:pt x="15300" y="5945"/>
                    </a:lnTo>
                    <a:lnTo>
                      <a:pt x="15843" y="5498"/>
                    </a:lnTo>
                    <a:lnTo>
                      <a:pt x="16282" y="4984"/>
                    </a:lnTo>
                    <a:lnTo>
                      <a:pt x="16619" y="4429"/>
                    </a:lnTo>
                    <a:lnTo>
                      <a:pt x="16856" y="3855"/>
                    </a:lnTo>
                    <a:lnTo>
                      <a:pt x="16999" y="3285"/>
                    </a:lnTo>
                    <a:lnTo>
                      <a:pt x="17050" y="2739"/>
                    </a:lnTo>
                    <a:lnTo>
                      <a:pt x="17006" y="2244"/>
                    </a:lnTo>
                    <a:lnTo>
                      <a:pt x="16" y="5"/>
                    </a:lnTo>
                    <a:close/>
                  </a:path>
                </a:pathLst>
              </a:custGeom>
              <a:solidFill>
                <a:srgbClr val="FF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1" name="Freeform 77">
                <a:extLst>
                  <a:ext uri="{FF2B5EF4-FFF2-40B4-BE49-F238E27FC236}">
                    <a16:creationId xmlns:a16="http://schemas.microsoft.com/office/drawing/2014/main" id="{3FC071F1-564C-48A9-BB86-CA3750C48740}"/>
                  </a:ext>
                </a:extLst>
              </p:cNvPr>
              <p:cNvSpPr>
                <a:spLocks/>
              </p:cNvSpPr>
              <p:nvPr/>
            </p:nvSpPr>
            <p:spPr bwMode="auto">
              <a:xfrm>
                <a:off x="2996" y="2582"/>
                <a:ext cx="110" cy="111"/>
              </a:xfrm>
              <a:custGeom>
                <a:avLst/>
                <a:gdLst>
                  <a:gd name="T0" fmla="*/ 277 w 550"/>
                  <a:gd name="T1" fmla="*/ 554 h 554"/>
                  <a:gd name="T2" fmla="*/ 320 w 550"/>
                  <a:gd name="T3" fmla="*/ 550 h 554"/>
                  <a:gd name="T4" fmla="*/ 364 w 550"/>
                  <a:gd name="T5" fmla="*/ 538 h 554"/>
                  <a:gd name="T6" fmla="*/ 404 w 550"/>
                  <a:gd name="T7" fmla="*/ 523 h 554"/>
                  <a:gd name="T8" fmla="*/ 439 w 550"/>
                  <a:gd name="T9" fmla="*/ 498 h 554"/>
                  <a:gd name="T10" fmla="*/ 471 w 550"/>
                  <a:gd name="T11" fmla="*/ 471 h 554"/>
                  <a:gd name="T12" fmla="*/ 499 w 550"/>
                  <a:gd name="T13" fmla="*/ 440 h 554"/>
                  <a:gd name="T14" fmla="*/ 522 w 550"/>
                  <a:gd name="T15" fmla="*/ 403 h 554"/>
                  <a:gd name="T16" fmla="*/ 538 w 550"/>
                  <a:gd name="T17" fmla="*/ 364 h 554"/>
                  <a:gd name="T18" fmla="*/ 550 w 550"/>
                  <a:gd name="T19" fmla="*/ 320 h 554"/>
                  <a:gd name="T20" fmla="*/ 550 w 550"/>
                  <a:gd name="T21" fmla="*/ 278 h 554"/>
                  <a:gd name="T22" fmla="*/ 550 w 550"/>
                  <a:gd name="T23" fmla="*/ 234 h 554"/>
                  <a:gd name="T24" fmla="*/ 538 w 550"/>
                  <a:gd name="T25" fmla="*/ 190 h 554"/>
                  <a:gd name="T26" fmla="*/ 522 w 550"/>
                  <a:gd name="T27" fmla="*/ 151 h 554"/>
                  <a:gd name="T28" fmla="*/ 499 w 550"/>
                  <a:gd name="T29" fmla="*/ 114 h 554"/>
                  <a:gd name="T30" fmla="*/ 471 w 550"/>
                  <a:gd name="T31" fmla="*/ 83 h 554"/>
                  <a:gd name="T32" fmla="*/ 439 w 550"/>
                  <a:gd name="T33" fmla="*/ 56 h 554"/>
                  <a:gd name="T34" fmla="*/ 404 w 550"/>
                  <a:gd name="T35" fmla="*/ 32 h 554"/>
                  <a:gd name="T36" fmla="*/ 364 w 550"/>
                  <a:gd name="T37" fmla="*/ 16 h 554"/>
                  <a:gd name="T38" fmla="*/ 320 w 550"/>
                  <a:gd name="T39" fmla="*/ 4 h 554"/>
                  <a:gd name="T40" fmla="*/ 277 w 550"/>
                  <a:gd name="T41" fmla="*/ 0 h 554"/>
                  <a:gd name="T42" fmla="*/ 230 w 550"/>
                  <a:gd name="T43" fmla="*/ 4 h 554"/>
                  <a:gd name="T44" fmla="*/ 190 w 550"/>
                  <a:gd name="T45" fmla="*/ 16 h 554"/>
                  <a:gd name="T46" fmla="*/ 151 w 550"/>
                  <a:gd name="T47" fmla="*/ 32 h 554"/>
                  <a:gd name="T48" fmla="*/ 110 w 550"/>
                  <a:gd name="T49" fmla="*/ 56 h 554"/>
                  <a:gd name="T50" fmla="*/ 79 w 550"/>
                  <a:gd name="T51" fmla="*/ 83 h 554"/>
                  <a:gd name="T52" fmla="*/ 52 w 550"/>
                  <a:gd name="T53" fmla="*/ 114 h 554"/>
                  <a:gd name="T54" fmla="*/ 31 w 550"/>
                  <a:gd name="T55" fmla="*/ 151 h 554"/>
                  <a:gd name="T56" fmla="*/ 12 w 550"/>
                  <a:gd name="T57" fmla="*/ 190 h 554"/>
                  <a:gd name="T58" fmla="*/ 4 w 550"/>
                  <a:gd name="T59" fmla="*/ 234 h 554"/>
                  <a:gd name="T60" fmla="*/ 0 w 550"/>
                  <a:gd name="T61" fmla="*/ 278 h 554"/>
                  <a:gd name="T62" fmla="*/ 4 w 550"/>
                  <a:gd name="T63" fmla="*/ 320 h 554"/>
                  <a:gd name="T64" fmla="*/ 12 w 550"/>
                  <a:gd name="T65" fmla="*/ 364 h 554"/>
                  <a:gd name="T66" fmla="*/ 31 w 550"/>
                  <a:gd name="T67" fmla="*/ 403 h 554"/>
                  <a:gd name="T68" fmla="*/ 52 w 550"/>
                  <a:gd name="T69" fmla="*/ 440 h 554"/>
                  <a:gd name="T70" fmla="*/ 79 w 550"/>
                  <a:gd name="T71" fmla="*/ 471 h 554"/>
                  <a:gd name="T72" fmla="*/ 110 w 550"/>
                  <a:gd name="T73" fmla="*/ 498 h 554"/>
                  <a:gd name="T74" fmla="*/ 151 w 550"/>
                  <a:gd name="T75" fmla="*/ 523 h 554"/>
                  <a:gd name="T76" fmla="*/ 190 w 550"/>
                  <a:gd name="T77" fmla="*/ 538 h 554"/>
                  <a:gd name="T78" fmla="*/ 230 w 550"/>
                  <a:gd name="T79" fmla="*/ 550 h 554"/>
                  <a:gd name="T80" fmla="*/ 277 w 550"/>
                  <a:gd name="T81" fmla="*/ 554 h 5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0"/>
                  <a:gd name="T124" fmla="*/ 0 h 554"/>
                  <a:gd name="T125" fmla="*/ 550 w 550"/>
                  <a:gd name="T126" fmla="*/ 554 h 5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0" h="554">
                    <a:moveTo>
                      <a:pt x="277" y="554"/>
                    </a:moveTo>
                    <a:lnTo>
                      <a:pt x="320" y="550"/>
                    </a:lnTo>
                    <a:lnTo>
                      <a:pt x="364" y="538"/>
                    </a:lnTo>
                    <a:lnTo>
                      <a:pt x="404" y="523"/>
                    </a:lnTo>
                    <a:lnTo>
                      <a:pt x="439" y="498"/>
                    </a:lnTo>
                    <a:lnTo>
                      <a:pt x="471" y="471"/>
                    </a:lnTo>
                    <a:lnTo>
                      <a:pt x="499" y="440"/>
                    </a:lnTo>
                    <a:lnTo>
                      <a:pt x="522" y="403"/>
                    </a:lnTo>
                    <a:lnTo>
                      <a:pt x="538" y="364"/>
                    </a:lnTo>
                    <a:lnTo>
                      <a:pt x="550" y="320"/>
                    </a:lnTo>
                    <a:lnTo>
                      <a:pt x="550" y="278"/>
                    </a:lnTo>
                    <a:lnTo>
                      <a:pt x="550" y="234"/>
                    </a:lnTo>
                    <a:lnTo>
                      <a:pt x="538" y="190"/>
                    </a:lnTo>
                    <a:lnTo>
                      <a:pt x="522" y="151"/>
                    </a:lnTo>
                    <a:lnTo>
                      <a:pt x="499" y="114"/>
                    </a:lnTo>
                    <a:lnTo>
                      <a:pt x="471" y="83"/>
                    </a:lnTo>
                    <a:lnTo>
                      <a:pt x="439" y="56"/>
                    </a:lnTo>
                    <a:lnTo>
                      <a:pt x="404" y="32"/>
                    </a:lnTo>
                    <a:lnTo>
                      <a:pt x="364" y="16"/>
                    </a:lnTo>
                    <a:lnTo>
                      <a:pt x="320" y="4"/>
                    </a:lnTo>
                    <a:lnTo>
                      <a:pt x="277" y="0"/>
                    </a:lnTo>
                    <a:lnTo>
                      <a:pt x="230" y="4"/>
                    </a:lnTo>
                    <a:lnTo>
                      <a:pt x="190" y="16"/>
                    </a:lnTo>
                    <a:lnTo>
                      <a:pt x="151" y="32"/>
                    </a:lnTo>
                    <a:lnTo>
                      <a:pt x="110" y="56"/>
                    </a:lnTo>
                    <a:lnTo>
                      <a:pt x="79" y="83"/>
                    </a:lnTo>
                    <a:lnTo>
                      <a:pt x="52" y="114"/>
                    </a:lnTo>
                    <a:lnTo>
                      <a:pt x="31" y="151"/>
                    </a:lnTo>
                    <a:lnTo>
                      <a:pt x="12" y="190"/>
                    </a:lnTo>
                    <a:lnTo>
                      <a:pt x="4" y="234"/>
                    </a:lnTo>
                    <a:lnTo>
                      <a:pt x="0" y="278"/>
                    </a:lnTo>
                    <a:lnTo>
                      <a:pt x="4" y="320"/>
                    </a:lnTo>
                    <a:lnTo>
                      <a:pt x="12" y="364"/>
                    </a:lnTo>
                    <a:lnTo>
                      <a:pt x="31" y="403"/>
                    </a:lnTo>
                    <a:lnTo>
                      <a:pt x="52" y="440"/>
                    </a:lnTo>
                    <a:lnTo>
                      <a:pt x="79" y="471"/>
                    </a:lnTo>
                    <a:lnTo>
                      <a:pt x="110" y="498"/>
                    </a:lnTo>
                    <a:lnTo>
                      <a:pt x="151" y="523"/>
                    </a:lnTo>
                    <a:lnTo>
                      <a:pt x="190" y="538"/>
                    </a:lnTo>
                    <a:lnTo>
                      <a:pt x="230" y="550"/>
                    </a:lnTo>
                    <a:lnTo>
                      <a:pt x="277" y="5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2" name="Freeform 78">
                <a:extLst>
                  <a:ext uri="{FF2B5EF4-FFF2-40B4-BE49-F238E27FC236}">
                    <a16:creationId xmlns:a16="http://schemas.microsoft.com/office/drawing/2014/main" id="{DCAFC9E3-2595-4911-87F4-F49C7BDE766B}"/>
                  </a:ext>
                </a:extLst>
              </p:cNvPr>
              <p:cNvSpPr>
                <a:spLocks/>
              </p:cNvSpPr>
              <p:nvPr/>
            </p:nvSpPr>
            <p:spPr bwMode="auto">
              <a:xfrm>
                <a:off x="3012" y="2586"/>
                <a:ext cx="58" cy="59"/>
              </a:xfrm>
              <a:custGeom>
                <a:avLst/>
                <a:gdLst>
                  <a:gd name="T0" fmla="*/ 148 w 290"/>
                  <a:gd name="T1" fmla="*/ 294 h 294"/>
                  <a:gd name="T2" fmla="*/ 171 w 290"/>
                  <a:gd name="T3" fmla="*/ 289 h 294"/>
                  <a:gd name="T4" fmla="*/ 191 w 290"/>
                  <a:gd name="T5" fmla="*/ 285 h 294"/>
                  <a:gd name="T6" fmla="*/ 215 w 290"/>
                  <a:gd name="T7" fmla="*/ 278 h 294"/>
                  <a:gd name="T8" fmla="*/ 231 w 290"/>
                  <a:gd name="T9" fmla="*/ 266 h 294"/>
                  <a:gd name="T10" fmla="*/ 250 w 290"/>
                  <a:gd name="T11" fmla="*/ 250 h 294"/>
                  <a:gd name="T12" fmla="*/ 262 w 290"/>
                  <a:gd name="T13" fmla="*/ 234 h 294"/>
                  <a:gd name="T14" fmla="*/ 274 w 290"/>
                  <a:gd name="T15" fmla="*/ 215 h 294"/>
                  <a:gd name="T16" fmla="*/ 286 w 290"/>
                  <a:gd name="T17" fmla="*/ 195 h 294"/>
                  <a:gd name="T18" fmla="*/ 290 w 290"/>
                  <a:gd name="T19" fmla="*/ 171 h 294"/>
                  <a:gd name="T20" fmla="*/ 290 w 290"/>
                  <a:gd name="T21" fmla="*/ 148 h 294"/>
                  <a:gd name="T22" fmla="*/ 290 w 290"/>
                  <a:gd name="T23" fmla="*/ 123 h 294"/>
                  <a:gd name="T24" fmla="*/ 286 w 290"/>
                  <a:gd name="T25" fmla="*/ 100 h 294"/>
                  <a:gd name="T26" fmla="*/ 274 w 290"/>
                  <a:gd name="T27" fmla="*/ 80 h 294"/>
                  <a:gd name="T28" fmla="*/ 262 w 290"/>
                  <a:gd name="T29" fmla="*/ 60 h 294"/>
                  <a:gd name="T30" fmla="*/ 250 w 290"/>
                  <a:gd name="T31" fmla="*/ 44 h 294"/>
                  <a:gd name="T32" fmla="*/ 231 w 290"/>
                  <a:gd name="T33" fmla="*/ 28 h 294"/>
                  <a:gd name="T34" fmla="*/ 215 w 290"/>
                  <a:gd name="T35" fmla="*/ 16 h 294"/>
                  <a:gd name="T36" fmla="*/ 191 w 290"/>
                  <a:gd name="T37" fmla="*/ 9 h 294"/>
                  <a:gd name="T38" fmla="*/ 171 w 290"/>
                  <a:gd name="T39" fmla="*/ 5 h 294"/>
                  <a:gd name="T40" fmla="*/ 148 w 290"/>
                  <a:gd name="T41" fmla="*/ 0 h 294"/>
                  <a:gd name="T42" fmla="*/ 123 w 290"/>
                  <a:gd name="T43" fmla="*/ 5 h 294"/>
                  <a:gd name="T44" fmla="*/ 100 w 290"/>
                  <a:gd name="T45" fmla="*/ 9 h 294"/>
                  <a:gd name="T46" fmla="*/ 81 w 290"/>
                  <a:gd name="T47" fmla="*/ 16 h 294"/>
                  <a:gd name="T48" fmla="*/ 60 w 290"/>
                  <a:gd name="T49" fmla="*/ 28 h 294"/>
                  <a:gd name="T50" fmla="*/ 44 w 290"/>
                  <a:gd name="T51" fmla="*/ 44 h 294"/>
                  <a:gd name="T52" fmla="*/ 28 w 290"/>
                  <a:gd name="T53" fmla="*/ 60 h 294"/>
                  <a:gd name="T54" fmla="*/ 16 w 290"/>
                  <a:gd name="T55" fmla="*/ 80 h 294"/>
                  <a:gd name="T56" fmla="*/ 9 w 290"/>
                  <a:gd name="T57" fmla="*/ 100 h 294"/>
                  <a:gd name="T58" fmla="*/ 5 w 290"/>
                  <a:gd name="T59" fmla="*/ 123 h 294"/>
                  <a:gd name="T60" fmla="*/ 0 w 290"/>
                  <a:gd name="T61" fmla="*/ 148 h 294"/>
                  <a:gd name="T62" fmla="*/ 5 w 290"/>
                  <a:gd name="T63" fmla="*/ 171 h 294"/>
                  <a:gd name="T64" fmla="*/ 9 w 290"/>
                  <a:gd name="T65" fmla="*/ 195 h 294"/>
                  <a:gd name="T66" fmla="*/ 16 w 290"/>
                  <a:gd name="T67" fmla="*/ 215 h 294"/>
                  <a:gd name="T68" fmla="*/ 28 w 290"/>
                  <a:gd name="T69" fmla="*/ 234 h 294"/>
                  <a:gd name="T70" fmla="*/ 44 w 290"/>
                  <a:gd name="T71" fmla="*/ 250 h 294"/>
                  <a:gd name="T72" fmla="*/ 60 w 290"/>
                  <a:gd name="T73" fmla="*/ 266 h 294"/>
                  <a:gd name="T74" fmla="*/ 81 w 290"/>
                  <a:gd name="T75" fmla="*/ 278 h 294"/>
                  <a:gd name="T76" fmla="*/ 100 w 290"/>
                  <a:gd name="T77" fmla="*/ 285 h 294"/>
                  <a:gd name="T78" fmla="*/ 123 w 290"/>
                  <a:gd name="T79" fmla="*/ 289 h 294"/>
                  <a:gd name="T80" fmla="*/ 148 w 290"/>
                  <a:gd name="T81" fmla="*/ 294 h 2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0"/>
                  <a:gd name="T124" fmla="*/ 0 h 294"/>
                  <a:gd name="T125" fmla="*/ 290 w 290"/>
                  <a:gd name="T126" fmla="*/ 294 h 2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0" h="294">
                    <a:moveTo>
                      <a:pt x="148" y="294"/>
                    </a:moveTo>
                    <a:lnTo>
                      <a:pt x="171" y="289"/>
                    </a:lnTo>
                    <a:lnTo>
                      <a:pt x="191" y="285"/>
                    </a:lnTo>
                    <a:lnTo>
                      <a:pt x="215" y="278"/>
                    </a:lnTo>
                    <a:lnTo>
                      <a:pt x="231" y="266"/>
                    </a:lnTo>
                    <a:lnTo>
                      <a:pt x="250" y="250"/>
                    </a:lnTo>
                    <a:lnTo>
                      <a:pt x="262" y="234"/>
                    </a:lnTo>
                    <a:lnTo>
                      <a:pt x="274" y="215"/>
                    </a:lnTo>
                    <a:lnTo>
                      <a:pt x="286" y="195"/>
                    </a:lnTo>
                    <a:lnTo>
                      <a:pt x="290" y="171"/>
                    </a:lnTo>
                    <a:lnTo>
                      <a:pt x="290" y="148"/>
                    </a:lnTo>
                    <a:lnTo>
                      <a:pt x="290" y="123"/>
                    </a:lnTo>
                    <a:lnTo>
                      <a:pt x="286" y="100"/>
                    </a:lnTo>
                    <a:lnTo>
                      <a:pt x="274" y="80"/>
                    </a:lnTo>
                    <a:lnTo>
                      <a:pt x="262" y="60"/>
                    </a:lnTo>
                    <a:lnTo>
                      <a:pt x="250" y="44"/>
                    </a:lnTo>
                    <a:lnTo>
                      <a:pt x="231" y="28"/>
                    </a:lnTo>
                    <a:lnTo>
                      <a:pt x="215" y="16"/>
                    </a:lnTo>
                    <a:lnTo>
                      <a:pt x="191" y="9"/>
                    </a:lnTo>
                    <a:lnTo>
                      <a:pt x="171" y="5"/>
                    </a:lnTo>
                    <a:lnTo>
                      <a:pt x="148" y="0"/>
                    </a:lnTo>
                    <a:lnTo>
                      <a:pt x="123" y="5"/>
                    </a:lnTo>
                    <a:lnTo>
                      <a:pt x="100" y="9"/>
                    </a:lnTo>
                    <a:lnTo>
                      <a:pt x="81" y="16"/>
                    </a:lnTo>
                    <a:lnTo>
                      <a:pt x="60" y="28"/>
                    </a:lnTo>
                    <a:lnTo>
                      <a:pt x="44" y="44"/>
                    </a:lnTo>
                    <a:lnTo>
                      <a:pt x="28" y="60"/>
                    </a:lnTo>
                    <a:lnTo>
                      <a:pt x="16" y="80"/>
                    </a:lnTo>
                    <a:lnTo>
                      <a:pt x="9" y="100"/>
                    </a:lnTo>
                    <a:lnTo>
                      <a:pt x="5" y="123"/>
                    </a:lnTo>
                    <a:lnTo>
                      <a:pt x="0" y="148"/>
                    </a:lnTo>
                    <a:lnTo>
                      <a:pt x="5" y="171"/>
                    </a:lnTo>
                    <a:lnTo>
                      <a:pt x="9" y="195"/>
                    </a:lnTo>
                    <a:lnTo>
                      <a:pt x="16" y="215"/>
                    </a:lnTo>
                    <a:lnTo>
                      <a:pt x="28" y="234"/>
                    </a:lnTo>
                    <a:lnTo>
                      <a:pt x="44" y="250"/>
                    </a:lnTo>
                    <a:lnTo>
                      <a:pt x="60" y="266"/>
                    </a:lnTo>
                    <a:lnTo>
                      <a:pt x="81" y="278"/>
                    </a:lnTo>
                    <a:lnTo>
                      <a:pt x="100" y="285"/>
                    </a:lnTo>
                    <a:lnTo>
                      <a:pt x="123" y="289"/>
                    </a:lnTo>
                    <a:lnTo>
                      <a:pt x="148" y="2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3" name="Freeform 79">
                <a:extLst>
                  <a:ext uri="{FF2B5EF4-FFF2-40B4-BE49-F238E27FC236}">
                    <a16:creationId xmlns:a16="http://schemas.microsoft.com/office/drawing/2014/main" id="{FADEBF5A-B538-4BE7-8D63-C1F859CC69BD}"/>
                  </a:ext>
                </a:extLst>
              </p:cNvPr>
              <p:cNvSpPr>
                <a:spLocks/>
              </p:cNvSpPr>
              <p:nvPr/>
            </p:nvSpPr>
            <p:spPr bwMode="auto">
              <a:xfrm>
                <a:off x="3015" y="2589"/>
                <a:ext cx="52" cy="51"/>
              </a:xfrm>
              <a:custGeom>
                <a:avLst/>
                <a:gdLst>
                  <a:gd name="T0" fmla="*/ 258 w 258"/>
                  <a:gd name="T1" fmla="*/ 130 h 257"/>
                  <a:gd name="T2" fmla="*/ 254 w 258"/>
                  <a:gd name="T3" fmla="*/ 150 h 257"/>
                  <a:gd name="T4" fmla="*/ 250 w 258"/>
                  <a:gd name="T5" fmla="*/ 170 h 257"/>
                  <a:gd name="T6" fmla="*/ 243 w 258"/>
                  <a:gd name="T7" fmla="*/ 186 h 257"/>
                  <a:gd name="T8" fmla="*/ 234 w 258"/>
                  <a:gd name="T9" fmla="*/ 205 h 257"/>
                  <a:gd name="T10" fmla="*/ 218 w 258"/>
                  <a:gd name="T11" fmla="*/ 218 h 257"/>
                  <a:gd name="T12" fmla="*/ 206 w 258"/>
                  <a:gd name="T13" fmla="*/ 233 h 257"/>
                  <a:gd name="T14" fmla="*/ 187 w 258"/>
                  <a:gd name="T15" fmla="*/ 241 h 257"/>
                  <a:gd name="T16" fmla="*/ 171 w 258"/>
                  <a:gd name="T17" fmla="*/ 249 h 257"/>
                  <a:gd name="T18" fmla="*/ 151 w 258"/>
                  <a:gd name="T19" fmla="*/ 253 h 257"/>
                  <a:gd name="T20" fmla="*/ 132 w 258"/>
                  <a:gd name="T21" fmla="*/ 257 h 257"/>
                  <a:gd name="T22" fmla="*/ 107 w 258"/>
                  <a:gd name="T23" fmla="*/ 253 h 257"/>
                  <a:gd name="T24" fmla="*/ 92 w 258"/>
                  <a:gd name="T25" fmla="*/ 249 h 257"/>
                  <a:gd name="T26" fmla="*/ 72 w 258"/>
                  <a:gd name="T27" fmla="*/ 241 h 257"/>
                  <a:gd name="T28" fmla="*/ 56 w 258"/>
                  <a:gd name="T29" fmla="*/ 233 h 257"/>
                  <a:gd name="T30" fmla="*/ 40 w 258"/>
                  <a:gd name="T31" fmla="*/ 218 h 257"/>
                  <a:gd name="T32" fmla="*/ 28 w 258"/>
                  <a:gd name="T33" fmla="*/ 205 h 257"/>
                  <a:gd name="T34" fmla="*/ 17 w 258"/>
                  <a:gd name="T35" fmla="*/ 186 h 257"/>
                  <a:gd name="T36" fmla="*/ 9 w 258"/>
                  <a:gd name="T37" fmla="*/ 170 h 257"/>
                  <a:gd name="T38" fmla="*/ 5 w 258"/>
                  <a:gd name="T39" fmla="*/ 150 h 257"/>
                  <a:gd name="T40" fmla="*/ 0 w 258"/>
                  <a:gd name="T41" fmla="*/ 130 h 257"/>
                  <a:gd name="T42" fmla="*/ 5 w 258"/>
                  <a:gd name="T43" fmla="*/ 107 h 257"/>
                  <a:gd name="T44" fmla="*/ 9 w 258"/>
                  <a:gd name="T45" fmla="*/ 87 h 257"/>
                  <a:gd name="T46" fmla="*/ 17 w 258"/>
                  <a:gd name="T47" fmla="*/ 71 h 257"/>
                  <a:gd name="T48" fmla="*/ 28 w 258"/>
                  <a:gd name="T49" fmla="*/ 55 h 257"/>
                  <a:gd name="T50" fmla="*/ 40 w 258"/>
                  <a:gd name="T51" fmla="*/ 40 h 257"/>
                  <a:gd name="T52" fmla="*/ 56 w 258"/>
                  <a:gd name="T53" fmla="*/ 27 h 257"/>
                  <a:gd name="T54" fmla="*/ 72 w 258"/>
                  <a:gd name="T55" fmla="*/ 15 h 257"/>
                  <a:gd name="T56" fmla="*/ 88 w 258"/>
                  <a:gd name="T57" fmla="*/ 8 h 257"/>
                  <a:gd name="T58" fmla="*/ 107 w 258"/>
                  <a:gd name="T59" fmla="*/ 3 h 257"/>
                  <a:gd name="T60" fmla="*/ 132 w 258"/>
                  <a:gd name="T61" fmla="*/ 0 h 257"/>
                  <a:gd name="T62" fmla="*/ 135 w 258"/>
                  <a:gd name="T63" fmla="*/ 0 h 257"/>
                  <a:gd name="T64" fmla="*/ 139 w 258"/>
                  <a:gd name="T65" fmla="*/ 0 h 257"/>
                  <a:gd name="T66" fmla="*/ 155 w 258"/>
                  <a:gd name="T67" fmla="*/ 3 h 257"/>
                  <a:gd name="T68" fmla="*/ 175 w 258"/>
                  <a:gd name="T69" fmla="*/ 12 h 257"/>
                  <a:gd name="T70" fmla="*/ 195 w 258"/>
                  <a:gd name="T71" fmla="*/ 19 h 257"/>
                  <a:gd name="T72" fmla="*/ 211 w 258"/>
                  <a:gd name="T73" fmla="*/ 27 h 257"/>
                  <a:gd name="T74" fmla="*/ 222 w 258"/>
                  <a:gd name="T75" fmla="*/ 40 h 257"/>
                  <a:gd name="T76" fmla="*/ 234 w 258"/>
                  <a:gd name="T77" fmla="*/ 55 h 257"/>
                  <a:gd name="T78" fmla="*/ 246 w 258"/>
                  <a:gd name="T79" fmla="*/ 71 h 257"/>
                  <a:gd name="T80" fmla="*/ 250 w 258"/>
                  <a:gd name="T81" fmla="*/ 91 h 257"/>
                  <a:gd name="T82" fmla="*/ 258 w 258"/>
                  <a:gd name="T83" fmla="*/ 110 h 257"/>
                  <a:gd name="T84" fmla="*/ 258 w 258"/>
                  <a:gd name="T85" fmla="*/ 130 h 2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8"/>
                  <a:gd name="T130" fmla="*/ 0 h 257"/>
                  <a:gd name="T131" fmla="*/ 258 w 258"/>
                  <a:gd name="T132" fmla="*/ 257 h 2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8" h="257">
                    <a:moveTo>
                      <a:pt x="258" y="130"/>
                    </a:moveTo>
                    <a:lnTo>
                      <a:pt x="254" y="150"/>
                    </a:lnTo>
                    <a:lnTo>
                      <a:pt x="250" y="170"/>
                    </a:lnTo>
                    <a:lnTo>
                      <a:pt x="243" y="186"/>
                    </a:lnTo>
                    <a:lnTo>
                      <a:pt x="234" y="205"/>
                    </a:lnTo>
                    <a:lnTo>
                      <a:pt x="218" y="218"/>
                    </a:lnTo>
                    <a:lnTo>
                      <a:pt x="206" y="233"/>
                    </a:lnTo>
                    <a:lnTo>
                      <a:pt x="187" y="241"/>
                    </a:lnTo>
                    <a:lnTo>
                      <a:pt x="171" y="249"/>
                    </a:lnTo>
                    <a:lnTo>
                      <a:pt x="151" y="253"/>
                    </a:lnTo>
                    <a:lnTo>
                      <a:pt x="132" y="257"/>
                    </a:lnTo>
                    <a:lnTo>
                      <a:pt x="107" y="253"/>
                    </a:lnTo>
                    <a:lnTo>
                      <a:pt x="92" y="249"/>
                    </a:lnTo>
                    <a:lnTo>
                      <a:pt x="72" y="241"/>
                    </a:lnTo>
                    <a:lnTo>
                      <a:pt x="56" y="233"/>
                    </a:lnTo>
                    <a:lnTo>
                      <a:pt x="40" y="218"/>
                    </a:lnTo>
                    <a:lnTo>
                      <a:pt x="28" y="205"/>
                    </a:lnTo>
                    <a:lnTo>
                      <a:pt x="17" y="186"/>
                    </a:lnTo>
                    <a:lnTo>
                      <a:pt x="9" y="170"/>
                    </a:lnTo>
                    <a:lnTo>
                      <a:pt x="5" y="150"/>
                    </a:lnTo>
                    <a:lnTo>
                      <a:pt x="0" y="130"/>
                    </a:lnTo>
                    <a:lnTo>
                      <a:pt x="5" y="107"/>
                    </a:lnTo>
                    <a:lnTo>
                      <a:pt x="9" y="87"/>
                    </a:lnTo>
                    <a:lnTo>
                      <a:pt x="17" y="71"/>
                    </a:lnTo>
                    <a:lnTo>
                      <a:pt x="28" y="55"/>
                    </a:lnTo>
                    <a:lnTo>
                      <a:pt x="40" y="40"/>
                    </a:lnTo>
                    <a:lnTo>
                      <a:pt x="56" y="27"/>
                    </a:lnTo>
                    <a:lnTo>
                      <a:pt x="72" y="15"/>
                    </a:lnTo>
                    <a:lnTo>
                      <a:pt x="88" y="8"/>
                    </a:lnTo>
                    <a:lnTo>
                      <a:pt x="107" y="3"/>
                    </a:lnTo>
                    <a:lnTo>
                      <a:pt x="132" y="0"/>
                    </a:lnTo>
                    <a:lnTo>
                      <a:pt x="135" y="0"/>
                    </a:lnTo>
                    <a:lnTo>
                      <a:pt x="139" y="0"/>
                    </a:lnTo>
                    <a:lnTo>
                      <a:pt x="155" y="3"/>
                    </a:lnTo>
                    <a:lnTo>
                      <a:pt x="175" y="12"/>
                    </a:lnTo>
                    <a:lnTo>
                      <a:pt x="195" y="19"/>
                    </a:lnTo>
                    <a:lnTo>
                      <a:pt x="211" y="27"/>
                    </a:lnTo>
                    <a:lnTo>
                      <a:pt x="222" y="40"/>
                    </a:lnTo>
                    <a:lnTo>
                      <a:pt x="234" y="55"/>
                    </a:lnTo>
                    <a:lnTo>
                      <a:pt x="246" y="71"/>
                    </a:lnTo>
                    <a:lnTo>
                      <a:pt x="250" y="91"/>
                    </a:lnTo>
                    <a:lnTo>
                      <a:pt x="258" y="110"/>
                    </a:lnTo>
                    <a:lnTo>
                      <a:pt x="258" y="130"/>
                    </a:lnTo>
                    <a:close/>
                  </a:path>
                </a:pathLst>
              </a:cu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4" name="Freeform 80">
                <a:extLst>
                  <a:ext uri="{FF2B5EF4-FFF2-40B4-BE49-F238E27FC236}">
                    <a16:creationId xmlns:a16="http://schemas.microsoft.com/office/drawing/2014/main" id="{7518671B-9A42-4BB9-AB70-A1C9BAE63DD3}"/>
                  </a:ext>
                </a:extLst>
              </p:cNvPr>
              <p:cNvSpPr>
                <a:spLocks/>
              </p:cNvSpPr>
              <p:nvPr/>
            </p:nvSpPr>
            <p:spPr bwMode="auto">
              <a:xfrm>
                <a:off x="3019" y="2592"/>
                <a:ext cx="44" cy="43"/>
              </a:xfrm>
              <a:custGeom>
                <a:avLst/>
                <a:gdLst>
                  <a:gd name="T0" fmla="*/ 217 w 217"/>
                  <a:gd name="T1" fmla="*/ 108 h 218"/>
                  <a:gd name="T2" fmla="*/ 217 w 217"/>
                  <a:gd name="T3" fmla="*/ 127 h 218"/>
                  <a:gd name="T4" fmla="*/ 213 w 217"/>
                  <a:gd name="T5" fmla="*/ 143 h 218"/>
                  <a:gd name="T6" fmla="*/ 206 w 217"/>
                  <a:gd name="T7" fmla="*/ 159 h 218"/>
                  <a:gd name="T8" fmla="*/ 197 w 217"/>
                  <a:gd name="T9" fmla="*/ 175 h 218"/>
                  <a:gd name="T10" fmla="*/ 185 w 217"/>
                  <a:gd name="T11" fmla="*/ 187 h 218"/>
                  <a:gd name="T12" fmla="*/ 174 w 217"/>
                  <a:gd name="T13" fmla="*/ 199 h 218"/>
                  <a:gd name="T14" fmla="*/ 158 w 217"/>
                  <a:gd name="T15" fmla="*/ 206 h 218"/>
                  <a:gd name="T16" fmla="*/ 142 w 217"/>
                  <a:gd name="T17" fmla="*/ 210 h 218"/>
                  <a:gd name="T18" fmla="*/ 127 w 217"/>
                  <a:gd name="T19" fmla="*/ 218 h 218"/>
                  <a:gd name="T20" fmla="*/ 111 w 217"/>
                  <a:gd name="T21" fmla="*/ 218 h 218"/>
                  <a:gd name="T22" fmla="*/ 90 w 217"/>
                  <a:gd name="T23" fmla="*/ 218 h 218"/>
                  <a:gd name="T24" fmla="*/ 74 w 217"/>
                  <a:gd name="T25" fmla="*/ 210 h 218"/>
                  <a:gd name="T26" fmla="*/ 60 w 217"/>
                  <a:gd name="T27" fmla="*/ 206 h 218"/>
                  <a:gd name="T28" fmla="*/ 44 w 217"/>
                  <a:gd name="T29" fmla="*/ 199 h 218"/>
                  <a:gd name="T30" fmla="*/ 32 w 217"/>
                  <a:gd name="T31" fmla="*/ 187 h 218"/>
                  <a:gd name="T32" fmla="*/ 19 w 217"/>
                  <a:gd name="T33" fmla="*/ 175 h 218"/>
                  <a:gd name="T34" fmla="*/ 12 w 217"/>
                  <a:gd name="T35" fmla="*/ 159 h 218"/>
                  <a:gd name="T36" fmla="*/ 4 w 217"/>
                  <a:gd name="T37" fmla="*/ 143 h 218"/>
                  <a:gd name="T38" fmla="*/ 0 w 217"/>
                  <a:gd name="T39" fmla="*/ 127 h 218"/>
                  <a:gd name="T40" fmla="*/ 0 w 217"/>
                  <a:gd name="T41" fmla="*/ 108 h 218"/>
                  <a:gd name="T42" fmla="*/ 0 w 217"/>
                  <a:gd name="T43" fmla="*/ 92 h 218"/>
                  <a:gd name="T44" fmla="*/ 4 w 217"/>
                  <a:gd name="T45" fmla="*/ 72 h 218"/>
                  <a:gd name="T46" fmla="*/ 12 w 217"/>
                  <a:gd name="T47" fmla="*/ 60 h 218"/>
                  <a:gd name="T48" fmla="*/ 19 w 217"/>
                  <a:gd name="T49" fmla="*/ 44 h 218"/>
                  <a:gd name="T50" fmla="*/ 32 w 217"/>
                  <a:gd name="T51" fmla="*/ 32 h 218"/>
                  <a:gd name="T52" fmla="*/ 44 w 217"/>
                  <a:gd name="T53" fmla="*/ 20 h 218"/>
                  <a:gd name="T54" fmla="*/ 60 w 217"/>
                  <a:gd name="T55" fmla="*/ 12 h 218"/>
                  <a:gd name="T56" fmla="*/ 74 w 217"/>
                  <a:gd name="T57" fmla="*/ 4 h 218"/>
                  <a:gd name="T58" fmla="*/ 90 w 217"/>
                  <a:gd name="T59" fmla="*/ 0 h 218"/>
                  <a:gd name="T60" fmla="*/ 106 w 217"/>
                  <a:gd name="T61" fmla="*/ 0 h 218"/>
                  <a:gd name="T62" fmla="*/ 111 w 217"/>
                  <a:gd name="T63" fmla="*/ 0 h 218"/>
                  <a:gd name="T64" fmla="*/ 114 w 217"/>
                  <a:gd name="T65" fmla="*/ 0 h 218"/>
                  <a:gd name="T66" fmla="*/ 130 w 217"/>
                  <a:gd name="T67" fmla="*/ 0 h 218"/>
                  <a:gd name="T68" fmla="*/ 146 w 217"/>
                  <a:gd name="T69" fmla="*/ 4 h 218"/>
                  <a:gd name="T70" fmla="*/ 162 w 217"/>
                  <a:gd name="T71" fmla="*/ 12 h 218"/>
                  <a:gd name="T72" fmla="*/ 178 w 217"/>
                  <a:gd name="T73" fmla="*/ 20 h 218"/>
                  <a:gd name="T74" fmla="*/ 190 w 217"/>
                  <a:gd name="T75" fmla="*/ 32 h 218"/>
                  <a:gd name="T76" fmla="*/ 197 w 217"/>
                  <a:gd name="T77" fmla="*/ 44 h 218"/>
                  <a:gd name="T78" fmla="*/ 206 w 217"/>
                  <a:gd name="T79" fmla="*/ 60 h 218"/>
                  <a:gd name="T80" fmla="*/ 213 w 217"/>
                  <a:gd name="T81" fmla="*/ 76 h 218"/>
                  <a:gd name="T82" fmla="*/ 217 w 217"/>
                  <a:gd name="T83" fmla="*/ 92 h 218"/>
                  <a:gd name="T84" fmla="*/ 217 w 217"/>
                  <a:gd name="T85" fmla="*/ 108 h 2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7"/>
                  <a:gd name="T130" fmla="*/ 0 h 218"/>
                  <a:gd name="T131" fmla="*/ 217 w 217"/>
                  <a:gd name="T132" fmla="*/ 218 h 2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7" h="218">
                    <a:moveTo>
                      <a:pt x="217" y="108"/>
                    </a:moveTo>
                    <a:lnTo>
                      <a:pt x="217" y="127"/>
                    </a:lnTo>
                    <a:lnTo>
                      <a:pt x="213" y="143"/>
                    </a:lnTo>
                    <a:lnTo>
                      <a:pt x="206" y="159"/>
                    </a:lnTo>
                    <a:lnTo>
                      <a:pt x="197" y="175"/>
                    </a:lnTo>
                    <a:lnTo>
                      <a:pt x="185" y="187"/>
                    </a:lnTo>
                    <a:lnTo>
                      <a:pt x="174" y="199"/>
                    </a:lnTo>
                    <a:lnTo>
                      <a:pt x="158" y="206"/>
                    </a:lnTo>
                    <a:lnTo>
                      <a:pt x="142" y="210"/>
                    </a:lnTo>
                    <a:lnTo>
                      <a:pt x="127" y="218"/>
                    </a:lnTo>
                    <a:lnTo>
                      <a:pt x="111" y="218"/>
                    </a:lnTo>
                    <a:lnTo>
                      <a:pt x="90" y="218"/>
                    </a:lnTo>
                    <a:lnTo>
                      <a:pt x="74" y="210"/>
                    </a:lnTo>
                    <a:lnTo>
                      <a:pt x="60" y="206"/>
                    </a:lnTo>
                    <a:lnTo>
                      <a:pt x="44" y="199"/>
                    </a:lnTo>
                    <a:lnTo>
                      <a:pt x="32" y="187"/>
                    </a:lnTo>
                    <a:lnTo>
                      <a:pt x="19" y="175"/>
                    </a:lnTo>
                    <a:lnTo>
                      <a:pt x="12" y="159"/>
                    </a:lnTo>
                    <a:lnTo>
                      <a:pt x="4" y="143"/>
                    </a:lnTo>
                    <a:lnTo>
                      <a:pt x="0" y="127"/>
                    </a:lnTo>
                    <a:lnTo>
                      <a:pt x="0" y="108"/>
                    </a:lnTo>
                    <a:lnTo>
                      <a:pt x="0" y="92"/>
                    </a:lnTo>
                    <a:lnTo>
                      <a:pt x="4" y="72"/>
                    </a:lnTo>
                    <a:lnTo>
                      <a:pt x="12" y="60"/>
                    </a:lnTo>
                    <a:lnTo>
                      <a:pt x="19" y="44"/>
                    </a:lnTo>
                    <a:lnTo>
                      <a:pt x="32" y="32"/>
                    </a:lnTo>
                    <a:lnTo>
                      <a:pt x="44" y="20"/>
                    </a:lnTo>
                    <a:lnTo>
                      <a:pt x="60" y="12"/>
                    </a:lnTo>
                    <a:lnTo>
                      <a:pt x="74" y="4"/>
                    </a:lnTo>
                    <a:lnTo>
                      <a:pt x="90" y="0"/>
                    </a:lnTo>
                    <a:lnTo>
                      <a:pt x="106" y="0"/>
                    </a:lnTo>
                    <a:lnTo>
                      <a:pt x="111" y="0"/>
                    </a:lnTo>
                    <a:lnTo>
                      <a:pt x="114" y="0"/>
                    </a:lnTo>
                    <a:lnTo>
                      <a:pt x="130" y="0"/>
                    </a:lnTo>
                    <a:lnTo>
                      <a:pt x="146" y="4"/>
                    </a:lnTo>
                    <a:lnTo>
                      <a:pt x="162" y="12"/>
                    </a:lnTo>
                    <a:lnTo>
                      <a:pt x="178" y="20"/>
                    </a:lnTo>
                    <a:lnTo>
                      <a:pt x="190" y="32"/>
                    </a:lnTo>
                    <a:lnTo>
                      <a:pt x="197" y="44"/>
                    </a:lnTo>
                    <a:lnTo>
                      <a:pt x="206" y="60"/>
                    </a:lnTo>
                    <a:lnTo>
                      <a:pt x="213" y="76"/>
                    </a:lnTo>
                    <a:lnTo>
                      <a:pt x="217" y="92"/>
                    </a:lnTo>
                    <a:lnTo>
                      <a:pt x="217" y="108"/>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5" name="Freeform 81">
                <a:extLst>
                  <a:ext uri="{FF2B5EF4-FFF2-40B4-BE49-F238E27FC236}">
                    <a16:creationId xmlns:a16="http://schemas.microsoft.com/office/drawing/2014/main" id="{46DCFC81-D91A-4A0C-BAD6-DF92412FA505}"/>
                  </a:ext>
                </a:extLst>
              </p:cNvPr>
              <p:cNvSpPr>
                <a:spLocks/>
              </p:cNvSpPr>
              <p:nvPr/>
            </p:nvSpPr>
            <p:spPr bwMode="auto">
              <a:xfrm>
                <a:off x="3023" y="2594"/>
                <a:ext cx="37" cy="37"/>
              </a:xfrm>
              <a:custGeom>
                <a:avLst/>
                <a:gdLst>
                  <a:gd name="T0" fmla="*/ 185 w 185"/>
                  <a:gd name="T1" fmla="*/ 92 h 182"/>
                  <a:gd name="T2" fmla="*/ 181 w 185"/>
                  <a:gd name="T3" fmla="*/ 108 h 182"/>
                  <a:gd name="T4" fmla="*/ 181 w 185"/>
                  <a:gd name="T5" fmla="*/ 119 h 182"/>
                  <a:gd name="T6" fmla="*/ 174 w 185"/>
                  <a:gd name="T7" fmla="*/ 131 h 182"/>
                  <a:gd name="T8" fmla="*/ 166 w 185"/>
                  <a:gd name="T9" fmla="*/ 143 h 182"/>
                  <a:gd name="T10" fmla="*/ 158 w 185"/>
                  <a:gd name="T11" fmla="*/ 155 h 182"/>
                  <a:gd name="T12" fmla="*/ 146 w 185"/>
                  <a:gd name="T13" fmla="*/ 166 h 182"/>
                  <a:gd name="T14" fmla="*/ 134 w 185"/>
                  <a:gd name="T15" fmla="*/ 171 h 182"/>
                  <a:gd name="T16" fmla="*/ 122 w 185"/>
                  <a:gd name="T17" fmla="*/ 178 h 182"/>
                  <a:gd name="T18" fmla="*/ 106 w 185"/>
                  <a:gd name="T19" fmla="*/ 182 h 182"/>
                  <a:gd name="T20" fmla="*/ 95 w 185"/>
                  <a:gd name="T21" fmla="*/ 182 h 182"/>
                  <a:gd name="T22" fmla="*/ 79 w 185"/>
                  <a:gd name="T23" fmla="*/ 182 h 182"/>
                  <a:gd name="T24" fmla="*/ 63 w 185"/>
                  <a:gd name="T25" fmla="*/ 178 h 182"/>
                  <a:gd name="T26" fmla="*/ 51 w 185"/>
                  <a:gd name="T27" fmla="*/ 171 h 182"/>
                  <a:gd name="T28" fmla="*/ 39 w 185"/>
                  <a:gd name="T29" fmla="*/ 166 h 182"/>
                  <a:gd name="T30" fmla="*/ 28 w 185"/>
                  <a:gd name="T31" fmla="*/ 155 h 182"/>
                  <a:gd name="T32" fmla="*/ 19 w 185"/>
                  <a:gd name="T33" fmla="*/ 143 h 182"/>
                  <a:gd name="T34" fmla="*/ 12 w 185"/>
                  <a:gd name="T35" fmla="*/ 131 h 182"/>
                  <a:gd name="T36" fmla="*/ 7 w 185"/>
                  <a:gd name="T37" fmla="*/ 119 h 182"/>
                  <a:gd name="T38" fmla="*/ 3 w 185"/>
                  <a:gd name="T39" fmla="*/ 108 h 182"/>
                  <a:gd name="T40" fmla="*/ 0 w 185"/>
                  <a:gd name="T41" fmla="*/ 92 h 182"/>
                  <a:gd name="T42" fmla="*/ 3 w 185"/>
                  <a:gd name="T43" fmla="*/ 76 h 182"/>
                  <a:gd name="T44" fmla="*/ 3 w 185"/>
                  <a:gd name="T45" fmla="*/ 64 h 182"/>
                  <a:gd name="T46" fmla="*/ 12 w 185"/>
                  <a:gd name="T47" fmla="*/ 48 h 182"/>
                  <a:gd name="T48" fmla="*/ 19 w 185"/>
                  <a:gd name="T49" fmla="*/ 36 h 182"/>
                  <a:gd name="T50" fmla="*/ 28 w 185"/>
                  <a:gd name="T51" fmla="*/ 24 h 182"/>
                  <a:gd name="T52" fmla="*/ 39 w 185"/>
                  <a:gd name="T53" fmla="*/ 16 h 182"/>
                  <a:gd name="T54" fmla="*/ 51 w 185"/>
                  <a:gd name="T55" fmla="*/ 8 h 182"/>
                  <a:gd name="T56" fmla="*/ 63 w 185"/>
                  <a:gd name="T57" fmla="*/ 4 h 182"/>
                  <a:gd name="T58" fmla="*/ 79 w 185"/>
                  <a:gd name="T59" fmla="*/ 0 h 182"/>
                  <a:gd name="T60" fmla="*/ 90 w 185"/>
                  <a:gd name="T61" fmla="*/ 0 h 182"/>
                  <a:gd name="T62" fmla="*/ 95 w 185"/>
                  <a:gd name="T63" fmla="*/ 0 h 182"/>
                  <a:gd name="T64" fmla="*/ 98 w 185"/>
                  <a:gd name="T65" fmla="*/ 0 h 182"/>
                  <a:gd name="T66" fmla="*/ 111 w 185"/>
                  <a:gd name="T67" fmla="*/ 0 h 182"/>
                  <a:gd name="T68" fmla="*/ 126 w 185"/>
                  <a:gd name="T69" fmla="*/ 4 h 182"/>
                  <a:gd name="T70" fmla="*/ 138 w 185"/>
                  <a:gd name="T71" fmla="*/ 13 h 182"/>
                  <a:gd name="T72" fmla="*/ 150 w 185"/>
                  <a:gd name="T73" fmla="*/ 16 h 182"/>
                  <a:gd name="T74" fmla="*/ 158 w 185"/>
                  <a:gd name="T75" fmla="*/ 28 h 182"/>
                  <a:gd name="T76" fmla="*/ 166 w 185"/>
                  <a:gd name="T77" fmla="*/ 36 h 182"/>
                  <a:gd name="T78" fmla="*/ 174 w 185"/>
                  <a:gd name="T79" fmla="*/ 48 h 182"/>
                  <a:gd name="T80" fmla="*/ 181 w 185"/>
                  <a:gd name="T81" fmla="*/ 64 h 182"/>
                  <a:gd name="T82" fmla="*/ 181 w 185"/>
                  <a:gd name="T83" fmla="*/ 76 h 182"/>
                  <a:gd name="T84" fmla="*/ 185 w 185"/>
                  <a:gd name="T85" fmla="*/ 92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5"/>
                  <a:gd name="T130" fmla="*/ 0 h 182"/>
                  <a:gd name="T131" fmla="*/ 185 w 185"/>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5" h="182">
                    <a:moveTo>
                      <a:pt x="185" y="92"/>
                    </a:moveTo>
                    <a:lnTo>
                      <a:pt x="181" y="108"/>
                    </a:lnTo>
                    <a:lnTo>
                      <a:pt x="181" y="119"/>
                    </a:lnTo>
                    <a:lnTo>
                      <a:pt x="174" y="131"/>
                    </a:lnTo>
                    <a:lnTo>
                      <a:pt x="166" y="143"/>
                    </a:lnTo>
                    <a:lnTo>
                      <a:pt x="158" y="155"/>
                    </a:lnTo>
                    <a:lnTo>
                      <a:pt x="146" y="166"/>
                    </a:lnTo>
                    <a:lnTo>
                      <a:pt x="134" y="171"/>
                    </a:lnTo>
                    <a:lnTo>
                      <a:pt x="122" y="178"/>
                    </a:lnTo>
                    <a:lnTo>
                      <a:pt x="106" y="182"/>
                    </a:lnTo>
                    <a:lnTo>
                      <a:pt x="95" y="182"/>
                    </a:lnTo>
                    <a:lnTo>
                      <a:pt x="79" y="182"/>
                    </a:lnTo>
                    <a:lnTo>
                      <a:pt x="63" y="178"/>
                    </a:lnTo>
                    <a:lnTo>
                      <a:pt x="51" y="171"/>
                    </a:lnTo>
                    <a:lnTo>
                      <a:pt x="39" y="166"/>
                    </a:lnTo>
                    <a:lnTo>
                      <a:pt x="28" y="155"/>
                    </a:lnTo>
                    <a:lnTo>
                      <a:pt x="19" y="143"/>
                    </a:lnTo>
                    <a:lnTo>
                      <a:pt x="12" y="131"/>
                    </a:lnTo>
                    <a:lnTo>
                      <a:pt x="7" y="119"/>
                    </a:lnTo>
                    <a:lnTo>
                      <a:pt x="3" y="108"/>
                    </a:lnTo>
                    <a:lnTo>
                      <a:pt x="0" y="92"/>
                    </a:lnTo>
                    <a:lnTo>
                      <a:pt x="3" y="76"/>
                    </a:lnTo>
                    <a:lnTo>
                      <a:pt x="3" y="64"/>
                    </a:lnTo>
                    <a:lnTo>
                      <a:pt x="12" y="48"/>
                    </a:lnTo>
                    <a:lnTo>
                      <a:pt x="19" y="36"/>
                    </a:lnTo>
                    <a:lnTo>
                      <a:pt x="28" y="24"/>
                    </a:lnTo>
                    <a:lnTo>
                      <a:pt x="39" y="16"/>
                    </a:lnTo>
                    <a:lnTo>
                      <a:pt x="51" y="8"/>
                    </a:lnTo>
                    <a:lnTo>
                      <a:pt x="63" y="4"/>
                    </a:lnTo>
                    <a:lnTo>
                      <a:pt x="79" y="0"/>
                    </a:lnTo>
                    <a:lnTo>
                      <a:pt x="90" y="0"/>
                    </a:lnTo>
                    <a:lnTo>
                      <a:pt x="95" y="0"/>
                    </a:lnTo>
                    <a:lnTo>
                      <a:pt x="98" y="0"/>
                    </a:lnTo>
                    <a:lnTo>
                      <a:pt x="111" y="0"/>
                    </a:lnTo>
                    <a:lnTo>
                      <a:pt x="126" y="4"/>
                    </a:lnTo>
                    <a:lnTo>
                      <a:pt x="138" y="13"/>
                    </a:lnTo>
                    <a:lnTo>
                      <a:pt x="150" y="16"/>
                    </a:lnTo>
                    <a:lnTo>
                      <a:pt x="158" y="28"/>
                    </a:lnTo>
                    <a:lnTo>
                      <a:pt x="166" y="36"/>
                    </a:lnTo>
                    <a:lnTo>
                      <a:pt x="174" y="48"/>
                    </a:lnTo>
                    <a:lnTo>
                      <a:pt x="181" y="64"/>
                    </a:lnTo>
                    <a:lnTo>
                      <a:pt x="181" y="76"/>
                    </a:lnTo>
                    <a:lnTo>
                      <a:pt x="185" y="9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6" name="Freeform 82">
                <a:extLst>
                  <a:ext uri="{FF2B5EF4-FFF2-40B4-BE49-F238E27FC236}">
                    <a16:creationId xmlns:a16="http://schemas.microsoft.com/office/drawing/2014/main" id="{D6C2EA58-A7D1-4724-94D5-8C93A5D961AD}"/>
                  </a:ext>
                </a:extLst>
              </p:cNvPr>
              <p:cNvSpPr>
                <a:spLocks/>
              </p:cNvSpPr>
              <p:nvPr/>
            </p:nvSpPr>
            <p:spPr bwMode="auto">
              <a:xfrm>
                <a:off x="3026" y="2597"/>
                <a:ext cx="30" cy="29"/>
              </a:xfrm>
              <a:custGeom>
                <a:avLst/>
                <a:gdLst>
                  <a:gd name="T0" fmla="*/ 147 w 147"/>
                  <a:gd name="T1" fmla="*/ 70 h 146"/>
                  <a:gd name="T2" fmla="*/ 147 w 147"/>
                  <a:gd name="T3" fmla="*/ 83 h 146"/>
                  <a:gd name="T4" fmla="*/ 143 w 147"/>
                  <a:gd name="T5" fmla="*/ 95 h 146"/>
                  <a:gd name="T6" fmla="*/ 139 w 147"/>
                  <a:gd name="T7" fmla="*/ 106 h 146"/>
                  <a:gd name="T8" fmla="*/ 134 w 147"/>
                  <a:gd name="T9" fmla="*/ 114 h 146"/>
                  <a:gd name="T10" fmla="*/ 127 w 147"/>
                  <a:gd name="T11" fmla="*/ 126 h 146"/>
                  <a:gd name="T12" fmla="*/ 115 w 147"/>
                  <a:gd name="T13" fmla="*/ 130 h 146"/>
                  <a:gd name="T14" fmla="*/ 107 w 147"/>
                  <a:gd name="T15" fmla="*/ 137 h 146"/>
                  <a:gd name="T16" fmla="*/ 95 w 147"/>
                  <a:gd name="T17" fmla="*/ 142 h 146"/>
                  <a:gd name="T18" fmla="*/ 83 w 147"/>
                  <a:gd name="T19" fmla="*/ 146 h 146"/>
                  <a:gd name="T20" fmla="*/ 71 w 147"/>
                  <a:gd name="T21" fmla="*/ 146 h 146"/>
                  <a:gd name="T22" fmla="*/ 60 w 147"/>
                  <a:gd name="T23" fmla="*/ 146 h 146"/>
                  <a:gd name="T24" fmla="*/ 51 w 147"/>
                  <a:gd name="T25" fmla="*/ 142 h 146"/>
                  <a:gd name="T26" fmla="*/ 39 w 147"/>
                  <a:gd name="T27" fmla="*/ 137 h 146"/>
                  <a:gd name="T28" fmla="*/ 28 w 147"/>
                  <a:gd name="T29" fmla="*/ 130 h 146"/>
                  <a:gd name="T30" fmla="*/ 20 w 147"/>
                  <a:gd name="T31" fmla="*/ 126 h 146"/>
                  <a:gd name="T32" fmla="*/ 12 w 147"/>
                  <a:gd name="T33" fmla="*/ 114 h 146"/>
                  <a:gd name="T34" fmla="*/ 9 w 147"/>
                  <a:gd name="T35" fmla="*/ 106 h 146"/>
                  <a:gd name="T36" fmla="*/ 4 w 147"/>
                  <a:gd name="T37" fmla="*/ 95 h 146"/>
                  <a:gd name="T38" fmla="*/ 0 w 147"/>
                  <a:gd name="T39" fmla="*/ 83 h 146"/>
                  <a:gd name="T40" fmla="*/ 0 w 147"/>
                  <a:gd name="T41" fmla="*/ 70 h 146"/>
                  <a:gd name="T42" fmla="*/ 0 w 147"/>
                  <a:gd name="T43" fmla="*/ 58 h 146"/>
                  <a:gd name="T44" fmla="*/ 4 w 147"/>
                  <a:gd name="T45" fmla="*/ 51 h 146"/>
                  <a:gd name="T46" fmla="*/ 9 w 147"/>
                  <a:gd name="T47" fmla="*/ 39 h 146"/>
                  <a:gd name="T48" fmla="*/ 12 w 147"/>
                  <a:gd name="T49" fmla="*/ 27 h 146"/>
                  <a:gd name="T50" fmla="*/ 20 w 147"/>
                  <a:gd name="T51" fmla="*/ 19 h 146"/>
                  <a:gd name="T52" fmla="*/ 28 w 147"/>
                  <a:gd name="T53" fmla="*/ 11 h 146"/>
                  <a:gd name="T54" fmla="*/ 39 w 147"/>
                  <a:gd name="T55" fmla="*/ 7 h 146"/>
                  <a:gd name="T56" fmla="*/ 48 w 147"/>
                  <a:gd name="T57" fmla="*/ 3 h 146"/>
                  <a:gd name="T58" fmla="*/ 60 w 147"/>
                  <a:gd name="T59" fmla="*/ 0 h 146"/>
                  <a:gd name="T60" fmla="*/ 71 w 147"/>
                  <a:gd name="T61" fmla="*/ 0 h 146"/>
                  <a:gd name="T62" fmla="*/ 76 w 147"/>
                  <a:gd name="T63" fmla="*/ 0 h 146"/>
                  <a:gd name="T64" fmla="*/ 87 w 147"/>
                  <a:gd name="T65" fmla="*/ 0 h 146"/>
                  <a:gd name="T66" fmla="*/ 99 w 147"/>
                  <a:gd name="T67" fmla="*/ 3 h 146"/>
                  <a:gd name="T68" fmla="*/ 107 w 147"/>
                  <a:gd name="T69" fmla="*/ 7 h 146"/>
                  <a:gd name="T70" fmla="*/ 119 w 147"/>
                  <a:gd name="T71" fmla="*/ 15 h 146"/>
                  <a:gd name="T72" fmla="*/ 127 w 147"/>
                  <a:gd name="T73" fmla="*/ 19 h 146"/>
                  <a:gd name="T74" fmla="*/ 134 w 147"/>
                  <a:gd name="T75" fmla="*/ 31 h 146"/>
                  <a:gd name="T76" fmla="*/ 139 w 147"/>
                  <a:gd name="T77" fmla="*/ 39 h 146"/>
                  <a:gd name="T78" fmla="*/ 143 w 147"/>
                  <a:gd name="T79" fmla="*/ 51 h 146"/>
                  <a:gd name="T80" fmla="*/ 147 w 147"/>
                  <a:gd name="T81" fmla="*/ 58 h 146"/>
                  <a:gd name="T82" fmla="*/ 147 w 147"/>
                  <a:gd name="T83" fmla="*/ 7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46"/>
                  <a:gd name="T128" fmla="*/ 147 w 147"/>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46">
                    <a:moveTo>
                      <a:pt x="147" y="70"/>
                    </a:moveTo>
                    <a:lnTo>
                      <a:pt x="147" y="83"/>
                    </a:lnTo>
                    <a:lnTo>
                      <a:pt x="143" y="95"/>
                    </a:lnTo>
                    <a:lnTo>
                      <a:pt x="139" y="106"/>
                    </a:lnTo>
                    <a:lnTo>
                      <a:pt x="134" y="114"/>
                    </a:lnTo>
                    <a:lnTo>
                      <a:pt x="127" y="126"/>
                    </a:lnTo>
                    <a:lnTo>
                      <a:pt x="115" y="130"/>
                    </a:lnTo>
                    <a:lnTo>
                      <a:pt x="107" y="137"/>
                    </a:lnTo>
                    <a:lnTo>
                      <a:pt x="95" y="142"/>
                    </a:lnTo>
                    <a:lnTo>
                      <a:pt x="83" y="146"/>
                    </a:lnTo>
                    <a:lnTo>
                      <a:pt x="71" y="146"/>
                    </a:lnTo>
                    <a:lnTo>
                      <a:pt x="60" y="146"/>
                    </a:lnTo>
                    <a:lnTo>
                      <a:pt x="51" y="142"/>
                    </a:lnTo>
                    <a:lnTo>
                      <a:pt x="39" y="137"/>
                    </a:lnTo>
                    <a:lnTo>
                      <a:pt x="28" y="130"/>
                    </a:lnTo>
                    <a:lnTo>
                      <a:pt x="20" y="126"/>
                    </a:lnTo>
                    <a:lnTo>
                      <a:pt x="12" y="114"/>
                    </a:lnTo>
                    <a:lnTo>
                      <a:pt x="9" y="106"/>
                    </a:lnTo>
                    <a:lnTo>
                      <a:pt x="4" y="95"/>
                    </a:lnTo>
                    <a:lnTo>
                      <a:pt x="0" y="83"/>
                    </a:lnTo>
                    <a:lnTo>
                      <a:pt x="0" y="70"/>
                    </a:lnTo>
                    <a:lnTo>
                      <a:pt x="0" y="58"/>
                    </a:lnTo>
                    <a:lnTo>
                      <a:pt x="4" y="51"/>
                    </a:lnTo>
                    <a:lnTo>
                      <a:pt x="9" y="39"/>
                    </a:lnTo>
                    <a:lnTo>
                      <a:pt x="12" y="27"/>
                    </a:lnTo>
                    <a:lnTo>
                      <a:pt x="20" y="19"/>
                    </a:lnTo>
                    <a:lnTo>
                      <a:pt x="28" y="11"/>
                    </a:lnTo>
                    <a:lnTo>
                      <a:pt x="39" y="7"/>
                    </a:lnTo>
                    <a:lnTo>
                      <a:pt x="48" y="3"/>
                    </a:lnTo>
                    <a:lnTo>
                      <a:pt x="60" y="0"/>
                    </a:lnTo>
                    <a:lnTo>
                      <a:pt x="71" y="0"/>
                    </a:lnTo>
                    <a:lnTo>
                      <a:pt x="76" y="0"/>
                    </a:lnTo>
                    <a:lnTo>
                      <a:pt x="87" y="0"/>
                    </a:lnTo>
                    <a:lnTo>
                      <a:pt x="99" y="3"/>
                    </a:lnTo>
                    <a:lnTo>
                      <a:pt x="107" y="7"/>
                    </a:lnTo>
                    <a:lnTo>
                      <a:pt x="119" y="15"/>
                    </a:lnTo>
                    <a:lnTo>
                      <a:pt x="127" y="19"/>
                    </a:lnTo>
                    <a:lnTo>
                      <a:pt x="134" y="31"/>
                    </a:lnTo>
                    <a:lnTo>
                      <a:pt x="139" y="39"/>
                    </a:lnTo>
                    <a:lnTo>
                      <a:pt x="143" y="51"/>
                    </a:lnTo>
                    <a:lnTo>
                      <a:pt x="147" y="58"/>
                    </a:lnTo>
                    <a:lnTo>
                      <a:pt x="147" y="7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7" name="Freeform 83">
                <a:extLst>
                  <a:ext uri="{FF2B5EF4-FFF2-40B4-BE49-F238E27FC236}">
                    <a16:creationId xmlns:a16="http://schemas.microsoft.com/office/drawing/2014/main" id="{A13024FF-387F-46A6-8478-090A83B20C8E}"/>
                  </a:ext>
                </a:extLst>
              </p:cNvPr>
              <p:cNvSpPr>
                <a:spLocks/>
              </p:cNvSpPr>
              <p:nvPr/>
            </p:nvSpPr>
            <p:spPr bwMode="auto">
              <a:xfrm>
                <a:off x="3030" y="2599"/>
                <a:ext cx="23" cy="22"/>
              </a:xfrm>
              <a:custGeom>
                <a:avLst/>
                <a:gdLst>
                  <a:gd name="T0" fmla="*/ 115 w 115"/>
                  <a:gd name="T1" fmla="*/ 56 h 111"/>
                  <a:gd name="T2" fmla="*/ 111 w 115"/>
                  <a:gd name="T3" fmla="*/ 63 h 111"/>
                  <a:gd name="T4" fmla="*/ 111 w 115"/>
                  <a:gd name="T5" fmla="*/ 72 h 111"/>
                  <a:gd name="T6" fmla="*/ 107 w 115"/>
                  <a:gd name="T7" fmla="*/ 79 h 111"/>
                  <a:gd name="T8" fmla="*/ 103 w 115"/>
                  <a:gd name="T9" fmla="*/ 87 h 111"/>
                  <a:gd name="T10" fmla="*/ 95 w 115"/>
                  <a:gd name="T11" fmla="*/ 95 h 111"/>
                  <a:gd name="T12" fmla="*/ 91 w 115"/>
                  <a:gd name="T13" fmla="*/ 99 h 111"/>
                  <a:gd name="T14" fmla="*/ 83 w 115"/>
                  <a:gd name="T15" fmla="*/ 107 h 111"/>
                  <a:gd name="T16" fmla="*/ 76 w 115"/>
                  <a:gd name="T17" fmla="*/ 107 h 111"/>
                  <a:gd name="T18" fmla="*/ 67 w 115"/>
                  <a:gd name="T19" fmla="*/ 111 h 111"/>
                  <a:gd name="T20" fmla="*/ 55 w 115"/>
                  <a:gd name="T21" fmla="*/ 111 h 111"/>
                  <a:gd name="T22" fmla="*/ 48 w 115"/>
                  <a:gd name="T23" fmla="*/ 111 h 111"/>
                  <a:gd name="T24" fmla="*/ 39 w 115"/>
                  <a:gd name="T25" fmla="*/ 107 h 111"/>
                  <a:gd name="T26" fmla="*/ 32 w 115"/>
                  <a:gd name="T27" fmla="*/ 107 h 111"/>
                  <a:gd name="T28" fmla="*/ 23 w 115"/>
                  <a:gd name="T29" fmla="*/ 99 h 111"/>
                  <a:gd name="T30" fmla="*/ 16 w 115"/>
                  <a:gd name="T31" fmla="*/ 95 h 111"/>
                  <a:gd name="T32" fmla="*/ 12 w 115"/>
                  <a:gd name="T33" fmla="*/ 87 h 111"/>
                  <a:gd name="T34" fmla="*/ 9 w 115"/>
                  <a:gd name="T35" fmla="*/ 79 h 111"/>
                  <a:gd name="T36" fmla="*/ 4 w 115"/>
                  <a:gd name="T37" fmla="*/ 72 h 111"/>
                  <a:gd name="T38" fmla="*/ 0 w 115"/>
                  <a:gd name="T39" fmla="*/ 63 h 111"/>
                  <a:gd name="T40" fmla="*/ 0 w 115"/>
                  <a:gd name="T41" fmla="*/ 56 h 111"/>
                  <a:gd name="T42" fmla="*/ 0 w 115"/>
                  <a:gd name="T43" fmla="*/ 47 h 111"/>
                  <a:gd name="T44" fmla="*/ 4 w 115"/>
                  <a:gd name="T45" fmla="*/ 40 h 111"/>
                  <a:gd name="T46" fmla="*/ 9 w 115"/>
                  <a:gd name="T47" fmla="*/ 31 h 111"/>
                  <a:gd name="T48" fmla="*/ 12 w 115"/>
                  <a:gd name="T49" fmla="*/ 24 h 111"/>
                  <a:gd name="T50" fmla="*/ 16 w 115"/>
                  <a:gd name="T51" fmla="*/ 16 h 111"/>
                  <a:gd name="T52" fmla="*/ 23 w 115"/>
                  <a:gd name="T53" fmla="*/ 12 h 111"/>
                  <a:gd name="T54" fmla="*/ 32 w 115"/>
                  <a:gd name="T55" fmla="*/ 8 h 111"/>
                  <a:gd name="T56" fmla="*/ 39 w 115"/>
                  <a:gd name="T57" fmla="*/ 4 h 111"/>
                  <a:gd name="T58" fmla="*/ 48 w 115"/>
                  <a:gd name="T59" fmla="*/ 0 h 111"/>
                  <a:gd name="T60" fmla="*/ 55 w 115"/>
                  <a:gd name="T61" fmla="*/ 0 h 111"/>
                  <a:gd name="T62" fmla="*/ 60 w 115"/>
                  <a:gd name="T63" fmla="*/ 0 h 111"/>
                  <a:gd name="T64" fmla="*/ 67 w 115"/>
                  <a:gd name="T65" fmla="*/ 0 h 111"/>
                  <a:gd name="T66" fmla="*/ 76 w 115"/>
                  <a:gd name="T67" fmla="*/ 4 h 111"/>
                  <a:gd name="T68" fmla="*/ 83 w 115"/>
                  <a:gd name="T69" fmla="*/ 4 h 111"/>
                  <a:gd name="T70" fmla="*/ 91 w 115"/>
                  <a:gd name="T71" fmla="*/ 12 h 111"/>
                  <a:gd name="T72" fmla="*/ 95 w 115"/>
                  <a:gd name="T73" fmla="*/ 16 h 111"/>
                  <a:gd name="T74" fmla="*/ 103 w 115"/>
                  <a:gd name="T75" fmla="*/ 24 h 111"/>
                  <a:gd name="T76" fmla="*/ 107 w 115"/>
                  <a:gd name="T77" fmla="*/ 31 h 111"/>
                  <a:gd name="T78" fmla="*/ 111 w 115"/>
                  <a:gd name="T79" fmla="*/ 40 h 111"/>
                  <a:gd name="T80" fmla="*/ 111 w 115"/>
                  <a:gd name="T81" fmla="*/ 47 h 111"/>
                  <a:gd name="T82" fmla="*/ 115 w 115"/>
                  <a:gd name="T83" fmla="*/ 5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
                  <a:gd name="T127" fmla="*/ 0 h 111"/>
                  <a:gd name="T128" fmla="*/ 115 w 115"/>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 h="111">
                    <a:moveTo>
                      <a:pt x="115" y="56"/>
                    </a:moveTo>
                    <a:lnTo>
                      <a:pt x="111" y="63"/>
                    </a:lnTo>
                    <a:lnTo>
                      <a:pt x="111" y="72"/>
                    </a:lnTo>
                    <a:lnTo>
                      <a:pt x="107" y="79"/>
                    </a:lnTo>
                    <a:lnTo>
                      <a:pt x="103" y="87"/>
                    </a:lnTo>
                    <a:lnTo>
                      <a:pt x="95" y="95"/>
                    </a:lnTo>
                    <a:lnTo>
                      <a:pt x="91" y="99"/>
                    </a:lnTo>
                    <a:lnTo>
                      <a:pt x="83" y="107"/>
                    </a:lnTo>
                    <a:lnTo>
                      <a:pt x="76" y="107"/>
                    </a:lnTo>
                    <a:lnTo>
                      <a:pt x="67" y="111"/>
                    </a:lnTo>
                    <a:lnTo>
                      <a:pt x="55" y="111"/>
                    </a:lnTo>
                    <a:lnTo>
                      <a:pt x="48" y="111"/>
                    </a:lnTo>
                    <a:lnTo>
                      <a:pt x="39" y="107"/>
                    </a:lnTo>
                    <a:lnTo>
                      <a:pt x="32" y="107"/>
                    </a:lnTo>
                    <a:lnTo>
                      <a:pt x="23" y="99"/>
                    </a:lnTo>
                    <a:lnTo>
                      <a:pt x="16" y="95"/>
                    </a:lnTo>
                    <a:lnTo>
                      <a:pt x="12" y="87"/>
                    </a:lnTo>
                    <a:lnTo>
                      <a:pt x="9" y="79"/>
                    </a:lnTo>
                    <a:lnTo>
                      <a:pt x="4" y="72"/>
                    </a:lnTo>
                    <a:lnTo>
                      <a:pt x="0" y="63"/>
                    </a:lnTo>
                    <a:lnTo>
                      <a:pt x="0" y="56"/>
                    </a:lnTo>
                    <a:lnTo>
                      <a:pt x="0" y="47"/>
                    </a:lnTo>
                    <a:lnTo>
                      <a:pt x="4" y="40"/>
                    </a:lnTo>
                    <a:lnTo>
                      <a:pt x="9" y="31"/>
                    </a:lnTo>
                    <a:lnTo>
                      <a:pt x="12" y="24"/>
                    </a:lnTo>
                    <a:lnTo>
                      <a:pt x="16" y="16"/>
                    </a:lnTo>
                    <a:lnTo>
                      <a:pt x="23" y="12"/>
                    </a:lnTo>
                    <a:lnTo>
                      <a:pt x="32" y="8"/>
                    </a:lnTo>
                    <a:lnTo>
                      <a:pt x="39" y="4"/>
                    </a:lnTo>
                    <a:lnTo>
                      <a:pt x="48" y="0"/>
                    </a:lnTo>
                    <a:lnTo>
                      <a:pt x="55" y="0"/>
                    </a:lnTo>
                    <a:lnTo>
                      <a:pt x="60" y="0"/>
                    </a:lnTo>
                    <a:lnTo>
                      <a:pt x="67" y="0"/>
                    </a:lnTo>
                    <a:lnTo>
                      <a:pt x="76" y="4"/>
                    </a:lnTo>
                    <a:lnTo>
                      <a:pt x="83" y="4"/>
                    </a:lnTo>
                    <a:lnTo>
                      <a:pt x="91" y="12"/>
                    </a:lnTo>
                    <a:lnTo>
                      <a:pt x="95" y="16"/>
                    </a:lnTo>
                    <a:lnTo>
                      <a:pt x="103" y="24"/>
                    </a:lnTo>
                    <a:lnTo>
                      <a:pt x="107" y="31"/>
                    </a:lnTo>
                    <a:lnTo>
                      <a:pt x="111" y="40"/>
                    </a:lnTo>
                    <a:lnTo>
                      <a:pt x="111" y="47"/>
                    </a:lnTo>
                    <a:lnTo>
                      <a:pt x="115" y="56"/>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8" name="Freeform 84">
                <a:extLst>
                  <a:ext uri="{FF2B5EF4-FFF2-40B4-BE49-F238E27FC236}">
                    <a16:creationId xmlns:a16="http://schemas.microsoft.com/office/drawing/2014/main" id="{CE05B22E-D03B-468B-92D4-3CB432845D91}"/>
                  </a:ext>
                </a:extLst>
              </p:cNvPr>
              <p:cNvSpPr>
                <a:spLocks/>
              </p:cNvSpPr>
              <p:nvPr/>
            </p:nvSpPr>
            <p:spPr bwMode="auto">
              <a:xfrm>
                <a:off x="3034" y="2601"/>
                <a:ext cx="15" cy="15"/>
              </a:xfrm>
              <a:custGeom>
                <a:avLst/>
                <a:gdLst>
                  <a:gd name="T0" fmla="*/ 35 w 75"/>
                  <a:gd name="T1" fmla="*/ 75 h 75"/>
                  <a:gd name="T2" fmla="*/ 43 w 75"/>
                  <a:gd name="T3" fmla="*/ 75 h 75"/>
                  <a:gd name="T4" fmla="*/ 47 w 75"/>
                  <a:gd name="T5" fmla="*/ 75 h 75"/>
                  <a:gd name="T6" fmla="*/ 56 w 75"/>
                  <a:gd name="T7" fmla="*/ 72 h 75"/>
                  <a:gd name="T8" fmla="*/ 59 w 75"/>
                  <a:gd name="T9" fmla="*/ 67 h 75"/>
                  <a:gd name="T10" fmla="*/ 63 w 75"/>
                  <a:gd name="T11" fmla="*/ 63 h 75"/>
                  <a:gd name="T12" fmla="*/ 67 w 75"/>
                  <a:gd name="T13" fmla="*/ 60 h 75"/>
                  <a:gd name="T14" fmla="*/ 71 w 75"/>
                  <a:gd name="T15" fmla="*/ 56 h 75"/>
                  <a:gd name="T16" fmla="*/ 71 w 75"/>
                  <a:gd name="T17" fmla="*/ 51 h 75"/>
                  <a:gd name="T18" fmla="*/ 75 w 75"/>
                  <a:gd name="T19" fmla="*/ 44 h 75"/>
                  <a:gd name="T20" fmla="*/ 75 w 75"/>
                  <a:gd name="T21" fmla="*/ 40 h 75"/>
                  <a:gd name="T22" fmla="*/ 75 w 75"/>
                  <a:gd name="T23" fmla="*/ 32 h 75"/>
                  <a:gd name="T24" fmla="*/ 71 w 75"/>
                  <a:gd name="T25" fmla="*/ 24 h 75"/>
                  <a:gd name="T26" fmla="*/ 71 w 75"/>
                  <a:gd name="T27" fmla="*/ 19 h 75"/>
                  <a:gd name="T28" fmla="*/ 67 w 75"/>
                  <a:gd name="T29" fmla="*/ 16 h 75"/>
                  <a:gd name="T30" fmla="*/ 63 w 75"/>
                  <a:gd name="T31" fmla="*/ 12 h 75"/>
                  <a:gd name="T32" fmla="*/ 59 w 75"/>
                  <a:gd name="T33" fmla="*/ 8 h 75"/>
                  <a:gd name="T34" fmla="*/ 56 w 75"/>
                  <a:gd name="T35" fmla="*/ 4 h 75"/>
                  <a:gd name="T36" fmla="*/ 47 w 75"/>
                  <a:gd name="T37" fmla="*/ 0 h 75"/>
                  <a:gd name="T38" fmla="*/ 43 w 75"/>
                  <a:gd name="T39" fmla="*/ 0 h 75"/>
                  <a:gd name="T40" fmla="*/ 35 w 75"/>
                  <a:gd name="T41" fmla="*/ 0 h 75"/>
                  <a:gd name="T42" fmla="*/ 31 w 75"/>
                  <a:gd name="T43" fmla="*/ 0 h 75"/>
                  <a:gd name="T44" fmla="*/ 24 w 75"/>
                  <a:gd name="T45" fmla="*/ 0 h 75"/>
                  <a:gd name="T46" fmla="*/ 19 w 75"/>
                  <a:gd name="T47" fmla="*/ 4 h 75"/>
                  <a:gd name="T48" fmla="*/ 15 w 75"/>
                  <a:gd name="T49" fmla="*/ 8 h 75"/>
                  <a:gd name="T50" fmla="*/ 8 w 75"/>
                  <a:gd name="T51" fmla="*/ 12 h 75"/>
                  <a:gd name="T52" fmla="*/ 3 w 75"/>
                  <a:gd name="T53" fmla="*/ 16 h 75"/>
                  <a:gd name="T54" fmla="*/ 3 w 75"/>
                  <a:gd name="T55" fmla="*/ 19 h 75"/>
                  <a:gd name="T56" fmla="*/ 0 w 75"/>
                  <a:gd name="T57" fmla="*/ 24 h 75"/>
                  <a:gd name="T58" fmla="*/ 0 w 75"/>
                  <a:gd name="T59" fmla="*/ 32 h 75"/>
                  <a:gd name="T60" fmla="*/ 0 w 75"/>
                  <a:gd name="T61" fmla="*/ 40 h 75"/>
                  <a:gd name="T62" fmla="*/ 0 w 75"/>
                  <a:gd name="T63" fmla="*/ 44 h 75"/>
                  <a:gd name="T64" fmla="*/ 0 w 75"/>
                  <a:gd name="T65" fmla="*/ 51 h 75"/>
                  <a:gd name="T66" fmla="*/ 3 w 75"/>
                  <a:gd name="T67" fmla="*/ 56 h 75"/>
                  <a:gd name="T68" fmla="*/ 3 w 75"/>
                  <a:gd name="T69" fmla="*/ 60 h 75"/>
                  <a:gd name="T70" fmla="*/ 8 w 75"/>
                  <a:gd name="T71" fmla="*/ 63 h 75"/>
                  <a:gd name="T72" fmla="*/ 15 w 75"/>
                  <a:gd name="T73" fmla="*/ 67 h 75"/>
                  <a:gd name="T74" fmla="*/ 19 w 75"/>
                  <a:gd name="T75" fmla="*/ 72 h 75"/>
                  <a:gd name="T76" fmla="*/ 24 w 75"/>
                  <a:gd name="T77" fmla="*/ 75 h 75"/>
                  <a:gd name="T78" fmla="*/ 31 w 75"/>
                  <a:gd name="T79" fmla="*/ 75 h 75"/>
                  <a:gd name="T80" fmla="*/ 35 w 75"/>
                  <a:gd name="T81" fmla="*/ 75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
                  <a:gd name="T124" fmla="*/ 0 h 75"/>
                  <a:gd name="T125" fmla="*/ 75 w 75"/>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 h="75">
                    <a:moveTo>
                      <a:pt x="35" y="75"/>
                    </a:moveTo>
                    <a:lnTo>
                      <a:pt x="43" y="75"/>
                    </a:lnTo>
                    <a:lnTo>
                      <a:pt x="47" y="75"/>
                    </a:lnTo>
                    <a:lnTo>
                      <a:pt x="56" y="72"/>
                    </a:lnTo>
                    <a:lnTo>
                      <a:pt x="59" y="67"/>
                    </a:lnTo>
                    <a:lnTo>
                      <a:pt x="63" y="63"/>
                    </a:lnTo>
                    <a:lnTo>
                      <a:pt x="67" y="60"/>
                    </a:lnTo>
                    <a:lnTo>
                      <a:pt x="71" y="56"/>
                    </a:lnTo>
                    <a:lnTo>
                      <a:pt x="71" y="51"/>
                    </a:lnTo>
                    <a:lnTo>
                      <a:pt x="75" y="44"/>
                    </a:lnTo>
                    <a:lnTo>
                      <a:pt x="75" y="40"/>
                    </a:lnTo>
                    <a:lnTo>
                      <a:pt x="75" y="32"/>
                    </a:lnTo>
                    <a:lnTo>
                      <a:pt x="71" y="24"/>
                    </a:lnTo>
                    <a:lnTo>
                      <a:pt x="71" y="19"/>
                    </a:lnTo>
                    <a:lnTo>
                      <a:pt x="67" y="16"/>
                    </a:lnTo>
                    <a:lnTo>
                      <a:pt x="63" y="12"/>
                    </a:lnTo>
                    <a:lnTo>
                      <a:pt x="59" y="8"/>
                    </a:lnTo>
                    <a:lnTo>
                      <a:pt x="56" y="4"/>
                    </a:lnTo>
                    <a:lnTo>
                      <a:pt x="47" y="0"/>
                    </a:lnTo>
                    <a:lnTo>
                      <a:pt x="43" y="0"/>
                    </a:lnTo>
                    <a:lnTo>
                      <a:pt x="35" y="0"/>
                    </a:lnTo>
                    <a:lnTo>
                      <a:pt x="31" y="0"/>
                    </a:lnTo>
                    <a:lnTo>
                      <a:pt x="24" y="0"/>
                    </a:lnTo>
                    <a:lnTo>
                      <a:pt x="19" y="4"/>
                    </a:lnTo>
                    <a:lnTo>
                      <a:pt x="15" y="8"/>
                    </a:lnTo>
                    <a:lnTo>
                      <a:pt x="8" y="12"/>
                    </a:lnTo>
                    <a:lnTo>
                      <a:pt x="3" y="16"/>
                    </a:lnTo>
                    <a:lnTo>
                      <a:pt x="3" y="19"/>
                    </a:lnTo>
                    <a:lnTo>
                      <a:pt x="0" y="24"/>
                    </a:lnTo>
                    <a:lnTo>
                      <a:pt x="0" y="32"/>
                    </a:lnTo>
                    <a:lnTo>
                      <a:pt x="0" y="40"/>
                    </a:lnTo>
                    <a:lnTo>
                      <a:pt x="0" y="44"/>
                    </a:lnTo>
                    <a:lnTo>
                      <a:pt x="0" y="51"/>
                    </a:lnTo>
                    <a:lnTo>
                      <a:pt x="3" y="56"/>
                    </a:lnTo>
                    <a:lnTo>
                      <a:pt x="3" y="60"/>
                    </a:lnTo>
                    <a:lnTo>
                      <a:pt x="8" y="63"/>
                    </a:lnTo>
                    <a:lnTo>
                      <a:pt x="15" y="67"/>
                    </a:lnTo>
                    <a:lnTo>
                      <a:pt x="19" y="72"/>
                    </a:lnTo>
                    <a:lnTo>
                      <a:pt x="24" y="75"/>
                    </a:lnTo>
                    <a:lnTo>
                      <a:pt x="31" y="75"/>
                    </a:lnTo>
                    <a:lnTo>
                      <a:pt x="35"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29" name="Freeform 85">
                <a:extLst>
                  <a:ext uri="{FF2B5EF4-FFF2-40B4-BE49-F238E27FC236}">
                    <a16:creationId xmlns:a16="http://schemas.microsoft.com/office/drawing/2014/main" id="{CC35001C-8336-400C-AFFE-4F97A64A0C84}"/>
                  </a:ext>
                </a:extLst>
              </p:cNvPr>
              <p:cNvSpPr>
                <a:spLocks/>
              </p:cNvSpPr>
              <p:nvPr/>
            </p:nvSpPr>
            <p:spPr bwMode="auto">
              <a:xfrm>
                <a:off x="1036" y="1835"/>
                <a:ext cx="165" cy="431"/>
              </a:xfrm>
              <a:custGeom>
                <a:avLst/>
                <a:gdLst>
                  <a:gd name="T0" fmla="*/ 0 w 828"/>
                  <a:gd name="T1" fmla="*/ 0 h 2153"/>
                  <a:gd name="T2" fmla="*/ 828 w 828"/>
                  <a:gd name="T3" fmla="*/ 2153 h 2153"/>
                  <a:gd name="T4" fmla="*/ 0 w 828"/>
                  <a:gd name="T5" fmla="*/ 0 h 2153"/>
                  <a:gd name="T6" fmla="*/ 0 60000 65536"/>
                  <a:gd name="T7" fmla="*/ 0 60000 65536"/>
                  <a:gd name="T8" fmla="*/ 0 60000 65536"/>
                  <a:gd name="T9" fmla="*/ 0 w 828"/>
                  <a:gd name="T10" fmla="*/ 0 h 2153"/>
                  <a:gd name="T11" fmla="*/ 828 w 828"/>
                  <a:gd name="T12" fmla="*/ 2153 h 2153"/>
                </a:gdLst>
                <a:ahLst/>
                <a:cxnLst>
                  <a:cxn ang="T6">
                    <a:pos x="T0" y="T1"/>
                  </a:cxn>
                  <a:cxn ang="T7">
                    <a:pos x="T2" y="T3"/>
                  </a:cxn>
                  <a:cxn ang="T8">
                    <a:pos x="T4" y="T5"/>
                  </a:cxn>
                </a:cxnLst>
                <a:rect l="T9" t="T10" r="T11" b="T12"/>
                <a:pathLst>
                  <a:path w="828" h="2153">
                    <a:moveTo>
                      <a:pt x="0" y="0"/>
                    </a:moveTo>
                    <a:lnTo>
                      <a:pt x="828" y="2153"/>
                    </a:lnTo>
                    <a:lnTo>
                      <a:pt x="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0" name="Freeform 86">
                <a:extLst>
                  <a:ext uri="{FF2B5EF4-FFF2-40B4-BE49-F238E27FC236}">
                    <a16:creationId xmlns:a16="http://schemas.microsoft.com/office/drawing/2014/main" id="{495A9EA9-632D-4DBD-AE11-26DA01A98E98}"/>
                  </a:ext>
                </a:extLst>
              </p:cNvPr>
              <p:cNvSpPr>
                <a:spLocks/>
              </p:cNvSpPr>
              <p:nvPr/>
            </p:nvSpPr>
            <p:spPr bwMode="auto">
              <a:xfrm>
                <a:off x="1030" y="1832"/>
                <a:ext cx="171" cy="434"/>
              </a:xfrm>
              <a:custGeom>
                <a:avLst/>
                <a:gdLst>
                  <a:gd name="T0" fmla="*/ 28 w 856"/>
                  <a:gd name="T1" fmla="*/ 16 h 2169"/>
                  <a:gd name="T2" fmla="*/ 856 w 856"/>
                  <a:gd name="T3" fmla="*/ 2169 h 2169"/>
                  <a:gd name="T4" fmla="*/ 856 w 856"/>
                  <a:gd name="T5" fmla="*/ 2165 h 2169"/>
                  <a:gd name="T6" fmla="*/ 852 w 856"/>
                  <a:gd name="T7" fmla="*/ 2165 h 2169"/>
                  <a:gd name="T8" fmla="*/ 852 w 856"/>
                  <a:gd name="T9" fmla="*/ 2160 h 2169"/>
                  <a:gd name="T10" fmla="*/ 847 w 856"/>
                  <a:gd name="T11" fmla="*/ 2160 h 2169"/>
                  <a:gd name="T12" fmla="*/ 847 w 856"/>
                  <a:gd name="T13" fmla="*/ 2157 h 2169"/>
                  <a:gd name="T14" fmla="*/ 843 w 856"/>
                  <a:gd name="T15" fmla="*/ 2157 h 2169"/>
                  <a:gd name="T16" fmla="*/ 843 w 856"/>
                  <a:gd name="T17" fmla="*/ 2153 h 2169"/>
                  <a:gd name="T18" fmla="*/ 840 w 856"/>
                  <a:gd name="T19" fmla="*/ 2153 h 2169"/>
                  <a:gd name="T20" fmla="*/ 836 w 856"/>
                  <a:gd name="T21" fmla="*/ 2153 h 2169"/>
                  <a:gd name="T22" fmla="*/ 831 w 856"/>
                  <a:gd name="T23" fmla="*/ 2153 h 2169"/>
                  <a:gd name="T24" fmla="*/ 0 w 856"/>
                  <a:gd name="T25" fmla="*/ 0 h 2169"/>
                  <a:gd name="T26" fmla="*/ 5 w 856"/>
                  <a:gd name="T27" fmla="*/ 0 h 2169"/>
                  <a:gd name="T28" fmla="*/ 9 w 856"/>
                  <a:gd name="T29" fmla="*/ 0 h 2169"/>
                  <a:gd name="T30" fmla="*/ 12 w 856"/>
                  <a:gd name="T31" fmla="*/ 4 h 2169"/>
                  <a:gd name="T32" fmla="*/ 16 w 856"/>
                  <a:gd name="T33" fmla="*/ 4 h 2169"/>
                  <a:gd name="T34" fmla="*/ 21 w 856"/>
                  <a:gd name="T35" fmla="*/ 4 h 2169"/>
                  <a:gd name="T36" fmla="*/ 21 w 856"/>
                  <a:gd name="T37" fmla="*/ 8 h 2169"/>
                  <a:gd name="T38" fmla="*/ 25 w 856"/>
                  <a:gd name="T39" fmla="*/ 8 h 2169"/>
                  <a:gd name="T40" fmla="*/ 25 w 856"/>
                  <a:gd name="T41" fmla="*/ 12 h 2169"/>
                  <a:gd name="T42" fmla="*/ 28 w 856"/>
                  <a:gd name="T43" fmla="*/ 12 h 2169"/>
                  <a:gd name="T44" fmla="*/ 28 w 856"/>
                  <a:gd name="T45" fmla="*/ 16 h 2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6"/>
                  <a:gd name="T70" fmla="*/ 0 h 2169"/>
                  <a:gd name="T71" fmla="*/ 856 w 856"/>
                  <a:gd name="T72" fmla="*/ 2169 h 2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6" h="2169">
                    <a:moveTo>
                      <a:pt x="28" y="16"/>
                    </a:moveTo>
                    <a:lnTo>
                      <a:pt x="856" y="2169"/>
                    </a:lnTo>
                    <a:lnTo>
                      <a:pt x="856" y="2165"/>
                    </a:lnTo>
                    <a:lnTo>
                      <a:pt x="852" y="2165"/>
                    </a:lnTo>
                    <a:lnTo>
                      <a:pt x="852" y="2160"/>
                    </a:lnTo>
                    <a:lnTo>
                      <a:pt x="847" y="2160"/>
                    </a:lnTo>
                    <a:lnTo>
                      <a:pt x="847" y="2157"/>
                    </a:lnTo>
                    <a:lnTo>
                      <a:pt x="843" y="2157"/>
                    </a:lnTo>
                    <a:lnTo>
                      <a:pt x="843" y="2153"/>
                    </a:lnTo>
                    <a:lnTo>
                      <a:pt x="840" y="2153"/>
                    </a:lnTo>
                    <a:lnTo>
                      <a:pt x="836" y="2153"/>
                    </a:lnTo>
                    <a:lnTo>
                      <a:pt x="831" y="2153"/>
                    </a:lnTo>
                    <a:lnTo>
                      <a:pt x="0" y="0"/>
                    </a:lnTo>
                    <a:lnTo>
                      <a:pt x="5" y="0"/>
                    </a:lnTo>
                    <a:lnTo>
                      <a:pt x="9" y="0"/>
                    </a:lnTo>
                    <a:lnTo>
                      <a:pt x="12" y="4"/>
                    </a:lnTo>
                    <a:lnTo>
                      <a:pt x="16" y="4"/>
                    </a:lnTo>
                    <a:lnTo>
                      <a:pt x="21" y="4"/>
                    </a:lnTo>
                    <a:lnTo>
                      <a:pt x="21" y="8"/>
                    </a:lnTo>
                    <a:lnTo>
                      <a:pt x="25" y="8"/>
                    </a:lnTo>
                    <a:lnTo>
                      <a:pt x="25" y="12"/>
                    </a:lnTo>
                    <a:lnTo>
                      <a:pt x="28" y="12"/>
                    </a:lnTo>
                    <a:lnTo>
                      <a:pt x="28" y="16"/>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1" name="Freeform 87">
                <a:extLst>
                  <a:ext uri="{FF2B5EF4-FFF2-40B4-BE49-F238E27FC236}">
                    <a16:creationId xmlns:a16="http://schemas.microsoft.com/office/drawing/2014/main" id="{E66CEE7A-952E-4860-BCC7-61C41A2B8695}"/>
                  </a:ext>
                </a:extLst>
              </p:cNvPr>
              <p:cNvSpPr>
                <a:spLocks/>
              </p:cNvSpPr>
              <p:nvPr/>
            </p:nvSpPr>
            <p:spPr bwMode="auto">
              <a:xfrm>
                <a:off x="984" y="1832"/>
                <a:ext cx="212" cy="436"/>
              </a:xfrm>
              <a:custGeom>
                <a:avLst/>
                <a:gdLst>
                  <a:gd name="T0" fmla="*/ 1060 w 1060"/>
                  <a:gd name="T1" fmla="*/ 2153 h 2181"/>
                  <a:gd name="T2" fmla="*/ 1049 w 1060"/>
                  <a:gd name="T3" fmla="*/ 2149 h 2181"/>
                  <a:gd name="T4" fmla="*/ 1037 w 1060"/>
                  <a:gd name="T5" fmla="*/ 2149 h 2181"/>
                  <a:gd name="T6" fmla="*/ 1025 w 1060"/>
                  <a:gd name="T7" fmla="*/ 2149 h 2181"/>
                  <a:gd name="T8" fmla="*/ 1013 w 1060"/>
                  <a:gd name="T9" fmla="*/ 2149 h 2181"/>
                  <a:gd name="T10" fmla="*/ 1002 w 1060"/>
                  <a:gd name="T11" fmla="*/ 2149 h 2181"/>
                  <a:gd name="T12" fmla="*/ 986 w 1060"/>
                  <a:gd name="T13" fmla="*/ 2153 h 2181"/>
                  <a:gd name="T14" fmla="*/ 974 w 1060"/>
                  <a:gd name="T15" fmla="*/ 2153 h 2181"/>
                  <a:gd name="T16" fmla="*/ 958 w 1060"/>
                  <a:gd name="T17" fmla="*/ 2157 h 2181"/>
                  <a:gd name="T18" fmla="*/ 946 w 1060"/>
                  <a:gd name="T19" fmla="*/ 2157 h 2181"/>
                  <a:gd name="T20" fmla="*/ 930 w 1060"/>
                  <a:gd name="T21" fmla="*/ 2160 h 2181"/>
                  <a:gd name="T22" fmla="*/ 918 w 1060"/>
                  <a:gd name="T23" fmla="*/ 2165 h 2181"/>
                  <a:gd name="T24" fmla="*/ 907 w 1060"/>
                  <a:gd name="T25" fmla="*/ 2165 h 2181"/>
                  <a:gd name="T26" fmla="*/ 895 w 1060"/>
                  <a:gd name="T27" fmla="*/ 2169 h 2181"/>
                  <a:gd name="T28" fmla="*/ 882 w 1060"/>
                  <a:gd name="T29" fmla="*/ 2173 h 2181"/>
                  <a:gd name="T30" fmla="*/ 870 w 1060"/>
                  <a:gd name="T31" fmla="*/ 2173 h 2181"/>
                  <a:gd name="T32" fmla="*/ 863 w 1060"/>
                  <a:gd name="T33" fmla="*/ 2176 h 2181"/>
                  <a:gd name="T34" fmla="*/ 854 w 1060"/>
                  <a:gd name="T35" fmla="*/ 2181 h 2181"/>
                  <a:gd name="T36" fmla="*/ 847 w 1060"/>
                  <a:gd name="T37" fmla="*/ 2181 h 2181"/>
                  <a:gd name="T38" fmla="*/ 0 w 1060"/>
                  <a:gd name="T39" fmla="*/ 35 h 2181"/>
                  <a:gd name="T40" fmla="*/ 8 w 1060"/>
                  <a:gd name="T41" fmla="*/ 35 h 2181"/>
                  <a:gd name="T42" fmla="*/ 16 w 1060"/>
                  <a:gd name="T43" fmla="*/ 32 h 2181"/>
                  <a:gd name="T44" fmla="*/ 28 w 1060"/>
                  <a:gd name="T45" fmla="*/ 28 h 2181"/>
                  <a:gd name="T46" fmla="*/ 36 w 1060"/>
                  <a:gd name="T47" fmla="*/ 28 h 2181"/>
                  <a:gd name="T48" fmla="*/ 48 w 1060"/>
                  <a:gd name="T49" fmla="*/ 24 h 2181"/>
                  <a:gd name="T50" fmla="*/ 60 w 1060"/>
                  <a:gd name="T51" fmla="*/ 19 h 2181"/>
                  <a:gd name="T52" fmla="*/ 76 w 1060"/>
                  <a:gd name="T53" fmla="*/ 16 h 2181"/>
                  <a:gd name="T54" fmla="*/ 87 w 1060"/>
                  <a:gd name="T55" fmla="*/ 16 h 2181"/>
                  <a:gd name="T56" fmla="*/ 103 w 1060"/>
                  <a:gd name="T57" fmla="*/ 12 h 2181"/>
                  <a:gd name="T58" fmla="*/ 118 w 1060"/>
                  <a:gd name="T59" fmla="*/ 8 h 2181"/>
                  <a:gd name="T60" fmla="*/ 131 w 1060"/>
                  <a:gd name="T61" fmla="*/ 8 h 2181"/>
                  <a:gd name="T62" fmla="*/ 146 w 1060"/>
                  <a:gd name="T63" fmla="*/ 4 h 2181"/>
                  <a:gd name="T64" fmla="*/ 162 w 1060"/>
                  <a:gd name="T65" fmla="*/ 0 h 2181"/>
                  <a:gd name="T66" fmla="*/ 174 w 1060"/>
                  <a:gd name="T67" fmla="*/ 0 h 2181"/>
                  <a:gd name="T68" fmla="*/ 190 w 1060"/>
                  <a:gd name="T69" fmla="*/ 0 h 2181"/>
                  <a:gd name="T70" fmla="*/ 202 w 1060"/>
                  <a:gd name="T71" fmla="*/ 0 h 2181"/>
                  <a:gd name="T72" fmla="*/ 213 w 1060"/>
                  <a:gd name="T73" fmla="*/ 0 h 2181"/>
                  <a:gd name="T74" fmla="*/ 226 w 1060"/>
                  <a:gd name="T75" fmla="*/ 0 h 21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0"/>
                  <a:gd name="T115" fmla="*/ 0 h 2181"/>
                  <a:gd name="T116" fmla="*/ 1060 w 1060"/>
                  <a:gd name="T117" fmla="*/ 2181 h 21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0" h="2181">
                    <a:moveTo>
                      <a:pt x="229" y="0"/>
                    </a:moveTo>
                    <a:lnTo>
                      <a:pt x="1060" y="2153"/>
                    </a:lnTo>
                    <a:lnTo>
                      <a:pt x="1053" y="2149"/>
                    </a:lnTo>
                    <a:lnTo>
                      <a:pt x="1049" y="2149"/>
                    </a:lnTo>
                    <a:lnTo>
                      <a:pt x="1045" y="2149"/>
                    </a:lnTo>
                    <a:lnTo>
                      <a:pt x="1037" y="2149"/>
                    </a:lnTo>
                    <a:lnTo>
                      <a:pt x="1033" y="2149"/>
                    </a:lnTo>
                    <a:lnTo>
                      <a:pt x="1025" y="2149"/>
                    </a:lnTo>
                    <a:lnTo>
                      <a:pt x="1021" y="2149"/>
                    </a:lnTo>
                    <a:lnTo>
                      <a:pt x="1013" y="2149"/>
                    </a:lnTo>
                    <a:lnTo>
                      <a:pt x="1009" y="2149"/>
                    </a:lnTo>
                    <a:lnTo>
                      <a:pt x="1002" y="2149"/>
                    </a:lnTo>
                    <a:lnTo>
                      <a:pt x="993" y="2153"/>
                    </a:lnTo>
                    <a:lnTo>
                      <a:pt x="986" y="2153"/>
                    </a:lnTo>
                    <a:lnTo>
                      <a:pt x="981" y="2153"/>
                    </a:lnTo>
                    <a:lnTo>
                      <a:pt x="974" y="2153"/>
                    </a:lnTo>
                    <a:lnTo>
                      <a:pt x="965" y="2157"/>
                    </a:lnTo>
                    <a:lnTo>
                      <a:pt x="958" y="2157"/>
                    </a:lnTo>
                    <a:lnTo>
                      <a:pt x="954" y="2157"/>
                    </a:lnTo>
                    <a:lnTo>
                      <a:pt x="946" y="2157"/>
                    </a:lnTo>
                    <a:lnTo>
                      <a:pt x="938" y="2160"/>
                    </a:lnTo>
                    <a:lnTo>
                      <a:pt x="930" y="2160"/>
                    </a:lnTo>
                    <a:lnTo>
                      <a:pt x="926" y="2160"/>
                    </a:lnTo>
                    <a:lnTo>
                      <a:pt x="918" y="2165"/>
                    </a:lnTo>
                    <a:lnTo>
                      <a:pt x="910" y="2165"/>
                    </a:lnTo>
                    <a:lnTo>
                      <a:pt x="907" y="2165"/>
                    </a:lnTo>
                    <a:lnTo>
                      <a:pt x="898" y="2169"/>
                    </a:lnTo>
                    <a:lnTo>
                      <a:pt x="895" y="2169"/>
                    </a:lnTo>
                    <a:lnTo>
                      <a:pt x="886" y="2173"/>
                    </a:lnTo>
                    <a:lnTo>
                      <a:pt x="882" y="2173"/>
                    </a:lnTo>
                    <a:lnTo>
                      <a:pt x="879" y="2173"/>
                    </a:lnTo>
                    <a:lnTo>
                      <a:pt x="870" y="2173"/>
                    </a:lnTo>
                    <a:lnTo>
                      <a:pt x="867" y="2176"/>
                    </a:lnTo>
                    <a:lnTo>
                      <a:pt x="863" y="2176"/>
                    </a:lnTo>
                    <a:lnTo>
                      <a:pt x="859" y="2176"/>
                    </a:lnTo>
                    <a:lnTo>
                      <a:pt x="854" y="2181"/>
                    </a:lnTo>
                    <a:lnTo>
                      <a:pt x="851" y="2181"/>
                    </a:lnTo>
                    <a:lnTo>
                      <a:pt x="847" y="2181"/>
                    </a:lnTo>
                    <a:lnTo>
                      <a:pt x="843" y="2181"/>
                    </a:lnTo>
                    <a:lnTo>
                      <a:pt x="0" y="35"/>
                    </a:lnTo>
                    <a:lnTo>
                      <a:pt x="4" y="35"/>
                    </a:lnTo>
                    <a:lnTo>
                      <a:pt x="8" y="35"/>
                    </a:lnTo>
                    <a:lnTo>
                      <a:pt x="12" y="32"/>
                    </a:lnTo>
                    <a:lnTo>
                      <a:pt x="16" y="32"/>
                    </a:lnTo>
                    <a:lnTo>
                      <a:pt x="23" y="32"/>
                    </a:lnTo>
                    <a:lnTo>
                      <a:pt x="28" y="28"/>
                    </a:lnTo>
                    <a:lnTo>
                      <a:pt x="32" y="28"/>
                    </a:lnTo>
                    <a:lnTo>
                      <a:pt x="36" y="28"/>
                    </a:lnTo>
                    <a:lnTo>
                      <a:pt x="44" y="24"/>
                    </a:lnTo>
                    <a:lnTo>
                      <a:pt x="48" y="24"/>
                    </a:lnTo>
                    <a:lnTo>
                      <a:pt x="55" y="24"/>
                    </a:lnTo>
                    <a:lnTo>
                      <a:pt x="60" y="19"/>
                    </a:lnTo>
                    <a:lnTo>
                      <a:pt x="67" y="19"/>
                    </a:lnTo>
                    <a:lnTo>
                      <a:pt x="76" y="16"/>
                    </a:lnTo>
                    <a:lnTo>
                      <a:pt x="79" y="16"/>
                    </a:lnTo>
                    <a:lnTo>
                      <a:pt x="87" y="16"/>
                    </a:lnTo>
                    <a:lnTo>
                      <a:pt x="95" y="12"/>
                    </a:lnTo>
                    <a:lnTo>
                      <a:pt x="103" y="12"/>
                    </a:lnTo>
                    <a:lnTo>
                      <a:pt x="111" y="12"/>
                    </a:lnTo>
                    <a:lnTo>
                      <a:pt x="118" y="8"/>
                    </a:lnTo>
                    <a:lnTo>
                      <a:pt x="123" y="8"/>
                    </a:lnTo>
                    <a:lnTo>
                      <a:pt x="131" y="8"/>
                    </a:lnTo>
                    <a:lnTo>
                      <a:pt x="139" y="4"/>
                    </a:lnTo>
                    <a:lnTo>
                      <a:pt x="146" y="4"/>
                    </a:lnTo>
                    <a:lnTo>
                      <a:pt x="155" y="4"/>
                    </a:lnTo>
                    <a:lnTo>
                      <a:pt x="162" y="0"/>
                    </a:lnTo>
                    <a:lnTo>
                      <a:pt x="171" y="0"/>
                    </a:lnTo>
                    <a:lnTo>
                      <a:pt x="174" y="0"/>
                    </a:lnTo>
                    <a:lnTo>
                      <a:pt x="182" y="0"/>
                    </a:lnTo>
                    <a:lnTo>
                      <a:pt x="190" y="0"/>
                    </a:lnTo>
                    <a:lnTo>
                      <a:pt x="194" y="0"/>
                    </a:lnTo>
                    <a:lnTo>
                      <a:pt x="202" y="0"/>
                    </a:lnTo>
                    <a:lnTo>
                      <a:pt x="210" y="0"/>
                    </a:lnTo>
                    <a:lnTo>
                      <a:pt x="213" y="0"/>
                    </a:lnTo>
                    <a:lnTo>
                      <a:pt x="222" y="0"/>
                    </a:lnTo>
                    <a:lnTo>
                      <a:pt x="226" y="0"/>
                    </a:lnTo>
                    <a:lnTo>
                      <a:pt x="229"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2" name="Freeform 88">
                <a:extLst>
                  <a:ext uri="{FF2B5EF4-FFF2-40B4-BE49-F238E27FC236}">
                    <a16:creationId xmlns:a16="http://schemas.microsoft.com/office/drawing/2014/main" id="{A9477E55-4910-41DD-A73E-139EE395F196}"/>
                  </a:ext>
                </a:extLst>
              </p:cNvPr>
              <p:cNvSpPr>
                <a:spLocks/>
              </p:cNvSpPr>
              <p:nvPr/>
            </p:nvSpPr>
            <p:spPr bwMode="auto">
              <a:xfrm>
                <a:off x="984" y="1832"/>
                <a:ext cx="217" cy="436"/>
              </a:xfrm>
              <a:custGeom>
                <a:avLst/>
                <a:gdLst>
                  <a:gd name="T0" fmla="*/ 340 w 1085"/>
                  <a:gd name="T1" fmla="*/ 234 h 2181"/>
                  <a:gd name="T2" fmla="*/ 507 w 1085"/>
                  <a:gd name="T3" fmla="*/ 665 h 2181"/>
                  <a:gd name="T4" fmla="*/ 673 w 1085"/>
                  <a:gd name="T5" fmla="*/ 1093 h 2181"/>
                  <a:gd name="T6" fmla="*/ 840 w 1085"/>
                  <a:gd name="T7" fmla="*/ 1524 h 2181"/>
                  <a:gd name="T8" fmla="*/ 1005 w 1085"/>
                  <a:gd name="T9" fmla="*/ 1956 h 2181"/>
                  <a:gd name="T10" fmla="*/ 1085 w 1085"/>
                  <a:gd name="T11" fmla="*/ 2165 h 2181"/>
                  <a:gd name="T12" fmla="*/ 1081 w 1085"/>
                  <a:gd name="T13" fmla="*/ 2160 h 2181"/>
                  <a:gd name="T14" fmla="*/ 1076 w 1085"/>
                  <a:gd name="T15" fmla="*/ 2157 h 2181"/>
                  <a:gd name="T16" fmla="*/ 1072 w 1085"/>
                  <a:gd name="T17" fmla="*/ 2153 h 2181"/>
                  <a:gd name="T18" fmla="*/ 1065 w 1085"/>
                  <a:gd name="T19" fmla="*/ 2153 h 2181"/>
                  <a:gd name="T20" fmla="*/ 1053 w 1085"/>
                  <a:gd name="T21" fmla="*/ 2149 h 2181"/>
                  <a:gd name="T22" fmla="*/ 1041 w 1085"/>
                  <a:gd name="T23" fmla="*/ 2149 h 2181"/>
                  <a:gd name="T24" fmla="*/ 1029 w 1085"/>
                  <a:gd name="T25" fmla="*/ 2149 h 2181"/>
                  <a:gd name="T26" fmla="*/ 1018 w 1085"/>
                  <a:gd name="T27" fmla="*/ 2149 h 2181"/>
                  <a:gd name="T28" fmla="*/ 1005 w 1085"/>
                  <a:gd name="T29" fmla="*/ 2149 h 2181"/>
                  <a:gd name="T30" fmla="*/ 990 w 1085"/>
                  <a:gd name="T31" fmla="*/ 2153 h 2181"/>
                  <a:gd name="T32" fmla="*/ 974 w 1085"/>
                  <a:gd name="T33" fmla="*/ 2153 h 2181"/>
                  <a:gd name="T34" fmla="*/ 962 w 1085"/>
                  <a:gd name="T35" fmla="*/ 2157 h 2181"/>
                  <a:gd name="T36" fmla="*/ 946 w 1085"/>
                  <a:gd name="T37" fmla="*/ 2157 h 2181"/>
                  <a:gd name="T38" fmla="*/ 930 w 1085"/>
                  <a:gd name="T39" fmla="*/ 2160 h 2181"/>
                  <a:gd name="T40" fmla="*/ 918 w 1085"/>
                  <a:gd name="T41" fmla="*/ 2165 h 2181"/>
                  <a:gd name="T42" fmla="*/ 902 w 1085"/>
                  <a:gd name="T43" fmla="*/ 2169 h 2181"/>
                  <a:gd name="T44" fmla="*/ 891 w 1085"/>
                  <a:gd name="T45" fmla="*/ 2169 h 2181"/>
                  <a:gd name="T46" fmla="*/ 879 w 1085"/>
                  <a:gd name="T47" fmla="*/ 2173 h 2181"/>
                  <a:gd name="T48" fmla="*/ 870 w 1085"/>
                  <a:gd name="T49" fmla="*/ 2176 h 2181"/>
                  <a:gd name="T50" fmla="*/ 859 w 1085"/>
                  <a:gd name="T51" fmla="*/ 2176 h 2181"/>
                  <a:gd name="T52" fmla="*/ 854 w 1085"/>
                  <a:gd name="T53" fmla="*/ 2181 h 2181"/>
                  <a:gd name="T54" fmla="*/ 847 w 1085"/>
                  <a:gd name="T55" fmla="*/ 2181 h 2181"/>
                  <a:gd name="T56" fmla="*/ 0 w 1085"/>
                  <a:gd name="T57" fmla="*/ 35 h 2181"/>
                  <a:gd name="T58" fmla="*/ 8 w 1085"/>
                  <a:gd name="T59" fmla="*/ 35 h 2181"/>
                  <a:gd name="T60" fmla="*/ 16 w 1085"/>
                  <a:gd name="T61" fmla="*/ 32 h 2181"/>
                  <a:gd name="T62" fmla="*/ 23 w 1085"/>
                  <a:gd name="T63" fmla="*/ 28 h 2181"/>
                  <a:gd name="T64" fmla="*/ 36 w 1085"/>
                  <a:gd name="T65" fmla="*/ 28 h 2181"/>
                  <a:gd name="T66" fmla="*/ 44 w 1085"/>
                  <a:gd name="T67" fmla="*/ 24 h 2181"/>
                  <a:gd name="T68" fmla="*/ 60 w 1085"/>
                  <a:gd name="T69" fmla="*/ 19 h 2181"/>
                  <a:gd name="T70" fmla="*/ 71 w 1085"/>
                  <a:gd name="T71" fmla="*/ 19 h 2181"/>
                  <a:gd name="T72" fmla="*/ 87 w 1085"/>
                  <a:gd name="T73" fmla="*/ 16 h 2181"/>
                  <a:gd name="T74" fmla="*/ 103 w 1085"/>
                  <a:gd name="T75" fmla="*/ 12 h 2181"/>
                  <a:gd name="T76" fmla="*/ 118 w 1085"/>
                  <a:gd name="T77" fmla="*/ 8 h 2181"/>
                  <a:gd name="T78" fmla="*/ 134 w 1085"/>
                  <a:gd name="T79" fmla="*/ 8 h 2181"/>
                  <a:gd name="T80" fmla="*/ 150 w 1085"/>
                  <a:gd name="T81" fmla="*/ 4 h 2181"/>
                  <a:gd name="T82" fmla="*/ 162 w 1085"/>
                  <a:gd name="T83" fmla="*/ 0 h 2181"/>
                  <a:gd name="T84" fmla="*/ 178 w 1085"/>
                  <a:gd name="T85" fmla="*/ 0 h 2181"/>
                  <a:gd name="T86" fmla="*/ 194 w 1085"/>
                  <a:gd name="T87" fmla="*/ 0 h 2181"/>
                  <a:gd name="T88" fmla="*/ 206 w 1085"/>
                  <a:gd name="T89" fmla="*/ 0 h 2181"/>
                  <a:gd name="T90" fmla="*/ 218 w 1085"/>
                  <a:gd name="T91" fmla="*/ 0 h 2181"/>
                  <a:gd name="T92" fmla="*/ 229 w 1085"/>
                  <a:gd name="T93" fmla="*/ 0 h 2181"/>
                  <a:gd name="T94" fmla="*/ 238 w 1085"/>
                  <a:gd name="T95" fmla="*/ 0 h 2181"/>
                  <a:gd name="T96" fmla="*/ 241 w 1085"/>
                  <a:gd name="T97" fmla="*/ 4 h 2181"/>
                  <a:gd name="T98" fmla="*/ 250 w 1085"/>
                  <a:gd name="T99" fmla="*/ 4 h 2181"/>
                  <a:gd name="T100" fmla="*/ 254 w 1085"/>
                  <a:gd name="T101" fmla="*/ 8 h 2181"/>
                  <a:gd name="T102" fmla="*/ 257 w 1085"/>
                  <a:gd name="T103" fmla="*/ 12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5"/>
                  <a:gd name="T157" fmla="*/ 0 h 2181"/>
                  <a:gd name="T158" fmla="*/ 1085 w 1085"/>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5" h="2181">
                    <a:moveTo>
                      <a:pt x="257" y="16"/>
                    </a:moveTo>
                    <a:lnTo>
                      <a:pt x="340" y="234"/>
                    </a:lnTo>
                    <a:lnTo>
                      <a:pt x="423" y="447"/>
                    </a:lnTo>
                    <a:lnTo>
                      <a:pt x="507" y="665"/>
                    </a:lnTo>
                    <a:lnTo>
                      <a:pt x="590" y="878"/>
                    </a:lnTo>
                    <a:lnTo>
                      <a:pt x="673" y="1093"/>
                    </a:lnTo>
                    <a:lnTo>
                      <a:pt x="756" y="1310"/>
                    </a:lnTo>
                    <a:lnTo>
                      <a:pt x="840" y="1524"/>
                    </a:lnTo>
                    <a:lnTo>
                      <a:pt x="923" y="1741"/>
                    </a:lnTo>
                    <a:lnTo>
                      <a:pt x="1005" y="1956"/>
                    </a:lnTo>
                    <a:lnTo>
                      <a:pt x="1085" y="2169"/>
                    </a:lnTo>
                    <a:lnTo>
                      <a:pt x="1085" y="2165"/>
                    </a:lnTo>
                    <a:lnTo>
                      <a:pt x="1081" y="2165"/>
                    </a:lnTo>
                    <a:lnTo>
                      <a:pt x="1081" y="2160"/>
                    </a:lnTo>
                    <a:lnTo>
                      <a:pt x="1076" y="2160"/>
                    </a:lnTo>
                    <a:lnTo>
                      <a:pt x="1076" y="2157"/>
                    </a:lnTo>
                    <a:lnTo>
                      <a:pt x="1072" y="2157"/>
                    </a:lnTo>
                    <a:lnTo>
                      <a:pt x="1072" y="2153"/>
                    </a:lnTo>
                    <a:lnTo>
                      <a:pt x="1069" y="2153"/>
                    </a:lnTo>
                    <a:lnTo>
                      <a:pt x="1065" y="2153"/>
                    </a:lnTo>
                    <a:lnTo>
                      <a:pt x="1057" y="2149"/>
                    </a:lnTo>
                    <a:lnTo>
                      <a:pt x="1053" y="2149"/>
                    </a:lnTo>
                    <a:lnTo>
                      <a:pt x="1049" y="2149"/>
                    </a:lnTo>
                    <a:lnTo>
                      <a:pt x="1041" y="2149"/>
                    </a:lnTo>
                    <a:lnTo>
                      <a:pt x="1037" y="2149"/>
                    </a:lnTo>
                    <a:lnTo>
                      <a:pt x="1029" y="2149"/>
                    </a:lnTo>
                    <a:lnTo>
                      <a:pt x="1025" y="2149"/>
                    </a:lnTo>
                    <a:lnTo>
                      <a:pt x="1018" y="2149"/>
                    </a:lnTo>
                    <a:lnTo>
                      <a:pt x="1009" y="2149"/>
                    </a:lnTo>
                    <a:lnTo>
                      <a:pt x="1005" y="2149"/>
                    </a:lnTo>
                    <a:lnTo>
                      <a:pt x="997" y="2149"/>
                    </a:lnTo>
                    <a:lnTo>
                      <a:pt x="990" y="2153"/>
                    </a:lnTo>
                    <a:lnTo>
                      <a:pt x="981" y="2153"/>
                    </a:lnTo>
                    <a:lnTo>
                      <a:pt x="974" y="2153"/>
                    </a:lnTo>
                    <a:lnTo>
                      <a:pt x="965" y="2153"/>
                    </a:lnTo>
                    <a:lnTo>
                      <a:pt x="962" y="2157"/>
                    </a:lnTo>
                    <a:lnTo>
                      <a:pt x="954" y="2157"/>
                    </a:lnTo>
                    <a:lnTo>
                      <a:pt x="946" y="2157"/>
                    </a:lnTo>
                    <a:lnTo>
                      <a:pt x="938" y="2160"/>
                    </a:lnTo>
                    <a:lnTo>
                      <a:pt x="930" y="2160"/>
                    </a:lnTo>
                    <a:lnTo>
                      <a:pt x="923" y="2160"/>
                    </a:lnTo>
                    <a:lnTo>
                      <a:pt x="918" y="2165"/>
                    </a:lnTo>
                    <a:lnTo>
                      <a:pt x="910" y="2165"/>
                    </a:lnTo>
                    <a:lnTo>
                      <a:pt x="902" y="2169"/>
                    </a:lnTo>
                    <a:lnTo>
                      <a:pt x="898" y="2169"/>
                    </a:lnTo>
                    <a:lnTo>
                      <a:pt x="891" y="2169"/>
                    </a:lnTo>
                    <a:lnTo>
                      <a:pt x="886" y="2173"/>
                    </a:lnTo>
                    <a:lnTo>
                      <a:pt x="879" y="2173"/>
                    </a:lnTo>
                    <a:lnTo>
                      <a:pt x="875" y="2173"/>
                    </a:lnTo>
                    <a:lnTo>
                      <a:pt x="870" y="2176"/>
                    </a:lnTo>
                    <a:lnTo>
                      <a:pt x="867" y="2176"/>
                    </a:lnTo>
                    <a:lnTo>
                      <a:pt x="859" y="2176"/>
                    </a:lnTo>
                    <a:lnTo>
                      <a:pt x="854" y="2176"/>
                    </a:lnTo>
                    <a:lnTo>
                      <a:pt x="854" y="2181"/>
                    </a:lnTo>
                    <a:lnTo>
                      <a:pt x="851" y="2181"/>
                    </a:lnTo>
                    <a:lnTo>
                      <a:pt x="847" y="2181"/>
                    </a:lnTo>
                    <a:lnTo>
                      <a:pt x="843" y="2181"/>
                    </a:lnTo>
                    <a:lnTo>
                      <a:pt x="0" y="35"/>
                    </a:lnTo>
                    <a:lnTo>
                      <a:pt x="4" y="35"/>
                    </a:lnTo>
                    <a:lnTo>
                      <a:pt x="8" y="35"/>
                    </a:lnTo>
                    <a:lnTo>
                      <a:pt x="12" y="32"/>
                    </a:lnTo>
                    <a:lnTo>
                      <a:pt x="16" y="32"/>
                    </a:lnTo>
                    <a:lnTo>
                      <a:pt x="20" y="32"/>
                    </a:lnTo>
                    <a:lnTo>
                      <a:pt x="23" y="28"/>
                    </a:lnTo>
                    <a:lnTo>
                      <a:pt x="28" y="28"/>
                    </a:lnTo>
                    <a:lnTo>
                      <a:pt x="36" y="28"/>
                    </a:lnTo>
                    <a:lnTo>
                      <a:pt x="39" y="24"/>
                    </a:lnTo>
                    <a:lnTo>
                      <a:pt x="44" y="24"/>
                    </a:lnTo>
                    <a:lnTo>
                      <a:pt x="51" y="24"/>
                    </a:lnTo>
                    <a:lnTo>
                      <a:pt x="60" y="19"/>
                    </a:lnTo>
                    <a:lnTo>
                      <a:pt x="64" y="19"/>
                    </a:lnTo>
                    <a:lnTo>
                      <a:pt x="71" y="19"/>
                    </a:lnTo>
                    <a:lnTo>
                      <a:pt x="79" y="16"/>
                    </a:lnTo>
                    <a:lnTo>
                      <a:pt x="87" y="16"/>
                    </a:lnTo>
                    <a:lnTo>
                      <a:pt x="95" y="12"/>
                    </a:lnTo>
                    <a:lnTo>
                      <a:pt x="103" y="12"/>
                    </a:lnTo>
                    <a:lnTo>
                      <a:pt x="111" y="12"/>
                    </a:lnTo>
                    <a:lnTo>
                      <a:pt x="118" y="8"/>
                    </a:lnTo>
                    <a:lnTo>
                      <a:pt x="127" y="8"/>
                    </a:lnTo>
                    <a:lnTo>
                      <a:pt x="134" y="8"/>
                    </a:lnTo>
                    <a:lnTo>
                      <a:pt x="143" y="4"/>
                    </a:lnTo>
                    <a:lnTo>
                      <a:pt x="150" y="4"/>
                    </a:lnTo>
                    <a:lnTo>
                      <a:pt x="155" y="4"/>
                    </a:lnTo>
                    <a:lnTo>
                      <a:pt x="162" y="0"/>
                    </a:lnTo>
                    <a:lnTo>
                      <a:pt x="171" y="0"/>
                    </a:lnTo>
                    <a:lnTo>
                      <a:pt x="178" y="0"/>
                    </a:lnTo>
                    <a:lnTo>
                      <a:pt x="187" y="0"/>
                    </a:lnTo>
                    <a:lnTo>
                      <a:pt x="194" y="0"/>
                    </a:lnTo>
                    <a:lnTo>
                      <a:pt x="198" y="0"/>
                    </a:lnTo>
                    <a:lnTo>
                      <a:pt x="206" y="0"/>
                    </a:lnTo>
                    <a:lnTo>
                      <a:pt x="213" y="0"/>
                    </a:lnTo>
                    <a:lnTo>
                      <a:pt x="218" y="0"/>
                    </a:lnTo>
                    <a:lnTo>
                      <a:pt x="226" y="0"/>
                    </a:lnTo>
                    <a:lnTo>
                      <a:pt x="229" y="0"/>
                    </a:lnTo>
                    <a:lnTo>
                      <a:pt x="234" y="0"/>
                    </a:lnTo>
                    <a:lnTo>
                      <a:pt x="238" y="0"/>
                    </a:lnTo>
                    <a:lnTo>
                      <a:pt x="238" y="4"/>
                    </a:lnTo>
                    <a:lnTo>
                      <a:pt x="241" y="4"/>
                    </a:lnTo>
                    <a:lnTo>
                      <a:pt x="245" y="4"/>
                    </a:lnTo>
                    <a:lnTo>
                      <a:pt x="250" y="4"/>
                    </a:lnTo>
                    <a:lnTo>
                      <a:pt x="250" y="8"/>
                    </a:lnTo>
                    <a:lnTo>
                      <a:pt x="254" y="8"/>
                    </a:lnTo>
                    <a:lnTo>
                      <a:pt x="254" y="12"/>
                    </a:lnTo>
                    <a:lnTo>
                      <a:pt x="257" y="12"/>
                    </a:lnTo>
                    <a:lnTo>
                      <a:pt x="257" y="16"/>
                    </a:lnTo>
                    <a:close/>
                  </a:path>
                </a:pathLst>
              </a:custGeom>
              <a:solidFill>
                <a:srgbClr val="CB6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3" name="Freeform 89">
                <a:extLst>
                  <a:ext uri="{FF2B5EF4-FFF2-40B4-BE49-F238E27FC236}">
                    <a16:creationId xmlns:a16="http://schemas.microsoft.com/office/drawing/2014/main" id="{8C9DCD6F-47E1-4E20-8FB5-B7333AC08C77}"/>
                  </a:ext>
                </a:extLst>
              </p:cNvPr>
              <p:cNvSpPr>
                <a:spLocks/>
              </p:cNvSpPr>
              <p:nvPr/>
            </p:nvSpPr>
            <p:spPr bwMode="auto">
              <a:xfrm>
                <a:off x="1286" y="1773"/>
                <a:ext cx="270" cy="463"/>
              </a:xfrm>
              <a:custGeom>
                <a:avLst/>
                <a:gdLst>
                  <a:gd name="T0" fmla="*/ 1353 w 1353"/>
                  <a:gd name="T1" fmla="*/ 2188 h 2315"/>
                  <a:gd name="T2" fmla="*/ 1346 w 1353"/>
                  <a:gd name="T3" fmla="*/ 2192 h 2315"/>
                  <a:gd name="T4" fmla="*/ 1337 w 1353"/>
                  <a:gd name="T5" fmla="*/ 2192 h 2315"/>
                  <a:gd name="T6" fmla="*/ 1322 w 1353"/>
                  <a:gd name="T7" fmla="*/ 2199 h 2315"/>
                  <a:gd name="T8" fmla="*/ 1302 w 1353"/>
                  <a:gd name="T9" fmla="*/ 2204 h 2315"/>
                  <a:gd name="T10" fmla="*/ 1279 w 1353"/>
                  <a:gd name="T11" fmla="*/ 2211 h 2315"/>
                  <a:gd name="T12" fmla="*/ 1251 w 1353"/>
                  <a:gd name="T13" fmla="*/ 2224 h 2315"/>
                  <a:gd name="T14" fmla="*/ 1223 w 1353"/>
                  <a:gd name="T15" fmla="*/ 2231 h 2315"/>
                  <a:gd name="T16" fmla="*/ 1191 w 1353"/>
                  <a:gd name="T17" fmla="*/ 2243 h 2315"/>
                  <a:gd name="T18" fmla="*/ 1156 w 1353"/>
                  <a:gd name="T19" fmla="*/ 2252 h 2315"/>
                  <a:gd name="T20" fmla="*/ 1120 w 1353"/>
                  <a:gd name="T21" fmla="*/ 2263 h 2315"/>
                  <a:gd name="T22" fmla="*/ 1084 w 1353"/>
                  <a:gd name="T23" fmla="*/ 2275 h 2315"/>
                  <a:gd name="T24" fmla="*/ 1045 w 1353"/>
                  <a:gd name="T25" fmla="*/ 2283 h 2315"/>
                  <a:gd name="T26" fmla="*/ 1005 w 1353"/>
                  <a:gd name="T27" fmla="*/ 2291 h 2315"/>
                  <a:gd name="T28" fmla="*/ 969 w 1353"/>
                  <a:gd name="T29" fmla="*/ 2299 h 2315"/>
                  <a:gd name="T30" fmla="*/ 930 w 1353"/>
                  <a:gd name="T31" fmla="*/ 2306 h 2315"/>
                  <a:gd name="T32" fmla="*/ 890 w 1353"/>
                  <a:gd name="T33" fmla="*/ 2310 h 2315"/>
                  <a:gd name="T34" fmla="*/ 855 w 1353"/>
                  <a:gd name="T35" fmla="*/ 2315 h 2315"/>
                  <a:gd name="T36" fmla="*/ 819 w 1353"/>
                  <a:gd name="T37" fmla="*/ 2315 h 2315"/>
                  <a:gd name="T38" fmla="*/ 784 w 1353"/>
                  <a:gd name="T39" fmla="*/ 2315 h 2315"/>
                  <a:gd name="T40" fmla="*/ 752 w 1353"/>
                  <a:gd name="T41" fmla="*/ 2310 h 2315"/>
                  <a:gd name="T42" fmla="*/ 15 w 1353"/>
                  <a:gd name="T43" fmla="*/ 134 h 2315"/>
                  <a:gd name="T44" fmla="*/ 52 w 1353"/>
                  <a:gd name="T45" fmla="*/ 134 h 2315"/>
                  <a:gd name="T46" fmla="*/ 87 w 1353"/>
                  <a:gd name="T47" fmla="*/ 134 h 2315"/>
                  <a:gd name="T48" fmla="*/ 126 w 1353"/>
                  <a:gd name="T49" fmla="*/ 130 h 2315"/>
                  <a:gd name="T50" fmla="*/ 166 w 1353"/>
                  <a:gd name="T51" fmla="*/ 125 h 2315"/>
                  <a:gd name="T52" fmla="*/ 205 w 1353"/>
                  <a:gd name="T53" fmla="*/ 122 h 2315"/>
                  <a:gd name="T54" fmla="*/ 246 w 1353"/>
                  <a:gd name="T55" fmla="*/ 114 h 2315"/>
                  <a:gd name="T56" fmla="*/ 289 w 1353"/>
                  <a:gd name="T57" fmla="*/ 102 h 2315"/>
                  <a:gd name="T58" fmla="*/ 328 w 1353"/>
                  <a:gd name="T59" fmla="*/ 95 h 2315"/>
                  <a:gd name="T60" fmla="*/ 369 w 1353"/>
                  <a:gd name="T61" fmla="*/ 83 h 2315"/>
                  <a:gd name="T62" fmla="*/ 408 w 1353"/>
                  <a:gd name="T63" fmla="*/ 70 h 2315"/>
                  <a:gd name="T64" fmla="*/ 447 w 1353"/>
                  <a:gd name="T65" fmla="*/ 58 h 2315"/>
                  <a:gd name="T66" fmla="*/ 483 w 1353"/>
                  <a:gd name="T67" fmla="*/ 51 h 2315"/>
                  <a:gd name="T68" fmla="*/ 515 w 1353"/>
                  <a:gd name="T69" fmla="*/ 39 h 2315"/>
                  <a:gd name="T70" fmla="*/ 547 w 1353"/>
                  <a:gd name="T71" fmla="*/ 31 h 2315"/>
                  <a:gd name="T72" fmla="*/ 570 w 1353"/>
                  <a:gd name="T73" fmla="*/ 19 h 2315"/>
                  <a:gd name="T74" fmla="*/ 594 w 1353"/>
                  <a:gd name="T75" fmla="*/ 11 h 2315"/>
                  <a:gd name="T76" fmla="*/ 614 w 1353"/>
                  <a:gd name="T77" fmla="*/ 7 h 2315"/>
                  <a:gd name="T78" fmla="*/ 626 w 1353"/>
                  <a:gd name="T79" fmla="*/ 3 h 2315"/>
                  <a:gd name="T80" fmla="*/ 637 w 1353"/>
                  <a:gd name="T81" fmla="*/ 0 h 23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3"/>
                  <a:gd name="T124" fmla="*/ 0 h 2315"/>
                  <a:gd name="T125" fmla="*/ 1353 w 1353"/>
                  <a:gd name="T126" fmla="*/ 2315 h 23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3" h="2315">
                    <a:moveTo>
                      <a:pt x="637" y="0"/>
                    </a:moveTo>
                    <a:lnTo>
                      <a:pt x="1353" y="2188"/>
                    </a:lnTo>
                    <a:lnTo>
                      <a:pt x="1350" y="2188"/>
                    </a:lnTo>
                    <a:lnTo>
                      <a:pt x="1346" y="2192"/>
                    </a:lnTo>
                    <a:lnTo>
                      <a:pt x="1342" y="2192"/>
                    </a:lnTo>
                    <a:lnTo>
                      <a:pt x="1337" y="2192"/>
                    </a:lnTo>
                    <a:lnTo>
                      <a:pt x="1330" y="2196"/>
                    </a:lnTo>
                    <a:lnTo>
                      <a:pt x="1322" y="2199"/>
                    </a:lnTo>
                    <a:lnTo>
                      <a:pt x="1310" y="2199"/>
                    </a:lnTo>
                    <a:lnTo>
                      <a:pt x="1302" y="2204"/>
                    </a:lnTo>
                    <a:lnTo>
                      <a:pt x="1290" y="2208"/>
                    </a:lnTo>
                    <a:lnTo>
                      <a:pt x="1279" y="2211"/>
                    </a:lnTo>
                    <a:lnTo>
                      <a:pt x="1267" y="2215"/>
                    </a:lnTo>
                    <a:lnTo>
                      <a:pt x="1251" y="2224"/>
                    </a:lnTo>
                    <a:lnTo>
                      <a:pt x="1239" y="2227"/>
                    </a:lnTo>
                    <a:lnTo>
                      <a:pt x="1223" y="2231"/>
                    </a:lnTo>
                    <a:lnTo>
                      <a:pt x="1207" y="2236"/>
                    </a:lnTo>
                    <a:lnTo>
                      <a:pt x="1191" y="2243"/>
                    </a:lnTo>
                    <a:lnTo>
                      <a:pt x="1175" y="2247"/>
                    </a:lnTo>
                    <a:lnTo>
                      <a:pt x="1156" y="2252"/>
                    </a:lnTo>
                    <a:lnTo>
                      <a:pt x="1140" y="2259"/>
                    </a:lnTo>
                    <a:lnTo>
                      <a:pt x="1120" y="2263"/>
                    </a:lnTo>
                    <a:lnTo>
                      <a:pt x="1105" y="2267"/>
                    </a:lnTo>
                    <a:lnTo>
                      <a:pt x="1084" y="2275"/>
                    </a:lnTo>
                    <a:lnTo>
                      <a:pt x="1064" y="2279"/>
                    </a:lnTo>
                    <a:lnTo>
                      <a:pt x="1045" y="2283"/>
                    </a:lnTo>
                    <a:lnTo>
                      <a:pt x="1025" y="2287"/>
                    </a:lnTo>
                    <a:lnTo>
                      <a:pt x="1005" y="2291"/>
                    </a:lnTo>
                    <a:lnTo>
                      <a:pt x="989" y="2294"/>
                    </a:lnTo>
                    <a:lnTo>
                      <a:pt x="969" y="2299"/>
                    </a:lnTo>
                    <a:lnTo>
                      <a:pt x="950" y="2303"/>
                    </a:lnTo>
                    <a:lnTo>
                      <a:pt x="930" y="2306"/>
                    </a:lnTo>
                    <a:lnTo>
                      <a:pt x="911" y="2310"/>
                    </a:lnTo>
                    <a:lnTo>
                      <a:pt x="890" y="2310"/>
                    </a:lnTo>
                    <a:lnTo>
                      <a:pt x="874" y="2315"/>
                    </a:lnTo>
                    <a:lnTo>
                      <a:pt x="855" y="2315"/>
                    </a:lnTo>
                    <a:lnTo>
                      <a:pt x="835" y="2315"/>
                    </a:lnTo>
                    <a:lnTo>
                      <a:pt x="819" y="2315"/>
                    </a:lnTo>
                    <a:lnTo>
                      <a:pt x="804" y="2315"/>
                    </a:lnTo>
                    <a:lnTo>
                      <a:pt x="784" y="2315"/>
                    </a:lnTo>
                    <a:lnTo>
                      <a:pt x="768" y="2310"/>
                    </a:lnTo>
                    <a:lnTo>
                      <a:pt x="752" y="2310"/>
                    </a:lnTo>
                    <a:lnTo>
                      <a:pt x="0" y="130"/>
                    </a:lnTo>
                    <a:lnTo>
                      <a:pt x="15" y="134"/>
                    </a:lnTo>
                    <a:lnTo>
                      <a:pt x="31" y="134"/>
                    </a:lnTo>
                    <a:lnTo>
                      <a:pt x="52" y="134"/>
                    </a:lnTo>
                    <a:lnTo>
                      <a:pt x="68" y="134"/>
                    </a:lnTo>
                    <a:lnTo>
                      <a:pt x="87" y="134"/>
                    </a:lnTo>
                    <a:lnTo>
                      <a:pt x="107" y="134"/>
                    </a:lnTo>
                    <a:lnTo>
                      <a:pt x="126" y="130"/>
                    </a:lnTo>
                    <a:lnTo>
                      <a:pt x="147" y="130"/>
                    </a:lnTo>
                    <a:lnTo>
                      <a:pt x="166" y="125"/>
                    </a:lnTo>
                    <a:lnTo>
                      <a:pt x="186" y="122"/>
                    </a:lnTo>
                    <a:lnTo>
                      <a:pt x="205" y="122"/>
                    </a:lnTo>
                    <a:lnTo>
                      <a:pt x="226" y="118"/>
                    </a:lnTo>
                    <a:lnTo>
                      <a:pt x="246" y="114"/>
                    </a:lnTo>
                    <a:lnTo>
                      <a:pt x="269" y="106"/>
                    </a:lnTo>
                    <a:lnTo>
                      <a:pt x="289" y="102"/>
                    </a:lnTo>
                    <a:lnTo>
                      <a:pt x="309" y="98"/>
                    </a:lnTo>
                    <a:lnTo>
                      <a:pt x="328" y="95"/>
                    </a:lnTo>
                    <a:lnTo>
                      <a:pt x="348" y="86"/>
                    </a:lnTo>
                    <a:lnTo>
                      <a:pt x="369" y="83"/>
                    </a:lnTo>
                    <a:lnTo>
                      <a:pt x="388" y="79"/>
                    </a:lnTo>
                    <a:lnTo>
                      <a:pt x="408" y="70"/>
                    </a:lnTo>
                    <a:lnTo>
                      <a:pt x="427" y="67"/>
                    </a:lnTo>
                    <a:lnTo>
                      <a:pt x="447" y="58"/>
                    </a:lnTo>
                    <a:lnTo>
                      <a:pt x="464" y="55"/>
                    </a:lnTo>
                    <a:lnTo>
                      <a:pt x="483" y="51"/>
                    </a:lnTo>
                    <a:lnTo>
                      <a:pt x="499" y="42"/>
                    </a:lnTo>
                    <a:lnTo>
                      <a:pt x="515" y="39"/>
                    </a:lnTo>
                    <a:lnTo>
                      <a:pt x="531" y="35"/>
                    </a:lnTo>
                    <a:lnTo>
                      <a:pt x="547" y="31"/>
                    </a:lnTo>
                    <a:lnTo>
                      <a:pt x="558" y="23"/>
                    </a:lnTo>
                    <a:lnTo>
                      <a:pt x="570" y="19"/>
                    </a:lnTo>
                    <a:lnTo>
                      <a:pt x="582" y="15"/>
                    </a:lnTo>
                    <a:lnTo>
                      <a:pt x="594" y="11"/>
                    </a:lnTo>
                    <a:lnTo>
                      <a:pt x="601" y="11"/>
                    </a:lnTo>
                    <a:lnTo>
                      <a:pt x="614" y="7"/>
                    </a:lnTo>
                    <a:lnTo>
                      <a:pt x="621" y="3"/>
                    </a:lnTo>
                    <a:lnTo>
                      <a:pt x="626" y="3"/>
                    </a:lnTo>
                    <a:lnTo>
                      <a:pt x="633" y="3"/>
                    </a:lnTo>
                    <a:lnTo>
                      <a:pt x="637"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4" name="Freeform 90">
                <a:extLst>
                  <a:ext uri="{FF2B5EF4-FFF2-40B4-BE49-F238E27FC236}">
                    <a16:creationId xmlns:a16="http://schemas.microsoft.com/office/drawing/2014/main" id="{E2CFDB2A-66CA-4EA8-B04E-667D3612372D}"/>
                  </a:ext>
                </a:extLst>
              </p:cNvPr>
              <p:cNvSpPr>
                <a:spLocks/>
              </p:cNvSpPr>
              <p:nvPr/>
            </p:nvSpPr>
            <p:spPr bwMode="auto">
              <a:xfrm>
                <a:off x="1281" y="1798"/>
                <a:ext cx="155" cy="437"/>
              </a:xfrm>
              <a:custGeom>
                <a:avLst/>
                <a:gdLst>
                  <a:gd name="T0" fmla="*/ 24 w 776"/>
                  <a:gd name="T1" fmla="*/ 5 h 2185"/>
                  <a:gd name="T2" fmla="*/ 776 w 776"/>
                  <a:gd name="T3" fmla="*/ 2185 h 2185"/>
                  <a:gd name="T4" fmla="*/ 772 w 776"/>
                  <a:gd name="T5" fmla="*/ 2185 h 2185"/>
                  <a:gd name="T6" fmla="*/ 772 w 776"/>
                  <a:gd name="T7" fmla="*/ 2181 h 2185"/>
                  <a:gd name="T8" fmla="*/ 768 w 776"/>
                  <a:gd name="T9" fmla="*/ 2181 h 2185"/>
                  <a:gd name="T10" fmla="*/ 764 w 776"/>
                  <a:gd name="T11" fmla="*/ 2181 h 2185"/>
                  <a:gd name="T12" fmla="*/ 761 w 776"/>
                  <a:gd name="T13" fmla="*/ 2181 h 2185"/>
                  <a:gd name="T14" fmla="*/ 756 w 776"/>
                  <a:gd name="T15" fmla="*/ 2181 h 2185"/>
                  <a:gd name="T16" fmla="*/ 756 w 776"/>
                  <a:gd name="T17" fmla="*/ 2178 h 2185"/>
                  <a:gd name="T18" fmla="*/ 0 w 776"/>
                  <a:gd name="T19" fmla="*/ 0 h 2185"/>
                  <a:gd name="T20" fmla="*/ 4 w 776"/>
                  <a:gd name="T21" fmla="*/ 0 h 2185"/>
                  <a:gd name="T22" fmla="*/ 4 w 776"/>
                  <a:gd name="T23" fmla="*/ 5 h 2185"/>
                  <a:gd name="T24" fmla="*/ 8 w 776"/>
                  <a:gd name="T25" fmla="*/ 5 h 2185"/>
                  <a:gd name="T26" fmla="*/ 12 w 776"/>
                  <a:gd name="T27" fmla="*/ 5 h 2185"/>
                  <a:gd name="T28" fmla="*/ 16 w 776"/>
                  <a:gd name="T29" fmla="*/ 5 h 2185"/>
                  <a:gd name="T30" fmla="*/ 20 w 776"/>
                  <a:gd name="T31" fmla="*/ 5 h 2185"/>
                  <a:gd name="T32" fmla="*/ 24 w 776"/>
                  <a:gd name="T33" fmla="*/ 5 h 2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6"/>
                  <a:gd name="T52" fmla="*/ 0 h 2185"/>
                  <a:gd name="T53" fmla="*/ 776 w 776"/>
                  <a:gd name="T54" fmla="*/ 2185 h 2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6" h="2185">
                    <a:moveTo>
                      <a:pt x="24" y="5"/>
                    </a:moveTo>
                    <a:lnTo>
                      <a:pt x="776" y="2185"/>
                    </a:lnTo>
                    <a:lnTo>
                      <a:pt x="772" y="2185"/>
                    </a:lnTo>
                    <a:lnTo>
                      <a:pt x="772" y="2181"/>
                    </a:lnTo>
                    <a:lnTo>
                      <a:pt x="768" y="2181"/>
                    </a:lnTo>
                    <a:lnTo>
                      <a:pt x="764" y="2181"/>
                    </a:lnTo>
                    <a:lnTo>
                      <a:pt x="761" y="2181"/>
                    </a:lnTo>
                    <a:lnTo>
                      <a:pt x="756" y="2181"/>
                    </a:lnTo>
                    <a:lnTo>
                      <a:pt x="756" y="2178"/>
                    </a:lnTo>
                    <a:lnTo>
                      <a:pt x="0" y="0"/>
                    </a:lnTo>
                    <a:lnTo>
                      <a:pt x="4" y="0"/>
                    </a:lnTo>
                    <a:lnTo>
                      <a:pt x="4" y="5"/>
                    </a:lnTo>
                    <a:lnTo>
                      <a:pt x="8" y="5"/>
                    </a:lnTo>
                    <a:lnTo>
                      <a:pt x="12" y="5"/>
                    </a:lnTo>
                    <a:lnTo>
                      <a:pt x="16" y="5"/>
                    </a:lnTo>
                    <a:lnTo>
                      <a:pt x="20" y="5"/>
                    </a:lnTo>
                    <a:lnTo>
                      <a:pt x="24" y="5"/>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5" name="Freeform 91">
                <a:extLst>
                  <a:ext uri="{FF2B5EF4-FFF2-40B4-BE49-F238E27FC236}">
                    <a16:creationId xmlns:a16="http://schemas.microsoft.com/office/drawing/2014/main" id="{40649124-1ADD-49AE-B77D-402F2F5321CF}"/>
                  </a:ext>
                </a:extLst>
              </p:cNvPr>
              <p:cNvSpPr>
                <a:spLocks/>
              </p:cNvSpPr>
              <p:nvPr/>
            </p:nvSpPr>
            <p:spPr bwMode="auto">
              <a:xfrm>
                <a:off x="794" y="1839"/>
                <a:ext cx="359" cy="515"/>
              </a:xfrm>
              <a:custGeom>
                <a:avLst/>
                <a:gdLst>
                  <a:gd name="T0" fmla="*/ 1793 w 1793"/>
                  <a:gd name="T1" fmla="*/ 2146 h 2574"/>
                  <a:gd name="T2" fmla="*/ 1781 w 1793"/>
                  <a:gd name="T3" fmla="*/ 2150 h 2574"/>
                  <a:gd name="T4" fmla="*/ 1765 w 1793"/>
                  <a:gd name="T5" fmla="*/ 2153 h 2574"/>
                  <a:gd name="T6" fmla="*/ 1742 w 1793"/>
                  <a:gd name="T7" fmla="*/ 2162 h 2574"/>
                  <a:gd name="T8" fmla="*/ 1714 w 1793"/>
                  <a:gd name="T9" fmla="*/ 2174 h 2574"/>
                  <a:gd name="T10" fmla="*/ 1679 w 1793"/>
                  <a:gd name="T11" fmla="*/ 2185 h 2574"/>
                  <a:gd name="T12" fmla="*/ 1639 w 1793"/>
                  <a:gd name="T13" fmla="*/ 2197 h 2574"/>
                  <a:gd name="T14" fmla="*/ 1595 w 1793"/>
                  <a:gd name="T15" fmla="*/ 2217 h 2574"/>
                  <a:gd name="T16" fmla="*/ 1547 w 1793"/>
                  <a:gd name="T17" fmla="*/ 2233 h 2574"/>
                  <a:gd name="T18" fmla="*/ 1496 w 1793"/>
                  <a:gd name="T19" fmla="*/ 2252 h 2574"/>
                  <a:gd name="T20" fmla="*/ 1445 w 1793"/>
                  <a:gd name="T21" fmla="*/ 2276 h 2574"/>
                  <a:gd name="T22" fmla="*/ 1389 w 1793"/>
                  <a:gd name="T23" fmla="*/ 2300 h 2574"/>
                  <a:gd name="T24" fmla="*/ 1330 w 1793"/>
                  <a:gd name="T25" fmla="*/ 2328 h 2574"/>
                  <a:gd name="T26" fmla="*/ 1274 w 1793"/>
                  <a:gd name="T27" fmla="*/ 2356 h 2574"/>
                  <a:gd name="T28" fmla="*/ 1216 w 1793"/>
                  <a:gd name="T29" fmla="*/ 2384 h 2574"/>
                  <a:gd name="T30" fmla="*/ 1156 w 1793"/>
                  <a:gd name="T31" fmla="*/ 2415 h 2574"/>
                  <a:gd name="T32" fmla="*/ 1100 w 1793"/>
                  <a:gd name="T33" fmla="*/ 2447 h 2574"/>
                  <a:gd name="T34" fmla="*/ 1045 w 1793"/>
                  <a:gd name="T35" fmla="*/ 2482 h 2574"/>
                  <a:gd name="T36" fmla="*/ 989 w 1793"/>
                  <a:gd name="T37" fmla="*/ 2518 h 2574"/>
                  <a:gd name="T38" fmla="*/ 938 w 1793"/>
                  <a:gd name="T39" fmla="*/ 2553 h 2574"/>
                  <a:gd name="T40" fmla="*/ 0 w 1793"/>
                  <a:gd name="T41" fmla="*/ 428 h 2574"/>
                  <a:gd name="T42" fmla="*/ 56 w 1793"/>
                  <a:gd name="T43" fmla="*/ 393 h 2574"/>
                  <a:gd name="T44" fmla="*/ 115 w 1793"/>
                  <a:gd name="T45" fmla="*/ 357 h 2574"/>
                  <a:gd name="T46" fmla="*/ 174 w 1793"/>
                  <a:gd name="T47" fmla="*/ 322 h 2574"/>
                  <a:gd name="T48" fmla="*/ 234 w 1793"/>
                  <a:gd name="T49" fmla="*/ 289 h 2574"/>
                  <a:gd name="T50" fmla="*/ 297 w 1793"/>
                  <a:gd name="T51" fmla="*/ 257 h 2574"/>
                  <a:gd name="T52" fmla="*/ 360 w 1793"/>
                  <a:gd name="T53" fmla="*/ 227 h 2574"/>
                  <a:gd name="T54" fmla="*/ 424 w 1793"/>
                  <a:gd name="T55" fmla="*/ 199 h 2574"/>
                  <a:gd name="T56" fmla="*/ 487 w 1793"/>
                  <a:gd name="T57" fmla="*/ 171 h 2574"/>
                  <a:gd name="T58" fmla="*/ 547 w 1793"/>
                  <a:gd name="T59" fmla="*/ 148 h 2574"/>
                  <a:gd name="T60" fmla="*/ 605 w 1793"/>
                  <a:gd name="T61" fmla="*/ 123 h 2574"/>
                  <a:gd name="T62" fmla="*/ 661 w 1793"/>
                  <a:gd name="T63" fmla="*/ 100 h 2574"/>
                  <a:gd name="T64" fmla="*/ 713 w 1793"/>
                  <a:gd name="T65" fmla="*/ 79 h 2574"/>
                  <a:gd name="T66" fmla="*/ 764 w 1793"/>
                  <a:gd name="T67" fmla="*/ 64 h 2574"/>
                  <a:gd name="T68" fmla="*/ 808 w 1793"/>
                  <a:gd name="T69" fmla="*/ 48 h 2574"/>
                  <a:gd name="T70" fmla="*/ 847 w 1793"/>
                  <a:gd name="T71" fmla="*/ 32 h 2574"/>
                  <a:gd name="T72" fmla="*/ 883 w 1793"/>
                  <a:gd name="T73" fmla="*/ 21 h 2574"/>
                  <a:gd name="T74" fmla="*/ 910 w 1793"/>
                  <a:gd name="T75" fmla="*/ 12 h 2574"/>
                  <a:gd name="T76" fmla="*/ 931 w 1793"/>
                  <a:gd name="T77" fmla="*/ 5 h 2574"/>
                  <a:gd name="T78" fmla="*/ 946 w 1793"/>
                  <a:gd name="T79" fmla="*/ 0 h 25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93"/>
                  <a:gd name="T121" fmla="*/ 0 h 2574"/>
                  <a:gd name="T122" fmla="*/ 1793 w 1793"/>
                  <a:gd name="T123" fmla="*/ 2574 h 25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93" h="2574">
                    <a:moveTo>
                      <a:pt x="950" y="0"/>
                    </a:moveTo>
                    <a:lnTo>
                      <a:pt x="1793" y="2146"/>
                    </a:lnTo>
                    <a:lnTo>
                      <a:pt x="1790" y="2150"/>
                    </a:lnTo>
                    <a:lnTo>
                      <a:pt x="1781" y="2150"/>
                    </a:lnTo>
                    <a:lnTo>
                      <a:pt x="1774" y="2153"/>
                    </a:lnTo>
                    <a:lnTo>
                      <a:pt x="1765" y="2153"/>
                    </a:lnTo>
                    <a:lnTo>
                      <a:pt x="1753" y="2157"/>
                    </a:lnTo>
                    <a:lnTo>
                      <a:pt x="1742" y="2162"/>
                    </a:lnTo>
                    <a:lnTo>
                      <a:pt x="1730" y="2169"/>
                    </a:lnTo>
                    <a:lnTo>
                      <a:pt x="1714" y="2174"/>
                    </a:lnTo>
                    <a:lnTo>
                      <a:pt x="1698" y="2178"/>
                    </a:lnTo>
                    <a:lnTo>
                      <a:pt x="1679" y="2185"/>
                    </a:lnTo>
                    <a:lnTo>
                      <a:pt x="1658" y="2194"/>
                    </a:lnTo>
                    <a:lnTo>
                      <a:pt x="1639" y="2197"/>
                    </a:lnTo>
                    <a:lnTo>
                      <a:pt x="1619" y="2209"/>
                    </a:lnTo>
                    <a:lnTo>
                      <a:pt x="1595" y="2217"/>
                    </a:lnTo>
                    <a:lnTo>
                      <a:pt x="1572" y="2225"/>
                    </a:lnTo>
                    <a:lnTo>
                      <a:pt x="1547" y="2233"/>
                    </a:lnTo>
                    <a:lnTo>
                      <a:pt x="1524" y="2245"/>
                    </a:lnTo>
                    <a:lnTo>
                      <a:pt x="1496" y="2252"/>
                    </a:lnTo>
                    <a:lnTo>
                      <a:pt x="1473" y="2264"/>
                    </a:lnTo>
                    <a:lnTo>
                      <a:pt x="1445" y="2276"/>
                    </a:lnTo>
                    <a:lnTo>
                      <a:pt x="1417" y="2289"/>
                    </a:lnTo>
                    <a:lnTo>
                      <a:pt x="1389" y="2300"/>
                    </a:lnTo>
                    <a:lnTo>
                      <a:pt x="1362" y="2312"/>
                    </a:lnTo>
                    <a:lnTo>
                      <a:pt x="1330" y="2328"/>
                    </a:lnTo>
                    <a:lnTo>
                      <a:pt x="1302" y="2340"/>
                    </a:lnTo>
                    <a:lnTo>
                      <a:pt x="1274" y="2356"/>
                    </a:lnTo>
                    <a:lnTo>
                      <a:pt x="1247" y="2368"/>
                    </a:lnTo>
                    <a:lnTo>
                      <a:pt x="1216" y="2384"/>
                    </a:lnTo>
                    <a:lnTo>
                      <a:pt x="1188" y="2399"/>
                    </a:lnTo>
                    <a:lnTo>
                      <a:pt x="1156" y="2415"/>
                    </a:lnTo>
                    <a:lnTo>
                      <a:pt x="1128" y="2431"/>
                    </a:lnTo>
                    <a:lnTo>
                      <a:pt x="1100" y="2447"/>
                    </a:lnTo>
                    <a:lnTo>
                      <a:pt x="1073" y="2463"/>
                    </a:lnTo>
                    <a:lnTo>
                      <a:pt x="1045" y="2482"/>
                    </a:lnTo>
                    <a:lnTo>
                      <a:pt x="1017" y="2498"/>
                    </a:lnTo>
                    <a:lnTo>
                      <a:pt x="989" y="2518"/>
                    </a:lnTo>
                    <a:lnTo>
                      <a:pt x="962" y="2534"/>
                    </a:lnTo>
                    <a:lnTo>
                      <a:pt x="938" y="2553"/>
                    </a:lnTo>
                    <a:lnTo>
                      <a:pt x="915" y="2574"/>
                    </a:lnTo>
                    <a:lnTo>
                      <a:pt x="0" y="428"/>
                    </a:lnTo>
                    <a:lnTo>
                      <a:pt x="28" y="408"/>
                    </a:lnTo>
                    <a:lnTo>
                      <a:pt x="56" y="393"/>
                    </a:lnTo>
                    <a:lnTo>
                      <a:pt x="84" y="373"/>
                    </a:lnTo>
                    <a:lnTo>
                      <a:pt x="115" y="357"/>
                    </a:lnTo>
                    <a:lnTo>
                      <a:pt x="142" y="338"/>
                    </a:lnTo>
                    <a:lnTo>
                      <a:pt x="174" y="322"/>
                    </a:lnTo>
                    <a:lnTo>
                      <a:pt x="206" y="306"/>
                    </a:lnTo>
                    <a:lnTo>
                      <a:pt x="234" y="289"/>
                    </a:lnTo>
                    <a:lnTo>
                      <a:pt x="265" y="273"/>
                    </a:lnTo>
                    <a:lnTo>
                      <a:pt x="297" y="257"/>
                    </a:lnTo>
                    <a:lnTo>
                      <a:pt x="329" y="243"/>
                    </a:lnTo>
                    <a:lnTo>
                      <a:pt x="360" y="227"/>
                    </a:lnTo>
                    <a:lnTo>
                      <a:pt x="392" y="211"/>
                    </a:lnTo>
                    <a:lnTo>
                      <a:pt x="424" y="199"/>
                    </a:lnTo>
                    <a:lnTo>
                      <a:pt x="455" y="183"/>
                    </a:lnTo>
                    <a:lnTo>
                      <a:pt x="487" y="171"/>
                    </a:lnTo>
                    <a:lnTo>
                      <a:pt x="515" y="159"/>
                    </a:lnTo>
                    <a:lnTo>
                      <a:pt x="547" y="148"/>
                    </a:lnTo>
                    <a:lnTo>
                      <a:pt x="574" y="132"/>
                    </a:lnTo>
                    <a:lnTo>
                      <a:pt x="605" y="123"/>
                    </a:lnTo>
                    <a:lnTo>
                      <a:pt x="633" y="111"/>
                    </a:lnTo>
                    <a:lnTo>
                      <a:pt x="661" y="100"/>
                    </a:lnTo>
                    <a:lnTo>
                      <a:pt x="689" y="92"/>
                    </a:lnTo>
                    <a:lnTo>
                      <a:pt x="713" y="79"/>
                    </a:lnTo>
                    <a:lnTo>
                      <a:pt x="741" y="72"/>
                    </a:lnTo>
                    <a:lnTo>
                      <a:pt x="764" y="64"/>
                    </a:lnTo>
                    <a:lnTo>
                      <a:pt x="788" y="52"/>
                    </a:lnTo>
                    <a:lnTo>
                      <a:pt x="808" y="48"/>
                    </a:lnTo>
                    <a:lnTo>
                      <a:pt x="827" y="40"/>
                    </a:lnTo>
                    <a:lnTo>
                      <a:pt x="847" y="32"/>
                    </a:lnTo>
                    <a:lnTo>
                      <a:pt x="867" y="28"/>
                    </a:lnTo>
                    <a:lnTo>
                      <a:pt x="883" y="21"/>
                    </a:lnTo>
                    <a:lnTo>
                      <a:pt x="894" y="16"/>
                    </a:lnTo>
                    <a:lnTo>
                      <a:pt x="910" y="12"/>
                    </a:lnTo>
                    <a:lnTo>
                      <a:pt x="922" y="9"/>
                    </a:lnTo>
                    <a:lnTo>
                      <a:pt x="931" y="5"/>
                    </a:lnTo>
                    <a:lnTo>
                      <a:pt x="938" y="5"/>
                    </a:lnTo>
                    <a:lnTo>
                      <a:pt x="946" y="0"/>
                    </a:lnTo>
                    <a:lnTo>
                      <a:pt x="950" y="0"/>
                    </a:lnTo>
                    <a:close/>
                  </a:path>
                </a:pathLst>
              </a:custGeom>
              <a:solidFill>
                <a:srgbClr val="E4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6" name="Freeform 92">
                <a:extLst>
                  <a:ext uri="{FF2B5EF4-FFF2-40B4-BE49-F238E27FC236}">
                    <a16:creationId xmlns:a16="http://schemas.microsoft.com/office/drawing/2014/main" id="{0CFB888E-0F07-4231-A9D0-6A2FE8037EAD}"/>
                  </a:ext>
                </a:extLst>
              </p:cNvPr>
              <p:cNvSpPr>
                <a:spLocks/>
              </p:cNvSpPr>
              <p:nvPr/>
            </p:nvSpPr>
            <p:spPr bwMode="auto">
              <a:xfrm>
                <a:off x="1454" y="1780"/>
                <a:ext cx="141" cy="439"/>
              </a:xfrm>
              <a:custGeom>
                <a:avLst/>
                <a:gdLst>
                  <a:gd name="T0" fmla="*/ 0 w 704"/>
                  <a:gd name="T1" fmla="*/ 0 h 2196"/>
                  <a:gd name="T2" fmla="*/ 704 w 704"/>
                  <a:gd name="T3" fmla="*/ 2196 h 2196"/>
                  <a:gd name="T4" fmla="*/ 0 w 704"/>
                  <a:gd name="T5" fmla="*/ 0 h 2196"/>
                  <a:gd name="T6" fmla="*/ 0 60000 65536"/>
                  <a:gd name="T7" fmla="*/ 0 60000 65536"/>
                  <a:gd name="T8" fmla="*/ 0 60000 65536"/>
                  <a:gd name="T9" fmla="*/ 0 w 704"/>
                  <a:gd name="T10" fmla="*/ 0 h 2196"/>
                  <a:gd name="T11" fmla="*/ 704 w 704"/>
                  <a:gd name="T12" fmla="*/ 2196 h 2196"/>
                </a:gdLst>
                <a:ahLst/>
                <a:cxnLst>
                  <a:cxn ang="T6">
                    <a:pos x="T0" y="T1"/>
                  </a:cxn>
                  <a:cxn ang="T7">
                    <a:pos x="T2" y="T3"/>
                  </a:cxn>
                  <a:cxn ang="T8">
                    <a:pos x="T4" y="T5"/>
                  </a:cxn>
                </a:cxnLst>
                <a:rect l="T9" t="T10" r="T11" b="T12"/>
                <a:pathLst>
                  <a:path w="704" h="2196">
                    <a:moveTo>
                      <a:pt x="0" y="0"/>
                    </a:moveTo>
                    <a:lnTo>
                      <a:pt x="704" y="2196"/>
                    </a:lnTo>
                    <a:lnTo>
                      <a:pt x="0" y="0"/>
                    </a:lnTo>
                    <a:close/>
                  </a:path>
                </a:pathLst>
              </a:custGeom>
              <a:solidFill>
                <a:srgbClr val="984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7" name="Freeform 93">
                <a:extLst>
                  <a:ext uri="{FF2B5EF4-FFF2-40B4-BE49-F238E27FC236}">
                    <a16:creationId xmlns:a16="http://schemas.microsoft.com/office/drawing/2014/main" id="{D28E5371-B630-4A93-A3FD-C274E9BBA255}"/>
                  </a:ext>
                </a:extLst>
              </p:cNvPr>
              <p:cNvSpPr>
                <a:spLocks/>
              </p:cNvSpPr>
              <p:nvPr/>
            </p:nvSpPr>
            <p:spPr bwMode="auto">
              <a:xfrm>
                <a:off x="1454" y="1779"/>
                <a:ext cx="141" cy="440"/>
              </a:xfrm>
              <a:custGeom>
                <a:avLst/>
                <a:gdLst>
                  <a:gd name="T0" fmla="*/ 4 w 708"/>
                  <a:gd name="T1" fmla="*/ 4 h 2200"/>
                  <a:gd name="T2" fmla="*/ 708 w 708"/>
                  <a:gd name="T3" fmla="*/ 2200 h 2200"/>
                  <a:gd name="T4" fmla="*/ 708 w 708"/>
                  <a:gd name="T5" fmla="*/ 2196 h 2200"/>
                  <a:gd name="T6" fmla="*/ 704 w 708"/>
                  <a:gd name="T7" fmla="*/ 2196 h 2200"/>
                  <a:gd name="T8" fmla="*/ 704 w 708"/>
                  <a:gd name="T9" fmla="*/ 2193 h 2200"/>
                  <a:gd name="T10" fmla="*/ 0 w 708"/>
                  <a:gd name="T11" fmla="*/ 0 h 2200"/>
                  <a:gd name="T12" fmla="*/ 4 w 708"/>
                  <a:gd name="T13" fmla="*/ 0 h 2200"/>
                  <a:gd name="T14" fmla="*/ 4 w 708"/>
                  <a:gd name="T15" fmla="*/ 4 h 2200"/>
                  <a:gd name="T16" fmla="*/ 0 60000 65536"/>
                  <a:gd name="T17" fmla="*/ 0 60000 65536"/>
                  <a:gd name="T18" fmla="*/ 0 60000 65536"/>
                  <a:gd name="T19" fmla="*/ 0 60000 65536"/>
                  <a:gd name="T20" fmla="*/ 0 60000 65536"/>
                  <a:gd name="T21" fmla="*/ 0 60000 65536"/>
                  <a:gd name="T22" fmla="*/ 0 60000 65536"/>
                  <a:gd name="T23" fmla="*/ 0 60000 65536"/>
                  <a:gd name="T24" fmla="*/ 0 w 708"/>
                  <a:gd name="T25" fmla="*/ 0 h 2200"/>
                  <a:gd name="T26" fmla="*/ 708 w 708"/>
                  <a:gd name="T27" fmla="*/ 2200 h 2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8" h="2200">
                    <a:moveTo>
                      <a:pt x="4" y="4"/>
                    </a:moveTo>
                    <a:lnTo>
                      <a:pt x="708" y="2200"/>
                    </a:lnTo>
                    <a:lnTo>
                      <a:pt x="708" y="2196"/>
                    </a:lnTo>
                    <a:lnTo>
                      <a:pt x="704" y="2196"/>
                    </a:lnTo>
                    <a:lnTo>
                      <a:pt x="704" y="2193"/>
                    </a:lnTo>
                    <a:lnTo>
                      <a:pt x="0" y="0"/>
                    </a:lnTo>
                    <a:lnTo>
                      <a:pt x="4" y="0"/>
                    </a:lnTo>
                    <a:lnTo>
                      <a:pt x="4" y="4"/>
                    </a:lnTo>
                    <a:close/>
                  </a:path>
                </a:pathLst>
              </a:custGeom>
              <a:solidFill>
                <a:srgbClr val="984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8" name="Freeform 94">
                <a:extLst>
                  <a:ext uri="{FF2B5EF4-FFF2-40B4-BE49-F238E27FC236}">
                    <a16:creationId xmlns:a16="http://schemas.microsoft.com/office/drawing/2014/main" id="{94E0DA96-E091-4EE7-A6E0-9716B3B6163C}"/>
                  </a:ext>
                </a:extLst>
              </p:cNvPr>
              <p:cNvSpPr>
                <a:spLocks/>
              </p:cNvSpPr>
              <p:nvPr/>
            </p:nvSpPr>
            <p:spPr bwMode="auto">
              <a:xfrm>
                <a:off x="1441" y="1773"/>
                <a:ext cx="153" cy="445"/>
              </a:xfrm>
              <a:custGeom>
                <a:avLst/>
                <a:gdLst>
                  <a:gd name="T0" fmla="*/ 63 w 767"/>
                  <a:gd name="T1" fmla="*/ 28 h 2221"/>
                  <a:gd name="T2" fmla="*/ 767 w 767"/>
                  <a:gd name="T3" fmla="*/ 2221 h 2221"/>
                  <a:gd name="T4" fmla="*/ 764 w 767"/>
                  <a:gd name="T5" fmla="*/ 2217 h 2221"/>
                  <a:gd name="T6" fmla="*/ 760 w 767"/>
                  <a:gd name="T7" fmla="*/ 2212 h 2221"/>
                  <a:gd name="T8" fmla="*/ 755 w 767"/>
                  <a:gd name="T9" fmla="*/ 2212 h 2221"/>
                  <a:gd name="T10" fmla="*/ 755 w 767"/>
                  <a:gd name="T11" fmla="*/ 2208 h 2221"/>
                  <a:gd name="T12" fmla="*/ 752 w 767"/>
                  <a:gd name="T13" fmla="*/ 2208 h 2221"/>
                  <a:gd name="T14" fmla="*/ 748 w 767"/>
                  <a:gd name="T15" fmla="*/ 2205 h 2221"/>
                  <a:gd name="T16" fmla="*/ 744 w 767"/>
                  <a:gd name="T17" fmla="*/ 2205 h 2221"/>
                  <a:gd name="T18" fmla="*/ 739 w 767"/>
                  <a:gd name="T19" fmla="*/ 2201 h 2221"/>
                  <a:gd name="T20" fmla="*/ 736 w 767"/>
                  <a:gd name="T21" fmla="*/ 2201 h 2221"/>
                  <a:gd name="T22" fmla="*/ 732 w 767"/>
                  <a:gd name="T23" fmla="*/ 2201 h 2221"/>
                  <a:gd name="T24" fmla="*/ 728 w 767"/>
                  <a:gd name="T25" fmla="*/ 2196 h 2221"/>
                  <a:gd name="T26" fmla="*/ 725 w 767"/>
                  <a:gd name="T27" fmla="*/ 2196 h 2221"/>
                  <a:gd name="T28" fmla="*/ 720 w 767"/>
                  <a:gd name="T29" fmla="*/ 2196 h 2221"/>
                  <a:gd name="T30" fmla="*/ 716 w 767"/>
                  <a:gd name="T31" fmla="*/ 2196 h 2221"/>
                  <a:gd name="T32" fmla="*/ 712 w 767"/>
                  <a:gd name="T33" fmla="*/ 2193 h 2221"/>
                  <a:gd name="T34" fmla="*/ 709 w 767"/>
                  <a:gd name="T35" fmla="*/ 2193 h 2221"/>
                  <a:gd name="T36" fmla="*/ 704 w 767"/>
                  <a:gd name="T37" fmla="*/ 2193 h 2221"/>
                  <a:gd name="T38" fmla="*/ 0 w 767"/>
                  <a:gd name="T39" fmla="*/ 0 h 2221"/>
                  <a:gd name="T40" fmla="*/ 3 w 767"/>
                  <a:gd name="T41" fmla="*/ 0 h 2221"/>
                  <a:gd name="T42" fmla="*/ 8 w 767"/>
                  <a:gd name="T43" fmla="*/ 0 h 2221"/>
                  <a:gd name="T44" fmla="*/ 12 w 767"/>
                  <a:gd name="T45" fmla="*/ 0 h 2221"/>
                  <a:gd name="T46" fmla="*/ 16 w 767"/>
                  <a:gd name="T47" fmla="*/ 4 h 2221"/>
                  <a:gd name="T48" fmla="*/ 19 w 767"/>
                  <a:gd name="T49" fmla="*/ 4 h 2221"/>
                  <a:gd name="T50" fmla="*/ 24 w 767"/>
                  <a:gd name="T51" fmla="*/ 4 h 2221"/>
                  <a:gd name="T52" fmla="*/ 28 w 767"/>
                  <a:gd name="T53" fmla="*/ 4 h 2221"/>
                  <a:gd name="T54" fmla="*/ 28 w 767"/>
                  <a:gd name="T55" fmla="*/ 8 h 2221"/>
                  <a:gd name="T56" fmla="*/ 31 w 767"/>
                  <a:gd name="T57" fmla="*/ 8 h 2221"/>
                  <a:gd name="T58" fmla="*/ 35 w 767"/>
                  <a:gd name="T59" fmla="*/ 8 h 2221"/>
                  <a:gd name="T60" fmla="*/ 40 w 767"/>
                  <a:gd name="T61" fmla="*/ 8 h 2221"/>
                  <a:gd name="T62" fmla="*/ 40 w 767"/>
                  <a:gd name="T63" fmla="*/ 12 h 2221"/>
                  <a:gd name="T64" fmla="*/ 43 w 767"/>
                  <a:gd name="T65" fmla="*/ 12 h 2221"/>
                  <a:gd name="T66" fmla="*/ 47 w 767"/>
                  <a:gd name="T67" fmla="*/ 12 h 2221"/>
                  <a:gd name="T68" fmla="*/ 47 w 767"/>
                  <a:gd name="T69" fmla="*/ 16 h 2221"/>
                  <a:gd name="T70" fmla="*/ 51 w 767"/>
                  <a:gd name="T71" fmla="*/ 16 h 2221"/>
                  <a:gd name="T72" fmla="*/ 56 w 767"/>
                  <a:gd name="T73" fmla="*/ 16 h 2221"/>
                  <a:gd name="T74" fmla="*/ 56 w 767"/>
                  <a:gd name="T75" fmla="*/ 20 h 2221"/>
                  <a:gd name="T76" fmla="*/ 59 w 767"/>
                  <a:gd name="T77" fmla="*/ 20 h 2221"/>
                  <a:gd name="T78" fmla="*/ 59 w 767"/>
                  <a:gd name="T79" fmla="*/ 24 h 2221"/>
                  <a:gd name="T80" fmla="*/ 63 w 767"/>
                  <a:gd name="T81" fmla="*/ 24 h 2221"/>
                  <a:gd name="T82" fmla="*/ 63 w 767"/>
                  <a:gd name="T83" fmla="*/ 28 h 22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7"/>
                  <a:gd name="T127" fmla="*/ 0 h 2221"/>
                  <a:gd name="T128" fmla="*/ 767 w 767"/>
                  <a:gd name="T129" fmla="*/ 2221 h 22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7" h="2221">
                    <a:moveTo>
                      <a:pt x="63" y="28"/>
                    </a:moveTo>
                    <a:lnTo>
                      <a:pt x="767" y="2221"/>
                    </a:lnTo>
                    <a:lnTo>
                      <a:pt x="764" y="2217"/>
                    </a:lnTo>
                    <a:lnTo>
                      <a:pt x="760" y="2212"/>
                    </a:lnTo>
                    <a:lnTo>
                      <a:pt x="755" y="2212"/>
                    </a:lnTo>
                    <a:lnTo>
                      <a:pt x="755" y="2208"/>
                    </a:lnTo>
                    <a:lnTo>
                      <a:pt x="752" y="2208"/>
                    </a:lnTo>
                    <a:lnTo>
                      <a:pt x="748" y="2205"/>
                    </a:lnTo>
                    <a:lnTo>
                      <a:pt x="744" y="2205"/>
                    </a:lnTo>
                    <a:lnTo>
                      <a:pt x="739" y="2201"/>
                    </a:lnTo>
                    <a:lnTo>
                      <a:pt x="736" y="2201"/>
                    </a:lnTo>
                    <a:lnTo>
                      <a:pt x="732" y="2201"/>
                    </a:lnTo>
                    <a:lnTo>
                      <a:pt x="728" y="2196"/>
                    </a:lnTo>
                    <a:lnTo>
                      <a:pt x="725" y="2196"/>
                    </a:lnTo>
                    <a:lnTo>
                      <a:pt x="720" y="2196"/>
                    </a:lnTo>
                    <a:lnTo>
                      <a:pt x="716" y="2196"/>
                    </a:lnTo>
                    <a:lnTo>
                      <a:pt x="712" y="2193"/>
                    </a:lnTo>
                    <a:lnTo>
                      <a:pt x="709" y="2193"/>
                    </a:lnTo>
                    <a:lnTo>
                      <a:pt x="704" y="2193"/>
                    </a:lnTo>
                    <a:lnTo>
                      <a:pt x="0" y="0"/>
                    </a:lnTo>
                    <a:lnTo>
                      <a:pt x="3" y="0"/>
                    </a:lnTo>
                    <a:lnTo>
                      <a:pt x="8" y="0"/>
                    </a:lnTo>
                    <a:lnTo>
                      <a:pt x="12" y="0"/>
                    </a:lnTo>
                    <a:lnTo>
                      <a:pt x="16" y="4"/>
                    </a:lnTo>
                    <a:lnTo>
                      <a:pt x="19" y="4"/>
                    </a:lnTo>
                    <a:lnTo>
                      <a:pt x="24" y="4"/>
                    </a:lnTo>
                    <a:lnTo>
                      <a:pt x="28" y="4"/>
                    </a:lnTo>
                    <a:lnTo>
                      <a:pt x="28" y="8"/>
                    </a:lnTo>
                    <a:lnTo>
                      <a:pt x="31" y="8"/>
                    </a:lnTo>
                    <a:lnTo>
                      <a:pt x="35" y="8"/>
                    </a:lnTo>
                    <a:lnTo>
                      <a:pt x="40" y="8"/>
                    </a:lnTo>
                    <a:lnTo>
                      <a:pt x="40" y="12"/>
                    </a:lnTo>
                    <a:lnTo>
                      <a:pt x="43" y="12"/>
                    </a:lnTo>
                    <a:lnTo>
                      <a:pt x="47" y="12"/>
                    </a:lnTo>
                    <a:lnTo>
                      <a:pt x="47" y="16"/>
                    </a:lnTo>
                    <a:lnTo>
                      <a:pt x="51" y="16"/>
                    </a:lnTo>
                    <a:lnTo>
                      <a:pt x="56" y="16"/>
                    </a:lnTo>
                    <a:lnTo>
                      <a:pt x="56" y="20"/>
                    </a:lnTo>
                    <a:lnTo>
                      <a:pt x="59" y="20"/>
                    </a:lnTo>
                    <a:lnTo>
                      <a:pt x="59" y="24"/>
                    </a:lnTo>
                    <a:lnTo>
                      <a:pt x="63" y="24"/>
                    </a:lnTo>
                    <a:lnTo>
                      <a:pt x="63" y="28"/>
                    </a:lnTo>
                    <a:close/>
                  </a:path>
                </a:pathLst>
              </a:custGeom>
              <a:solidFill>
                <a:srgbClr val="984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39" name="Freeform 95">
                <a:extLst>
                  <a:ext uri="{FF2B5EF4-FFF2-40B4-BE49-F238E27FC236}">
                    <a16:creationId xmlns:a16="http://schemas.microsoft.com/office/drawing/2014/main" id="{8F891A83-F7FC-470C-87D2-1DB086C6EB1F}"/>
                  </a:ext>
                </a:extLst>
              </p:cNvPr>
              <p:cNvSpPr>
                <a:spLocks/>
              </p:cNvSpPr>
              <p:nvPr/>
            </p:nvSpPr>
            <p:spPr bwMode="auto">
              <a:xfrm>
                <a:off x="1413" y="1773"/>
                <a:ext cx="169" cy="439"/>
              </a:xfrm>
              <a:custGeom>
                <a:avLst/>
                <a:gdLst>
                  <a:gd name="T0" fmla="*/ 843 w 843"/>
                  <a:gd name="T1" fmla="*/ 2196 h 2196"/>
                  <a:gd name="T2" fmla="*/ 836 w 843"/>
                  <a:gd name="T3" fmla="*/ 2196 h 2196"/>
                  <a:gd name="T4" fmla="*/ 827 w 843"/>
                  <a:gd name="T5" fmla="*/ 2192 h 2196"/>
                  <a:gd name="T6" fmla="*/ 820 w 843"/>
                  <a:gd name="T7" fmla="*/ 2192 h 2196"/>
                  <a:gd name="T8" fmla="*/ 811 w 843"/>
                  <a:gd name="T9" fmla="*/ 2192 h 2196"/>
                  <a:gd name="T10" fmla="*/ 804 w 843"/>
                  <a:gd name="T11" fmla="*/ 2192 h 2196"/>
                  <a:gd name="T12" fmla="*/ 795 w 843"/>
                  <a:gd name="T13" fmla="*/ 2192 h 2196"/>
                  <a:gd name="T14" fmla="*/ 792 w 843"/>
                  <a:gd name="T15" fmla="*/ 2188 h 2196"/>
                  <a:gd name="T16" fmla="*/ 783 w 843"/>
                  <a:gd name="T17" fmla="*/ 2188 h 2196"/>
                  <a:gd name="T18" fmla="*/ 776 w 843"/>
                  <a:gd name="T19" fmla="*/ 2188 h 2196"/>
                  <a:gd name="T20" fmla="*/ 769 w 843"/>
                  <a:gd name="T21" fmla="*/ 2188 h 2196"/>
                  <a:gd name="T22" fmla="*/ 760 w 843"/>
                  <a:gd name="T23" fmla="*/ 2188 h 2196"/>
                  <a:gd name="T24" fmla="*/ 753 w 843"/>
                  <a:gd name="T25" fmla="*/ 2188 h 2196"/>
                  <a:gd name="T26" fmla="*/ 744 w 843"/>
                  <a:gd name="T27" fmla="*/ 2188 h 2196"/>
                  <a:gd name="T28" fmla="*/ 737 w 843"/>
                  <a:gd name="T29" fmla="*/ 2188 h 2196"/>
                  <a:gd name="T30" fmla="*/ 728 w 843"/>
                  <a:gd name="T31" fmla="*/ 2188 h 2196"/>
                  <a:gd name="T32" fmla="*/ 721 w 843"/>
                  <a:gd name="T33" fmla="*/ 2188 h 2196"/>
                  <a:gd name="T34" fmla="*/ 0 w 843"/>
                  <a:gd name="T35" fmla="*/ 0 h 2196"/>
                  <a:gd name="T36" fmla="*/ 8 w 843"/>
                  <a:gd name="T37" fmla="*/ 0 h 2196"/>
                  <a:gd name="T38" fmla="*/ 20 w 843"/>
                  <a:gd name="T39" fmla="*/ 0 h 2196"/>
                  <a:gd name="T40" fmla="*/ 28 w 843"/>
                  <a:gd name="T41" fmla="*/ 0 h 2196"/>
                  <a:gd name="T42" fmla="*/ 36 w 843"/>
                  <a:gd name="T43" fmla="*/ 0 h 2196"/>
                  <a:gd name="T44" fmla="*/ 44 w 843"/>
                  <a:gd name="T45" fmla="*/ 0 h 2196"/>
                  <a:gd name="T46" fmla="*/ 52 w 843"/>
                  <a:gd name="T47" fmla="*/ 0 h 2196"/>
                  <a:gd name="T48" fmla="*/ 59 w 843"/>
                  <a:gd name="T49" fmla="*/ 0 h 2196"/>
                  <a:gd name="T50" fmla="*/ 68 w 843"/>
                  <a:gd name="T51" fmla="*/ 0 h 2196"/>
                  <a:gd name="T52" fmla="*/ 75 w 843"/>
                  <a:gd name="T53" fmla="*/ 0 h 2196"/>
                  <a:gd name="T54" fmla="*/ 84 w 843"/>
                  <a:gd name="T55" fmla="*/ 0 h 2196"/>
                  <a:gd name="T56" fmla="*/ 91 w 843"/>
                  <a:gd name="T57" fmla="*/ 0 h 2196"/>
                  <a:gd name="T58" fmla="*/ 100 w 843"/>
                  <a:gd name="T59" fmla="*/ 0 h 2196"/>
                  <a:gd name="T60" fmla="*/ 107 w 843"/>
                  <a:gd name="T61" fmla="*/ 0 h 2196"/>
                  <a:gd name="T62" fmla="*/ 115 w 843"/>
                  <a:gd name="T63" fmla="*/ 0 h 2196"/>
                  <a:gd name="T64" fmla="*/ 123 w 843"/>
                  <a:gd name="T65" fmla="*/ 0 h 2196"/>
                  <a:gd name="T66" fmla="*/ 127 w 843"/>
                  <a:gd name="T67" fmla="*/ 3 h 2196"/>
                  <a:gd name="T68" fmla="*/ 135 w 843"/>
                  <a:gd name="T69" fmla="*/ 3 h 21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3"/>
                  <a:gd name="T106" fmla="*/ 0 h 2196"/>
                  <a:gd name="T107" fmla="*/ 843 w 843"/>
                  <a:gd name="T108" fmla="*/ 2196 h 21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3" h="2196">
                    <a:moveTo>
                      <a:pt x="139" y="3"/>
                    </a:moveTo>
                    <a:lnTo>
                      <a:pt x="843" y="2196"/>
                    </a:lnTo>
                    <a:lnTo>
                      <a:pt x="839" y="2196"/>
                    </a:lnTo>
                    <a:lnTo>
                      <a:pt x="836" y="2196"/>
                    </a:lnTo>
                    <a:lnTo>
                      <a:pt x="831" y="2192"/>
                    </a:lnTo>
                    <a:lnTo>
                      <a:pt x="827" y="2192"/>
                    </a:lnTo>
                    <a:lnTo>
                      <a:pt x="823" y="2192"/>
                    </a:lnTo>
                    <a:lnTo>
                      <a:pt x="820" y="2192"/>
                    </a:lnTo>
                    <a:lnTo>
                      <a:pt x="815" y="2192"/>
                    </a:lnTo>
                    <a:lnTo>
                      <a:pt x="811" y="2192"/>
                    </a:lnTo>
                    <a:lnTo>
                      <a:pt x="808" y="2192"/>
                    </a:lnTo>
                    <a:lnTo>
                      <a:pt x="804" y="2192"/>
                    </a:lnTo>
                    <a:lnTo>
                      <a:pt x="799" y="2192"/>
                    </a:lnTo>
                    <a:lnTo>
                      <a:pt x="795" y="2192"/>
                    </a:lnTo>
                    <a:lnTo>
                      <a:pt x="795" y="2188"/>
                    </a:lnTo>
                    <a:lnTo>
                      <a:pt x="792" y="2188"/>
                    </a:lnTo>
                    <a:lnTo>
                      <a:pt x="788" y="2188"/>
                    </a:lnTo>
                    <a:lnTo>
                      <a:pt x="783" y="2188"/>
                    </a:lnTo>
                    <a:lnTo>
                      <a:pt x="780" y="2188"/>
                    </a:lnTo>
                    <a:lnTo>
                      <a:pt x="776" y="2188"/>
                    </a:lnTo>
                    <a:lnTo>
                      <a:pt x="772" y="2188"/>
                    </a:lnTo>
                    <a:lnTo>
                      <a:pt x="769" y="2188"/>
                    </a:lnTo>
                    <a:lnTo>
                      <a:pt x="764" y="2188"/>
                    </a:lnTo>
                    <a:lnTo>
                      <a:pt x="760" y="2188"/>
                    </a:lnTo>
                    <a:lnTo>
                      <a:pt x="756" y="2188"/>
                    </a:lnTo>
                    <a:lnTo>
                      <a:pt x="753" y="2188"/>
                    </a:lnTo>
                    <a:lnTo>
                      <a:pt x="748" y="2188"/>
                    </a:lnTo>
                    <a:lnTo>
                      <a:pt x="744" y="2188"/>
                    </a:lnTo>
                    <a:lnTo>
                      <a:pt x="741" y="2188"/>
                    </a:lnTo>
                    <a:lnTo>
                      <a:pt x="737" y="2188"/>
                    </a:lnTo>
                    <a:lnTo>
                      <a:pt x="732" y="2188"/>
                    </a:lnTo>
                    <a:lnTo>
                      <a:pt x="728" y="2188"/>
                    </a:lnTo>
                    <a:lnTo>
                      <a:pt x="725" y="2188"/>
                    </a:lnTo>
                    <a:lnTo>
                      <a:pt x="721" y="2188"/>
                    </a:lnTo>
                    <a:lnTo>
                      <a:pt x="716" y="2188"/>
                    </a:lnTo>
                    <a:lnTo>
                      <a:pt x="0" y="0"/>
                    </a:lnTo>
                    <a:lnTo>
                      <a:pt x="5" y="0"/>
                    </a:lnTo>
                    <a:lnTo>
                      <a:pt x="8" y="0"/>
                    </a:lnTo>
                    <a:lnTo>
                      <a:pt x="16" y="0"/>
                    </a:lnTo>
                    <a:lnTo>
                      <a:pt x="20" y="0"/>
                    </a:lnTo>
                    <a:lnTo>
                      <a:pt x="24" y="0"/>
                    </a:lnTo>
                    <a:lnTo>
                      <a:pt x="28" y="0"/>
                    </a:lnTo>
                    <a:lnTo>
                      <a:pt x="32" y="0"/>
                    </a:lnTo>
                    <a:lnTo>
                      <a:pt x="36" y="0"/>
                    </a:lnTo>
                    <a:lnTo>
                      <a:pt x="40" y="0"/>
                    </a:lnTo>
                    <a:lnTo>
                      <a:pt x="44" y="0"/>
                    </a:lnTo>
                    <a:lnTo>
                      <a:pt x="47" y="0"/>
                    </a:lnTo>
                    <a:lnTo>
                      <a:pt x="52" y="0"/>
                    </a:lnTo>
                    <a:lnTo>
                      <a:pt x="56" y="0"/>
                    </a:lnTo>
                    <a:lnTo>
                      <a:pt x="59" y="0"/>
                    </a:lnTo>
                    <a:lnTo>
                      <a:pt x="63" y="0"/>
                    </a:lnTo>
                    <a:lnTo>
                      <a:pt x="68" y="0"/>
                    </a:lnTo>
                    <a:lnTo>
                      <a:pt x="72" y="0"/>
                    </a:lnTo>
                    <a:lnTo>
                      <a:pt x="75" y="0"/>
                    </a:lnTo>
                    <a:lnTo>
                      <a:pt x="79" y="0"/>
                    </a:lnTo>
                    <a:lnTo>
                      <a:pt x="84" y="0"/>
                    </a:lnTo>
                    <a:lnTo>
                      <a:pt x="87" y="0"/>
                    </a:lnTo>
                    <a:lnTo>
                      <a:pt x="91" y="0"/>
                    </a:lnTo>
                    <a:lnTo>
                      <a:pt x="95" y="0"/>
                    </a:lnTo>
                    <a:lnTo>
                      <a:pt x="100" y="0"/>
                    </a:lnTo>
                    <a:lnTo>
                      <a:pt x="103" y="0"/>
                    </a:lnTo>
                    <a:lnTo>
                      <a:pt x="107" y="0"/>
                    </a:lnTo>
                    <a:lnTo>
                      <a:pt x="111" y="0"/>
                    </a:lnTo>
                    <a:lnTo>
                      <a:pt x="115" y="0"/>
                    </a:lnTo>
                    <a:lnTo>
                      <a:pt x="119" y="0"/>
                    </a:lnTo>
                    <a:lnTo>
                      <a:pt x="123" y="0"/>
                    </a:lnTo>
                    <a:lnTo>
                      <a:pt x="123" y="3"/>
                    </a:lnTo>
                    <a:lnTo>
                      <a:pt x="127" y="3"/>
                    </a:lnTo>
                    <a:lnTo>
                      <a:pt x="131" y="3"/>
                    </a:lnTo>
                    <a:lnTo>
                      <a:pt x="135" y="3"/>
                    </a:lnTo>
                    <a:lnTo>
                      <a:pt x="139" y="3"/>
                    </a:lnTo>
                    <a:close/>
                  </a:path>
                </a:pathLst>
              </a:custGeom>
              <a:solidFill>
                <a:srgbClr val="984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0" name="Freeform 96">
                <a:extLst>
                  <a:ext uri="{FF2B5EF4-FFF2-40B4-BE49-F238E27FC236}">
                    <a16:creationId xmlns:a16="http://schemas.microsoft.com/office/drawing/2014/main" id="{B971D2A2-FD9B-4AA6-AED0-D6613A77598D}"/>
                  </a:ext>
                </a:extLst>
              </p:cNvPr>
              <p:cNvSpPr>
                <a:spLocks/>
              </p:cNvSpPr>
              <p:nvPr/>
            </p:nvSpPr>
            <p:spPr bwMode="auto">
              <a:xfrm>
                <a:off x="1272" y="1796"/>
                <a:ext cx="164" cy="439"/>
              </a:xfrm>
              <a:custGeom>
                <a:avLst/>
                <a:gdLst>
                  <a:gd name="T0" fmla="*/ 68 w 820"/>
                  <a:gd name="T1" fmla="*/ 12 h 2192"/>
                  <a:gd name="T2" fmla="*/ 820 w 820"/>
                  <a:gd name="T3" fmla="*/ 2192 h 2192"/>
                  <a:gd name="T4" fmla="*/ 816 w 820"/>
                  <a:gd name="T5" fmla="*/ 2188 h 2192"/>
                  <a:gd name="T6" fmla="*/ 812 w 820"/>
                  <a:gd name="T7" fmla="*/ 2188 h 2192"/>
                  <a:gd name="T8" fmla="*/ 805 w 820"/>
                  <a:gd name="T9" fmla="*/ 2188 h 2192"/>
                  <a:gd name="T10" fmla="*/ 800 w 820"/>
                  <a:gd name="T11" fmla="*/ 2185 h 2192"/>
                  <a:gd name="T12" fmla="*/ 796 w 820"/>
                  <a:gd name="T13" fmla="*/ 2185 h 2192"/>
                  <a:gd name="T14" fmla="*/ 792 w 820"/>
                  <a:gd name="T15" fmla="*/ 2185 h 2192"/>
                  <a:gd name="T16" fmla="*/ 789 w 820"/>
                  <a:gd name="T17" fmla="*/ 2185 h 2192"/>
                  <a:gd name="T18" fmla="*/ 784 w 820"/>
                  <a:gd name="T19" fmla="*/ 2181 h 2192"/>
                  <a:gd name="T20" fmla="*/ 780 w 820"/>
                  <a:gd name="T21" fmla="*/ 2181 h 2192"/>
                  <a:gd name="T22" fmla="*/ 777 w 820"/>
                  <a:gd name="T23" fmla="*/ 2181 h 2192"/>
                  <a:gd name="T24" fmla="*/ 773 w 820"/>
                  <a:gd name="T25" fmla="*/ 2181 h 2192"/>
                  <a:gd name="T26" fmla="*/ 768 w 820"/>
                  <a:gd name="T27" fmla="*/ 2181 h 2192"/>
                  <a:gd name="T28" fmla="*/ 768 w 820"/>
                  <a:gd name="T29" fmla="*/ 2176 h 2192"/>
                  <a:gd name="T30" fmla="*/ 764 w 820"/>
                  <a:gd name="T31" fmla="*/ 2176 h 2192"/>
                  <a:gd name="T32" fmla="*/ 761 w 820"/>
                  <a:gd name="T33" fmla="*/ 2176 h 2192"/>
                  <a:gd name="T34" fmla="*/ 0 w 820"/>
                  <a:gd name="T35" fmla="*/ 0 h 2192"/>
                  <a:gd name="T36" fmla="*/ 4 w 820"/>
                  <a:gd name="T37" fmla="*/ 0 h 2192"/>
                  <a:gd name="T38" fmla="*/ 9 w 820"/>
                  <a:gd name="T39" fmla="*/ 4 h 2192"/>
                  <a:gd name="T40" fmla="*/ 13 w 820"/>
                  <a:gd name="T41" fmla="*/ 4 h 2192"/>
                  <a:gd name="T42" fmla="*/ 16 w 820"/>
                  <a:gd name="T43" fmla="*/ 4 h 2192"/>
                  <a:gd name="T44" fmla="*/ 20 w 820"/>
                  <a:gd name="T45" fmla="*/ 4 h 2192"/>
                  <a:gd name="T46" fmla="*/ 25 w 820"/>
                  <a:gd name="T47" fmla="*/ 4 h 2192"/>
                  <a:gd name="T48" fmla="*/ 28 w 820"/>
                  <a:gd name="T49" fmla="*/ 4 h 2192"/>
                  <a:gd name="T50" fmla="*/ 28 w 820"/>
                  <a:gd name="T51" fmla="*/ 7 h 2192"/>
                  <a:gd name="T52" fmla="*/ 32 w 820"/>
                  <a:gd name="T53" fmla="*/ 7 h 2192"/>
                  <a:gd name="T54" fmla="*/ 36 w 820"/>
                  <a:gd name="T55" fmla="*/ 7 h 2192"/>
                  <a:gd name="T56" fmla="*/ 41 w 820"/>
                  <a:gd name="T57" fmla="*/ 7 h 2192"/>
                  <a:gd name="T58" fmla="*/ 44 w 820"/>
                  <a:gd name="T59" fmla="*/ 7 h 2192"/>
                  <a:gd name="T60" fmla="*/ 68 w 820"/>
                  <a:gd name="T61" fmla="*/ 12 h 21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20"/>
                  <a:gd name="T94" fmla="*/ 0 h 2192"/>
                  <a:gd name="T95" fmla="*/ 820 w 820"/>
                  <a:gd name="T96" fmla="*/ 2192 h 21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20" h="2192">
                    <a:moveTo>
                      <a:pt x="68" y="12"/>
                    </a:moveTo>
                    <a:lnTo>
                      <a:pt x="820" y="2192"/>
                    </a:lnTo>
                    <a:lnTo>
                      <a:pt x="816" y="2188"/>
                    </a:lnTo>
                    <a:lnTo>
                      <a:pt x="812" y="2188"/>
                    </a:lnTo>
                    <a:lnTo>
                      <a:pt x="805" y="2188"/>
                    </a:lnTo>
                    <a:lnTo>
                      <a:pt x="800" y="2185"/>
                    </a:lnTo>
                    <a:lnTo>
                      <a:pt x="796" y="2185"/>
                    </a:lnTo>
                    <a:lnTo>
                      <a:pt x="792" y="2185"/>
                    </a:lnTo>
                    <a:lnTo>
                      <a:pt x="789" y="2185"/>
                    </a:lnTo>
                    <a:lnTo>
                      <a:pt x="784" y="2181"/>
                    </a:lnTo>
                    <a:lnTo>
                      <a:pt x="780" y="2181"/>
                    </a:lnTo>
                    <a:lnTo>
                      <a:pt x="777" y="2181"/>
                    </a:lnTo>
                    <a:lnTo>
                      <a:pt x="773" y="2181"/>
                    </a:lnTo>
                    <a:lnTo>
                      <a:pt x="768" y="2181"/>
                    </a:lnTo>
                    <a:lnTo>
                      <a:pt x="768" y="2176"/>
                    </a:lnTo>
                    <a:lnTo>
                      <a:pt x="764" y="2176"/>
                    </a:lnTo>
                    <a:lnTo>
                      <a:pt x="761" y="2176"/>
                    </a:lnTo>
                    <a:lnTo>
                      <a:pt x="0" y="0"/>
                    </a:lnTo>
                    <a:lnTo>
                      <a:pt x="4" y="0"/>
                    </a:lnTo>
                    <a:lnTo>
                      <a:pt x="9" y="4"/>
                    </a:lnTo>
                    <a:lnTo>
                      <a:pt x="13" y="4"/>
                    </a:lnTo>
                    <a:lnTo>
                      <a:pt x="16" y="4"/>
                    </a:lnTo>
                    <a:lnTo>
                      <a:pt x="20" y="4"/>
                    </a:lnTo>
                    <a:lnTo>
                      <a:pt x="25" y="4"/>
                    </a:lnTo>
                    <a:lnTo>
                      <a:pt x="28" y="4"/>
                    </a:lnTo>
                    <a:lnTo>
                      <a:pt x="28" y="7"/>
                    </a:lnTo>
                    <a:lnTo>
                      <a:pt x="32" y="7"/>
                    </a:lnTo>
                    <a:lnTo>
                      <a:pt x="36" y="7"/>
                    </a:lnTo>
                    <a:lnTo>
                      <a:pt x="41" y="7"/>
                    </a:lnTo>
                    <a:lnTo>
                      <a:pt x="44" y="7"/>
                    </a:lnTo>
                    <a:lnTo>
                      <a:pt x="68" y="12"/>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1" name="Freeform 97">
                <a:extLst>
                  <a:ext uri="{FF2B5EF4-FFF2-40B4-BE49-F238E27FC236}">
                    <a16:creationId xmlns:a16="http://schemas.microsoft.com/office/drawing/2014/main" id="{53C7DDCF-7A74-4638-9398-67DAB0EBCAA8}"/>
                  </a:ext>
                </a:extLst>
              </p:cNvPr>
              <p:cNvSpPr>
                <a:spLocks/>
              </p:cNvSpPr>
              <p:nvPr/>
            </p:nvSpPr>
            <p:spPr bwMode="auto">
              <a:xfrm>
                <a:off x="1139" y="1795"/>
                <a:ext cx="285" cy="445"/>
              </a:xfrm>
              <a:custGeom>
                <a:avLst/>
                <a:gdLst>
                  <a:gd name="T0" fmla="*/ 1425 w 1425"/>
                  <a:gd name="T1" fmla="*/ 2183 h 2223"/>
                  <a:gd name="T2" fmla="*/ 1397 w 1425"/>
                  <a:gd name="T3" fmla="*/ 2180 h 2223"/>
                  <a:gd name="T4" fmla="*/ 1374 w 1425"/>
                  <a:gd name="T5" fmla="*/ 2176 h 2223"/>
                  <a:gd name="T6" fmla="*/ 1342 w 1425"/>
                  <a:gd name="T7" fmla="*/ 2172 h 2223"/>
                  <a:gd name="T8" fmla="*/ 1314 w 1425"/>
                  <a:gd name="T9" fmla="*/ 2172 h 2223"/>
                  <a:gd name="T10" fmla="*/ 1282 w 1425"/>
                  <a:gd name="T11" fmla="*/ 2168 h 2223"/>
                  <a:gd name="T12" fmla="*/ 1251 w 1425"/>
                  <a:gd name="T13" fmla="*/ 2168 h 2223"/>
                  <a:gd name="T14" fmla="*/ 1215 w 1425"/>
                  <a:gd name="T15" fmla="*/ 2168 h 2223"/>
                  <a:gd name="T16" fmla="*/ 1183 w 1425"/>
                  <a:gd name="T17" fmla="*/ 2168 h 2223"/>
                  <a:gd name="T18" fmla="*/ 1147 w 1425"/>
                  <a:gd name="T19" fmla="*/ 2168 h 2223"/>
                  <a:gd name="T20" fmla="*/ 1112 w 1425"/>
                  <a:gd name="T21" fmla="*/ 2172 h 2223"/>
                  <a:gd name="T22" fmla="*/ 1080 w 1425"/>
                  <a:gd name="T23" fmla="*/ 2172 h 2223"/>
                  <a:gd name="T24" fmla="*/ 1045 w 1425"/>
                  <a:gd name="T25" fmla="*/ 2176 h 2223"/>
                  <a:gd name="T26" fmla="*/ 1009 w 1425"/>
                  <a:gd name="T27" fmla="*/ 2180 h 2223"/>
                  <a:gd name="T28" fmla="*/ 978 w 1425"/>
                  <a:gd name="T29" fmla="*/ 2183 h 2223"/>
                  <a:gd name="T30" fmla="*/ 946 w 1425"/>
                  <a:gd name="T31" fmla="*/ 2188 h 2223"/>
                  <a:gd name="T32" fmla="*/ 914 w 1425"/>
                  <a:gd name="T33" fmla="*/ 2192 h 2223"/>
                  <a:gd name="T34" fmla="*/ 886 w 1425"/>
                  <a:gd name="T35" fmla="*/ 2199 h 2223"/>
                  <a:gd name="T36" fmla="*/ 858 w 1425"/>
                  <a:gd name="T37" fmla="*/ 2204 h 2223"/>
                  <a:gd name="T38" fmla="*/ 831 w 1425"/>
                  <a:gd name="T39" fmla="*/ 2211 h 2223"/>
                  <a:gd name="T40" fmla="*/ 807 w 1425"/>
                  <a:gd name="T41" fmla="*/ 2220 h 2223"/>
                  <a:gd name="T42" fmla="*/ 803 w 1425"/>
                  <a:gd name="T43" fmla="*/ 2223 h 2223"/>
                  <a:gd name="T44" fmla="*/ 795 w 1425"/>
                  <a:gd name="T45" fmla="*/ 2223 h 2223"/>
                  <a:gd name="T46" fmla="*/ 0 w 1425"/>
                  <a:gd name="T47" fmla="*/ 63 h 2223"/>
                  <a:gd name="T48" fmla="*/ 8 w 1425"/>
                  <a:gd name="T49" fmla="*/ 63 h 2223"/>
                  <a:gd name="T50" fmla="*/ 11 w 1425"/>
                  <a:gd name="T51" fmla="*/ 58 h 2223"/>
                  <a:gd name="T52" fmla="*/ 27 w 1425"/>
                  <a:gd name="T53" fmla="*/ 54 h 2223"/>
                  <a:gd name="T54" fmla="*/ 55 w 1425"/>
                  <a:gd name="T55" fmla="*/ 46 h 2223"/>
                  <a:gd name="T56" fmla="*/ 83 w 1425"/>
                  <a:gd name="T57" fmla="*/ 42 h 2223"/>
                  <a:gd name="T58" fmla="*/ 110 w 1425"/>
                  <a:gd name="T59" fmla="*/ 35 h 2223"/>
                  <a:gd name="T60" fmla="*/ 147 w 1425"/>
                  <a:gd name="T61" fmla="*/ 30 h 2223"/>
                  <a:gd name="T62" fmla="*/ 178 w 1425"/>
                  <a:gd name="T63" fmla="*/ 23 h 2223"/>
                  <a:gd name="T64" fmla="*/ 214 w 1425"/>
                  <a:gd name="T65" fmla="*/ 19 h 2223"/>
                  <a:gd name="T66" fmla="*/ 249 w 1425"/>
                  <a:gd name="T67" fmla="*/ 14 h 2223"/>
                  <a:gd name="T68" fmla="*/ 284 w 1425"/>
                  <a:gd name="T69" fmla="*/ 11 h 2223"/>
                  <a:gd name="T70" fmla="*/ 321 w 1425"/>
                  <a:gd name="T71" fmla="*/ 7 h 2223"/>
                  <a:gd name="T72" fmla="*/ 356 w 1425"/>
                  <a:gd name="T73" fmla="*/ 3 h 2223"/>
                  <a:gd name="T74" fmla="*/ 392 w 1425"/>
                  <a:gd name="T75" fmla="*/ 3 h 2223"/>
                  <a:gd name="T76" fmla="*/ 427 w 1425"/>
                  <a:gd name="T77" fmla="*/ 0 h 2223"/>
                  <a:gd name="T78" fmla="*/ 463 w 1425"/>
                  <a:gd name="T79" fmla="*/ 0 h 2223"/>
                  <a:gd name="T80" fmla="*/ 499 w 1425"/>
                  <a:gd name="T81" fmla="*/ 0 h 2223"/>
                  <a:gd name="T82" fmla="*/ 534 w 1425"/>
                  <a:gd name="T83" fmla="*/ 0 h 2223"/>
                  <a:gd name="T84" fmla="*/ 566 w 1425"/>
                  <a:gd name="T85" fmla="*/ 0 h 2223"/>
                  <a:gd name="T86" fmla="*/ 597 w 1425"/>
                  <a:gd name="T87" fmla="*/ 3 h 2223"/>
                  <a:gd name="T88" fmla="*/ 625 w 1425"/>
                  <a:gd name="T89" fmla="*/ 3 h 2223"/>
                  <a:gd name="T90" fmla="*/ 652 w 1425"/>
                  <a:gd name="T91" fmla="*/ 7 h 2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25"/>
                  <a:gd name="T139" fmla="*/ 0 h 2223"/>
                  <a:gd name="T140" fmla="*/ 1425 w 1425"/>
                  <a:gd name="T141" fmla="*/ 2223 h 2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25" h="2223">
                    <a:moveTo>
                      <a:pt x="664" y="7"/>
                    </a:moveTo>
                    <a:lnTo>
                      <a:pt x="1425" y="2183"/>
                    </a:lnTo>
                    <a:lnTo>
                      <a:pt x="1413" y="2180"/>
                    </a:lnTo>
                    <a:lnTo>
                      <a:pt x="1397" y="2180"/>
                    </a:lnTo>
                    <a:lnTo>
                      <a:pt x="1385" y="2176"/>
                    </a:lnTo>
                    <a:lnTo>
                      <a:pt x="1374" y="2176"/>
                    </a:lnTo>
                    <a:lnTo>
                      <a:pt x="1358" y="2176"/>
                    </a:lnTo>
                    <a:lnTo>
                      <a:pt x="1342" y="2172"/>
                    </a:lnTo>
                    <a:lnTo>
                      <a:pt x="1330" y="2172"/>
                    </a:lnTo>
                    <a:lnTo>
                      <a:pt x="1314" y="2172"/>
                    </a:lnTo>
                    <a:lnTo>
                      <a:pt x="1298" y="2168"/>
                    </a:lnTo>
                    <a:lnTo>
                      <a:pt x="1282" y="2168"/>
                    </a:lnTo>
                    <a:lnTo>
                      <a:pt x="1266" y="2168"/>
                    </a:lnTo>
                    <a:lnTo>
                      <a:pt x="1251" y="2168"/>
                    </a:lnTo>
                    <a:lnTo>
                      <a:pt x="1231" y="2168"/>
                    </a:lnTo>
                    <a:lnTo>
                      <a:pt x="1215" y="2168"/>
                    </a:lnTo>
                    <a:lnTo>
                      <a:pt x="1199" y="2168"/>
                    </a:lnTo>
                    <a:lnTo>
                      <a:pt x="1183" y="2168"/>
                    </a:lnTo>
                    <a:lnTo>
                      <a:pt x="1163" y="2168"/>
                    </a:lnTo>
                    <a:lnTo>
                      <a:pt x="1147" y="2168"/>
                    </a:lnTo>
                    <a:lnTo>
                      <a:pt x="1131" y="2172"/>
                    </a:lnTo>
                    <a:lnTo>
                      <a:pt x="1112" y="2172"/>
                    </a:lnTo>
                    <a:lnTo>
                      <a:pt x="1096" y="2172"/>
                    </a:lnTo>
                    <a:lnTo>
                      <a:pt x="1080" y="2172"/>
                    </a:lnTo>
                    <a:lnTo>
                      <a:pt x="1060" y="2176"/>
                    </a:lnTo>
                    <a:lnTo>
                      <a:pt x="1045" y="2176"/>
                    </a:lnTo>
                    <a:lnTo>
                      <a:pt x="1029" y="2176"/>
                    </a:lnTo>
                    <a:lnTo>
                      <a:pt x="1009" y="2180"/>
                    </a:lnTo>
                    <a:lnTo>
                      <a:pt x="993" y="2180"/>
                    </a:lnTo>
                    <a:lnTo>
                      <a:pt x="978" y="2183"/>
                    </a:lnTo>
                    <a:lnTo>
                      <a:pt x="962" y="2188"/>
                    </a:lnTo>
                    <a:lnTo>
                      <a:pt x="946" y="2188"/>
                    </a:lnTo>
                    <a:lnTo>
                      <a:pt x="930" y="2192"/>
                    </a:lnTo>
                    <a:lnTo>
                      <a:pt x="914" y="2192"/>
                    </a:lnTo>
                    <a:lnTo>
                      <a:pt x="902" y="2195"/>
                    </a:lnTo>
                    <a:lnTo>
                      <a:pt x="886" y="2199"/>
                    </a:lnTo>
                    <a:lnTo>
                      <a:pt x="870" y="2204"/>
                    </a:lnTo>
                    <a:lnTo>
                      <a:pt x="858" y="2204"/>
                    </a:lnTo>
                    <a:lnTo>
                      <a:pt x="847" y="2208"/>
                    </a:lnTo>
                    <a:lnTo>
                      <a:pt x="831" y="2211"/>
                    </a:lnTo>
                    <a:lnTo>
                      <a:pt x="819" y="2215"/>
                    </a:lnTo>
                    <a:lnTo>
                      <a:pt x="807" y="2220"/>
                    </a:lnTo>
                    <a:lnTo>
                      <a:pt x="803" y="2220"/>
                    </a:lnTo>
                    <a:lnTo>
                      <a:pt x="803" y="2223"/>
                    </a:lnTo>
                    <a:lnTo>
                      <a:pt x="800" y="2223"/>
                    </a:lnTo>
                    <a:lnTo>
                      <a:pt x="795" y="2223"/>
                    </a:lnTo>
                    <a:lnTo>
                      <a:pt x="0" y="67"/>
                    </a:lnTo>
                    <a:lnTo>
                      <a:pt x="0" y="63"/>
                    </a:lnTo>
                    <a:lnTo>
                      <a:pt x="4" y="63"/>
                    </a:lnTo>
                    <a:lnTo>
                      <a:pt x="8" y="63"/>
                    </a:lnTo>
                    <a:lnTo>
                      <a:pt x="11" y="63"/>
                    </a:lnTo>
                    <a:lnTo>
                      <a:pt x="11" y="58"/>
                    </a:lnTo>
                    <a:lnTo>
                      <a:pt x="16" y="58"/>
                    </a:lnTo>
                    <a:lnTo>
                      <a:pt x="27" y="54"/>
                    </a:lnTo>
                    <a:lnTo>
                      <a:pt x="39" y="51"/>
                    </a:lnTo>
                    <a:lnTo>
                      <a:pt x="55" y="46"/>
                    </a:lnTo>
                    <a:lnTo>
                      <a:pt x="67" y="46"/>
                    </a:lnTo>
                    <a:lnTo>
                      <a:pt x="83" y="42"/>
                    </a:lnTo>
                    <a:lnTo>
                      <a:pt x="99" y="39"/>
                    </a:lnTo>
                    <a:lnTo>
                      <a:pt x="110" y="35"/>
                    </a:lnTo>
                    <a:lnTo>
                      <a:pt x="126" y="30"/>
                    </a:lnTo>
                    <a:lnTo>
                      <a:pt x="147" y="30"/>
                    </a:lnTo>
                    <a:lnTo>
                      <a:pt x="162" y="26"/>
                    </a:lnTo>
                    <a:lnTo>
                      <a:pt x="178" y="23"/>
                    </a:lnTo>
                    <a:lnTo>
                      <a:pt x="194" y="23"/>
                    </a:lnTo>
                    <a:lnTo>
                      <a:pt x="214" y="19"/>
                    </a:lnTo>
                    <a:lnTo>
                      <a:pt x="229" y="14"/>
                    </a:lnTo>
                    <a:lnTo>
                      <a:pt x="249" y="14"/>
                    </a:lnTo>
                    <a:lnTo>
                      <a:pt x="265" y="11"/>
                    </a:lnTo>
                    <a:lnTo>
                      <a:pt x="284" y="11"/>
                    </a:lnTo>
                    <a:lnTo>
                      <a:pt x="300" y="7"/>
                    </a:lnTo>
                    <a:lnTo>
                      <a:pt x="321" y="7"/>
                    </a:lnTo>
                    <a:lnTo>
                      <a:pt x="337" y="7"/>
                    </a:lnTo>
                    <a:lnTo>
                      <a:pt x="356" y="3"/>
                    </a:lnTo>
                    <a:lnTo>
                      <a:pt x="376" y="3"/>
                    </a:lnTo>
                    <a:lnTo>
                      <a:pt x="392" y="3"/>
                    </a:lnTo>
                    <a:lnTo>
                      <a:pt x="411" y="0"/>
                    </a:lnTo>
                    <a:lnTo>
                      <a:pt x="427" y="0"/>
                    </a:lnTo>
                    <a:lnTo>
                      <a:pt x="447" y="0"/>
                    </a:lnTo>
                    <a:lnTo>
                      <a:pt x="463" y="0"/>
                    </a:lnTo>
                    <a:lnTo>
                      <a:pt x="483" y="0"/>
                    </a:lnTo>
                    <a:lnTo>
                      <a:pt x="499" y="0"/>
                    </a:lnTo>
                    <a:lnTo>
                      <a:pt x="515" y="0"/>
                    </a:lnTo>
                    <a:lnTo>
                      <a:pt x="534" y="0"/>
                    </a:lnTo>
                    <a:lnTo>
                      <a:pt x="550" y="0"/>
                    </a:lnTo>
                    <a:lnTo>
                      <a:pt x="566" y="0"/>
                    </a:lnTo>
                    <a:lnTo>
                      <a:pt x="582" y="0"/>
                    </a:lnTo>
                    <a:lnTo>
                      <a:pt x="597" y="3"/>
                    </a:lnTo>
                    <a:lnTo>
                      <a:pt x="613" y="3"/>
                    </a:lnTo>
                    <a:lnTo>
                      <a:pt x="625" y="3"/>
                    </a:lnTo>
                    <a:lnTo>
                      <a:pt x="641" y="3"/>
                    </a:lnTo>
                    <a:lnTo>
                      <a:pt x="652" y="7"/>
                    </a:lnTo>
                    <a:lnTo>
                      <a:pt x="664" y="7"/>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2" name="Freeform 98">
                <a:extLst>
                  <a:ext uri="{FF2B5EF4-FFF2-40B4-BE49-F238E27FC236}">
                    <a16:creationId xmlns:a16="http://schemas.microsoft.com/office/drawing/2014/main" id="{2F5475F8-2679-4D88-B823-AB66046E8188}"/>
                  </a:ext>
                </a:extLst>
              </p:cNvPr>
              <p:cNvSpPr>
                <a:spLocks/>
              </p:cNvSpPr>
              <p:nvPr/>
            </p:nvSpPr>
            <p:spPr bwMode="auto">
              <a:xfrm>
                <a:off x="1114" y="1808"/>
                <a:ext cx="184" cy="446"/>
              </a:xfrm>
              <a:custGeom>
                <a:avLst/>
                <a:gdLst>
                  <a:gd name="T0" fmla="*/ 921 w 921"/>
                  <a:gd name="T1" fmla="*/ 2156 h 2227"/>
                  <a:gd name="T2" fmla="*/ 914 w 921"/>
                  <a:gd name="T3" fmla="*/ 2160 h 2227"/>
                  <a:gd name="T4" fmla="*/ 910 w 921"/>
                  <a:gd name="T5" fmla="*/ 2164 h 2227"/>
                  <a:gd name="T6" fmla="*/ 901 w 921"/>
                  <a:gd name="T7" fmla="*/ 2164 h 2227"/>
                  <a:gd name="T8" fmla="*/ 898 w 921"/>
                  <a:gd name="T9" fmla="*/ 2169 h 2227"/>
                  <a:gd name="T10" fmla="*/ 889 w 921"/>
                  <a:gd name="T11" fmla="*/ 2172 h 2227"/>
                  <a:gd name="T12" fmla="*/ 882 w 921"/>
                  <a:gd name="T13" fmla="*/ 2176 h 2227"/>
                  <a:gd name="T14" fmla="*/ 878 w 921"/>
                  <a:gd name="T15" fmla="*/ 2180 h 2227"/>
                  <a:gd name="T16" fmla="*/ 870 w 921"/>
                  <a:gd name="T17" fmla="*/ 2184 h 2227"/>
                  <a:gd name="T18" fmla="*/ 862 w 921"/>
                  <a:gd name="T19" fmla="*/ 2188 h 2227"/>
                  <a:gd name="T20" fmla="*/ 858 w 921"/>
                  <a:gd name="T21" fmla="*/ 2192 h 2227"/>
                  <a:gd name="T22" fmla="*/ 850 w 921"/>
                  <a:gd name="T23" fmla="*/ 2196 h 2227"/>
                  <a:gd name="T24" fmla="*/ 846 w 921"/>
                  <a:gd name="T25" fmla="*/ 2200 h 2227"/>
                  <a:gd name="T26" fmla="*/ 838 w 921"/>
                  <a:gd name="T27" fmla="*/ 2204 h 2227"/>
                  <a:gd name="T28" fmla="*/ 831 w 921"/>
                  <a:gd name="T29" fmla="*/ 2208 h 2227"/>
                  <a:gd name="T30" fmla="*/ 822 w 921"/>
                  <a:gd name="T31" fmla="*/ 2216 h 2227"/>
                  <a:gd name="T32" fmla="*/ 815 w 921"/>
                  <a:gd name="T33" fmla="*/ 2220 h 2227"/>
                  <a:gd name="T34" fmla="*/ 806 w 921"/>
                  <a:gd name="T35" fmla="*/ 2224 h 2227"/>
                  <a:gd name="T36" fmla="*/ 0 w 921"/>
                  <a:gd name="T37" fmla="*/ 67 h 2227"/>
                  <a:gd name="T38" fmla="*/ 7 w 921"/>
                  <a:gd name="T39" fmla="*/ 63 h 2227"/>
                  <a:gd name="T40" fmla="*/ 11 w 921"/>
                  <a:gd name="T41" fmla="*/ 58 h 2227"/>
                  <a:gd name="T42" fmla="*/ 19 w 921"/>
                  <a:gd name="T43" fmla="*/ 55 h 2227"/>
                  <a:gd name="T44" fmla="*/ 27 w 921"/>
                  <a:gd name="T45" fmla="*/ 47 h 2227"/>
                  <a:gd name="T46" fmla="*/ 35 w 921"/>
                  <a:gd name="T47" fmla="*/ 42 h 2227"/>
                  <a:gd name="T48" fmla="*/ 39 w 921"/>
                  <a:gd name="T49" fmla="*/ 39 h 2227"/>
                  <a:gd name="T50" fmla="*/ 47 w 921"/>
                  <a:gd name="T51" fmla="*/ 35 h 2227"/>
                  <a:gd name="T52" fmla="*/ 54 w 921"/>
                  <a:gd name="T53" fmla="*/ 35 h 2227"/>
                  <a:gd name="T54" fmla="*/ 58 w 921"/>
                  <a:gd name="T55" fmla="*/ 31 h 2227"/>
                  <a:gd name="T56" fmla="*/ 67 w 921"/>
                  <a:gd name="T57" fmla="*/ 28 h 2227"/>
                  <a:gd name="T58" fmla="*/ 74 w 921"/>
                  <a:gd name="T59" fmla="*/ 19 h 2227"/>
                  <a:gd name="T60" fmla="*/ 82 w 921"/>
                  <a:gd name="T61" fmla="*/ 19 h 2227"/>
                  <a:gd name="T62" fmla="*/ 90 w 921"/>
                  <a:gd name="T63" fmla="*/ 12 h 2227"/>
                  <a:gd name="T64" fmla="*/ 98 w 921"/>
                  <a:gd name="T65" fmla="*/ 12 h 2227"/>
                  <a:gd name="T66" fmla="*/ 102 w 921"/>
                  <a:gd name="T67" fmla="*/ 7 h 2227"/>
                  <a:gd name="T68" fmla="*/ 110 w 921"/>
                  <a:gd name="T69" fmla="*/ 3 h 2227"/>
                  <a:gd name="T70" fmla="*/ 118 w 921"/>
                  <a:gd name="T71" fmla="*/ 0 h 2227"/>
                  <a:gd name="T72" fmla="*/ 126 w 921"/>
                  <a:gd name="T73" fmla="*/ 0 h 2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1"/>
                  <a:gd name="T112" fmla="*/ 0 h 2227"/>
                  <a:gd name="T113" fmla="*/ 921 w 921"/>
                  <a:gd name="T114" fmla="*/ 2227 h 2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1" h="2227">
                    <a:moveTo>
                      <a:pt x="126" y="0"/>
                    </a:moveTo>
                    <a:lnTo>
                      <a:pt x="921" y="2156"/>
                    </a:lnTo>
                    <a:lnTo>
                      <a:pt x="917" y="2160"/>
                    </a:lnTo>
                    <a:lnTo>
                      <a:pt x="914" y="2160"/>
                    </a:lnTo>
                    <a:lnTo>
                      <a:pt x="910" y="2160"/>
                    </a:lnTo>
                    <a:lnTo>
                      <a:pt x="910" y="2164"/>
                    </a:lnTo>
                    <a:lnTo>
                      <a:pt x="905" y="2164"/>
                    </a:lnTo>
                    <a:lnTo>
                      <a:pt x="901" y="2164"/>
                    </a:lnTo>
                    <a:lnTo>
                      <a:pt x="901" y="2169"/>
                    </a:lnTo>
                    <a:lnTo>
                      <a:pt x="898" y="2169"/>
                    </a:lnTo>
                    <a:lnTo>
                      <a:pt x="894" y="2169"/>
                    </a:lnTo>
                    <a:lnTo>
                      <a:pt x="889" y="2172"/>
                    </a:lnTo>
                    <a:lnTo>
                      <a:pt x="886" y="2172"/>
                    </a:lnTo>
                    <a:lnTo>
                      <a:pt x="882" y="2176"/>
                    </a:lnTo>
                    <a:lnTo>
                      <a:pt x="878" y="2176"/>
                    </a:lnTo>
                    <a:lnTo>
                      <a:pt x="878" y="2180"/>
                    </a:lnTo>
                    <a:lnTo>
                      <a:pt x="873" y="2180"/>
                    </a:lnTo>
                    <a:lnTo>
                      <a:pt x="870" y="2184"/>
                    </a:lnTo>
                    <a:lnTo>
                      <a:pt x="866" y="2184"/>
                    </a:lnTo>
                    <a:lnTo>
                      <a:pt x="862" y="2188"/>
                    </a:lnTo>
                    <a:lnTo>
                      <a:pt x="858" y="2188"/>
                    </a:lnTo>
                    <a:lnTo>
                      <a:pt x="858" y="2192"/>
                    </a:lnTo>
                    <a:lnTo>
                      <a:pt x="854" y="2192"/>
                    </a:lnTo>
                    <a:lnTo>
                      <a:pt x="850" y="2196"/>
                    </a:lnTo>
                    <a:lnTo>
                      <a:pt x="846" y="2196"/>
                    </a:lnTo>
                    <a:lnTo>
                      <a:pt x="846" y="2200"/>
                    </a:lnTo>
                    <a:lnTo>
                      <a:pt x="842" y="2200"/>
                    </a:lnTo>
                    <a:lnTo>
                      <a:pt x="838" y="2204"/>
                    </a:lnTo>
                    <a:lnTo>
                      <a:pt x="834" y="2208"/>
                    </a:lnTo>
                    <a:lnTo>
                      <a:pt x="831" y="2208"/>
                    </a:lnTo>
                    <a:lnTo>
                      <a:pt x="826" y="2211"/>
                    </a:lnTo>
                    <a:lnTo>
                      <a:pt x="822" y="2216"/>
                    </a:lnTo>
                    <a:lnTo>
                      <a:pt x="818" y="2216"/>
                    </a:lnTo>
                    <a:lnTo>
                      <a:pt x="815" y="2220"/>
                    </a:lnTo>
                    <a:lnTo>
                      <a:pt x="810" y="2224"/>
                    </a:lnTo>
                    <a:lnTo>
                      <a:pt x="806" y="2224"/>
                    </a:lnTo>
                    <a:lnTo>
                      <a:pt x="806" y="2227"/>
                    </a:lnTo>
                    <a:lnTo>
                      <a:pt x="0" y="67"/>
                    </a:lnTo>
                    <a:lnTo>
                      <a:pt x="3" y="67"/>
                    </a:lnTo>
                    <a:lnTo>
                      <a:pt x="7" y="63"/>
                    </a:lnTo>
                    <a:lnTo>
                      <a:pt x="11" y="63"/>
                    </a:lnTo>
                    <a:lnTo>
                      <a:pt x="11" y="58"/>
                    </a:lnTo>
                    <a:lnTo>
                      <a:pt x="15" y="58"/>
                    </a:lnTo>
                    <a:lnTo>
                      <a:pt x="19" y="55"/>
                    </a:lnTo>
                    <a:lnTo>
                      <a:pt x="23" y="51"/>
                    </a:lnTo>
                    <a:lnTo>
                      <a:pt x="27" y="47"/>
                    </a:lnTo>
                    <a:lnTo>
                      <a:pt x="31" y="47"/>
                    </a:lnTo>
                    <a:lnTo>
                      <a:pt x="35" y="42"/>
                    </a:lnTo>
                    <a:lnTo>
                      <a:pt x="39" y="42"/>
                    </a:lnTo>
                    <a:lnTo>
                      <a:pt x="39" y="39"/>
                    </a:lnTo>
                    <a:lnTo>
                      <a:pt x="42" y="39"/>
                    </a:lnTo>
                    <a:lnTo>
                      <a:pt x="47" y="35"/>
                    </a:lnTo>
                    <a:lnTo>
                      <a:pt x="51" y="35"/>
                    </a:lnTo>
                    <a:lnTo>
                      <a:pt x="54" y="35"/>
                    </a:lnTo>
                    <a:lnTo>
                      <a:pt x="54" y="31"/>
                    </a:lnTo>
                    <a:lnTo>
                      <a:pt x="58" y="31"/>
                    </a:lnTo>
                    <a:lnTo>
                      <a:pt x="63" y="28"/>
                    </a:lnTo>
                    <a:lnTo>
                      <a:pt x="67" y="28"/>
                    </a:lnTo>
                    <a:lnTo>
                      <a:pt x="70" y="23"/>
                    </a:lnTo>
                    <a:lnTo>
                      <a:pt x="74" y="19"/>
                    </a:lnTo>
                    <a:lnTo>
                      <a:pt x="79" y="19"/>
                    </a:lnTo>
                    <a:lnTo>
                      <a:pt x="82" y="19"/>
                    </a:lnTo>
                    <a:lnTo>
                      <a:pt x="86" y="15"/>
                    </a:lnTo>
                    <a:lnTo>
                      <a:pt x="90" y="12"/>
                    </a:lnTo>
                    <a:lnTo>
                      <a:pt x="95" y="12"/>
                    </a:lnTo>
                    <a:lnTo>
                      <a:pt x="98" y="12"/>
                    </a:lnTo>
                    <a:lnTo>
                      <a:pt x="98" y="7"/>
                    </a:lnTo>
                    <a:lnTo>
                      <a:pt x="102" y="7"/>
                    </a:lnTo>
                    <a:lnTo>
                      <a:pt x="106" y="7"/>
                    </a:lnTo>
                    <a:lnTo>
                      <a:pt x="110" y="3"/>
                    </a:lnTo>
                    <a:lnTo>
                      <a:pt x="114" y="3"/>
                    </a:lnTo>
                    <a:lnTo>
                      <a:pt x="118" y="0"/>
                    </a:lnTo>
                    <a:lnTo>
                      <a:pt x="122" y="0"/>
                    </a:lnTo>
                    <a:lnTo>
                      <a:pt x="126"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3" name="Freeform 99">
                <a:extLst>
                  <a:ext uri="{FF2B5EF4-FFF2-40B4-BE49-F238E27FC236}">
                    <a16:creationId xmlns:a16="http://schemas.microsoft.com/office/drawing/2014/main" id="{33211857-550D-4B34-B5D7-B9DCEA15F598}"/>
                  </a:ext>
                </a:extLst>
              </p:cNvPr>
              <p:cNvSpPr>
                <a:spLocks/>
              </p:cNvSpPr>
              <p:nvPr/>
            </p:nvSpPr>
            <p:spPr bwMode="auto">
              <a:xfrm>
                <a:off x="1058" y="1822"/>
                <a:ext cx="217" cy="486"/>
              </a:xfrm>
              <a:custGeom>
                <a:avLst/>
                <a:gdLst>
                  <a:gd name="T0" fmla="*/ 1088 w 1088"/>
                  <a:gd name="T1" fmla="*/ 2160 h 2433"/>
                  <a:gd name="T2" fmla="*/ 1069 w 1088"/>
                  <a:gd name="T3" fmla="*/ 2176 h 2433"/>
                  <a:gd name="T4" fmla="*/ 1049 w 1088"/>
                  <a:gd name="T5" fmla="*/ 2192 h 2433"/>
                  <a:gd name="T6" fmla="*/ 1030 w 1088"/>
                  <a:gd name="T7" fmla="*/ 2208 h 2433"/>
                  <a:gd name="T8" fmla="*/ 1009 w 1088"/>
                  <a:gd name="T9" fmla="*/ 2227 h 2433"/>
                  <a:gd name="T10" fmla="*/ 993 w 1088"/>
                  <a:gd name="T11" fmla="*/ 2243 h 2433"/>
                  <a:gd name="T12" fmla="*/ 977 w 1088"/>
                  <a:gd name="T13" fmla="*/ 2264 h 2433"/>
                  <a:gd name="T14" fmla="*/ 958 w 1088"/>
                  <a:gd name="T15" fmla="*/ 2280 h 2433"/>
                  <a:gd name="T16" fmla="*/ 942 w 1088"/>
                  <a:gd name="T17" fmla="*/ 2299 h 2433"/>
                  <a:gd name="T18" fmla="*/ 926 w 1088"/>
                  <a:gd name="T19" fmla="*/ 2315 h 2433"/>
                  <a:gd name="T20" fmla="*/ 914 w 1088"/>
                  <a:gd name="T21" fmla="*/ 2331 h 2433"/>
                  <a:gd name="T22" fmla="*/ 898 w 1088"/>
                  <a:gd name="T23" fmla="*/ 2347 h 2433"/>
                  <a:gd name="T24" fmla="*/ 887 w 1088"/>
                  <a:gd name="T25" fmla="*/ 2362 h 2433"/>
                  <a:gd name="T26" fmla="*/ 875 w 1088"/>
                  <a:gd name="T27" fmla="*/ 2375 h 2433"/>
                  <a:gd name="T28" fmla="*/ 867 w 1088"/>
                  <a:gd name="T29" fmla="*/ 2390 h 2433"/>
                  <a:gd name="T30" fmla="*/ 855 w 1088"/>
                  <a:gd name="T31" fmla="*/ 2402 h 2433"/>
                  <a:gd name="T32" fmla="*/ 847 w 1088"/>
                  <a:gd name="T33" fmla="*/ 2410 h 2433"/>
                  <a:gd name="T34" fmla="*/ 843 w 1088"/>
                  <a:gd name="T35" fmla="*/ 2417 h 2433"/>
                  <a:gd name="T36" fmla="*/ 835 w 1088"/>
                  <a:gd name="T37" fmla="*/ 2426 h 2433"/>
                  <a:gd name="T38" fmla="*/ 831 w 1088"/>
                  <a:gd name="T39" fmla="*/ 2430 h 2433"/>
                  <a:gd name="T40" fmla="*/ 0 w 1088"/>
                  <a:gd name="T41" fmla="*/ 265 h 2433"/>
                  <a:gd name="T42" fmla="*/ 9 w 1088"/>
                  <a:gd name="T43" fmla="*/ 257 h 2433"/>
                  <a:gd name="T44" fmla="*/ 16 w 1088"/>
                  <a:gd name="T45" fmla="*/ 249 h 2433"/>
                  <a:gd name="T46" fmla="*/ 23 w 1088"/>
                  <a:gd name="T47" fmla="*/ 241 h 2433"/>
                  <a:gd name="T48" fmla="*/ 32 w 1088"/>
                  <a:gd name="T49" fmla="*/ 229 h 2433"/>
                  <a:gd name="T50" fmla="*/ 44 w 1088"/>
                  <a:gd name="T51" fmla="*/ 218 h 2433"/>
                  <a:gd name="T52" fmla="*/ 55 w 1088"/>
                  <a:gd name="T53" fmla="*/ 206 h 2433"/>
                  <a:gd name="T54" fmla="*/ 67 w 1088"/>
                  <a:gd name="T55" fmla="*/ 190 h 2433"/>
                  <a:gd name="T56" fmla="*/ 83 w 1088"/>
                  <a:gd name="T57" fmla="*/ 174 h 2433"/>
                  <a:gd name="T58" fmla="*/ 99 w 1088"/>
                  <a:gd name="T59" fmla="*/ 158 h 2433"/>
                  <a:gd name="T60" fmla="*/ 115 w 1088"/>
                  <a:gd name="T61" fmla="*/ 142 h 2433"/>
                  <a:gd name="T62" fmla="*/ 131 w 1088"/>
                  <a:gd name="T63" fmla="*/ 126 h 2433"/>
                  <a:gd name="T64" fmla="*/ 150 w 1088"/>
                  <a:gd name="T65" fmla="*/ 111 h 2433"/>
                  <a:gd name="T66" fmla="*/ 171 w 1088"/>
                  <a:gd name="T67" fmla="*/ 91 h 2433"/>
                  <a:gd name="T68" fmla="*/ 190 w 1088"/>
                  <a:gd name="T69" fmla="*/ 75 h 2433"/>
                  <a:gd name="T70" fmla="*/ 210 w 1088"/>
                  <a:gd name="T71" fmla="*/ 55 h 2433"/>
                  <a:gd name="T72" fmla="*/ 229 w 1088"/>
                  <a:gd name="T73" fmla="*/ 39 h 2433"/>
                  <a:gd name="T74" fmla="*/ 250 w 1088"/>
                  <a:gd name="T75" fmla="*/ 23 h 2433"/>
                  <a:gd name="T76" fmla="*/ 269 w 1088"/>
                  <a:gd name="T77" fmla="*/ 7 h 24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8"/>
                  <a:gd name="T118" fmla="*/ 0 h 2433"/>
                  <a:gd name="T119" fmla="*/ 1088 w 1088"/>
                  <a:gd name="T120" fmla="*/ 2433 h 24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8" h="2433">
                    <a:moveTo>
                      <a:pt x="282" y="0"/>
                    </a:moveTo>
                    <a:lnTo>
                      <a:pt x="1088" y="2160"/>
                    </a:lnTo>
                    <a:lnTo>
                      <a:pt x="1076" y="2169"/>
                    </a:lnTo>
                    <a:lnTo>
                      <a:pt x="1069" y="2176"/>
                    </a:lnTo>
                    <a:lnTo>
                      <a:pt x="1057" y="2184"/>
                    </a:lnTo>
                    <a:lnTo>
                      <a:pt x="1049" y="2192"/>
                    </a:lnTo>
                    <a:lnTo>
                      <a:pt x="1037" y="2200"/>
                    </a:lnTo>
                    <a:lnTo>
                      <a:pt x="1030" y="2208"/>
                    </a:lnTo>
                    <a:lnTo>
                      <a:pt x="1021" y="2220"/>
                    </a:lnTo>
                    <a:lnTo>
                      <a:pt x="1009" y="2227"/>
                    </a:lnTo>
                    <a:lnTo>
                      <a:pt x="1002" y="2236"/>
                    </a:lnTo>
                    <a:lnTo>
                      <a:pt x="993" y="2243"/>
                    </a:lnTo>
                    <a:lnTo>
                      <a:pt x="986" y="2252"/>
                    </a:lnTo>
                    <a:lnTo>
                      <a:pt x="977" y="2264"/>
                    </a:lnTo>
                    <a:lnTo>
                      <a:pt x="966" y="2271"/>
                    </a:lnTo>
                    <a:lnTo>
                      <a:pt x="958" y="2280"/>
                    </a:lnTo>
                    <a:lnTo>
                      <a:pt x="950" y="2287"/>
                    </a:lnTo>
                    <a:lnTo>
                      <a:pt x="942" y="2299"/>
                    </a:lnTo>
                    <a:lnTo>
                      <a:pt x="935" y="2306"/>
                    </a:lnTo>
                    <a:lnTo>
                      <a:pt x="926" y="2315"/>
                    </a:lnTo>
                    <a:lnTo>
                      <a:pt x="919" y="2322"/>
                    </a:lnTo>
                    <a:lnTo>
                      <a:pt x="914" y="2331"/>
                    </a:lnTo>
                    <a:lnTo>
                      <a:pt x="907" y="2338"/>
                    </a:lnTo>
                    <a:lnTo>
                      <a:pt x="898" y="2347"/>
                    </a:lnTo>
                    <a:lnTo>
                      <a:pt x="895" y="2354"/>
                    </a:lnTo>
                    <a:lnTo>
                      <a:pt x="887" y="2362"/>
                    </a:lnTo>
                    <a:lnTo>
                      <a:pt x="882" y="2370"/>
                    </a:lnTo>
                    <a:lnTo>
                      <a:pt x="875" y="2375"/>
                    </a:lnTo>
                    <a:lnTo>
                      <a:pt x="871" y="2382"/>
                    </a:lnTo>
                    <a:lnTo>
                      <a:pt x="867" y="2390"/>
                    </a:lnTo>
                    <a:lnTo>
                      <a:pt x="859" y="2394"/>
                    </a:lnTo>
                    <a:lnTo>
                      <a:pt x="855" y="2402"/>
                    </a:lnTo>
                    <a:lnTo>
                      <a:pt x="851" y="2406"/>
                    </a:lnTo>
                    <a:lnTo>
                      <a:pt x="847" y="2410"/>
                    </a:lnTo>
                    <a:lnTo>
                      <a:pt x="843" y="2414"/>
                    </a:lnTo>
                    <a:lnTo>
                      <a:pt x="843" y="2417"/>
                    </a:lnTo>
                    <a:lnTo>
                      <a:pt x="840" y="2422"/>
                    </a:lnTo>
                    <a:lnTo>
                      <a:pt x="835" y="2426"/>
                    </a:lnTo>
                    <a:lnTo>
                      <a:pt x="835" y="2430"/>
                    </a:lnTo>
                    <a:lnTo>
                      <a:pt x="831" y="2430"/>
                    </a:lnTo>
                    <a:lnTo>
                      <a:pt x="831" y="2433"/>
                    </a:lnTo>
                    <a:lnTo>
                      <a:pt x="0" y="265"/>
                    </a:lnTo>
                    <a:lnTo>
                      <a:pt x="4" y="260"/>
                    </a:lnTo>
                    <a:lnTo>
                      <a:pt x="9" y="257"/>
                    </a:lnTo>
                    <a:lnTo>
                      <a:pt x="12" y="253"/>
                    </a:lnTo>
                    <a:lnTo>
                      <a:pt x="16" y="249"/>
                    </a:lnTo>
                    <a:lnTo>
                      <a:pt x="20" y="245"/>
                    </a:lnTo>
                    <a:lnTo>
                      <a:pt x="23" y="241"/>
                    </a:lnTo>
                    <a:lnTo>
                      <a:pt x="28" y="234"/>
                    </a:lnTo>
                    <a:lnTo>
                      <a:pt x="32" y="229"/>
                    </a:lnTo>
                    <a:lnTo>
                      <a:pt x="36" y="221"/>
                    </a:lnTo>
                    <a:lnTo>
                      <a:pt x="44" y="218"/>
                    </a:lnTo>
                    <a:lnTo>
                      <a:pt x="48" y="209"/>
                    </a:lnTo>
                    <a:lnTo>
                      <a:pt x="55" y="206"/>
                    </a:lnTo>
                    <a:lnTo>
                      <a:pt x="64" y="197"/>
                    </a:lnTo>
                    <a:lnTo>
                      <a:pt x="67" y="190"/>
                    </a:lnTo>
                    <a:lnTo>
                      <a:pt x="76" y="181"/>
                    </a:lnTo>
                    <a:lnTo>
                      <a:pt x="83" y="174"/>
                    </a:lnTo>
                    <a:lnTo>
                      <a:pt x="91" y="165"/>
                    </a:lnTo>
                    <a:lnTo>
                      <a:pt x="99" y="158"/>
                    </a:lnTo>
                    <a:lnTo>
                      <a:pt x="107" y="150"/>
                    </a:lnTo>
                    <a:lnTo>
                      <a:pt x="115" y="142"/>
                    </a:lnTo>
                    <a:lnTo>
                      <a:pt x="123" y="134"/>
                    </a:lnTo>
                    <a:lnTo>
                      <a:pt x="131" y="126"/>
                    </a:lnTo>
                    <a:lnTo>
                      <a:pt x="143" y="118"/>
                    </a:lnTo>
                    <a:lnTo>
                      <a:pt x="150" y="111"/>
                    </a:lnTo>
                    <a:lnTo>
                      <a:pt x="159" y="98"/>
                    </a:lnTo>
                    <a:lnTo>
                      <a:pt x="171" y="91"/>
                    </a:lnTo>
                    <a:lnTo>
                      <a:pt x="178" y="83"/>
                    </a:lnTo>
                    <a:lnTo>
                      <a:pt x="190" y="75"/>
                    </a:lnTo>
                    <a:lnTo>
                      <a:pt x="198" y="67"/>
                    </a:lnTo>
                    <a:lnTo>
                      <a:pt x="210" y="55"/>
                    </a:lnTo>
                    <a:lnTo>
                      <a:pt x="218" y="47"/>
                    </a:lnTo>
                    <a:lnTo>
                      <a:pt x="229" y="39"/>
                    </a:lnTo>
                    <a:lnTo>
                      <a:pt x="241" y="31"/>
                    </a:lnTo>
                    <a:lnTo>
                      <a:pt x="250" y="23"/>
                    </a:lnTo>
                    <a:lnTo>
                      <a:pt x="261" y="15"/>
                    </a:lnTo>
                    <a:lnTo>
                      <a:pt x="269" y="7"/>
                    </a:lnTo>
                    <a:lnTo>
                      <a:pt x="282" y="0"/>
                    </a:lnTo>
                    <a:close/>
                  </a:path>
                </a:pathLst>
              </a:custGeom>
              <a:solidFill>
                <a:srgbClr val="DFB6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4" name="Freeform 100">
                <a:extLst>
                  <a:ext uri="{FF2B5EF4-FFF2-40B4-BE49-F238E27FC236}">
                    <a16:creationId xmlns:a16="http://schemas.microsoft.com/office/drawing/2014/main" id="{BE01576B-8506-4209-9893-E2C94029C72B}"/>
                  </a:ext>
                </a:extLst>
              </p:cNvPr>
              <p:cNvSpPr>
                <a:spLocks/>
              </p:cNvSpPr>
              <p:nvPr/>
            </p:nvSpPr>
            <p:spPr bwMode="auto">
              <a:xfrm>
                <a:off x="1548" y="1816"/>
                <a:ext cx="138" cy="445"/>
              </a:xfrm>
              <a:custGeom>
                <a:avLst/>
                <a:gdLst>
                  <a:gd name="T0" fmla="*/ 4 w 689"/>
                  <a:gd name="T1" fmla="*/ 3 h 2225"/>
                  <a:gd name="T2" fmla="*/ 689 w 689"/>
                  <a:gd name="T3" fmla="*/ 2225 h 2225"/>
                  <a:gd name="T4" fmla="*/ 689 w 689"/>
                  <a:gd name="T5" fmla="*/ 2220 h 2225"/>
                  <a:gd name="T6" fmla="*/ 0 w 689"/>
                  <a:gd name="T7" fmla="*/ 0 h 2225"/>
                  <a:gd name="T8" fmla="*/ 4 w 689"/>
                  <a:gd name="T9" fmla="*/ 0 h 2225"/>
                  <a:gd name="T10" fmla="*/ 4 w 689"/>
                  <a:gd name="T11" fmla="*/ 3 h 2225"/>
                  <a:gd name="T12" fmla="*/ 0 60000 65536"/>
                  <a:gd name="T13" fmla="*/ 0 60000 65536"/>
                  <a:gd name="T14" fmla="*/ 0 60000 65536"/>
                  <a:gd name="T15" fmla="*/ 0 60000 65536"/>
                  <a:gd name="T16" fmla="*/ 0 60000 65536"/>
                  <a:gd name="T17" fmla="*/ 0 60000 65536"/>
                  <a:gd name="T18" fmla="*/ 0 w 689"/>
                  <a:gd name="T19" fmla="*/ 0 h 2225"/>
                  <a:gd name="T20" fmla="*/ 689 w 689"/>
                  <a:gd name="T21" fmla="*/ 2225 h 2225"/>
                </a:gdLst>
                <a:ahLst/>
                <a:cxnLst>
                  <a:cxn ang="T12">
                    <a:pos x="T0" y="T1"/>
                  </a:cxn>
                  <a:cxn ang="T13">
                    <a:pos x="T2" y="T3"/>
                  </a:cxn>
                  <a:cxn ang="T14">
                    <a:pos x="T4" y="T5"/>
                  </a:cxn>
                  <a:cxn ang="T15">
                    <a:pos x="T6" y="T7"/>
                  </a:cxn>
                  <a:cxn ang="T16">
                    <a:pos x="T8" y="T9"/>
                  </a:cxn>
                  <a:cxn ang="T17">
                    <a:pos x="T10" y="T11"/>
                  </a:cxn>
                </a:cxnLst>
                <a:rect l="T18" t="T19" r="T20" b="T21"/>
                <a:pathLst>
                  <a:path w="689" h="2225">
                    <a:moveTo>
                      <a:pt x="4" y="3"/>
                    </a:moveTo>
                    <a:lnTo>
                      <a:pt x="689" y="2225"/>
                    </a:lnTo>
                    <a:lnTo>
                      <a:pt x="689" y="2220"/>
                    </a:lnTo>
                    <a:lnTo>
                      <a:pt x="0" y="0"/>
                    </a:lnTo>
                    <a:lnTo>
                      <a:pt x="4" y="0"/>
                    </a:lnTo>
                    <a:lnTo>
                      <a:pt x="4" y="3"/>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5" name="Freeform 101">
                <a:extLst>
                  <a:ext uri="{FF2B5EF4-FFF2-40B4-BE49-F238E27FC236}">
                    <a16:creationId xmlns:a16="http://schemas.microsoft.com/office/drawing/2014/main" id="{2769527E-954E-44BD-B1FF-C67EC34681BD}"/>
                  </a:ext>
                </a:extLst>
              </p:cNvPr>
              <p:cNvSpPr>
                <a:spLocks/>
              </p:cNvSpPr>
              <p:nvPr/>
            </p:nvSpPr>
            <p:spPr bwMode="auto">
              <a:xfrm>
                <a:off x="1547" y="1815"/>
                <a:ext cx="139" cy="445"/>
              </a:xfrm>
              <a:custGeom>
                <a:avLst/>
                <a:gdLst>
                  <a:gd name="T0" fmla="*/ 4 w 693"/>
                  <a:gd name="T1" fmla="*/ 8 h 2228"/>
                  <a:gd name="T2" fmla="*/ 693 w 693"/>
                  <a:gd name="T3" fmla="*/ 2228 h 2228"/>
                  <a:gd name="T4" fmla="*/ 693 w 693"/>
                  <a:gd name="T5" fmla="*/ 2224 h 2228"/>
                  <a:gd name="T6" fmla="*/ 688 w 693"/>
                  <a:gd name="T7" fmla="*/ 2224 h 2228"/>
                  <a:gd name="T8" fmla="*/ 688 w 693"/>
                  <a:gd name="T9" fmla="*/ 2220 h 2228"/>
                  <a:gd name="T10" fmla="*/ 0 w 693"/>
                  <a:gd name="T11" fmla="*/ 0 h 2228"/>
                  <a:gd name="T12" fmla="*/ 4 w 693"/>
                  <a:gd name="T13" fmla="*/ 0 h 2228"/>
                  <a:gd name="T14" fmla="*/ 4 w 693"/>
                  <a:gd name="T15" fmla="*/ 4 h 2228"/>
                  <a:gd name="T16" fmla="*/ 4 w 693"/>
                  <a:gd name="T17" fmla="*/ 8 h 2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3"/>
                  <a:gd name="T28" fmla="*/ 0 h 2228"/>
                  <a:gd name="T29" fmla="*/ 693 w 693"/>
                  <a:gd name="T30" fmla="*/ 2228 h 2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3" h="2228">
                    <a:moveTo>
                      <a:pt x="4" y="8"/>
                    </a:moveTo>
                    <a:lnTo>
                      <a:pt x="693" y="2228"/>
                    </a:lnTo>
                    <a:lnTo>
                      <a:pt x="693" y="2224"/>
                    </a:lnTo>
                    <a:lnTo>
                      <a:pt x="688" y="2224"/>
                    </a:lnTo>
                    <a:lnTo>
                      <a:pt x="688" y="2220"/>
                    </a:lnTo>
                    <a:lnTo>
                      <a:pt x="0" y="0"/>
                    </a:lnTo>
                    <a:lnTo>
                      <a:pt x="4" y="0"/>
                    </a:lnTo>
                    <a:lnTo>
                      <a:pt x="4" y="4"/>
                    </a:lnTo>
                    <a:lnTo>
                      <a:pt x="4" y="8"/>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6" name="Freeform 102">
                <a:extLst>
                  <a:ext uri="{FF2B5EF4-FFF2-40B4-BE49-F238E27FC236}">
                    <a16:creationId xmlns:a16="http://schemas.microsoft.com/office/drawing/2014/main" id="{25604BEA-AE50-4000-93A1-41F1F73A1B50}"/>
                  </a:ext>
                </a:extLst>
              </p:cNvPr>
              <p:cNvSpPr>
                <a:spLocks/>
              </p:cNvSpPr>
              <p:nvPr/>
            </p:nvSpPr>
            <p:spPr bwMode="auto">
              <a:xfrm>
                <a:off x="1521" y="1803"/>
                <a:ext cx="164" cy="456"/>
              </a:xfrm>
              <a:custGeom>
                <a:avLst/>
                <a:gdLst>
                  <a:gd name="T0" fmla="*/ 819 w 819"/>
                  <a:gd name="T1" fmla="*/ 2276 h 2276"/>
                  <a:gd name="T2" fmla="*/ 812 w 819"/>
                  <a:gd name="T3" fmla="*/ 2268 h 2276"/>
                  <a:gd name="T4" fmla="*/ 803 w 819"/>
                  <a:gd name="T5" fmla="*/ 2261 h 2276"/>
                  <a:gd name="T6" fmla="*/ 796 w 819"/>
                  <a:gd name="T7" fmla="*/ 2257 h 2276"/>
                  <a:gd name="T8" fmla="*/ 792 w 819"/>
                  <a:gd name="T9" fmla="*/ 2252 h 2276"/>
                  <a:gd name="T10" fmla="*/ 784 w 819"/>
                  <a:gd name="T11" fmla="*/ 2245 h 2276"/>
                  <a:gd name="T12" fmla="*/ 776 w 819"/>
                  <a:gd name="T13" fmla="*/ 2241 h 2276"/>
                  <a:gd name="T14" fmla="*/ 768 w 819"/>
                  <a:gd name="T15" fmla="*/ 2236 h 2276"/>
                  <a:gd name="T16" fmla="*/ 761 w 819"/>
                  <a:gd name="T17" fmla="*/ 2233 h 2276"/>
                  <a:gd name="T18" fmla="*/ 752 w 819"/>
                  <a:gd name="T19" fmla="*/ 2233 h 2276"/>
                  <a:gd name="T20" fmla="*/ 745 w 819"/>
                  <a:gd name="T21" fmla="*/ 2229 h 2276"/>
                  <a:gd name="T22" fmla="*/ 736 w 819"/>
                  <a:gd name="T23" fmla="*/ 2225 h 2276"/>
                  <a:gd name="T24" fmla="*/ 729 w 819"/>
                  <a:gd name="T25" fmla="*/ 2225 h 2276"/>
                  <a:gd name="T26" fmla="*/ 721 w 819"/>
                  <a:gd name="T27" fmla="*/ 2221 h 2276"/>
                  <a:gd name="T28" fmla="*/ 713 w 819"/>
                  <a:gd name="T29" fmla="*/ 2217 h 2276"/>
                  <a:gd name="T30" fmla="*/ 705 w 819"/>
                  <a:gd name="T31" fmla="*/ 2217 h 2276"/>
                  <a:gd name="T32" fmla="*/ 697 w 819"/>
                  <a:gd name="T33" fmla="*/ 2217 h 2276"/>
                  <a:gd name="T34" fmla="*/ 0 w 819"/>
                  <a:gd name="T35" fmla="*/ 0 h 2276"/>
                  <a:gd name="T36" fmla="*/ 9 w 819"/>
                  <a:gd name="T37" fmla="*/ 4 h 2276"/>
                  <a:gd name="T38" fmla="*/ 16 w 819"/>
                  <a:gd name="T39" fmla="*/ 4 h 2276"/>
                  <a:gd name="T40" fmla="*/ 25 w 819"/>
                  <a:gd name="T41" fmla="*/ 4 h 2276"/>
                  <a:gd name="T42" fmla="*/ 32 w 819"/>
                  <a:gd name="T43" fmla="*/ 9 h 2276"/>
                  <a:gd name="T44" fmla="*/ 40 w 819"/>
                  <a:gd name="T45" fmla="*/ 9 h 2276"/>
                  <a:gd name="T46" fmla="*/ 48 w 819"/>
                  <a:gd name="T47" fmla="*/ 12 h 2276"/>
                  <a:gd name="T48" fmla="*/ 56 w 819"/>
                  <a:gd name="T49" fmla="*/ 12 h 2276"/>
                  <a:gd name="T50" fmla="*/ 64 w 819"/>
                  <a:gd name="T51" fmla="*/ 16 h 2276"/>
                  <a:gd name="T52" fmla="*/ 72 w 819"/>
                  <a:gd name="T53" fmla="*/ 21 h 2276"/>
                  <a:gd name="T54" fmla="*/ 80 w 819"/>
                  <a:gd name="T55" fmla="*/ 21 h 2276"/>
                  <a:gd name="T56" fmla="*/ 88 w 819"/>
                  <a:gd name="T57" fmla="*/ 25 h 2276"/>
                  <a:gd name="T58" fmla="*/ 92 w 819"/>
                  <a:gd name="T59" fmla="*/ 28 h 2276"/>
                  <a:gd name="T60" fmla="*/ 99 w 819"/>
                  <a:gd name="T61" fmla="*/ 32 h 2276"/>
                  <a:gd name="T62" fmla="*/ 108 w 819"/>
                  <a:gd name="T63" fmla="*/ 32 h 2276"/>
                  <a:gd name="T64" fmla="*/ 111 w 819"/>
                  <a:gd name="T65" fmla="*/ 37 h 2276"/>
                  <a:gd name="T66" fmla="*/ 120 w 819"/>
                  <a:gd name="T67" fmla="*/ 44 h 2276"/>
                  <a:gd name="T68" fmla="*/ 127 w 819"/>
                  <a:gd name="T69" fmla="*/ 48 h 2276"/>
                  <a:gd name="T70" fmla="*/ 131 w 819"/>
                  <a:gd name="T71" fmla="*/ 53 h 22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9"/>
                  <a:gd name="T109" fmla="*/ 0 h 2276"/>
                  <a:gd name="T110" fmla="*/ 819 w 819"/>
                  <a:gd name="T111" fmla="*/ 2276 h 22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9" h="2276">
                    <a:moveTo>
                      <a:pt x="131" y="56"/>
                    </a:moveTo>
                    <a:lnTo>
                      <a:pt x="819" y="2276"/>
                    </a:lnTo>
                    <a:lnTo>
                      <a:pt x="816" y="2273"/>
                    </a:lnTo>
                    <a:lnTo>
                      <a:pt x="812" y="2268"/>
                    </a:lnTo>
                    <a:lnTo>
                      <a:pt x="808" y="2264"/>
                    </a:lnTo>
                    <a:lnTo>
                      <a:pt x="803" y="2261"/>
                    </a:lnTo>
                    <a:lnTo>
                      <a:pt x="800" y="2257"/>
                    </a:lnTo>
                    <a:lnTo>
                      <a:pt x="796" y="2257"/>
                    </a:lnTo>
                    <a:lnTo>
                      <a:pt x="796" y="2252"/>
                    </a:lnTo>
                    <a:lnTo>
                      <a:pt x="792" y="2252"/>
                    </a:lnTo>
                    <a:lnTo>
                      <a:pt x="789" y="2249"/>
                    </a:lnTo>
                    <a:lnTo>
                      <a:pt x="784" y="2245"/>
                    </a:lnTo>
                    <a:lnTo>
                      <a:pt x="780" y="2245"/>
                    </a:lnTo>
                    <a:lnTo>
                      <a:pt x="776" y="2241"/>
                    </a:lnTo>
                    <a:lnTo>
                      <a:pt x="773" y="2241"/>
                    </a:lnTo>
                    <a:lnTo>
                      <a:pt x="768" y="2236"/>
                    </a:lnTo>
                    <a:lnTo>
                      <a:pt x="764" y="2236"/>
                    </a:lnTo>
                    <a:lnTo>
                      <a:pt x="761" y="2233"/>
                    </a:lnTo>
                    <a:lnTo>
                      <a:pt x="757" y="2233"/>
                    </a:lnTo>
                    <a:lnTo>
                      <a:pt x="752" y="2233"/>
                    </a:lnTo>
                    <a:lnTo>
                      <a:pt x="748" y="2229"/>
                    </a:lnTo>
                    <a:lnTo>
                      <a:pt x="745" y="2229"/>
                    </a:lnTo>
                    <a:lnTo>
                      <a:pt x="741" y="2229"/>
                    </a:lnTo>
                    <a:lnTo>
                      <a:pt x="736" y="2225"/>
                    </a:lnTo>
                    <a:lnTo>
                      <a:pt x="733" y="2225"/>
                    </a:lnTo>
                    <a:lnTo>
                      <a:pt x="729" y="2225"/>
                    </a:lnTo>
                    <a:lnTo>
                      <a:pt x="725" y="2221"/>
                    </a:lnTo>
                    <a:lnTo>
                      <a:pt x="721" y="2221"/>
                    </a:lnTo>
                    <a:lnTo>
                      <a:pt x="717" y="2221"/>
                    </a:lnTo>
                    <a:lnTo>
                      <a:pt x="713" y="2217"/>
                    </a:lnTo>
                    <a:lnTo>
                      <a:pt x="709" y="2217"/>
                    </a:lnTo>
                    <a:lnTo>
                      <a:pt x="705" y="2217"/>
                    </a:lnTo>
                    <a:lnTo>
                      <a:pt x="701" y="2217"/>
                    </a:lnTo>
                    <a:lnTo>
                      <a:pt x="697" y="2217"/>
                    </a:lnTo>
                    <a:lnTo>
                      <a:pt x="694" y="2213"/>
                    </a:lnTo>
                    <a:lnTo>
                      <a:pt x="0" y="0"/>
                    </a:lnTo>
                    <a:lnTo>
                      <a:pt x="4" y="0"/>
                    </a:lnTo>
                    <a:lnTo>
                      <a:pt x="9" y="4"/>
                    </a:lnTo>
                    <a:lnTo>
                      <a:pt x="12" y="4"/>
                    </a:lnTo>
                    <a:lnTo>
                      <a:pt x="16" y="4"/>
                    </a:lnTo>
                    <a:lnTo>
                      <a:pt x="20" y="4"/>
                    </a:lnTo>
                    <a:lnTo>
                      <a:pt x="25" y="4"/>
                    </a:lnTo>
                    <a:lnTo>
                      <a:pt x="28" y="9"/>
                    </a:lnTo>
                    <a:lnTo>
                      <a:pt x="32" y="9"/>
                    </a:lnTo>
                    <a:lnTo>
                      <a:pt x="36" y="9"/>
                    </a:lnTo>
                    <a:lnTo>
                      <a:pt x="40" y="9"/>
                    </a:lnTo>
                    <a:lnTo>
                      <a:pt x="44" y="12"/>
                    </a:lnTo>
                    <a:lnTo>
                      <a:pt x="48" y="12"/>
                    </a:lnTo>
                    <a:lnTo>
                      <a:pt x="52" y="12"/>
                    </a:lnTo>
                    <a:lnTo>
                      <a:pt x="56" y="12"/>
                    </a:lnTo>
                    <a:lnTo>
                      <a:pt x="60" y="16"/>
                    </a:lnTo>
                    <a:lnTo>
                      <a:pt x="64" y="16"/>
                    </a:lnTo>
                    <a:lnTo>
                      <a:pt x="67" y="16"/>
                    </a:lnTo>
                    <a:lnTo>
                      <a:pt x="72" y="21"/>
                    </a:lnTo>
                    <a:lnTo>
                      <a:pt x="76" y="21"/>
                    </a:lnTo>
                    <a:lnTo>
                      <a:pt x="80" y="21"/>
                    </a:lnTo>
                    <a:lnTo>
                      <a:pt x="83" y="25"/>
                    </a:lnTo>
                    <a:lnTo>
                      <a:pt x="88" y="25"/>
                    </a:lnTo>
                    <a:lnTo>
                      <a:pt x="92" y="25"/>
                    </a:lnTo>
                    <a:lnTo>
                      <a:pt x="92" y="28"/>
                    </a:lnTo>
                    <a:lnTo>
                      <a:pt x="95" y="28"/>
                    </a:lnTo>
                    <a:lnTo>
                      <a:pt x="99" y="32"/>
                    </a:lnTo>
                    <a:lnTo>
                      <a:pt x="104" y="32"/>
                    </a:lnTo>
                    <a:lnTo>
                      <a:pt x="108" y="32"/>
                    </a:lnTo>
                    <a:lnTo>
                      <a:pt x="108" y="37"/>
                    </a:lnTo>
                    <a:lnTo>
                      <a:pt x="111" y="37"/>
                    </a:lnTo>
                    <a:lnTo>
                      <a:pt x="115" y="40"/>
                    </a:lnTo>
                    <a:lnTo>
                      <a:pt x="120" y="44"/>
                    </a:lnTo>
                    <a:lnTo>
                      <a:pt x="123" y="44"/>
                    </a:lnTo>
                    <a:lnTo>
                      <a:pt x="127" y="48"/>
                    </a:lnTo>
                    <a:lnTo>
                      <a:pt x="127" y="53"/>
                    </a:lnTo>
                    <a:lnTo>
                      <a:pt x="131" y="53"/>
                    </a:lnTo>
                    <a:lnTo>
                      <a:pt x="131" y="56"/>
                    </a:lnTo>
                    <a:close/>
                  </a:path>
                </a:pathLst>
              </a:custGeom>
              <a:solidFill>
                <a:srgbClr val="987E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7" name="Freeform 103">
                <a:extLst>
                  <a:ext uri="{FF2B5EF4-FFF2-40B4-BE49-F238E27FC236}">
                    <a16:creationId xmlns:a16="http://schemas.microsoft.com/office/drawing/2014/main" id="{2D8E0DC8-A077-48D3-BB90-BAAD3E44F1BE}"/>
                  </a:ext>
                </a:extLst>
              </p:cNvPr>
              <p:cNvSpPr>
                <a:spLocks/>
              </p:cNvSpPr>
              <p:nvPr/>
            </p:nvSpPr>
            <p:spPr bwMode="auto">
              <a:xfrm>
                <a:off x="1502" y="1803"/>
                <a:ext cx="158" cy="443"/>
              </a:xfrm>
              <a:custGeom>
                <a:avLst/>
                <a:gdLst>
                  <a:gd name="T0" fmla="*/ 95 w 789"/>
                  <a:gd name="T1" fmla="*/ 3 h 2216"/>
                  <a:gd name="T2" fmla="*/ 789 w 789"/>
                  <a:gd name="T3" fmla="*/ 2216 h 2216"/>
                  <a:gd name="T4" fmla="*/ 784 w 789"/>
                  <a:gd name="T5" fmla="*/ 2216 h 2216"/>
                  <a:gd name="T6" fmla="*/ 780 w 789"/>
                  <a:gd name="T7" fmla="*/ 2216 h 2216"/>
                  <a:gd name="T8" fmla="*/ 776 w 789"/>
                  <a:gd name="T9" fmla="*/ 2216 h 2216"/>
                  <a:gd name="T10" fmla="*/ 773 w 789"/>
                  <a:gd name="T11" fmla="*/ 2216 h 2216"/>
                  <a:gd name="T12" fmla="*/ 768 w 789"/>
                  <a:gd name="T13" fmla="*/ 2216 h 2216"/>
                  <a:gd name="T14" fmla="*/ 764 w 789"/>
                  <a:gd name="T15" fmla="*/ 2216 h 2216"/>
                  <a:gd name="T16" fmla="*/ 761 w 789"/>
                  <a:gd name="T17" fmla="*/ 2212 h 2216"/>
                  <a:gd name="T18" fmla="*/ 757 w 789"/>
                  <a:gd name="T19" fmla="*/ 2212 h 2216"/>
                  <a:gd name="T20" fmla="*/ 752 w 789"/>
                  <a:gd name="T21" fmla="*/ 2212 h 2216"/>
                  <a:gd name="T22" fmla="*/ 748 w 789"/>
                  <a:gd name="T23" fmla="*/ 2212 h 2216"/>
                  <a:gd name="T24" fmla="*/ 745 w 789"/>
                  <a:gd name="T25" fmla="*/ 2212 h 2216"/>
                  <a:gd name="T26" fmla="*/ 741 w 789"/>
                  <a:gd name="T27" fmla="*/ 2212 h 2216"/>
                  <a:gd name="T28" fmla="*/ 736 w 789"/>
                  <a:gd name="T29" fmla="*/ 2212 h 2216"/>
                  <a:gd name="T30" fmla="*/ 733 w 789"/>
                  <a:gd name="T31" fmla="*/ 2212 h 2216"/>
                  <a:gd name="T32" fmla="*/ 729 w 789"/>
                  <a:gd name="T33" fmla="*/ 2212 h 2216"/>
                  <a:gd name="T34" fmla="*/ 725 w 789"/>
                  <a:gd name="T35" fmla="*/ 2212 h 2216"/>
                  <a:gd name="T36" fmla="*/ 720 w 789"/>
                  <a:gd name="T37" fmla="*/ 2212 h 2216"/>
                  <a:gd name="T38" fmla="*/ 717 w 789"/>
                  <a:gd name="T39" fmla="*/ 2212 h 2216"/>
                  <a:gd name="T40" fmla="*/ 713 w 789"/>
                  <a:gd name="T41" fmla="*/ 2212 h 2216"/>
                  <a:gd name="T42" fmla="*/ 709 w 789"/>
                  <a:gd name="T43" fmla="*/ 2212 h 2216"/>
                  <a:gd name="T44" fmla="*/ 705 w 789"/>
                  <a:gd name="T45" fmla="*/ 2212 h 2216"/>
                  <a:gd name="T46" fmla="*/ 705 w 789"/>
                  <a:gd name="T47" fmla="*/ 2216 h 2216"/>
                  <a:gd name="T48" fmla="*/ 701 w 789"/>
                  <a:gd name="T49" fmla="*/ 2216 h 2216"/>
                  <a:gd name="T50" fmla="*/ 697 w 789"/>
                  <a:gd name="T51" fmla="*/ 2216 h 2216"/>
                  <a:gd name="T52" fmla="*/ 0 w 789"/>
                  <a:gd name="T53" fmla="*/ 7 h 2216"/>
                  <a:gd name="T54" fmla="*/ 0 w 789"/>
                  <a:gd name="T55" fmla="*/ 3 h 2216"/>
                  <a:gd name="T56" fmla="*/ 4 w 789"/>
                  <a:gd name="T57" fmla="*/ 3 h 2216"/>
                  <a:gd name="T58" fmla="*/ 9 w 789"/>
                  <a:gd name="T59" fmla="*/ 3 h 2216"/>
                  <a:gd name="T60" fmla="*/ 12 w 789"/>
                  <a:gd name="T61" fmla="*/ 3 h 2216"/>
                  <a:gd name="T62" fmla="*/ 16 w 789"/>
                  <a:gd name="T63" fmla="*/ 3 h 2216"/>
                  <a:gd name="T64" fmla="*/ 20 w 789"/>
                  <a:gd name="T65" fmla="*/ 3 h 2216"/>
                  <a:gd name="T66" fmla="*/ 25 w 789"/>
                  <a:gd name="T67" fmla="*/ 0 h 2216"/>
                  <a:gd name="T68" fmla="*/ 28 w 789"/>
                  <a:gd name="T69" fmla="*/ 0 h 2216"/>
                  <a:gd name="T70" fmla="*/ 32 w 789"/>
                  <a:gd name="T71" fmla="*/ 0 h 2216"/>
                  <a:gd name="T72" fmla="*/ 36 w 789"/>
                  <a:gd name="T73" fmla="*/ 0 h 2216"/>
                  <a:gd name="T74" fmla="*/ 40 w 789"/>
                  <a:gd name="T75" fmla="*/ 0 h 2216"/>
                  <a:gd name="T76" fmla="*/ 44 w 789"/>
                  <a:gd name="T77" fmla="*/ 0 h 2216"/>
                  <a:gd name="T78" fmla="*/ 48 w 789"/>
                  <a:gd name="T79" fmla="*/ 0 h 2216"/>
                  <a:gd name="T80" fmla="*/ 52 w 789"/>
                  <a:gd name="T81" fmla="*/ 0 h 2216"/>
                  <a:gd name="T82" fmla="*/ 56 w 789"/>
                  <a:gd name="T83" fmla="*/ 0 h 2216"/>
                  <a:gd name="T84" fmla="*/ 60 w 789"/>
                  <a:gd name="T85" fmla="*/ 0 h 2216"/>
                  <a:gd name="T86" fmla="*/ 64 w 789"/>
                  <a:gd name="T87" fmla="*/ 0 h 2216"/>
                  <a:gd name="T88" fmla="*/ 67 w 789"/>
                  <a:gd name="T89" fmla="*/ 0 h 2216"/>
                  <a:gd name="T90" fmla="*/ 67 w 789"/>
                  <a:gd name="T91" fmla="*/ 3 h 2216"/>
                  <a:gd name="T92" fmla="*/ 72 w 789"/>
                  <a:gd name="T93" fmla="*/ 3 h 2216"/>
                  <a:gd name="T94" fmla="*/ 76 w 789"/>
                  <a:gd name="T95" fmla="*/ 3 h 2216"/>
                  <a:gd name="T96" fmla="*/ 80 w 789"/>
                  <a:gd name="T97" fmla="*/ 3 h 2216"/>
                  <a:gd name="T98" fmla="*/ 83 w 789"/>
                  <a:gd name="T99" fmla="*/ 3 h 2216"/>
                  <a:gd name="T100" fmla="*/ 88 w 789"/>
                  <a:gd name="T101" fmla="*/ 3 h 2216"/>
                  <a:gd name="T102" fmla="*/ 92 w 789"/>
                  <a:gd name="T103" fmla="*/ 3 h 2216"/>
                  <a:gd name="T104" fmla="*/ 95 w 789"/>
                  <a:gd name="T105" fmla="*/ 3 h 2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9"/>
                  <a:gd name="T160" fmla="*/ 0 h 2216"/>
                  <a:gd name="T161" fmla="*/ 789 w 789"/>
                  <a:gd name="T162" fmla="*/ 2216 h 2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9" h="2216">
                    <a:moveTo>
                      <a:pt x="95" y="3"/>
                    </a:moveTo>
                    <a:lnTo>
                      <a:pt x="789" y="2216"/>
                    </a:lnTo>
                    <a:lnTo>
                      <a:pt x="784" y="2216"/>
                    </a:lnTo>
                    <a:lnTo>
                      <a:pt x="780" y="2216"/>
                    </a:lnTo>
                    <a:lnTo>
                      <a:pt x="776" y="2216"/>
                    </a:lnTo>
                    <a:lnTo>
                      <a:pt x="773" y="2216"/>
                    </a:lnTo>
                    <a:lnTo>
                      <a:pt x="768" y="2216"/>
                    </a:lnTo>
                    <a:lnTo>
                      <a:pt x="764" y="2216"/>
                    </a:lnTo>
                    <a:lnTo>
                      <a:pt x="761" y="2212"/>
                    </a:lnTo>
                    <a:lnTo>
                      <a:pt x="757" y="2212"/>
                    </a:lnTo>
                    <a:lnTo>
                      <a:pt x="752" y="2212"/>
                    </a:lnTo>
                    <a:lnTo>
                      <a:pt x="748" y="2212"/>
                    </a:lnTo>
                    <a:lnTo>
                      <a:pt x="745" y="2212"/>
                    </a:lnTo>
                    <a:lnTo>
                      <a:pt x="741" y="2212"/>
                    </a:lnTo>
                    <a:lnTo>
                      <a:pt x="736" y="2212"/>
                    </a:lnTo>
                    <a:lnTo>
                      <a:pt x="733" y="2212"/>
                    </a:lnTo>
                    <a:lnTo>
                      <a:pt x="729" y="2212"/>
                    </a:lnTo>
                    <a:lnTo>
                      <a:pt x="725" y="2212"/>
                    </a:lnTo>
                    <a:lnTo>
                      <a:pt x="720" y="2212"/>
                    </a:lnTo>
                    <a:lnTo>
                      <a:pt x="717" y="2212"/>
                    </a:lnTo>
                    <a:lnTo>
                      <a:pt x="713" y="2212"/>
                    </a:lnTo>
                    <a:lnTo>
                      <a:pt x="709" y="2212"/>
                    </a:lnTo>
                    <a:lnTo>
                      <a:pt x="705" y="2212"/>
                    </a:lnTo>
                    <a:lnTo>
                      <a:pt x="705" y="2216"/>
                    </a:lnTo>
                    <a:lnTo>
                      <a:pt x="701" y="2216"/>
                    </a:lnTo>
                    <a:lnTo>
                      <a:pt x="697" y="2216"/>
                    </a:lnTo>
                    <a:lnTo>
                      <a:pt x="0" y="7"/>
                    </a:lnTo>
                    <a:lnTo>
                      <a:pt x="0" y="3"/>
                    </a:lnTo>
                    <a:lnTo>
                      <a:pt x="4" y="3"/>
                    </a:lnTo>
                    <a:lnTo>
                      <a:pt x="9" y="3"/>
                    </a:lnTo>
                    <a:lnTo>
                      <a:pt x="12" y="3"/>
                    </a:lnTo>
                    <a:lnTo>
                      <a:pt x="16" y="3"/>
                    </a:lnTo>
                    <a:lnTo>
                      <a:pt x="20" y="3"/>
                    </a:lnTo>
                    <a:lnTo>
                      <a:pt x="25" y="0"/>
                    </a:lnTo>
                    <a:lnTo>
                      <a:pt x="28" y="0"/>
                    </a:lnTo>
                    <a:lnTo>
                      <a:pt x="32" y="0"/>
                    </a:lnTo>
                    <a:lnTo>
                      <a:pt x="36" y="0"/>
                    </a:lnTo>
                    <a:lnTo>
                      <a:pt x="40" y="0"/>
                    </a:lnTo>
                    <a:lnTo>
                      <a:pt x="44" y="0"/>
                    </a:lnTo>
                    <a:lnTo>
                      <a:pt x="48" y="0"/>
                    </a:lnTo>
                    <a:lnTo>
                      <a:pt x="52" y="0"/>
                    </a:lnTo>
                    <a:lnTo>
                      <a:pt x="56" y="0"/>
                    </a:lnTo>
                    <a:lnTo>
                      <a:pt x="60" y="0"/>
                    </a:lnTo>
                    <a:lnTo>
                      <a:pt x="64" y="0"/>
                    </a:lnTo>
                    <a:lnTo>
                      <a:pt x="67" y="0"/>
                    </a:lnTo>
                    <a:lnTo>
                      <a:pt x="67" y="3"/>
                    </a:lnTo>
                    <a:lnTo>
                      <a:pt x="72" y="3"/>
                    </a:lnTo>
                    <a:lnTo>
                      <a:pt x="76" y="3"/>
                    </a:lnTo>
                    <a:lnTo>
                      <a:pt x="80" y="3"/>
                    </a:lnTo>
                    <a:lnTo>
                      <a:pt x="83" y="3"/>
                    </a:lnTo>
                    <a:lnTo>
                      <a:pt x="88" y="3"/>
                    </a:lnTo>
                    <a:lnTo>
                      <a:pt x="92" y="3"/>
                    </a:lnTo>
                    <a:lnTo>
                      <a:pt x="95" y="3"/>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8" name="Freeform 104">
                <a:extLst>
                  <a:ext uri="{FF2B5EF4-FFF2-40B4-BE49-F238E27FC236}">
                    <a16:creationId xmlns:a16="http://schemas.microsoft.com/office/drawing/2014/main" id="{AD5C9AB2-2789-4AD0-B782-4DD3A9389135}"/>
                  </a:ext>
                </a:extLst>
              </p:cNvPr>
              <p:cNvSpPr>
                <a:spLocks/>
              </p:cNvSpPr>
              <p:nvPr/>
            </p:nvSpPr>
            <p:spPr bwMode="auto">
              <a:xfrm>
                <a:off x="1487" y="1804"/>
                <a:ext cx="154" cy="449"/>
              </a:xfrm>
              <a:custGeom>
                <a:avLst/>
                <a:gdLst>
                  <a:gd name="T0" fmla="*/ 75 w 772"/>
                  <a:gd name="T1" fmla="*/ 0 h 2245"/>
                  <a:gd name="T2" fmla="*/ 772 w 772"/>
                  <a:gd name="T3" fmla="*/ 2209 h 2245"/>
                  <a:gd name="T4" fmla="*/ 769 w 772"/>
                  <a:gd name="T5" fmla="*/ 2209 h 2245"/>
                  <a:gd name="T6" fmla="*/ 769 w 772"/>
                  <a:gd name="T7" fmla="*/ 2213 h 2245"/>
                  <a:gd name="T8" fmla="*/ 764 w 772"/>
                  <a:gd name="T9" fmla="*/ 2213 h 2245"/>
                  <a:gd name="T10" fmla="*/ 760 w 772"/>
                  <a:gd name="T11" fmla="*/ 2217 h 2245"/>
                  <a:gd name="T12" fmla="*/ 756 w 772"/>
                  <a:gd name="T13" fmla="*/ 2217 h 2245"/>
                  <a:gd name="T14" fmla="*/ 756 w 772"/>
                  <a:gd name="T15" fmla="*/ 2221 h 2245"/>
                  <a:gd name="T16" fmla="*/ 753 w 772"/>
                  <a:gd name="T17" fmla="*/ 2221 h 2245"/>
                  <a:gd name="T18" fmla="*/ 748 w 772"/>
                  <a:gd name="T19" fmla="*/ 2221 h 2245"/>
                  <a:gd name="T20" fmla="*/ 748 w 772"/>
                  <a:gd name="T21" fmla="*/ 2225 h 2245"/>
                  <a:gd name="T22" fmla="*/ 744 w 772"/>
                  <a:gd name="T23" fmla="*/ 2225 h 2245"/>
                  <a:gd name="T24" fmla="*/ 741 w 772"/>
                  <a:gd name="T25" fmla="*/ 2225 h 2245"/>
                  <a:gd name="T26" fmla="*/ 741 w 772"/>
                  <a:gd name="T27" fmla="*/ 2229 h 2245"/>
                  <a:gd name="T28" fmla="*/ 737 w 772"/>
                  <a:gd name="T29" fmla="*/ 2229 h 2245"/>
                  <a:gd name="T30" fmla="*/ 732 w 772"/>
                  <a:gd name="T31" fmla="*/ 2229 h 2245"/>
                  <a:gd name="T32" fmla="*/ 732 w 772"/>
                  <a:gd name="T33" fmla="*/ 2232 h 2245"/>
                  <a:gd name="T34" fmla="*/ 728 w 772"/>
                  <a:gd name="T35" fmla="*/ 2232 h 2245"/>
                  <a:gd name="T36" fmla="*/ 725 w 772"/>
                  <a:gd name="T37" fmla="*/ 2232 h 2245"/>
                  <a:gd name="T38" fmla="*/ 721 w 772"/>
                  <a:gd name="T39" fmla="*/ 2237 h 2245"/>
                  <a:gd name="T40" fmla="*/ 716 w 772"/>
                  <a:gd name="T41" fmla="*/ 2237 h 2245"/>
                  <a:gd name="T42" fmla="*/ 713 w 772"/>
                  <a:gd name="T43" fmla="*/ 2237 h 2245"/>
                  <a:gd name="T44" fmla="*/ 713 w 772"/>
                  <a:gd name="T45" fmla="*/ 2241 h 2245"/>
                  <a:gd name="T46" fmla="*/ 709 w 772"/>
                  <a:gd name="T47" fmla="*/ 2241 h 2245"/>
                  <a:gd name="T48" fmla="*/ 705 w 772"/>
                  <a:gd name="T49" fmla="*/ 2241 h 2245"/>
                  <a:gd name="T50" fmla="*/ 705 w 772"/>
                  <a:gd name="T51" fmla="*/ 2245 h 2245"/>
                  <a:gd name="T52" fmla="*/ 0 w 772"/>
                  <a:gd name="T53" fmla="*/ 33 h 2245"/>
                  <a:gd name="T54" fmla="*/ 5 w 772"/>
                  <a:gd name="T55" fmla="*/ 33 h 2245"/>
                  <a:gd name="T56" fmla="*/ 8 w 772"/>
                  <a:gd name="T57" fmla="*/ 28 h 2245"/>
                  <a:gd name="T58" fmla="*/ 12 w 772"/>
                  <a:gd name="T59" fmla="*/ 28 h 2245"/>
                  <a:gd name="T60" fmla="*/ 16 w 772"/>
                  <a:gd name="T61" fmla="*/ 28 h 2245"/>
                  <a:gd name="T62" fmla="*/ 20 w 772"/>
                  <a:gd name="T63" fmla="*/ 24 h 2245"/>
                  <a:gd name="T64" fmla="*/ 24 w 772"/>
                  <a:gd name="T65" fmla="*/ 24 h 2245"/>
                  <a:gd name="T66" fmla="*/ 28 w 772"/>
                  <a:gd name="T67" fmla="*/ 24 h 2245"/>
                  <a:gd name="T68" fmla="*/ 28 w 772"/>
                  <a:gd name="T69" fmla="*/ 21 h 2245"/>
                  <a:gd name="T70" fmla="*/ 32 w 772"/>
                  <a:gd name="T71" fmla="*/ 21 h 2245"/>
                  <a:gd name="T72" fmla="*/ 36 w 772"/>
                  <a:gd name="T73" fmla="*/ 21 h 2245"/>
                  <a:gd name="T74" fmla="*/ 40 w 772"/>
                  <a:gd name="T75" fmla="*/ 17 h 2245"/>
                  <a:gd name="T76" fmla="*/ 44 w 772"/>
                  <a:gd name="T77" fmla="*/ 17 h 2245"/>
                  <a:gd name="T78" fmla="*/ 47 w 772"/>
                  <a:gd name="T79" fmla="*/ 12 h 2245"/>
                  <a:gd name="T80" fmla="*/ 52 w 772"/>
                  <a:gd name="T81" fmla="*/ 12 h 2245"/>
                  <a:gd name="T82" fmla="*/ 56 w 772"/>
                  <a:gd name="T83" fmla="*/ 8 h 2245"/>
                  <a:gd name="T84" fmla="*/ 59 w 772"/>
                  <a:gd name="T85" fmla="*/ 8 h 2245"/>
                  <a:gd name="T86" fmla="*/ 59 w 772"/>
                  <a:gd name="T87" fmla="*/ 5 h 2245"/>
                  <a:gd name="T88" fmla="*/ 63 w 772"/>
                  <a:gd name="T89" fmla="*/ 5 h 2245"/>
                  <a:gd name="T90" fmla="*/ 68 w 772"/>
                  <a:gd name="T91" fmla="*/ 5 h 2245"/>
                  <a:gd name="T92" fmla="*/ 68 w 772"/>
                  <a:gd name="T93" fmla="*/ 0 h 2245"/>
                  <a:gd name="T94" fmla="*/ 72 w 772"/>
                  <a:gd name="T95" fmla="*/ 0 h 2245"/>
                  <a:gd name="T96" fmla="*/ 75 w 772"/>
                  <a:gd name="T97" fmla="*/ 0 h 22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2"/>
                  <a:gd name="T148" fmla="*/ 0 h 2245"/>
                  <a:gd name="T149" fmla="*/ 772 w 772"/>
                  <a:gd name="T150" fmla="*/ 2245 h 22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2" h="2245">
                    <a:moveTo>
                      <a:pt x="75" y="0"/>
                    </a:moveTo>
                    <a:lnTo>
                      <a:pt x="772" y="2209"/>
                    </a:lnTo>
                    <a:lnTo>
                      <a:pt x="769" y="2209"/>
                    </a:lnTo>
                    <a:lnTo>
                      <a:pt x="769" y="2213"/>
                    </a:lnTo>
                    <a:lnTo>
                      <a:pt x="764" y="2213"/>
                    </a:lnTo>
                    <a:lnTo>
                      <a:pt x="760" y="2217"/>
                    </a:lnTo>
                    <a:lnTo>
                      <a:pt x="756" y="2217"/>
                    </a:lnTo>
                    <a:lnTo>
                      <a:pt x="756" y="2221"/>
                    </a:lnTo>
                    <a:lnTo>
                      <a:pt x="753" y="2221"/>
                    </a:lnTo>
                    <a:lnTo>
                      <a:pt x="748" y="2221"/>
                    </a:lnTo>
                    <a:lnTo>
                      <a:pt x="748" y="2225"/>
                    </a:lnTo>
                    <a:lnTo>
                      <a:pt x="744" y="2225"/>
                    </a:lnTo>
                    <a:lnTo>
                      <a:pt x="741" y="2225"/>
                    </a:lnTo>
                    <a:lnTo>
                      <a:pt x="741" y="2229"/>
                    </a:lnTo>
                    <a:lnTo>
                      <a:pt x="737" y="2229"/>
                    </a:lnTo>
                    <a:lnTo>
                      <a:pt x="732" y="2229"/>
                    </a:lnTo>
                    <a:lnTo>
                      <a:pt x="732" y="2232"/>
                    </a:lnTo>
                    <a:lnTo>
                      <a:pt x="728" y="2232"/>
                    </a:lnTo>
                    <a:lnTo>
                      <a:pt x="725" y="2232"/>
                    </a:lnTo>
                    <a:lnTo>
                      <a:pt x="721" y="2237"/>
                    </a:lnTo>
                    <a:lnTo>
                      <a:pt x="716" y="2237"/>
                    </a:lnTo>
                    <a:lnTo>
                      <a:pt x="713" y="2237"/>
                    </a:lnTo>
                    <a:lnTo>
                      <a:pt x="713" y="2241"/>
                    </a:lnTo>
                    <a:lnTo>
                      <a:pt x="709" y="2241"/>
                    </a:lnTo>
                    <a:lnTo>
                      <a:pt x="705" y="2241"/>
                    </a:lnTo>
                    <a:lnTo>
                      <a:pt x="705" y="2245"/>
                    </a:lnTo>
                    <a:lnTo>
                      <a:pt x="0" y="33"/>
                    </a:lnTo>
                    <a:lnTo>
                      <a:pt x="5" y="33"/>
                    </a:lnTo>
                    <a:lnTo>
                      <a:pt x="8" y="28"/>
                    </a:lnTo>
                    <a:lnTo>
                      <a:pt x="12" y="28"/>
                    </a:lnTo>
                    <a:lnTo>
                      <a:pt x="16" y="28"/>
                    </a:lnTo>
                    <a:lnTo>
                      <a:pt x="20" y="24"/>
                    </a:lnTo>
                    <a:lnTo>
                      <a:pt x="24" y="24"/>
                    </a:lnTo>
                    <a:lnTo>
                      <a:pt x="28" y="24"/>
                    </a:lnTo>
                    <a:lnTo>
                      <a:pt x="28" y="21"/>
                    </a:lnTo>
                    <a:lnTo>
                      <a:pt x="32" y="21"/>
                    </a:lnTo>
                    <a:lnTo>
                      <a:pt x="36" y="21"/>
                    </a:lnTo>
                    <a:lnTo>
                      <a:pt x="40" y="17"/>
                    </a:lnTo>
                    <a:lnTo>
                      <a:pt x="44" y="17"/>
                    </a:lnTo>
                    <a:lnTo>
                      <a:pt x="47" y="12"/>
                    </a:lnTo>
                    <a:lnTo>
                      <a:pt x="52" y="12"/>
                    </a:lnTo>
                    <a:lnTo>
                      <a:pt x="56" y="8"/>
                    </a:lnTo>
                    <a:lnTo>
                      <a:pt x="59" y="8"/>
                    </a:lnTo>
                    <a:lnTo>
                      <a:pt x="59" y="5"/>
                    </a:lnTo>
                    <a:lnTo>
                      <a:pt x="63" y="5"/>
                    </a:lnTo>
                    <a:lnTo>
                      <a:pt x="68" y="5"/>
                    </a:lnTo>
                    <a:lnTo>
                      <a:pt x="68" y="0"/>
                    </a:lnTo>
                    <a:lnTo>
                      <a:pt x="72" y="0"/>
                    </a:lnTo>
                    <a:lnTo>
                      <a:pt x="7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49" name="Freeform 105">
                <a:extLst>
                  <a:ext uri="{FF2B5EF4-FFF2-40B4-BE49-F238E27FC236}">
                    <a16:creationId xmlns:a16="http://schemas.microsoft.com/office/drawing/2014/main" id="{D053F69F-134C-4001-9323-6A391C96AB02}"/>
                  </a:ext>
                </a:extLst>
              </p:cNvPr>
              <p:cNvSpPr>
                <a:spLocks/>
              </p:cNvSpPr>
              <p:nvPr/>
            </p:nvSpPr>
            <p:spPr bwMode="auto">
              <a:xfrm>
                <a:off x="1331" y="1811"/>
                <a:ext cx="297" cy="477"/>
              </a:xfrm>
              <a:custGeom>
                <a:avLst/>
                <a:gdLst>
                  <a:gd name="T0" fmla="*/ 1472 w 1484"/>
                  <a:gd name="T1" fmla="*/ 2215 h 2386"/>
                  <a:gd name="T2" fmla="*/ 1428 w 1484"/>
                  <a:gd name="T3" fmla="*/ 2231 h 2386"/>
                  <a:gd name="T4" fmla="*/ 1384 w 1484"/>
                  <a:gd name="T5" fmla="*/ 2247 h 2386"/>
                  <a:gd name="T6" fmla="*/ 1333 w 1484"/>
                  <a:gd name="T7" fmla="*/ 2263 h 2386"/>
                  <a:gd name="T8" fmla="*/ 1278 w 1484"/>
                  <a:gd name="T9" fmla="*/ 2279 h 2386"/>
                  <a:gd name="T10" fmla="*/ 1222 w 1484"/>
                  <a:gd name="T11" fmla="*/ 2294 h 2386"/>
                  <a:gd name="T12" fmla="*/ 1167 w 1484"/>
                  <a:gd name="T13" fmla="*/ 2310 h 2386"/>
                  <a:gd name="T14" fmla="*/ 1111 w 1484"/>
                  <a:gd name="T15" fmla="*/ 2326 h 2386"/>
                  <a:gd name="T16" fmla="*/ 1060 w 1484"/>
                  <a:gd name="T17" fmla="*/ 2342 h 2386"/>
                  <a:gd name="T18" fmla="*/ 1013 w 1484"/>
                  <a:gd name="T19" fmla="*/ 2354 h 2386"/>
                  <a:gd name="T20" fmla="*/ 969 w 1484"/>
                  <a:gd name="T21" fmla="*/ 2366 h 2386"/>
                  <a:gd name="T22" fmla="*/ 934 w 1484"/>
                  <a:gd name="T23" fmla="*/ 2374 h 2386"/>
                  <a:gd name="T24" fmla="*/ 902 w 1484"/>
                  <a:gd name="T25" fmla="*/ 2377 h 2386"/>
                  <a:gd name="T26" fmla="*/ 882 w 1484"/>
                  <a:gd name="T27" fmla="*/ 2382 h 2386"/>
                  <a:gd name="T28" fmla="*/ 870 w 1484"/>
                  <a:gd name="T29" fmla="*/ 2382 h 2386"/>
                  <a:gd name="T30" fmla="*/ 858 w 1484"/>
                  <a:gd name="T31" fmla="*/ 2386 h 2386"/>
                  <a:gd name="T32" fmla="*/ 847 w 1484"/>
                  <a:gd name="T33" fmla="*/ 2386 h 2386"/>
                  <a:gd name="T34" fmla="*/ 835 w 1484"/>
                  <a:gd name="T35" fmla="*/ 2386 h 2386"/>
                  <a:gd name="T36" fmla="*/ 823 w 1484"/>
                  <a:gd name="T37" fmla="*/ 2386 h 2386"/>
                  <a:gd name="T38" fmla="*/ 811 w 1484"/>
                  <a:gd name="T39" fmla="*/ 2386 h 2386"/>
                  <a:gd name="T40" fmla="*/ 799 w 1484"/>
                  <a:gd name="T41" fmla="*/ 2386 h 2386"/>
                  <a:gd name="T42" fmla="*/ 787 w 1484"/>
                  <a:gd name="T43" fmla="*/ 2382 h 2386"/>
                  <a:gd name="T44" fmla="*/ 775 w 1484"/>
                  <a:gd name="T45" fmla="*/ 2382 h 2386"/>
                  <a:gd name="T46" fmla="*/ 763 w 1484"/>
                  <a:gd name="T47" fmla="*/ 2377 h 2386"/>
                  <a:gd name="T48" fmla="*/ 752 w 1484"/>
                  <a:gd name="T49" fmla="*/ 2377 h 2386"/>
                  <a:gd name="T50" fmla="*/ 7 w 1484"/>
                  <a:gd name="T51" fmla="*/ 181 h 2386"/>
                  <a:gd name="T52" fmla="*/ 20 w 1484"/>
                  <a:gd name="T53" fmla="*/ 181 h 2386"/>
                  <a:gd name="T54" fmla="*/ 32 w 1484"/>
                  <a:gd name="T55" fmla="*/ 185 h 2386"/>
                  <a:gd name="T56" fmla="*/ 43 w 1484"/>
                  <a:gd name="T57" fmla="*/ 185 h 2386"/>
                  <a:gd name="T58" fmla="*/ 55 w 1484"/>
                  <a:gd name="T59" fmla="*/ 185 h 2386"/>
                  <a:gd name="T60" fmla="*/ 67 w 1484"/>
                  <a:gd name="T61" fmla="*/ 185 h 2386"/>
                  <a:gd name="T62" fmla="*/ 79 w 1484"/>
                  <a:gd name="T63" fmla="*/ 185 h 2386"/>
                  <a:gd name="T64" fmla="*/ 90 w 1484"/>
                  <a:gd name="T65" fmla="*/ 185 h 2386"/>
                  <a:gd name="T66" fmla="*/ 102 w 1484"/>
                  <a:gd name="T67" fmla="*/ 185 h 2386"/>
                  <a:gd name="T68" fmla="*/ 111 w 1484"/>
                  <a:gd name="T69" fmla="*/ 181 h 2386"/>
                  <a:gd name="T70" fmla="*/ 122 w 1484"/>
                  <a:gd name="T71" fmla="*/ 181 h 2386"/>
                  <a:gd name="T72" fmla="*/ 134 w 1484"/>
                  <a:gd name="T73" fmla="*/ 181 h 2386"/>
                  <a:gd name="T74" fmla="*/ 150 w 1484"/>
                  <a:gd name="T75" fmla="*/ 178 h 2386"/>
                  <a:gd name="T76" fmla="*/ 178 w 1484"/>
                  <a:gd name="T77" fmla="*/ 173 h 2386"/>
                  <a:gd name="T78" fmla="*/ 217 w 1484"/>
                  <a:gd name="T79" fmla="*/ 166 h 2386"/>
                  <a:gd name="T80" fmla="*/ 261 w 1484"/>
                  <a:gd name="T81" fmla="*/ 153 h 2386"/>
                  <a:gd name="T82" fmla="*/ 312 w 1484"/>
                  <a:gd name="T83" fmla="*/ 141 h 2386"/>
                  <a:gd name="T84" fmla="*/ 363 w 1484"/>
                  <a:gd name="T85" fmla="*/ 125 h 2386"/>
                  <a:gd name="T86" fmla="*/ 423 w 1484"/>
                  <a:gd name="T87" fmla="*/ 110 h 2386"/>
                  <a:gd name="T88" fmla="*/ 483 w 1484"/>
                  <a:gd name="T89" fmla="*/ 94 h 2386"/>
                  <a:gd name="T90" fmla="*/ 542 w 1484"/>
                  <a:gd name="T91" fmla="*/ 78 h 2386"/>
                  <a:gd name="T92" fmla="*/ 601 w 1484"/>
                  <a:gd name="T93" fmla="*/ 58 h 2386"/>
                  <a:gd name="T94" fmla="*/ 657 w 1484"/>
                  <a:gd name="T95" fmla="*/ 43 h 2386"/>
                  <a:gd name="T96" fmla="*/ 708 w 1484"/>
                  <a:gd name="T97" fmla="*/ 27 h 2386"/>
                  <a:gd name="T98" fmla="*/ 756 w 1484"/>
                  <a:gd name="T99" fmla="*/ 11 h 2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84"/>
                  <a:gd name="T151" fmla="*/ 0 h 2386"/>
                  <a:gd name="T152" fmla="*/ 1484 w 1484"/>
                  <a:gd name="T153" fmla="*/ 2386 h 2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84" h="2386">
                    <a:moveTo>
                      <a:pt x="779" y="0"/>
                    </a:moveTo>
                    <a:lnTo>
                      <a:pt x="1484" y="2212"/>
                    </a:lnTo>
                    <a:lnTo>
                      <a:pt x="1472" y="2215"/>
                    </a:lnTo>
                    <a:lnTo>
                      <a:pt x="1456" y="2220"/>
                    </a:lnTo>
                    <a:lnTo>
                      <a:pt x="1444" y="2224"/>
                    </a:lnTo>
                    <a:lnTo>
                      <a:pt x="1428" y="2231"/>
                    </a:lnTo>
                    <a:lnTo>
                      <a:pt x="1416" y="2236"/>
                    </a:lnTo>
                    <a:lnTo>
                      <a:pt x="1400" y="2239"/>
                    </a:lnTo>
                    <a:lnTo>
                      <a:pt x="1384" y="2247"/>
                    </a:lnTo>
                    <a:lnTo>
                      <a:pt x="1365" y="2252"/>
                    </a:lnTo>
                    <a:lnTo>
                      <a:pt x="1349" y="2255"/>
                    </a:lnTo>
                    <a:lnTo>
                      <a:pt x="1333" y="2263"/>
                    </a:lnTo>
                    <a:lnTo>
                      <a:pt x="1314" y="2266"/>
                    </a:lnTo>
                    <a:lnTo>
                      <a:pt x="1298" y="2275"/>
                    </a:lnTo>
                    <a:lnTo>
                      <a:pt x="1278" y="2279"/>
                    </a:lnTo>
                    <a:lnTo>
                      <a:pt x="1262" y="2282"/>
                    </a:lnTo>
                    <a:lnTo>
                      <a:pt x="1242" y="2291"/>
                    </a:lnTo>
                    <a:lnTo>
                      <a:pt x="1222" y="2294"/>
                    </a:lnTo>
                    <a:lnTo>
                      <a:pt x="1206" y="2303"/>
                    </a:lnTo>
                    <a:lnTo>
                      <a:pt x="1187" y="2307"/>
                    </a:lnTo>
                    <a:lnTo>
                      <a:pt x="1167" y="2310"/>
                    </a:lnTo>
                    <a:lnTo>
                      <a:pt x="1152" y="2319"/>
                    </a:lnTo>
                    <a:lnTo>
                      <a:pt x="1132" y="2322"/>
                    </a:lnTo>
                    <a:lnTo>
                      <a:pt x="1111" y="2326"/>
                    </a:lnTo>
                    <a:lnTo>
                      <a:pt x="1096" y="2331"/>
                    </a:lnTo>
                    <a:lnTo>
                      <a:pt x="1080" y="2335"/>
                    </a:lnTo>
                    <a:lnTo>
                      <a:pt x="1060" y="2342"/>
                    </a:lnTo>
                    <a:lnTo>
                      <a:pt x="1044" y="2347"/>
                    </a:lnTo>
                    <a:lnTo>
                      <a:pt x="1029" y="2350"/>
                    </a:lnTo>
                    <a:lnTo>
                      <a:pt x="1013" y="2354"/>
                    </a:lnTo>
                    <a:lnTo>
                      <a:pt x="997" y="2358"/>
                    </a:lnTo>
                    <a:lnTo>
                      <a:pt x="981" y="2361"/>
                    </a:lnTo>
                    <a:lnTo>
                      <a:pt x="969" y="2366"/>
                    </a:lnTo>
                    <a:lnTo>
                      <a:pt x="958" y="2366"/>
                    </a:lnTo>
                    <a:lnTo>
                      <a:pt x="942" y="2370"/>
                    </a:lnTo>
                    <a:lnTo>
                      <a:pt x="934" y="2374"/>
                    </a:lnTo>
                    <a:lnTo>
                      <a:pt x="921" y="2374"/>
                    </a:lnTo>
                    <a:lnTo>
                      <a:pt x="910" y="2377"/>
                    </a:lnTo>
                    <a:lnTo>
                      <a:pt x="902" y="2377"/>
                    </a:lnTo>
                    <a:lnTo>
                      <a:pt x="894" y="2382"/>
                    </a:lnTo>
                    <a:lnTo>
                      <a:pt x="886" y="2382"/>
                    </a:lnTo>
                    <a:lnTo>
                      <a:pt x="882" y="2382"/>
                    </a:lnTo>
                    <a:lnTo>
                      <a:pt x="879" y="2382"/>
                    </a:lnTo>
                    <a:lnTo>
                      <a:pt x="874" y="2382"/>
                    </a:lnTo>
                    <a:lnTo>
                      <a:pt x="870" y="2382"/>
                    </a:lnTo>
                    <a:lnTo>
                      <a:pt x="866" y="2382"/>
                    </a:lnTo>
                    <a:lnTo>
                      <a:pt x="863" y="2386"/>
                    </a:lnTo>
                    <a:lnTo>
                      <a:pt x="858" y="2386"/>
                    </a:lnTo>
                    <a:lnTo>
                      <a:pt x="854" y="2386"/>
                    </a:lnTo>
                    <a:lnTo>
                      <a:pt x="851" y="2386"/>
                    </a:lnTo>
                    <a:lnTo>
                      <a:pt x="847" y="2386"/>
                    </a:lnTo>
                    <a:lnTo>
                      <a:pt x="842" y="2386"/>
                    </a:lnTo>
                    <a:lnTo>
                      <a:pt x="838" y="2386"/>
                    </a:lnTo>
                    <a:lnTo>
                      <a:pt x="835" y="2386"/>
                    </a:lnTo>
                    <a:lnTo>
                      <a:pt x="831" y="2386"/>
                    </a:lnTo>
                    <a:lnTo>
                      <a:pt x="826" y="2386"/>
                    </a:lnTo>
                    <a:lnTo>
                      <a:pt x="823" y="2386"/>
                    </a:lnTo>
                    <a:lnTo>
                      <a:pt x="819" y="2386"/>
                    </a:lnTo>
                    <a:lnTo>
                      <a:pt x="815" y="2386"/>
                    </a:lnTo>
                    <a:lnTo>
                      <a:pt x="811" y="2386"/>
                    </a:lnTo>
                    <a:lnTo>
                      <a:pt x="807" y="2386"/>
                    </a:lnTo>
                    <a:lnTo>
                      <a:pt x="803" y="2386"/>
                    </a:lnTo>
                    <a:lnTo>
                      <a:pt x="799" y="2386"/>
                    </a:lnTo>
                    <a:lnTo>
                      <a:pt x="795" y="2382"/>
                    </a:lnTo>
                    <a:lnTo>
                      <a:pt x="791" y="2382"/>
                    </a:lnTo>
                    <a:lnTo>
                      <a:pt x="787" y="2382"/>
                    </a:lnTo>
                    <a:lnTo>
                      <a:pt x="784" y="2382"/>
                    </a:lnTo>
                    <a:lnTo>
                      <a:pt x="779" y="2382"/>
                    </a:lnTo>
                    <a:lnTo>
                      <a:pt x="775" y="2382"/>
                    </a:lnTo>
                    <a:lnTo>
                      <a:pt x="771" y="2382"/>
                    </a:lnTo>
                    <a:lnTo>
                      <a:pt x="768" y="2382"/>
                    </a:lnTo>
                    <a:lnTo>
                      <a:pt x="763" y="2377"/>
                    </a:lnTo>
                    <a:lnTo>
                      <a:pt x="759" y="2377"/>
                    </a:lnTo>
                    <a:lnTo>
                      <a:pt x="756" y="2377"/>
                    </a:lnTo>
                    <a:lnTo>
                      <a:pt x="752" y="2377"/>
                    </a:lnTo>
                    <a:lnTo>
                      <a:pt x="0" y="181"/>
                    </a:lnTo>
                    <a:lnTo>
                      <a:pt x="4" y="181"/>
                    </a:lnTo>
                    <a:lnTo>
                      <a:pt x="7" y="181"/>
                    </a:lnTo>
                    <a:lnTo>
                      <a:pt x="11" y="181"/>
                    </a:lnTo>
                    <a:lnTo>
                      <a:pt x="16" y="181"/>
                    </a:lnTo>
                    <a:lnTo>
                      <a:pt x="20" y="181"/>
                    </a:lnTo>
                    <a:lnTo>
                      <a:pt x="23" y="181"/>
                    </a:lnTo>
                    <a:lnTo>
                      <a:pt x="27" y="181"/>
                    </a:lnTo>
                    <a:lnTo>
                      <a:pt x="32" y="185"/>
                    </a:lnTo>
                    <a:lnTo>
                      <a:pt x="35" y="185"/>
                    </a:lnTo>
                    <a:lnTo>
                      <a:pt x="39" y="185"/>
                    </a:lnTo>
                    <a:lnTo>
                      <a:pt x="43" y="185"/>
                    </a:lnTo>
                    <a:lnTo>
                      <a:pt x="48" y="185"/>
                    </a:lnTo>
                    <a:lnTo>
                      <a:pt x="51" y="185"/>
                    </a:lnTo>
                    <a:lnTo>
                      <a:pt x="55" y="185"/>
                    </a:lnTo>
                    <a:lnTo>
                      <a:pt x="59" y="185"/>
                    </a:lnTo>
                    <a:lnTo>
                      <a:pt x="63" y="185"/>
                    </a:lnTo>
                    <a:lnTo>
                      <a:pt x="67" y="185"/>
                    </a:lnTo>
                    <a:lnTo>
                      <a:pt x="71" y="185"/>
                    </a:lnTo>
                    <a:lnTo>
                      <a:pt x="75" y="185"/>
                    </a:lnTo>
                    <a:lnTo>
                      <a:pt x="79" y="185"/>
                    </a:lnTo>
                    <a:lnTo>
                      <a:pt x="83" y="185"/>
                    </a:lnTo>
                    <a:lnTo>
                      <a:pt x="87" y="185"/>
                    </a:lnTo>
                    <a:lnTo>
                      <a:pt x="90" y="185"/>
                    </a:lnTo>
                    <a:lnTo>
                      <a:pt x="95" y="185"/>
                    </a:lnTo>
                    <a:lnTo>
                      <a:pt x="99" y="185"/>
                    </a:lnTo>
                    <a:lnTo>
                      <a:pt x="102" y="185"/>
                    </a:lnTo>
                    <a:lnTo>
                      <a:pt x="106" y="185"/>
                    </a:lnTo>
                    <a:lnTo>
                      <a:pt x="106" y="181"/>
                    </a:lnTo>
                    <a:lnTo>
                      <a:pt x="111" y="181"/>
                    </a:lnTo>
                    <a:lnTo>
                      <a:pt x="115" y="181"/>
                    </a:lnTo>
                    <a:lnTo>
                      <a:pt x="118" y="181"/>
                    </a:lnTo>
                    <a:lnTo>
                      <a:pt x="122" y="181"/>
                    </a:lnTo>
                    <a:lnTo>
                      <a:pt x="127" y="181"/>
                    </a:lnTo>
                    <a:lnTo>
                      <a:pt x="130" y="181"/>
                    </a:lnTo>
                    <a:lnTo>
                      <a:pt x="134" y="181"/>
                    </a:lnTo>
                    <a:lnTo>
                      <a:pt x="138" y="181"/>
                    </a:lnTo>
                    <a:lnTo>
                      <a:pt x="143" y="178"/>
                    </a:lnTo>
                    <a:lnTo>
                      <a:pt x="150" y="178"/>
                    </a:lnTo>
                    <a:lnTo>
                      <a:pt x="157" y="178"/>
                    </a:lnTo>
                    <a:lnTo>
                      <a:pt x="170" y="173"/>
                    </a:lnTo>
                    <a:lnTo>
                      <a:pt x="178" y="173"/>
                    </a:lnTo>
                    <a:lnTo>
                      <a:pt x="189" y="169"/>
                    </a:lnTo>
                    <a:lnTo>
                      <a:pt x="201" y="166"/>
                    </a:lnTo>
                    <a:lnTo>
                      <a:pt x="217" y="166"/>
                    </a:lnTo>
                    <a:lnTo>
                      <a:pt x="229" y="162"/>
                    </a:lnTo>
                    <a:lnTo>
                      <a:pt x="245" y="157"/>
                    </a:lnTo>
                    <a:lnTo>
                      <a:pt x="261" y="153"/>
                    </a:lnTo>
                    <a:lnTo>
                      <a:pt x="277" y="150"/>
                    </a:lnTo>
                    <a:lnTo>
                      <a:pt x="293" y="146"/>
                    </a:lnTo>
                    <a:lnTo>
                      <a:pt x="312" y="141"/>
                    </a:lnTo>
                    <a:lnTo>
                      <a:pt x="328" y="134"/>
                    </a:lnTo>
                    <a:lnTo>
                      <a:pt x="347" y="130"/>
                    </a:lnTo>
                    <a:lnTo>
                      <a:pt x="363" y="125"/>
                    </a:lnTo>
                    <a:lnTo>
                      <a:pt x="384" y="122"/>
                    </a:lnTo>
                    <a:lnTo>
                      <a:pt x="403" y="114"/>
                    </a:lnTo>
                    <a:lnTo>
                      <a:pt x="423" y="110"/>
                    </a:lnTo>
                    <a:lnTo>
                      <a:pt x="443" y="106"/>
                    </a:lnTo>
                    <a:lnTo>
                      <a:pt x="463" y="98"/>
                    </a:lnTo>
                    <a:lnTo>
                      <a:pt x="483" y="94"/>
                    </a:lnTo>
                    <a:lnTo>
                      <a:pt x="502" y="86"/>
                    </a:lnTo>
                    <a:lnTo>
                      <a:pt x="522" y="83"/>
                    </a:lnTo>
                    <a:lnTo>
                      <a:pt x="542" y="78"/>
                    </a:lnTo>
                    <a:lnTo>
                      <a:pt x="562" y="70"/>
                    </a:lnTo>
                    <a:lnTo>
                      <a:pt x="581" y="67"/>
                    </a:lnTo>
                    <a:lnTo>
                      <a:pt x="601" y="58"/>
                    </a:lnTo>
                    <a:lnTo>
                      <a:pt x="621" y="55"/>
                    </a:lnTo>
                    <a:lnTo>
                      <a:pt x="637" y="46"/>
                    </a:lnTo>
                    <a:lnTo>
                      <a:pt x="657" y="43"/>
                    </a:lnTo>
                    <a:lnTo>
                      <a:pt x="673" y="35"/>
                    </a:lnTo>
                    <a:lnTo>
                      <a:pt x="692" y="30"/>
                    </a:lnTo>
                    <a:lnTo>
                      <a:pt x="708" y="27"/>
                    </a:lnTo>
                    <a:lnTo>
                      <a:pt x="724" y="19"/>
                    </a:lnTo>
                    <a:lnTo>
                      <a:pt x="740" y="16"/>
                    </a:lnTo>
                    <a:lnTo>
                      <a:pt x="756" y="11"/>
                    </a:lnTo>
                    <a:lnTo>
                      <a:pt x="768" y="3"/>
                    </a:lnTo>
                    <a:lnTo>
                      <a:pt x="779"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0" name="Freeform 106">
                <a:extLst>
                  <a:ext uri="{FF2B5EF4-FFF2-40B4-BE49-F238E27FC236}">
                    <a16:creationId xmlns:a16="http://schemas.microsoft.com/office/drawing/2014/main" id="{DEFE2E5E-6253-4F4D-A40D-1760703CF9D6}"/>
                  </a:ext>
                </a:extLst>
              </p:cNvPr>
              <p:cNvSpPr>
                <a:spLocks/>
              </p:cNvSpPr>
              <p:nvPr/>
            </p:nvSpPr>
            <p:spPr bwMode="auto">
              <a:xfrm>
                <a:off x="1317" y="1841"/>
                <a:ext cx="164" cy="445"/>
              </a:xfrm>
              <a:custGeom>
                <a:avLst/>
                <a:gdLst>
                  <a:gd name="T0" fmla="*/ 72 w 824"/>
                  <a:gd name="T1" fmla="*/ 31 h 2227"/>
                  <a:gd name="T2" fmla="*/ 824 w 824"/>
                  <a:gd name="T3" fmla="*/ 2227 h 2227"/>
                  <a:gd name="T4" fmla="*/ 819 w 824"/>
                  <a:gd name="T5" fmla="*/ 2227 h 2227"/>
                  <a:gd name="T6" fmla="*/ 815 w 824"/>
                  <a:gd name="T7" fmla="*/ 2227 h 2227"/>
                  <a:gd name="T8" fmla="*/ 812 w 824"/>
                  <a:gd name="T9" fmla="*/ 2224 h 2227"/>
                  <a:gd name="T10" fmla="*/ 808 w 824"/>
                  <a:gd name="T11" fmla="*/ 2224 h 2227"/>
                  <a:gd name="T12" fmla="*/ 803 w 824"/>
                  <a:gd name="T13" fmla="*/ 2224 h 2227"/>
                  <a:gd name="T14" fmla="*/ 800 w 824"/>
                  <a:gd name="T15" fmla="*/ 2220 h 2227"/>
                  <a:gd name="T16" fmla="*/ 796 w 824"/>
                  <a:gd name="T17" fmla="*/ 2220 h 2227"/>
                  <a:gd name="T18" fmla="*/ 792 w 824"/>
                  <a:gd name="T19" fmla="*/ 2220 h 2227"/>
                  <a:gd name="T20" fmla="*/ 787 w 824"/>
                  <a:gd name="T21" fmla="*/ 2216 h 2227"/>
                  <a:gd name="T22" fmla="*/ 784 w 824"/>
                  <a:gd name="T23" fmla="*/ 2216 h 2227"/>
                  <a:gd name="T24" fmla="*/ 780 w 824"/>
                  <a:gd name="T25" fmla="*/ 2216 h 2227"/>
                  <a:gd name="T26" fmla="*/ 780 w 824"/>
                  <a:gd name="T27" fmla="*/ 2211 h 2227"/>
                  <a:gd name="T28" fmla="*/ 776 w 824"/>
                  <a:gd name="T29" fmla="*/ 2211 h 2227"/>
                  <a:gd name="T30" fmla="*/ 773 w 824"/>
                  <a:gd name="T31" fmla="*/ 2208 h 2227"/>
                  <a:gd name="T32" fmla="*/ 768 w 824"/>
                  <a:gd name="T33" fmla="*/ 2208 h 2227"/>
                  <a:gd name="T34" fmla="*/ 768 w 824"/>
                  <a:gd name="T35" fmla="*/ 2204 h 2227"/>
                  <a:gd name="T36" fmla="*/ 764 w 824"/>
                  <a:gd name="T37" fmla="*/ 2204 h 2227"/>
                  <a:gd name="T38" fmla="*/ 764 w 824"/>
                  <a:gd name="T39" fmla="*/ 2200 h 2227"/>
                  <a:gd name="T40" fmla="*/ 761 w 824"/>
                  <a:gd name="T41" fmla="*/ 2200 h 2227"/>
                  <a:gd name="T42" fmla="*/ 761 w 824"/>
                  <a:gd name="T43" fmla="*/ 2197 h 2227"/>
                  <a:gd name="T44" fmla="*/ 757 w 824"/>
                  <a:gd name="T45" fmla="*/ 2197 h 2227"/>
                  <a:gd name="T46" fmla="*/ 757 w 824"/>
                  <a:gd name="T47" fmla="*/ 2192 h 2227"/>
                  <a:gd name="T48" fmla="*/ 0 w 824"/>
                  <a:gd name="T49" fmla="*/ 0 h 2227"/>
                  <a:gd name="T50" fmla="*/ 4 w 824"/>
                  <a:gd name="T51" fmla="*/ 0 h 2227"/>
                  <a:gd name="T52" fmla="*/ 4 w 824"/>
                  <a:gd name="T53" fmla="*/ 3 h 2227"/>
                  <a:gd name="T54" fmla="*/ 9 w 824"/>
                  <a:gd name="T55" fmla="*/ 3 h 2227"/>
                  <a:gd name="T56" fmla="*/ 9 w 824"/>
                  <a:gd name="T57" fmla="*/ 7 h 2227"/>
                  <a:gd name="T58" fmla="*/ 12 w 824"/>
                  <a:gd name="T59" fmla="*/ 7 h 2227"/>
                  <a:gd name="T60" fmla="*/ 12 w 824"/>
                  <a:gd name="T61" fmla="*/ 12 h 2227"/>
                  <a:gd name="T62" fmla="*/ 16 w 824"/>
                  <a:gd name="T63" fmla="*/ 12 h 2227"/>
                  <a:gd name="T64" fmla="*/ 16 w 824"/>
                  <a:gd name="T65" fmla="*/ 16 h 2227"/>
                  <a:gd name="T66" fmla="*/ 20 w 824"/>
                  <a:gd name="T67" fmla="*/ 16 h 2227"/>
                  <a:gd name="T68" fmla="*/ 25 w 824"/>
                  <a:gd name="T69" fmla="*/ 16 h 2227"/>
                  <a:gd name="T70" fmla="*/ 28 w 824"/>
                  <a:gd name="T71" fmla="*/ 19 h 2227"/>
                  <a:gd name="T72" fmla="*/ 32 w 824"/>
                  <a:gd name="T73" fmla="*/ 19 h 2227"/>
                  <a:gd name="T74" fmla="*/ 36 w 824"/>
                  <a:gd name="T75" fmla="*/ 23 h 2227"/>
                  <a:gd name="T76" fmla="*/ 40 w 824"/>
                  <a:gd name="T77" fmla="*/ 23 h 2227"/>
                  <a:gd name="T78" fmla="*/ 44 w 824"/>
                  <a:gd name="T79" fmla="*/ 23 h 2227"/>
                  <a:gd name="T80" fmla="*/ 48 w 824"/>
                  <a:gd name="T81" fmla="*/ 23 h 2227"/>
                  <a:gd name="T82" fmla="*/ 51 w 824"/>
                  <a:gd name="T83" fmla="*/ 28 h 2227"/>
                  <a:gd name="T84" fmla="*/ 56 w 824"/>
                  <a:gd name="T85" fmla="*/ 28 h 2227"/>
                  <a:gd name="T86" fmla="*/ 60 w 824"/>
                  <a:gd name="T87" fmla="*/ 28 h 2227"/>
                  <a:gd name="T88" fmla="*/ 64 w 824"/>
                  <a:gd name="T89" fmla="*/ 28 h 2227"/>
                  <a:gd name="T90" fmla="*/ 67 w 824"/>
                  <a:gd name="T91" fmla="*/ 28 h 2227"/>
                  <a:gd name="T92" fmla="*/ 72 w 824"/>
                  <a:gd name="T93" fmla="*/ 31 h 22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4"/>
                  <a:gd name="T142" fmla="*/ 0 h 2227"/>
                  <a:gd name="T143" fmla="*/ 824 w 824"/>
                  <a:gd name="T144" fmla="*/ 2227 h 22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4" h="2227">
                    <a:moveTo>
                      <a:pt x="72" y="31"/>
                    </a:moveTo>
                    <a:lnTo>
                      <a:pt x="824" y="2227"/>
                    </a:lnTo>
                    <a:lnTo>
                      <a:pt x="819" y="2227"/>
                    </a:lnTo>
                    <a:lnTo>
                      <a:pt x="815" y="2227"/>
                    </a:lnTo>
                    <a:lnTo>
                      <a:pt x="812" y="2224"/>
                    </a:lnTo>
                    <a:lnTo>
                      <a:pt x="808" y="2224"/>
                    </a:lnTo>
                    <a:lnTo>
                      <a:pt x="803" y="2224"/>
                    </a:lnTo>
                    <a:lnTo>
                      <a:pt x="800" y="2220"/>
                    </a:lnTo>
                    <a:lnTo>
                      <a:pt x="796" y="2220"/>
                    </a:lnTo>
                    <a:lnTo>
                      <a:pt x="792" y="2220"/>
                    </a:lnTo>
                    <a:lnTo>
                      <a:pt x="787" y="2216"/>
                    </a:lnTo>
                    <a:lnTo>
                      <a:pt x="784" y="2216"/>
                    </a:lnTo>
                    <a:lnTo>
                      <a:pt x="780" y="2216"/>
                    </a:lnTo>
                    <a:lnTo>
                      <a:pt x="780" y="2211"/>
                    </a:lnTo>
                    <a:lnTo>
                      <a:pt x="776" y="2211"/>
                    </a:lnTo>
                    <a:lnTo>
                      <a:pt x="773" y="2208"/>
                    </a:lnTo>
                    <a:lnTo>
                      <a:pt x="768" y="2208"/>
                    </a:lnTo>
                    <a:lnTo>
                      <a:pt x="768" y="2204"/>
                    </a:lnTo>
                    <a:lnTo>
                      <a:pt x="764" y="2204"/>
                    </a:lnTo>
                    <a:lnTo>
                      <a:pt x="764" y="2200"/>
                    </a:lnTo>
                    <a:lnTo>
                      <a:pt x="761" y="2200"/>
                    </a:lnTo>
                    <a:lnTo>
                      <a:pt x="761" y="2197"/>
                    </a:lnTo>
                    <a:lnTo>
                      <a:pt x="757" y="2197"/>
                    </a:lnTo>
                    <a:lnTo>
                      <a:pt x="757" y="2192"/>
                    </a:lnTo>
                    <a:lnTo>
                      <a:pt x="0" y="0"/>
                    </a:lnTo>
                    <a:lnTo>
                      <a:pt x="4" y="0"/>
                    </a:lnTo>
                    <a:lnTo>
                      <a:pt x="4" y="3"/>
                    </a:lnTo>
                    <a:lnTo>
                      <a:pt x="9" y="3"/>
                    </a:lnTo>
                    <a:lnTo>
                      <a:pt x="9" y="7"/>
                    </a:lnTo>
                    <a:lnTo>
                      <a:pt x="12" y="7"/>
                    </a:lnTo>
                    <a:lnTo>
                      <a:pt x="12" y="12"/>
                    </a:lnTo>
                    <a:lnTo>
                      <a:pt x="16" y="12"/>
                    </a:lnTo>
                    <a:lnTo>
                      <a:pt x="16" y="16"/>
                    </a:lnTo>
                    <a:lnTo>
                      <a:pt x="20" y="16"/>
                    </a:lnTo>
                    <a:lnTo>
                      <a:pt x="25" y="16"/>
                    </a:lnTo>
                    <a:lnTo>
                      <a:pt x="28" y="19"/>
                    </a:lnTo>
                    <a:lnTo>
                      <a:pt x="32" y="19"/>
                    </a:lnTo>
                    <a:lnTo>
                      <a:pt x="36" y="23"/>
                    </a:lnTo>
                    <a:lnTo>
                      <a:pt x="40" y="23"/>
                    </a:lnTo>
                    <a:lnTo>
                      <a:pt x="44" y="23"/>
                    </a:lnTo>
                    <a:lnTo>
                      <a:pt x="48" y="23"/>
                    </a:lnTo>
                    <a:lnTo>
                      <a:pt x="51" y="28"/>
                    </a:lnTo>
                    <a:lnTo>
                      <a:pt x="56" y="28"/>
                    </a:lnTo>
                    <a:lnTo>
                      <a:pt x="60" y="28"/>
                    </a:lnTo>
                    <a:lnTo>
                      <a:pt x="64" y="28"/>
                    </a:lnTo>
                    <a:lnTo>
                      <a:pt x="67" y="28"/>
                    </a:lnTo>
                    <a:lnTo>
                      <a:pt x="72" y="31"/>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1" name="Freeform 107">
                <a:extLst>
                  <a:ext uri="{FF2B5EF4-FFF2-40B4-BE49-F238E27FC236}">
                    <a16:creationId xmlns:a16="http://schemas.microsoft.com/office/drawing/2014/main" id="{84BC335D-AF65-4F3B-B69C-1CDA3422C4A2}"/>
                  </a:ext>
                </a:extLst>
              </p:cNvPr>
              <p:cNvSpPr>
                <a:spLocks/>
              </p:cNvSpPr>
              <p:nvPr/>
            </p:nvSpPr>
            <p:spPr bwMode="auto">
              <a:xfrm>
                <a:off x="1317" y="1840"/>
                <a:ext cx="151" cy="439"/>
              </a:xfrm>
              <a:custGeom>
                <a:avLst/>
                <a:gdLst>
                  <a:gd name="T0" fmla="*/ 0 w 757"/>
                  <a:gd name="T1" fmla="*/ 4 h 2196"/>
                  <a:gd name="T2" fmla="*/ 757 w 757"/>
                  <a:gd name="T3" fmla="*/ 2196 h 2196"/>
                  <a:gd name="T4" fmla="*/ 757 w 757"/>
                  <a:gd name="T5" fmla="*/ 2192 h 2196"/>
                  <a:gd name="T6" fmla="*/ 0 w 757"/>
                  <a:gd name="T7" fmla="*/ 0 h 2196"/>
                  <a:gd name="T8" fmla="*/ 0 w 757"/>
                  <a:gd name="T9" fmla="*/ 4 h 2196"/>
                  <a:gd name="T10" fmla="*/ 0 60000 65536"/>
                  <a:gd name="T11" fmla="*/ 0 60000 65536"/>
                  <a:gd name="T12" fmla="*/ 0 60000 65536"/>
                  <a:gd name="T13" fmla="*/ 0 60000 65536"/>
                  <a:gd name="T14" fmla="*/ 0 60000 65536"/>
                  <a:gd name="T15" fmla="*/ 0 w 757"/>
                  <a:gd name="T16" fmla="*/ 0 h 2196"/>
                  <a:gd name="T17" fmla="*/ 757 w 757"/>
                  <a:gd name="T18" fmla="*/ 2196 h 2196"/>
                </a:gdLst>
                <a:ahLst/>
                <a:cxnLst>
                  <a:cxn ang="T10">
                    <a:pos x="T0" y="T1"/>
                  </a:cxn>
                  <a:cxn ang="T11">
                    <a:pos x="T2" y="T3"/>
                  </a:cxn>
                  <a:cxn ang="T12">
                    <a:pos x="T4" y="T5"/>
                  </a:cxn>
                  <a:cxn ang="T13">
                    <a:pos x="T6" y="T7"/>
                  </a:cxn>
                  <a:cxn ang="T14">
                    <a:pos x="T8" y="T9"/>
                  </a:cxn>
                </a:cxnLst>
                <a:rect l="T15" t="T16" r="T17" b="T18"/>
                <a:pathLst>
                  <a:path w="757" h="2196">
                    <a:moveTo>
                      <a:pt x="0" y="4"/>
                    </a:moveTo>
                    <a:lnTo>
                      <a:pt x="757" y="2196"/>
                    </a:lnTo>
                    <a:lnTo>
                      <a:pt x="757" y="2192"/>
                    </a:lnTo>
                    <a:lnTo>
                      <a:pt x="0" y="0"/>
                    </a:lnTo>
                    <a:lnTo>
                      <a:pt x="0" y="4"/>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2" name="Freeform 108">
                <a:extLst>
                  <a:ext uri="{FF2B5EF4-FFF2-40B4-BE49-F238E27FC236}">
                    <a16:creationId xmlns:a16="http://schemas.microsoft.com/office/drawing/2014/main" id="{478CBB7A-988B-4AA9-80CF-023D31CD6835}"/>
                  </a:ext>
                </a:extLst>
              </p:cNvPr>
              <p:cNvSpPr>
                <a:spLocks/>
              </p:cNvSpPr>
              <p:nvPr/>
            </p:nvSpPr>
            <p:spPr bwMode="auto">
              <a:xfrm>
                <a:off x="1317" y="1840"/>
                <a:ext cx="151" cy="438"/>
              </a:xfrm>
              <a:custGeom>
                <a:avLst/>
                <a:gdLst>
                  <a:gd name="T0" fmla="*/ 0 w 757"/>
                  <a:gd name="T1" fmla="*/ 0 h 2192"/>
                  <a:gd name="T2" fmla="*/ 757 w 757"/>
                  <a:gd name="T3" fmla="*/ 2192 h 2192"/>
                  <a:gd name="T4" fmla="*/ 0 w 757"/>
                  <a:gd name="T5" fmla="*/ 0 h 2192"/>
                  <a:gd name="T6" fmla="*/ 0 60000 65536"/>
                  <a:gd name="T7" fmla="*/ 0 60000 65536"/>
                  <a:gd name="T8" fmla="*/ 0 60000 65536"/>
                  <a:gd name="T9" fmla="*/ 0 w 757"/>
                  <a:gd name="T10" fmla="*/ 0 h 2192"/>
                  <a:gd name="T11" fmla="*/ 757 w 757"/>
                  <a:gd name="T12" fmla="*/ 2192 h 2192"/>
                </a:gdLst>
                <a:ahLst/>
                <a:cxnLst>
                  <a:cxn ang="T6">
                    <a:pos x="T0" y="T1"/>
                  </a:cxn>
                  <a:cxn ang="T7">
                    <a:pos x="T2" y="T3"/>
                  </a:cxn>
                  <a:cxn ang="T8">
                    <a:pos x="T4" y="T5"/>
                  </a:cxn>
                </a:cxnLst>
                <a:rect l="T9" t="T10" r="T11" b="T12"/>
                <a:pathLst>
                  <a:path w="757" h="2192">
                    <a:moveTo>
                      <a:pt x="0" y="0"/>
                    </a:moveTo>
                    <a:lnTo>
                      <a:pt x="757" y="2192"/>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3" name="Freeform 109">
                <a:extLst>
                  <a:ext uri="{FF2B5EF4-FFF2-40B4-BE49-F238E27FC236}">
                    <a16:creationId xmlns:a16="http://schemas.microsoft.com/office/drawing/2014/main" id="{6BB94A71-A54E-4593-860F-939B45406DDE}"/>
                  </a:ext>
                </a:extLst>
              </p:cNvPr>
              <p:cNvSpPr>
                <a:spLocks/>
              </p:cNvSpPr>
              <p:nvPr/>
            </p:nvSpPr>
            <p:spPr bwMode="auto">
              <a:xfrm>
                <a:off x="1055" y="1875"/>
                <a:ext cx="169" cy="439"/>
              </a:xfrm>
              <a:custGeom>
                <a:avLst/>
                <a:gdLst>
                  <a:gd name="T0" fmla="*/ 12 w 843"/>
                  <a:gd name="T1" fmla="*/ 0 h 2196"/>
                  <a:gd name="T2" fmla="*/ 843 w 843"/>
                  <a:gd name="T3" fmla="*/ 2168 h 2196"/>
                  <a:gd name="T4" fmla="*/ 843 w 843"/>
                  <a:gd name="T5" fmla="*/ 2173 h 2196"/>
                  <a:gd name="T6" fmla="*/ 843 w 843"/>
                  <a:gd name="T7" fmla="*/ 2177 h 2196"/>
                  <a:gd name="T8" fmla="*/ 839 w 843"/>
                  <a:gd name="T9" fmla="*/ 2177 h 2196"/>
                  <a:gd name="T10" fmla="*/ 839 w 843"/>
                  <a:gd name="T11" fmla="*/ 2180 h 2196"/>
                  <a:gd name="T12" fmla="*/ 839 w 843"/>
                  <a:gd name="T13" fmla="*/ 2184 h 2196"/>
                  <a:gd name="T14" fmla="*/ 839 w 843"/>
                  <a:gd name="T15" fmla="*/ 2189 h 2196"/>
                  <a:gd name="T16" fmla="*/ 839 w 843"/>
                  <a:gd name="T17" fmla="*/ 2192 h 2196"/>
                  <a:gd name="T18" fmla="*/ 836 w 843"/>
                  <a:gd name="T19" fmla="*/ 2192 h 2196"/>
                  <a:gd name="T20" fmla="*/ 836 w 843"/>
                  <a:gd name="T21" fmla="*/ 2196 h 2196"/>
                  <a:gd name="T22" fmla="*/ 0 w 843"/>
                  <a:gd name="T23" fmla="*/ 32 h 2196"/>
                  <a:gd name="T24" fmla="*/ 5 w 843"/>
                  <a:gd name="T25" fmla="*/ 27 h 2196"/>
                  <a:gd name="T26" fmla="*/ 5 w 843"/>
                  <a:gd name="T27" fmla="*/ 23 h 2196"/>
                  <a:gd name="T28" fmla="*/ 5 w 843"/>
                  <a:gd name="T29" fmla="*/ 20 h 2196"/>
                  <a:gd name="T30" fmla="*/ 5 w 843"/>
                  <a:gd name="T31" fmla="*/ 16 h 2196"/>
                  <a:gd name="T32" fmla="*/ 8 w 843"/>
                  <a:gd name="T33" fmla="*/ 16 h 2196"/>
                  <a:gd name="T34" fmla="*/ 8 w 843"/>
                  <a:gd name="T35" fmla="*/ 11 h 2196"/>
                  <a:gd name="T36" fmla="*/ 8 w 843"/>
                  <a:gd name="T37" fmla="*/ 8 h 2196"/>
                  <a:gd name="T38" fmla="*/ 8 w 843"/>
                  <a:gd name="T39" fmla="*/ 4 h 2196"/>
                  <a:gd name="T40" fmla="*/ 12 w 843"/>
                  <a:gd name="T41" fmla="*/ 4 h 2196"/>
                  <a:gd name="T42" fmla="*/ 12 w 843"/>
                  <a:gd name="T43" fmla="*/ 0 h 2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3"/>
                  <a:gd name="T67" fmla="*/ 0 h 2196"/>
                  <a:gd name="T68" fmla="*/ 843 w 843"/>
                  <a:gd name="T69" fmla="*/ 2196 h 2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3" h="2196">
                    <a:moveTo>
                      <a:pt x="12" y="0"/>
                    </a:moveTo>
                    <a:lnTo>
                      <a:pt x="843" y="2168"/>
                    </a:lnTo>
                    <a:lnTo>
                      <a:pt x="843" y="2173"/>
                    </a:lnTo>
                    <a:lnTo>
                      <a:pt x="843" y="2177"/>
                    </a:lnTo>
                    <a:lnTo>
                      <a:pt x="839" y="2177"/>
                    </a:lnTo>
                    <a:lnTo>
                      <a:pt x="839" y="2180"/>
                    </a:lnTo>
                    <a:lnTo>
                      <a:pt x="839" y="2184"/>
                    </a:lnTo>
                    <a:lnTo>
                      <a:pt x="839" y="2189"/>
                    </a:lnTo>
                    <a:lnTo>
                      <a:pt x="839" y="2192"/>
                    </a:lnTo>
                    <a:lnTo>
                      <a:pt x="836" y="2192"/>
                    </a:lnTo>
                    <a:lnTo>
                      <a:pt x="836" y="2196"/>
                    </a:lnTo>
                    <a:lnTo>
                      <a:pt x="0" y="32"/>
                    </a:lnTo>
                    <a:lnTo>
                      <a:pt x="5" y="27"/>
                    </a:lnTo>
                    <a:lnTo>
                      <a:pt x="5" y="23"/>
                    </a:lnTo>
                    <a:lnTo>
                      <a:pt x="5" y="20"/>
                    </a:lnTo>
                    <a:lnTo>
                      <a:pt x="5" y="16"/>
                    </a:lnTo>
                    <a:lnTo>
                      <a:pt x="8" y="16"/>
                    </a:lnTo>
                    <a:lnTo>
                      <a:pt x="8" y="11"/>
                    </a:lnTo>
                    <a:lnTo>
                      <a:pt x="8" y="8"/>
                    </a:lnTo>
                    <a:lnTo>
                      <a:pt x="8" y="4"/>
                    </a:lnTo>
                    <a:lnTo>
                      <a:pt x="12" y="4"/>
                    </a:lnTo>
                    <a:lnTo>
                      <a:pt x="12"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4" name="Freeform 110">
                <a:extLst>
                  <a:ext uri="{FF2B5EF4-FFF2-40B4-BE49-F238E27FC236}">
                    <a16:creationId xmlns:a16="http://schemas.microsoft.com/office/drawing/2014/main" id="{49B7998A-3797-49A3-BD6F-D31EA872B371}"/>
                  </a:ext>
                </a:extLst>
              </p:cNvPr>
              <p:cNvSpPr>
                <a:spLocks/>
              </p:cNvSpPr>
              <p:nvPr/>
            </p:nvSpPr>
            <p:spPr bwMode="auto">
              <a:xfrm>
                <a:off x="1050" y="1881"/>
                <a:ext cx="173" cy="449"/>
              </a:xfrm>
              <a:custGeom>
                <a:avLst/>
                <a:gdLst>
                  <a:gd name="T0" fmla="*/ 27 w 863"/>
                  <a:gd name="T1" fmla="*/ 0 h 2243"/>
                  <a:gd name="T2" fmla="*/ 863 w 863"/>
                  <a:gd name="T3" fmla="*/ 2164 h 2243"/>
                  <a:gd name="T4" fmla="*/ 863 w 863"/>
                  <a:gd name="T5" fmla="*/ 2168 h 2243"/>
                  <a:gd name="T6" fmla="*/ 863 w 863"/>
                  <a:gd name="T7" fmla="*/ 2173 h 2243"/>
                  <a:gd name="T8" fmla="*/ 863 w 863"/>
                  <a:gd name="T9" fmla="*/ 2176 h 2243"/>
                  <a:gd name="T10" fmla="*/ 858 w 863"/>
                  <a:gd name="T11" fmla="*/ 2176 h 2243"/>
                  <a:gd name="T12" fmla="*/ 858 w 863"/>
                  <a:gd name="T13" fmla="*/ 2180 h 2243"/>
                  <a:gd name="T14" fmla="*/ 858 w 863"/>
                  <a:gd name="T15" fmla="*/ 2184 h 2243"/>
                  <a:gd name="T16" fmla="*/ 858 w 863"/>
                  <a:gd name="T17" fmla="*/ 2188 h 2243"/>
                  <a:gd name="T18" fmla="*/ 854 w 863"/>
                  <a:gd name="T19" fmla="*/ 2188 h 2243"/>
                  <a:gd name="T20" fmla="*/ 854 w 863"/>
                  <a:gd name="T21" fmla="*/ 2192 h 2243"/>
                  <a:gd name="T22" fmla="*/ 854 w 863"/>
                  <a:gd name="T23" fmla="*/ 2196 h 2243"/>
                  <a:gd name="T24" fmla="*/ 854 w 863"/>
                  <a:gd name="T25" fmla="*/ 2200 h 2243"/>
                  <a:gd name="T26" fmla="*/ 851 w 863"/>
                  <a:gd name="T27" fmla="*/ 2204 h 2243"/>
                  <a:gd name="T28" fmla="*/ 851 w 863"/>
                  <a:gd name="T29" fmla="*/ 2208 h 2243"/>
                  <a:gd name="T30" fmla="*/ 851 w 863"/>
                  <a:gd name="T31" fmla="*/ 2212 h 2243"/>
                  <a:gd name="T32" fmla="*/ 847 w 863"/>
                  <a:gd name="T33" fmla="*/ 2215 h 2243"/>
                  <a:gd name="T34" fmla="*/ 847 w 863"/>
                  <a:gd name="T35" fmla="*/ 2220 h 2243"/>
                  <a:gd name="T36" fmla="*/ 847 w 863"/>
                  <a:gd name="T37" fmla="*/ 2224 h 2243"/>
                  <a:gd name="T38" fmla="*/ 842 w 863"/>
                  <a:gd name="T39" fmla="*/ 2228 h 2243"/>
                  <a:gd name="T40" fmla="*/ 842 w 863"/>
                  <a:gd name="T41" fmla="*/ 2231 h 2243"/>
                  <a:gd name="T42" fmla="*/ 842 w 863"/>
                  <a:gd name="T43" fmla="*/ 2236 h 2243"/>
                  <a:gd name="T44" fmla="*/ 839 w 863"/>
                  <a:gd name="T45" fmla="*/ 2240 h 2243"/>
                  <a:gd name="T46" fmla="*/ 839 w 863"/>
                  <a:gd name="T47" fmla="*/ 2243 h 2243"/>
                  <a:gd name="T48" fmla="*/ 0 w 863"/>
                  <a:gd name="T49" fmla="*/ 71 h 2243"/>
                  <a:gd name="T50" fmla="*/ 0 w 863"/>
                  <a:gd name="T51" fmla="*/ 67 h 2243"/>
                  <a:gd name="T52" fmla="*/ 4 w 863"/>
                  <a:gd name="T53" fmla="*/ 67 h 2243"/>
                  <a:gd name="T54" fmla="*/ 4 w 863"/>
                  <a:gd name="T55" fmla="*/ 62 h 2243"/>
                  <a:gd name="T56" fmla="*/ 4 w 863"/>
                  <a:gd name="T57" fmla="*/ 59 h 2243"/>
                  <a:gd name="T58" fmla="*/ 7 w 863"/>
                  <a:gd name="T59" fmla="*/ 55 h 2243"/>
                  <a:gd name="T60" fmla="*/ 7 w 863"/>
                  <a:gd name="T61" fmla="*/ 51 h 2243"/>
                  <a:gd name="T62" fmla="*/ 11 w 863"/>
                  <a:gd name="T63" fmla="*/ 46 h 2243"/>
                  <a:gd name="T64" fmla="*/ 11 w 863"/>
                  <a:gd name="T65" fmla="*/ 43 h 2243"/>
                  <a:gd name="T66" fmla="*/ 11 w 863"/>
                  <a:gd name="T67" fmla="*/ 39 h 2243"/>
                  <a:gd name="T68" fmla="*/ 16 w 863"/>
                  <a:gd name="T69" fmla="*/ 39 h 2243"/>
                  <a:gd name="T70" fmla="*/ 16 w 863"/>
                  <a:gd name="T71" fmla="*/ 35 h 2243"/>
                  <a:gd name="T72" fmla="*/ 16 w 863"/>
                  <a:gd name="T73" fmla="*/ 32 h 2243"/>
                  <a:gd name="T74" fmla="*/ 20 w 863"/>
                  <a:gd name="T75" fmla="*/ 27 h 2243"/>
                  <a:gd name="T76" fmla="*/ 20 w 863"/>
                  <a:gd name="T77" fmla="*/ 23 h 2243"/>
                  <a:gd name="T78" fmla="*/ 20 w 863"/>
                  <a:gd name="T79" fmla="*/ 19 h 2243"/>
                  <a:gd name="T80" fmla="*/ 23 w 863"/>
                  <a:gd name="T81" fmla="*/ 19 h 2243"/>
                  <a:gd name="T82" fmla="*/ 23 w 863"/>
                  <a:gd name="T83" fmla="*/ 16 h 2243"/>
                  <a:gd name="T84" fmla="*/ 23 w 863"/>
                  <a:gd name="T85" fmla="*/ 11 h 2243"/>
                  <a:gd name="T86" fmla="*/ 23 w 863"/>
                  <a:gd name="T87" fmla="*/ 7 h 2243"/>
                  <a:gd name="T88" fmla="*/ 27 w 863"/>
                  <a:gd name="T89" fmla="*/ 7 h 2243"/>
                  <a:gd name="T90" fmla="*/ 27 w 863"/>
                  <a:gd name="T91" fmla="*/ 4 h 2243"/>
                  <a:gd name="T92" fmla="*/ 27 w 863"/>
                  <a:gd name="T93" fmla="*/ 0 h 2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63"/>
                  <a:gd name="T142" fmla="*/ 0 h 2243"/>
                  <a:gd name="T143" fmla="*/ 863 w 863"/>
                  <a:gd name="T144" fmla="*/ 2243 h 22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63" h="2243">
                    <a:moveTo>
                      <a:pt x="27" y="0"/>
                    </a:moveTo>
                    <a:lnTo>
                      <a:pt x="863" y="2164"/>
                    </a:lnTo>
                    <a:lnTo>
                      <a:pt x="863" y="2168"/>
                    </a:lnTo>
                    <a:lnTo>
                      <a:pt x="863" y="2173"/>
                    </a:lnTo>
                    <a:lnTo>
                      <a:pt x="863" y="2176"/>
                    </a:lnTo>
                    <a:lnTo>
                      <a:pt x="858" y="2176"/>
                    </a:lnTo>
                    <a:lnTo>
                      <a:pt x="858" y="2180"/>
                    </a:lnTo>
                    <a:lnTo>
                      <a:pt x="858" y="2184"/>
                    </a:lnTo>
                    <a:lnTo>
                      <a:pt x="858" y="2188"/>
                    </a:lnTo>
                    <a:lnTo>
                      <a:pt x="854" y="2188"/>
                    </a:lnTo>
                    <a:lnTo>
                      <a:pt x="854" y="2192"/>
                    </a:lnTo>
                    <a:lnTo>
                      <a:pt x="854" y="2196"/>
                    </a:lnTo>
                    <a:lnTo>
                      <a:pt x="854" y="2200"/>
                    </a:lnTo>
                    <a:lnTo>
                      <a:pt x="851" y="2204"/>
                    </a:lnTo>
                    <a:lnTo>
                      <a:pt x="851" y="2208"/>
                    </a:lnTo>
                    <a:lnTo>
                      <a:pt x="851" y="2212"/>
                    </a:lnTo>
                    <a:lnTo>
                      <a:pt x="847" y="2215"/>
                    </a:lnTo>
                    <a:lnTo>
                      <a:pt x="847" y="2220"/>
                    </a:lnTo>
                    <a:lnTo>
                      <a:pt x="847" y="2224"/>
                    </a:lnTo>
                    <a:lnTo>
                      <a:pt x="842" y="2228"/>
                    </a:lnTo>
                    <a:lnTo>
                      <a:pt x="842" y="2231"/>
                    </a:lnTo>
                    <a:lnTo>
                      <a:pt x="842" y="2236"/>
                    </a:lnTo>
                    <a:lnTo>
                      <a:pt x="839" y="2240"/>
                    </a:lnTo>
                    <a:lnTo>
                      <a:pt x="839" y="2243"/>
                    </a:lnTo>
                    <a:lnTo>
                      <a:pt x="0" y="71"/>
                    </a:lnTo>
                    <a:lnTo>
                      <a:pt x="0" y="67"/>
                    </a:lnTo>
                    <a:lnTo>
                      <a:pt x="4" y="67"/>
                    </a:lnTo>
                    <a:lnTo>
                      <a:pt x="4" y="62"/>
                    </a:lnTo>
                    <a:lnTo>
                      <a:pt x="4" y="59"/>
                    </a:lnTo>
                    <a:lnTo>
                      <a:pt x="7" y="55"/>
                    </a:lnTo>
                    <a:lnTo>
                      <a:pt x="7" y="51"/>
                    </a:lnTo>
                    <a:lnTo>
                      <a:pt x="11" y="46"/>
                    </a:lnTo>
                    <a:lnTo>
                      <a:pt x="11" y="43"/>
                    </a:lnTo>
                    <a:lnTo>
                      <a:pt x="11" y="39"/>
                    </a:lnTo>
                    <a:lnTo>
                      <a:pt x="16" y="39"/>
                    </a:lnTo>
                    <a:lnTo>
                      <a:pt x="16" y="35"/>
                    </a:lnTo>
                    <a:lnTo>
                      <a:pt x="16" y="32"/>
                    </a:lnTo>
                    <a:lnTo>
                      <a:pt x="20" y="27"/>
                    </a:lnTo>
                    <a:lnTo>
                      <a:pt x="20" y="23"/>
                    </a:lnTo>
                    <a:lnTo>
                      <a:pt x="20" y="19"/>
                    </a:lnTo>
                    <a:lnTo>
                      <a:pt x="23" y="19"/>
                    </a:lnTo>
                    <a:lnTo>
                      <a:pt x="23" y="16"/>
                    </a:lnTo>
                    <a:lnTo>
                      <a:pt x="23" y="11"/>
                    </a:lnTo>
                    <a:lnTo>
                      <a:pt x="23" y="7"/>
                    </a:lnTo>
                    <a:lnTo>
                      <a:pt x="27" y="7"/>
                    </a:lnTo>
                    <a:lnTo>
                      <a:pt x="27" y="4"/>
                    </a:lnTo>
                    <a:lnTo>
                      <a:pt x="27"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5" name="Freeform 111">
                <a:extLst>
                  <a:ext uri="{FF2B5EF4-FFF2-40B4-BE49-F238E27FC236}">
                    <a16:creationId xmlns:a16="http://schemas.microsoft.com/office/drawing/2014/main" id="{FF460812-DEB6-4056-9BFF-412865750D7B}"/>
                  </a:ext>
                </a:extLst>
              </p:cNvPr>
              <p:cNvSpPr>
                <a:spLocks/>
              </p:cNvSpPr>
              <p:nvPr/>
            </p:nvSpPr>
            <p:spPr bwMode="auto">
              <a:xfrm>
                <a:off x="1042" y="1895"/>
                <a:ext cx="176" cy="450"/>
              </a:xfrm>
              <a:custGeom>
                <a:avLst/>
                <a:gdLst>
                  <a:gd name="T0" fmla="*/ 40 w 879"/>
                  <a:gd name="T1" fmla="*/ 0 h 2248"/>
                  <a:gd name="T2" fmla="*/ 879 w 879"/>
                  <a:gd name="T3" fmla="*/ 2172 h 2248"/>
                  <a:gd name="T4" fmla="*/ 879 w 879"/>
                  <a:gd name="T5" fmla="*/ 2176 h 2248"/>
                  <a:gd name="T6" fmla="*/ 875 w 879"/>
                  <a:gd name="T7" fmla="*/ 2176 h 2248"/>
                  <a:gd name="T8" fmla="*/ 875 w 879"/>
                  <a:gd name="T9" fmla="*/ 2181 h 2248"/>
                  <a:gd name="T10" fmla="*/ 875 w 879"/>
                  <a:gd name="T11" fmla="*/ 2185 h 2248"/>
                  <a:gd name="T12" fmla="*/ 875 w 879"/>
                  <a:gd name="T13" fmla="*/ 2188 h 2248"/>
                  <a:gd name="T14" fmla="*/ 871 w 879"/>
                  <a:gd name="T15" fmla="*/ 2188 h 2248"/>
                  <a:gd name="T16" fmla="*/ 871 w 879"/>
                  <a:gd name="T17" fmla="*/ 2192 h 2248"/>
                  <a:gd name="T18" fmla="*/ 871 w 879"/>
                  <a:gd name="T19" fmla="*/ 2197 h 2248"/>
                  <a:gd name="T20" fmla="*/ 866 w 879"/>
                  <a:gd name="T21" fmla="*/ 2200 h 2248"/>
                  <a:gd name="T22" fmla="*/ 866 w 879"/>
                  <a:gd name="T23" fmla="*/ 2204 h 2248"/>
                  <a:gd name="T24" fmla="*/ 863 w 879"/>
                  <a:gd name="T25" fmla="*/ 2208 h 2248"/>
                  <a:gd name="T26" fmla="*/ 863 w 879"/>
                  <a:gd name="T27" fmla="*/ 2212 h 2248"/>
                  <a:gd name="T28" fmla="*/ 859 w 879"/>
                  <a:gd name="T29" fmla="*/ 2216 h 2248"/>
                  <a:gd name="T30" fmla="*/ 859 w 879"/>
                  <a:gd name="T31" fmla="*/ 2220 h 2248"/>
                  <a:gd name="T32" fmla="*/ 859 w 879"/>
                  <a:gd name="T33" fmla="*/ 2224 h 2248"/>
                  <a:gd name="T34" fmla="*/ 855 w 879"/>
                  <a:gd name="T35" fmla="*/ 2228 h 2248"/>
                  <a:gd name="T36" fmla="*/ 855 w 879"/>
                  <a:gd name="T37" fmla="*/ 2232 h 2248"/>
                  <a:gd name="T38" fmla="*/ 851 w 879"/>
                  <a:gd name="T39" fmla="*/ 2236 h 2248"/>
                  <a:gd name="T40" fmla="*/ 851 w 879"/>
                  <a:gd name="T41" fmla="*/ 2239 h 2248"/>
                  <a:gd name="T42" fmla="*/ 847 w 879"/>
                  <a:gd name="T43" fmla="*/ 2244 h 2248"/>
                  <a:gd name="T44" fmla="*/ 847 w 879"/>
                  <a:gd name="T45" fmla="*/ 2248 h 2248"/>
                  <a:gd name="T46" fmla="*/ 0 w 879"/>
                  <a:gd name="T47" fmla="*/ 75 h 2248"/>
                  <a:gd name="T48" fmla="*/ 4 w 879"/>
                  <a:gd name="T49" fmla="*/ 70 h 2248"/>
                  <a:gd name="T50" fmla="*/ 4 w 879"/>
                  <a:gd name="T51" fmla="*/ 67 h 2248"/>
                  <a:gd name="T52" fmla="*/ 8 w 879"/>
                  <a:gd name="T53" fmla="*/ 63 h 2248"/>
                  <a:gd name="T54" fmla="*/ 8 w 879"/>
                  <a:gd name="T55" fmla="*/ 59 h 2248"/>
                  <a:gd name="T56" fmla="*/ 12 w 879"/>
                  <a:gd name="T57" fmla="*/ 59 h 2248"/>
                  <a:gd name="T58" fmla="*/ 12 w 879"/>
                  <a:gd name="T59" fmla="*/ 56 h 2248"/>
                  <a:gd name="T60" fmla="*/ 12 w 879"/>
                  <a:gd name="T61" fmla="*/ 51 h 2248"/>
                  <a:gd name="T62" fmla="*/ 16 w 879"/>
                  <a:gd name="T63" fmla="*/ 51 h 2248"/>
                  <a:gd name="T64" fmla="*/ 16 w 879"/>
                  <a:gd name="T65" fmla="*/ 47 h 2248"/>
                  <a:gd name="T66" fmla="*/ 20 w 879"/>
                  <a:gd name="T67" fmla="*/ 43 h 2248"/>
                  <a:gd name="T68" fmla="*/ 20 w 879"/>
                  <a:gd name="T69" fmla="*/ 40 h 2248"/>
                  <a:gd name="T70" fmla="*/ 24 w 879"/>
                  <a:gd name="T71" fmla="*/ 35 h 2248"/>
                  <a:gd name="T72" fmla="*/ 24 w 879"/>
                  <a:gd name="T73" fmla="*/ 31 h 2248"/>
                  <a:gd name="T74" fmla="*/ 28 w 879"/>
                  <a:gd name="T75" fmla="*/ 28 h 2248"/>
                  <a:gd name="T76" fmla="*/ 28 w 879"/>
                  <a:gd name="T77" fmla="*/ 24 h 2248"/>
                  <a:gd name="T78" fmla="*/ 32 w 879"/>
                  <a:gd name="T79" fmla="*/ 19 h 2248"/>
                  <a:gd name="T80" fmla="*/ 32 w 879"/>
                  <a:gd name="T81" fmla="*/ 16 h 2248"/>
                  <a:gd name="T82" fmla="*/ 35 w 879"/>
                  <a:gd name="T83" fmla="*/ 12 h 2248"/>
                  <a:gd name="T84" fmla="*/ 35 w 879"/>
                  <a:gd name="T85" fmla="*/ 7 h 2248"/>
                  <a:gd name="T86" fmla="*/ 35 w 879"/>
                  <a:gd name="T87" fmla="*/ 3 h 2248"/>
                  <a:gd name="T88" fmla="*/ 40 w 879"/>
                  <a:gd name="T89" fmla="*/ 3 h 2248"/>
                  <a:gd name="T90" fmla="*/ 40 w 879"/>
                  <a:gd name="T91" fmla="*/ 0 h 22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9"/>
                  <a:gd name="T139" fmla="*/ 0 h 2248"/>
                  <a:gd name="T140" fmla="*/ 879 w 879"/>
                  <a:gd name="T141" fmla="*/ 2248 h 22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9" h="2248">
                    <a:moveTo>
                      <a:pt x="40" y="0"/>
                    </a:moveTo>
                    <a:lnTo>
                      <a:pt x="879" y="2172"/>
                    </a:lnTo>
                    <a:lnTo>
                      <a:pt x="879" y="2176"/>
                    </a:lnTo>
                    <a:lnTo>
                      <a:pt x="875" y="2176"/>
                    </a:lnTo>
                    <a:lnTo>
                      <a:pt x="875" y="2181"/>
                    </a:lnTo>
                    <a:lnTo>
                      <a:pt x="875" y="2185"/>
                    </a:lnTo>
                    <a:lnTo>
                      <a:pt x="875" y="2188"/>
                    </a:lnTo>
                    <a:lnTo>
                      <a:pt x="871" y="2188"/>
                    </a:lnTo>
                    <a:lnTo>
                      <a:pt x="871" y="2192"/>
                    </a:lnTo>
                    <a:lnTo>
                      <a:pt x="871" y="2197"/>
                    </a:lnTo>
                    <a:lnTo>
                      <a:pt x="866" y="2200"/>
                    </a:lnTo>
                    <a:lnTo>
                      <a:pt x="866" y="2204"/>
                    </a:lnTo>
                    <a:lnTo>
                      <a:pt x="863" y="2208"/>
                    </a:lnTo>
                    <a:lnTo>
                      <a:pt x="863" y="2212"/>
                    </a:lnTo>
                    <a:lnTo>
                      <a:pt x="859" y="2216"/>
                    </a:lnTo>
                    <a:lnTo>
                      <a:pt x="859" y="2220"/>
                    </a:lnTo>
                    <a:lnTo>
                      <a:pt x="859" y="2224"/>
                    </a:lnTo>
                    <a:lnTo>
                      <a:pt x="855" y="2228"/>
                    </a:lnTo>
                    <a:lnTo>
                      <a:pt x="855" y="2232"/>
                    </a:lnTo>
                    <a:lnTo>
                      <a:pt x="851" y="2236"/>
                    </a:lnTo>
                    <a:lnTo>
                      <a:pt x="851" y="2239"/>
                    </a:lnTo>
                    <a:lnTo>
                      <a:pt x="847" y="2244"/>
                    </a:lnTo>
                    <a:lnTo>
                      <a:pt x="847" y="2248"/>
                    </a:lnTo>
                    <a:lnTo>
                      <a:pt x="0" y="75"/>
                    </a:lnTo>
                    <a:lnTo>
                      <a:pt x="4" y="70"/>
                    </a:lnTo>
                    <a:lnTo>
                      <a:pt x="4" y="67"/>
                    </a:lnTo>
                    <a:lnTo>
                      <a:pt x="8" y="63"/>
                    </a:lnTo>
                    <a:lnTo>
                      <a:pt x="8" y="59"/>
                    </a:lnTo>
                    <a:lnTo>
                      <a:pt x="12" y="59"/>
                    </a:lnTo>
                    <a:lnTo>
                      <a:pt x="12" y="56"/>
                    </a:lnTo>
                    <a:lnTo>
                      <a:pt x="12" y="51"/>
                    </a:lnTo>
                    <a:lnTo>
                      <a:pt x="16" y="51"/>
                    </a:lnTo>
                    <a:lnTo>
                      <a:pt x="16" y="47"/>
                    </a:lnTo>
                    <a:lnTo>
                      <a:pt x="20" y="43"/>
                    </a:lnTo>
                    <a:lnTo>
                      <a:pt x="20" y="40"/>
                    </a:lnTo>
                    <a:lnTo>
                      <a:pt x="24" y="35"/>
                    </a:lnTo>
                    <a:lnTo>
                      <a:pt x="24" y="31"/>
                    </a:lnTo>
                    <a:lnTo>
                      <a:pt x="28" y="28"/>
                    </a:lnTo>
                    <a:lnTo>
                      <a:pt x="28" y="24"/>
                    </a:lnTo>
                    <a:lnTo>
                      <a:pt x="32" y="19"/>
                    </a:lnTo>
                    <a:lnTo>
                      <a:pt x="32" y="16"/>
                    </a:lnTo>
                    <a:lnTo>
                      <a:pt x="35" y="12"/>
                    </a:lnTo>
                    <a:lnTo>
                      <a:pt x="35" y="7"/>
                    </a:lnTo>
                    <a:lnTo>
                      <a:pt x="35" y="3"/>
                    </a:lnTo>
                    <a:lnTo>
                      <a:pt x="40" y="3"/>
                    </a:lnTo>
                    <a:lnTo>
                      <a:pt x="4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6" name="Freeform 112">
                <a:extLst>
                  <a:ext uri="{FF2B5EF4-FFF2-40B4-BE49-F238E27FC236}">
                    <a16:creationId xmlns:a16="http://schemas.microsoft.com/office/drawing/2014/main" id="{B9F4E8EF-85D2-4FA3-9021-FA1F811915AC}"/>
                  </a:ext>
                </a:extLst>
              </p:cNvPr>
              <p:cNvSpPr>
                <a:spLocks/>
              </p:cNvSpPr>
              <p:nvPr/>
            </p:nvSpPr>
            <p:spPr bwMode="auto">
              <a:xfrm>
                <a:off x="1029" y="1910"/>
                <a:ext cx="182" cy="455"/>
              </a:xfrm>
              <a:custGeom>
                <a:avLst/>
                <a:gdLst>
                  <a:gd name="T0" fmla="*/ 910 w 910"/>
                  <a:gd name="T1" fmla="*/ 2173 h 2275"/>
                  <a:gd name="T2" fmla="*/ 906 w 910"/>
                  <a:gd name="T3" fmla="*/ 2180 h 2275"/>
                  <a:gd name="T4" fmla="*/ 902 w 910"/>
                  <a:gd name="T5" fmla="*/ 2189 h 2275"/>
                  <a:gd name="T6" fmla="*/ 898 w 910"/>
                  <a:gd name="T7" fmla="*/ 2196 h 2275"/>
                  <a:gd name="T8" fmla="*/ 894 w 910"/>
                  <a:gd name="T9" fmla="*/ 2205 h 2275"/>
                  <a:gd name="T10" fmla="*/ 890 w 910"/>
                  <a:gd name="T11" fmla="*/ 2212 h 2275"/>
                  <a:gd name="T12" fmla="*/ 887 w 910"/>
                  <a:gd name="T13" fmla="*/ 2217 h 2275"/>
                  <a:gd name="T14" fmla="*/ 882 w 910"/>
                  <a:gd name="T15" fmla="*/ 2220 h 2275"/>
                  <a:gd name="T16" fmla="*/ 882 w 910"/>
                  <a:gd name="T17" fmla="*/ 2228 h 2275"/>
                  <a:gd name="T18" fmla="*/ 878 w 910"/>
                  <a:gd name="T19" fmla="*/ 2233 h 2275"/>
                  <a:gd name="T20" fmla="*/ 874 w 910"/>
                  <a:gd name="T21" fmla="*/ 2236 h 2275"/>
                  <a:gd name="T22" fmla="*/ 871 w 910"/>
                  <a:gd name="T23" fmla="*/ 2244 h 2275"/>
                  <a:gd name="T24" fmla="*/ 866 w 910"/>
                  <a:gd name="T25" fmla="*/ 2252 h 2275"/>
                  <a:gd name="T26" fmla="*/ 862 w 910"/>
                  <a:gd name="T27" fmla="*/ 2259 h 2275"/>
                  <a:gd name="T28" fmla="*/ 859 w 910"/>
                  <a:gd name="T29" fmla="*/ 2268 h 2275"/>
                  <a:gd name="T30" fmla="*/ 855 w 910"/>
                  <a:gd name="T31" fmla="*/ 2272 h 2275"/>
                  <a:gd name="T32" fmla="*/ 0 w 910"/>
                  <a:gd name="T33" fmla="*/ 99 h 2275"/>
                  <a:gd name="T34" fmla="*/ 3 w 910"/>
                  <a:gd name="T35" fmla="*/ 95 h 2275"/>
                  <a:gd name="T36" fmla="*/ 8 w 910"/>
                  <a:gd name="T37" fmla="*/ 87 h 2275"/>
                  <a:gd name="T38" fmla="*/ 12 w 910"/>
                  <a:gd name="T39" fmla="*/ 79 h 2275"/>
                  <a:gd name="T40" fmla="*/ 15 w 910"/>
                  <a:gd name="T41" fmla="*/ 71 h 2275"/>
                  <a:gd name="T42" fmla="*/ 19 w 910"/>
                  <a:gd name="T43" fmla="*/ 67 h 2275"/>
                  <a:gd name="T44" fmla="*/ 28 w 910"/>
                  <a:gd name="T45" fmla="*/ 59 h 2275"/>
                  <a:gd name="T46" fmla="*/ 31 w 910"/>
                  <a:gd name="T47" fmla="*/ 51 h 2275"/>
                  <a:gd name="T48" fmla="*/ 35 w 910"/>
                  <a:gd name="T49" fmla="*/ 43 h 2275"/>
                  <a:gd name="T50" fmla="*/ 40 w 910"/>
                  <a:gd name="T51" fmla="*/ 39 h 2275"/>
                  <a:gd name="T52" fmla="*/ 43 w 910"/>
                  <a:gd name="T53" fmla="*/ 32 h 2275"/>
                  <a:gd name="T54" fmla="*/ 47 w 910"/>
                  <a:gd name="T55" fmla="*/ 27 h 2275"/>
                  <a:gd name="T56" fmla="*/ 51 w 910"/>
                  <a:gd name="T57" fmla="*/ 23 h 2275"/>
                  <a:gd name="T58" fmla="*/ 56 w 910"/>
                  <a:gd name="T59" fmla="*/ 16 h 2275"/>
                  <a:gd name="T60" fmla="*/ 59 w 910"/>
                  <a:gd name="T61" fmla="*/ 11 h 2275"/>
                  <a:gd name="T62" fmla="*/ 63 w 910"/>
                  <a:gd name="T63" fmla="*/ 4 h 2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0"/>
                  <a:gd name="T97" fmla="*/ 0 h 2275"/>
                  <a:gd name="T98" fmla="*/ 910 w 910"/>
                  <a:gd name="T99" fmla="*/ 2275 h 22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0" h="2275">
                    <a:moveTo>
                      <a:pt x="63" y="0"/>
                    </a:moveTo>
                    <a:lnTo>
                      <a:pt x="910" y="2173"/>
                    </a:lnTo>
                    <a:lnTo>
                      <a:pt x="906" y="2177"/>
                    </a:lnTo>
                    <a:lnTo>
                      <a:pt x="906" y="2180"/>
                    </a:lnTo>
                    <a:lnTo>
                      <a:pt x="902" y="2185"/>
                    </a:lnTo>
                    <a:lnTo>
                      <a:pt x="902" y="2189"/>
                    </a:lnTo>
                    <a:lnTo>
                      <a:pt x="898" y="2192"/>
                    </a:lnTo>
                    <a:lnTo>
                      <a:pt x="898" y="2196"/>
                    </a:lnTo>
                    <a:lnTo>
                      <a:pt x="894" y="2201"/>
                    </a:lnTo>
                    <a:lnTo>
                      <a:pt x="894" y="2205"/>
                    </a:lnTo>
                    <a:lnTo>
                      <a:pt x="890" y="2208"/>
                    </a:lnTo>
                    <a:lnTo>
                      <a:pt x="890" y="2212"/>
                    </a:lnTo>
                    <a:lnTo>
                      <a:pt x="887" y="2212"/>
                    </a:lnTo>
                    <a:lnTo>
                      <a:pt x="887" y="2217"/>
                    </a:lnTo>
                    <a:lnTo>
                      <a:pt x="887" y="2220"/>
                    </a:lnTo>
                    <a:lnTo>
                      <a:pt x="882" y="2220"/>
                    </a:lnTo>
                    <a:lnTo>
                      <a:pt x="882" y="2224"/>
                    </a:lnTo>
                    <a:lnTo>
                      <a:pt x="882" y="2228"/>
                    </a:lnTo>
                    <a:lnTo>
                      <a:pt x="878" y="2228"/>
                    </a:lnTo>
                    <a:lnTo>
                      <a:pt x="878" y="2233"/>
                    </a:lnTo>
                    <a:lnTo>
                      <a:pt x="878" y="2236"/>
                    </a:lnTo>
                    <a:lnTo>
                      <a:pt x="874" y="2236"/>
                    </a:lnTo>
                    <a:lnTo>
                      <a:pt x="874" y="2240"/>
                    </a:lnTo>
                    <a:lnTo>
                      <a:pt x="871" y="2244"/>
                    </a:lnTo>
                    <a:lnTo>
                      <a:pt x="871" y="2247"/>
                    </a:lnTo>
                    <a:lnTo>
                      <a:pt x="866" y="2252"/>
                    </a:lnTo>
                    <a:lnTo>
                      <a:pt x="862" y="2256"/>
                    </a:lnTo>
                    <a:lnTo>
                      <a:pt x="862" y="2259"/>
                    </a:lnTo>
                    <a:lnTo>
                      <a:pt x="859" y="2263"/>
                    </a:lnTo>
                    <a:lnTo>
                      <a:pt x="859" y="2268"/>
                    </a:lnTo>
                    <a:lnTo>
                      <a:pt x="855" y="2268"/>
                    </a:lnTo>
                    <a:lnTo>
                      <a:pt x="855" y="2272"/>
                    </a:lnTo>
                    <a:lnTo>
                      <a:pt x="850" y="2275"/>
                    </a:lnTo>
                    <a:lnTo>
                      <a:pt x="0" y="99"/>
                    </a:lnTo>
                    <a:lnTo>
                      <a:pt x="0" y="95"/>
                    </a:lnTo>
                    <a:lnTo>
                      <a:pt x="3" y="95"/>
                    </a:lnTo>
                    <a:lnTo>
                      <a:pt x="3" y="90"/>
                    </a:lnTo>
                    <a:lnTo>
                      <a:pt x="8" y="87"/>
                    </a:lnTo>
                    <a:lnTo>
                      <a:pt x="12" y="83"/>
                    </a:lnTo>
                    <a:lnTo>
                      <a:pt x="12" y="79"/>
                    </a:lnTo>
                    <a:lnTo>
                      <a:pt x="15" y="75"/>
                    </a:lnTo>
                    <a:lnTo>
                      <a:pt x="15" y="71"/>
                    </a:lnTo>
                    <a:lnTo>
                      <a:pt x="19" y="71"/>
                    </a:lnTo>
                    <a:lnTo>
                      <a:pt x="19" y="67"/>
                    </a:lnTo>
                    <a:lnTo>
                      <a:pt x="24" y="64"/>
                    </a:lnTo>
                    <a:lnTo>
                      <a:pt x="28" y="59"/>
                    </a:lnTo>
                    <a:lnTo>
                      <a:pt x="28" y="55"/>
                    </a:lnTo>
                    <a:lnTo>
                      <a:pt x="31" y="51"/>
                    </a:lnTo>
                    <a:lnTo>
                      <a:pt x="35" y="48"/>
                    </a:lnTo>
                    <a:lnTo>
                      <a:pt x="35" y="43"/>
                    </a:lnTo>
                    <a:lnTo>
                      <a:pt x="40" y="43"/>
                    </a:lnTo>
                    <a:lnTo>
                      <a:pt x="40" y="39"/>
                    </a:lnTo>
                    <a:lnTo>
                      <a:pt x="43" y="36"/>
                    </a:lnTo>
                    <a:lnTo>
                      <a:pt x="43" y="32"/>
                    </a:lnTo>
                    <a:lnTo>
                      <a:pt x="47" y="32"/>
                    </a:lnTo>
                    <a:lnTo>
                      <a:pt x="47" y="27"/>
                    </a:lnTo>
                    <a:lnTo>
                      <a:pt x="47" y="23"/>
                    </a:lnTo>
                    <a:lnTo>
                      <a:pt x="51" y="23"/>
                    </a:lnTo>
                    <a:lnTo>
                      <a:pt x="51" y="20"/>
                    </a:lnTo>
                    <a:lnTo>
                      <a:pt x="56" y="16"/>
                    </a:lnTo>
                    <a:lnTo>
                      <a:pt x="56" y="11"/>
                    </a:lnTo>
                    <a:lnTo>
                      <a:pt x="59" y="11"/>
                    </a:lnTo>
                    <a:lnTo>
                      <a:pt x="59" y="8"/>
                    </a:lnTo>
                    <a:lnTo>
                      <a:pt x="63" y="4"/>
                    </a:lnTo>
                    <a:lnTo>
                      <a:pt x="63"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7" name="Freeform 113">
                <a:extLst>
                  <a:ext uri="{FF2B5EF4-FFF2-40B4-BE49-F238E27FC236}">
                    <a16:creationId xmlns:a16="http://schemas.microsoft.com/office/drawing/2014/main" id="{7F040729-0738-40A1-996A-3D60F36CA499}"/>
                  </a:ext>
                </a:extLst>
              </p:cNvPr>
              <p:cNvSpPr>
                <a:spLocks/>
              </p:cNvSpPr>
              <p:nvPr/>
            </p:nvSpPr>
            <p:spPr bwMode="auto">
              <a:xfrm>
                <a:off x="985" y="1930"/>
                <a:ext cx="214" cy="480"/>
              </a:xfrm>
              <a:custGeom>
                <a:avLst/>
                <a:gdLst>
                  <a:gd name="T0" fmla="*/ 1072 w 1072"/>
                  <a:gd name="T1" fmla="*/ 2176 h 2398"/>
                  <a:gd name="T2" fmla="*/ 1065 w 1072"/>
                  <a:gd name="T3" fmla="*/ 2188 h 2398"/>
                  <a:gd name="T4" fmla="*/ 1056 w 1072"/>
                  <a:gd name="T5" fmla="*/ 2201 h 2398"/>
                  <a:gd name="T6" fmla="*/ 1049 w 1072"/>
                  <a:gd name="T7" fmla="*/ 2213 h 2398"/>
                  <a:gd name="T8" fmla="*/ 1041 w 1072"/>
                  <a:gd name="T9" fmla="*/ 2220 h 2398"/>
                  <a:gd name="T10" fmla="*/ 1033 w 1072"/>
                  <a:gd name="T11" fmla="*/ 2232 h 2398"/>
                  <a:gd name="T12" fmla="*/ 1025 w 1072"/>
                  <a:gd name="T13" fmla="*/ 2243 h 2398"/>
                  <a:gd name="T14" fmla="*/ 1017 w 1072"/>
                  <a:gd name="T15" fmla="*/ 2256 h 2398"/>
                  <a:gd name="T16" fmla="*/ 1005 w 1072"/>
                  <a:gd name="T17" fmla="*/ 2268 h 2398"/>
                  <a:gd name="T18" fmla="*/ 998 w 1072"/>
                  <a:gd name="T19" fmla="*/ 2280 h 2398"/>
                  <a:gd name="T20" fmla="*/ 989 w 1072"/>
                  <a:gd name="T21" fmla="*/ 2287 h 2398"/>
                  <a:gd name="T22" fmla="*/ 977 w 1072"/>
                  <a:gd name="T23" fmla="*/ 2299 h 2398"/>
                  <a:gd name="T24" fmla="*/ 966 w 1072"/>
                  <a:gd name="T25" fmla="*/ 2311 h 2398"/>
                  <a:gd name="T26" fmla="*/ 958 w 1072"/>
                  <a:gd name="T27" fmla="*/ 2323 h 2398"/>
                  <a:gd name="T28" fmla="*/ 945 w 1072"/>
                  <a:gd name="T29" fmla="*/ 2335 h 2398"/>
                  <a:gd name="T30" fmla="*/ 934 w 1072"/>
                  <a:gd name="T31" fmla="*/ 2343 h 2398"/>
                  <a:gd name="T32" fmla="*/ 922 w 1072"/>
                  <a:gd name="T33" fmla="*/ 2354 h 2398"/>
                  <a:gd name="T34" fmla="*/ 910 w 1072"/>
                  <a:gd name="T35" fmla="*/ 2366 h 2398"/>
                  <a:gd name="T36" fmla="*/ 898 w 1072"/>
                  <a:gd name="T37" fmla="*/ 2379 h 2398"/>
                  <a:gd name="T38" fmla="*/ 887 w 1072"/>
                  <a:gd name="T39" fmla="*/ 2386 h 2398"/>
                  <a:gd name="T40" fmla="*/ 871 w 1072"/>
                  <a:gd name="T41" fmla="*/ 2398 h 2398"/>
                  <a:gd name="T42" fmla="*/ 4 w 1072"/>
                  <a:gd name="T43" fmla="*/ 210 h 2398"/>
                  <a:gd name="T44" fmla="*/ 19 w 1072"/>
                  <a:gd name="T45" fmla="*/ 197 h 2398"/>
                  <a:gd name="T46" fmla="*/ 32 w 1072"/>
                  <a:gd name="T47" fmla="*/ 190 h 2398"/>
                  <a:gd name="T48" fmla="*/ 47 w 1072"/>
                  <a:gd name="T49" fmla="*/ 178 h 2398"/>
                  <a:gd name="T50" fmla="*/ 60 w 1072"/>
                  <a:gd name="T51" fmla="*/ 166 h 2398"/>
                  <a:gd name="T52" fmla="*/ 72 w 1072"/>
                  <a:gd name="T53" fmla="*/ 155 h 2398"/>
                  <a:gd name="T54" fmla="*/ 83 w 1072"/>
                  <a:gd name="T55" fmla="*/ 146 h 2398"/>
                  <a:gd name="T56" fmla="*/ 95 w 1072"/>
                  <a:gd name="T57" fmla="*/ 134 h 2398"/>
                  <a:gd name="T58" fmla="*/ 107 w 1072"/>
                  <a:gd name="T59" fmla="*/ 123 h 2398"/>
                  <a:gd name="T60" fmla="*/ 119 w 1072"/>
                  <a:gd name="T61" fmla="*/ 114 h 2398"/>
                  <a:gd name="T62" fmla="*/ 130 w 1072"/>
                  <a:gd name="T63" fmla="*/ 102 h 2398"/>
                  <a:gd name="T64" fmla="*/ 142 w 1072"/>
                  <a:gd name="T65" fmla="*/ 91 h 2398"/>
                  <a:gd name="T66" fmla="*/ 151 w 1072"/>
                  <a:gd name="T67" fmla="*/ 79 h 2398"/>
                  <a:gd name="T68" fmla="*/ 162 w 1072"/>
                  <a:gd name="T69" fmla="*/ 71 h 2398"/>
                  <a:gd name="T70" fmla="*/ 170 w 1072"/>
                  <a:gd name="T71" fmla="*/ 60 h 2398"/>
                  <a:gd name="T72" fmla="*/ 183 w 1072"/>
                  <a:gd name="T73" fmla="*/ 47 h 2398"/>
                  <a:gd name="T74" fmla="*/ 190 w 1072"/>
                  <a:gd name="T75" fmla="*/ 35 h 2398"/>
                  <a:gd name="T76" fmla="*/ 198 w 1072"/>
                  <a:gd name="T77" fmla="*/ 28 h 2398"/>
                  <a:gd name="T78" fmla="*/ 206 w 1072"/>
                  <a:gd name="T79" fmla="*/ 16 h 2398"/>
                  <a:gd name="T80" fmla="*/ 218 w 1072"/>
                  <a:gd name="T81" fmla="*/ 4 h 23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72"/>
                  <a:gd name="T124" fmla="*/ 0 h 2398"/>
                  <a:gd name="T125" fmla="*/ 1072 w 1072"/>
                  <a:gd name="T126" fmla="*/ 2398 h 23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72" h="2398">
                    <a:moveTo>
                      <a:pt x="222" y="0"/>
                    </a:moveTo>
                    <a:lnTo>
                      <a:pt x="1072" y="2176"/>
                    </a:lnTo>
                    <a:lnTo>
                      <a:pt x="1068" y="2185"/>
                    </a:lnTo>
                    <a:lnTo>
                      <a:pt x="1065" y="2188"/>
                    </a:lnTo>
                    <a:lnTo>
                      <a:pt x="1061" y="2192"/>
                    </a:lnTo>
                    <a:lnTo>
                      <a:pt x="1056" y="2201"/>
                    </a:lnTo>
                    <a:lnTo>
                      <a:pt x="1053" y="2204"/>
                    </a:lnTo>
                    <a:lnTo>
                      <a:pt x="1049" y="2213"/>
                    </a:lnTo>
                    <a:lnTo>
                      <a:pt x="1045" y="2216"/>
                    </a:lnTo>
                    <a:lnTo>
                      <a:pt x="1041" y="2220"/>
                    </a:lnTo>
                    <a:lnTo>
                      <a:pt x="1037" y="2229"/>
                    </a:lnTo>
                    <a:lnTo>
                      <a:pt x="1033" y="2232"/>
                    </a:lnTo>
                    <a:lnTo>
                      <a:pt x="1029" y="2240"/>
                    </a:lnTo>
                    <a:lnTo>
                      <a:pt x="1025" y="2243"/>
                    </a:lnTo>
                    <a:lnTo>
                      <a:pt x="1021" y="2252"/>
                    </a:lnTo>
                    <a:lnTo>
                      <a:pt x="1017" y="2256"/>
                    </a:lnTo>
                    <a:lnTo>
                      <a:pt x="1014" y="2259"/>
                    </a:lnTo>
                    <a:lnTo>
                      <a:pt x="1005" y="2268"/>
                    </a:lnTo>
                    <a:lnTo>
                      <a:pt x="1001" y="2271"/>
                    </a:lnTo>
                    <a:lnTo>
                      <a:pt x="998" y="2280"/>
                    </a:lnTo>
                    <a:lnTo>
                      <a:pt x="993" y="2283"/>
                    </a:lnTo>
                    <a:lnTo>
                      <a:pt x="989" y="2287"/>
                    </a:lnTo>
                    <a:lnTo>
                      <a:pt x="982" y="2296"/>
                    </a:lnTo>
                    <a:lnTo>
                      <a:pt x="977" y="2299"/>
                    </a:lnTo>
                    <a:lnTo>
                      <a:pt x="973" y="2307"/>
                    </a:lnTo>
                    <a:lnTo>
                      <a:pt x="966" y="2311"/>
                    </a:lnTo>
                    <a:lnTo>
                      <a:pt x="961" y="2315"/>
                    </a:lnTo>
                    <a:lnTo>
                      <a:pt x="958" y="2323"/>
                    </a:lnTo>
                    <a:lnTo>
                      <a:pt x="950" y="2327"/>
                    </a:lnTo>
                    <a:lnTo>
                      <a:pt x="945" y="2335"/>
                    </a:lnTo>
                    <a:lnTo>
                      <a:pt x="938" y="2338"/>
                    </a:lnTo>
                    <a:lnTo>
                      <a:pt x="934" y="2343"/>
                    </a:lnTo>
                    <a:lnTo>
                      <a:pt x="930" y="2351"/>
                    </a:lnTo>
                    <a:lnTo>
                      <a:pt x="922" y="2354"/>
                    </a:lnTo>
                    <a:lnTo>
                      <a:pt x="919" y="2363"/>
                    </a:lnTo>
                    <a:lnTo>
                      <a:pt x="910" y="2366"/>
                    </a:lnTo>
                    <a:lnTo>
                      <a:pt x="906" y="2370"/>
                    </a:lnTo>
                    <a:lnTo>
                      <a:pt x="898" y="2379"/>
                    </a:lnTo>
                    <a:lnTo>
                      <a:pt x="891" y="2382"/>
                    </a:lnTo>
                    <a:lnTo>
                      <a:pt x="887" y="2386"/>
                    </a:lnTo>
                    <a:lnTo>
                      <a:pt x="878" y="2394"/>
                    </a:lnTo>
                    <a:lnTo>
                      <a:pt x="871" y="2398"/>
                    </a:lnTo>
                    <a:lnTo>
                      <a:pt x="0" y="213"/>
                    </a:lnTo>
                    <a:lnTo>
                      <a:pt x="4" y="210"/>
                    </a:lnTo>
                    <a:lnTo>
                      <a:pt x="12" y="206"/>
                    </a:lnTo>
                    <a:lnTo>
                      <a:pt x="19" y="197"/>
                    </a:lnTo>
                    <a:lnTo>
                      <a:pt x="28" y="194"/>
                    </a:lnTo>
                    <a:lnTo>
                      <a:pt x="32" y="190"/>
                    </a:lnTo>
                    <a:lnTo>
                      <a:pt x="40" y="182"/>
                    </a:lnTo>
                    <a:lnTo>
                      <a:pt x="47" y="178"/>
                    </a:lnTo>
                    <a:lnTo>
                      <a:pt x="51" y="174"/>
                    </a:lnTo>
                    <a:lnTo>
                      <a:pt x="60" y="166"/>
                    </a:lnTo>
                    <a:lnTo>
                      <a:pt x="67" y="162"/>
                    </a:lnTo>
                    <a:lnTo>
                      <a:pt x="72" y="155"/>
                    </a:lnTo>
                    <a:lnTo>
                      <a:pt x="79" y="150"/>
                    </a:lnTo>
                    <a:lnTo>
                      <a:pt x="83" y="146"/>
                    </a:lnTo>
                    <a:lnTo>
                      <a:pt x="91" y="139"/>
                    </a:lnTo>
                    <a:lnTo>
                      <a:pt x="95" y="134"/>
                    </a:lnTo>
                    <a:lnTo>
                      <a:pt x="103" y="130"/>
                    </a:lnTo>
                    <a:lnTo>
                      <a:pt x="107" y="123"/>
                    </a:lnTo>
                    <a:lnTo>
                      <a:pt x="114" y="118"/>
                    </a:lnTo>
                    <a:lnTo>
                      <a:pt x="119" y="114"/>
                    </a:lnTo>
                    <a:lnTo>
                      <a:pt x="127" y="107"/>
                    </a:lnTo>
                    <a:lnTo>
                      <a:pt x="130" y="102"/>
                    </a:lnTo>
                    <a:lnTo>
                      <a:pt x="135" y="95"/>
                    </a:lnTo>
                    <a:lnTo>
                      <a:pt x="142" y="91"/>
                    </a:lnTo>
                    <a:lnTo>
                      <a:pt x="146" y="87"/>
                    </a:lnTo>
                    <a:lnTo>
                      <a:pt x="151" y="79"/>
                    </a:lnTo>
                    <a:lnTo>
                      <a:pt x="158" y="75"/>
                    </a:lnTo>
                    <a:lnTo>
                      <a:pt x="162" y="71"/>
                    </a:lnTo>
                    <a:lnTo>
                      <a:pt x="167" y="63"/>
                    </a:lnTo>
                    <a:lnTo>
                      <a:pt x="170" y="60"/>
                    </a:lnTo>
                    <a:lnTo>
                      <a:pt x="178" y="51"/>
                    </a:lnTo>
                    <a:lnTo>
                      <a:pt x="183" y="47"/>
                    </a:lnTo>
                    <a:lnTo>
                      <a:pt x="186" y="44"/>
                    </a:lnTo>
                    <a:lnTo>
                      <a:pt x="190" y="35"/>
                    </a:lnTo>
                    <a:lnTo>
                      <a:pt x="194" y="32"/>
                    </a:lnTo>
                    <a:lnTo>
                      <a:pt x="198" y="28"/>
                    </a:lnTo>
                    <a:lnTo>
                      <a:pt x="202" y="19"/>
                    </a:lnTo>
                    <a:lnTo>
                      <a:pt x="206" y="16"/>
                    </a:lnTo>
                    <a:lnTo>
                      <a:pt x="214" y="12"/>
                    </a:lnTo>
                    <a:lnTo>
                      <a:pt x="218" y="4"/>
                    </a:lnTo>
                    <a:lnTo>
                      <a:pt x="222"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8" name="Freeform 114">
                <a:extLst>
                  <a:ext uri="{FF2B5EF4-FFF2-40B4-BE49-F238E27FC236}">
                    <a16:creationId xmlns:a16="http://schemas.microsoft.com/office/drawing/2014/main" id="{42D1A933-D225-42B8-9DF8-E3BA05FCBE94}"/>
                  </a:ext>
                </a:extLst>
              </p:cNvPr>
              <p:cNvSpPr>
                <a:spLocks/>
              </p:cNvSpPr>
              <p:nvPr/>
            </p:nvSpPr>
            <p:spPr bwMode="auto">
              <a:xfrm>
                <a:off x="984" y="1973"/>
                <a:ext cx="175" cy="438"/>
              </a:xfrm>
              <a:custGeom>
                <a:avLst/>
                <a:gdLst>
                  <a:gd name="T0" fmla="*/ 4 w 875"/>
                  <a:gd name="T1" fmla="*/ 0 h 2189"/>
                  <a:gd name="T2" fmla="*/ 875 w 875"/>
                  <a:gd name="T3" fmla="*/ 2185 h 2189"/>
                  <a:gd name="T4" fmla="*/ 875 w 875"/>
                  <a:gd name="T5" fmla="*/ 2189 h 2189"/>
                  <a:gd name="T6" fmla="*/ 0 w 875"/>
                  <a:gd name="T7" fmla="*/ 5 h 2189"/>
                  <a:gd name="T8" fmla="*/ 0 w 875"/>
                  <a:gd name="T9" fmla="*/ 0 h 2189"/>
                  <a:gd name="T10" fmla="*/ 4 w 875"/>
                  <a:gd name="T11" fmla="*/ 0 h 2189"/>
                  <a:gd name="T12" fmla="*/ 0 60000 65536"/>
                  <a:gd name="T13" fmla="*/ 0 60000 65536"/>
                  <a:gd name="T14" fmla="*/ 0 60000 65536"/>
                  <a:gd name="T15" fmla="*/ 0 60000 65536"/>
                  <a:gd name="T16" fmla="*/ 0 60000 65536"/>
                  <a:gd name="T17" fmla="*/ 0 60000 65536"/>
                  <a:gd name="T18" fmla="*/ 0 w 875"/>
                  <a:gd name="T19" fmla="*/ 0 h 2189"/>
                  <a:gd name="T20" fmla="*/ 875 w 875"/>
                  <a:gd name="T21" fmla="*/ 2189 h 2189"/>
                </a:gdLst>
                <a:ahLst/>
                <a:cxnLst>
                  <a:cxn ang="T12">
                    <a:pos x="T0" y="T1"/>
                  </a:cxn>
                  <a:cxn ang="T13">
                    <a:pos x="T2" y="T3"/>
                  </a:cxn>
                  <a:cxn ang="T14">
                    <a:pos x="T4" y="T5"/>
                  </a:cxn>
                  <a:cxn ang="T15">
                    <a:pos x="T6" y="T7"/>
                  </a:cxn>
                  <a:cxn ang="T16">
                    <a:pos x="T8" y="T9"/>
                  </a:cxn>
                  <a:cxn ang="T17">
                    <a:pos x="T10" y="T11"/>
                  </a:cxn>
                </a:cxnLst>
                <a:rect l="T18" t="T19" r="T20" b="T21"/>
                <a:pathLst>
                  <a:path w="875" h="2189">
                    <a:moveTo>
                      <a:pt x="4" y="0"/>
                    </a:moveTo>
                    <a:lnTo>
                      <a:pt x="875" y="2185"/>
                    </a:lnTo>
                    <a:lnTo>
                      <a:pt x="875" y="2189"/>
                    </a:lnTo>
                    <a:lnTo>
                      <a:pt x="0" y="5"/>
                    </a:lnTo>
                    <a:lnTo>
                      <a:pt x="0" y="0"/>
                    </a:lnTo>
                    <a:lnTo>
                      <a:pt x="4"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59" name="Freeform 115">
                <a:extLst>
                  <a:ext uri="{FF2B5EF4-FFF2-40B4-BE49-F238E27FC236}">
                    <a16:creationId xmlns:a16="http://schemas.microsoft.com/office/drawing/2014/main" id="{B07383C7-DEBC-492F-865C-D66153A18BC9}"/>
                  </a:ext>
                </a:extLst>
              </p:cNvPr>
              <p:cNvSpPr>
                <a:spLocks/>
              </p:cNvSpPr>
              <p:nvPr/>
            </p:nvSpPr>
            <p:spPr bwMode="auto">
              <a:xfrm>
                <a:off x="1720" y="1838"/>
                <a:ext cx="129" cy="450"/>
              </a:xfrm>
              <a:custGeom>
                <a:avLst/>
                <a:gdLst>
                  <a:gd name="T0" fmla="*/ 0 w 641"/>
                  <a:gd name="T1" fmla="*/ 0 h 2252"/>
                  <a:gd name="T2" fmla="*/ 641 w 641"/>
                  <a:gd name="T3" fmla="*/ 2252 h 2252"/>
                  <a:gd name="T4" fmla="*/ 0 w 641"/>
                  <a:gd name="T5" fmla="*/ 0 h 2252"/>
                  <a:gd name="T6" fmla="*/ 0 60000 65536"/>
                  <a:gd name="T7" fmla="*/ 0 60000 65536"/>
                  <a:gd name="T8" fmla="*/ 0 60000 65536"/>
                  <a:gd name="T9" fmla="*/ 0 w 641"/>
                  <a:gd name="T10" fmla="*/ 0 h 2252"/>
                  <a:gd name="T11" fmla="*/ 641 w 641"/>
                  <a:gd name="T12" fmla="*/ 2252 h 2252"/>
                </a:gdLst>
                <a:ahLst/>
                <a:cxnLst>
                  <a:cxn ang="T6">
                    <a:pos x="T0" y="T1"/>
                  </a:cxn>
                  <a:cxn ang="T7">
                    <a:pos x="T2" y="T3"/>
                  </a:cxn>
                  <a:cxn ang="T8">
                    <a:pos x="T4" y="T5"/>
                  </a:cxn>
                </a:cxnLst>
                <a:rect l="T9" t="T10" r="T11" b="T12"/>
                <a:pathLst>
                  <a:path w="641" h="2252">
                    <a:moveTo>
                      <a:pt x="0" y="0"/>
                    </a:moveTo>
                    <a:lnTo>
                      <a:pt x="641" y="2252"/>
                    </a:lnTo>
                    <a:lnTo>
                      <a:pt x="0" y="0"/>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0" name="Freeform 116">
                <a:extLst>
                  <a:ext uri="{FF2B5EF4-FFF2-40B4-BE49-F238E27FC236}">
                    <a16:creationId xmlns:a16="http://schemas.microsoft.com/office/drawing/2014/main" id="{D1C0EAB6-9A5F-4CBF-827A-EA9B0EFC17B6}"/>
                  </a:ext>
                </a:extLst>
              </p:cNvPr>
              <p:cNvSpPr>
                <a:spLocks/>
              </p:cNvSpPr>
              <p:nvPr/>
            </p:nvSpPr>
            <p:spPr bwMode="auto">
              <a:xfrm>
                <a:off x="1719" y="1837"/>
                <a:ext cx="130" cy="451"/>
              </a:xfrm>
              <a:custGeom>
                <a:avLst/>
                <a:gdLst>
                  <a:gd name="T0" fmla="*/ 5 w 646"/>
                  <a:gd name="T1" fmla="*/ 4 h 2256"/>
                  <a:gd name="T2" fmla="*/ 646 w 646"/>
                  <a:gd name="T3" fmla="*/ 2256 h 2256"/>
                  <a:gd name="T4" fmla="*/ 646 w 646"/>
                  <a:gd name="T5" fmla="*/ 2252 h 2256"/>
                  <a:gd name="T6" fmla="*/ 642 w 646"/>
                  <a:gd name="T7" fmla="*/ 2252 h 2256"/>
                  <a:gd name="T8" fmla="*/ 0 w 646"/>
                  <a:gd name="T9" fmla="*/ 0 h 2256"/>
                  <a:gd name="T10" fmla="*/ 0 w 646"/>
                  <a:gd name="T11" fmla="*/ 4 h 2256"/>
                  <a:gd name="T12" fmla="*/ 5 w 646"/>
                  <a:gd name="T13" fmla="*/ 4 h 2256"/>
                  <a:gd name="T14" fmla="*/ 0 60000 65536"/>
                  <a:gd name="T15" fmla="*/ 0 60000 65536"/>
                  <a:gd name="T16" fmla="*/ 0 60000 65536"/>
                  <a:gd name="T17" fmla="*/ 0 60000 65536"/>
                  <a:gd name="T18" fmla="*/ 0 60000 65536"/>
                  <a:gd name="T19" fmla="*/ 0 60000 65536"/>
                  <a:gd name="T20" fmla="*/ 0 60000 65536"/>
                  <a:gd name="T21" fmla="*/ 0 w 646"/>
                  <a:gd name="T22" fmla="*/ 0 h 2256"/>
                  <a:gd name="T23" fmla="*/ 646 w 646"/>
                  <a:gd name="T24" fmla="*/ 2256 h 2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6" h="2256">
                    <a:moveTo>
                      <a:pt x="5" y="4"/>
                    </a:moveTo>
                    <a:lnTo>
                      <a:pt x="646" y="2256"/>
                    </a:lnTo>
                    <a:lnTo>
                      <a:pt x="646" y="2252"/>
                    </a:lnTo>
                    <a:lnTo>
                      <a:pt x="642" y="2252"/>
                    </a:lnTo>
                    <a:lnTo>
                      <a:pt x="0" y="0"/>
                    </a:lnTo>
                    <a:lnTo>
                      <a:pt x="0" y="4"/>
                    </a:lnTo>
                    <a:lnTo>
                      <a:pt x="5" y="4"/>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1" name="Freeform 117">
                <a:extLst>
                  <a:ext uri="{FF2B5EF4-FFF2-40B4-BE49-F238E27FC236}">
                    <a16:creationId xmlns:a16="http://schemas.microsoft.com/office/drawing/2014/main" id="{DDC0FB19-3288-4017-B117-6DB92E7EEFF3}"/>
                  </a:ext>
                </a:extLst>
              </p:cNvPr>
              <p:cNvSpPr>
                <a:spLocks/>
              </p:cNvSpPr>
              <p:nvPr/>
            </p:nvSpPr>
            <p:spPr bwMode="auto">
              <a:xfrm>
                <a:off x="1654" y="1816"/>
                <a:ext cx="194" cy="471"/>
              </a:xfrm>
              <a:custGeom>
                <a:avLst/>
                <a:gdLst>
                  <a:gd name="T0" fmla="*/ 969 w 969"/>
                  <a:gd name="T1" fmla="*/ 2355 h 2355"/>
                  <a:gd name="T2" fmla="*/ 965 w 969"/>
                  <a:gd name="T3" fmla="*/ 2350 h 2355"/>
                  <a:gd name="T4" fmla="*/ 954 w 969"/>
                  <a:gd name="T5" fmla="*/ 2343 h 2355"/>
                  <a:gd name="T6" fmla="*/ 941 w 969"/>
                  <a:gd name="T7" fmla="*/ 2334 h 2355"/>
                  <a:gd name="T8" fmla="*/ 926 w 969"/>
                  <a:gd name="T9" fmla="*/ 2327 h 2355"/>
                  <a:gd name="T10" fmla="*/ 910 w 969"/>
                  <a:gd name="T11" fmla="*/ 2323 h 2355"/>
                  <a:gd name="T12" fmla="*/ 890 w 969"/>
                  <a:gd name="T13" fmla="*/ 2315 h 2355"/>
                  <a:gd name="T14" fmla="*/ 870 w 969"/>
                  <a:gd name="T15" fmla="*/ 2308 h 2355"/>
                  <a:gd name="T16" fmla="*/ 850 w 969"/>
                  <a:gd name="T17" fmla="*/ 2299 h 2355"/>
                  <a:gd name="T18" fmla="*/ 827 w 969"/>
                  <a:gd name="T19" fmla="*/ 2292 h 2355"/>
                  <a:gd name="T20" fmla="*/ 806 w 969"/>
                  <a:gd name="T21" fmla="*/ 2283 h 2355"/>
                  <a:gd name="T22" fmla="*/ 783 w 969"/>
                  <a:gd name="T23" fmla="*/ 2276 h 2355"/>
                  <a:gd name="T24" fmla="*/ 764 w 969"/>
                  <a:gd name="T25" fmla="*/ 2267 h 2355"/>
                  <a:gd name="T26" fmla="*/ 743 w 969"/>
                  <a:gd name="T27" fmla="*/ 2264 h 2355"/>
                  <a:gd name="T28" fmla="*/ 723 w 969"/>
                  <a:gd name="T29" fmla="*/ 2255 h 2355"/>
                  <a:gd name="T30" fmla="*/ 708 w 969"/>
                  <a:gd name="T31" fmla="*/ 2252 h 2355"/>
                  <a:gd name="T32" fmla="*/ 692 w 969"/>
                  <a:gd name="T33" fmla="*/ 2244 h 2355"/>
                  <a:gd name="T34" fmla="*/ 676 w 969"/>
                  <a:gd name="T35" fmla="*/ 2239 h 2355"/>
                  <a:gd name="T36" fmla="*/ 669 w 969"/>
                  <a:gd name="T37" fmla="*/ 2239 h 2355"/>
                  <a:gd name="T38" fmla="*/ 660 w 969"/>
                  <a:gd name="T39" fmla="*/ 2236 h 2355"/>
                  <a:gd name="T40" fmla="*/ 0 w 969"/>
                  <a:gd name="T41" fmla="*/ 0 h 2355"/>
                  <a:gd name="T42" fmla="*/ 7 w 969"/>
                  <a:gd name="T43" fmla="*/ 0 h 2355"/>
                  <a:gd name="T44" fmla="*/ 15 w 969"/>
                  <a:gd name="T45" fmla="*/ 3 h 2355"/>
                  <a:gd name="T46" fmla="*/ 28 w 969"/>
                  <a:gd name="T47" fmla="*/ 8 h 2355"/>
                  <a:gd name="T48" fmla="*/ 43 w 969"/>
                  <a:gd name="T49" fmla="*/ 12 h 2355"/>
                  <a:gd name="T50" fmla="*/ 63 w 969"/>
                  <a:gd name="T51" fmla="*/ 16 h 2355"/>
                  <a:gd name="T52" fmla="*/ 82 w 969"/>
                  <a:gd name="T53" fmla="*/ 19 h 2355"/>
                  <a:gd name="T54" fmla="*/ 102 w 969"/>
                  <a:gd name="T55" fmla="*/ 28 h 2355"/>
                  <a:gd name="T56" fmla="*/ 123 w 969"/>
                  <a:gd name="T57" fmla="*/ 31 h 2355"/>
                  <a:gd name="T58" fmla="*/ 146 w 969"/>
                  <a:gd name="T59" fmla="*/ 40 h 2355"/>
                  <a:gd name="T60" fmla="*/ 169 w 969"/>
                  <a:gd name="T61" fmla="*/ 43 h 2355"/>
                  <a:gd name="T62" fmla="*/ 193 w 969"/>
                  <a:gd name="T63" fmla="*/ 51 h 2355"/>
                  <a:gd name="T64" fmla="*/ 213 w 969"/>
                  <a:gd name="T65" fmla="*/ 59 h 2355"/>
                  <a:gd name="T66" fmla="*/ 237 w 969"/>
                  <a:gd name="T67" fmla="*/ 63 h 2355"/>
                  <a:gd name="T68" fmla="*/ 257 w 969"/>
                  <a:gd name="T69" fmla="*/ 71 h 2355"/>
                  <a:gd name="T70" fmla="*/ 276 w 969"/>
                  <a:gd name="T71" fmla="*/ 79 h 2355"/>
                  <a:gd name="T72" fmla="*/ 292 w 969"/>
                  <a:gd name="T73" fmla="*/ 83 h 2355"/>
                  <a:gd name="T74" fmla="*/ 308 w 969"/>
                  <a:gd name="T75" fmla="*/ 91 h 2355"/>
                  <a:gd name="T76" fmla="*/ 316 w 969"/>
                  <a:gd name="T77" fmla="*/ 95 h 2355"/>
                  <a:gd name="T78" fmla="*/ 327 w 969"/>
                  <a:gd name="T79" fmla="*/ 103 h 23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9"/>
                  <a:gd name="T121" fmla="*/ 0 h 2355"/>
                  <a:gd name="T122" fmla="*/ 969 w 969"/>
                  <a:gd name="T123" fmla="*/ 2355 h 23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9" h="2355">
                    <a:moveTo>
                      <a:pt x="327" y="103"/>
                    </a:moveTo>
                    <a:lnTo>
                      <a:pt x="969" y="2355"/>
                    </a:lnTo>
                    <a:lnTo>
                      <a:pt x="969" y="2350"/>
                    </a:lnTo>
                    <a:lnTo>
                      <a:pt x="965" y="2350"/>
                    </a:lnTo>
                    <a:lnTo>
                      <a:pt x="961" y="2347"/>
                    </a:lnTo>
                    <a:lnTo>
                      <a:pt x="954" y="2343"/>
                    </a:lnTo>
                    <a:lnTo>
                      <a:pt x="949" y="2339"/>
                    </a:lnTo>
                    <a:lnTo>
                      <a:pt x="941" y="2334"/>
                    </a:lnTo>
                    <a:lnTo>
                      <a:pt x="933" y="2331"/>
                    </a:lnTo>
                    <a:lnTo>
                      <a:pt x="926" y="2327"/>
                    </a:lnTo>
                    <a:lnTo>
                      <a:pt x="917" y="2327"/>
                    </a:lnTo>
                    <a:lnTo>
                      <a:pt x="910" y="2323"/>
                    </a:lnTo>
                    <a:lnTo>
                      <a:pt x="901" y="2320"/>
                    </a:lnTo>
                    <a:lnTo>
                      <a:pt x="890" y="2315"/>
                    </a:lnTo>
                    <a:lnTo>
                      <a:pt x="882" y="2311"/>
                    </a:lnTo>
                    <a:lnTo>
                      <a:pt x="870" y="2308"/>
                    </a:lnTo>
                    <a:lnTo>
                      <a:pt x="862" y="2304"/>
                    </a:lnTo>
                    <a:lnTo>
                      <a:pt x="850" y="2299"/>
                    </a:lnTo>
                    <a:lnTo>
                      <a:pt x="838" y="2295"/>
                    </a:lnTo>
                    <a:lnTo>
                      <a:pt x="827" y="2292"/>
                    </a:lnTo>
                    <a:lnTo>
                      <a:pt x="818" y="2288"/>
                    </a:lnTo>
                    <a:lnTo>
                      <a:pt x="806" y="2283"/>
                    </a:lnTo>
                    <a:lnTo>
                      <a:pt x="795" y="2280"/>
                    </a:lnTo>
                    <a:lnTo>
                      <a:pt x="783" y="2276"/>
                    </a:lnTo>
                    <a:lnTo>
                      <a:pt x="775" y="2271"/>
                    </a:lnTo>
                    <a:lnTo>
                      <a:pt x="764" y="2267"/>
                    </a:lnTo>
                    <a:lnTo>
                      <a:pt x="751" y="2264"/>
                    </a:lnTo>
                    <a:lnTo>
                      <a:pt x="743" y="2264"/>
                    </a:lnTo>
                    <a:lnTo>
                      <a:pt x="732" y="2260"/>
                    </a:lnTo>
                    <a:lnTo>
                      <a:pt x="723" y="2255"/>
                    </a:lnTo>
                    <a:lnTo>
                      <a:pt x="716" y="2252"/>
                    </a:lnTo>
                    <a:lnTo>
                      <a:pt x="708" y="2252"/>
                    </a:lnTo>
                    <a:lnTo>
                      <a:pt x="700" y="2248"/>
                    </a:lnTo>
                    <a:lnTo>
                      <a:pt x="692" y="2244"/>
                    </a:lnTo>
                    <a:lnTo>
                      <a:pt x="684" y="2244"/>
                    </a:lnTo>
                    <a:lnTo>
                      <a:pt x="676" y="2239"/>
                    </a:lnTo>
                    <a:lnTo>
                      <a:pt x="672" y="2239"/>
                    </a:lnTo>
                    <a:lnTo>
                      <a:pt x="669" y="2239"/>
                    </a:lnTo>
                    <a:lnTo>
                      <a:pt x="665" y="2236"/>
                    </a:lnTo>
                    <a:lnTo>
                      <a:pt x="660" y="2236"/>
                    </a:lnTo>
                    <a:lnTo>
                      <a:pt x="656" y="2236"/>
                    </a:lnTo>
                    <a:lnTo>
                      <a:pt x="0" y="0"/>
                    </a:lnTo>
                    <a:lnTo>
                      <a:pt x="3" y="0"/>
                    </a:lnTo>
                    <a:lnTo>
                      <a:pt x="7" y="0"/>
                    </a:lnTo>
                    <a:lnTo>
                      <a:pt x="12" y="3"/>
                    </a:lnTo>
                    <a:lnTo>
                      <a:pt x="15" y="3"/>
                    </a:lnTo>
                    <a:lnTo>
                      <a:pt x="23" y="3"/>
                    </a:lnTo>
                    <a:lnTo>
                      <a:pt x="28" y="8"/>
                    </a:lnTo>
                    <a:lnTo>
                      <a:pt x="35" y="8"/>
                    </a:lnTo>
                    <a:lnTo>
                      <a:pt x="43" y="12"/>
                    </a:lnTo>
                    <a:lnTo>
                      <a:pt x="51" y="12"/>
                    </a:lnTo>
                    <a:lnTo>
                      <a:pt x="63" y="16"/>
                    </a:lnTo>
                    <a:lnTo>
                      <a:pt x="70" y="19"/>
                    </a:lnTo>
                    <a:lnTo>
                      <a:pt x="82" y="19"/>
                    </a:lnTo>
                    <a:lnTo>
                      <a:pt x="91" y="24"/>
                    </a:lnTo>
                    <a:lnTo>
                      <a:pt x="102" y="28"/>
                    </a:lnTo>
                    <a:lnTo>
                      <a:pt x="114" y="28"/>
                    </a:lnTo>
                    <a:lnTo>
                      <a:pt x="123" y="31"/>
                    </a:lnTo>
                    <a:lnTo>
                      <a:pt x="134" y="35"/>
                    </a:lnTo>
                    <a:lnTo>
                      <a:pt x="146" y="40"/>
                    </a:lnTo>
                    <a:lnTo>
                      <a:pt x="158" y="40"/>
                    </a:lnTo>
                    <a:lnTo>
                      <a:pt x="169" y="43"/>
                    </a:lnTo>
                    <a:lnTo>
                      <a:pt x="181" y="47"/>
                    </a:lnTo>
                    <a:lnTo>
                      <a:pt x="193" y="51"/>
                    </a:lnTo>
                    <a:lnTo>
                      <a:pt x="205" y="56"/>
                    </a:lnTo>
                    <a:lnTo>
                      <a:pt x="213" y="59"/>
                    </a:lnTo>
                    <a:lnTo>
                      <a:pt x="225" y="59"/>
                    </a:lnTo>
                    <a:lnTo>
                      <a:pt x="237" y="63"/>
                    </a:lnTo>
                    <a:lnTo>
                      <a:pt x="245" y="67"/>
                    </a:lnTo>
                    <a:lnTo>
                      <a:pt x="257" y="71"/>
                    </a:lnTo>
                    <a:lnTo>
                      <a:pt x="264" y="75"/>
                    </a:lnTo>
                    <a:lnTo>
                      <a:pt x="276" y="79"/>
                    </a:lnTo>
                    <a:lnTo>
                      <a:pt x="285" y="83"/>
                    </a:lnTo>
                    <a:lnTo>
                      <a:pt x="292" y="83"/>
                    </a:lnTo>
                    <a:lnTo>
                      <a:pt x="301" y="87"/>
                    </a:lnTo>
                    <a:lnTo>
                      <a:pt x="308" y="91"/>
                    </a:lnTo>
                    <a:lnTo>
                      <a:pt x="312" y="95"/>
                    </a:lnTo>
                    <a:lnTo>
                      <a:pt x="316" y="95"/>
                    </a:lnTo>
                    <a:lnTo>
                      <a:pt x="324" y="98"/>
                    </a:lnTo>
                    <a:lnTo>
                      <a:pt x="327" y="103"/>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2" name="Freeform 118">
                <a:extLst>
                  <a:ext uri="{FF2B5EF4-FFF2-40B4-BE49-F238E27FC236}">
                    <a16:creationId xmlns:a16="http://schemas.microsoft.com/office/drawing/2014/main" id="{BA9F8177-8CFB-4A2A-ADAF-0143FDFE2F0D}"/>
                  </a:ext>
                </a:extLst>
              </p:cNvPr>
              <p:cNvSpPr>
                <a:spLocks/>
              </p:cNvSpPr>
              <p:nvPr/>
            </p:nvSpPr>
            <p:spPr bwMode="auto">
              <a:xfrm>
                <a:off x="710" y="1925"/>
                <a:ext cx="267" cy="505"/>
              </a:xfrm>
              <a:custGeom>
                <a:avLst/>
                <a:gdLst>
                  <a:gd name="T0" fmla="*/ 1338 w 1338"/>
                  <a:gd name="T1" fmla="*/ 2146 h 2525"/>
                  <a:gd name="T2" fmla="*/ 1310 w 1338"/>
                  <a:gd name="T3" fmla="*/ 2165 h 2525"/>
                  <a:gd name="T4" fmla="*/ 1286 w 1338"/>
                  <a:gd name="T5" fmla="*/ 2181 h 2525"/>
                  <a:gd name="T6" fmla="*/ 1262 w 1338"/>
                  <a:gd name="T7" fmla="*/ 2201 h 2525"/>
                  <a:gd name="T8" fmla="*/ 1243 w 1338"/>
                  <a:gd name="T9" fmla="*/ 2216 h 2525"/>
                  <a:gd name="T10" fmla="*/ 1218 w 1338"/>
                  <a:gd name="T11" fmla="*/ 2236 h 2525"/>
                  <a:gd name="T12" fmla="*/ 1199 w 1338"/>
                  <a:gd name="T13" fmla="*/ 2252 h 2525"/>
                  <a:gd name="T14" fmla="*/ 1179 w 1338"/>
                  <a:gd name="T15" fmla="*/ 2268 h 2525"/>
                  <a:gd name="T16" fmla="*/ 1164 w 1338"/>
                  <a:gd name="T17" fmla="*/ 2284 h 2525"/>
                  <a:gd name="T18" fmla="*/ 1144 w 1338"/>
                  <a:gd name="T19" fmla="*/ 2303 h 2525"/>
                  <a:gd name="T20" fmla="*/ 1123 w 1338"/>
                  <a:gd name="T21" fmla="*/ 2319 h 2525"/>
                  <a:gd name="T22" fmla="*/ 1108 w 1338"/>
                  <a:gd name="T23" fmla="*/ 2335 h 2525"/>
                  <a:gd name="T24" fmla="*/ 1092 w 1338"/>
                  <a:gd name="T25" fmla="*/ 2351 h 2525"/>
                  <a:gd name="T26" fmla="*/ 1072 w 1338"/>
                  <a:gd name="T27" fmla="*/ 2371 h 2525"/>
                  <a:gd name="T28" fmla="*/ 1056 w 1338"/>
                  <a:gd name="T29" fmla="*/ 2391 h 2525"/>
                  <a:gd name="T30" fmla="*/ 1041 w 1338"/>
                  <a:gd name="T31" fmla="*/ 2410 h 2525"/>
                  <a:gd name="T32" fmla="*/ 1025 w 1338"/>
                  <a:gd name="T33" fmla="*/ 2430 h 2525"/>
                  <a:gd name="T34" fmla="*/ 1005 w 1338"/>
                  <a:gd name="T35" fmla="*/ 2450 h 2525"/>
                  <a:gd name="T36" fmla="*/ 989 w 1338"/>
                  <a:gd name="T37" fmla="*/ 2474 h 2525"/>
                  <a:gd name="T38" fmla="*/ 970 w 1338"/>
                  <a:gd name="T39" fmla="*/ 2498 h 2525"/>
                  <a:gd name="T40" fmla="*/ 954 w 1338"/>
                  <a:gd name="T41" fmla="*/ 2525 h 2525"/>
                  <a:gd name="T42" fmla="*/ 7 w 1338"/>
                  <a:gd name="T43" fmla="*/ 361 h 2525"/>
                  <a:gd name="T44" fmla="*/ 28 w 1338"/>
                  <a:gd name="T45" fmla="*/ 336 h 2525"/>
                  <a:gd name="T46" fmla="*/ 51 w 1338"/>
                  <a:gd name="T47" fmla="*/ 313 h 2525"/>
                  <a:gd name="T48" fmla="*/ 67 w 1338"/>
                  <a:gd name="T49" fmla="*/ 289 h 2525"/>
                  <a:gd name="T50" fmla="*/ 87 w 1338"/>
                  <a:gd name="T51" fmla="*/ 269 h 2525"/>
                  <a:gd name="T52" fmla="*/ 107 w 1338"/>
                  <a:gd name="T53" fmla="*/ 250 h 2525"/>
                  <a:gd name="T54" fmla="*/ 127 w 1338"/>
                  <a:gd name="T55" fmla="*/ 234 h 2525"/>
                  <a:gd name="T56" fmla="*/ 146 w 1338"/>
                  <a:gd name="T57" fmla="*/ 214 h 2525"/>
                  <a:gd name="T58" fmla="*/ 162 w 1338"/>
                  <a:gd name="T59" fmla="*/ 198 h 2525"/>
                  <a:gd name="T60" fmla="*/ 182 w 1338"/>
                  <a:gd name="T61" fmla="*/ 178 h 2525"/>
                  <a:gd name="T62" fmla="*/ 201 w 1338"/>
                  <a:gd name="T63" fmla="*/ 162 h 2525"/>
                  <a:gd name="T64" fmla="*/ 222 w 1338"/>
                  <a:gd name="T65" fmla="*/ 146 h 2525"/>
                  <a:gd name="T66" fmla="*/ 241 w 1338"/>
                  <a:gd name="T67" fmla="*/ 130 h 2525"/>
                  <a:gd name="T68" fmla="*/ 264 w 1338"/>
                  <a:gd name="T69" fmla="*/ 115 h 2525"/>
                  <a:gd name="T70" fmla="*/ 285 w 1338"/>
                  <a:gd name="T71" fmla="*/ 99 h 2525"/>
                  <a:gd name="T72" fmla="*/ 308 w 1338"/>
                  <a:gd name="T73" fmla="*/ 79 h 2525"/>
                  <a:gd name="T74" fmla="*/ 333 w 1338"/>
                  <a:gd name="T75" fmla="*/ 63 h 2525"/>
                  <a:gd name="T76" fmla="*/ 356 w 1338"/>
                  <a:gd name="T77" fmla="*/ 47 h 2525"/>
                  <a:gd name="T78" fmla="*/ 384 w 1338"/>
                  <a:gd name="T79" fmla="*/ 28 h 2525"/>
                  <a:gd name="T80" fmla="*/ 407 w 1338"/>
                  <a:gd name="T81" fmla="*/ 8 h 25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38"/>
                  <a:gd name="T124" fmla="*/ 0 h 2525"/>
                  <a:gd name="T125" fmla="*/ 1338 w 1338"/>
                  <a:gd name="T126" fmla="*/ 2525 h 25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38" h="2525">
                    <a:moveTo>
                      <a:pt x="423" y="0"/>
                    </a:moveTo>
                    <a:lnTo>
                      <a:pt x="1338" y="2146"/>
                    </a:lnTo>
                    <a:lnTo>
                      <a:pt x="1322" y="2153"/>
                    </a:lnTo>
                    <a:lnTo>
                      <a:pt x="1310" y="2165"/>
                    </a:lnTo>
                    <a:lnTo>
                      <a:pt x="1298" y="2173"/>
                    </a:lnTo>
                    <a:lnTo>
                      <a:pt x="1286" y="2181"/>
                    </a:lnTo>
                    <a:lnTo>
                      <a:pt x="1274" y="2192"/>
                    </a:lnTo>
                    <a:lnTo>
                      <a:pt x="1262" y="2201"/>
                    </a:lnTo>
                    <a:lnTo>
                      <a:pt x="1250" y="2208"/>
                    </a:lnTo>
                    <a:lnTo>
                      <a:pt x="1243" y="2216"/>
                    </a:lnTo>
                    <a:lnTo>
                      <a:pt x="1231" y="2229"/>
                    </a:lnTo>
                    <a:lnTo>
                      <a:pt x="1218" y="2236"/>
                    </a:lnTo>
                    <a:lnTo>
                      <a:pt x="1211" y="2244"/>
                    </a:lnTo>
                    <a:lnTo>
                      <a:pt x="1199" y="2252"/>
                    </a:lnTo>
                    <a:lnTo>
                      <a:pt x="1192" y="2260"/>
                    </a:lnTo>
                    <a:lnTo>
                      <a:pt x="1179" y="2268"/>
                    </a:lnTo>
                    <a:lnTo>
                      <a:pt x="1171" y="2276"/>
                    </a:lnTo>
                    <a:lnTo>
                      <a:pt x="1164" y="2284"/>
                    </a:lnTo>
                    <a:lnTo>
                      <a:pt x="1151" y="2292"/>
                    </a:lnTo>
                    <a:lnTo>
                      <a:pt x="1144" y="2303"/>
                    </a:lnTo>
                    <a:lnTo>
                      <a:pt x="1136" y="2311"/>
                    </a:lnTo>
                    <a:lnTo>
                      <a:pt x="1123" y="2319"/>
                    </a:lnTo>
                    <a:lnTo>
                      <a:pt x="1116" y="2327"/>
                    </a:lnTo>
                    <a:lnTo>
                      <a:pt x="1108" y="2335"/>
                    </a:lnTo>
                    <a:lnTo>
                      <a:pt x="1100" y="2343"/>
                    </a:lnTo>
                    <a:lnTo>
                      <a:pt x="1092" y="2351"/>
                    </a:lnTo>
                    <a:lnTo>
                      <a:pt x="1084" y="2363"/>
                    </a:lnTo>
                    <a:lnTo>
                      <a:pt x="1072" y="2371"/>
                    </a:lnTo>
                    <a:lnTo>
                      <a:pt x="1065" y="2379"/>
                    </a:lnTo>
                    <a:lnTo>
                      <a:pt x="1056" y="2391"/>
                    </a:lnTo>
                    <a:lnTo>
                      <a:pt x="1049" y="2398"/>
                    </a:lnTo>
                    <a:lnTo>
                      <a:pt x="1041" y="2410"/>
                    </a:lnTo>
                    <a:lnTo>
                      <a:pt x="1033" y="2419"/>
                    </a:lnTo>
                    <a:lnTo>
                      <a:pt x="1025" y="2430"/>
                    </a:lnTo>
                    <a:lnTo>
                      <a:pt x="1013" y="2442"/>
                    </a:lnTo>
                    <a:lnTo>
                      <a:pt x="1005" y="2450"/>
                    </a:lnTo>
                    <a:lnTo>
                      <a:pt x="997" y="2461"/>
                    </a:lnTo>
                    <a:lnTo>
                      <a:pt x="989" y="2474"/>
                    </a:lnTo>
                    <a:lnTo>
                      <a:pt x="981" y="2486"/>
                    </a:lnTo>
                    <a:lnTo>
                      <a:pt x="970" y="2498"/>
                    </a:lnTo>
                    <a:lnTo>
                      <a:pt x="961" y="2514"/>
                    </a:lnTo>
                    <a:lnTo>
                      <a:pt x="954" y="2525"/>
                    </a:lnTo>
                    <a:lnTo>
                      <a:pt x="0" y="373"/>
                    </a:lnTo>
                    <a:lnTo>
                      <a:pt x="7" y="361"/>
                    </a:lnTo>
                    <a:lnTo>
                      <a:pt x="19" y="348"/>
                    </a:lnTo>
                    <a:lnTo>
                      <a:pt x="28" y="336"/>
                    </a:lnTo>
                    <a:lnTo>
                      <a:pt x="39" y="324"/>
                    </a:lnTo>
                    <a:lnTo>
                      <a:pt x="51" y="313"/>
                    </a:lnTo>
                    <a:lnTo>
                      <a:pt x="60" y="301"/>
                    </a:lnTo>
                    <a:lnTo>
                      <a:pt x="67" y="289"/>
                    </a:lnTo>
                    <a:lnTo>
                      <a:pt x="79" y="281"/>
                    </a:lnTo>
                    <a:lnTo>
                      <a:pt x="87" y="269"/>
                    </a:lnTo>
                    <a:lnTo>
                      <a:pt x="99" y="262"/>
                    </a:lnTo>
                    <a:lnTo>
                      <a:pt x="107" y="250"/>
                    </a:lnTo>
                    <a:lnTo>
                      <a:pt x="114" y="241"/>
                    </a:lnTo>
                    <a:lnTo>
                      <a:pt x="127" y="234"/>
                    </a:lnTo>
                    <a:lnTo>
                      <a:pt x="134" y="222"/>
                    </a:lnTo>
                    <a:lnTo>
                      <a:pt x="146" y="214"/>
                    </a:lnTo>
                    <a:lnTo>
                      <a:pt x="155" y="206"/>
                    </a:lnTo>
                    <a:lnTo>
                      <a:pt x="162" y="198"/>
                    </a:lnTo>
                    <a:lnTo>
                      <a:pt x="174" y="186"/>
                    </a:lnTo>
                    <a:lnTo>
                      <a:pt x="182" y="178"/>
                    </a:lnTo>
                    <a:lnTo>
                      <a:pt x="194" y="170"/>
                    </a:lnTo>
                    <a:lnTo>
                      <a:pt x="201" y="162"/>
                    </a:lnTo>
                    <a:lnTo>
                      <a:pt x="213" y="155"/>
                    </a:lnTo>
                    <a:lnTo>
                      <a:pt x="222" y="146"/>
                    </a:lnTo>
                    <a:lnTo>
                      <a:pt x="233" y="139"/>
                    </a:lnTo>
                    <a:lnTo>
                      <a:pt x="241" y="130"/>
                    </a:lnTo>
                    <a:lnTo>
                      <a:pt x="253" y="123"/>
                    </a:lnTo>
                    <a:lnTo>
                      <a:pt x="264" y="115"/>
                    </a:lnTo>
                    <a:lnTo>
                      <a:pt x="273" y="107"/>
                    </a:lnTo>
                    <a:lnTo>
                      <a:pt x="285" y="99"/>
                    </a:lnTo>
                    <a:lnTo>
                      <a:pt x="296" y="91"/>
                    </a:lnTo>
                    <a:lnTo>
                      <a:pt x="308" y="79"/>
                    </a:lnTo>
                    <a:lnTo>
                      <a:pt x="320" y="72"/>
                    </a:lnTo>
                    <a:lnTo>
                      <a:pt x="333" y="63"/>
                    </a:lnTo>
                    <a:lnTo>
                      <a:pt x="344" y="56"/>
                    </a:lnTo>
                    <a:lnTo>
                      <a:pt x="356" y="47"/>
                    </a:lnTo>
                    <a:lnTo>
                      <a:pt x="368" y="35"/>
                    </a:lnTo>
                    <a:lnTo>
                      <a:pt x="384" y="28"/>
                    </a:lnTo>
                    <a:lnTo>
                      <a:pt x="396" y="19"/>
                    </a:lnTo>
                    <a:lnTo>
                      <a:pt x="407" y="8"/>
                    </a:lnTo>
                    <a:lnTo>
                      <a:pt x="423" y="0"/>
                    </a:lnTo>
                    <a:close/>
                  </a:path>
                </a:pathLst>
              </a:custGeom>
              <a:solidFill>
                <a:srgbClr val="E4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3" name="Freeform 119">
                <a:extLst>
                  <a:ext uri="{FF2B5EF4-FFF2-40B4-BE49-F238E27FC236}">
                    <a16:creationId xmlns:a16="http://schemas.microsoft.com/office/drawing/2014/main" id="{EE750962-18CE-49BB-A18F-40153C039D5D}"/>
                  </a:ext>
                </a:extLst>
              </p:cNvPr>
              <p:cNvSpPr>
                <a:spLocks/>
              </p:cNvSpPr>
              <p:nvPr/>
            </p:nvSpPr>
            <p:spPr bwMode="auto">
              <a:xfrm>
                <a:off x="678" y="1999"/>
                <a:ext cx="237" cy="447"/>
              </a:xfrm>
              <a:custGeom>
                <a:avLst/>
                <a:gdLst>
                  <a:gd name="T0" fmla="*/ 1112 w 1186"/>
                  <a:gd name="T1" fmla="*/ 2152 h 2236"/>
                  <a:gd name="T2" fmla="*/ 1116 w 1186"/>
                  <a:gd name="T3" fmla="*/ 2164 h 2236"/>
                  <a:gd name="T4" fmla="*/ 1135 w 1186"/>
                  <a:gd name="T5" fmla="*/ 2188 h 2236"/>
                  <a:gd name="T6" fmla="*/ 1159 w 1186"/>
                  <a:gd name="T7" fmla="*/ 2208 h 2236"/>
                  <a:gd name="T8" fmla="*/ 1179 w 1186"/>
                  <a:gd name="T9" fmla="*/ 2227 h 2236"/>
                  <a:gd name="T10" fmla="*/ 1186 w 1186"/>
                  <a:gd name="T11" fmla="*/ 2236 h 2236"/>
                  <a:gd name="T12" fmla="*/ 1064 w 1186"/>
                  <a:gd name="T13" fmla="*/ 2021 h 2236"/>
                  <a:gd name="T14" fmla="*/ 771 w 1186"/>
                  <a:gd name="T15" fmla="*/ 1519 h 2236"/>
                  <a:gd name="T16" fmla="*/ 419 w 1186"/>
                  <a:gd name="T17" fmla="*/ 917 h 2236"/>
                  <a:gd name="T18" fmla="*/ 123 w 1186"/>
                  <a:gd name="T19" fmla="*/ 414 h 2236"/>
                  <a:gd name="T20" fmla="*/ 0 w 1186"/>
                  <a:gd name="T21" fmla="*/ 205 h 2236"/>
                  <a:gd name="T22" fmla="*/ 3 w 1186"/>
                  <a:gd name="T23" fmla="*/ 201 h 2236"/>
                  <a:gd name="T24" fmla="*/ 7 w 1186"/>
                  <a:gd name="T25" fmla="*/ 193 h 2236"/>
                  <a:gd name="T26" fmla="*/ 19 w 1186"/>
                  <a:gd name="T27" fmla="*/ 181 h 2236"/>
                  <a:gd name="T28" fmla="*/ 27 w 1186"/>
                  <a:gd name="T29" fmla="*/ 169 h 2236"/>
                  <a:gd name="T30" fmla="*/ 35 w 1186"/>
                  <a:gd name="T31" fmla="*/ 157 h 2236"/>
                  <a:gd name="T32" fmla="*/ 43 w 1186"/>
                  <a:gd name="T33" fmla="*/ 146 h 2236"/>
                  <a:gd name="T34" fmla="*/ 51 w 1186"/>
                  <a:gd name="T35" fmla="*/ 134 h 2236"/>
                  <a:gd name="T36" fmla="*/ 59 w 1186"/>
                  <a:gd name="T37" fmla="*/ 125 h 2236"/>
                  <a:gd name="T38" fmla="*/ 67 w 1186"/>
                  <a:gd name="T39" fmla="*/ 114 h 2236"/>
                  <a:gd name="T40" fmla="*/ 75 w 1186"/>
                  <a:gd name="T41" fmla="*/ 102 h 2236"/>
                  <a:gd name="T42" fmla="*/ 82 w 1186"/>
                  <a:gd name="T43" fmla="*/ 94 h 2236"/>
                  <a:gd name="T44" fmla="*/ 91 w 1186"/>
                  <a:gd name="T45" fmla="*/ 83 h 2236"/>
                  <a:gd name="T46" fmla="*/ 98 w 1186"/>
                  <a:gd name="T47" fmla="*/ 74 h 2236"/>
                  <a:gd name="T48" fmla="*/ 107 w 1186"/>
                  <a:gd name="T49" fmla="*/ 67 h 2236"/>
                  <a:gd name="T50" fmla="*/ 110 w 1186"/>
                  <a:gd name="T51" fmla="*/ 55 h 2236"/>
                  <a:gd name="T52" fmla="*/ 118 w 1186"/>
                  <a:gd name="T53" fmla="*/ 46 h 2236"/>
                  <a:gd name="T54" fmla="*/ 126 w 1186"/>
                  <a:gd name="T55" fmla="*/ 39 h 2236"/>
                  <a:gd name="T56" fmla="*/ 134 w 1186"/>
                  <a:gd name="T57" fmla="*/ 27 h 2236"/>
                  <a:gd name="T58" fmla="*/ 138 w 1186"/>
                  <a:gd name="T59" fmla="*/ 19 h 2236"/>
                  <a:gd name="T60" fmla="*/ 146 w 1186"/>
                  <a:gd name="T61" fmla="*/ 11 h 2236"/>
                  <a:gd name="T62" fmla="*/ 154 w 1186"/>
                  <a:gd name="T63" fmla="*/ 3 h 2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6"/>
                  <a:gd name="T97" fmla="*/ 0 h 2236"/>
                  <a:gd name="T98" fmla="*/ 1186 w 1186"/>
                  <a:gd name="T99" fmla="*/ 2236 h 2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6" h="2236">
                    <a:moveTo>
                      <a:pt x="158" y="0"/>
                    </a:moveTo>
                    <a:lnTo>
                      <a:pt x="1112" y="2152"/>
                    </a:lnTo>
                    <a:lnTo>
                      <a:pt x="1112" y="2157"/>
                    </a:lnTo>
                    <a:lnTo>
                      <a:pt x="1116" y="2164"/>
                    </a:lnTo>
                    <a:lnTo>
                      <a:pt x="1123" y="2176"/>
                    </a:lnTo>
                    <a:lnTo>
                      <a:pt x="1135" y="2188"/>
                    </a:lnTo>
                    <a:lnTo>
                      <a:pt x="1147" y="2199"/>
                    </a:lnTo>
                    <a:lnTo>
                      <a:pt x="1159" y="2208"/>
                    </a:lnTo>
                    <a:lnTo>
                      <a:pt x="1171" y="2220"/>
                    </a:lnTo>
                    <a:lnTo>
                      <a:pt x="1179" y="2227"/>
                    </a:lnTo>
                    <a:lnTo>
                      <a:pt x="1186" y="2231"/>
                    </a:lnTo>
                    <a:lnTo>
                      <a:pt x="1186" y="2236"/>
                    </a:lnTo>
                    <a:lnTo>
                      <a:pt x="1155" y="2176"/>
                    </a:lnTo>
                    <a:lnTo>
                      <a:pt x="1064" y="2021"/>
                    </a:lnTo>
                    <a:lnTo>
                      <a:pt x="933" y="1796"/>
                    </a:lnTo>
                    <a:lnTo>
                      <a:pt x="771" y="1519"/>
                    </a:lnTo>
                    <a:lnTo>
                      <a:pt x="593" y="1218"/>
                    </a:lnTo>
                    <a:lnTo>
                      <a:pt x="419" y="917"/>
                    </a:lnTo>
                    <a:lnTo>
                      <a:pt x="257" y="644"/>
                    </a:lnTo>
                    <a:lnTo>
                      <a:pt x="123" y="414"/>
                    </a:lnTo>
                    <a:lnTo>
                      <a:pt x="31" y="261"/>
                    </a:lnTo>
                    <a:lnTo>
                      <a:pt x="0" y="205"/>
                    </a:lnTo>
                    <a:lnTo>
                      <a:pt x="0" y="201"/>
                    </a:lnTo>
                    <a:lnTo>
                      <a:pt x="3" y="201"/>
                    </a:lnTo>
                    <a:lnTo>
                      <a:pt x="3" y="197"/>
                    </a:lnTo>
                    <a:lnTo>
                      <a:pt x="7" y="193"/>
                    </a:lnTo>
                    <a:lnTo>
                      <a:pt x="15" y="185"/>
                    </a:lnTo>
                    <a:lnTo>
                      <a:pt x="19" y="181"/>
                    </a:lnTo>
                    <a:lnTo>
                      <a:pt x="23" y="173"/>
                    </a:lnTo>
                    <a:lnTo>
                      <a:pt x="27" y="169"/>
                    </a:lnTo>
                    <a:lnTo>
                      <a:pt x="31" y="162"/>
                    </a:lnTo>
                    <a:lnTo>
                      <a:pt x="35" y="157"/>
                    </a:lnTo>
                    <a:lnTo>
                      <a:pt x="39" y="150"/>
                    </a:lnTo>
                    <a:lnTo>
                      <a:pt x="43" y="146"/>
                    </a:lnTo>
                    <a:lnTo>
                      <a:pt x="47" y="141"/>
                    </a:lnTo>
                    <a:lnTo>
                      <a:pt x="51" y="134"/>
                    </a:lnTo>
                    <a:lnTo>
                      <a:pt x="54" y="130"/>
                    </a:lnTo>
                    <a:lnTo>
                      <a:pt x="59" y="125"/>
                    </a:lnTo>
                    <a:lnTo>
                      <a:pt x="63" y="118"/>
                    </a:lnTo>
                    <a:lnTo>
                      <a:pt x="67" y="114"/>
                    </a:lnTo>
                    <a:lnTo>
                      <a:pt x="70" y="110"/>
                    </a:lnTo>
                    <a:lnTo>
                      <a:pt x="75" y="102"/>
                    </a:lnTo>
                    <a:lnTo>
                      <a:pt x="79" y="98"/>
                    </a:lnTo>
                    <a:lnTo>
                      <a:pt x="82" y="94"/>
                    </a:lnTo>
                    <a:lnTo>
                      <a:pt x="86" y="90"/>
                    </a:lnTo>
                    <a:lnTo>
                      <a:pt x="91" y="83"/>
                    </a:lnTo>
                    <a:lnTo>
                      <a:pt x="95" y="78"/>
                    </a:lnTo>
                    <a:lnTo>
                      <a:pt x="98" y="74"/>
                    </a:lnTo>
                    <a:lnTo>
                      <a:pt x="102" y="70"/>
                    </a:lnTo>
                    <a:lnTo>
                      <a:pt x="107" y="67"/>
                    </a:lnTo>
                    <a:lnTo>
                      <a:pt x="107" y="58"/>
                    </a:lnTo>
                    <a:lnTo>
                      <a:pt x="110" y="55"/>
                    </a:lnTo>
                    <a:lnTo>
                      <a:pt x="114" y="51"/>
                    </a:lnTo>
                    <a:lnTo>
                      <a:pt x="118" y="46"/>
                    </a:lnTo>
                    <a:lnTo>
                      <a:pt x="123" y="42"/>
                    </a:lnTo>
                    <a:lnTo>
                      <a:pt x="126" y="39"/>
                    </a:lnTo>
                    <a:lnTo>
                      <a:pt x="130" y="35"/>
                    </a:lnTo>
                    <a:lnTo>
                      <a:pt x="134" y="27"/>
                    </a:lnTo>
                    <a:lnTo>
                      <a:pt x="138" y="23"/>
                    </a:lnTo>
                    <a:lnTo>
                      <a:pt x="138" y="19"/>
                    </a:lnTo>
                    <a:lnTo>
                      <a:pt x="142" y="14"/>
                    </a:lnTo>
                    <a:lnTo>
                      <a:pt x="146" y="11"/>
                    </a:lnTo>
                    <a:lnTo>
                      <a:pt x="149" y="7"/>
                    </a:lnTo>
                    <a:lnTo>
                      <a:pt x="154" y="3"/>
                    </a:lnTo>
                    <a:lnTo>
                      <a:pt x="158" y="0"/>
                    </a:lnTo>
                    <a:close/>
                  </a:path>
                </a:pathLst>
              </a:custGeom>
              <a:solidFill>
                <a:srgbClr val="F1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4" name="Freeform 120">
                <a:extLst>
                  <a:ext uri="{FF2B5EF4-FFF2-40B4-BE49-F238E27FC236}">
                    <a16:creationId xmlns:a16="http://schemas.microsoft.com/office/drawing/2014/main" id="{0B860F4D-E423-4923-9758-64D33B19FC76}"/>
                  </a:ext>
                </a:extLst>
              </p:cNvPr>
              <p:cNvSpPr>
                <a:spLocks/>
              </p:cNvSpPr>
              <p:nvPr/>
            </p:nvSpPr>
            <p:spPr bwMode="auto">
              <a:xfrm>
                <a:off x="668" y="2040"/>
                <a:ext cx="249" cy="412"/>
              </a:xfrm>
              <a:custGeom>
                <a:avLst/>
                <a:gdLst>
                  <a:gd name="T0" fmla="*/ 48 w 1243"/>
                  <a:gd name="T1" fmla="*/ 0 h 2061"/>
                  <a:gd name="T2" fmla="*/ 83 w 1243"/>
                  <a:gd name="T3" fmla="*/ 56 h 2061"/>
                  <a:gd name="T4" fmla="*/ 174 w 1243"/>
                  <a:gd name="T5" fmla="*/ 205 h 2061"/>
                  <a:gd name="T6" fmla="*/ 308 w 1243"/>
                  <a:gd name="T7" fmla="*/ 431 h 2061"/>
                  <a:gd name="T8" fmla="*/ 470 w 1243"/>
                  <a:gd name="T9" fmla="*/ 705 h 2061"/>
                  <a:gd name="T10" fmla="*/ 649 w 1243"/>
                  <a:gd name="T11" fmla="*/ 1005 h 2061"/>
                  <a:gd name="T12" fmla="*/ 827 w 1243"/>
                  <a:gd name="T13" fmla="*/ 1302 h 2061"/>
                  <a:gd name="T14" fmla="*/ 989 w 1243"/>
                  <a:gd name="T15" fmla="*/ 1584 h 2061"/>
                  <a:gd name="T16" fmla="*/ 1120 w 1243"/>
                  <a:gd name="T17" fmla="*/ 1816 h 2061"/>
                  <a:gd name="T18" fmla="*/ 1211 w 1243"/>
                  <a:gd name="T19" fmla="*/ 1983 h 2061"/>
                  <a:gd name="T20" fmla="*/ 1243 w 1243"/>
                  <a:gd name="T21" fmla="*/ 2054 h 2061"/>
                  <a:gd name="T22" fmla="*/ 1243 w 1243"/>
                  <a:gd name="T23" fmla="*/ 2058 h 2061"/>
                  <a:gd name="T24" fmla="*/ 1239 w 1243"/>
                  <a:gd name="T25" fmla="*/ 2061 h 2061"/>
                  <a:gd name="T26" fmla="*/ 1239 w 1243"/>
                  <a:gd name="T27" fmla="*/ 2058 h 2061"/>
                  <a:gd name="T28" fmla="*/ 1239 w 1243"/>
                  <a:gd name="T29" fmla="*/ 2054 h 2061"/>
                  <a:gd name="T30" fmla="*/ 1239 w 1243"/>
                  <a:gd name="T31" fmla="*/ 2050 h 2061"/>
                  <a:gd name="T32" fmla="*/ 1243 w 1243"/>
                  <a:gd name="T33" fmla="*/ 2054 h 2061"/>
                  <a:gd name="T34" fmla="*/ 20 w 1243"/>
                  <a:gd name="T35" fmla="*/ 285 h 2061"/>
                  <a:gd name="T36" fmla="*/ 16 w 1243"/>
                  <a:gd name="T37" fmla="*/ 281 h 2061"/>
                  <a:gd name="T38" fmla="*/ 16 w 1243"/>
                  <a:gd name="T39" fmla="*/ 277 h 2061"/>
                  <a:gd name="T40" fmla="*/ 12 w 1243"/>
                  <a:gd name="T41" fmla="*/ 269 h 2061"/>
                  <a:gd name="T42" fmla="*/ 12 w 1243"/>
                  <a:gd name="T43" fmla="*/ 265 h 2061"/>
                  <a:gd name="T44" fmla="*/ 7 w 1243"/>
                  <a:gd name="T45" fmla="*/ 261 h 2061"/>
                  <a:gd name="T46" fmla="*/ 7 w 1243"/>
                  <a:gd name="T47" fmla="*/ 253 h 2061"/>
                  <a:gd name="T48" fmla="*/ 7 w 1243"/>
                  <a:gd name="T49" fmla="*/ 249 h 2061"/>
                  <a:gd name="T50" fmla="*/ 4 w 1243"/>
                  <a:gd name="T51" fmla="*/ 242 h 2061"/>
                  <a:gd name="T52" fmla="*/ 4 w 1243"/>
                  <a:gd name="T53" fmla="*/ 237 h 2061"/>
                  <a:gd name="T54" fmla="*/ 4 w 1243"/>
                  <a:gd name="T55" fmla="*/ 230 h 2061"/>
                  <a:gd name="T56" fmla="*/ 4 w 1243"/>
                  <a:gd name="T57" fmla="*/ 221 h 2061"/>
                  <a:gd name="T58" fmla="*/ 0 w 1243"/>
                  <a:gd name="T59" fmla="*/ 218 h 2061"/>
                  <a:gd name="T60" fmla="*/ 0 w 1243"/>
                  <a:gd name="T61" fmla="*/ 209 h 2061"/>
                  <a:gd name="T62" fmla="*/ 0 w 1243"/>
                  <a:gd name="T63" fmla="*/ 205 h 2061"/>
                  <a:gd name="T64" fmla="*/ 0 w 1243"/>
                  <a:gd name="T65" fmla="*/ 198 h 2061"/>
                  <a:gd name="T66" fmla="*/ 0 w 1243"/>
                  <a:gd name="T67" fmla="*/ 190 h 2061"/>
                  <a:gd name="T68" fmla="*/ 0 w 1243"/>
                  <a:gd name="T69" fmla="*/ 186 h 2061"/>
                  <a:gd name="T70" fmla="*/ 0 w 1243"/>
                  <a:gd name="T71" fmla="*/ 179 h 2061"/>
                  <a:gd name="T72" fmla="*/ 0 w 1243"/>
                  <a:gd name="T73" fmla="*/ 170 h 2061"/>
                  <a:gd name="T74" fmla="*/ 0 w 1243"/>
                  <a:gd name="T75" fmla="*/ 163 h 2061"/>
                  <a:gd name="T76" fmla="*/ 0 w 1243"/>
                  <a:gd name="T77" fmla="*/ 158 h 2061"/>
                  <a:gd name="T78" fmla="*/ 0 w 1243"/>
                  <a:gd name="T79" fmla="*/ 151 h 2061"/>
                  <a:gd name="T80" fmla="*/ 4 w 1243"/>
                  <a:gd name="T81" fmla="*/ 142 h 2061"/>
                  <a:gd name="T82" fmla="*/ 4 w 1243"/>
                  <a:gd name="T83" fmla="*/ 138 h 2061"/>
                  <a:gd name="T84" fmla="*/ 4 w 1243"/>
                  <a:gd name="T85" fmla="*/ 131 h 2061"/>
                  <a:gd name="T86" fmla="*/ 4 w 1243"/>
                  <a:gd name="T87" fmla="*/ 123 h 2061"/>
                  <a:gd name="T88" fmla="*/ 7 w 1243"/>
                  <a:gd name="T89" fmla="*/ 119 h 2061"/>
                  <a:gd name="T90" fmla="*/ 7 w 1243"/>
                  <a:gd name="T91" fmla="*/ 110 h 2061"/>
                  <a:gd name="T92" fmla="*/ 7 w 1243"/>
                  <a:gd name="T93" fmla="*/ 103 h 2061"/>
                  <a:gd name="T94" fmla="*/ 12 w 1243"/>
                  <a:gd name="T95" fmla="*/ 99 h 2061"/>
                  <a:gd name="T96" fmla="*/ 12 w 1243"/>
                  <a:gd name="T97" fmla="*/ 91 h 2061"/>
                  <a:gd name="T98" fmla="*/ 12 w 1243"/>
                  <a:gd name="T99" fmla="*/ 83 h 2061"/>
                  <a:gd name="T100" fmla="*/ 16 w 1243"/>
                  <a:gd name="T101" fmla="*/ 79 h 2061"/>
                  <a:gd name="T102" fmla="*/ 16 w 1243"/>
                  <a:gd name="T103" fmla="*/ 71 h 2061"/>
                  <a:gd name="T104" fmla="*/ 20 w 1243"/>
                  <a:gd name="T105" fmla="*/ 68 h 2061"/>
                  <a:gd name="T106" fmla="*/ 20 w 1243"/>
                  <a:gd name="T107" fmla="*/ 59 h 2061"/>
                  <a:gd name="T108" fmla="*/ 23 w 1243"/>
                  <a:gd name="T109" fmla="*/ 56 h 2061"/>
                  <a:gd name="T110" fmla="*/ 23 w 1243"/>
                  <a:gd name="T111" fmla="*/ 47 h 2061"/>
                  <a:gd name="T112" fmla="*/ 28 w 1243"/>
                  <a:gd name="T113" fmla="*/ 43 h 2061"/>
                  <a:gd name="T114" fmla="*/ 28 w 1243"/>
                  <a:gd name="T115" fmla="*/ 36 h 2061"/>
                  <a:gd name="T116" fmla="*/ 48 w 1243"/>
                  <a:gd name="T117" fmla="*/ 0 h 2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43"/>
                  <a:gd name="T178" fmla="*/ 0 h 2061"/>
                  <a:gd name="T179" fmla="*/ 1243 w 1243"/>
                  <a:gd name="T180" fmla="*/ 2061 h 20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43" h="2061">
                    <a:moveTo>
                      <a:pt x="48" y="0"/>
                    </a:moveTo>
                    <a:lnTo>
                      <a:pt x="83" y="56"/>
                    </a:lnTo>
                    <a:lnTo>
                      <a:pt x="174" y="205"/>
                    </a:lnTo>
                    <a:lnTo>
                      <a:pt x="308" y="431"/>
                    </a:lnTo>
                    <a:lnTo>
                      <a:pt x="470" y="705"/>
                    </a:lnTo>
                    <a:lnTo>
                      <a:pt x="649" y="1005"/>
                    </a:lnTo>
                    <a:lnTo>
                      <a:pt x="827" y="1302"/>
                    </a:lnTo>
                    <a:lnTo>
                      <a:pt x="989" y="1584"/>
                    </a:lnTo>
                    <a:lnTo>
                      <a:pt x="1120" y="1816"/>
                    </a:lnTo>
                    <a:lnTo>
                      <a:pt x="1211" y="1983"/>
                    </a:lnTo>
                    <a:lnTo>
                      <a:pt x="1243" y="2054"/>
                    </a:lnTo>
                    <a:lnTo>
                      <a:pt x="1243" y="2058"/>
                    </a:lnTo>
                    <a:lnTo>
                      <a:pt x="1239" y="2061"/>
                    </a:lnTo>
                    <a:lnTo>
                      <a:pt x="1239" y="2058"/>
                    </a:lnTo>
                    <a:lnTo>
                      <a:pt x="1239" y="2054"/>
                    </a:lnTo>
                    <a:lnTo>
                      <a:pt x="1239" y="2050"/>
                    </a:lnTo>
                    <a:lnTo>
                      <a:pt x="1243" y="2054"/>
                    </a:lnTo>
                    <a:lnTo>
                      <a:pt x="20" y="285"/>
                    </a:lnTo>
                    <a:lnTo>
                      <a:pt x="16" y="281"/>
                    </a:lnTo>
                    <a:lnTo>
                      <a:pt x="16" y="277"/>
                    </a:lnTo>
                    <a:lnTo>
                      <a:pt x="12" y="269"/>
                    </a:lnTo>
                    <a:lnTo>
                      <a:pt x="12" y="265"/>
                    </a:lnTo>
                    <a:lnTo>
                      <a:pt x="7" y="261"/>
                    </a:lnTo>
                    <a:lnTo>
                      <a:pt x="7" y="253"/>
                    </a:lnTo>
                    <a:lnTo>
                      <a:pt x="7" y="249"/>
                    </a:lnTo>
                    <a:lnTo>
                      <a:pt x="4" y="242"/>
                    </a:lnTo>
                    <a:lnTo>
                      <a:pt x="4" y="237"/>
                    </a:lnTo>
                    <a:lnTo>
                      <a:pt x="4" y="230"/>
                    </a:lnTo>
                    <a:lnTo>
                      <a:pt x="4" y="221"/>
                    </a:lnTo>
                    <a:lnTo>
                      <a:pt x="0" y="218"/>
                    </a:lnTo>
                    <a:lnTo>
                      <a:pt x="0" y="209"/>
                    </a:lnTo>
                    <a:lnTo>
                      <a:pt x="0" y="205"/>
                    </a:lnTo>
                    <a:lnTo>
                      <a:pt x="0" y="198"/>
                    </a:lnTo>
                    <a:lnTo>
                      <a:pt x="0" y="190"/>
                    </a:lnTo>
                    <a:lnTo>
                      <a:pt x="0" y="186"/>
                    </a:lnTo>
                    <a:lnTo>
                      <a:pt x="0" y="179"/>
                    </a:lnTo>
                    <a:lnTo>
                      <a:pt x="0" y="170"/>
                    </a:lnTo>
                    <a:lnTo>
                      <a:pt x="0" y="163"/>
                    </a:lnTo>
                    <a:lnTo>
                      <a:pt x="0" y="158"/>
                    </a:lnTo>
                    <a:lnTo>
                      <a:pt x="0" y="151"/>
                    </a:lnTo>
                    <a:lnTo>
                      <a:pt x="4" y="142"/>
                    </a:lnTo>
                    <a:lnTo>
                      <a:pt x="4" y="138"/>
                    </a:lnTo>
                    <a:lnTo>
                      <a:pt x="4" y="131"/>
                    </a:lnTo>
                    <a:lnTo>
                      <a:pt x="4" y="123"/>
                    </a:lnTo>
                    <a:lnTo>
                      <a:pt x="7" y="119"/>
                    </a:lnTo>
                    <a:lnTo>
                      <a:pt x="7" y="110"/>
                    </a:lnTo>
                    <a:lnTo>
                      <a:pt x="7" y="103"/>
                    </a:lnTo>
                    <a:lnTo>
                      <a:pt x="12" y="99"/>
                    </a:lnTo>
                    <a:lnTo>
                      <a:pt x="12" y="91"/>
                    </a:lnTo>
                    <a:lnTo>
                      <a:pt x="12" y="83"/>
                    </a:lnTo>
                    <a:lnTo>
                      <a:pt x="16" y="79"/>
                    </a:lnTo>
                    <a:lnTo>
                      <a:pt x="16" y="71"/>
                    </a:lnTo>
                    <a:lnTo>
                      <a:pt x="20" y="68"/>
                    </a:lnTo>
                    <a:lnTo>
                      <a:pt x="20" y="59"/>
                    </a:lnTo>
                    <a:lnTo>
                      <a:pt x="23" y="56"/>
                    </a:lnTo>
                    <a:lnTo>
                      <a:pt x="23" y="47"/>
                    </a:lnTo>
                    <a:lnTo>
                      <a:pt x="28" y="43"/>
                    </a:lnTo>
                    <a:lnTo>
                      <a:pt x="28" y="36"/>
                    </a:lnTo>
                    <a:lnTo>
                      <a:pt x="48" y="0"/>
                    </a:lnTo>
                    <a:close/>
                  </a:path>
                </a:pathLst>
              </a:custGeom>
              <a:solidFill>
                <a:srgbClr val="B14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5" name="Freeform 121">
                <a:extLst>
                  <a:ext uri="{FF2B5EF4-FFF2-40B4-BE49-F238E27FC236}">
                    <a16:creationId xmlns:a16="http://schemas.microsoft.com/office/drawing/2014/main" id="{9F0D7704-38B3-43C0-96E7-2D9BADC9D739}"/>
                  </a:ext>
                </a:extLst>
              </p:cNvPr>
              <p:cNvSpPr>
                <a:spLocks/>
              </p:cNvSpPr>
              <p:nvPr/>
            </p:nvSpPr>
            <p:spPr bwMode="auto">
              <a:xfrm>
                <a:off x="1623" y="1816"/>
                <a:ext cx="162" cy="472"/>
              </a:xfrm>
              <a:custGeom>
                <a:avLst/>
                <a:gdLst>
                  <a:gd name="T0" fmla="*/ 811 w 811"/>
                  <a:gd name="T1" fmla="*/ 2236 h 2359"/>
                  <a:gd name="T2" fmla="*/ 808 w 811"/>
                  <a:gd name="T3" fmla="*/ 2239 h 2359"/>
                  <a:gd name="T4" fmla="*/ 803 w 811"/>
                  <a:gd name="T5" fmla="*/ 2244 h 2359"/>
                  <a:gd name="T6" fmla="*/ 799 w 811"/>
                  <a:gd name="T7" fmla="*/ 2248 h 2359"/>
                  <a:gd name="T8" fmla="*/ 792 w 811"/>
                  <a:gd name="T9" fmla="*/ 2252 h 2359"/>
                  <a:gd name="T10" fmla="*/ 787 w 811"/>
                  <a:gd name="T11" fmla="*/ 2260 h 2359"/>
                  <a:gd name="T12" fmla="*/ 780 w 811"/>
                  <a:gd name="T13" fmla="*/ 2264 h 2359"/>
                  <a:gd name="T14" fmla="*/ 771 w 811"/>
                  <a:gd name="T15" fmla="*/ 2267 h 2359"/>
                  <a:gd name="T16" fmla="*/ 768 w 811"/>
                  <a:gd name="T17" fmla="*/ 2276 h 2359"/>
                  <a:gd name="T18" fmla="*/ 760 w 811"/>
                  <a:gd name="T19" fmla="*/ 2283 h 2359"/>
                  <a:gd name="T20" fmla="*/ 752 w 811"/>
                  <a:gd name="T21" fmla="*/ 2292 h 2359"/>
                  <a:gd name="T22" fmla="*/ 744 w 811"/>
                  <a:gd name="T23" fmla="*/ 2295 h 2359"/>
                  <a:gd name="T24" fmla="*/ 732 w 811"/>
                  <a:gd name="T25" fmla="*/ 2304 h 2359"/>
                  <a:gd name="T26" fmla="*/ 725 w 811"/>
                  <a:gd name="T27" fmla="*/ 2315 h 2359"/>
                  <a:gd name="T28" fmla="*/ 716 w 811"/>
                  <a:gd name="T29" fmla="*/ 2323 h 2359"/>
                  <a:gd name="T30" fmla="*/ 704 w 811"/>
                  <a:gd name="T31" fmla="*/ 2331 h 2359"/>
                  <a:gd name="T32" fmla="*/ 693 w 811"/>
                  <a:gd name="T33" fmla="*/ 2339 h 2359"/>
                  <a:gd name="T34" fmla="*/ 681 w 811"/>
                  <a:gd name="T35" fmla="*/ 2350 h 2359"/>
                  <a:gd name="T36" fmla="*/ 669 w 811"/>
                  <a:gd name="T37" fmla="*/ 2359 h 2359"/>
                  <a:gd name="T38" fmla="*/ 8 w 811"/>
                  <a:gd name="T39" fmla="*/ 119 h 2359"/>
                  <a:gd name="T40" fmla="*/ 19 w 811"/>
                  <a:gd name="T41" fmla="*/ 107 h 2359"/>
                  <a:gd name="T42" fmla="*/ 32 w 811"/>
                  <a:gd name="T43" fmla="*/ 98 h 2359"/>
                  <a:gd name="T44" fmla="*/ 44 w 811"/>
                  <a:gd name="T45" fmla="*/ 91 h 2359"/>
                  <a:gd name="T46" fmla="*/ 56 w 811"/>
                  <a:gd name="T47" fmla="*/ 79 h 2359"/>
                  <a:gd name="T48" fmla="*/ 63 w 811"/>
                  <a:gd name="T49" fmla="*/ 71 h 2359"/>
                  <a:gd name="T50" fmla="*/ 75 w 811"/>
                  <a:gd name="T51" fmla="*/ 63 h 2359"/>
                  <a:gd name="T52" fmla="*/ 83 w 811"/>
                  <a:gd name="T53" fmla="*/ 56 h 2359"/>
                  <a:gd name="T54" fmla="*/ 95 w 811"/>
                  <a:gd name="T55" fmla="*/ 51 h 2359"/>
                  <a:gd name="T56" fmla="*/ 103 w 811"/>
                  <a:gd name="T57" fmla="*/ 43 h 2359"/>
                  <a:gd name="T58" fmla="*/ 111 w 811"/>
                  <a:gd name="T59" fmla="*/ 35 h 2359"/>
                  <a:gd name="T60" fmla="*/ 119 w 811"/>
                  <a:gd name="T61" fmla="*/ 31 h 2359"/>
                  <a:gd name="T62" fmla="*/ 123 w 811"/>
                  <a:gd name="T63" fmla="*/ 24 h 2359"/>
                  <a:gd name="T64" fmla="*/ 130 w 811"/>
                  <a:gd name="T65" fmla="*/ 19 h 2359"/>
                  <a:gd name="T66" fmla="*/ 139 w 811"/>
                  <a:gd name="T67" fmla="*/ 12 h 2359"/>
                  <a:gd name="T68" fmla="*/ 146 w 811"/>
                  <a:gd name="T69" fmla="*/ 8 h 2359"/>
                  <a:gd name="T70" fmla="*/ 151 w 811"/>
                  <a:gd name="T71" fmla="*/ 3 h 2359"/>
                  <a:gd name="T72" fmla="*/ 155 w 811"/>
                  <a:gd name="T73" fmla="*/ 0 h 23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1"/>
                  <a:gd name="T112" fmla="*/ 0 h 2359"/>
                  <a:gd name="T113" fmla="*/ 811 w 811"/>
                  <a:gd name="T114" fmla="*/ 2359 h 23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1" h="2359">
                    <a:moveTo>
                      <a:pt x="155" y="0"/>
                    </a:moveTo>
                    <a:lnTo>
                      <a:pt x="811" y="2236"/>
                    </a:lnTo>
                    <a:lnTo>
                      <a:pt x="808" y="2236"/>
                    </a:lnTo>
                    <a:lnTo>
                      <a:pt x="808" y="2239"/>
                    </a:lnTo>
                    <a:lnTo>
                      <a:pt x="803" y="2239"/>
                    </a:lnTo>
                    <a:lnTo>
                      <a:pt x="803" y="2244"/>
                    </a:lnTo>
                    <a:lnTo>
                      <a:pt x="799" y="2244"/>
                    </a:lnTo>
                    <a:lnTo>
                      <a:pt x="799" y="2248"/>
                    </a:lnTo>
                    <a:lnTo>
                      <a:pt x="796" y="2248"/>
                    </a:lnTo>
                    <a:lnTo>
                      <a:pt x="792" y="2252"/>
                    </a:lnTo>
                    <a:lnTo>
                      <a:pt x="787" y="2255"/>
                    </a:lnTo>
                    <a:lnTo>
                      <a:pt x="787" y="2260"/>
                    </a:lnTo>
                    <a:lnTo>
                      <a:pt x="783" y="2260"/>
                    </a:lnTo>
                    <a:lnTo>
                      <a:pt x="780" y="2264"/>
                    </a:lnTo>
                    <a:lnTo>
                      <a:pt x="776" y="2267"/>
                    </a:lnTo>
                    <a:lnTo>
                      <a:pt x="771" y="2267"/>
                    </a:lnTo>
                    <a:lnTo>
                      <a:pt x="771" y="2271"/>
                    </a:lnTo>
                    <a:lnTo>
                      <a:pt x="768" y="2276"/>
                    </a:lnTo>
                    <a:lnTo>
                      <a:pt x="764" y="2280"/>
                    </a:lnTo>
                    <a:lnTo>
                      <a:pt x="760" y="2283"/>
                    </a:lnTo>
                    <a:lnTo>
                      <a:pt x="755" y="2288"/>
                    </a:lnTo>
                    <a:lnTo>
                      <a:pt x="752" y="2292"/>
                    </a:lnTo>
                    <a:lnTo>
                      <a:pt x="748" y="2292"/>
                    </a:lnTo>
                    <a:lnTo>
                      <a:pt x="744" y="2295"/>
                    </a:lnTo>
                    <a:lnTo>
                      <a:pt x="741" y="2299"/>
                    </a:lnTo>
                    <a:lnTo>
                      <a:pt x="732" y="2304"/>
                    </a:lnTo>
                    <a:lnTo>
                      <a:pt x="728" y="2311"/>
                    </a:lnTo>
                    <a:lnTo>
                      <a:pt x="725" y="2315"/>
                    </a:lnTo>
                    <a:lnTo>
                      <a:pt x="720" y="2320"/>
                    </a:lnTo>
                    <a:lnTo>
                      <a:pt x="716" y="2323"/>
                    </a:lnTo>
                    <a:lnTo>
                      <a:pt x="709" y="2327"/>
                    </a:lnTo>
                    <a:lnTo>
                      <a:pt x="704" y="2331"/>
                    </a:lnTo>
                    <a:lnTo>
                      <a:pt x="701" y="2334"/>
                    </a:lnTo>
                    <a:lnTo>
                      <a:pt x="693" y="2339"/>
                    </a:lnTo>
                    <a:lnTo>
                      <a:pt x="688" y="2347"/>
                    </a:lnTo>
                    <a:lnTo>
                      <a:pt x="681" y="2350"/>
                    </a:lnTo>
                    <a:lnTo>
                      <a:pt x="677" y="2355"/>
                    </a:lnTo>
                    <a:lnTo>
                      <a:pt x="669" y="2359"/>
                    </a:lnTo>
                    <a:lnTo>
                      <a:pt x="0" y="123"/>
                    </a:lnTo>
                    <a:lnTo>
                      <a:pt x="8" y="119"/>
                    </a:lnTo>
                    <a:lnTo>
                      <a:pt x="12" y="114"/>
                    </a:lnTo>
                    <a:lnTo>
                      <a:pt x="19" y="107"/>
                    </a:lnTo>
                    <a:lnTo>
                      <a:pt x="28" y="103"/>
                    </a:lnTo>
                    <a:lnTo>
                      <a:pt x="32" y="98"/>
                    </a:lnTo>
                    <a:lnTo>
                      <a:pt x="40" y="95"/>
                    </a:lnTo>
                    <a:lnTo>
                      <a:pt x="44" y="91"/>
                    </a:lnTo>
                    <a:lnTo>
                      <a:pt x="47" y="87"/>
                    </a:lnTo>
                    <a:lnTo>
                      <a:pt x="56" y="79"/>
                    </a:lnTo>
                    <a:lnTo>
                      <a:pt x="60" y="75"/>
                    </a:lnTo>
                    <a:lnTo>
                      <a:pt x="63" y="71"/>
                    </a:lnTo>
                    <a:lnTo>
                      <a:pt x="72" y="67"/>
                    </a:lnTo>
                    <a:lnTo>
                      <a:pt x="75" y="63"/>
                    </a:lnTo>
                    <a:lnTo>
                      <a:pt x="79" y="59"/>
                    </a:lnTo>
                    <a:lnTo>
                      <a:pt x="83" y="56"/>
                    </a:lnTo>
                    <a:lnTo>
                      <a:pt x="91" y="51"/>
                    </a:lnTo>
                    <a:lnTo>
                      <a:pt x="95" y="51"/>
                    </a:lnTo>
                    <a:lnTo>
                      <a:pt x="99" y="47"/>
                    </a:lnTo>
                    <a:lnTo>
                      <a:pt x="103" y="43"/>
                    </a:lnTo>
                    <a:lnTo>
                      <a:pt x="107" y="40"/>
                    </a:lnTo>
                    <a:lnTo>
                      <a:pt x="111" y="35"/>
                    </a:lnTo>
                    <a:lnTo>
                      <a:pt x="114" y="31"/>
                    </a:lnTo>
                    <a:lnTo>
                      <a:pt x="119" y="31"/>
                    </a:lnTo>
                    <a:lnTo>
                      <a:pt x="119" y="28"/>
                    </a:lnTo>
                    <a:lnTo>
                      <a:pt x="123" y="24"/>
                    </a:lnTo>
                    <a:lnTo>
                      <a:pt x="127" y="24"/>
                    </a:lnTo>
                    <a:lnTo>
                      <a:pt x="130" y="19"/>
                    </a:lnTo>
                    <a:lnTo>
                      <a:pt x="135" y="16"/>
                    </a:lnTo>
                    <a:lnTo>
                      <a:pt x="139" y="12"/>
                    </a:lnTo>
                    <a:lnTo>
                      <a:pt x="142" y="8"/>
                    </a:lnTo>
                    <a:lnTo>
                      <a:pt x="146" y="8"/>
                    </a:lnTo>
                    <a:lnTo>
                      <a:pt x="146" y="3"/>
                    </a:lnTo>
                    <a:lnTo>
                      <a:pt x="151" y="3"/>
                    </a:lnTo>
                    <a:lnTo>
                      <a:pt x="151" y="0"/>
                    </a:lnTo>
                    <a:lnTo>
                      <a:pt x="15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6" name="Freeform 122">
                <a:extLst>
                  <a:ext uri="{FF2B5EF4-FFF2-40B4-BE49-F238E27FC236}">
                    <a16:creationId xmlns:a16="http://schemas.microsoft.com/office/drawing/2014/main" id="{21EDA906-4226-48FB-8815-B9E6706EF887}"/>
                  </a:ext>
                </a:extLst>
              </p:cNvPr>
              <p:cNvSpPr>
                <a:spLocks/>
              </p:cNvSpPr>
              <p:nvPr/>
            </p:nvSpPr>
            <p:spPr bwMode="auto">
              <a:xfrm>
                <a:off x="1493" y="1841"/>
                <a:ext cx="264" cy="525"/>
              </a:xfrm>
              <a:custGeom>
                <a:avLst/>
                <a:gdLst>
                  <a:gd name="T0" fmla="*/ 1318 w 1318"/>
                  <a:gd name="T1" fmla="*/ 2236 h 2627"/>
                  <a:gd name="T2" fmla="*/ 1298 w 1318"/>
                  <a:gd name="T3" fmla="*/ 2255 h 2627"/>
                  <a:gd name="T4" fmla="*/ 1274 w 1318"/>
                  <a:gd name="T5" fmla="*/ 2275 h 2627"/>
                  <a:gd name="T6" fmla="*/ 1251 w 1318"/>
                  <a:gd name="T7" fmla="*/ 2295 h 2627"/>
                  <a:gd name="T8" fmla="*/ 1223 w 1318"/>
                  <a:gd name="T9" fmla="*/ 2315 h 2627"/>
                  <a:gd name="T10" fmla="*/ 1200 w 1318"/>
                  <a:gd name="T11" fmla="*/ 2335 h 2627"/>
                  <a:gd name="T12" fmla="*/ 1172 w 1318"/>
                  <a:gd name="T13" fmla="*/ 2359 h 2627"/>
                  <a:gd name="T14" fmla="*/ 1144 w 1318"/>
                  <a:gd name="T15" fmla="*/ 2378 h 2627"/>
                  <a:gd name="T16" fmla="*/ 1112 w 1318"/>
                  <a:gd name="T17" fmla="*/ 2398 h 2627"/>
                  <a:gd name="T18" fmla="*/ 1084 w 1318"/>
                  <a:gd name="T19" fmla="*/ 2422 h 2627"/>
                  <a:gd name="T20" fmla="*/ 1052 w 1318"/>
                  <a:gd name="T21" fmla="*/ 2442 h 2627"/>
                  <a:gd name="T22" fmla="*/ 1021 w 1318"/>
                  <a:gd name="T23" fmla="*/ 2461 h 2627"/>
                  <a:gd name="T24" fmla="*/ 989 w 1318"/>
                  <a:gd name="T25" fmla="*/ 2485 h 2627"/>
                  <a:gd name="T26" fmla="*/ 957 w 1318"/>
                  <a:gd name="T27" fmla="*/ 2505 h 2627"/>
                  <a:gd name="T28" fmla="*/ 922 w 1318"/>
                  <a:gd name="T29" fmla="*/ 2525 h 2627"/>
                  <a:gd name="T30" fmla="*/ 890 w 1318"/>
                  <a:gd name="T31" fmla="*/ 2544 h 2627"/>
                  <a:gd name="T32" fmla="*/ 859 w 1318"/>
                  <a:gd name="T33" fmla="*/ 2560 h 2627"/>
                  <a:gd name="T34" fmla="*/ 823 w 1318"/>
                  <a:gd name="T35" fmla="*/ 2581 h 2627"/>
                  <a:gd name="T36" fmla="*/ 791 w 1318"/>
                  <a:gd name="T37" fmla="*/ 2595 h 2627"/>
                  <a:gd name="T38" fmla="*/ 756 w 1318"/>
                  <a:gd name="T39" fmla="*/ 2611 h 2627"/>
                  <a:gd name="T40" fmla="*/ 724 w 1318"/>
                  <a:gd name="T41" fmla="*/ 2627 h 2627"/>
                  <a:gd name="T42" fmla="*/ 20 w 1318"/>
                  <a:gd name="T43" fmla="*/ 380 h 2627"/>
                  <a:gd name="T44" fmla="*/ 55 w 1318"/>
                  <a:gd name="T45" fmla="*/ 364 h 2627"/>
                  <a:gd name="T46" fmla="*/ 91 w 1318"/>
                  <a:gd name="T47" fmla="*/ 348 h 2627"/>
                  <a:gd name="T48" fmla="*/ 131 w 1318"/>
                  <a:gd name="T49" fmla="*/ 329 h 2627"/>
                  <a:gd name="T50" fmla="*/ 166 w 1318"/>
                  <a:gd name="T51" fmla="*/ 313 h 2627"/>
                  <a:gd name="T52" fmla="*/ 202 w 1318"/>
                  <a:gd name="T53" fmla="*/ 292 h 2627"/>
                  <a:gd name="T54" fmla="*/ 237 w 1318"/>
                  <a:gd name="T55" fmla="*/ 273 h 2627"/>
                  <a:gd name="T56" fmla="*/ 273 w 1318"/>
                  <a:gd name="T57" fmla="*/ 253 h 2627"/>
                  <a:gd name="T58" fmla="*/ 309 w 1318"/>
                  <a:gd name="T59" fmla="*/ 234 h 2627"/>
                  <a:gd name="T60" fmla="*/ 341 w 1318"/>
                  <a:gd name="T61" fmla="*/ 213 h 2627"/>
                  <a:gd name="T62" fmla="*/ 376 w 1318"/>
                  <a:gd name="T63" fmla="*/ 190 h 2627"/>
                  <a:gd name="T64" fmla="*/ 408 w 1318"/>
                  <a:gd name="T65" fmla="*/ 170 h 2627"/>
                  <a:gd name="T66" fmla="*/ 439 w 1318"/>
                  <a:gd name="T67" fmla="*/ 150 h 2627"/>
                  <a:gd name="T68" fmla="*/ 471 w 1318"/>
                  <a:gd name="T69" fmla="*/ 126 h 2627"/>
                  <a:gd name="T70" fmla="*/ 503 w 1318"/>
                  <a:gd name="T71" fmla="*/ 107 h 2627"/>
                  <a:gd name="T72" fmla="*/ 531 w 1318"/>
                  <a:gd name="T73" fmla="*/ 86 h 2627"/>
                  <a:gd name="T74" fmla="*/ 562 w 1318"/>
                  <a:gd name="T75" fmla="*/ 67 h 2627"/>
                  <a:gd name="T76" fmla="*/ 586 w 1318"/>
                  <a:gd name="T77" fmla="*/ 47 h 2627"/>
                  <a:gd name="T78" fmla="*/ 614 w 1318"/>
                  <a:gd name="T79" fmla="*/ 28 h 2627"/>
                  <a:gd name="T80" fmla="*/ 637 w 1318"/>
                  <a:gd name="T81" fmla="*/ 7 h 26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8"/>
                  <a:gd name="T124" fmla="*/ 0 h 2627"/>
                  <a:gd name="T125" fmla="*/ 1318 w 1318"/>
                  <a:gd name="T126" fmla="*/ 2627 h 26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8" h="2627">
                    <a:moveTo>
                      <a:pt x="649" y="0"/>
                    </a:moveTo>
                    <a:lnTo>
                      <a:pt x="1318" y="2236"/>
                    </a:lnTo>
                    <a:lnTo>
                      <a:pt x="1310" y="2248"/>
                    </a:lnTo>
                    <a:lnTo>
                      <a:pt x="1298" y="2255"/>
                    </a:lnTo>
                    <a:lnTo>
                      <a:pt x="1286" y="2264"/>
                    </a:lnTo>
                    <a:lnTo>
                      <a:pt x="1274" y="2275"/>
                    </a:lnTo>
                    <a:lnTo>
                      <a:pt x="1263" y="2283"/>
                    </a:lnTo>
                    <a:lnTo>
                      <a:pt x="1251" y="2295"/>
                    </a:lnTo>
                    <a:lnTo>
                      <a:pt x="1239" y="2303"/>
                    </a:lnTo>
                    <a:lnTo>
                      <a:pt x="1223" y="2315"/>
                    </a:lnTo>
                    <a:lnTo>
                      <a:pt x="1211" y="2327"/>
                    </a:lnTo>
                    <a:lnTo>
                      <a:pt x="1200" y="2335"/>
                    </a:lnTo>
                    <a:lnTo>
                      <a:pt x="1184" y="2347"/>
                    </a:lnTo>
                    <a:lnTo>
                      <a:pt x="1172" y="2359"/>
                    </a:lnTo>
                    <a:lnTo>
                      <a:pt x="1156" y="2366"/>
                    </a:lnTo>
                    <a:lnTo>
                      <a:pt x="1144" y="2378"/>
                    </a:lnTo>
                    <a:lnTo>
                      <a:pt x="1128" y="2390"/>
                    </a:lnTo>
                    <a:lnTo>
                      <a:pt x="1112" y="2398"/>
                    </a:lnTo>
                    <a:lnTo>
                      <a:pt x="1100" y="2410"/>
                    </a:lnTo>
                    <a:lnTo>
                      <a:pt x="1084" y="2422"/>
                    </a:lnTo>
                    <a:lnTo>
                      <a:pt x="1068" y="2430"/>
                    </a:lnTo>
                    <a:lnTo>
                      <a:pt x="1052" y="2442"/>
                    </a:lnTo>
                    <a:lnTo>
                      <a:pt x="1036" y="2454"/>
                    </a:lnTo>
                    <a:lnTo>
                      <a:pt x="1021" y="2461"/>
                    </a:lnTo>
                    <a:lnTo>
                      <a:pt x="1005" y="2473"/>
                    </a:lnTo>
                    <a:lnTo>
                      <a:pt x="989" y="2485"/>
                    </a:lnTo>
                    <a:lnTo>
                      <a:pt x="973" y="2493"/>
                    </a:lnTo>
                    <a:lnTo>
                      <a:pt x="957" y="2505"/>
                    </a:lnTo>
                    <a:lnTo>
                      <a:pt x="941" y="2512"/>
                    </a:lnTo>
                    <a:lnTo>
                      <a:pt x="922" y="2525"/>
                    </a:lnTo>
                    <a:lnTo>
                      <a:pt x="906" y="2533"/>
                    </a:lnTo>
                    <a:lnTo>
                      <a:pt x="890" y="2544"/>
                    </a:lnTo>
                    <a:lnTo>
                      <a:pt x="874" y="2553"/>
                    </a:lnTo>
                    <a:lnTo>
                      <a:pt x="859" y="2560"/>
                    </a:lnTo>
                    <a:lnTo>
                      <a:pt x="839" y="2572"/>
                    </a:lnTo>
                    <a:lnTo>
                      <a:pt x="823" y="2581"/>
                    </a:lnTo>
                    <a:lnTo>
                      <a:pt x="807" y="2588"/>
                    </a:lnTo>
                    <a:lnTo>
                      <a:pt x="791" y="2595"/>
                    </a:lnTo>
                    <a:lnTo>
                      <a:pt x="772" y="2604"/>
                    </a:lnTo>
                    <a:lnTo>
                      <a:pt x="756" y="2611"/>
                    </a:lnTo>
                    <a:lnTo>
                      <a:pt x="740" y="2620"/>
                    </a:lnTo>
                    <a:lnTo>
                      <a:pt x="724" y="2627"/>
                    </a:lnTo>
                    <a:lnTo>
                      <a:pt x="0" y="387"/>
                    </a:lnTo>
                    <a:lnTo>
                      <a:pt x="20" y="380"/>
                    </a:lnTo>
                    <a:lnTo>
                      <a:pt x="40" y="371"/>
                    </a:lnTo>
                    <a:lnTo>
                      <a:pt x="55" y="364"/>
                    </a:lnTo>
                    <a:lnTo>
                      <a:pt x="75" y="356"/>
                    </a:lnTo>
                    <a:lnTo>
                      <a:pt x="91" y="348"/>
                    </a:lnTo>
                    <a:lnTo>
                      <a:pt x="110" y="340"/>
                    </a:lnTo>
                    <a:lnTo>
                      <a:pt x="131" y="329"/>
                    </a:lnTo>
                    <a:lnTo>
                      <a:pt x="147" y="320"/>
                    </a:lnTo>
                    <a:lnTo>
                      <a:pt x="166" y="313"/>
                    </a:lnTo>
                    <a:lnTo>
                      <a:pt x="182" y="301"/>
                    </a:lnTo>
                    <a:lnTo>
                      <a:pt x="202" y="292"/>
                    </a:lnTo>
                    <a:lnTo>
                      <a:pt x="218" y="285"/>
                    </a:lnTo>
                    <a:lnTo>
                      <a:pt x="237" y="273"/>
                    </a:lnTo>
                    <a:lnTo>
                      <a:pt x="253" y="264"/>
                    </a:lnTo>
                    <a:lnTo>
                      <a:pt x="273" y="253"/>
                    </a:lnTo>
                    <a:lnTo>
                      <a:pt x="289" y="245"/>
                    </a:lnTo>
                    <a:lnTo>
                      <a:pt x="309" y="234"/>
                    </a:lnTo>
                    <a:lnTo>
                      <a:pt x="325" y="221"/>
                    </a:lnTo>
                    <a:lnTo>
                      <a:pt x="341" y="213"/>
                    </a:lnTo>
                    <a:lnTo>
                      <a:pt x="360" y="202"/>
                    </a:lnTo>
                    <a:lnTo>
                      <a:pt x="376" y="190"/>
                    </a:lnTo>
                    <a:lnTo>
                      <a:pt x="392" y="181"/>
                    </a:lnTo>
                    <a:lnTo>
                      <a:pt x="408" y="170"/>
                    </a:lnTo>
                    <a:lnTo>
                      <a:pt x="423" y="158"/>
                    </a:lnTo>
                    <a:lnTo>
                      <a:pt x="439" y="150"/>
                    </a:lnTo>
                    <a:lnTo>
                      <a:pt x="455" y="139"/>
                    </a:lnTo>
                    <a:lnTo>
                      <a:pt x="471" y="126"/>
                    </a:lnTo>
                    <a:lnTo>
                      <a:pt x="487" y="118"/>
                    </a:lnTo>
                    <a:lnTo>
                      <a:pt x="503" y="107"/>
                    </a:lnTo>
                    <a:lnTo>
                      <a:pt x="518" y="95"/>
                    </a:lnTo>
                    <a:lnTo>
                      <a:pt x="531" y="86"/>
                    </a:lnTo>
                    <a:lnTo>
                      <a:pt x="546" y="75"/>
                    </a:lnTo>
                    <a:lnTo>
                      <a:pt x="562" y="67"/>
                    </a:lnTo>
                    <a:lnTo>
                      <a:pt x="573" y="55"/>
                    </a:lnTo>
                    <a:lnTo>
                      <a:pt x="586" y="47"/>
                    </a:lnTo>
                    <a:lnTo>
                      <a:pt x="601" y="35"/>
                    </a:lnTo>
                    <a:lnTo>
                      <a:pt x="614" y="28"/>
                    </a:lnTo>
                    <a:lnTo>
                      <a:pt x="626" y="19"/>
                    </a:lnTo>
                    <a:lnTo>
                      <a:pt x="637" y="7"/>
                    </a:lnTo>
                    <a:lnTo>
                      <a:pt x="649"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7" name="Freeform 123">
                <a:extLst>
                  <a:ext uri="{FF2B5EF4-FFF2-40B4-BE49-F238E27FC236}">
                    <a16:creationId xmlns:a16="http://schemas.microsoft.com/office/drawing/2014/main" id="{31A20CF0-B7CC-402B-B45D-196D6315705C}"/>
                  </a:ext>
                </a:extLst>
              </p:cNvPr>
              <p:cNvSpPr>
                <a:spLocks/>
              </p:cNvSpPr>
              <p:nvPr/>
            </p:nvSpPr>
            <p:spPr bwMode="auto">
              <a:xfrm>
                <a:off x="1421" y="1918"/>
                <a:ext cx="217" cy="460"/>
              </a:xfrm>
              <a:custGeom>
                <a:avLst/>
                <a:gdLst>
                  <a:gd name="T0" fmla="*/ 1084 w 1084"/>
                  <a:gd name="T1" fmla="*/ 2240 h 2300"/>
                  <a:gd name="T2" fmla="*/ 1065 w 1084"/>
                  <a:gd name="T3" fmla="*/ 2245 h 2300"/>
                  <a:gd name="T4" fmla="*/ 1049 w 1084"/>
                  <a:gd name="T5" fmla="*/ 2252 h 2300"/>
                  <a:gd name="T6" fmla="*/ 1033 w 1084"/>
                  <a:gd name="T7" fmla="*/ 2257 h 2300"/>
                  <a:gd name="T8" fmla="*/ 1017 w 1084"/>
                  <a:gd name="T9" fmla="*/ 2264 h 2300"/>
                  <a:gd name="T10" fmla="*/ 997 w 1084"/>
                  <a:gd name="T11" fmla="*/ 2268 h 2300"/>
                  <a:gd name="T12" fmla="*/ 981 w 1084"/>
                  <a:gd name="T13" fmla="*/ 2273 h 2300"/>
                  <a:gd name="T14" fmla="*/ 965 w 1084"/>
                  <a:gd name="T15" fmla="*/ 2280 h 2300"/>
                  <a:gd name="T16" fmla="*/ 949 w 1084"/>
                  <a:gd name="T17" fmla="*/ 2284 h 2300"/>
                  <a:gd name="T18" fmla="*/ 933 w 1084"/>
                  <a:gd name="T19" fmla="*/ 2289 h 2300"/>
                  <a:gd name="T20" fmla="*/ 914 w 1084"/>
                  <a:gd name="T21" fmla="*/ 2289 h 2300"/>
                  <a:gd name="T22" fmla="*/ 898 w 1084"/>
                  <a:gd name="T23" fmla="*/ 2292 h 2300"/>
                  <a:gd name="T24" fmla="*/ 882 w 1084"/>
                  <a:gd name="T25" fmla="*/ 2296 h 2300"/>
                  <a:gd name="T26" fmla="*/ 866 w 1084"/>
                  <a:gd name="T27" fmla="*/ 2296 h 2300"/>
                  <a:gd name="T28" fmla="*/ 851 w 1084"/>
                  <a:gd name="T29" fmla="*/ 2296 h 2300"/>
                  <a:gd name="T30" fmla="*/ 838 w 1084"/>
                  <a:gd name="T31" fmla="*/ 2300 h 2300"/>
                  <a:gd name="T32" fmla="*/ 824 w 1084"/>
                  <a:gd name="T33" fmla="*/ 2300 h 2300"/>
                  <a:gd name="T34" fmla="*/ 808 w 1084"/>
                  <a:gd name="T35" fmla="*/ 2296 h 2300"/>
                  <a:gd name="T36" fmla="*/ 791 w 1084"/>
                  <a:gd name="T37" fmla="*/ 2296 h 2300"/>
                  <a:gd name="T38" fmla="*/ 775 w 1084"/>
                  <a:gd name="T39" fmla="*/ 2296 h 2300"/>
                  <a:gd name="T40" fmla="*/ 764 w 1084"/>
                  <a:gd name="T41" fmla="*/ 2292 h 2300"/>
                  <a:gd name="T42" fmla="*/ 755 w 1084"/>
                  <a:gd name="T43" fmla="*/ 2292 h 2300"/>
                  <a:gd name="T44" fmla="*/ 748 w 1084"/>
                  <a:gd name="T45" fmla="*/ 2292 h 2300"/>
                  <a:gd name="T46" fmla="*/ 743 w 1084"/>
                  <a:gd name="T47" fmla="*/ 2289 h 2300"/>
                  <a:gd name="T48" fmla="*/ 4 w 1084"/>
                  <a:gd name="T49" fmla="*/ 56 h 2300"/>
                  <a:gd name="T50" fmla="*/ 12 w 1084"/>
                  <a:gd name="T51" fmla="*/ 56 h 2300"/>
                  <a:gd name="T52" fmla="*/ 16 w 1084"/>
                  <a:gd name="T53" fmla="*/ 60 h 2300"/>
                  <a:gd name="T54" fmla="*/ 28 w 1084"/>
                  <a:gd name="T55" fmla="*/ 60 h 2300"/>
                  <a:gd name="T56" fmla="*/ 44 w 1084"/>
                  <a:gd name="T57" fmla="*/ 60 h 2300"/>
                  <a:gd name="T58" fmla="*/ 60 w 1084"/>
                  <a:gd name="T59" fmla="*/ 64 h 2300"/>
                  <a:gd name="T60" fmla="*/ 75 w 1084"/>
                  <a:gd name="T61" fmla="*/ 64 h 2300"/>
                  <a:gd name="T62" fmla="*/ 91 w 1084"/>
                  <a:gd name="T63" fmla="*/ 64 h 2300"/>
                  <a:gd name="T64" fmla="*/ 107 w 1084"/>
                  <a:gd name="T65" fmla="*/ 60 h 2300"/>
                  <a:gd name="T66" fmla="*/ 123 w 1084"/>
                  <a:gd name="T67" fmla="*/ 60 h 2300"/>
                  <a:gd name="T68" fmla="*/ 139 w 1084"/>
                  <a:gd name="T69" fmla="*/ 60 h 2300"/>
                  <a:gd name="T70" fmla="*/ 158 w 1084"/>
                  <a:gd name="T71" fmla="*/ 56 h 2300"/>
                  <a:gd name="T72" fmla="*/ 174 w 1084"/>
                  <a:gd name="T73" fmla="*/ 51 h 2300"/>
                  <a:gd name="T74" fmla="*/ 190 w 1084"/>
                  <a:gd name="T75" fmla="*/ 48 h 2300"/>
                  <a:gd name="T76" fmla="*/ 210 w 1084"/>
                  <a:gd name="T77" fmla="*/ 48 h 2300"/>
                  <a:gd name="T78" fmla="*/ 225 w 1084"/>
                  <a:gd name="T79" fmla="*/ 44 h 2300"/>
                  <a:gd name="T80" fmla="*/ 245 w 1084"/>
                  <a:gd name="T81" fmla="*/ 36 h 2300"/>
                  <a:gd name="T82" fmla="*/ 261 w 1084"/>
                  <a:gd name="T83" fmla="*/ 32 h 2300"/>
                  <a:gd name="T84" fmla="*/ 280 w 1084"/>
                  <a:gd name="T85" fmla="*/ 28 h 2300"/>
                  <a:gd name="T86" fmla="*/ 296 w 1084"/>
                  <a:gd name="T87" fmla="*/ 20 h 2300"/>
                  <a:gd name="T88" fmla="*/ 317 w 1084"/>
                  <a:gd name="T89" fmla="*/ 16 h 2300"/>
                  <a:gd name="T90" fmla="*/ 333 w 1084"/>
                  <a:gd name="T91" fmla="*/ 9 h 2300"/>
                  <a:gd name="T92" fmla="*/ 352 w 1084"/>
                  <a:gd name="T93" fmla="*/ 0 h 23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4"/>
                  <a:gd name="T142" fmla="*/ 0 h 2300"/>
                  <a:gd name="T143" fmla="*/ 1084 w 1084"/>
                  <a:gd name="T144" fmla="*/ 2300 h 23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4" h="2300">
                    <a:moveTo>
                      <a:pt x="360" y="0"/>
                    </a:moveTo>
                    <a:lnTo>
                      <a:pt x="1084" y="2240"/>
                    </a:lnTo>
                    <a:lnTo>
                      <a:pt x="1072" y="2240"/>
                    </a:lnTo>
                    <a:lnTo>
                      <a:pt x="1065" y="2245"/>
                    </a:lnTo>
                    <a:lnTo>
                      <a:pt x="1056" y="2248"/>
                    </a:lnTo>
                    <a:lnTo>
                      <a:pt x="1049" y="2252"/>
                    </a:lnTo>
                    <a:lnTo>
                      <a:pt x="1041" y="2257"/>
                    </a:lnTo>
                    <a:lnTo>
                      <a:pt x="1033" y="2257"/>
                    </a:lnTo>
                    <a:lnTo>
                      <a:pt x="1025" y="2261"/>
                    </a:lnTo>
                    <a:lnTo>
                      <a:pt x="1017" y="2264"/>
                    </a:lnTo>
                    <a:lnTo>
                      <a:pt x="1005" y="2268"/>
                    </a:lnTo>
                    <a:lnTo>
                      <a:pt x="997" y="2268"/>
                    </a:lnTo>
                    <a:lnTo>
                      <a:pt x="989" y="2273"/>
                    </a:lnTo>
                    <a:lnTo>
                      <a:pt x="981" y="2273"/>
                    </a:lnTo>
                    <a:lnTo>
                      <a:pt x="974" y="2276"/>
                    </a:lnTo>
                    <a:lnTo>
                      <a:pt x="965" y="2280"/>
                    </a:lnTo>
                    <a:lnTo>
                      <a:pt x="958" y="2280"/>
                    </a:lnTo>
                    <a:lnTo>
                      <a:pt x="949" y="2284"/>
                    </a:lnTo>
                    <a:lnTo>
                      <a:pt x="942" y="2284"/>
                    </a:lnTo>
                    <a:lnTo>
                      <a:pt x="933" y="2289"/>
                    </a:lnTo>
                    <a:lnTo>
                      <a:pt x="926" y="2289"/>
                    </a:lnTo>
                    <a:lnTo>
                      <a:pt x="914" y="2289"/>
                    </a:lnTo>
                    <a:lnTo>
                      <a:pt x="906" y="2292"/>
                    </a:lnTo>
                    <a:lnTo>
                      <a:pt x="898" y="2292"/>
                    </a:lnTo>
                    <a:lnTo>
                      <a:pt x="891" y="2292"/>
                    </a:lnTo>
                    <a:lnTo>
                      <a:pt x="882" y="2296"/>
                    </a:lnTo>
                    <a:lnTo>
                      <a:pt x="875" y="2296"/>
                    </a:lnTo>
                    <a:lnTo>
                      <a:pt x="866" y="2296"/>
                    </a:lnTo>
                    <a:lnTo>
                      <a:pt x="859" y="2296"/>
                    </a:lnTo>
                    <a:lnTo>
                      <a:pt x="851" y="2296"/>
                    </a:lnTo>
                    <a:lnTo>
                      <a:pt x="843" y="2296"/>
                    </a:lnTo>
                    <a:lnTo>
                      <a:pt x="838" y="2300"/>
                    </a:lnTo>
                    <a:lnTo>
                      <a:pt x="831" y="2300"/>
                    </a:lnTo>
                    <a:lnTo>
                      <a:pt x="824" y="2300"/>
                    </a:lnTo>
                    <a:lnTo>
                      <a:pt x="815" y="2296"/>
                    </a:lnTo>
                    <a:lnTo>
                      <a:pt x="808" y="2296"/>
                    </a:lnTo>
                    <a:lnTo>
                      <a:pt x="799" y="2296"/>
                    </a:lnTo>
                    <a:lnTo>
                      <a:pt x="791" y="2296"/>
                    </a:lnTo>
                    <a:lnTo>
                      <a:pt x="783" y="2296"/>
                    </a:lnTo>
                    <a:lnTo>
                      <a:pt x="775" y="2296"/>
                    </a:lnTo>
                    <a:lnTo>
                      <a:pt x="771" y="2296"/>
                    </a:lnTo>
                    <a:lnTo>
                      <a:pt x="764" y="2292"/>
                    </a:lnTo>
                    <a:lnTo>
                      <a:pt x="759" y="2292"/>
                    </a:lnTo>
                    <a:lnTo>
                      <a:pt x="755" y="2292"/>
                    </a:lnTo>
                    <a:lnTo>
                      <a:pt x="752" y="2292"/>
                    </a:lnTo>
                    <a:lnTo>
                      <a:pt x="748" y="2292"/>
                    </a:lnTo>
                    <a:lnTo>
                      <a:pt x="748" y="2289"/>
                    </a:lnTo>
                    <a:lnTo>
                      <a:pt x="743" y="2289"/>
                    </a:lnTo>
                    <a:lnTo>
                      <a:pt x="0" y="56"/>
                    </a:lnTo>
                    <a:lnTo>
                      <a:pt x="4" y="56"/>
                    </a:lnTo>
                    <a:lnTo>
                      <a:pt x="7" y="56"/>
                    </a:lnTo>
                    <a:lnTo>
                      <a:pt x="12" y="56"/>
                    </a:lnTo>
                    <a:lnTo>
                      <a:pt x="12" y="60"/>
                    </a:lnTo>
                    <a:lnTo>
                      <a:pt x="16" y="60"/>
                    </a:lnTo>
                    <a:lnTo>
                      <a:pt x="19" y="60"/>
                    </a:lnTo>
                    <a:lnTo>
                      <a:pt x="28" y="60"/>
                    </a:lnTo>
                    <a:lnTo>
                      <a:pt x="35" y="60"/>
                    </a:lnTo>
                    <a:lnTo>
                      <a:pt x="44" y="60"/>
                    </a:lnTo>
                    <a:lnTo>
                      <a:pt x="51" y="60"/>
                    </a:lnTo>
                    <a:lnTo>
                      <a:pt x="60" y="64"/>
                    </a:lnTo>
                    <a:lnTo>
                      <a:pt x="67" y="64"/>
                    </a:lnTo>
                    <a:lnTo>
                      <a:pt x="75" y="64"/>
                    </a:lnTo>
                    <a:lnTo>
                      <a:pt x="83" y="64"/>
                    </a:lnTo>
                    <a:lnTo>
                      <a:pt x="91" y="64"/>
                    </a:lnTo>
                    <a:lnTo>
                      <a:pt x="99" y="60"/>
                    </a:lnTo>
                    <a:lnTo>
                      <a:pt x="107" y="60"/>
                    </a:lnTo>
                    <a:lnTo>
                      <a:pt x="115" y="60"/>
                    </a:lnTo>
                    <a:lnTo>
                      <a:pt x="123" y="60"/>
                    </a:lnTo>
                    <a:lnTo>
                      <a:pt x="130" y="60"/>
                    </a:lnTo>
                    <a:lnTo>
                      <a:pt x="139" y="60"/>
                    </a:lnTo>
                    <a:lnTo>
                      <a:pt x="150" y="56"/>
                    </a:lnTo>
                    <a:lnTo>
                      <a:pt x="158" y="56"/>
                    </a:lnTo>
                    <a:lnTo>
                      <a:pt x="166" y="56"/>
                    </a:lnTo>
                    <a:lnTo>
                      <a:pt x="174" y="51"/>
                    </a:lnTo>
                    <a:lnTo>
                      <a:pt x="182" y="51"/>
                    </a:lnTo>
                    <a:lnTo>
                      <a:pt x="190" y="48"/>
                    </a:lnTo>
                    <a:lnTo>
                      <a:pt x="202" y="48"/>
                    </a:lnTo>
                    <a:lnTo>
                      <a:pt x="210" y="48"/>
                    </a:lnTo>
                    <a:lnTo>
                      <a:pt x="218" y="44"/>
                    </a:lnTo>
                    <a:lnTo>
                      <a:pt x="225" y="44"/>
                    </a:lnTo>
                    <a:lnTo>
                      <a:pt x="234" y="40"/>
                    </a:lnTo>
                    <a:lnTo>
                      <a:pt x="245" y="36"/>
                    </a:lnTo>
                    <a:lnTo>
                      <a:pt x="253" y="36"/>
                    </a:lnTo>
                    <a:lnTo>
                      <a:pt x="261" y="32"/>
                    </a:lnTo>
                    <a:lnTo>
                      <a:pt x="269" y="28"/>
                    </a:lnTo>
                    <a:lnTo>
                      <a:pt x="280" y="28"/>
                    </a:lnTo>
                    <a:lnTo>
                      <a:pt x="289" y="25"/>
                    </a:lnTo>
                    <a:lnTo>
                      <a:pt x="296" y="20"/>
                    </a:lnTo>
                    <a:lnTo>
                      <a:pt x="308" y="20"/>
                    </a:lnTo>
                    <a:lnTo>
                      <a:pt x="317" y="16"/>
                    </a:lnTo>
                    <a:lnTo>
                      <a:pt x="324" y="12"/>
                    </a:lnTo>
                    <a:lnTo>
                      <a:pt x="333" y="9"/>
                    </a:lnTo>
                    <a:lnTo>
                      <a:pt x="344" y="4"/>
                    </a:lnTo>
                    <a:lnTo>
                      <a:pt x="352" y="0"/>
                    </a:lnTo>
                    <a:lnTo>
                      <a:pt x="36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8" name="Freeform 124">
                <a:extLst>
                  <a:ext uri="{FF2B5EF4-FFF2-40B4-BE49-F238E27FC236}">
                    <a16:creationId xmlns:a16="http://schemas.microsoft.com/office/drawing/2014/main" id="{A9D378BF-5776-4749-9425-785273A7F9F5}"/>
                  </a:ext>
                </a:extLst>
              </p:cNvPr>
              <p:cNvSpPr>
                <a:spLocks/>
              </p:cNvSpPr>
              <p:nvPr/>
            </p:nvSpPr>
            <p:spPr bwMode="auto">
              <a:xfrm>
                <a:off x="1382" y="1909"/>
                <a:ext cx="188" cy="467"/>
              </a:xfrm>
              <a:custGeom>
                <a:avLst/>
                <a:gdLst>
                  <a:gd name="T0" fmla="*/ 937 w 937"/>
                  <a:gd name="T1" fmla="*/ 2336 h 2336"/>
                  <a:gd name="T2" fmla="*/ 918 w 937"/>
                  <a:gd name="T3" fmla="*/ 2331 h 2336"/>
                  <a:gd name="T4" fmla="*/ 898 w 937"/>
                  <a:gd name="T5" fmla="*/ 2327 h 2336"/>
                  <a:gd name="T6" fmla="*/ 879 w 937"/>
                  <a:gd name="T7" fmla="*/ 2320 h 2336"/>
                  <a:gd name="T8" fmla="*/ 867 w 937"/>
                  <a:gd name="T9" fmla="*/ 2315 h 2336"/>
                  <a:gd name="T10" fmla="*/ 854 w 937"/>
                  <a:gd name="T11" fmla="*/ 2308 h 2336"/>
                  <a:gd name="T12" fmla="*/ 843 w 937"/>
                  <a:gd name="T13" fmla="*/ 2299 h 2336"/>
                  <a:gd name="T14" fmla="*/ 835 w 937"/>
                  <a:gd name="T15" fmla="*/ 2295 h 2336"/>
                  <a:gd name="T16" fmla="*/ 827 w 937"/>
                  <a:gd name="T17" fmla="*/ 2287 h 2336"/>
                  <a:gd name="T18" fmla="*/ 823 w 937"/>
                  <a:gd name="T19" fmla="*/ 2280 h 2336"/>
                  <a:gd name="T20" fmla="*/ 815 w 937"/>
                  <a:gd name="T21" fmla="*/ 2271 h 2336"/>
                  <a:gd name="T22" fmla="*/ 812 w 937"/>
                  <a:gd name="T23" fmla="*/ 2264 h 2336"/>
                  <a:gd name="T24" fmla="*/ 803 w 937"/>
                  <a:gd name="T25" fmla="*/ 2255 h 2336"/>
                  <a:gd name="T26" fmla="*/ 800 w 937"/>
                  <a:gd name="T27" fmla="*/ 2248 h 2336"/>
                  <a:gd name="T28" fmla="*/ 791 w 937"/>
                  <a:gd name="T29" fmla="*/ 2241 h 2336"/>
                  <a:gd name="T30" fmla="*/ 787 w 937"/>
                  <a:gd name="T31" fmla="*/ 2236 h 2336"/>
                  <a:gd name="T32" fmla="*/ 780 w 937"/>
                  <a:gd name="T33" fmla="*/ 2232 h 2336"/>
                  <a:gd name="T34" fmla="*/ 768 w 937"/>
                  <a:gd name="T35" fmla="*/ 2228 h 2336"/>
                  <a:gd name="T36" fmla="*/ 759 w 937"/>
                  <a:gd name="T37" fmla="*/ 2225 h 2336"/>
                  <a:gd name="T38" fmla="*/ 0 w 937"/>
                  <a:gd name="T39" fmla="*/ 0 h 2336"/>
                  <a:gd name="T40" fmla="*/ 16 w 937"/>
                  <a:gd name="T41" fmla="*/ 3 h 2336"/>
                  <a:gd name="T42" fmla="*/ 23 w 937"/>
                  <a:gd name="T43" fmla="*/ 8 h 2336"/>
                  <a:gd name="T44" fmla="*/ 32 w 937"/>
                  <a:gd name="T45" fmla="*/ 12 h 2336"/>
                  <a:gd name="T46" fmla="*/ 39 w 937"/>
                  <a:gd name="T47" fmla="*/ 16 h 2336"/>
                  <a:gd name="T48" fmla="*/ 48 w 937"/>
                  <a:gd name="T49" fmla="*/ 19 h 2336"/>
                  <a:gd name="T50" fmla="*/ 51 w 937"/>
                  <a:gd name="T51" fmla="*/ 24 h 2336"/>
                  <a:gd name="T52" fmla="*/ 55 w 937"/>
                  <a:gd name="T53" fmla="*/ 31 h 2336"/>
                  <a:gd name="T54" fmla="*/ 59 w 937"/>
                  <a:gd name="T55" fmla="*/ 35 h 2336"/>
                  <a:gd name="T56" fmla="*/ 67 w 937"/>
                  <a:gd name="T57" fmla="*/ 44 h 2336"/>
                  <a:gd name="T58" fmla="*/ 71 w 937"/>
                  <a:gd name="T59" fmla="*/ 51 h 2336"/>
                  <a:gd name="T60" fmla="*/ 79 w 937"/>
                  <a:gd name="T61" fmla="*/ 59 h 2336"/>
                  <a:gd name="T62" fmla="*/ 87 w 937"/>
                  <a:gd name="T63" fmla="*/ 67 h 2336"/>
                  <a:gd name="T64" fmla="*/ 95 w 937"/>
                  <a:gd name="T65" fmla="*/ 72 h 2336"/>
                  <a:gd name="T66" fmla="*/ 106 w 937"/>
                  <a:gd name="T67" fmla="*/ 79 h 2336"/>
                  <a:gd name="T68" fmla="*/ 118 w 937"/>
                  <a:gd name="T69" fmla="*/ 83 h 2336"/>
                  <a:gd name="T70" fmla="*/ 134 w 937"/>
                  <a:gd name="T71" fmla="*/ 91 h 2336"/>
                  <a:gd name="T72" fmla="*/ 150 w 937"/>
                  <a:gd name="T73" fmla="*/ 95 h 2336"/>
                  <a:gd name="T74" fmla="*/ 170 w 937"/>
                  <a:gd name="T75" fmla="*/ 98 h 2336"/>
                  <a:gd name="T76" fmla="*/ 194 w 937"/>
                  <a:gd name="T77" fmla="*/ 103 h 2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7"/>
                  <a:gd name="T118" fmla="*/ 0 h 2336"/>
                  <a:gd name="T119" fmla="*/ 937 w 937"/>
                  <a:gd name="T120" fmla="*/ 2336 h 2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7" h="2336">
                    <a:moveTo>
                      <a:pt x="194" y="103"/>
                    </a:moveTo>
                    <a:lnTo>
                      <a:pt x="937" y="2336"/>
                    </a:lnTo>
                    <a:lnTo>
                      <a:pt x="926" y="2336"/>
                    </a:lnTo>
                    <a:lnTo>
                      <a:pt x="918" y="2331"/>
                    </a:lnTo>
                    <a:lnTo>
                      <a:pt x="907" y="2327"/>
                    </a:lnTo>
                    <a:lnTo>
                      <a:pt x="898" y="2327"/>
                    </a:lnTo>
                    <a:lnTo>
                      <a:pt x="886" y="2323"/>
                    </a:lnTo>
                    <a:lnTo>
                      <a:pt x="879" y="2320"/>
                    </a:lnTo>
                    <a:lnTo>
                      <a:pt x="875" y="2315"/>
                    </a:lnTo>
                    <a:lnTo>
                      <a:pt x="867" y="2315"/>
                    </a:lnTo>
                    <a:lnTo>
                      <a:pt x="859" y="2311"/>
                    </a:lnTo>
                    <a:lnTo>
                      <a:pt x="854" y="2308"/>
                    </a:lnTo>
                    <a:lnTo>
                      <a:pt x="847" y="2304"/>
                    </a:lnTo>
                    <a:lnTo>
                      <a:pt x="843" y="2299"/>
                    </a:lnTo>
                    <a:lnTo>
                      <a:pt x="839" y="2299"/>
                    </a:lnTo>
                    <a:lnTo>
                      <a:pt x="835" y="2295"/>
                    </a:lnTo>
                    <a:lnTo>
                      <a:pt x="831" y="2292"/>
                    </a:lnTo>
                    <a:lnTo>
                      <a:pt x="827" y="2287"/>
                    </a:lnTo>
                    <a:lnTo>
                      <a:pt x="827" y="2283"/>
                    </a:lnTo>
                    <a:lnTo>
                      <a:pt x="823" y="2280"/>
                    </a:lnTo>
                    <a:lnTo>
                      <a:pt x="819" y="2276"/>
                    </a:lnTo>
                    <a:lnTo>
                      <a:pt x="815" y="2271"/>
                    </a:lnTo>
                    <a:lnTo>
                      <a:pt x="812" y="2267"/>
                    </a:lnTo>
                    <a:lnTo>
                      <a:pt x="812" y="2264"/>
                    </a:lnTo>
                    <a:lnTo>
                      <a:pt x="807" y="2260"/>
                    </a:lnTo>
                    <a:lnTo>
                      <a:pt x="803" y="2255"/>
                    </a:lnTo>
                    <a:lnTo>
                      <a:pt x="803" y="2252"/>
                    </a:lnTo>
                    <a:lnTo>
                      <a:pt x="800" y="2248"/>
                    </a:lnTo>
                    <a:lnTo>
                      <a:pt x="796" y="2244"/>
                    </a:lnTo>
                    <a:lnTo>
                      <a:pt x="791" y="2241"/>
                    </a:lnTo>
                    <a:lnTo>
                      <a:pt x="787" y="2241"/>
                    </a:lnTo>
                    <a:lnTo>
                      <a:pt x="787" y="2236"/>
                    </a:lnTo>
                    <a:lnTo>
                      <a:pt x="784" y="2236"/>
                    </a:lnTo>
                    <a:lnTo>
                      <a:pt x="780" y="2232"/>
                    </a:lnTo>
                    <a:lnTo>
                      <a:pt x="775" y="2228"/>
                    </a:lnTo>
                    <a:lnTo>
                      <a:pt x="768" y="2228"/>
                    </a:lnTo>
                    <a:lnTo>
                      <a:pt x="764" y="2228"/>
                    </a:lnTo>
                    <a:lnTo>
                      <a:pt x="759" y="2225"/>
                    </a:lnTo>
                    <a:lnTo>
                      <a:pt x="752" y="2225"/>
                    </a:lnTo>
                    <a:lnTo>
                      <a:pt x="0" y="0"/>
                    </a:lnTo>
                    <a:lnTo>
                      <a:pt x="8" y="3"/>
                    </a:lnTo>
                    <a:lnTo>
                      <a:pt x="16" y="3"/>
                    </a:lnTo>
                    <a:lnTo>
                      <a:pt x="20" y="3"/>
                    </a:lnTo>
                    <a:lnTo>
                      <a:pt x="23" y="8"/>
                    </a:lnTo>
                    <a:lnTo>
                      <a:pt x="27" y="8"/>
                    </a:lnTo>
                    <a:lnTo>
                      <a:pt x="32" y="12"/>
                    </a:lnTo>
                    <a:lnTo>
                      <a:pt x="36" y="12"/>
                    </a:lnTo>
                    <a:lnTo>
                      <a:pt x="39" y="16"/>
                    </a:lnTo>
                    <a:lnTo>
                      <a:pt x="43" y="16"/>
                    </a:lnTo>
                    <a:lnTo>
                      <a:pt x="48" y="19"/>
                    </a:lnTo>
                    <a:lnTo>
                      <a:pt x="48" y="24"/>
                    </a:lnTo>
                    <a:lnTo>
                      <a:pt x="51" y="24"/>
                    </a:lnTo>
                    <a:lnTo>
                      <a:pt x="55" y="28"/>
                    </a:lnTo>
                    <a:lnTo>
                      <a:pt x="55" y="31"/>
                    </a:lnTo>
                    <a:lnTo>
                      <a:pt x="59" y="31"/>
                    </a:lnTo>
                    <a:lnTo>
                      <a:pt x="59" y="35"/>
                    </a:lnTo>
                    <a:lnTo>
                      <a:pt x="64" y="40"/>
                    </a:lnTo>
                    <a:lnTo>
                      <a:pt x="67" y="44"/>
                    </a:lnTo>
                    <a:lnTo>
                      <a:pt x="67" y="47"/>
                    </a:lnTo>
                    <a:lnTo>
                      <a:pt x="71" y="51"/>
                    </a:lnTo>
                    <a:lnTo>
                      <a:pt x="75" y="56"/>
                    </a:lnTo>
                    <a:lnTo>
                      <a:pt x="79" y="59"/>
                    </a:lnTo>
                    <a:lnTo>
                      <a:pt x="83" y="63"/>
                    </a:lnTo>
                    <a:lnTo>
                      <a:pt x="87" y="67"/>
                    </a:lnTo>
                    <a:lnTo>
                      <a:pt x="90" y="67"/>
                    </a:lnTo>
                    <a:lnTo>
                      <a:pt x="95" y="72"/>
                    </a:lnTo>
                    <a:lnTo>
                      <a:pt x="99" y="75"/>
                    </a:lnTo>
                    <a:lnTo>
                      <a:pt x="106" y="79"/>
                    </a:lnTo>
                    <a:lnTo>
                      <a:pt x="111" y="79"/>
                    </a:lnTo>
                    <a:lnTo>
                      <a:pt x="118" y="83"/>
                    </a:lnTo>
                    <a:lnTo>
                      <a:pt x="127" y="87"/>
                    </a:lnTo>
                    <a:lnTo>
                      <a:pt x="134" y="91"/>
                    </a:lnTo>
                    <a:lnTo>
                      <a:pt x="143" y="91"/>
                    </a:lnTo>
                    <a:lnTo>
                      <a:pt x="150" y="95"/>
                    </a:lnTo>
                    <a:lnTo>
                      <a:pt x="162" y="95"/>
                    </a:lnTo>
                    <a:lnTo>
                      <a:pt x="170" y="98"/>
                    </a:lnTo>
                    <a:lnTo>
                      <a:pt x="182" y="103"/>
                    </a:lnTo>
                    <a:lnTo>
                      <a:pt x="194" y="103"/>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69" name="Freeform 125">
                <a:extLst>
                  <a:ext uri="{FF2B5EF4-FFF2-40B4-BE49-F238E27FC236}">
                    <a16:creationId xmlns:a16="http://schemas.microsoft.com/office/drawing/2014/main" id="{D5F1B92A-4E4A-44A8-AEA8-678DB7FC4571}"/>
                  </a:ext>
                </a:extLst>
              </p:cNvPr>
              <p:cNvSpPr>
                <a:spLocks/>
              </p:cNvSpPr>
              <p:nvPr/>
            </p:nvSpPr>
            <p:spPr bwMode="auto">
              <a:xfrm>
                <a:off x="1289" y="1909"/>
                <a:ext cx="244" cy="445"/>
              </a:xfrm>
              <a:custGeom>
                <a:avLst/>
                <a:gdLst>
                  <a:gd name="T0" fmla="*/ 1216 w 1220"/>
                  <a:gd name="T1" fmla="*/ 2225 h 2228"/>
                  <a:gd name="T2" fmla="*/ 1204 w 1220"/>
                  <a:gd name="T3" fmla="*/ 2220 h 2228"/>
                  <a:gd name="T4" fmla="*/ 1192 w 1220"/>
                  <a:gd name="T5" fmla="*/ 2220 h 2228"/>
                  <a:gd name="T6" fmla="*/ 1180 w 1220"/>
                  <a:gd name="T7" fmla="*/ 2220 h 2228"/>
                  <a:gd name="T8" fmla="*/ 1169 w 1220"/>
                  <a:gd name="T9" fmla="*/ 2220 h 2228"/>
                  <a:gd name="T10" fmla="*/ 1157 w 1220"/>
                  <a:gd name="T11" fmla="*/ 2220 h 2228"/>
                  <a:gd name="T12" fmla="*/ 1145 w 1220"/>
                  <a:gd name="T13" fmla="*/ 2220 h 2228"/>
                  <a:gd name="T14" fmla="*/ 1132 w 1220"/>
                  <a:gd name="T15" fmla="*/ 2220 h 2228"/>
                  <a:gd name="T16" fmla="*/ 1121 w 1220"/>
                  <a:gd name="T17" fmla="*/ 2220 h 2228"/>
                  <a:gd name="T18" fmla="*/ 1109 w 1220"/>
                  <a:gd name="T19" fmla="*/ 2220 h 2228"/>
                  <a:gd name="T20" fmla="*/ 1090 w 1220"/>
                  <a:gd name="T21" fmla="*/ 2225 h 2228"/>
                  <a:gd name="T22" fmla="*/ 1062 w 1220"/>
                  <a:gd name="T23" fmla="*/ 2225 h 2228"/>
                  <a:gd name="T24" fmla="*/ 1030 w 1220"/>
                  <a:gd name="T25" fmla="*/ 2225 h 2228"/>
                  <a:gd name="T26" fmla="*/ 1002 w 1220"/>
                  <a:gd name="T27" fmla="*/ 2228 h 2228"/>
                  <a:gd name="T28" fmla="*/ 974 w 1220"/>
                  <a:gd name="T29" fmla="*/ 2228 h 2228"/>
                  <a:gd name="T30" fmla="*/ 947 w 1220"/>
                  <a:gd name="T31" fmla="*/ 2228 h 2228"/>
                  <a:gd name="T32" fmla="*/ 923 w 1220"/>
                  <a:gd name="T33" fmla="*/ 2228 h 2228"/>
                  <a:gd name="T34" fmla="*/ 900 w 1220"/>
                  <a:gd name="T35" fmla="*/ 2225 h 2228"/>
                  <a:gd name="T36" fmla="*/ 875 w 1220"/>
                  <a:gd name="T37" fmla="*/ 2225 h 2228"/>
                  <a:gd name="T38" fmla="*/ 852 w 1220"/>
                  <a:gd name="T39" fmla="*/ 2220 h 2228"/>
                  <a:gd name="T40" fmla="*/ 832 w 1220"/>
                  <a:gd name="T41" fmla="*/ 2220 h 2228"/>
                  <a:gd name="T42" fmla="*/ 812 w 1220"/>
                  <a:gd name="T43" fmla="*/ 2216 h 2228"/>
                  <a:gd name="T44" fmla="*/ 796 w 1220"/>
                  <a:gd name="T45" fmla="*/ 2213 h 2228"/>
                  <a:gd name="T46" fmla="*/ 777 w 1220"/>
                  <a:gd name="T47" fmla="*/ 2209 h 2228"/>
                  <a:gd name="T48" fmla="*/ 13 w 1220"/>
                  <a:gd name="T49" fmla="*/ 3 h 2228"/>
                  <a:gd name="T50" fmla="*/ 32 w 1220"/>
                  <a:gd name="T51" fmla="*/ 3 h 2228"/>
                  <a:gd name="T52" fmla="*/ 53 w 1220"/>
                  <a:gd name="T53" fmla="*/ 8 h 2228"/>
                  <a:gd name="T54" fmla="*/ 72 w 1220"/>
                  <a:gd name="T55" fmla="*/ 8 h 2228"/>
                  <a:gd name="T56" fmla="*/ 95 w 1220"/>
                  <a:gd name="T57" fmla="*/ 12 h 2228"/>
                  <a:gd name="T58" fmla="*/ 120 w 1220"/>
                  <a:gd name="T59" fmla="*/ 12 h 2228"/>
                  <a:gd name="T60" fmla="*/ 143 w 1220"/>
                  <a:gd name="T61" fmla="*/ 12 h 2228"/>
                  <a:gd name="T62" fmla="*/ 171 w 1220"/>
                  <a:gd name="T63" fmla="*/ 12 h 2228"/>
                  <a:gd name="T64" fmla="*/ 199 w 1220"/>
                  <a:gd name="T65" fmla="*/ 12 h 2228"/>
                  <a:gd name="T66" fmla="*/ 227 w 1220"/>
                  <a:gd name="T67" fmla="*/ 12 h 2228"/>
                  <a:gd name="T68" fmla="*/ 259 w 1220"/>
                  <a:gd name="T69" fmla="*/ 8 h 2228"/>
                  <a:gd name="T70" fmla="*/ 290 w 1220"/>
                  <a:gd name="T71" fmla="*/ 8 h 2228"/>
                  <a:gd name="T72" fmla="*/ 322 w 1220"/>
                  <a:gd name="T73" fmla="*/ 3 h 2228"/>
                  <a:gd name="T74" fmla="*/ 349 w 1220"/>
                  <a:gd name="T75" fmla="*/ 3 h 2228"/>
                  <a:gd name="T76" fmla="*/ 361 w 1220"/>
                  <a:gd name="T77" fmla="*/ 0 h 2228"/>
                  <a:gd name="T78" fmla="*/ 373 w 1220"/>
                  <a:gd name="T79" fmla="*/ 0 h 2228"/>
                  <a:gd name="T80" fmla="*/ 384 w 1220"/>
                  <a:gd name="T81" fmla="*/ 0 h 2228"/>
                  <a:gd name="T82" fmla="*/ 396 w 1220"/>
                  <a:gd name="T83" fmla="*/ 0 h 2228"/>
                  <a:gd name="T84" fmla="*/ 409 w 1220"/>
                  <a:gd name="T85" fmla="*/ 0 h 2228"/>
                  <a:gd name="T86" fmla="*/ 421 w 1220"/>
                  <a:gd name="T87" fmla="*/ 0 h 2228"/>
                  <a:gd name="T88" fmla="*/ 432 w 1220"/>
                  <a:gd name="T89" fmla="*/ 0 h 2228"/>
                  <a:gd name="T90" fmla="*/ 444 w 1220"/>
                  <a:gd name="T91" fmla="*/ 0 h 2228"/>
                  <a:gd name="T92" fmla="*/ 456 w 1220"/>
                  <a:gd name="T93" fmla="*/ 0 h 2228"/>
                  <a:gd name="T94" fmla="*/ 468 w 1220"/>
                  <a:gd name="T95" fmla="*/ 0 h 2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0"/>
                  <a:gd name="T145" fmla="*/ 0 h 2228"/>
                  <a:gd name="T146" fmla="*/ 1220 w 1220"/>
                  <a:gd name="T147" fmla="*/ 2228 h 2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0" h="2228">
                    <a:moveTo>
                      <a:pt x="468" y="0"/>
                    </a:moveTo>
                    <a:lnTo>
                      <a:pt x="1220" y="2225"/>
                    </a:lnTo>
                    <a:lnTo>
                      <a:pt x="1216" y="2225"/>
                    </a:lnTo>
                    <a:lnTo>
                      <a:pt x="1212" y="2220"/>
                    </a:lnTo>
                    <a:lnTo>
                      <a:pt x="1208" y="2220"/>
                    </a:lnTo>
                    <a:lnTo>
                      <a:pt x="1204" y="2220"/>
                    </a:lnTo>
                    <a:lnTo>
                      <a:pt x="1200" y="2220"/>
                    </a:lnTo>
                    <a:lnTo>
                      <a:pt x="1196" y="2220"/>
                    </a:lnTo>
                    <a:lnTo>
                      <a:pt x="1192" y="2220"/>
                    </a:lnTo>
                    <a:lnTo>
                      <a:pt x="1188" y="2220"/>
                    </a:lnTo>
                    <a:lnTo>
                      <a:pt x="1185" y="2220"/>
                    </a:lnTo>
                    <a:lnTo>
                      <a:pt x="1180" y="2220"/>
                    </a:lnTo>
                    <a:lnTo>
                      <a:pt x="1176" y="2220"/>
                    </a:lnTo>
                    <a:lnTo>
                      <a:pt x="1172" y="2220"/>
                    </a:lnTo>
                    <a:lnTo>
                      <a:pt x="1169" y="2220"/>
                    </a:lnTo>
                    <a:lnTo>
                      <a:pt x="1164" y="2220"/>
                    </a:lnTo>
                    <a:lnTo>
                      <a:pt x="1160" y="2220"/>
                    </a:lnTo>
                    <a:lnTo>
                      <a:pt x="1157" y="2220"/>
                    </a:lnTo>
                    <a:lnTo>
                      <a:pt x="1153" y="2220"/>
                    </a:lnTo>
                    <a:lnTo>
                      <a:pt x="1148" y="2220"/>
                    </a:lnTo>
                    <a:lnTo>
                      <a:pt x="1145" y="2220"/>
                    </a:lnTo>
                    <a:lnTo>
                      <a:pt x="1141" y="2220"/>
                    </a:lnTo>
                    <a:lnTo>
                      <a:pt x="1137" y="2220"/>
                    </a:lnTo>
                    <a:lnTo>
                      <a:pt x="1132" y="2220"/>
                    </a:lnTo>
                    <a:lnTo>
                      <a:pt x="1129" y="2220"/>
                    </a:lnTo>
                    <a:lnTo>
                      <a:pt x="1125" y="2220"/>
                    </a:lnTo>
                    <a:lnTo>
                      <a:pt x="1121" y="2220"/>
                    </a:lnTo>
                    <a:lnTo>
                      <a:pt x="1117" y="2220"/>
                    </a:lnTo>
                    <a:lnTo>
                      <a:pt x="1113" y="2220"/>
                    </a:lnTo>
                    <a:lnTo>
                      <a:pt x="1109" y="2220"/>
                    </a:lnTo>
                    <a:lnTo>
                      <a:pt x="1105" y="2220"/>
                    </a:lnTo>
                    <a:lnTo>
                      <a:pt x="1101" y="2220"/>
                    </a:lnTo>
                    <a:lnTo>
                      <a:pt x="1090" y="2225"/>
                    </a:lnTo>
                    <a:lnTo>
                      <a:pt x="1081" y="2225"/>
                    </a:lnTo>
                    <a:lnTo>
                      <a:pt x="1069" y="2225"/>
                    </a:lnTo>
                    <a:lnTo>
                      <a:pt x="1062" y="2225"/>
                    </a:lnTo>
                    <a:lnTo>
                      <a:pt x="1049" y="2225"/>
                    </a:lnTo>
                    <a:lnTo>
                      <a:pt x="1037" y="2225"/>
                    </a:lnTo>
                    <a:lnTo>
                      <a:pt x="1030" y="2225"/>
                    </a:lnTo>
                    <a:lnTo>
                      <a:pt x="1018" y="2228"/>
                    </a:lnTo>
                    <a:lnTo>
                      <a:pt x="1010" y="2228"/>
                    </a:lnTo>
                    <a:lnTo>
                      <a:pt x="1002" y="2228"/>
                    </a:lnTo>
                    <a:lnTo>
                      <a:pt x="990" y="2228"/>
                    </a:lnTo>
                    <a:lnTo>
                      <a:pt x="982" y="2228"/>
                    </a:lnTo>
                    <a:lnTo>
                      <a:pt x="974" y="2228"/>
                    </a:lnTo>
                    <a:lnTo>
                      <a:pt x="963" y="2228"/>
                    </a:lnTo>
                    <a:lnTo>
                      <a:pt x="954" y="2228"/>
                    </a:lnTo>
                    <a:lnTo>
                      <a:pt x="947" y="2228"/>
                    </a:lnTo>
                    <a:lnTo>
                      <a:pt x="939" y="2228"/>
                    </a:lnTo>
                    <a:lnTo>
                      <a:pt x="931" y="2228"/>
                    </a:lnTo>
                    <a:lnTo>
                      <a:pt x="923" y="2228"/>
                    </a:lnTo>
                    <a:lnTo>
                      <a:pt x="915" y="2225"/>
                    </a:lnTo>
                    <a:lnTo>
                      <a:pt x="907" y="2225"/>
                    </a:lnTo>
                    <a:lnTo>
                      <a:pt x="900" y="2225"/>
                    </a:lnTo>
                    <a:lnTo>
                      <a:pt x="891" y="2225"/>
                    </a:lnTo>
                    <a:lnTo>
                      <a:pt x="884" y="2225"/>
                    </a:lnTo>
                    <a:lnTo>
                      <a:pt x="875" y="2225"/>
                    </a:lnTo>
                    <a:lnTo>
                      <a:pt x="868" y="2225"/>
                    </a:lnTo>
                    <a:lnTo>
                      <a:pt x="859" y="2225"/>
                    </a:lnTo>
                    <a:lnTo>
                      <a:pt x="852" y="2220"/>
                    </a:lnTo>
                    <a:lnTo>
                      <a:pt x="848" y="2220"/>
                    </a:lnTo>
                    <a:lnTo>
                      <a:pt x="840" y="2220"/>
                    </a:lnTo>
                    <a:lnTo>
                      <a:pt x="832" y="2220"/>
                    </a:lnTo>
                    <a:lnTo>
                      <a:pt x="828" y="2220"/>
                    </a:lnTo>
                    <a:lnTo>
                      <a:pt x="820" y="2216"/>
                    </a:lnTo>
                    <a:lnTo>
                      <a:pt x="812" y="2216"/>
                    </a:lnTo>
                    <a:lnTo>
                      <a:pt x="808" y="2216"/>
                    </a:lnTo>
                    <a:lnTo>
                      <a:pt x="801" y="2216"/>
                    </a:lnTo>
                    <a:lnTo>
                      <a:pt x="796" y="2213"/>
                    </a:lnTo>
                    <a:lnTo>
                      <a:pt x="789" y="2213"/>
                    </a:lnTo>
                    <a:lnTo>
                      <a:pt x="785" y="2213"/>
                    </a:lnTo>
                    <a:lnTo>
                      <a:pt x="777" y="2209"/>
                    </a:lnTo>
                    <a:lnTo>
                      <a:pt x="0" y="0"/>
                    </a:lnTo>
                    <a:lnTo>
                      <a:pt x="9" y="3"/>
                    </a:lnTo>
                    <a:lnTo>
                      <a:pt x="13" y="3"/>
                    </a:lnTo>
                    <a:lnTo>
                      <a:pt x="21" y="3"/>
                    </a:lnTo>
                    <a:lnTo>
                      <a:pt x="25" y="3"/>
                    </a:lnTo>
                    <a:lnTo>
                      <a:pt x="32" y="3"/>
                    </a:lnTo>
                    <a:lnTo>
                      <a:pt x="41" y="8"/>
                    </a:lnTo>
                    <a:lnTo>
                      <a:pt x="44" y="8"/>
                    </a:lnTo>
                    <a:lnTo>
                      <a:pt x="53" y="8"/>
                    </a:lnTo>
                    <a:lnTo>
                      <a:pt x="60" y="8"/>
                    </a:lnTo>
                    <a:lnTo>
                      <a:pt x="64" y="8"/>
                    </a:lnTo>
                    <a:lnTo>
                      <a:pt x="72" y="8"/>
                    </a:lnTo>
                    <a:lnTo>
                      <a:pt x="80" y="8"/>
                    </a:lnTo>
                    <a:lnTo>
                      <a:pt x="88" y="12"/>
                    </a:lnTo>
                    <a:lnTo>
                      <a:pt x="95" y="12"/>
                    </a:lnTo>
                    <a:lnTo>
                      <a:pt x="104" y="12"/>
                    </a:lnTo>
                    <a:lnTo>
                      <a:pt x="111" y="12"/>
                    </a:lnTo>
                    <a:lnTo>
                      <a:pt x="120" y="12"/>
                    </a:lnTo>
                    <a:lnTo>
                      <a:pt x="127" y="12"/>
                    </a:lnTo>
                    <a:lnTo>
                      <a:pt x="136" y="12"/>
                    </a:lnTo>
                    <a:lnTo>
                      <a:pt x="143" y="12"/>
                    </a:lnTo>
                    <a:lnTo>
                      <a:pt x="151" y="12"/>
                    </a:lnTo>
                    <a:lnTo>
                      <a:pt x="164" y="12"/>
                    </a:lnTo>
                    <a:lnTo>
                      <a:pt x="171" y="12"/>
                    </a:lnTo>
                    <a:lnTo>
                      <a:pt x="179" y="12"/>
                    </a:lnTo>
                    <a:lnTo>
                      <a:pt x="187" y="12"/>
                    </a:lnTo>
                    <a:lnTo>
                      <a:pt x="199" y="12"/>
                    </a:lnTo>
                    <a:lnTo>
                      <a:pt x="206" y="12"/>
                    </a:lnTo>
                    <a:lnTo>
                      <a:pt x="218" y="12"/>
                    </a:lnTo>
                    <a:lnTo>
                      <a:pt x="227" y="12"/>
                    </a:lnTo>
                    <a:lnTo>
                      <a:pt x="238" y="12"/>
                    </a:lnTo>
                    <a:lnTo>
                      <a:pt x="246" y="12"/>
                    </a:lnTo>
                    <a:lnTo>
                      <a:pt x="259" y="8"/>
                    </a:lnTo>
                    <a:lnTo>
                      <a:pt x="266" y="8"/>
                    </a:lnTo>
                    <a:lnTo>
                      <a:pt x="278" y="8"/>
                    </a:lnTo>
                    <a:lnTo>
                      <a:pt x="290" y="8"/>
                    </a:lnTo>
                    <a:lnTo>
                      <a:pt x="298" y="8"/>
                    </a:lnTo>
                    <a:lnTo>
                      <a:pt x="310" y="3"/>
                    </a:lnTo>
                    <a:lnTo>
                      <a:pt x="322" y="3"/>
                    </a:lnTo>
                    <a:lnTo>
                      <a:pt x="333" y="3"/>
                    </a:lnTo>
                    <a:lnTo>
                      <a:pt x="345" y="3"/>
                    </a:lnTo>
                    <a:lnTo>
                      <a:pt x="349" y="3"/>
                    </a:lnTo>
                    <a:lnTo>
                      <a:pt x="354" y="3"/>
                    </a:lnTo>
                    <a:lnTo>
                      <a:pt x="357" y="0"/>
                    </a:lnTo>
                    <a:lnTo>
                      <a:pt x="361" y="0"/>
                    </a:lnTo>
                    <a:lnTo>
                      <a:pt x="365" y="0"/>
                    </a:lnTo>
                    <a:lnTo>
                      <a:pt x="368" y="0"/>
                    </a:lnTo>
                    <a:lnTo>
                      <a:pt x="373" y="0"/>
                    </a:lnTo>
                    <a:lnTo>
                      <a:pt x="377" y="0"/>
                    </a:lnTo>
                    <a:lnTo>
                      <a:pt x="381" y="0"/>
                    </a:lnTo>
                    <a:lnTo>
                      <a:pt x="384" y="0"/>
                    </a:lnTo>
                    <a:lnTo>
                      <a:pt x="389" y="0"/>
                    </a:lnTo>
                    <a:lnTo>
                      <a:pt x="393" y="0"/>
                    </a:lnTo>
                    <a:lnTo>
                      <a:pt x="396" y="0"/>
                    </a:lnTo>
                    <a:lnTo>
                      <a:pt x="400" y="0"/>
                    </a:lnTo>
                    <a:lnTo>
                      <a:pt x="405" y="0"/>
                    </a:lnTo>
                    <a:lnTo>
                      <a:pt x="409" y="0"/>
                    </a:lnTo>
                    <a:lnTo>
                      <a:pt x="412" y="0"/>
                    </a:lnTo>
                    <a:lnTo>
                      <a:pt x="416" y="0"/>
                    </a:lnTo>
                    <a:lnTo>
                      <a:pt x="421" y="0"/>
                    </a:lnTo>
                    <a:lnTo>
                      <a:pt x="424" y="0"/>
                    </a:lnTo>
                    <a:lnTo>
                      <a:pt x="428" y="0"/>
                    </a:lnTo>
                    <a:lnTo>
                      <a:pt x="432" y="0"/>
                    </a:lnTo>
                    <a:lnTo>
                      <a:pt x="436" y="0"/>
                    </a:lnTo>
                    <a:lnTo>
                      <a:pt x="440" y="0"/>
                    </a:lnTo>
                    <a:lnTo>
                      <a:pt x="444" y="0"/>
                    </a:lnTo>
                    <a:lnTo>
                      <a:pt x="449" y="0"/>
                    </a:lnTo>
                    <a:lnTo>
                      <a:pt x="452" y="0"/>
                    </a:lnTo>
                    <a:lnTo>
                      <a:pt x="456" y="0"/>
                    </a:lnTo>
                    <a:lnTo>
                      <a:pt x="460" y="0"/>
                    </a:lnTo>
                    <a:lnTo>
                      <a:pt x="463" y="0"/>
                    </a:lnTo>
                    <a:lnTo>
                      <a:pt x="468"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0" name="Freeform 126">
                <a:extLst>
                  <a:ext uri="{FF2B5EF4-FFF2-40B4-BE49-F238E27FC236}">
                    <a16:creationId xmlns:a16="http://schemas.microsoft.com/office/drawing/2014/main" id="{2F41302E-4221-46C1-9EB6-ADEA681DD7A2}"/>
                  </a:ext>
                </a:extLst>
              </p:cNvPr>
              <p:cNvSpPr>
                <a:spLocks/>
              </p:cNvSpPr>
              <p:nvPr/>
            </p:nvSpPr>
            <p:spPr bwMode="auto">
              <a:xfrm>
                <a:off x="1254" y="1893"/>
                <a:ext cx="190" cy="458"/>
              </a:xfrm>
              <a:custGeom>
                <a:avLst/>
                <a:gdLst>
                  <a:gd name="T0" fmla="*/ 950 w 950"/>
                  <a:gd name="T1" fmla="*/ 2288 h 2288"/>
                  <a:gd name="T2" fmla="*/ 934 w 950"/>
                  <a:gd name="T3" fmla="*/ 2288 h 2288"/>
                  <a:gd name="T4" fmla="*/ 918 w 950"/>
                  <a:gd name="T5" fmla="*/ 2283 h 2288"/>
                  <a:gd name="T6" fmla="*/ 906 w 950"/>
                  <a:gd name="T7" fmla="*/ 2279 h 2288"/>
                  <a:gd name="T8" fmla="*/ 890 w 950"/>
                  <a:gd name="T9" fmla="*/ 2272 h 2288"/>
                  <a:gd name="T10" fmla="*/ 879 w 950"/>
                  <a:gd name="T11" fmla="*/ 2267 h 2288"/>
                  <a:gd name="T12" fmla="*/ 867 w 950"/>
                  <a:gd name="T13" fmla="*/ 2264 h 2288"/>
                  <a:gd name="T14" fmla="*/ 854 w 950"/>
                  <a:gd name="T15" fmla="*/ 2260 h 2288"/>
                  <a:gd name="T16" fmla="*/ 847 w 950"/>
                  <a:gd name="T17" fmla="*/ 2256 h 2288"/>
                  <a:gd name="T18" fmla="*/ 835 w 950"/>
                  <a:gd name="T19" fmla="*/ 2248 h 2288"/>
                  <a:gd name="T20" fmla="*/ 827 w 950"/>
                  <a:gd name="T21" fmla="*/ 2244 h 2288"/>
                  <a:gd name="T22" fmla="*/ 819 w 950"/>
                  <a:gd name="T23" fmla="*/ 2240 h 2288"/>
                  <a:gd name="T24" fmla="*/ 811 w 950"/>
                  <a:gd name="T25" fmla="*/ 2232 h 2288"/>
                  <a:gd name="T26" fmla="*/ 803 w 950"/>
                  <a:gd name="T27" fmla="*/ 2228 h 2288"/>
                  <a:gd name="T28" fmla="*/ 800 w 950"/>
                  <a:gd name="T29" fmla="*/ 2224 h 2288"/>
                  <a:gd name="T30" fmla="*/ 791 w 950"/>
                  <a:gd name="T31" fmla="*/ 2216 h 2288"/>
                  <a:gd name="T32" fmla="*/ 787 w 950"/>
                  <a:gd name="T33" fmla="*/ 2209 h 2288"/>
                  <a:gd name="T34" fmla="*/ 779 w 950"/>
                  <a:gd name="T35" fmla="*/ 2200 h 2288"/>
                  <a:gd name="T36" fmla="*/ 0 w 950"/>
                  <a:gd name="T37" fmla="*/ 3 h 2288"/>
                  <a:gd name="T38" fmla="*/ 4 w 950"/>
                  <a:gd name="T39" fmla="*/ 8 h 2288"/>
                  <a:gd name="T40" fmla="*/ 8 w 950"/>
                  <a:gd name="T41" fmla="*/ 15 h 2288"/>
                  <a:gd name="T42" fmla="*/ 16 w 950"/>
                  <a:gd name="T43" fmla="*/ 19 h 2288"/>
                  <a:gd name="T44" fmla="*/ 20 w 950"/>
                  <a:gd name="T45" fmla="*/ 24 h 2288"/>
                  <a:gd name="T46" fmla="*/ 23 w 950"/>
                  <a:gd name="T47" fmla="*/ 28 h 2288"/>
                  <a:gd name="T48" fmla="*/ 32 w 950"/>
                  <a:gd name="T49" fmla="*/ 31 h 2288"/>
                  <a:gd name="T50" fmla="*/ 39 w 950"/>
                  <a:gd name="T51" fmla="*/ 36 h 2288"/>
                  <a:gd name="T52" fmla="*/ 48 w 950"/>
                  <a:gd name="T53" fmla="*/ 40 h 2288"/>
                  <a:gd name="T54" fmla="*/ 55 w 950"/>
                  <a:gd name="T55" fmla="*/ 47 h 2288"/>
                  <a:gd name="T56" fmla="*/ 64 w 950"/>
                  <a:gd name="T57" fmla="*/ 52 h 2288"/>
                  <a:gd name="T58" fmla="*/ 75 w 950"/>
                  <a:gd name="T59" fmla="*/ 55 h 2288"/>
                  <a:gd name="T60" fmla="*/ 87 w 950"/>
                  <a:gd name="T61" fmla="*/ 59 h 2288"/>
                  <a:gd name="T62" fmla="*/ 99 w 950"/>
                  <a:gd name="T63" fmla="*/ 63 h 2288"/>
                  <a:gd name="T64" fmla="*/ 110 w 950"/>
                  <a:gd name="T65" fmla="*/ 68 h 2288"/>
                  <a:gd name="T66" fmla="*/ 126 w 950"/>
                  <a:gd name="T67" fmla="*/ 71 h 2288"/>
                  <a:gd name="T68" fmla="*/ 142 w 950"/>
                  <a:gd name="T69" fmla="*/ 75 h 2288"/>
                  <a:gd name="T70" fmla="*/ 158 w 950"/>
                  <a:gd name="T71" fmla="*/ 79 h 2288"/>
                  <a:gd name="T72" fmla="*/ 173 w 950"/>
                  <a:gd name="T73" fmla="*/ 79 h 22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0"/>
                  <a:gd name="T112" fmla="*/ 0 h 2288"/>
                  <a:gd name="T113" fmla="*/ 950 w 950"/>
                  <a:gd name="T114" fmla="*/ 2288 h 22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0" h="2288">
                    <a:moveTo>
                      <a:pt x="173" y="79"/>
                    </a:moveTo>
                    <a:lnTo>
                      <a:pt x="950" y="2288"/>
                    </a:lnTo>
                    <a:lnTo>
                      <a:pt x="942" y="2288"/>
                    </a:lnTo>
                    <a:lnTo>
                      <a:pt x="934" y="2288"/>
                    </a:lnTo>
                    <a:lnTo>
                      <a:pt x="926" y="2283"/>
                    </a:lnTo>
                    <a:lnTo>
                      <a:pt x="918" y="2283"/>
                    </a:lnTo>
                    <a:lnTo>
                      <a:pt x="910" y="2279"/>
                    </a:lnTo>
                    <a:lnTo>
                      <a:pt x="906" y="2279"/>
                    </a:lnTo>
                    <a:lnTo>
                      <a:pt x="898" y="2276"/>
                    </a:lnTo>
                    <a:lnTo>
                      <a:pt x="890" y="2272"/>
                    </a:lnTo>
                    <a:lnTo>
                      <a:pt x="886" y="2272"/>
                    </a:lnTo>
                    <a:lnTo>
                      <a:pt x="879" y="2267"/>
                    </a:lnTo>
                    <a:lnTo>
                      <a:pt x="870" y="2267"/>
                    </a:lnTo>
                    <a:lnTo>
                      <a:pt x="867" y="2264"/>
                    </a:lnTo>
                    <a:lnTo>
                      <a:pt x="863" y="2264"/>
                    </a:lnTo>
                    <a:lnTo>
                      <a:pt x="854" y="2260"/>
                    </a:lnTo>
                    <a:lnTo>
                      <a:pt x="851" y="2256"/>
                    </a:lnTo>
                    <a:lnTo>
                      <a:pt x="847" y="2256"/>
                    </a:lnTo>
                    <a:lnTo>
                      <a:pt x="842" y="2251"/>
                    </a:lnTo>
                    <a:lnTo>
                      <a:pt x="835" y="2248"/>
                    </a:lnTo>
                    <a:lnTo>
                      <a:pt x="831" y="2248"/>
                    </a:lnTo>
                    <a:lnTo>
                      <a:pt x="827" y="2244"/>
                    </a:lnTo>
                    <a:lnTo>
                      <a:pt x="823" y="2244"/>
                    </a:lnTo>
                    <a:lnTo>
                      <a:pt x="819" y="2240"/>
                    </a:lnTo>
                    <a:lnTo>
                      <a:pt x="815" y="2236"/>
                    </a:lnTo>
                    <a:lnTo>
                      <a:pt x="811" y="2232"/>
                    </a:lnTo>
                    <a:lnTo>
                      <a:pt x="807" y="2232"/>
                    </a:lnTo>
                    <a:lnTo>
                      <a:pt x="803" y="2228"/>
                    </a:lnTo>
                    <a:lnTo>
                      <a:pt x="803" y="2224"/>
                    </a:lnTo>
                    <a:lnTo>
                      <a:pt x="800" y="2224"/>
                    </a:lnTo>
                    <a:lnTo>
                      <a:pt x="795" y="2220"/>
                    </a:lnTo>
                    <a:lnTo>
                      <a:pt x="791" y="2216"/>
                    </a:lnTo>
                    <a:lnTo>
                      <a:pt x="787" y="2212"/>
                    </a:lnTo>
                    <a:lnTo>
                      <a:pt x="787" y="2209"/>
                    </a:lnTo>
                    <a:lnTo>
                      <a:pt x="784" y="2204"/>
                    </a:lnTo>
                    <a:lnTo>
                      <a:pt x="779" y="2200"/>
                    </a:lnTo>
                    <a:lnTo>
                      <a:pt x="0" y="0"/>
                    </a:lnTo>
                    <a:lnTo>
                      <a:pt x="0" y="3"/>
                    </a:lnTo>
                    <a:lnTo>
                      <a:pt x="0" y="8"/>
                    </a:lnTo>
                    <a:lnTo>
                      <a:pt x="4" y="8"/>
                    </a:lnTo>
                    <a:lnTo>
                      <a:pt x="8" y="12"/>
                    </a:lnTo>
                    <a:lnTo>
                      <a:pt x="8" y="15"/>
                    </a:lnTo>
                    <a:lnTo>
                      <a:pt x="11" y="15"/>
                    </a:lnTo>
                    <a:lnTo>
                      <a:pt x="16" y="19"/>
                    </a:lnTo>
                    <a:lnTo>
                      <a:pt x="16" y="24"/>
                    </a:lnTo>
                    <a:lnTo>
                      <a:pt x="20" y="24"/>
                    </a:lnTo>
                    <a:lnTo>
                      <a:pt x="20" y="28"/>
                    </a:lnTo>
                    <a:lnTo>
                      <a:pt x="23" y="28"/>
                    </a:lnTo>
                    <a:lnTo>
                      <a:pt x="27" y="31"/>
                    </a:lnTo>
                    <a:lnTo>
                      <a:pt x="32" y="31"/>
                    </a:lnTo>
                    <a:lnTo>
                      <a:pt x="36" y="36"/>
                    </a:lnTo>
                    <a:lnTo>
                      <a:pt x="39" y="36"/>
                    </a:lnTo>
                    <a:lnTo>
                      <a:pt x="43" y="40"/>
                    </a:lnTo>
                    <a:lnTo>
                      <a:pt x="48" y="40"/>
                    </a:lnTo>
                    <a:lnTo>
                      <a:pt x="51" y="43"/>
                    </a:lnTo>
                    <a:lnTo>
                      <a:pt x="55" y="47"/>
                    </a:lnTo>
                    <a:lnTo>
                      <a:pt x="59" y="47"/>
                    </a:lnTo>
                    <a:lnTo>
                      <a:pt x="64" y="52"/>
                    </a:lnTo>
                    <a:lnTo>
                      <a:pt x="71" y="52"/>
                    </a:lnTo>
                    <a:lnTo>
                      <a:pt x="75" y="55"/>
                    </a:lnTo>
                    <a:lnTo>
                      <a:pt x="78" y="55"/>
                    </a:lnTo>
                    <a:lnTo>
                      <a:pt x="87" y="59"/>
                    </a:lnTo>
                    <a:lnTo>
                      <a:pt x="90" y="59"/>
                    </a:lnTo>
                    <a:lnTo>
                      <a:pt x="99" y="63"/>
                    </a:lnTo>
                    <a:lnTo>
                      <a:pt x="103" y="63"/>
                    </a:lnTo>
                    <a:lnTo>
                      <a:pt x="110" y="68"/>
                    </a:lnTo>
                    <a:lnTo>
                      <a:pt x="118" y="68"/>
                    </a:lnTo>
                    <a:lnTo>
                      <a:pt x="126" y="71"/>
                    </a:lnTo>
                    <a:lnTo>
                      <a:pt x="134" y="71"/>
                    </a:lnTo>
                    <a:lnTo>
                      <a:pt x="142" y="75"/>
                    </a:lnTo>
                    <a:lnTo>
                      <a:pt x="150" y="75"/>
                    </a:lnTo>
                    <a:lnTo>
                      <a:pt x="158" y="79"/>
                    </a:lnTo>
                    <a:lnTo>
                      <a:pt x="166" y="79"/>
                    </a:lnTo>
                    <a:lnTo>
                      <a:pt x="173" y="79"/>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1" name="Freeform 127">
                <a:extLst>
                  <a:ext uri="{FF2B5EF4-FFF2-40B4-BE49-F238E27FC236}">
                    <a16:creationId xmlns:a16="http://schemas.microsoft.com/office/drawing/2014/main" id="{9029F950-07D0-483E-93FA-BE64F85FA820}"/>
                  </a:ext>
                </a:extLst>
              </p:cNvPr>
              <p:cNvSpPr>
                <a:spLocks/>
              </p:cNvSpPr>
              <p:nvPr/>
            </p:nvSpPr>
            <p:spPr bwMode="auto">
              <a:xfrm>
                <a:off x="1253" y="1892"/>
                <a:ext cx="157" cy="441"/>
              </a:xfrm>
              <a:custGeom>
                <a:avLst/>
                <a:gdLst>
                  <a:gd name="T0" fmla="*/ 5 w 784"/>
                  <a:gd name="T1" fmla="*/ 4 h 2204"/>
                  <a:gd name="T2" fmla="*/ 784 w 784"/>
                  <a:gd name="T3" fmla="*/ 2204 h 2204"/>
                  <a:gd name="T4" fmla="*/ 784 w 784"/>
                  <a:gd name="T5" fmla="*/ 2201 h 2204"/>
                  <a:gd name="T6" fmla="*/ 0 w 784"/>
                  <a:gd name="T7" fmla="*/ 0 h 2204"/>
                  <a:gd name="T8" fmla="*/ 0 w 784"/>
                  <a:gd name="T9" fmla="*/ 4 h 2204"/>
                  <a:gd name="T10" fmla="*/ 5 w 784"/>
                  <a:gd name="T11" fmla="*/ 4 h 2204"/>
                  <a:gd name="T12" fmla="*/ 0 60000 65536"/>
                  <a:gd name="T13" fmla="*/ 0 60000 65536"/>
                  <a:gd name="T14" fmla="*/ 0 60000 65536"/>
                  <a:gd name="T15" fmla="*/ 0 60000 65536"/>
                  <a:gd name="T16" fmla="*/ 0 60000 65536"/>
                  <a:gd name="T17" fmla="*/ 0 60000 65536"/>
                  <a:gd name="T18" fmla="*/ 0 w 784"/>
                  <a:gd name="T19" fmla="*/ 0 h 2204"/>
                  <a:gd name="T20" fmla="*/ 784 w 784"/>
                  <a:gd name="T21" fmla="*/ 2204 h 2204"/>
                </a:gdLst>
                <a:ahLst/>
                <a:cxnLst>
                  <a:cxn ang="T12">
                    <a:pos x="T0" y="T1"/>
                  </a:cxn>
                  <a:cxn ang="T13">
                    <a:pos x="T2" y="T3"/>
                  </a:cxn>
                  <a:cxn ang="T14">
                    <a:pos x="T4" y="T5"/>
                  </a:cxn>
                  <a:cxn ang="T15">
                    <a:pos x="T6" y="T7"/>
                  </a:cxn>
                  <a:cxn ang="T16">
                    <a:pos x="T8" y="T9"/>
                  </a:cxn>
                  <a:cxn ang="T17">
                    <a:pos x="T10" y="T11"/>
                  </a:cxn>
                </a:cxnLst>
                <a:rect l="T18" t="T19" r="T20" b="T21"/>
                <a:pathLst>
                  <a:path w="784" h="2204">
                    <a:moveTo>
                      <a:pt x="5" y="4"/>
                    </a:moveTo>
                    <a:lnTo>
                      <a:pt x="784" y="2204"/>
                    </a:lnTo>
                    <a:lnTo>
                      <a:pt x="784" y="2201"/>
                    </a:lnTo>
                    <a:lnTo>
                      <a:pt x="0" y="0"/>
                    </a:lnTo>
                    <a:lnTo>
                      <a:pt x="0" y="4"/>
                    </a:lnTo>
                    <a:lnTo>
                      <a:pt x="5" y="4"/>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2" name="Freeform 128">
                <a:extLst>
                  <a:ext uri="{FF2B5EF4-FFF2-40B4-BE49-F238E27FC236}">
                    <a16:creationId xmlns:a16="http://schemas.microsoft.com/office/drawing/2014/main" id="{32FF39C4-FA31-489C-9CA1-0948E4E88725}"/>
                  </a:ext>
                </a:extLst>
              </p:cNvPr>
              <p:cNvSpPr>
                <a:spLocks/>
              </p:cNvSpPr>
              <p:nvPr/>
            </p:nvSpPr>
            <p:spPr bwMode="auto">
              <a:xfrm>
                <a:off x="1357" y="2005"/>
                <a:ext cx="157" cy="450"/>
              </a:xfrm>
              <a:custGeom>
                <a:avLst/>
                <a:gdLst>
                  <a:gd name="T0" fmla="*/ 4 w 784"/>
                  <a:gd name="T1" fmla="*/ 5 h 2249"/>
                  <a:gd name="T2" fmla="*/ 784 w 784"/>
                  <a:gd name="T3" fmla="*/ 2249 h 2249"/>
                  <a:gd name="T4" fmla="*/ 780 w 784"/>
                  <a:gd name="T5" fmla="*/ 2249 h 2249"/>
                  <a:gd name="T6" fmla="*/ 780 w 784"/>
                  <a:gd name="T7" fmla="*/ 2245 h 2249"/>
                  <a:gd name="T8" fmla="*/ 0 w 784"/>
                  <a:gd name="T9" fmla="*/ 0 h 2249"/>
                  <a:gd name="T10" fmla="*/ 4 w 784"/>
                  <a:gd name="T11" fmla="*/ 0 h 2249"/>
                  <a:gd name="T12" fmla="*/ 4 w 784"/>
                  <a:gd name="T13" fmla="*/ 5 h 2249"/>
                  <a:gd name="T14" fmla="*/ 0 60000 65536"/>
                  <a:gd name="T15" fmla="*/ 0 60000 65536"/>
                  <a:gd name="T16" fmla="*/ 0 60000 65536"/>
                  <a:gd name="T17" fmla="*/ 0 60000 65536"/>
                  <a:gd name="T18" fmla="*/ 0 60000 65536"/>
                  <a:gd name="T19" fmla="*/ 0 60000 65536"/>
                  <a:gd name="T20" fmla="*/ 0 60000 65536"/>
                  <a:gd name="T21" fmla="*/ 0 w 784"/>
                  <a:gd name="T22" fmla="*/ 0 h 2249"/>
                  <a:gd name="T23" fmla="*/ 784 w 784"/>
                  <a:gd name="T24" fmla="*/ 2249 h 2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4" h="2249">
                    <a:moveTo>
                      <a:pt x="4" y="5"/>
                    </a:moveTo>
                    <a:lnTo>
                      <a:pt x="784" y="2249"/>
                    </a:lnTo>
                    <a:lnTo>
                      <a:pt x="780" y="2249"/>
                    </a:lnTo>
                    <a:lnTo>
                      <a:pt x="780" y="2245"/>
                    </a:lnTo>
                    <a:lnTo>
                      <a:pt x="0" y="0"/>
                    </a:lnTo>
                    <a:lnTo>
                      <a:pt x="4" y="0"/>
                    </a:lnTo>
                    <a:lnTo>
                      <a:pt x="4" y="5"/>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3" name="Freeform 129">
                <a:extLst>
                  <a:ext uri="{FF2B5EF4-FFF2-40B4-BE49-F238E27FC236}">
                    <a16:creationId xmlns:a16="http://schemas.microsoft.com/office/drawing/2014/main" id="{1A007770-0B08-4FAA-B17D-664246CDB041}"/>
                  </a:ext>
                </a:extLst>
              </p:cNvPr>
              <p:cNvSpPr>
                <a:spLocks/>
              </p:cNvSpPr>
              <p:nvPr/>
            </p:nvSpPr>
            <p:spPr bwMode="auto">
              <a:xfrm>
                <a:off x="1301" y="1984"/>
                <a:ext cx="212" cy="470"/>
              </a:xfrm>
              <a:custGeom>
                <a:avLst/>
                <a:gdLst>
                  <a:gd name="T0" fmla="*/ 1061 w 1061"/>
                  <a:gd name="T1" fmla="*/ 2351 h 2351"/>
                  <a:gd name="T2" fmla="*/ 1057 w 1061"/>
                  <a:gd name="T3" fmla="*/ 2347 h 2351"/>
                  <a:gd name="T4" fmla="*/ 1041 w 1061"/>
                  <a:gd name="T5" fmla="*/ 2335 h 2351"/>
                  <a:gd name="T6" fmla="*/ 1025 w 1061"/>
                  <a:gd name="T7" fmla="*/ 2328 h 2351"/>
                  <a:gd name="T8" fmla="*/ 1009 w 1061"/>
                  <a:gd name="T9" fmla="*/ 2319 h 2351"/>
                  <a:gd name="T10" fmla="*/ 993 w 1061"/>
                  <a:gd name="T11" fmla="*/ 2312 h 2351"/>
                  <a:gd name="T12" fmla="*/ 982 w 1061"/>
                  <a:gd name="T13" fmla="*/ 2303 h 2351"/>
                  <a:gd name="T14" fmla="*/ 966 w 1061"/>
                  <a:gd name="T15" fmla="*/ 2296 h 2351"/>
                  <a:gd name="T16" fmla="*/ 950 w 1061"/>
                  <a:gd name="T17" fmla="*/ 2287 h 2351"/>
                  <a:gd name="T18" fmla="*/ 938 w 1061"/>
                  <a:gd name="T19" fmla="*/ 2280 h 2351"/>
                  <a:gd name="T20" fmla="*/ 922 w 1061"/>
                  <a:gd name="T21" fmla="*/ 2275 h 2351"/>
                  <a:gd name="T22" fmla="*/ 910 w 1061"/>
                  <a:gd name="T23" fmla="*/ 2268 h 2351"/>
                  <a:gd name="T24" fmla="*/ 898 w 1061"/>
                  <a:gd name="T25" fmla="*/ 2264 h 2351"/>
                  <a:gd name="T26" fmla="*/ 882 w 1061"/>
                  <a:gd name="T27" fmla="*/ 2259 h 2351"/>
                  <a:gd name="T28" fmla="*/ 871 w 1061"/>
                  <a:gd name="T29" fmla="*/ 2252 h 2351"/>
                  <a:gd name="T30" fmla="*/ 859 w 1061"/>
                  <a:gd name="T31" fmla="*/ 2248 h 2351"/>
                  <a:gd name="T32" fmla="*/ 847 w 1061"/>
                  <a:gd name="T33" fmla="*/ 2244 h 2351"/>
                  <a:gd name="T34" fmla="*/ 836 w 1061"/>
                  <a:gd name="T35" fmla="*/ 2240 h 2351"/>
                  <a:gd name="T36" fmla="*/ 824 w 1061"/>
                  <a:gd name="T37" fmla="*/ 2236 h 2351"/>
                  <a:gd name="T38" fmla="*/ 812 w 1061"/>
                  <a:gd name="T39" fmla="*/ 2236 h 2351"/>
                  <a:gd name="T40" fmla="*/ 799 w 1061"/>
                  <a:gd name="T41" fmla="*/ 2233 h 2351"/>
                  <a:gd name="T42" fmla="*/ 788 w 1061"/>
                  <a:gd name="T43" fmla="*/ 2228 h 2351"/>
                  <a:gd name="T44" fmla="*/ 4 w 1061"/>
                  <a:gd name="T45" fmla="*/ 0 h 2351"/>
                  <a:gd name="T46" fmla="*/ 16 w 1061"/>
                  <a:gd name="T47" fmla="*/ 4 h 2351"/>
                  <a:gd name="T48" fmla="*/ 28 w 1061"/>
                  <a:gd name="T49" fmla="*/ 4 h 2351"/>
                  <a:gd name="T50" fmla="*/ 40 w 1061"/>
                  <a:gd name="T51" fmla="*/ 8 h 2351"/>
                  <a:gd name="T52" fmla="*/ 56 w 1061"/>
                  <a:gd name="T53" fmla="*/ 11 h 2351"/>
                  <a:gd name="T54" fmla="*/ 67 w 1061"/>
                  <a:gd name="T55" fmla="*/ 16 h 2351"/>
                  <a:gd name="T56" fmla="*/ 79 w 1061"/>
                  <a:gd name="T57" fmla="*/ 20 h 2351"/>
                  <a:gd name="T58" fmla="*/ 91 w 1061"/>
                  <a:gd name="T59" fmla="*/ 23 h 2351"/>
                  <a:gd name="T60" fmla="*/ 107 w 1061"/>
                  <a:gd name="T61" fmla="*/ 27 h 2351"/>
                  <a:gd name="T62" fmla="*/ 119 w 1061"/>
                  <a:gd name="T63" fmla="*/ 32 h 2351"/>
                  <a:gd name="T64" fmla="*/ 135 w 1061"/>
                  <a:gd name="T65" fmla="*/ 36 h 2351"/>
                  <a:gd name="T66" fmla="*/ 146 w 1061"/>
                  <a:gd name="T67" fmla="*/ 44 h 2351"/>
                  <a:gd name="T68" fmla="*/ 162 w 1061"/>
                  <a:gd name="T69" fmla="*/ 48 h 2351"/>
                  <a:gd name="T70" fmla="*/ 178 w 1061"/>
                  <a:gd name="T71" fmla="*/ 55 h 2351"/>
                  <a:gd name="T72" fmla="*/ 190 w 1061"/>
                  <a:gd name="T73" fmla="*/ 60 h 2351"/>
                  <a:gd name="T74" fmla="*/ 206 w 1061"/>
                  <a:gd name="T75" fmla="*/ 67 h 2351"/>
                  <a:gd name="T76" fmla="*/ 222 w 1061"/>
                  <a:gd name="T77" fmla="*/ 76 h 2351"/>
                  <a:gd name="T78" fmla="*/ 238 w 1061"/>
                  <a:gd name="T79" fmla="*/ 83 h 2351"/>
                  <a:gd name="T80" fmla="*/ 253 w 1061"/>
                  <a:gd name="T81" fmla="*/ 90 h 2351"/>
                  <a:gd name="T82" fmla="*/ 269 w 1061"/>
                  <a:gd name="T83" fmla="*/ 99 h 2351"/>
                  <a:gd name="T84" fmla="*/ 281 w 1061"/>
                  <a:gd name="T85" fmla="*/ 103 h 23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1"/>
                  <a:gd name="T130" fmla="*/ 0 h 2351"/>
                  <a:gd name="T131" fmla="*/ 1061 w 1061"/>
                  <a:gd name="T132" fmla="*/ 2351 h 23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1" h="2351">
                    <a:moveTo>
                      <a:pt x="281" y="106"/>
                    </a:moveTo>
                    <a:lnTo>
                      <a:pt x="1061" y="2351"/>
                    </a:lnTo>
                    <a:lnTo>
                      <a:pt x="1061" y="2347"/>
                    </a:lnTo>
                    <a:lnTo>
                      <a:pt x="1057" y="2347"/>
                    </a:lnTo>
                    <a:lnTo>
                      <a:pt x="1049" y="2342"/>
                    </a:lnTo>
                    <a:lnTo>
                      <a:pt x="1041" y="2335"/>
                    </a:lnTo>
                    <a:lnTo>
                      <a:pt x="1033" y="2331"/>
                    </a:lnTo>
                    <a:lnTo>
                      <a:pt x="1025" y="2328"/>
                    </a:lnTo>
                    <a:lnTo>
                      <a:pt x="1017" y="2323"/>
                    </a:lnTo>
                    <a:lnTo>
                      <a:pt x="1009" y="2319"/>
                    </a:lnTo>
                    <a:lnTo>
                      <a:pt x="1002" y="2315"/>
                    </a:lnTo>
                    <a:lnTo>
                      <a:pt x="993" y="2312"/>
                    </a:lnTo>
                    <a:lnTo>
                      <a:pt x="986" y="2307"/>
                    </a:lnTo>
                    <a:lnTo>
                      <a:pt x="982" y="2303"/>
                    </a:lnTo>
                    <a:lnTo>
                      <a:pt x="974" y="2300"/>
                    </a:lnTo>
                    <a:lnTo>
                      <a:pt x="966" y="2296"/>
                    </a:lnTo>
                    <a:lnTo>
                      <a:pt x="958" y="2291"/>
                    </a:lnTo>
                    <a:lnTo>
                      <a:pt x="950" y="2287"/>
                    </a:lnTo>
                    <a:lnTo>
                      <a:pt x="946" y="2284"/>
                    </a:lnTo>
                    <a:lnTo>
                      <a:pt x="938" y="2280"/>
                    </a:lnTo>
                    <a:lnTo>
                      <a:pt x="930" y="2280"/>
                    </a:lnTo>
                    <a:lnTo>
                      <a:pt x="922" y="2275"/>
                    </a:lnTo>
                    <a:lnTo>
                      <a:pt x="919" y="2272"/>
                    </a:lnTo>
                    <a:lnTo>
                      <a:pt x="910" y="2268"/>
                    </a:lnTo>
                    <a:lnTo>
                      <a:pt x="903" y="2268"/>
                    </a:lnTo>
                    <a:lnTo>
                      <a:pt x="898" y="2264"/>
                    </a:lnTo>
                    <a:lnTo>
                      <a:pt x="891" y="2259"/>
                    </a:lnTo>
                    <a:lnTo>
                      <a:pt x="882" y="2259"/>
                    </a:lnTo>
                    <a:lnTo>
                      <a:pt x="879" y="2256"/>
                    </a:lnTo>
                    <a:lnTo>
                      <a:pt x="871" y="2252"/>
                    </a:lnTo>
                    <a:lnTo>
                      <a:pt x="866" y="2252"/>
                    </a:lnTo>
                    <a:lnTo>
                      <a:pt x="859" y="2248"/>
                    </a:lnTo>
                    <a:lnTo>
                      <a:pt x="852" y="2248"/>
                    </a:lnTo>
                    <a:lnTo>
                      <a:pt x="847" y="2244"/>
                    </a:lnTo>
                    <a:lnTo>
                      <a:pt x="840" y="2244"/>
                    </a:lnTo>
                    <a:lnTo>
                      <a:pt x="836" y="2240"/>
                    </a:lnTo>
                    <a:lnTo>
                      <a:pt x="827" y="2240"/>
                    </a:lnTo>
                    <a:lnTo>
                      <a:pt x="824" y="2236"/>
                    </a:lnTo>
                    <a:lnTo>
                      <a:pt x="815" y="2236"/>
                    </a:lnTo>
                    <a:lnTo>
                      <a:pt x="812" y="2236"/>
                    </a:lnTo>
                    <a:lnTo>
                      <a:pt x="804" y="2233"/>
                    </a:lnTo>
                    <a:lnTo>
                      <a:pt x="799" y="2233"/>
                    </a:lnTo>
                    <a:lnTo>
                      <a:pt x="792" y="2233"/>
                    </a:lnTo>
                    <a:lnTo>
                      <a:pt x="788" y="2228"/>
                    </a:lnTo>
                    <a:lnTo>
                      <a:pt x="0" y="0"/>
                    </a:lnTo>
                    <a:lnTo>
                      <a:pt x="4" y="0"/>
                    </a:lnTo>
                    <a:lnTo>
                      <a:pt x="12" y="0"/>
                    </a:lnTo>
                    <a:lnTo>
                      <a:pt x="16" y="4"/>
                    </a:lnTo>
                    <a:lnTo>
                      <a:pt x="24" y="4"/>
                    </a:lnTo>
                    <a:lnTo>
                      <a:pt x="28" y="4"/>
                    </a:lnTo>
                    <a:lnTo>
                      <a:pt x="35" y="8"/>
                    </a:lnTo>
                    <a:lnTo>
                      <a:pt x="40" y="8"/>
                    </a:lnTo>
                    <a:lnTo>
                      <a:pt x="48" y="8"/>
                    </a:lnTo>
                    <a:lnTo>
                      <a:pt x="56" y="11"/>
                    </a:lnTo>
                    <a:lnTo>
                      <a:pt x="60" y="11"/>
                    </a:lnTo>
                    <a:lnTo>
                      <a:pt x="67" y="16"/>
                    </a:lnTo>
                    <a:lnTo>
                      <a:pt x="72" y="16"/>
                    </a:lnTo>
                    <a:lnTo>
                      <a:pt x="79" y="20"/>
                    </a:lnTo>
                    <a:lnTo>
                      <a:pt x="88" y="20"/>
                    </a:lnTo>
                    <a:lnTo>
                      <a:pt x="91" y="23"/>
                    </a:lnTo>
                    <a:lnTo>
                      <a:pt x="99" y="23"/>
                    </a:lnTo>
                    <a:lnTo>
                      <a:pt x="107" y="27"/>
                    </a:lnTo>
                    <a:lnTo>
                      <a:pt x="115" y="27"/>
                    </a:lnTo>
                    <a:lnTo>
                      <a:pt x="119" y="32"/>
                    </a:lnTo>
                    <a:lnTo>
                      <a:pt x="127" y="32"/>
                    </a:lnTo>
                    <a:lnTo>
                      <a:pt x="135" y="36"/>
                    </a:lnTo>
                    <a:lnTo>
                      <a:pt x="143" y="39"/>
                    </a:lnTo>
                    <a:lnTo>
                      <a:pt x="146" y="44"/>
                    </a:lnTo>
                    <a:lnTo>
                      <a:pt x="155" y="44"/>
                    </a:lnTo>
                    <a:lnTo>
                      <a:pt x="162" y="48"/>
                    </a:lnTo>
                    <a:lnTo>
                      <a:pt x="171" y="51"/>
                    </a:lnTo>
                    <a:lnTo>
                      <a:pt x="178" y="55"/>
                    </a:lnTo>
                    <a:lnTo>
                      <a:pt x="186" y="55"/>
                    </a:lnTo>
                    <a:lnTo>
                      <a:pt x="190" y="60"/>
                    </a:lnTo>
                    <a:lnTo>
                      <a:pt x="199" y="64"/>
                    </a:lnTo>
                    <a:lnTo>
                      <a:pt x="206" y="67"/>
                    </a:lnTo>
                    <a:lnTo>
                      <a:pt x="214" y="71"/>
                    </a:lnTo>
                    <a:lnTo>
                      <a:pt x="222" y="76"/>
                    </a:lnTo>
                    <a:lnTo>
                      <a:pt x="230" y="79"/>
                    </a:lnTo>
                    <a:lnTo>
                      <a:pt x="238" y="83"/>
                    </a:lnTo>
                    <a:lnTo>
                      <a:pt x="246" y="87"/>
                    </a:lnTo>
                    <a:lnTo>
                      <a:pt x="253" y="90"/>
                    </a:lnTo>
                    <a:lnTo>
                      <a:pt x="262" y="95"/>
                    </a:lnTo>
                    <a:lnTo>
                      <a:pt x="269" y="99"/>
                    </a:lnTo>
                    <a:lnTo>
                      <a:pt x="278" y="103"/>
                    </a:lnTo>
                    <a:lnTo>
                      <a:pt x="281" y="103"/>
                    </a:lnTo>
                    <a:lnTo>
                      <a:pt x="281" y="106"/>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4" name="Freeform 130">
                <a:extLst>
                  <a:ext uri="{FF2B5EF4-FFF2-40B4-BE49-F238E27FC236}">
                    <a16:creationId xmlns:a16="http://schemas.microsoft.com/office/drawing/2014/main" id="{B55638AC-8D32-4017-BBF0-30B4F807E97B}"/>
                  </a:ext>
                </a:extLst>
              </p:cNvPr>
              <p:cNvSpPr>
                <a:spLocks/>
              </p:cNvSpPr>
              <p:nvPr/>
            </p:nvSpPr>
            <p:spPr bwMode="auto">
              <a:xfrm>
                <a:off x="1166" y="1982"/>
                <a:ext cx="292" cy="466"/>
              </a:xfrm>
              <a:custGeom>
                <a:avLst/>
                <a:gdLst>
                  <a:gd name="T0" fmla="*/ 1464 w 1464"/>
                  <a:gd name="T1" fmla="*/ 2236 h 2327"/>
                  <a:gd name="T2" fmla="*/ 1428 w 1464"/>
                  <a:gd name="T3" fmla="*/ 2232 h 2327"/>
                  <a:gd name="T4" fmla="*/ 1396 w 1464"/>
                  <a:gd name="T5" fmla="*/ 2228 h 2327"/>
                  <a:gd name="T6" fmla="*/ 1361 w 1464"/>
                  <a:gd name="T7" fmla="*/ 2225 h 2327"/>
                  <a:gd name="T8" fmla="*/ 1333 w 1464"/>
                  <a:gd name="T9" fmla="*/ 2228 h 2327"/>
                  <a:gd name="T10" fmla="*/ 1301 w 1464"/>
                  <a:gd name="T11" fmla="*/ 2228 h 2327"/>
                  <a:gd name="T12" fmla="*/ 1274 w 1464"/>
                  <a:gd name="T13" fmla="*/ 2236 h 2327"/>
                  <a:gd name="T14" fmla="*/ 1246 w 1464"/>
                  <a:gd name="T15" fmla="*/ 2241 h 2327"/>
                  <a:gd name="T16" fmla="*/ 1218 w 1464"/>
                  <a:gd name="T17" fmla="*/ 2248 h 2327"/>
                  <a:gd name="T18" fmla="*/ 1190 w 1464"/>
                  <a:gd name="T19" fmla="*/ 2256 h 2327"/>
                  <a:gd name="T20" fmla="*/ 1163 w 1464"/>
                  <a:gd name="T21" fmla="*/ 2264 h 2327"/>
                  <a:gd name="T22" fmla="*/ 1139 w 1464"/>
                  <a:gd name="T23" fmla="*/ 2276 h 2327"/>
                  <a:gd name="T24" fmla="*/ 1111 w 1464"/>
                  <a:gd name="T25" fmla="*/ 2283 h 2327"/>
                  <a:gd name="T26" fmla="*/ 1084 w 1464"/>
                  <a:gd name="T27" fmla="*/ 2292 h 2327"/>
                  <a:gd name="T28" fmla="*/ 1060 w 1464"/>
                  <a:gd name="T29" fmla="*/ 2299 h 2327"/>
                  <a:gd name="T30" fmla="*/ 1032 w 1464"/>
                  <a:gd name="T31" fmla="*/ 2308 h 2327"/>
                  <a:gd name="T32" fmla="*/ 1005 w 1464"/>
                  <a:gd name="T33" fmla="*/ 2315 h 2327"/>
                  <a:gd name="T34" fmla="*/ 973 w 1464"/>
                  <a:gd name="T35" fmla="*/ 2320 h 2327"/>
                  <a:gd name="T36" fmla="*/ 945 w 1464"/>
                  <a:gd name="T37" fmla="*/ 2323 h 2327"/>
                  <a:gd name="T38" fmla="*/ 914 w 1464"/>
                  <a:gd name="T39" fmla="*/ 2327 h 2327"/>
                  <a:gd name="T40" fmla="*/ 882 w 1464"/>
                  <a:gd name="T41" fmla="*/ 2327 h 2327"/>
                  <a:gd name="T42" fmla="*/ 875 w 1464"/>
                  <a:gd name="T43" fmla="*/ 2327 h 2327"/>
                  <a:gd name="T44" fmla="*/ 866 w 1464"/>
                  <a:gd name="T45" fmla="*/ 2327 h 2327"/>
                  <a:gd name="T46" fmla="*/ 862 w 1464"/>
                  <a:gd name="T47" fmla="*/ 2323 h 2327"/>
                  <a:gd name="T48" fmla="*/ 854 w 1464"/>
                  <a:gd name="T49" fmla="*/ 2323 h 2327"/>
                  <a:gd name="T50" fmla="*/ 847 w 1464"/>
                  <a:gd name="T51" fmla="*/ 2323 h 2327"/>
                  <a:gd name="T52" fmla="*/ 838 w 1464"/>
                  <a:gd name="T53" fmla="*/ 2323 h 2327"/>
                  <a:gd name="T54" fmla="*/ 834 w 1464"/>
                  <a:gd name="T55" fmla="*/ 2320 h 2327"/>
                  <a:gd name="T56" fmla="*/ 3 w 1464"/>
                  <a:gd name="T57" fmla="*/ 103 h 2327"/>
                  <a:gd name="T58" fmla="*/ 11 w 1464"/>
                  <a:gd name="T59" fmla="*/ 103 h 2327"/>
                  <a:gd name="T60" fmla="*/ 19 w 1464"/>
                  <a:gd name="T61" fmla="*/ 107 h 2327"/>
                  <a:gd name="T62" fmla="*/ 27 w 1464"/>
                  <a:gd name="T63" fmla="*/ 107 h 2327"/>
                  <a:gd name="T64" fmla="*/ 35 w 1464"/>
                  <a:gd name="T65" fmla="*/ 107 h 2327"/>
                  <a:gd name="T66" fmla="*/ 42 w 1464"/>
                  <a:gd name="T67" fmla="*/ 107 h 2327"/>
                  <a:gd name="T68" fmla="*/ 51 w 1464"/>
                  <a:gd name="T69" fmla="*/ 107 h 2327"/>
                  <a:gd name="T70" fmla="*/ 70 w 1464"/>
                  <a:gd name="T71" fmla="*/ 107 h 2327"/>
                  <a:gd name="T72" fmla="*/ 102 w 1464"/>
                  <a:gd name="T73" fmla="*/ 107 h 2327"/>
                  <a:gd name="T74" fmla="*/ 134 w 1464"/>
                  <a:gd name="T75" fmla="*/ 103 h 2327"/>
                  <a:gd name="T76" fmla="*/ 165 w 1464"/>
                  <a:gd name="T77" fmla="*/ 98 h 2327"/>
                  <a:gd name="T78" fmla="*/ 197 w 1464"/>
                  <a:gd name="T79" fmla="*/ 91 h 2327"/>
                  <a:gd name="T80" fmla="*/ 229 w 1464"/>
                  <a:gd name="T81" fmla="*/ 84 h 2327"/>
                  <a:gd name="T82" fmla="*/ 257 w 1464"/>
                  <a:gd name="T83" fmla="*/ 75 h 2327"/>
                  <a:gd name="T84" fmla="*/ 285 w 1464"/>
                  <a:gd name="T85" fmla="*/ 63 h 2327"/>
                  <a:gd name="T86" fmla="*/ 312 w 1464"/>
                  <a:gd name="T87" fmla="*/ 56 h 2327"/>
                  <a:gd name="T88" fmla="*/ 340 w 1464"/>
                  <a:gd name="T89" fmla="*/ 47 h 2327"/>
                  <a:gd name="T90" fmla="*/ 371 w 1464"/>
                  <a:gd name="T91" fmla="*/ 35 h 2327"/>
                  <a:gd name="T92" fmla="*/ 399 w 1464"/>
                  <a:gd name="T93" fmla="*/ 28 h 2327"/>
                  <a:gd name="T94" fmla="*/ 427 w 1464"/>
                  <a:gd name="T95" fmla="*/ 19 h 2327"/>
                  <a:gd name="T96" fmla="*/ 459 w 1464"/>
                  <a:gd name="T97" fmla="*/ 12 h 2327"/>
                  <a:gd name="T98" fmla="*/ 486 w 1464"/>
                  <a:gd name="T99" fmla="*/ 8 h 2327"/>
                  <a:gd name="T100" fmla="*/ 518 w 1464"/>
                  <a:gd name="T101" fmla="*/ 3 h 2327"/>
                  <a:gd name="T102" fmla="*/ 549 w 1464"/>
                  <a:gd name="T103" fmla="*/ 0 h 2327"/>
                  <a:gd name="T104" fmla="*/ 585 w 1464"/>
                  <a:gd name="T105" fmla="*/ 0 h 2327"/>
                  <a:gd name="T106" fmla="*/ 621 w 1464"/>
                  <a:gd name="T107" fmla="*/ 0 h 2327"/>
                  <a:gd name="T108" fmla="*/ 657 w 1464"/>
                  <a:gd name="T109" fmla="*/ 3 h 23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64"/>
                  <a:gd name="T166" fmla="*/ 0 h 2327"/>
                  <a:gd name="T167" fmla="*/ 1464 w 1464"/>
                  <a:gd name="T168" fmla="*/ 2327 h 23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64" h="2327">
                    <a:moveTo>
                      <a:pt x="676" y="8"/>
                    </a:moveTo>
                    <a:lnTo>
                      <a:pt x="1464" y="2236"/>
                    </a:lnTo>
                    <a:lnTo>
                      <a:pt x="1444" y="2232"/>
                    </a:lnTo>
                    <a:lnTo>
                      <a:pt x="1428" y="2232"/>
                    </a:lnTo>
                    <a:lnTo>
                      <a:pt x="1412" y="2228"/>
                    </a:lnTo>
                    <a:lnTo>
                      <a:pt x="1396" y="2228"/>
                    </a:lnTo>
                    <a:lnTo>
                      <a:pt x="1377" y="2228"/>
                    </a:lnTo>
                    <a:lnTo>
                      <a:pt x="1361" y="2225"/>
                    </a:lnTo>
                    <a:lnTo>
                      <a:pt x="1345" y="2228"/>
                    </a:lnTo>
                    <a:lnTo>
                      <a:pt x="1333" y="2228"/>
                    </a:lnTo>
                    <a:lnTo>
                      <a:pt x="1317" y="2228"/>
                    </a:lnTo>
                    <a:lnTo>
                      <a:pt x="1301" y="2228"/>
                    </a:lnTo>
                    <a:lnTo>
                      <a:pt x="1285" y="2232"/>
                    </a:lnTo>
                    <a:lnTo>
                      <a:pt x="1274" y="2236"/>
                    </a:lnTo>
                    <a:lnTo>
                      <a:pt x="1258" y="2236"/>
                    </a:lnTo>
                    <a:lnTo>
                      <a:pt x="1246" y="2241"/>
                    </a:lnTo>
                    <a:lnTo>
                      <a:pt x="1230" y="2244"/>
                    </a:lnTo>
                    <a:lnTo>
                      <a:pt x="1218" y="2248"/>
                    </a:lnTo>
                    <a:lnTo>
                      <a:pt x="1202" y="2252"/>
                    </a:lnTo>
                    <a:lnTo>
                      <a:pt x="1190" y="2256"/>
                    </a:lnTo>
                    <a:lnTo>
                      <a:pt x="1179" y="2260"/>
                    </a:lnTo>
                    <a:lnTo>
                      <a:pt x="1163" y="2264"/>
                    </a:lnTo>
                    <a:lnTo>
                      <a:pt x="1151" y="2267"/>
                    </a:lnTo>
                    <a:lnTo>
                      <a:pt x="1139" y="2276"/>
                    </a:lnTo>
                    <a:lnTo>
                      <a:pt x="1123" y="2280"/>
                    </a:lnTo>
                    <a:lnTo>
                      <a:pt x="1111" y="2283"/>
                    </a:lnTo>
                    <a:lnTo>
                      <a:pt x="1100" y="2288"/>
                    </a:lnTo>
                    <a:lnTo>
                      <a:pt x="1084" y="2292"/>
                    </a:lnTo>
                    <a:lnTo>
                      <a:pt x="1072" y="2295"/>
                    </a:lnTo>
                    <a:lnTo>
                      <a:pt x="1060" y="2299"/>
                    </a:lnTo>
                    <a:lnTo>
                      <a:pt x="1044" y="2304"/>
                    </a:lnTo>
                    <a:lnTo>
                      <a:pt x="1032" y="2308"/>
                    </a:lnTo>
                    <a:lnTo>
                      <a:pt x="1016" y="2311"/>
                    </a:lnTo>
                    <a:lnTo>
                      <a:pt x="1005" y="2315"/>
                    </a:lnTo>
                    <a:lnTo>
                      <a:pt x="989" y="2320"/>
                    </a:lnTo>
                    <a:lnTo>
                      <a:pt x="973" y="2320"/>
                    </a:lnTo>
                    <a:lnTo>
                      <a:pt x="961" y="2323"/>
                    </a:lnTo>
                    <a:lnTo>
                      <a:pt x="945" y="2323"/>
                    </a:lnTo>
                    <a:lnTo>
                      <a:pt x="929" y="2327"/>
                    </a:lnTo>
                    <a:lnTo>
                      <a:pt x="914" y="2327"/>
                    </a:lnTo>
                    <a:lnTo>
                      <a:pt x="898" y="2327"/>
                    </a:lnTo>
                    <a:lnTo>
                      <a:pt x="882" y="2327"/>
                    </a:lnTo>
                    <a:lnTo>
                      <a:pt x="878" y="2327"/>
                    </a:lnTo>
                    <a:lnTo>
                      <a:pt x="875" y="2327"/>
                    </a:lnTo>
                    <a:lnTo>
                      <a:pt x="870" y="2327"/>
                    </a:lnTo>
                    <a:lnTo>
                      <a:pt x="866" y="2327"/>
                    </a:lnTo>
                    <a:lnTo>
                      <a:pt x="862" y="2327"/>
                    </a:lnTo>
                    <a:lnTo>
                      <a:pt x="862" y="2323"/>
                    </a:lnTo>
                    <a:lnTo>
                      <a:pt x="859" y="2323"/>
                    </a:lnTo>
                    <a:lnTo>
                      <a:pt x="854" y="2323"/>
                    </a:lnTo>
                    <a:lnTo>
                      <a:pt x="850" y="2323"/>
                    </a:lnTo>
                    <a:lnTo>
                      <a:pt x="847" y="2323"/>
                    </a:lnTo>
                    <a:lnTo>
                      <a:pt x="843" y="2323"/>
                    </a:lnTo>
                    <a:lnTo>
                      <a:pt x="838" y="2323"/>
                    </a:lnTo>
                    <a:lnTo>
                      <a:pt x="838" y="2320"/>
                    </a:lnTo>
                    <a:lnTo>
                      <a:pt x="834" y="2320"/>
                    </a:lnTo>
                    <a:lnTo>
                      <a:pt x="0" y="103"/>
                    </a:lnTo>
                    <a:lnTo>
                      <a:pt x="3" y="103"/>
                    </a:lnTo>
                    <a:lnTo>
                      <a:pt x="7" y="103"/>
                    </a:lnTo>
                    <a:lnTo>
                      <a:pt x="11" y="103"/>
                    </a:lnTo>
                    <a:lnTo>
                      <a:pt x="16" y="107"/>
                    </a:lnTo>
                    <a:lnTo>
                      <a:pt x="19" y="107"/>
                    </a:lnTo>
                    <a:lnTo>
                      <a:pt x="23" y="107"/>
                    </a:lnTo>
                    <a:lnTo>
                      <a:pt x="27" y="107"/>
                    </a:lnTo>
                    <a:lnTo>
                      <a:pt x="31" y="107"/>
                    </a:lnTo>
                    <a:lnTo>
                      <a:pt x="35" y="107"/>
                    </a:lnTo>
                    <a:lnTo>
                      <a:pt x="39" y="107"/>
                    </a:lnTo>
                    <a:lnTo>
                      <a:pt x="42" y="107"/>
                    </a:lnTo>
                    <a:lnTo>
                      <a:pt x="47" y="107"/>
                    </a:lnTo>
                    <a:lnTo>
                      <a:pt x="51" y="107"/>
                    </a:lnTo>
                    <a:lnTo>
                      <a:pt x="55" y="107"/>
                    </a:lnTo>
                    <a:lnTo>
                      <a:pt x="70" y="107"/>
                    </a:lnTo>
                    <a:lnTo>
                      <a:pt x="86" y="107"/>
                    </a:lnTo>
                    <a:lnTo>
                      <a:pt x="102" y="107"/>
                    </a:lnTo>
                    <a:lnTo>
                      <a:pt x="118" y="103"/>
                    </a:lnTo>
                    <a:lnTo>
                      <a:pt x="134" y="103"/>
                    </a:lnTo>
                    <a:lnTo>
                      <a:pt x="150" y="98"/>
                    </a:lnTo>
                    <a:lnTo>
                      <a:pt x="165" y="98"/>
                    </a:lnTo>
                    <a:lnTo>
                      <a:pt x="181" y="95"/>
                    </a:lnTo>
                    <a:lnTo>
                      <a:pt x="197" y="91"/>
                    </a:lnTo>
                    <a:lnTo>
                      <a:pt x="213" y="87"/>
                    </a:lnTo>
                    <a:lnTo>
                      <a:pt x="229" y="84"/>
                    </a:lnTo>
                    <a:lnTo>
                      <a:pt x="241" y="79"/>
                    </a:lnTo>
                    <a:lnTo>
                      <a:pt x="257" y="75"/>
                    </a:lnTo>
                    <a:lnTo>
                      <a:pt x="269" y="72"/>
                    </a:lnTo>
                    <a:lnTo>
                      <a:pt x="285" y="63"/>
                    </a:lnTo>
                    <a:lnTo>
                      <a:pt x="301" y="59"/>
                    </a:lnTo>
                    <a:lnTo>
                      <a:pt x="312" y="56"/>
                    </a:lnTo>
                    <a:lnTo>
                      <a:pt x="328" y="52"/>
                    </a:lnTo>
                    <a:lnTo>
                      <a:pt x="340" y="47"/>
                    </a:lnTo>
                    <a:lnTo>
                      <a:pt x="356" y="44"/>
                    </a:lnTo>
                    <a:lnTo>
                      <a:pt x="371" y="35"/>
                    </a:lnTo>
                    <a:lnTo>
                      <a:pt x="384" y="31"/>
                    </a:lnTo>
                    <a:lnTo>
                      <a:pt x="399" y="28"/>
                    </a:lnTo>
                    <a:lnTo>
                      <a:pt x="411" y="24"/>
                    </a:lnTo>
                    <a:lnTo>
                      <a:pt x="427" y="19"/>
                    </a:lnTo>
                    <a:lnTo>
                      <a:pt x="443" y="16"/>
                    </a:lnTo>
                    <a:lnTo>
                      <a:pt x="459" y="12"/>
                    </a:lnTo>
                    <a:lnTo>
                      <a:pt x="470" y="12"/>
                    </a:lnTo>
                    <a:lnTo>
                      <a:pt x="486" y="8"/>
                    </a:lnTo>
                    <a:lnTo>
                      <a:pt x="502" y="3"/>
                    </a:lnTo>
                    <a:lnTo>
                      <a:pt x="518" y="3"/>
                    </a:lnTo>
                    <a:lnTo>
                      <a:pt x="533" y="0"/>
                    </a:lnTo>
                    <a:lnTo>
                      <a:pt x="549" y="0"/>
                    </a:lnTo>
                    <a:lnTo>
                      <a:pt x="569" y="0"/>
                    </a:lnTo>
                    <a:lnTo>
                      <a:pt x="585" y="0"/>
                    </a:lnTo>
                    <a:lnTo>
                      <a:pt x="601" y="0"/>
                    </a:lnTo>
                    <a:lnTo>
                      <a:pt x="621" y="0"/>
                    </a:lnTo>
                    <a:lnTo>
                      <a:pt x="637" y="0"/>
                    </a:lnTo>
                    <a:lnTo>
                      <a:pt x="657" y="3"/>
                    </a:lnTo>
                    <a:lnTo>
                      <a:pt x="676" y="8"/>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5" name="Freeform 131">
                <a:extLst>
                  <a:ext uri="{FF2B5EF4-FFF2-40B4-BE49-F238E27FC236}">
                    <a16:creationId xmlns:a16="http://schemas.microsoft.com/office/drawing/2014/main" id="{9094B68B-34BE-4D8E-8D64-6CD2F97F6130}"/>
                  </a:ext>
                </a:extLst>
              </p:cNvPr>
              <p:cNvSpPr>
                <a:spLocks/>
              </p:cNvSpPr>
              <p:nvPr/>
            </p:nvSpPr>
            <p:spPr bwMode="auto">
              <a:xfrm>
                <a:off x="1116" y="1982"/>
                <a:ext cx="216" cy="464"/>
              </a:xfrm>
              <a:custGeom>
                <a:avLst/>
                <a:gdLst>
                  <a:gd name="T0" fmla="*/ 1080 w 1080"/>
                  <a:gd name="T1" fmla="*/ 2320 h 2320"/>
                  <a:gd name="T2" fmla="*/ 1065 w 1080"/>
                  <a:gd name="T3" fmla="*/ 2315 h 2320"/>
                  <a:gd name="T4" fmla="*/ 1052 w 1080"/>
                  <a:gd name="T5" fmla="*/ 2315 h 2320"/>
                  <a:gd name="T6" fmla="*/ 1041 w 1080"/>
                  <a:gd name="T7" fmla="*/ 2311 h 2320"/>
                  <a:gd name="T8" fmla="*/ 1026 w 1080"/>
                  <a:gd name="T9" fmla="*/ 2308 h 2320"/>
                  <a:gd name="T10" fmla="*/ 1010 w 1080"/>
                  <a:gd name="T11" fmla="*/ 2299 h 2320"/>
                  <a:gd name="T12" fmla="*/ 998 w 1080"/>
                  <a:gd name="T13" fmla="*/ 2295 h 2320"/>
                  <a:gd name="T14" fmla="*/ 982 w 1080"/>
                  <a:gd name="T15" fmla="*/ 2292 h 2320"/>
                  <a:gd name="T16" fmla="*/ 966 w 1080"/>
                  <a:gd name="T17" fmla="*/ 2283 h 2320"/>
                  <a:gd name="T18" fmla="*/ 954 w 1080"/>
                  <a:gd name="T19" fmla="*/ 2280 h 2320"/>
                  <a:gd name="T20" fmla="*/ 938 w 1080"/>
                  <a:gd name="T21" fmla="*/ 2276 h 2320"/>
                  <a:gd name="T22" fmla="*/ 926 w 1080"/>
                  <a:gd name="T23" fmla="*/ 2267 h 2320"/>
                  <a:gd name="T24" fmla="*/ 910 w 1080"/>
                  <a:gd name="T25" fmla="*/ 2260 h 2320"/>
                  <a:gd name="T26" fmla="*/ 899 w 1080"/>
                  <a:gd name="T27" fmla="*/ 2256 h 2320"/>
                  <a:gd name="T28" fmla="*/ 887 w 1080"/>
                  <a:gd name="T29" fmla="*/ 2248 h 2320"/>
                  <a:gd name="T30" fmla="*/ 875 w 1080"/>
                  <a:gd name="T31" fmla="*/ 2241 h 2320"/>
                  <a:gd name="T32" fmla="*/ 867 w 1080"/>
                  <a:gd name="T33" fmla="*/ 2232 h 2320"/>
                  <a:gd name="T34" fmla="*/ 859 w 1080"/>
                  <a:gd name="T35" fmla="*/ 2225 h 2320"/>
                  <a:gd name="T36" fmla="*/ 851 w 1080"/>
                  <a:gd name="T37" fmla="*/ 2220 h 2320"/>
                  <a:gd name="T38" fmla="*/ 843 w 1080"/>
                  <a:gd name="T39" fmla="*/ 2213 h 2320"/>
                  <a:gd name="T40" fmla="*/ 839 w 1080"/>
                  <a:gd name="T41" fmla="*/ 2204 h 2320"/>
                  <a:gd name="T42" fmla="*/ 0 w 1080"/>
                  <a:gd name="T43" fmla="*/ 3 h 2320"/>
                  <a:gd name="T44" fmla="*/ 8 w 1080"/>
                  <a:gd name="T45" fmla="*/ 8 h 2320"/>
                  <a:gd name="T46" fmla="*/ 12 w 1080"/>
                  <a:gd name="T47" fmla="*/ 16 h 2320"/>
                  <a:gd name="T48" fmla="*/ 20 w 1080"/>
                  <a:gd name="T49" fmla="*/ 24 h 2320"/>
                  <a:gd name="T50" fmla="*/ 31 w 1080"/>
                  <a:gd name="T51" fmla="*/ 31 h 2320"/>
                  <a:gd name="T52" fmla="*/ 43 w 1080"/>
                  <a:gd name="T53" fmla="*/ 35 h 2320"/>
                  <a:gd name="T54" fmla="*/ 52 w 1080"/>
                  <a:gd name="T55" fmla="*/ 44 h 2320"/>
                  <a:gd name="T56" fmla="*/ 68 w 1080"/>
                  <a:gd name="T57" fmla="*/ 47 h 2320"/>
                  <a:gd name="T58" fmla="*/ 79 w 1080"/>
                  <a:gd name="T59" fmla="*/ 56 h 2320"/>
                  <a:gd name="T60" fmla="*/ 91 w 1080"/>
                  <a:gd name="T61" fmla="*/ 59 h 2320"/>
                  <a:gd name="T62" fmla="*/ 107 w 1080"/>
                  <a:gd name="T63" fmla="*/ 68 h 2320"/>
                  <a:gd name="T64" fmla="*/ 123 w 1080"/>
                  <a:gd name="T65" fmla="*/ 72 h 2320"/>
                  <a:gd name="T66" fmla="*/ 139 w 1080"/>
                  <a:gd name="T67" fmla="*/ 75 h 2320"/>
                  <a:gd name="T68" fmla="*/ 154 w 1080"/>
                  <a:gd name="T69" fmla="*/ 79 h 2320"/>
                  <a:gd name="T70" fmla="*/ 166 w 1080"/>
                  <a:gd name="T71" fmla="*/ 84 h 2320"/>
                  <a:gd name="T72" fmla="*/ 182 w 1080"/>
                  <a:gd name="T73" fmla="*/ 91 h 2320"/>
                  <a:gd name="T74" fmla="*/ 198 w 1080"/>
                  <a:gd name="T75" fmla="*/ 91 h 2320"/>
                  <a:gd name="T76" fmla="*/ 214 w 1080"/>
                  <a:gd name="T77" fmla="*/ 95 h 2320"/>
                  <a:gd name="T78" fmla="*/ 225 w 1080"/>
                  <a:gd name="T79" fmla="*/ 98 h 2320"/>
                  <a:gd name="T80" fmla="*/ 241 w 1080"/>
                  <a:gd name="T81" fmla="*/ 103 h 23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0"/>
                  <a:gd name="T124" fmla="*/ 0 h 2320"/>
                  <a:gd name="T125" fmla="*/ 1080 w 1080"/>
                  <a:gd name="T126" fmla="*/ 2320 h 23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0" h="2320">
                    <a:moveTo>
                      <a:pt x="246" y="103"/>
                    </a:moveTo>
                    <a:lnTo>
                      <a:pt x="1080" y="2320"/>
                    </a:lnTo>
                    <a:lnTo>
                      <a:pt x="1073" y="2320"/>
                    </a:lnTo>
                    <a:lnTo>
                      <a:pt x="1065" y="2315"/>
                    </a:lnTo>
                    <a:lnTo>
                      <a:pt x="1061" y="2315"/>
                    </a:lnTo>
                    <a:lnTo>
                      <a:pt x="1052" y="2315"/>
                    </a:lnTo>
                    <a:lnTo>
                      <a:pt x="1045" y="2311"/>
                    </a:lnTo>
                    <a:lnTo>
                      <a:pt x="1041" y="2311"/>
                    </a:lnTo>
                    <a:lnTo>
                      <a:pt x="1033" y="2308"/>
                    </a:lnTo>
                    <a:lnTo>
                      <a:pt x="1026" y="2308"/>
                    </a:lnTo>
                    <a:lnTo>
                      <a:pt x="1017" y="2304"/>
                    </a:lnTo>
                    <a:lnTo>
                      <a:pt x="1010" y="2299"/>
                    </a:lnTo>
                    <a:lnTo>
                      <a:pt x="1001" y="2299"/>
                    </a:lnTo>
                    <a:lnTo>
                      <a:pt x="998" y="2295"/>
                    </a:lnTo>
                    <a:lnTo>
                      <a:pt x="989" y="2295"/>
                    </a:lnTo>
                    <a:lnTo>
                      <a:pt x="982" y="2292"/>
                    </a:lnTo>
                    <a:lnTo>
                      <a:pt x="973" y="2288"/>
                    </a:lnTo>
                    <a:lnTo>
                      <a:pt x="966" y="2283"/>
                    </a:lnTo>
                    <a:lnTo>
                      <a:pt x="957" y="2283"/>
                    </a:lnTo>
                    <a:lnTo>
                      <a:pt x="954" y="2280"/>
                    </a:lnTo>
                    <a:lnTo>
                      <a:pt x="946" y="2276"/>
                    </a:lnTo>
                    <a:lnTo>
                      <a:pt x="938" y="2276"/>
                    </a:lnTo>
                    <a:lnTo>
                      <a:pt x="930" y="2272"/>
                    </a:lnTo>
                    <a:lnTo>
                      <a:pt x="926" y="2267"/>
                    </a:lnTo>
                    <a:lnTo>
                      <a:pt x="918" y="2264"/>
                    </a:lnTo>
                    <a:lnTo>
                      <a:pt x="910" y="2260"/>
                    </a:lnTo>
                    <a:lnTo>
                      <a:pt x="906" y="2256"/>
                    </a:lnTo>
                    <a:lnTo>
                      <a:pt x="899" y="2256"/>
                    </a:lnTo>
                    <a:lnTo>
                      <a:pt x="894" y="2252"/>
                    </a:lnTo>
                    <a:lnTo>
                      <a:pt x="887" y="2248"/>
                    </a:lnTo>
                    <a:lnTo>
                      <a:pt x="883" y="2244"/>
                    </a:lnTo>
                    <a:lnTo>
                      <a:pt x="875" y="2241"/>
                    </a:lnTo>
                    <a:lnTo>
                      <a:pt x="871" y="2236"/>
                    </a:lnTo>
                    <a:lnTo>
                      <a:pt x="867" y="2232"/>
                    </a:lnTo>
                    <a:lnTo>
                      <a:pt x="862" y="2228"/>
                    </a:lnTo>
                    <a:lnTo>
                      <a:pt x="859" y="2225"/>
                    </a:lnTo>
                    <a:lnTo>
                      <a:pt x="855" y="2225"/>
                    </a:lnTo>
                    <a:lnTo>
                      <a:pt x="851" y="2220"/>
                    </a:lnTo>
                    <a:lnTo>
                      <a:pt x="847" y="2216"/>
                    </a:lnTo>
                    <a:lnTo>
                      <a:pt x="843" y="2213"/>
                    </a:lnTo>
                    <a:lnTo>
                      <a:pt x="843" y="2209"/>
                    </a:lnTo>
                    <a:lnTo>
                      <a:pt x="839" y="2204"/>
                    </a:lnTo>
                    <a:lnTo>
                      <a:pt x="0" y="0"/>
                    </a:lnTo>
                    <a:lnTo>
                      <a:pt x="0" y="3"/>
                    </a:lnTo>
                    <a:lnTo>
                      <a:pt x="4" y="8"/>
                    </a:lnTo>
                    <a:lnTo>
                      <a:pt x="8" y="8"/>
                    </a:lnTo>
                    <a:lnTo>
                      <a:pt x="8" y="12"/>
                    </a:lnTo>
                    <a:lnTo>
                      <a:pt x="12" y="16"/>
                    </a:lnTo>
                    <a:lnTo>
                      <a:pt x="16" y="19"/>
                    </a:lnTo>
                    <a:lnTo>
                      <a:pt x="20" y="24"/>
                    </a:lnTo>
                    <a:lnTo>
                      <a:pt x="28" y="28"/>
                    </a:lnTo>
                    <a:lnTo>
                      <a:pt x="31" y="31"/>
                    </a:lnTo>
                    <a:lnTo>
                      <a:pt x="36" y="31"/>
                    </a:lnTo>
                    <a:lnTo>
                      <a:pt x="43" y="35"/>
                    </a:lnTo>
                    <a:lnTo>
                      <a:pt x="47" y="40"/>
                    </a:lnTo>
                    <a:lnTo>
                      <a:pt x="52" y="44"/>
                    </a:lnTo>
                    <a:lnTo>
                      <a:pt x="59" y="47"/>
                    </a:lnTo>
                    <a:lnTo>
                      <a:pt x="68" y="47"/>
                    </a:lnTo>
                    <a:lnTo>
                      <a:pt x="71" y="52"/>
                    </a:lnTo>
                    <a:lnTo>
                      <a:pt x="79" y="56"/>
                    </a:lnTo>
                    <a:lnTo>
                      <a:pt x="87" y="59"/>
                    </a:lnTo>
                    <a:lnTo>
                      <a:pt x="91" y="59"/>
                    </a:lnTo>
                    <a:lnTo>
                      <a:pt x="99" y="63"/>
                    </a:lnTo>
                    <a:lnTo>
                      <a:pt x="107" y="68"/>
                    </a:lnTo>
                    <a:lnTo>
                      <a:pt x="115" y="68"/>
                    </a:lnTo>
                    <a:lnTo>
                      <a:pt x="123" y="72"/>
                    </a:lnTo>
                    <a:lnTo>
                      <a:pt x="131" y="75"/>
                    </a:lnTo>
                    <a:lnTo>
                      <a:pt x="139" y="75"/>
                    </a:lnTo>
                    <a:lnTo>
                      <a:pt x="147" y="79"/>
                    </a:lnTo>
                    <a:lnTo>
                      <a:pt x="154" y="79"/>
                    </a:lnTo>
                    <a:lnTo>
                      <a:pt x="163" y="84"/>
                    </a:lnTo>
                    <a:lnTo>
                      <a:pt x="166" y="84"/>
                    </a:lnTo>
                    <a:lnTo>
                      <a:pt x="174" y="87"/>
                    </a:lnTo>
                    <a:lnTo>
                      <a:pt x="182" y="91"/>
                    </a:lnTo>
                    <a:lnTo>
                      <a:pt x="190" y="91"/>
                    </a:lnTo>
                    <a:lnTo>
                      <a:pt x="198" y="91"/>
                    </a:lnTo>
                    <a:lnTo>
                      <a:pt x="206" y="95"/>
                    </a:lnTo>
                    <a:lnTo>
                      <a:pt x="214" y="95"/>
                    </a:lnTo>
                    <a:lnTo>
                      <a:pt x="221" y="98"/>
                    </a:lnTo>
                    <a:lnTo>
                      <a:pt x="225" y="98"/>
                    </a:lnTo>
                    <a:lnTo>
                      <a:pt x="234" y="98"/>
                    </a:lnTo>
                    <a:lnTo>
                      <a:pt x="241" y="103"/>
                    </a:lnTo>
                    <a:lnTo>
                      <a:pt x="246" y="103"/>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6" name="Freeform 132">
                <a:extLst>
                  <a:ext uri="{FF2B5EF4-FFF2-40B4-BE49-F238E27FC236}">
                    <a16:creationId xmlns:a16="http://schemas.microsoft.com/office/drawing/2014/main" id="{7F05A9A4-9219-454A-B466-035821232060}"/>
                  </a:ext>
                </a:extLst>
              </p:cNvPr>
              <p:cNvSpPr>
                <a:spLocks/>
              </p:cNvSpPr>
              <p:nvPr/>
            </p:nvSpPr>
            <p:spPr bwMode="auto">
              <a:xfrm>
                <a:off x="1116" y="1982"/>
                <a:ext cx="168" cy="441"/>
              </a:xfrm>
              <a:custGeom>
                <a:avLst/>
                <a:gdLst>
                  <a:gd name="T0" fmla="*/ 4 w 843"/>
                  <a:gd name="T1" fmla="*/ 4 h 2208"/>
                  <a:gd name="T2" fmla="*/ 843 w 843"/>
                  <a:gd name="T3" fmla="*/ 2208 h 2208"/>
                  <a:gd name="T4" fmla="*/ 843 w 843"/>
                  <a:gd name="T5" fmla="*/ 2204 h 2208"/>
                  <a:gd name="T6" fmla="*/ 0 w 843"/>
                  <a:gd name="T7" fmla="*/ 0 h 2208"/>
                  <a:gd name="T8" fmla="*/ 4 w 843"/>
                  <a:gd name="T9" fmla="*/ 0 h 2208"/>
                  <a:gd name="T10" fmla="*/ 4 w 843"/>
                  <a:gd name="T11" fmla="*/ 4 h 2208"/>
                  <a:gd name="T12" fmla="*/ 0 60000 65536"/>
                  <a:gd name="T13" fmla="*/ 0 60000 65536"/>
                  <a:gd name="T14" fmla="*/ 0 60000 65536"/>
                  <a:gd name="T15" fmla="*/ 0 60000 65536"/>
                  <a:gd name="T16" fmla="*/ 0 60000 65536"/>
                  <a:gd name="T17" fmla="*/ 0 60000 65536"/>
                  <a:gd name="T18" fmla="*/ 0 w 843"/>
                  <a:gd name="T19" fmla="*/ 0 h 2208"/>
                  <a:gd name="T20" fmla="*/ 843 w 843"/>
                  <a:gd name="T21" fmla="*/ 2208 h 2208"/>
                </a:gdLst>
                <a:ahLst/>
                <a:cxnLst>
                  <a:cxn ang="T12">
                    <a:pos x="T0" y="T1"/>
                  </a:cxn>
                  <a:cxn ang="T13">
                    <a:pos x="T2" y="T3"/>
                  </a:cxn>
                  <a:cxn ang="T14">
                    <a:pos x="T4" y="T5"/>
                  </a:cxn>
                  <a:cxn ang="T15">
                    <a:pos x="T6" y="T7"/>
                  </a:cxn>
                  <a:cxn ang="T16">
                    <a:pos x="T8" y="T9"/>
                  </a:cxn>
                  <a:cxn ang="T17">
                    <a:pos x="T10" y="T11"/>
                  </a:cxn>
                </a:cxnLst>
                <a:rect l="T18" t="T19" r="T20" b="T21"/>
                <a:pathLst>
                  <a:path w="843" h="2208">
                    <a:moveTo>
                      <a:pt x="4" y="4"/>
                    </a:moveTo>
                    <a:lnTo>
                      <a:pt x="843" y="2208"/>
                    </a:lnTo>
                    <a:lnTo>
                      <a:pt x="843" y="2204"/>
                    </a:lnTo>
                    <a:lnTo>
                      <a:pt x="0" y="0"/>
                    </a:lnTo>
                    <a:lnTo>
                      <a:pt x="4" y="0"/>
                    </a:lnTo>
                    <a:lnTo>
                      <a:pt x="4" y="4"/>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7" name="Freeform 133">
                <a:extLst>
                  <a:ext uri="{FF2B5EF4-FFF2-40B4-BE49-F238E27FC236}">
                    <a16:creationId xmlns:a16="http://schemas.microsoft.com/office/drawing/2014/main" id="{4C4FD186-565E-4A53-AA5A-EE93E076018B}"/>
                  </a:ext>
                </a:extLst>
              </p:cNvPr>
              <p:cNvSpPr>
                <a:spLocks/>
              </p:cNvSpPr>
              <p:nvPr/>
            </p:nvSpPr>
            <p:spPr bwMode="auto">
              <a:xfrm>
                <a:off x="842" y="1974"/>
                <a:ext cx="317" cy="471"/>
              </a:xfrm>
              <a:custGeom>
                <a:avLst/>
                <a:gdLst>
                  <a:gd name="T0" fmla="*/ 1588 w 1588"/>
                  <a:gd name="T1" fmla="*/ 2184 h 2354"/>
                  <a:gd name="T2" fmla="*/ 1564 w 1588"/>
                  <a:gd name="T3" fmla="*/ 2200 h 2354"/>
                  <a:gd name="T4" fmla="*/ 1537 w 1588"/>
                  <a:gd name="T5" fmla="*/ 2215 h 2354"/>
                  <a:gd name="T6" fmla="*/ 1509 w 1588"/>
                  <a:gd name="T7" fmla="*/ 2236 h 2354"/>
                  <a:gd name="T8" fmla="*/ 1477 w 1588"/>
                  <a:gd name="T9" fmla="*/ 2252 h 2354"/>
                  <a:gd name="T10" fmla="*/ 1445 w 1588"/>
                  <a:gd name="T11" fmla="*/ 2268 h 2354"/>
                  <a:gd name="T12" fmla="*/ 1414 w 1588"/>
                  <a:gd name="T13" fmla="*/ 2284 h 2354"/>
                  <a:gd name="T14" fmla="*/ 1382 w 1588"/>
                  <a:gd name="T15" fmla="*/ 2299 h 2354"/>
                  <a:gd name="T16" fmla="*/ 1347 w 1588"/>
                  <a:gd name="T17" fmla="*/ 2315 h 2354"/>
                  <a:gd name="T18" fmla="*/ 1310 w 1588"/>
                  <a:gd name="T19" fmla="*/ 2331 h 2354"/>
                  <a:gd name="T20" fmla="*/ 1279 w 1588"/>
                  <a:gd name="T21" fmla="*/ 2347 h 2354"/>
                  <a:gd name="T22" fmla="*/ 1240 w 1588"/>
                  <a:gd name="T23" fmla="*/ 2354 h 2354"/>
                  <a:gd name="T24" fmla="*/ 1199 w 1588"/>
                  <a:gd name="T25" fmla="*/ 2354 h 2354"/>
                  <a:gd name="T26" fmla="*/ 1164 w 1588"/>
                  <a:gd name="T27" fmla="*/ 2347 h 2354"/>
                  <a:gd name="T28" fmla="*/ 1136 w 1588"/>
                  <a:gd name="T29" fmla="*/ 2342 h 2354"/>
                  <a:gd name="T30" fmla="*/ 1120 w 1588"/>
                  <a:gd name="T31" fmla="*/ 2342 h 2354"/>
                  <a:gd name="T32" fmla="*/ 5 w 1588"/>
                  <a:gd name="T33" fmla="*/ 347 h 2354"/>
                  <a:gd name="T34" fmla="*/ 13 w 1588"/>
                  <a:gd name="T35" fmla="*/ 340 h 2354"/>
                  <a:gd name="T36" fmla="*/ 16 w 1588"/>
                  <a:gd name="T37" fmla="*/ 336 h 2354"/>
                  <a:gd name="T38" fmla="*/ 25 w 1588"/>
                  <a:gd name="T39" fmla="*/ 332 h 2354"/>
                  <a:gd name="T40" fmla="*/ 28 w 1588"/>
                  <a:gd name="T41" fmla="*/ 328 h 2354"/>
                  <a:gd name="T42" fmla="*/ 37 w 1588"/>
                  <a:gd name="T43" fmla="*/ 324 h 2354"/>
                  <a:gd name="T44" fmla="*/ 41 w 1588"/>
                  <a:gd name="T45" fmla="*/ 320 h 2354"/>
                  <a:gd name="T46" fmla="*/ 48 w 1588"/>
                  <a:gd name="T47" fmla="*/ 316 h 2354"/>
                  <a:gd name="T48" fmla="*/ 53 w 1588"/>
                  <a:gd name="T49" fmla="*/ 312 h 2354"/>
                  <a:gd name="T50" fmla="*/ 60 w 1588"/>
                  <a:gd name="T51" fmla="*/ 308 h 2354"/>
                  <a:gd name="T52" fmla="*/ 64 w 1588"/>
                  <a:gd name="T53" fmla="*/ 305 h 2354"/>
                  <a:gd name="T54" fmla="*/ 67 w 1588"/>
                  <a:gd name="T55" fmla="*/ 300 h 2354"/>
                  <a:gd name="T56" fmla="*/ 83 w 1588"/>
                  <a:gd name="T57" fmla="*/ 292 h 2354"/>
                  <a:gd name="T58" fmla="*/ 104 w 1588"/>
                  <a:gd name="T59" fmla="*/ 280 h 2354"/>
                  <a:gd name="T60" fmla="*/ 131 w 1588"/>
                  <a:gd name="T61" fmla="*/ 268 h 2354"/>
                  <a:gd name="T62" fmla="*/ 155 w 1588"/>
                  <a:gd name="T63" fmla="*/ 252 h 2354"/>
                  <a:gd name="T64" fmla="*/ 187 w 1588"/>
                  <a:gd name="T65" fmla="*/ 241 h 2354"/>
                  <a:gd name="T66" fmla="*/ 218 w 1588"/>
                  <a:gd name="T67" fmla="*/ 229 h 2354"/>
                  <a:gd name="T68" fmla="*/ 250 w 1588"/>
                  <a:gd name="T69" fmla="*/ 213 h 2354"/>
                  <a:gd name="T70" fmla="*/ 286 w 1588"/>
                  <a:gd name="T71" fmla="*/ 197 h 2354"/>
                  <a:gd name="T72" fmla="*/ 321 w 1588"/>
                  <a:gd name="T73" fmla="*/ 185 h 2354"/>
                  <a:gd name="T74" fmla="*/ 357 w 1588"/>
                  <a:gd name="T75" fmla="*/ 169 h 2354"/>
                  <a:gd name="T76" fmla="*/ 396 w 1588"/>
                  <a:gd name="T77" fmla="*/ 154 h 2354"/>
                  <a:gd name="T78" fmla="*/ 432 w 1588"/>
                  <a:gd name="T79" fmla="*/ 138 h 2354"/>
                  <a:gd name="T80" fmla="*/ 472 w 1588"/>
                  <a:gd name="T81" fmla="*/ 122 h 2354"/>
                  <a:gd name="T82" fmla="*/ 507 w 1588"/>
                  <a:gd name="T83" fmla="*/ 106 h 2354"/>
                  <a:gd name="T84" fmla="*/ 543 w 1588"/>
                  <a:gd name="T85" fmla="*/ 90 h 2354"/>
                  <a:gd name="T86" fmla="*/ 578 w 1588"/>
                  <a:gd name="T87" fmla="*/ 74 h 2354"/>
                  <a:gd name="T88" fmla="*/ 610 w 1588"/>
                  <a:gd name="T89" fmla="*/ 59 h 2354"/>
                  <a:gd name="T90" fmla="*/ 641 w 1588"/>
                  <a:gd name="T91" fmla="*/ 43 h 2354"/>
                  <a:gd name="T92" fmla="*/ 673 w 1588"/>
                  <a:gd name="T93" fmla="*/ 23 h 2354"/>
                  <a:gd name="T94" fmla="*/ 701 w 1588"/>
                  <a:gd name="T95" fmla="*/ 7 h 23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8"/>
                  <a:gd name="T145" fmla="*/ 0 h 2354"/>
                  <a:gd name="T146" fmla="*/ 1588 w 1588"/>
                  <a:gd name="T147" fmla="*/ 2354 h 23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8" h="2354">
                    <a:moveTo>
                      <a:pt x="713" y="0"/>
                    </a:moveTo>
                    <a:lnTo>
                      <a:pt x="1588" y="2184"/>
                    </a:lnTo>
                    <a:lnTo>
                      <a:pt x="1576" y="2192"/>
                    </a:lnTo>
                    <a:lnTo>
                      <a:pt x="1564" y="2200"/>
                    </a:lnTo>
                    <a:lnTo>
                      <a:pt x="1548" y="2208"/>
                    </a:lnTo>
                    <a:lnTo>
                      <a:pt x="1537" y="2215"/>
                    </a:lnTo>
                    <a:lnTo>
                      <a:pt x="1525" y="2224"/>
                    </a:lnTo>
                    <a:lnTo>
                      <a:pt x="1509" y="2236"/>
                    </a:lnTo>
                    <a:lnTo>
                      <a:pt x="1493" y="2243"/>
                    </a:lnTo>
                    <a:lnTo>
                      <a:pt x="1477" y="2252"/>
                    </a:lnTo>
                    <a:lnTo>
                      <a:pt x="1461" y="2259"/>
                    </a:lnTo>
                    <a:lnTo>
                      <a:pt x="1445" y="2268"/>
                    </a:lnTo>
                    <a:lnTo>
                      <a:pt x="1430" y="2275"/>
                    </a:lnTo>
                    <a:lnTo>
                      <a:pt x="1414" y="2284"/>
                    </a:lnTo>
                    <a:lnTo>
                      <a:pt x="1398" y="2291"/>
                    </a:lnTo>
                    <a:lnTo>
                      <a:pt x="1382" y="2299"/>
                    </a:lnTo>
                    <a:lnTo>
                      <a:pt x="1363" y="2307"/>
                    </a:lnTo>
                    <a:lnTo>
                      <a:pt x="1347" y="2315"/>
                    </a:lnTo>
                    <a:lnTo>
                      <a:pt x="1331" y="2323"/>
                    </a:lnTo>
                    <a:lnTo>
                      <a:pt x="1310" y="2331"/>
                    </a:lnTo>
                    <a:lnTo>
                      <a:pt x="1294" y="2338"/>
                    </a:lnTo>
                    <a:lnTo>
                      <a:pt x="1279" y="2347"/>
                    </a:lnTo>
                    <a:lnTo>
                      <a:pt x="1259" y="2351"/>
                    </a:lnTo>
                    <a:lnTo>
                      <a:pt x="1240" y="2354"/>
                    </a:lnTo>
                    <a:lnTo>
                      <a:pt x="1220" y="2354"/>
                    </a:lnTo>
                    <a:lnTo>
                      <a:pt x="1199" y="2354"/>
                    </a:lnTo>
                    <a:lnTo>
                      <a:pt x="1180" y="2351"/>
                    </a:lnTo>
                    <a:lnTo>
                      <a:pt x="1164" y="2347"/>
                    </a:lnTo>
                    <a:lnTo>
                      <a:pt x="1148" y="2347"/>
                    </a:lnTo>
                    <a:lnTo>
                      <a:pt x="1136" y="2342"/>
                    </a:lnTo>
                    <a:lnTo>
                      <a:pt x="1125" y="2342"/>
                    </a:lnTo>
                    <a:lnTo>
                      <a:pt x="1120" y="2342"/>
                    </a:lnTo>
                    <a:lnTo>
                      <a:pt x="0" y="347"/>
                    </a:lnTo>
                    <a:lnTo>
                      <a:pt x="5" y="347"/>
                    </a:lnTo>
                    <a:lnTo>
                      <a:pt x="9" y="344"/>
                    </a:lnTo>
                    <a:lnTo>
                      <a:pt x="13" y="340"/>
                    </a:lnTo>
                    <a:lnTo>
                      <a:pt x="16" y="340"/>
                    </a:lnTo>
                    <a:lnTo>
                      <a:pt x="16" y="336"/>
                    </a:lnTo>
                    <a:lnTo>
                      <a:pt x="21" y="336"/>
                    </a:lnTo>
                    <a:lnTo>
                      <a:pt x="25" y="332"/>
                    </a:lnTo>
                    <a:lnTo>
                      <a:pt x="28" y="332"/>
                    </a:lnTo>
                    <a:lnTo>
                      <a:pt x="28" y="328"/>
                    </a:lnTo>
                    <a:lnTo>
                      <a:pt x="32" y="328"/>
                    </a:lnTo>
                    <a:lnTo>
                      <a:pt x="37" y="324"/>
                    </a:lnTo>
                    <a:lnTo>
                      <a:pt x="41" y="324"/>
                    </a:lnTo>
                    <a:lnTo>
                      <a:pt x="41" y="320"/>
                    </a:lnTo>
                    <a:lnTo>
                      <a:pt x="44" y="320"/>
                    </a:lnTo>
                    <a:lnTo>
                      <a:pt x="48" y="316"/>
                    </a:lnTo>
                    <a:lnTo>
                      <a:pt x="53" y="316"/>
                    </a:lnTo>
                    <a:lnTo>
                      <a:pt x="53" y="312"/>
                    </a:lnTo>
                    <a:lnTo>
                      <a:pt x="56" y="312"/>
                    </a:lnTo>
                    <a:lnTo>
                      <a:pt x="60" y="308"/>
                    </a:lnTo>
                    <a:lnTo>
                      <a:pt x="64" y="308"/>
                    </a:lnTo>
                    <a:lnTo>
                      <a:pt x="64" y="305"/>
                    </a:lnTo>
                    <a:lnTo>
                      <a:pt x="67" y="305"/>
                    </a:lnTo>
                    <a:lnTo>
                      <a:pt x="67" y="300"/>
                    </a:lnTo>
                    <a:lnTo>
                      <a:pt x="72" y="300"/>
                    </a:lnTo>
                    <a:lnTo>
                      <a:pt x="83" y="292"/>
                    </a:lnTo>
                    <a:lnTo>
                      <a:pt x="95" y="289"/>
                    </a:lnTo>
                    <a:lnTo>
                      <a:pt x="104" y="280"/>
                    </a:lnTo>
                    <a:lnTo>
                      <a:pt x="115" y="273"/>
                    </a:lnTo>
                    <a:lnTo>
                      <a:pt x="131" y="268"/>
                    </a:lnTo>
                    <a:lnTo>
                      <a:pt x="143" y="261"/>
                    </a:lnTo>
                    <a:lnTo>
                      <a:pt x="155" y="252"/>
                    </a:lnTo>
                    <a:lnTo>
                      <a:pt x="171" y="249"/>
                    </a:lnTo>
                    <a:lnTo>
                      <a:pt x="187" y="241"/>
                    </a:lnTo>
                    <a:lnTo>
                      <a:pt x="203" y="233"/>
                    </a:lnTo>
                    <a:lnTo>
                      <a:pt x="218" y="229"/>
                    </a:lnTo>
                    <a:lnTo>
                      <a:pt x="234" y="221"/>
                    </a:lnTo>
                    <a:lnTo>
                      <a:pt x="250" y="213"/>
                    </a:lnTo>
                    <a:lnTo>
                      <a:pt x="270" y="205"/>
                    </a:lnTo>
                    <a:lnTo>
                      <a:pt x="286" y="197"/>
                    </a:lnTo>
                    <a:lnTo>
                      <a:pt x="305" y="194"/>
                    </a:lnTo>
                    <a:lnTo>
                      <a:pt x="321" y="185"/>
                    </a:lnTo>
                    <a:lnTo>
                      <a:pt x="341" y="178"/>
                    </a:lnTo>
                    <a:lnTo>
                      <a:pt x="357" y="169"/>
                    </a:lnTo>
                    <a:lnTo>
                      <a:pt x="377" y="162"/>
                    </a:lnTo>
                    <a:lnTo>
                      <a:pt x="396" y="154"/>
                    </a:lnTo>
                    <a:lnTo>
                      <a:pt x="412" y="146"/>
                    </a:lnTo>
                    <a:lnTo>
                      <a:pt x="432" y="138"/>
                    </a:lnTo>
                    <a:lnTo>
                      <a:pt x="452" y="130"/>
                    </a:lnTo>
                    <a:lnTo>
                      <a:pt x="472" y="122"/>
                    </a:lnTo>
                    <a:lnTo>
                      <a:pt x="488" y="115"/>
                    </a:lnTo>
                    <a:lnTo>
                      <a:pt x="507" y="106"/>
                    </a:lnTo>
                    <a:lnTo>
                      <a:pt x="523" y="99"/>
                    </a:lnTo>
                    <a:lnTo>
                      <a:pt x="543" y="90"/>
                    </a:lnTo>
                    <a:lnTo>
                      <a:pt x="558" y="83"/>
                    </a:lnTo>
                    <a:lnTo>
                      <a:pt x="578" y="74"/>
                    </a:lnTo>
                    <a:lnTo>
                      <a:pt x="594" y="67"/>
                    </a:lnTo>
                    <a:lnTo>
                      <a:pt x="610" y="59"/>
                    </a:lnTo>
                    <a:lnTo>
                      <a:pt x="626" y="51"/>
                    </a:lnTo>
                    <a:lnTo>
                      <a:pt x="641" y="43"/>
                    </a:lnTo>
                    <a:lnTo>
                      <a:pt x="657" y="32"/>
                    </a:lnTo>
                    <a:lnTo>
                      <a:pt x="673" y="23"/>
                    </a:lnTo>
                    <a:lnTo>
                      <a:pt x="685" y="16"/>
                    </a:lnTo>
                    <a:lnTo>
                      <a:pt x="701" y="7"/>
                    </a:lnTo>
                    <a:lnTo>
                      <a:pt x="713"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8" name="Freeform 134">
                <a:extLst>
                  <a:ext uri="{FF2B5EF4-FFF2-40B4-BE49-F238E27FC236}">
                    <a16:creationId xmlns:a16="http://schemas.microsoft.com/office/drawing/2014/main" id="{86F65CDE-F916-420E-836D-596CE94D70C3}"/>
                  </a:ext>
                </a:extLst>
              </p:cNvPr>
              <p:cNvSpPr>
                <a:spLocks/>
              </p:cNvSpPr>
              <p:nvPr/>
            </p:nvSpPr>
            <p:spPr bwMode="auto">
              <a:xfrm>
                <a:off x="747" y="2043"/>
                <a:ext cx="319" cy="482"/>
              </a:xfrm>
              <a:custGeom>
                <a:avLst/>
                <a:gdLst>
                  <a:gd name="T0" fmla="*/ 1595 w 1595"/>
                  <a:gd name="T1" fmla="*/ 1995 h 2411"/>
                  <a:gd name="T2" fmla="*/ 1576 w 1595"/>
                  <a:gd name="T3" fmla="*/ 2011 h 2411"/>
                  <a:gd name="T4" fmla="*/ 1556 w 1595"/>
                  <a:gd name="T5" fmla="*/ 2027 h 2411"/>
                  <a:gd name="T6" fmla="*/ 1537 w 1595"/>
                  <a:gd name="T7" fmla="*/ 2043 h 2411"/>
                  <a:gd name="T8" fmla="*/ 1512 w 1595"/>
                  <a:gd name="T9" fmla="*/ 2062 h 2411"/>
                  <a:gd name="T10" fmla="*/ 1493 w 1595"/>
                  <a:gd name="T11" fmla="*/ 2078 h 2411"/>
                  <a:gd name="T12" fmla="*/ 1470 w 1595"/>
                  <a:gd name="T13" fmla="*/ 2099 h 2411"/>
                  <a:gd name="T14" fmla="*/ 1445 w 1595"/>
                  <a:gd name="T15" fmla="*/ 2122 h 2411"/>
                  <a:gd name="T16" fmla="*/ 1422 w 1595"/>
                  <a:gd name="T17" fmla="*/ 2141 h 2411"/>
                  <a:gd name="T18" fmla="*/ 1398 w 1595"/>
                  <a:gd name="T19" fmla="*/ 2162 h 2411"/>
                  <a:gd name="T20" fmla="*/ 1375 w 1595"/>
                  <a:gd name="T21" fmla="*/ 2185 h 2411"/>
                  <a:gd name="T22" fmla="*/ 1350 w 1595"/>
                  <a:gd name="T23" fmla="*/ 2210 h 2411"/>
                  <a:gd name="T24" fmla="*/ 1327 w 1595"/>
                  <a:gd name="T25" fmla="*/ 2229 h 2411"/>
                  <a:gd name="T26" fmla="*/ 1303 w 1595"/>
                  <a:gd name="T27" fmla="*/ 2252 h 2411"/>
                  <a:gd name="T28" fmla="*/ 1279 w 1595"/>
                  <a:gd name="T29" fmla="*/ 2277 h 2411"/>
                  <a:gd name="T30" fmla="*/ 1259 w 1595"/>
                  <a:gd name="T31" fmla="*/ 2300 h 2411"/>
                  <a:gd name="T32" fmla="*/ 1236 w 1595"/>
                  <a:gd name="T33" fmla="*/ 2324 h 2411"/>
                  <a:gd name="T34" fmla="*/ 1216 w 1595"/>
                  <a:gd name="T35" fmla="*/ 2344 h 2411"/>
                  <a:gd name="T36" fmla="*/ 1200 w 1595"/>
                  <a:gd name="T37" fmla="*/ 2368 h 2411"/>
                  <a:gd name="T38" fmla="*/ 1180 w 1595"/>
                  <a:gd name="T39" fmla="*/ 2391 h 2411"/>
                  <a:gd name="T40" fmla="*/ 1169 w 1595"/>
                  <a:gd name="T41" fmla="*/ 2411 h 2411"/>
                  <a:gd name="T42" fmla="*/ 9 w 1595"/>
                  <a:gd name="T43" fmla="*/ 400 h 2411"/>
                  <a:gd name="T44" fmla="*/ 25 w 1595"/>
                  <a:gd name="T45" fmla="*/ 381 h 2411"/>
                  <a:gd name="T46" fmla="*/ 44 w 1595"/>
                  <a:gd name="T47" fmla="*/ 357 h 2411"/>
                  <a:gd name="T48" fmla="*/ 68 w 1595"/>
                  <a:gd name="T49" fmla="*/ 337 h 2411"/>
                  <a:gd name="T50" fmla="*/ 92 w 1595"/>
                  <a:gd name="T51" fmla="*/ 313 h 2411"/>
                  <a:gd name="T52" fmla="*/ 116 w 1595"/>
                  <a:gd name="T53" fmla="*/ 294 h 2411"/>
                  <a:gd name="T54" fmla="*/ 139 w 1595"/>
                  <a:gd name="T55" fmla="*/ 270 h 2411"/>
                  <a:gd name="T56" fmla="*/ 163 w 1595"/>
                  <a:gd name="T57" fmla="*/ 246 h 2411"/>
                  <a:gd name="T58" fmla="*/ 190 w 1595"/>
                  <a:gd name="T59" fmla="*/ 222 h 2411"/>
                  <a:gd name="T60" fmla="*/ 215 w 1595"/>
                  <a:gd name="T61" fmla="*/ 203 h 2411"/>
                  <a:gd name="T62" fmla="*/ 243 w 1595"/>
                  <a:gd name="T63" fmla="*/ 178 h 2411"/>
                  <a:gd name="T64" fmla="*/ 270 w 1595"/>
                  <a:gd name="T65" fmla="*/ 159 h 2411"/>
                  <a:gd name="T66" fmla="*/ 294 w 1595"/>
                  <a:gd name="T67" fmla="*/ 136 h 2411"/>
                  <a:gd name="T68" fmla="*/ 322 w 1595"/>
                  <a:gd name="T69" fmla="*/ 116 h 2411"/>
                  <a:gd name="T70" fmla="*/ 349 w 1595"/>
                  <a:gd name="T71" fmla="*/ 95 h 2411"/>
                  <a:gd name="T72" fmla="*/ 373 w 1595"/>
                  <a:gd name="T73" fmla="*/ 76 h 2411"/>
                  <a:gd name="T74" fmla="*/ 396 w 1595"/>
                  <a:gd name="T75" fmla="*/ 60 h 2411"/>
                  <a:gd name="T76" fmla="*/ 420 w 1595"/>
                  <a:gd name="T77" fmla="*/ 41 h 2411"/>
                  <a:gd name="T78" fmla="*/ 444 w 1595"/>
                  <a:gd name="T79" fmla="*/ 25 h 2411"/>
                  <a:gd name="T80" fmla="*/ 464 w 1595"/>
                  <a:gd name="T81" fmla="*/ 9 h 24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5"/>
                  <a:gd name="T124" fmla="*/ 0 h 2411"/>
                  <a:gd name="T125" fmla="*/ 1595 w 1595"/>
                  <a:gd name="T126" fmla="*/ 2411 h 24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5" h="2411">
                    <a:moveTo>
                      <a:pt x="475" y="0"/>
                    </a:moveTo>
                    <a:lnTo>
                      <a:pt x="1595" y="1995"/>
                    </a:lnTo>
                    <a:lnTo>
                      <a:pt x="1588" y="2004"/>
                    </a:lnTo>
                    <a:lnTo>
                      <a:pt x="1576" y="2011"/>
                    </a:lnTo>
                    <a:lnTo>
                      <a:pt x="1568" y="2019"/>
                    </a:lnTo>
                    <a:lnTo>
                      <a:pt x="1556" y="2027"/>
                    </a:lnTo>
                    <a:lnTo>
                      <a:pt x="1549" y="2035"/>
                    </a:lnTo>
                    <a:lnTo>
                      <a:pt x="1537" y="2043"/>
                    </a:lnTo>
                    <a:lnTo>
                      <a:pt x="1524" y="2051"/>
                    </a:lnTo>
                    <a:lnTo>
                      <a:pt x="1512" y="2062"/>
                    </a:lnTo>
                    <a:lnTo>
                      <a:pt x="1505" y="2071"/>
                    </a:lnTo>
                    <a:lnTo>
                      <a:pt x="1493" y="2078"/>
                    </a:lnTo>
                    <a:lnTo>
                      <a:pt x="1481" y="2090"/>
                    </a:lnTo>
                    <a:lnTo>
                      <a:pt x="1470" y="2099"/>
                    </a:lnTo>
                    <a:lnTo>
                      <a:pt x="1457" y="2111"/>
                    </a:lnTo>
                    <a:lnTo>
                      <a:pt x="1445" y="2122"/>
                    </a:lnTo>
                    <a:lnTo>
                      <a:pt x="1433" y="2130"/>
                    </a:lnTo>
                    <a:lnTo>
                      <a:pt x="1422" y="2141"/>
                    </a:lnTo>
                    <a:lnTo>
                      <a:pt x="1410" y="2154"/>
                    </a:lnTo>
                    <a:lnTo>
                      <a:pt x="1398" y="2162"/>
                    </a:lnTo>
                    <a:lnTo>
                      <a:pt x="1386" y="2173"/>
                    </a:lnTo>
                    <a:lnTo>
                      <a:pt x="1375" y="2185"/>
                    </a:lnTo>
                    <a:lnTo>
                      <a:pt x="1362" y="2197"/>
                    </a:lnTo>
                    <a:lnTo>
                      <a:pt x="1350" y="2210"/>
                    </a:lnTo>
                    <a:lnTo>
                      <a:pt x="1338" y="2221"/>
                    </a:lnTo>
                    <a:lnTo>
                      <a:pt x="1327" y="2229"/>
                    </a:lnTo>
                    <a:lnTo>
                      <a:pt x="1315" y="2241"/>
                    </a:lnTo>
                    <a:lnTo>
                      <a:pt x="1303" y="2252"/>
                    </a:lnTo>
                    <a:lnTo>
                      <a:pt x="1291" y="2264"/>
                    </a:lnTo>
                    <a:lnTo>
                      <a:pt x="1279" y="2277"/>
                    </a:lnTo>
                    <a:lnTo>
                      <a:pt x="1267" y="2289"/>
                    </a:lnTo>
                    <a:lnTo>
                      <a:pt x="1259" y="2300"/>
                    </a:lnTo>
                    <a:lnTo>
                      <a:pt x="1248" y="2312"/>
                    </a:lnTo>
                    <a:lnTo>
                      <a:pt x="1236" y="2324"/>
                    </a:lnTo>
                    <a:lnTo>
                      <a:pt x="1227" y="2336"/>
                    </a:lnTo>
                    <a:lnTo>
                      <a:pt x="1216" y="2344"/>
                    </a:lnTo>
                    <a:lnTo>
                      <a:pt x="1208" y="2356"/>
                    </a:lnTo>
                    <a:lnTo>
                      <a:pt x="1200" y="2368"/>
                    </a:lnTo>
                    <a:lnTo>
                      <a:pt x="1192" y="2379"/>
                    </a:lnTo>
                    <a:lnTo>
                      <a:pt x="1180" y="2391"/>
                    </a:lnTo>
                    <a:lnTo>
                      <a:pt x="1172" y="2400"/>
                    </a:lnTo>
                    <a:lnTo>
                      <a:pt x="1169" y="2411"/>
                    </a:lnTo>
                    <a:lnTo>
                      <a:pt x="0" y="412"/>
                    </a:lnTo>
                    <a:lnTo>
                      <a:pt x="9" y="400"/>
                    </a:lnTo>
                    <a:lnTo>
                      <a:pt x="16" y="393"/>
                    </a:lnTo>
                    <a:lnTo>
                      <a:pt x="25" y="381"/>
                    </a:lnTo>
                    <a:lnTo>
                      <a:pt x="37" y="368"/>
                    </a:lnTo>
                    <a:lnTo>
                      <a:pt x="44" y="357"/>
                    </a:lnTo>
                    <a:lnTo>
                      <a:pt x="56" y="349"/>
                    </a:lnTo>
                    <a:lnTo>
                      <a:pt x="68" y="337"/>
                    </a:lnTo>
                    <a:lnTo>
                      <a:pt x="79" y="326"/>
                    </a:lnTo>
                    <a:lnTo>
                      <a:pt x="92" y="313"/>
                    </a:lnTo>
                    <a:lnTo>
                      <a:pt x="104" y="301"/>
                    </a:lnTo>
                    <a:lnTo>
                      <a:pt x="116" y="294"/>
                    </a:lnTo>
                    <a:lnTo>
                      <a:pt x="127" y="282"/>
                    </a:lnTo>
                    <a:lnTo>
                      <a:pt x="139" y="270"/>
                    </a:lnTo>
                    <a:lnTo>
                      <a:pt x="151" y="259"/>
                    </a:lnTo>
                    <a:lnTo>
                      <a:pt x="163" y="246"/>
                    </a:lnTo>
                    <a:lnTo>
                      <a:pt x="174" y="234"/>
                    </a:lnTo>
                    <a:lnTo>
                      <a:pt x="190" y="222"/>
                    </a:lnTo>
                    <a:lnTo>
                      <a:pt x="202" y="215"/>
                    </a:lnTo>
                    <a:lnTo>
                      <a:pt x="215" y="203"/>
                    </a:lnTo>
                    <a:lnTo>
                      <a:pt x="230" y="190"/>
                    </a:lnTo>
                    <a:lnTo>
                      <a:pt x="243" y="178"/>
                    </a:lnTo>
                    <a:lnTo>
                      <a:pt x="254" y="171"/>
                    </a:lnTo>
                    <a:lnTo>
                      <a:pt x="270" y="159"/>
                    </a:lnTo>
                    <a:lnTo>
                      <a:pt x="282" y="148"/>
                    </a:lnTo>
                    <a:lnTo>
                      <a:pt x="294" y="136"/>
                    </a:lnTo>
                    <a:lnTo>
                      <a:pt x="310" y="127"/>
                    </a:lnTo>
                    <a:lnTo>
                      <a:pt x="322" y="116"/>
                    </a:lnTo>
                    <a:lnTo>
                      <a:pt x="333" y="108"/>
                    </a:lnTo>
                    <a:lnTo>
                      <a:pt x="349" y="95"/>
                    </a:lnTo>
                    <a:lnTo>
                      <a:pt x="361" y="88"/>
                    </a:lnTo>
                    <a:lnTo>
                      <a:pt x="373" y="76"/>
                    </a:lnTo>
                    <a:lnTo>
                      <a:pt x="385" y="68"/>
                    </a:lnTo>
                    <a:lnTo>
                      <a:pt x="396" y="60"/>
                    </a:lnTo>
                    <a:lnTo>
                      <a:pt x="408" y="53"/>
                    </a:lnTo>
                    <a:lnTo>
                      <a:pt x="420" y="41"/>
                    </a:lnTo>
                    <a:lnTo>
                      <a:pt x="433" y="32"/>
                    </a:lnTo>
                    <a:lnTo>
                      <a:pt x="444" y="25"/>
                    </a:lnTo>
                    <a:lnTo>
                      <a:pt x="456" y="16"/>
                    </a:lnTo>
                    <a:lnTo>
                      <a:pt x="464" y="9"/>
                    </a:lnTo>
                    <a:lnTo>
                      <a:pt x="47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79" name="Freeform 135">
                <a:extLst>
                  <a:ext uri="{FF2B5EF4-FFF2-40B4-BE49-F238E27FC236}">
                    <a16:creationId xmlns:a16="http://schemas.microsoft.com/office/drawing/2014/main" id="{BDC945BA-20B6-46D2-9F48-2A2BDA7C8AB3}"/>
                  </a:ext>
                </a:extLst>
              </p:cNvPr>
              <p:cNvSpPr>
                <a:spLocks/>
              </p:cNvSpPr>
              <p:nvPr/>
            </p:nvSpPr>
            <p:spPr bwMode="auto">
              <a:xfrm>
                <a:off x="740" y="2126"/>
                <a:ext cx="240" cy="407"/>
              </a:xfrm>
              <a:custGeom>
                <a:avLst/>
                <a:gdLst>
                  <a:gd name="T0" fmla="*/ 35 w 1204"/>
                  <a:gd name="T1" fmla="*/ 0 h 2035"/>
                  <a:gd name="T2" fmla="*/ 1204 w 1204"/>
                  <a:gd name="T3" fmla="*/ 1999 h 2035"/>
                  <a:gd name="T4" fmla="*/ 1199 w 1204"/>
                  <a:gd name="T5" fmla="*/ 1999 h 2035"/>
                  <a:gd name="T6" fmla="*/ 1199 w 1204"/>
                  <a:gd name="T7" fmla="*/ 2003 h 2035"/>
                  <a:gd name="T8" fmla="*/ 1199 w 1204"/>
                  <a:gd name="T9" fmla="*/ 2007 h 2035"/>
                  <a:gd name="T10" fmla="*/ 1195 w 1204"/>
                  <a:gd name="T11" fmla="*/ 2007 h 2035"/>
                  <a:gd name="T12" fmla="*/ 1195 w 1204"/>
                  <a:gd name="T13" fmla="*/ 2011 h 2035"/>
                  <a:gd name="T14" fmla="*/ 1191 w 1204"/>
                  <a:gd name="T15" fmla="*/ 2011 h 2035"/>
                  <a:gd name="T16" fmla="*/ 1191 w 1204"/>
                  <a:gd name="T17" fmla="*/ 2015 h 2035"/>
                  <a:gd name="T18" fmla="*/ 1191 w 1204"/>
                  <a:gd name="T19" fmla="*/ 2019 h 2035"/>
                  <a:gd name="T20" fmla="*/ 1188 w 1204"/>
                  <a:gd name="T21" fmla="*/ 2019 h 2035"/>
                  <a:gd name="T22" fmla="*/ 1188 w 1204"/>
                  <a:gd name="T23" fmla="*/ 2023 h 2035"/>
                  <a:gd name="T24" fmla="*/ 1183 w 1204"/>
                  <a:gd name="T25" fmla="*/ 2023 h 2035"/>
                  <a:gd name="T26" fmla="*/ 1183 w 1204"/>
                  <a:gd name="T27" fmla="*/ 2027 h 2035"/>
                  <a:gd name="T28" fmla="*/ 1183 w 1204"/>
                  <a:gd name="T29" fmla="*/ 2030 h 2035"/>
                  <a:gd name="T30" fmla="*/ 1179 w 1204"/>
                  <a:gd name="T31" fmla="*/ 2030 h 2035"/>
                  <a:gd name="T32" fmla="*/ 1179 w 1204"/>
                  <a:gd name="T33" fmla="*/ 2035 h 2035"/>
                  <a:gd name="T34" fmla="*/ 1179 w 1204"/>
                  <a:gd name="T35" fmla="*/ 2030 h 2035"/>
                  <a:gd name="T36" fmla="*/ 1176 w 1204"/>
                  <a:gd name="T37" fmla="*/ 2023 h 2035"/>
                  <a:gd name="T38" fmla="*/ 1176 w 1204"/>
                  <a:gd name="T39" fmla="*/ 2015 h 2035"/>
                  <a:gd name="T40" fmla="*/ 1176 w 1204"/>
                  <a:gd name="T41" fmla="*/ 2003 h 2035"/>
                  <a:gd name="T42" fmla="*/ 1176 w 1204"/>
                  <a:gd name="T43" fmla="*/ 1995 h 2035"/>
                  <a:gd name="T44" fmla="*/ 1176 w 1204"/>
                  <a:gd name="T45" fmla="*/ 1988 h 2035"/>
                  <a:gd name="T46" fmla="*/ 1176 w 1204"/>
                  <a:gd name="T47" fmla="*/ 1979 h 2035"/>
                  <a:gd name="T48" fmla="*/ 1176 w 1204"/>
                  <a:gd name="T49" fmla="*/ 1975 h 2035"/>
                  <a:gd name="T50" fmla="*/ 1172 w 1204"/>
                  <a:gd name="T51" fmla="*/ 1972 h 2035"/>
                  <a:gd name="T52" fmla="*/ 0 w 1204"/>
                  <a:gd name="T53" fmla="*/ 44 h 2035"/>
                  <a:gd name="T54" fmla="*/ 5 w 1204"/>
                  <a:gd name="T55" fmla="*/ 44 h 2035"/>
                  <a:gd name="T56" fmla="*/ 5 w 1204"/>
                  <a:gd name="T57" fmla="*/ 40 h 2035"/>
                  <a:gd name="T58" fmla="*/ 8 w 1204"/>
                  <a:gd name="T59" fmla="*/ 40 h 2035"/>
                  <a:gd name="T60" fmla="*/ 8 w 1204"/>
                  <a:gd name="T61" fmla="*/ 36 h 2035"/>
                  <a:gd name="T62" fmla="*/ 8 w 1204"/>
                  <a:gd name="T63" fmla="*/ 32 h 2035"/>
                  <a:gd name="T64" fmla="*/ 12 w 1204"/>
                  <a:gd name="T65" fmla="*/ 32 h 2035"/>
                  <a:gd name="T66" fmla="*/ 12 w 1204"/>
                  <a:gd name="T67" fmla="*/ 28 h 2035"/>
                  <a:gd name="T68" fmla="*/ 16 w 1204"/>
                  <a:gd name="T69" fmla="*/ 28 h 2035"/>
                  <a:gd name="T70" fmla="*/ 16 w 1204"/>
                  <a:gd name="T71" fmla="*/ 24 h 2035"/>
                  <a:gd name="T72" fmla="*/ 19 w 1204"/>
                  <a:gd name="T73" fmla="*/ 20 h 2035"/>
                  <a:gd name="T74" fmla="*/ 19 w 1204"/>
                  <a:gd name="T75" fmla="*/ 16 h 2035"/>
                  <a:gd name="T76" fmla="*/ 24 w 1204"/>
                  <a:gd name="T77" fmla="*/ 16 h 2035"/>
                  <a:gd name="T78" fmla="*/ 24 w 1204"/>
                  <a:gd name="T79" fmla="*/ 12 h 2035"/>
                  <a:gd name="T80" fmla="*/ 28 w 1204"/>
                  <a:gd name="T81" fmla="*/ 12 h 2035"/>
                  <a:gd name="T82" fmla="*/ 28 w 1204"/>
                  <a:gd name="T83" fmla="*/ 9 h 2035"/>
                  <a:gd name="T84" fmla="*/ 32 w 1204"/>
                  <a:gd name="T85" fmla="*/ 4 h 2035"/>
                  <a:gd name="T86" fmla="*/ 32 w 1204"/>
                  <a:gd name="T87" fmla="*/ 0 h 2035"/>
                  <a:gd name="T88" fmla="*/ 35 w 1204"/>
                  <a:gd name="T89" fmla="*/ 0 h 20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4"/>
                  <a:gd name="T136" fmla="*/ 0 h 2035"/>
                  <a:gd name="T137" fmla="*/ 1204 w 1204"/>
                  <a:gd name="T138" fmla="*/ 2035 h 20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4" h="2035">
                    <a:moveTo>
                      <a:pt x="35" y="0"/>
                    </a:moveTo>
                    <a:lnTo>
                      <a:pt x="1204" y="1999"/>
                    </a:lnTo>
                    <a:lnTo>
                      <a:pt x="1199" y="1999"/>
                    </a:lnTo>
                    <a:lnTo>
                      <a:pt x="1199" y="2003"/>
                    </a:lnTo>
                    <a:lnTo>
                      <a:pt x="1199" y="2007"/>
                    </a:lnTo>
                    <a:lnTo>
                      <a:pt x="1195" y="2007"/>
                    </a:lnTo>
                    <a:lnTo>
                      <a:pt x="1195" y="2011"/>
                    </a:lnTo>
                    <a:lnTo>
                      <a:pt x="1191" y="2011"/>
                    </a:lnTo>
                    <a:lnTo>
                      <a:pt x="1191" y="2015"/>
                    </a:lnTo>
                    <a:lnTo>
                      <a:pt x="1191" y="2019"/>
                    </a:lnTo>
                    <a:lnTo>
                      <a:pt x="1188" y="2019"/>
                    </a:lnTo>
                    <a:lnTo>
                      <a:pt x="1188" y="2023"/>
                    </a:lnTo>
                    <a:lnTo>
                      <a:pt x="1183" y="2023"/>
                    </a:lnTo>
                    <a:lnTo>
                      <a:pt x="1183" y="2027"/>
                    </a:lnTo>
                    <a:lnTo>
                      <a:pt x="1183" y="2030"/>
                    </a:lnTo>
                    <a:lnTo>
                      <a:pt x="1179" y="2030"/>
                    </a:lnTo>
                    <a:lnTo>
                      <a:pt x="1179" y="2035"/>
                    </a:lnTo>
                    <a:lnTo>
                      <a:pt x="1179" y="2030"/>
                    </a:lnTo>
                    <a:lnTo>
                      <a:pt x="1176" y="2023"/>
                    </a:lnTo>
                    <a:lnTo>
                      <a:pt x="1176" y="2015"/>
                    </a:lnTo>
                    <a:lnTo>
                      <a:pt x="1176" y="2003"/>
                    </a:lnTo>
                    <a:lnTo>
                      <a:pt x="1176" y="1995"/>
                    </a:lnTo>
                    <a:lnTo>
                      <a:pt x="1176" y="1988"/>
                    </a:lnTo>
                    <a:lnTo>
                      <a:pt x="1176" y="1979"/>
                    </a:lnTo>
                    <a:lnTo>
                      <a:pt x="1176" y="1975"/>
                    </a:lnTo>
                    <a:lnTo>
                      <a:pt x="1172" y="1972"/>
                    </a:lnTo>
                    <a:lnTo>
                      <a:pt x="0" y="44"/>
                    </a:lnTo>
                    <a:lnTo>
                      <a:pt x="5" y="44"/>
                    </a:lnTo>
                    <a:lnTo>
                      <a:pt x="5" y="40"/>
                    </a:lnTo>
                    <a:lnTo>
                      <a:pt x="8" y="40"/>
                    </a:lnTo>
                    <a:lnTo>
                      <a:pt x="8" y="36"/>
                    </a:lnTo>
                    <a:lnTo>
                      <a:pt x="8" y="32"/>
                    </a:lnTo>
                    <a:lnTo>
                      <a:pt x="12" y="32"/>
                    </a:lnTo>
                    <a:lnTo>
                      <a:pt x="12" y="28"/>
                    </a:lnTo>
                    <a:lnTo>
                      <a:pt x="16" y="28"/>
                    </a:lnTo>
                    <a:lnTo>
                      <a:pt x="16" y="24"/>
                    </a:lnTo>
                    <a:lnTo>
                      <a:pt x="19" y="20"/>
                    </a:lnTo>
                    <a:lnTo>
                      <a:pt x="19" y="16"/>
                    </a:lnTo>
                    <a:lnTo>
                      <a:pt x="24" y="16"/>
                    </a:lnTo>
                    <a:lnTo>
                      <a:pt x="24" y="12"/>
                    </a:lnTo>
                    <a:lnTo>
                      <a:pt x="28" y="12"/>
                    </a:lnTo>
                    <a:lnTo>
                      <a:pt x="28" y="9"/>
                    </a:lnTo>
                    <a:lnTo>
                      <a:pt x="32" y="4"/>
                    </a:lnTo>
                    <a:lnTo>
                      <a:pt x="32" y="0"/>
                    </a:lnTo>
                    <a:lnTo>
                      <a:pt x="35" y="0"/>
                    </a:lnTo>
                    <a:close/>
                  </a:path>
                </a:pathLst>
              </a:custGeom>
              <a:solidFill>
                <a:srgbClr val="B16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0" name="Freeform 136">
                <a:extLst>
                  <a:ext uri="{FF2B5EF4-FFF2-40B4-BE49-F238E27FC236}">
                    <a16:creationId xmlns:a16="http://schemas.microsoft.com/office/drawing/2014/main" id="{495E4BE1-54AE-414B-A620-54881ED70142}"/>
                  </a:ext>
                </a:extLst>
              </p:cNvPr>
              <p:cNvSpPr>
                <a:spLocks/>
              </p:cNvSpPr>
              <p:nvPr/>
            </p:nvSpPr>
            <p:spPr bwMode="auto">
              <a:xfrm>
                <a:off x="737" y="2134"/>
                <a:ext cx="237" cy="391"/>
              </a:xfrm>
              <a:custGeom>
                <a:avLst/>
                <a:gdLst>
                  <a:gd name="T0" fmla="*/ 11 w 1183"/>
                  <a:gd name="T1" fmla="*/ 0 h 1951"/>
                  <a:gd name="T2" fmla="*/ 1183 w 1183"/>
                  <a:gd name="T3" fmla="*/ 1928 h 1951"/>
                  <a:gd name="T4" fmla="*/ 1183 w 1183"/>
                  <a:gd name="T5" fmla="*/ 1931 h 1951"/>
                  <a:gd name="T6" fmla="*/ 1183 w 1183"/>
                  <a:gd name="T7" fmla="*/ 1935 h 1951"/>
                  <a:gd name="T8" fmla="*/ 1178 w 1183"/>
                  <a:gd name="T9" fmla="*/ 1935 h 1951"/>
                  <a:gd name="T10" fmla="*/ 1178 w 1183"/>
                  <a:gd name="T11" fmla="*/ 1939 h 1951"/>
                  <a:gd name="T12" fmla="*/ 1178 w 1183"/>
                  <a:gd name="T13" fmla="*/ 1944 h 1951"/>
                  <a:gd name="T14" fmla="*/ 1175 w 1183"/>
                  <a:gd name="T15" fmla="*/ 1944 h 1951"/>
                  <a:gd name="T16" fmla="*/ 1175 w 1183"/>
                  <a:gd name="T17" fmla="*/ 1947 h 1951"/>
                  <a:gd name="T18" fmla="*/ 1175 w 1183"/>
                  <a:gd name="T19" fmla="*/ 1951 h 1951"/>
                  <a:gd name="T20" fmla="*/ 0 w 1183"/>
                  <a:gd name="T21" fmla="*/ 23 h 1951"/>
                  <a:gd name="T22" fmla="*/ 3 w 1183"/>
                  <a:gd name="T23" fmla="*/ 23 h 1951"/>
                  <a:gd name="T24" fmla="*/ 3 w 1183"/>
                  <a:gd name="T25" fmla="*/ 20 h 1951"/>
                  <a:gd name="T26" fmla="*/ 3 w 1183"/>
                  <a:gd name="T27" fmla="*/ 16 h 1951"/>
                  <a:gd name="T28" fmla="*/ 7 w 1183"/>
                  <a:gd name="T29" fmla="*/ 16 h 1951"/>
                  <a:gd name="T30" fmla="*/ 7 w 1183"/>
                  <a:gd name="T31" fmla="*/ 12 h 1951"/>
                  <a:gd name="T32" fmla="*/ 7 w 1183"/>
                  <a:gd name="T33" fmla="*/ 7 h 1951"/>
                  <a:gd name="T34" fmla="*/ 11 w 1183"/>
                  <a:gd name="T35" fmla="*/ 7 h 1951"/>
                  <a:gd name="T36" fmla="*/ 11 w 1183"/>
                  <a:gd name="T37" fmla="*/ 4 h 1951"/>
                  <a:gd name="T38" fmla="*/ 11 w 1183"/>
                  <a:gd name="T39" fmla="*/ 0 h 19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3"/>
                  <a:gd name="T61" fmla="*/ 0 h 1951"/>
                  <a:gd name="T62" fmla="*/ 1183 w 1183"/>
                  <a:gd name="T63" fmla="*/ 1951 h 19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3" h="1951">
                    <a:moveTo>
                      <a:pt x="11" y="0"/>
                    </a:moveTo>
                    <a:lnTo>
                      <a:pt x="1183" y="1928"/>
                    </a:lnTo>
                    <a:lnTo>
                      <a:pt x="1183" y="1931"/>
                    </a:lnTo>
                    <a:lnTo>
                      <a:pt x="1183" y="1935"/>
                    </a:lnTo>
                    <a:lnTo>
                      <a:pt x="1178" y="1935"/>
                    </a:lnTo>
                    <a:lnTo>
                      <a:pt x="1178" y="1939"/>
                    </a:lnTo>
                    <a:lnTo>
                      <a:pt x="1178" y="1944"/>
                    </a:lnTo>
                    <a:lnTo>
                      <a:pt x="1175" y="1944"/>
                    </a:lnTo>
                    <a:lnTo>
                      <a:pt x="1175" y="1947"/>
                    </a:lnTo>
                    <a:lnTo>
                      <a:pt x="1175" y="1951"/>
                    </a:lnTo>
                    <a:lnTo>
                      <a:pt x="0" y="23"/>
                    </a:lnTo>
                    <a:lnTo>
                      <a:pt x="3" y="23"/>
                    </a:lnTo>
                    <a:lnTo>
                      <a:pt x="3" y="20"/>
                    </a:lnTo>
                    <a:lnTo>
                      <a:pt x="3" y="16"/>
                    </a:lnTo>
                    <a:lnTo>
                      <a:pt x="7" y="16"/>
                    </a:lnTo>
                    <a:lnTo>
                      <a:pt x="7" y="12"/>
                    </a:lnTo>
                    <a:lnTo>
                      <a:pt x="7" y="7"/>
                    </a:lnTo>
                    <a:lnTo>
                      <a:pt x="11" y="7"/>
                    </a:lnTo>
                    <a:lnTo>
                      <a:pt x="11" y="4"/>
                    </a:lnTo>
                    <a:lnTo>
                      <a:pt x="11" y="0"/>
                    </a:lnTo>
                    <a:close/>
                  </a:path>
                </a:pathLst>
              </a:custGeom>
              <a:solidFill>
                <a:srgbClr val="9832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1" name="Freeform 137">
                <a:extLst>
                  <a:ext uri="{FF2B5EF4-FFF2-40B4-BE49-F238E27FC236}">
                    <a16:creationId xmlns:a16="http://schemas.microsoft.com/office/drawing/2014/main" id="{ECF67095-59FA-430C-B0B7-2F9E6D134F9B}"/>
                  </a:ext>
                </a:extLst>
              </p:cNvPr>
              <p:cNvSpPr>
                <a:spLocks/>
              </p:cNvSpPr>
              <p:nvPr/>
            </p:nvSpPr>
            <p:spPr bwMode="auto">
              <a:xfrm>
                <a:off x="736" y="2134"/>
                <a:ext cx="238" cy="400"/>
              </a:xfrm>
              <a:custGeom>
                <a:avLst/>
                <a:gdLst>
                  <a:gd name="T0" fmla="*/ 20 w 1192"/>
                  <a:gd name="T1" fmla="*/ 0 h 1999"/>
                  <a:gd name="T2" fmla="*/ 1192 w 1192"/>
                  <a:gd name="T3" fmla="*/ 1928 h 1999"/>
                  <a:gd name="T4" fmla="*/ 1192 w 1192"/>
                  <a:gd name="T5" fmla="*/ 1931 h 1999"/>
                  <a:gd name="T6" fmla="*/ 1192 w 1192"/>
                  <a:gd name="T7" fmla="*/ 1935 h 1999"/>
                  <a:gd name="T8" fmla="*/ 1187 w 1192"/>
                  <a:gd name="T9" fmla="*/ 1939 h 1999"/>
                  <a:gd name="T10" fmla="*/ 1187 w 1192"/>
                  <a:gd name="T11" fmla="*/ 1944 h 1999"/>
                  <a:gd name="T12" fmla="*/ 1184 w 1192"/>
                  <a:gd name="T13" fmla="*/ 1947 h 1999"/>
                  <a:gd name="T14" fmla="*/ 1184 w 1192"/>
                  <a:gd name="T15" fmla="*/ 1951 h 1999"/>
                  <a:gd name="T16" fmla="*/ 1184 w 1192"/>
                  <a:gd name="T17" fmla="*/ 1955 h 1999"/>
                  <a:gd name="T18" fmla="*/ 1180 w 1192"/>
                  <a:gd name="T19" fmla="*/ 1955 h 1999"/>
                  <a:gd name="T20" fmla="*/ 1180 w 1192"/>
                  <a:gd name="T21" fmla="*/ 1959 h 1999"/>
                  <a:gd name="T22" fmla="*/ 1180 w 1192"/>
                  <a:gd name="T23" fmla="*/ 1963 h 1999"/>
                  <a:gd name="T24" fmla="*/ 1180 w 1192"/>
                  <a:gd name="T25" fmla="*/ 1967 h 1999"/>
                  <a:gd name="T26" fmla="*/ 1184 w 1192"/>
                  <a:gd name="T27" fmla="*/ 1975 h 1999"/>
                  <a:gd name="T28" fmla="*/ 1184 w 1192"/>
                  <a:gd name="T29" fmla="*/ 1979 h 1999"/>
                  <a:gd name="T30" fmla="*/ 1187 w 1192"/>
                  <a:gd name="T31" fmla="*/ 1983 h 1999"/>
                  <a:gd name="T32" fmla="*/ 1192 w 1192"/>
                  <a:gd name="T33" fmla="*/ 1986 h 1999"/>
                  <a:gd name="T34" fmla="*/ 1192 w 1192"/>
                  <a:gd name="T35" fmla="*/ 1991 h 1999"/>
                  <a:gd name="T36" fmla="*/ 1192 w 1192"/>
                  <a:gd name="T37" fmla="*/ 1995 h 1999"/>
                  <a:gd name="T38" fmla="*/ 1192 w 1192"/>
                  <a:gd name="T39" fmla="*/ 1999 h 1999"/>
                  <a:gd name="T40" fmla="*/ 0 w 1192"/>
                  <a:gd name="T41" fmla="*/ 44 h 1999"/>
                  <a:gd name="T42" fmla="*/ 0 w 1192"/>
                  <a:gd name="T43" fmla="*/ 39 h 1999"/>
                  <a:gd name="T44" fmla="*/ 4 w 1192"/>
                  <a:gd name="T45" fmla="*/ 39 h 1999"/>
                  <a:gd name="T46" fmla="*/ 4 w 1192"/>
                  <a:gd name="T47" fmla="*/ 35 h 1999"/>
                  <a:gd name="T48" fmla="*/ 4 w 1192"/>
                  <a:gd name="T49" fmla="*/ 32 h 1999"/>
                  <a:gd name="T50" fmla="*/ 9 w 1192"/>
                  <a:gd name="T51" fmla="*/ 32 h 1999"/>
                  <a:gd name="T52" fmla="*/ 9 w 1192"/>
                  <a:gd name="T53" fmla="*/ 28 h 1999"/>
                  <a:gd name="T54" fmla="*/ 9 w 1192"/>
                  <a:gd name="T55" fmla="*/ 23 h 1999"/>
                  <a:gd name="T56" fmla="*/ 20 w 1192"/>
                  <a:gd name="T57" fmla="*/ 0 h 19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2"/>
                  <a:gd name="T88" fmla="*/ 0 h 1999"/>
                  <a:gd name="T89" fmla="*/ 1192 w 1192"/>
                  <a:gd name="T90" fmla="*/ 1999 h 19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2" h="1999">
                    <a:moveTo>
                      <a:pt x="20" y="0"/>
                    </a:moveTo>
                    <a:lnTo>
                      <a:pt x="1192" y="1928"/>
                    </a:lnTo>
                    <a:lnTo>
                      <a:pt x="1192" y="1931"/>
                    </a:lnTo>
                    <a:lnTo>
                      <a:pt x="1192" y="1935"/>
                    </a:lnTo>
                    <a:lnTo>
                      <a:pt x="1187" y="1939"/>
                    </a:lnTo>
                    <a:lnTo>
                      <a:pt x="1187" y="1944"/>
                    </a:lnTo>
                    <a:lnTo>
                      <a:pt x="1184" y="1947"/>
                    </a:lnTo>
                    <a:lnTo>
                      <a:pt x="1184" y="1951"/>
                    </a:lnTo>
                    <a:lnTo>
                      <a:pt x="1184" y="1955"/>
                    </a:lnTo>
                    <a:lnTo>
                      <a:pt x="1180" y="1955"/>
                    </a:lnTo>
                    <a:lnTo>
                      <a:pt x="1180" y="1959"/>
                    </a:lnTo>
                    <a:lnTo>
                      <a:pt x="1180" y="1963"/>
                    </a:lnTo>
                    <a:lnTo>
                      <a:pt x="1180" y="1967"/>
                    </a:lnTo>
                    <a:lnTo>
                      <a:pt x="1184" y="1975"/>
                    </a:lnTo>
                    <a:lnTo>
                      <a:pt x="1184" y="1979"/>
                    </a:lnTo>
                    <a:lnTo>
                      <a:pt x="1187" y="1983"/>
                    </a:lnTo>
                    <a:lnTo>
                      <a:pt x="1192" y="1986"/>
                    </a:lnTo>
                    <a:lnTo>
                      <a:pt x="1192" y="1991"/>
                    </a:lnTo>
                    <a:lnTo>
                      <a:pt x="1192" y="1995"/>
                    </a:lnTo>
                    <a:lnTo>
                      <a:pt x="1192" y="1999"/>
                    </a:lnTo>
                    <a:lnTo>
                      <a:pt x="0" y="44"/>
                    </a:lnTo>
                    <a:lnTo>
                      <a:pt x="0" y="39"/>
                    </a:lnTo>
                    <a:lnTo>
                      <a:pt x="4" y="39"/>
                    </a:lnTo>
                    <a:lnTo>
                      <a:pt x="4" y="35"/>
                    </a:lnTo>
                    <a:lnTo>
                      <a:pt x="4" y="32"/>
                    </a:lnTo>
                    <a:lnTo>
                      <a:pt x="9" y="32"/>
                    </a:lnTo>
                    <a:lnTo>
                      <a:pt x="9" y="28"/>
                    </a:lnTo>
                    <a:lnTo>
                      <a:pt x="9" y="23"/>
                    </a:lnTo>
                    <a:lnTo>
                      <a:pt x="20" y="0"/>
                    </a:lnTo>
                    <a:close/>
                  </a:path>
                </a:pathLst>
              </a:custGeom>
              <a:solidFill>
                <a:srgbClr val="B16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2" name="Freeform 138">
                <a:extLst>
                  <a:ext uri="{FF2B5EF4-FFF2-40B4-BE49-F238E27FC236}">
                    <a16:creationId xmlns:a16="http://schemas.microsoft.com/office/drawing/2014/main" id="{84B360CE-BBFB-4BF4-8D57-D4F9ADDC468B}"/>
                  </a:ext>
                </a:extLst>
              </p:cNvPr>
              <p:cNvSpPr>
                <a:spLocks/>
              </p:cNvSpPr>
              <p:nvPr/>
            </p:nvSpPr>
            <p:spPr bwMode="auto">
              <a:xfrm>
                <a:off x="732" y="2143"/>
                <a:ext cx="242" cy="401"/>
              </a:xfrm>
              <a:custGeom>
                <a:avLst/>
                <a:gdLst>
                  <a:gd name="T0" fmla="*/ 19 w 1211"/>
                  <a:gd name="T1" fmla="*/ 0 h 2002"/>
                  <a:gd name="T2" fmla="*/ 1211 w 1211"/>
                  <a:gd name="T3" fmla="*/ 1955 h 2002"/>
                  <a:gd name="T4" fmla="*/ 1211 w 1211"/>
                  <a:gd name="T5" fmla="*/ 1958 h 2002"/>
                  <a:gd name="T6" fmla="*/ 1206 w 1211"/>
                  <a:gd name="T7" fmla="*/ 1958 h 2002"/>
                  <a:gd name="T8" fmla="*/ 1206 w 1211"/>
                  <a:gd name="T9" fmla="*/ 1963 h 2002"/>
                  <a:gd name="T10" fmla="*/ 1206 w 1211"/>
                  <a:gd name="T11" fmla="*/ 1967 h 2002"/>
                  <a:gd name="T12" fmla="*/ 1203 w 1211"/>
                  <a:gd name="T13" fmla="*/ 1967 h 2002"/>
                  <a:gd name="T14" fmla="*/ 1203 w 1211"/>
                  <a:gd name="T15" fmla="*/ 1970 h 2002"/>
                  <a:gd name="T16" fmla="*/ 1199 w 1211"/>
                  <a:gd name="T17" fmla="*/ 1970 h 2002"/>
                  <a:gd name="T18" fmla="*/ 1195 w 1211"/>
                  <a:gd name="T19" fmla="*/ 1970 h 2002"/>
                  <a:gd name="T20" fmla="*/ 1190 w 1211"/>
                  <a:gd name="T21" fmla="*/ 1970 h 2002"/>
                  <a:gd name="T22" fmla="*/ 1187 w 1211"/>
                  <a:gd name="T23" fmla="*/ 1970 h 2002"/>
                  <a:gd name="T24" fmla="*/ 1183 w 1211"/>
                  <a:gd name="T25" fmla="*/ 1974 h 2002"/>
                  <a:gd name="T26" fmla="*/ 1183 w 1211"/>
                  <a:gd name="T27" fmla="*/ 1979 h 2002"/>
                  <a:gd name="T28" fmla="*/ 1187 w 1211"/>
                  <a:gd name="T29" fmla="*/ 1974 h 2002"/>
                  <a:gd name="T30" fmla="*/ 1187 w 1211"/>
                  <a:gd name="T31" fmla="*/ 1970 h 2002"/>
                  <a:gd name="T32" fmla="*/ 1190 w 1211"/>
                  <a:gd name="T33" fmla="*/ 1967 h 2002"/>
                  <a:gd name="T34" fmla="*/ 1190 w 1211"/>
                  <a:gd name="T35" fmla="*/ 1963 h 2002"/>
                  <a:gd name="T36" fmla="*/ 1195 w 1211"/>
                  <a:gd name="T37" fmla="*/ 1958 h 2002"/>
                  <a:gd name="T38" fmla="*/ 1199 w 1211"/>
                  <a:gd name="T39" fmla="*/ 1958 h 2002"/>
                  <a:gd name="T40" fmla="*/ 1199 w 1211"/>
                  <a:gd name="T41" fmla="*/ 1963 h 2002"/>
                  <a:gd name="T42" fmla="*/ 1199 w 1211"/>
                  <a:gd name="T43" fmla="*/ 1967 h 2002"/>
                  <a:gd name="T44" fmla="*/ 1199 w 1211"/>
                  <a:gd name="T45" fmla="*/ 1970 h 2002"/>
                  <a:gd name="T46" fmla="*/ 1199 w 1211"/>
                  <a:gd name="T47" fmla="*/ 1974 h 2002"/>
                  <a:gd name="T48" fmla="*/ 1199 w 1211"/>
                  <a:gd name="T49" fmla="*/ 1979 h 2002"/>
                  <a:gd name="T50" fmla="*/ 1199 w 1211"/>
                  <a:gd name="T51" fmla="*/ 1982 h 2002"/>
                  <a:gd name="T52" fmla="*/ 1199 w 1211"/>
                  <a:gd name="T53" fmla="*/ 1986 h 2002"/>
                  <a:gd name="T54" fmla="*/ 1199 w 1211"/>
                  <a:gd name="T55" fmla="*/ 1990 h 2002"/>
                  <a:gd name="T56" fmla="*/ 1203 w 1211"/>
                  <a:gd name="T57" fmla="*/ 1995 h 2002"/>
                  <a:gd name="T58" fmla="*/ 1203 w 1211"/>
                  <a:gd name="T59" fmla="*/ 1998 h 2002"/>
                  <a:gd name="T60" fmla="*/ 1203 w 1211"/>
                  <a:gd name="T61" fmla="*/ 2002 h 2002"/>
                  <a:gd name="T62" fmla="*/ 7 w 1211"/>
                  <a:gd name="T63" fmla="*/ 114 h 2002"/>
                  <a:gd name="T64" fmla="*/ 3 w 1211"/>
                  <a:gd name="T65" fmla="*/ 111 h 2002"/>
                  <a:gd name="T66" fmla="*/ 3 w 1211"/>
                  <a:gd name="T67" fmla="*/ 106 h 2002"/>
                  <a:gd name="T68" fmla="*/ 3 w 1211"/>
                  <a:gd name="T69" fmla="*/ 102 h 2002"/>
                  <a:gd name="T70" fmla="*/ 3 w 1211"/>
                  <a:gd name="T71" fmla="*/ 99 h 2002"/>
                  <a:gd name="T72" fmla="*/ 3 w 1211"/>
                  <a:gd name="T73" fmla="*/ 95 h 2002"/>
                  <a:gd name="T74" fmla="*/ 0 w 1211"/>
                  <a:gd name="T75" fmla="*/ 95 h 2002"/>
                  <a:gd name="T76" fmla="*/ 0 w 1211"/>
                  <a:gd name="T77" fmla="*/ 90 h 2002"/>
                  <a:gd name="T78" fmla="*/ 0 w 1211"/>
                  <a:gd name="T79" fmla="*/ 86 h 2002"/>
                  <a:gd name="T80" fmla="*/ 0 w 1211"/>
                  <a:gd name="T81" fmla="*/ 83 h 2002"/>
                  <a:gd name="T82" fmla="*/ 0 w 1211"/>
                  <a:gd name="T83" fmla="*/ 79 h 2002"/>
                  <a:gd name="T84" fmla="*/ 3 w 1211"/>
                  <a:gd name="T85" fmla="*/ 74 h 2002"/>
                  <a:gd name="T86" fmla="*/ 3 w 1211"/>
                  <a:gd name="T87" fmla="*/ 71 h 2002"/>
                  <a:gd name="T88" fmla="*/ 3 w 1211"/>
                  <a:gd name="T89" fmla="*/ 67 h 2002"/>
                  <a:gd name="T90" fmla="*/ 3 w 1211"/>
                  <a:gd name="T91" fmla="*/ 63 h 2002"/>
                  <a:gd name="T92" fmla="*/ 3 w 1211"/>
                  <a:gd name="T93" fmla="*/ 58 h 2002"/>
                  <a:gd name="T94" fmla="*/ 3 w 1211"/>
                  <a:gd name="T95" fmla="*/ 55 h 2002"/>
                  <a:gd name="T96" fmla="*/ 3 w 1211"/>
                  <a:gd name="T97" fmla="*/ 51 h 2002"/>
                  <a:gd name="T98" fmla="*/ 7 w 1211"/>
                  <a:gd name="T99" fmla="*/ 47 h 2002"/>
                  <a:gd name="T100" fmla="*/ 7 w 1211"/>
                  <a:gd name="T101" fmla="*/ 43 h 2002"/>
                  <a:gd name="T102" fmla="*/ 7 w 1211"/>
                  <a:gd name="T103" fmla="*/ 39 h 2002"/>
                  <a:gd name="T104" fmla="*/ 7 w 1211"/>
                  <a:gd name="T105" fmla="*/ 35 h 2002"/>
                  <a:gd name="T106" fmla="*/ 12 w 1211"/>
                  <a:gd name="T107" fmla="*/ 32 h 2002"/>
                  <a:gd name="T108" fmla="*/ 12 w 1211"/>
                  <a:gd name="T109" fmla="*/ 27 h 2002"/>
                  <a:gd name="T110" fmla="*/ 12 w 1211"/>
                  <a:gd name="T111" fmla="*/ 23 h 2002"/>
                  <a:gd name="T112" fmla="*/ 12 w 1211"/>
                  <a:gd name="T113" fmla="*/ 19 h 2002"/>
                  <a:gd name="T114" fmla="*/ 16 w 1211"/>
                  <a:gd name="T115" fmla="*/ 16 h 2002"/>
                  <a:gd name="T116" fmla="*/ 16 w 1211"/>
                  <a:gd name="T117" fmla="*/ 11 h 2002"/>
                  <a:gd name="T118" fmla="*/ 16 w 1211"/>
                  <a:gd name="T119" fmla="*/ 7 h 2002"/>
                  <a:gd name="T120" fmla="*/ 16 w 1211"/>
                  <a:gd name="T121" fmla="*/ 4 h 2002"/>
                  <a:gd name="T122" fmla="*/ 19 w 1211"/>
                  <a:gd name="T123" fmla="*/ 4 h 2002"/>
                  <a:gd name="T124" fmla="*/ 19 w 1211"/>
                  <a:gd name="T125" fmla="*/ 0 h 20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1"/>
                  <a:gd name="T190" fmla="*/ 0 h 2002"/>
                  <a:gd name="T191" fmla="*/ 1211 w 1211"/>
                  <a:gd name="T192" fmla="*/ 2002 h 20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1" h="2002">
                    <a:moveTo>
                      <a:pt x="19" y="0"/>
                    </a:moveTo>
                    <a:lnTo>
                      <a:pt x="1211" y="1955"/>
                    </a:lnTo>
                    <a:lnTo>
                      <a:pt x="1211" y="1958"/>
                    </a:lnTo>
                    <a:lnTo>
                      <a:pt x="1206" y="1958"/>
                    </a:lnTo>
                    <a:lnTo>
                      <a:pt x="1206" y="1963"/>
                    </a:lnTo>
                    <a:lnTo>
                      <a:pt x="1206" y="1967"/>
                    </a:lnTo>
                    <a:lnTo>
                      <a:pt x="1203" y="1967"/>
                    </a:lnTo>
                    <a:lnTo>
                      <a:pt x="1203" y="1970"/>
                    </a:lnTo>
                    <a:lnTo>
                      <a:pt x="1199" y="1970"/>
                    </a:lnTo>
                    <a:lnTo>
                      <a:pt x="1195" y="1970"/>
                    </a:lnTo>
                    <a:lnTo>
                      <a:pt x="1190" y="1970"/>
                    </a:lnTo>
                    <a:lnTo>
                      <a:pt x="1187" y="1970"/>
                    </a:lnTo>
                    <a:lnTo>
                      <a:pt x="1183" y="1974"/>
                    </a:lnTo>
                    <a:lnTo>
                      <a:pt x="1183" y="1979"/>
                    </a:lnTo>
                    <a:lnTo>
                      <a:pt x="1187" y="1974"/>
                    </a:lnTo>
                    <a:lnTo>
                      <a:pt x="1187" y="1970"/>
                    </a:lnTo>
                    <a:lnTo>
                      <a:pt x="1190" y="1967"/>
                    </a:lnTo>
                    <a:lnTo>
                      <a:pt x="1190" y="1963"/>
                    </a:lnTo>
                    <a:lnTo>
                      <a:pt x="1195" y="1958"/>
                    </a:lnTo>
                    <a:lnTo>
                      <a:pt x="1199" y="1958"/>
                    </a:lnTo>
                    <a:lnTo>
                      <a:pt x="1199" y="1963"/>
                    </a:lnTo>
                    <a:lnTo>
                      <a:pt x="1199" y="1967"/>
                    </a:lnTo>
                    <a:lnTo>
                      <a:pt x="1199" y="1970"/>
                    </a:lnTo>
                    <a:lnTo>
                      <a:pt x="1199" y="1974"/>
                    </a:lnTo>
                    <a:lnTo>
                      <a:pt x="1199" y="1979"/>
                    </a:lnTo>
                    <a:lnTo>
                      <a:pt x="1199" y="1982"/>
                    </a:lnTo>
                    <a:lnTo>
                      <a:pt x="1199" y="1986"/>
                    </a:lnTo>
                    <a:lnTo>
                      <a:pt x="1199" y="1990"/>
                    </a:lnTo>
                    <a:lnTo>
                      <a:pt x="1203" y="1995"/>
                    </a:lnTo>
                    <a:lnTo>
                      <a:pt x="1203" y="1998"/>
                    </a:lnTo>
                    <a:lnTo>
                      <a:pt x="1203" y="2002"/>
                    </a:lnTo>
                    <a:lnTo>
                      <a:pt x="7" y="114"/>
                    </a:lnTo>
                    <a:lnTo>
                      <a:pt x="3" y="111"/>
                    </a:lnTo>
                    <a:lnTo>
                      <a:pt x="3" y="106"/>
                    </a:lnTo>
                    <a:lnTo>
                      <a:pt x="3" y="102"/>
                    </a:lnTo>
                    <a:lnTo>
                      <a:pt x="3" y="99"/>
                    </a:lnTo>
                    <a:lnTo>
                      <a:pt x="3" y="95"/>
                    </a:lnTo>
                    <a:lnTo>
                      <a:pt x="0" y="95"/>
                    </a:lnTo>
                    <a:lnTo>
                      <a:pt x="0" y="90"/>
                    </a:lnTo>
                    <a:lnTo>
                      <a:pt x="0" y="86"/>
                    </a:lnTo>
                    <a:lnTo>
                      <a:pt x="0" y="83"/>
                    </a:lnTo>
                    <a:lnTo>
                      <a:pt x="0" y="79"/>
                    </a:lnTo>
                    <a:lnTo>
                      <a:pt x="3" y="74"/>
                    </a:lnTo>
                    <a:lnTo>
                      <a:pt x="3" y="71"/>
                    </a:lnTo>
                    <a:lnTo>
                      <a:pt x="3" y="67"/>
                    </a:lnTo>
                    <a:lnTo>
                      <a:pt x="3" y="63"/>
                    </a:lnTo>
                    <a:lnTo>
                      <a:pt x="3" y="58"/>
                    </a:lnTo>
                    <a:lnTo>
                      <a:pt x="3" y="55"/>
                    </a:lnTo>
                    <a:lnTo>
                      <a:pt x="3" y="51"/>
                    </a:lnTo>
                    <a:lnTo>
                      <a:pt x="7" y="47"/>
                    </a:lnTo>
                    <a:lnTo>
                      <a:pt x="7" y="43"/>
                    </a:lnTo>
                    <a:lnTo>
                      <a:pt x="7" y="39"/>
                    </a:lnTo>
                    <a:lnTo>
                      <a:pt x="7" y="35"/>
                    </a:lnTo>
                    <a:lnTo>
                      <a:pt x="12" y="32"/>
                    </a:lnTo>
                    <a:lnTo>
                      <a:pt x="12" y="27"/>
                    </a:lnTo>
                    <a:lnTo>
                      <a:pt x="12" y="23"/>
                    </a:lnTo>
                    <a:lnTo>
                      <a:pt x="12" y="19"/>
                    </a:lnTo>
                    <a:lnTo>
                      <a:pt x="16" y="16"/>
                    </a:lnTo>
                    <a:lnTo>
                      <a:pt x="16" y="11"/>
                    </a:lnTo>
                    <a:lnTo>
                      <a:pt x="16" y="7"/>
                    </a:lnTo>
                    <a:lnTo>
                      <a:pt x="16" y="4"/>
                    </a:lnTo>
                    <a:lnTo>
                      <a:pt x="19" y="4"/>
                    </a:lnTo>
                    <a:lnTo>
                      <a:pt x="19" y="0"/>
                    </a:lnTo>
                    <a:close/>
                  </a:path>
                </a:pathLst>
              </a:custGeom>
              <a:solidFill>
                <a:srgbClr val="B16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3" name="Freeform 139">
                <a:extLst>
                  <a:ext uri="{FF2B5EF4-FFF2-40B4-BE49-F238E27FC236}">
                    <a16:creationId xmlns:a16="http://schemas.microsoft.com/office/drawing/2014/main" id="{327E58C1-C7B9-4B5A-AF49-564D78FFF5E3}"/>
                  </a:ext>
                </a:extLst>
              </p:cNvPr>
              <p:cNvSpPr>
                <a:spLocks/>
              </p:cNvSpPr>
              <p:nvPr/>
            </p:nvSpPr>
            <p:spPr bwMode="auto">
              <a:xfrm>
                <a:off x="1827" y="1878"/>
                <a:ext cx="252" cy="501"/>
              </a:xfrm>
              <a:custGeom>
                <a:avLst/>
                <a:gdLst>
                  <a:gd name="T0" fmla="*/ 1259 w 1259"/>
                  <a:gd name="T1" fmla="*/ 2504 h 2504"/>
                  <a:gd name="T2" fmla="*/ 1215 w 1259"/>
                  <a:gd name="T3" fmla="*/ 2485 h 2504"/>
                  <a:gd name="T4" fmla="*/ 1167 w 1259"/>
                  <a:gd name="T5" fmla="*/ 2465 h 2504"/>
                  <a:gd name="T6" fmla="*/ 1128 w 1259"/>
                  <a:gd name="T7" fmla="*/ 2446 h 2504"/>
                  <a:gd name="T8" fmla="*/ 1084 w 1259"/>
                  <a:gd name="T9" fmla="*/ 2430 h 2504"/>
                  <a:gd name="T10" fmla="*/ 1049 w 1259"/>
                  <a:gd name="T11" fmla="*/ 2414 h 2504"/>
                  <a:gd name="T12" fmla="*/ 1009 w 1259"/>
                  <a:gd name="T13" fmla="*/ 2398 h 2504"/>
                  <a:gd name="T14" fmla="*/ 974 w 1259"/>
                  <a:gd name="T15" fmla="*/ 2382 h 2504"/>
                  <a:gd name="T16" fmla="*/ 938 w 1259"/>
                  <a:gd name="T17" fmla="*/ 2370 h 2504"/>
                  <a:gd name="T18" fmla="*/ 903 w 1259"/>
                  <a:gd name="T19" fmla="*/ 2358 h 2504"/>
                  <a:gd name="T20" fmla="*/ 871 w 1259"/>
                  <a:gd name="T21" fmla="*/ 2347 h 2504"/>
                  <a:gd name="T22" fmla="*/ 839 w 1259"/>
                  <a:gd name="T23" fmla="*/ 2335 h 2504"/>
                  <a:gd name="T24" fmla="*/ 812 w 1259"/>
                  <a:gd name="T25" fmla="*/ 2326 h 2504"/>
                  <a:gd name="T26" fmla="*/ 780 w 1259"/>
                  <a:gd name="T27" fmla="*/ 2319 h 2504"/>
                  <a:gd name="T28" fmla="*/ 757 w 1259"/>
                  <a:gd name="T29" fmla="*/ 2311 h 2504"/>
                  <a:gd name="T30" fmla="*/ 729 w 1259"/>
                  <a:gd name="T31" fmla="*/ 2303 h 2504"/>
                  <a:gd name="T32" fmla="*/ 704 w 1259"/>
                  <a:gd name="T33" fmla="*/ 2299 h 2504"/>
                  <a:gd name="T34" fmla="*/ 681 w 1259"/>
                  <a:gd name="T35" fmla="*/ 2291 h 2504"/>
                  <a:gd name="T36" fmla="*/ 657 w 1259"/>
                  <a:gd name="T37" fmla="*/ 2287 h 2504"/>
                  <a:gd name="T38" fmla="*/ 637 w 1259"/>
                  <a:gd name="T39" fmla="*/ 2284 h 2504"/>
                  <a:gd name="T40" fmla="*/ 618 w 1259"/>
                  <a:gd name="T41" fmla="*/ 2279 h 2504"/>
                  <a:gd name="T42" fmla="*/ 12 w 1259"/>
                  <a:gd name="T43" fmla="*/ 4 h 2504"/>
                  <a:gd name="T44" fmla="*/ 32 w 1259"/>
                  <a:gd name="T45" fmla="*/ 7 h 2504"/>
                  <a:gd name="T46" fmla="*/ 56 w 1259"/>
                  <a:gd name="T47" fmla="*/ 11 h 2504"/>
                  <a:gd name="T48" fmla="*/ 79 w 1259"/>
                  <a:gd name="T49" fmla="*/ 16 h 2504"/>
                  <a:gd name="T50" fmla="*/ 103 w 1259"/>
                  <a:gd name="T51" fmla="*/ 20 h 2504"/>
                  <a:gd name="T52" fmla="*/ 130 w 1259"/>
                  <a:gd name="T53" fmla="*/ 27 h 2504"/>
                  <a:gd name="T54" fmla="*/ 158 w 1259"/>
                  <a:gd name="T55" fmla="*/ 32 h 2504"/>
                  <a:gd name="T56" fmla="*/ 190 w 1259"/>
                  <a:gd name="T57" fmla="*/ 39 h 2504"/>
                  <a:gd name="T58" fmla="*/ 222 w 1259"/>
                  <a:gd name="T59" fmla="*/ 48 h 2504"/>
                  <a:gd name="T60" fmla="*/ 253 w 1259"/>
                  <a:gd name="T61" fmla="*/ 55 h 2504"/>
                  <a:gd name="T62" fmla="*/ 285 w 1259"/>
                  <a:gd name="T63" fmla="*/ 62 h 2504"/>
                  <a:gd name="T64" fmla="*/ 321 w 1259"/>
                  <a:gd name="T65" fmla="*/ 75 h 2504"/>
                  <a:gd name="T66" fmla="*/ 356 w 1259"/>
                  <a:gd name="T67" fmla="*/ 87 h 2504"/>
                  <a:gd name="T68" fmla="*/ 396 w 1259"/>
                  <a:gd name="T69" fmla="*/ 99 h 2504"/>
                  <a:gd name="T70" fmla="*/ 435 w 1259"/>
                  <a:gd name="T71" fmla="*/ 111 h 2504"/>
                  <a:gd name="T72" fmla="*/ 475 w 1259"/>
                  <a:gd name="T73" fmla="*/ 122 h 2504"/>
                  <a:gd name="T74" fmla="*/ 519 w 1259"/>
                  <a:gd name="T75" fmla="*/ 138 h 2504"/>
                  <a:gd name="T76" fmla="*/ 562 w 1259"/>
                  <a:gd name="T77" fmla="*/ 154 h 2504"/>
                  <a:gd name="T78" fmla="*/ 606 w 1259"/>
                  <a:gd name="T79" fmla="*/ 173 h 2504"/>
                  <a:gd name="T80" fmla="*/ 653 w 1259"/>
                  <a:gd name="T81" fmla="*/ 189 h 25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9"/>
                  <a:gd name="T124" fmla="*/ 0 h 2504"/>
                  <a:gd name="T125" fmla="*/ 1259 w 1259"/>
                  <a:gd name="T126" fmla="*/ 2504 h 25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9" h="2504">
                    <a:moveTo>
                      <a:pt x="677" y="201"/>
                    </a:moveTo>
                    <a:lnTo>
                      <a:pt x="1259" y="2504"/>
                    </a:lnTo>
                    <a:lnTo>
                      <a:pt x="1235" y="2493"/>
                    </a:lnTo>
                    <a:lnTo>
                      <a:pt x="1215" y="2485"/>
                    </a:lnTo>
                    <a:lnTo>
                      <a:pt x="1192" y="2474"/>
                    </a:lnTo>
                    <a:lnTo>
                      <a:pt x="1167" y="2465"/>
                    </a:lnTo>
                    <a:lnTo>
                      <a:pt x="1148" y="2453"/>
                    </a:lnTo>
                    <a:lnTo>
                      <a:pt x="1128" y="2446"/>
                    </a:lnTo>
                    <a:lnTo>
                      <a:pt x="1109" y="2437"/>
                    </a:lnTo>
                    <a:lnTo>
                      <a:pt x="1084" y="2430"/>
                    </a:lnTo>
                    <a:lnTo>
                      <a:pt x="1065" y="2421"/>
                    </a:lnTo>
                    <a:lnTo>
                      <a:pt x="1049" y="2414"/>
                    </a:lnTo>
                    <a:lnTo>
                      <a:pt x="1030" y="2406"/>
                    </a:lnTo>
                    <a:lnTo>
                      <a:pt x="1009" y="2398"/>
                    </a:lnTo>
                    <a:lnTo>
                      <a:pt x="989" y="2390"/>
                    </a:lnTo>
                    <a:lnTo>
                      <a:pt x="974" y="2382"/>
                    </a:lnTo>
                    <a:lnTo>
                      <a:pt x="954" y="2379"/>
                    </a:lnTo>
                    <a:lnTo>
                      <a:pt x="938" y="2370"/>
                    </a:lnTo>
                    <a:lnTo>
                      <a:pt x="922" y="2363"/>
                    </a:lnTo>
                    <a:lnTo>
                      <a:pt x="903" y="2358"/>
                    </a:lnTo>
                    <a:lnTo>
                      <a:pt x="887" y="2351"/>
                    </a:lnTo>
                    <a:lnTo>
                      <a:pt x="871" y="2347"/>
                    </a:lnTo>
                    <a:lnTo>
                      <a:pt x="855" y="2342"/>
                    </a:lnTo>
                    <a:lnTo>
                      <a:pt x="839" y="2335"/>
                    </a:lnTo>
                    <a:lnTo>
                      <a:pt x="824" y="2331"/>
                    </a:lnTo>
                    <a:lnTo>
                      <a:pt x="812" y="2326"/>
                    </a:lnTo>
                    <a:lnTo>
                      <a:pt x="796" y="2323"/>
                    </a:lnTo>
                    <a:lnTo>
                      <a:pt x="780" y="2319"/>
                    </a:lnTo>
                    <a:lnTo>
                      <a:pt x="768" y="2315"/>
                    </a:lnTo>
                    <a:lnTo>
                      <a:pt x="757" y="2311"/>
                    </a:lnTo>
                    <a:lnTo>
                      <a:pt x="741" y="2307"/>
                    </a:lnTo>
                    <a:lnTo>
                      <a:pt x="729" y="2303"/>
                    </a:lnTo>
                    <a:lnTo>
                      <a:pt x="716" y="2299"/>
                    </a:lnTo>
                    <a:lnTo>
                      <a:pt x="704" y="2299"/>
                    </a:lnTo>
                    <a:lnTo>
                      <a:pt x="693" y="2295"/>
                    </a:lnTo>
                    <a:lnTo>
                      <a:pt x="681" y="2291"/>
                    </a:lnTo>
                    <a:lnTo>
                      <a:pt x="669" y="2287"/>
                    </a:lnTo>
                    <a:lnTo>
                      <a:pt x="657" y="2287"/>
                    </a:lnTo>
                    <a:lnTo>
                      <a:pt x="649" y="2284"/>
                    </a:lnTo>
                    <a:lnTo>
                      <a:pt x="637" y="2284"/>
                    </a:lnTo>
                    <a:lnTo>
                      <a:pt x="625" y="2279"/>
                    </a:lnTo>
                    <a:lnTo>
                      <a:pt x="618" y="2279"/>
                    </a:lnTo>
                    <a:lnTo>
                      <a:pt x="0" y="0"/>
                    </a:lnTo>
                    <a:lnTo>
                      <a:pt x="12" y="4"/>
                    </a:lnTo>
                    <a:lnTo>
                      <a:pt x="20" y="4"/>
                    </a:lnTo>
                    <a:lnTo>
                      <a:pt x="32" y="7"/>
                    </a:lnTo>
                    <a:lnTo>
                      <a:pt x="44" y="7"/>
                    </a:lnTo>
                    <a:lnTo>
                      <a:pt x="56" y="11"/>
                    </a:lnTo>
                    <a:lnTo>
                      <a:pt x="67" y="11"/>
                    </a:lnTo>
                    <a:lnTo>
                      <a:pt x="79" y="16"/>
                    </a:lnTo>
                    <a:lnTo>
                      <a:pt x="91" y="16"/>
                    </a:lnTo>
                    <a:lnTo>
                      <a:pt x="103" y="20"/>
                    </a:lnTo>
                    <a:lnTo>
                      <a:pt x="119" y="23"/>
                    </a:lnTo>
                    <a:lnTo>
                      <a:pt x="130" y="27"/>
                    </a:lnTo>
                    <a:lnTo>
                      <a:pt x="146" y="27"/>
                    </a:lnTo>
                    <a:lnTo>
                      <a:pt x="158" y="32"/>
                    </a:lnTo>
                    <a:lnTo>
                      <a:pt x="174" y="35"/>
                    </a:lnTo>
                    <a:lnTo>
                      <a:pt x="190" y="39"/>
                    </a:lnTo>
                    <a:lnTo>
                      <a:pt x="206" y="43"/>
                    </a:lnTo>
                    <a:lnTo>
                      <a:pt x="222" y="48"/>
                    </a:lnTo>
                    <a:lnTo>
                      <a:pt x="238" y="51"/>
                    </a:lnTo>
                    <a:lnTo>
                      <a:pt x="253" y="55"/>
                    </a:lnTo>
                    <a:lnTo>
                      <a:pt x="269" y="59"/>
                    </a:lnTo>
                    <a:lnTo>
                      <a:pt x="285" y="62"/>
                    </a:lnTo>
                    <a:lnTo>
                      <a:pt x="301" y="71"/>
                    </a:lnTo>
                    <a:lnTo>
                      <a:pt x="321" y="75"/>
                    </a:lnTo>
                    <a:lnTo>
                      <a:pt x="340" y="78"/>
                    </a:lnTo>
                    <a:lnTo>
                      <a:pt x="356" y="87"/>
                    </a:lnTo>
                    <a:lnTo>
                      <a:pt x="376" y="90"/>
                    </a:lnTo>
                    <a:lnTo>
                      <a:pt x="396" y="99"/>
                    </a:lnTo>
                    <a:lnTo>
                      <a:pt x="416" y="103"/>
                    </a:lnTo>
                    <a:lnTo>
                      <a:pt x="435" y="111"/>
                    </a:lnTo>
                    <a:lnTo>
                      <a:pt x="456" y="118"/>
                    </a:lnTo>
                    <a:lnTo>
                      <a:pt x="475" y="122"/>
                    </a:lnTo>
                    <a:lnTo>
                      <a:pt x="495" y="130"/>
                    </a:lnTo>
                    <a:lnTo>
                      <a:pt x="519" y="138"/>
                    </a:lnTo>
                    <a:lnTo>
                      <a:pt x="539" y="146"/>
                    </a:lnTo>
                    <a:lnTo>
                      <a:pt x="562" y="154"/>
                    </a:lnTo>
                    <a:lnTo>
                      <a:pt x="582" y="162"/>
                    </a:lnTo>
                    <a:lnTo>
                      <a:pt x="606" y="173"/>
                    </a:lnTo>
                    <a:lnTo>
                      <a:pt x="630" y="182"/>
                    </a:lnTo>
                    <a:lnTo>
                      <a:pt x="653" y="189"/>
                    </a:lnTo>
                    <a:lnTo>
                      <a:pt x="677" y="201"/>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4" name="Freeform 140">
                <a:extLst>
                  <a:ext uri="{FF2B5EF4-FFF2-40B4-BE49-F238E27FC236}">
                    <a16:creationId xmlns:a16="http://schemas.microsoft.com/office/drawing/2014/main" id="{A44A7CEF-F9EA-4954-B77C-B4DDB48BAA2E}"/>
                  </a:ext>
                </a:extLst>
              </p:cNvPr>
              <p:cNvSpPr>
                <a:spLocks/>
              </p:cNvSpPr>
              <p:nvPr/>
            </p:nvSpPr>
            <p:spPr bwMode="auto">
              <a:xfrm>
                <a:off x="1794" y="1876"/>
                <a:ext cx="157" cy="458"/>
              </a:xfrm>
              <a:custGeom>
                <a:avLst/>
                <a:gdLst>
                  <a:gd name="T0" fmla="*/ 784 w 784"/>
                  <a:gd name="T1" fmla="*/ 2291 h 2291"/>
                  <a:gd name="T2" fmla="*/ 768 w 784"/>
                  <a:gd name="T3" fmla="*/ 2287 h 2291"/>
                  <a:gd name="T4" fmla="*/ 756 w 784"/>
                  <a:gd name="T5" fmla="*/ 2284 h 2291"/>
                  <a:gd name="T6" fmla="*/ 740 w 784"/>
                  <a:gd name="T7" fmla="*/ 2284 h 2291"/>
                  <a:gd name="T8" fmla="*/ 728 w 784"/>
                  <a:gd name="T9" fmla="*/ 2280 h 2291"/>
                  <a:gd name="T10" fmla="*/ 717 w 784"/>
                  <a:gd name="T11" fmla="*/ 2280 h 2291"/>
                  <a:gd name="T12" fmla="*/ 705 w 784"/>
                  <a:gd name="T13" fmla="*/ 2280 h 2291"/>
                  <a:gd name="T14" fmla="*/ 696 w 784"/>
                  <a:gd name="T15" fmla="*/ 2275 h 2291"/>
                  <a:gd name="T16" fmla="*/ 685 w 784"/>
                  <a:gd name="T17" fmla="*/ 2275 h 2291"/>
                  <a:gd name="T18" fmla="*/ 677 w 784"/>
                  <a:gd name="T19" fmla="*/ 2275 h 2291"/>
                  <a:gd name="T20" fmla="*/ 669 w 784"/>
                  <a:gd name="T21" fmla="*/ 2275 h 2291"/>
                  <a:gd name="T22" fmla="*/ 661 w 784"/>
                  <a:gd name="T23" fmla="*/ 2271 h 2291"/>
                  <a:gd name="T24" fmla="*/ 653 w 784"/>
                  <a:gd name="T25" fmla="*/ 2271 h 2291"/>
                  <a:gd name="T26" fmla="*/ 645 w 784"/>
                  <a:gd name="T27" fmla="*/ 2271 h 2291"/>
                  <a:gd name="T28" fmla="*/ 637 w 784"/>
                  <a:gd name="T29" fmla="*/ 2271 h 2291"/>
                  <a:gd name="T30" fmla="*/ 629 w 784"/>
                  <a:gd name="T31" fmla="*/ 2271 h 2291"/>
                  <a:gd name="T32" fmla="*/ 0 w 784"/>
                  <a:gd name="T33" fmla="*/ 0 h 2291"/>
                  <a:gd name="T34" fmla="*/ 8 w 784"/>
                  <a:gd name="T35" fmla="*/ 0 h 2291"/>
                  <a:gd name="T36" fmla="*/ 16 w 784"/>
                  <a:gd name="T37" fmla="*/ 0 h 2291"/>
                  <a:gd name="T38" fmla="*/ 23 w 784"/>
                  <a:gd name="T39" fmla="*/ 0 h 2291"/>
                  <a:gd name="T40" fmla="*/ 32 w 784"/>
                  <a:gd name="T41" fmla="*/ 0 h 2291"/>
                  <a:gd name="T42" fmla="*/ 39 w 784"/>
                  <a:gd name="T43" fmla="*/ 0 h 2291"/>
                  <a:gd name="T44" fmla="*/ 51 w 784"/>
                  <a:gd name="T45" fmla="*/ 0 h 2291"/>
                  <a:gd name="T46" fmla="*/ 59 w 784"/>
                  <a:gd name="T47" fmla="*/ 4 h 2291"/>
                  <a:gd name="T48" fmla="*/ 67 w 784"/>
                  <a:gd name="T49" fmla="*/ 4 h 2291"/>
                  <a:gd name="T50" fmla="*/ 79 w 784"/>
                  <a:gd name="T51" fmla="*/ 4 h 2291"/>
                  <a:gd name="T52" fmla="*/ 91 w 784"/>
                  <a:gd name="T53" fmla="*/ 4 h 2291"/>
                  <a:gd name="T54" fmla="*/ 103 w 784"/>
                  <a:gd name="T55" fmla="*/ 4 h 2291"/>
                  <a:gd name="T56" fmla="*/ 115 w 784"/>
                  <a:gd name="T57" fmla="*/ 7 h 2291"/>
                  <a:gd name="T58" fmla="*/ 131 w 784"/>
                  <a:gd name="T59" fmla="*/ 7 h 2291"/>
                  <a:gd name="T60" fmla="*/ 143 w 784"/>
                  <a:gd name="T61" fmla="*/ 12 h 2291"/>
                  <a:gd name="T62" fmla="*/ 159 w 784"/>
                  <a:gd name="T63" fmla="*/ 12 h 22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4"/>
                  <a:gd name="T97" fmla="*/ 0 h 2291"/>
                  <a:gd name="T98" fmla="*/ 784 w 784"/>
                  <a:gd name="T99" fmla="*/ 2291 h 22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4" h="2291">
                    <a:moveTo>
                      <a:pt x="166" y="12"/>
                    </a:moveTo>
                    <a:lnTo>
                      <a:pt x="784" y="2291"/>
                    </a:lnTo>
                    <a:lnTo>
                      <a:pt x="775" y="2287"/>
                    </a:lnTo>
                    <a:lnTo>
                      <a:pt x="768" y="2287"/>
                    </a:lnTo>
                    <a:lnTo>
                      <a:pt x="759" y="2287"/>
                    </a:lnTo>
                    <a:lnTo>
                      <a:pt x="756" y="2284"/>
                    </a:lnTo>
                    <a:lnTo>
                      <a:pt x="748" y="2284"/>
                    </a:lnTo>
                    <a:lnTo>
                      <a:pt x="740" y="2284"/>
                    </a:lnTo>
                    <a:lnTo>
                      <a:pt x="736" y="2284"/>
                    </a:lnTo>
                    <a:lnTo>
                      <a:pt x="728" y="2280"/>
                    </a:lnTo>
                    <a:lnTo>
                      <a:pt x="724" y="2280"/>
                    </a:lnTo>
                    <a:lnTo>
                      <a:pt x="717" y="2280"/>
                    </a:lnTo>
                    <a:lnTo>
                      <a:pt x="712" y="2280"/>
                    </a:lnTo>
                    <a:lnTo>
                      <a:pt x="705" y="2280"/>
                    </a:lnTo>
                    <a:lnTo>
                      <a:pt x="701" y="2275"/>
                    </a:lnTo>
                    <a:lnTo>
                      <a:pt x="696" y="2275"/>
                    </a:lnTo>
                    <a:lnTo>
                      <a:pt x="689" y="2275"/>
                    </a:lnTo>
                    <a:lnTo>
                      <a:pt x="685" y="2275"/>
                    </a:lnTo>
                    <a:lnTo>
                      <a:pt x="680" y="2275"/>
                    </a:lnTo>
                    <a:lnTo>
                      <a:pt x="677" y="2275"/>
                    </a:lnTo>
                    <a:lnTo>
                      <a:pt x="673" y="2275"/>
                    </a:lnTo>
                    <a:lnTo>
                      <a:pt x="669" y="2275"/>
                    </a:lnTo>
                    <a:lnTo>
                      <a:pt x="664" y="2275"/>
                    </a:lnTo>
                    <a:lnTo>
                      <a:pt x="661" y="2271"/>
                    </a:lnTo>
                    <a:lnTo>
                      <a:pt x="657" y="2271"/>
                    </a:lnTo>
                    <a:lnTo>
                      <a:pt x="653" y="2271"/>
                    </a:lnTo>
                    <a:lnTo>
                      <a:pt x="649" y="2271"/>
                    </a:lnTo>
                    <a:lnTo>
                      <a:pt x="645" y="2271"/>
                    </a:lnTo>
                    <a:lnTo>
                      <a:pt x="641" y="2271"/>
                    </a:lnTo>
                    <a:lnTo>
                      <a:pt x="637" y="2271"/>
                    </a:lnTo>
                    <a:lnTo>
                      <a:pt x="633" y="2271"/>
                    </a:lnTo>
                    <a:lnTo>
                      <a:pt x="629" y="2271"/>
                    </a:lnTo>
                    <a:lnTo>
                      <a:pt x="625" y="2271"/>
                    </a:lnTo>
                    <a:lnTo>
                      <a:pt x="0" y="0"/>
                    </a:lnTo>
                    <a:lnTo>
                      <a:pt x="4" y="0"/>
                    </a:lnTo>
                    <a:lnTo>
                      <a:pt x="8" y="0"/>
                    </a:lnTo>
                    <a:lnTo>
                      <a:pt x="11" y="0"/>
                    </a:lnTo>
                    <a:lnTo>
                      <a:pt x="16" y="0"/>
                    </a:lnTo>
                    <a:lnTo>
                      <a:pt x="20" y="0"/>
                    </a:lnTo>
                    <a:lnTo>
                      <a:pt x="23" y="0"/>
                    </a:lnTo>
                    <a:lnTo>
                      <a:pt x="27" y="0"/>
                    </a:lnTo>
                    <a:lnTo>
                      <a:pt x="32" y="0"/>
                    </a:lnTo>
                    <a:lnTo>
                      <a:pt x="36" y="0"/>
                    </a:lnTo>
                    <a:lnTo>
                      <a:pt x="39" y="0"/>
                    </a:lnTo>
                    <a:lnTo>
                      <a:pt x="43" y="0"/>
                    </a:lnTo>
                    <a:lnTo>
                      <a:pt x="51" y="0"/>
                    </a:lnTo>
                    <a:lnTo>
                      <a:pt x="55" y="4"/>
                    </a:lnTo>
                    <a:lnTo>
                      <a:pt x="59" y="4"/>
                    </a:lnTo>
                    <a:lnTo>
                      <a:pt x="64" y="4"/>
                    </a:lnTo>
                    <a:lnTo>
                      <a:pt x="67" y="4"/>
                    </a:lnTo>
                    <a:lnTo>
                      <a:pt x="75" y="4"/>
                    </a:lnTo>
                    <a:lnTo>
                      <a:pt x="79" y="4"/>
                    </a:lnTo>
                    <a:lnTo>
                      <a:pt x="83" y="4"/>
                    </a:lnTo>
                    <a:lnTo>
                      <a:pt x="91" y="4"/>
                    </a:lnTo>
                    <a:lnTo>
                      <a:pt x="95" y="4"/>
                    </a:lnTo>
                    <a:lnTo>
                      <a:pt x="103" y="4"/>
                    </a:lnTo>
                    <a:lnTo>
                      <a:pt x="111" y="7"/>
                    </a:lnTo>
                    <a:lnTo>
                      <a:pt x="115" y="7"/>
                    </a:lnTo>
                    <a:lnTo>
                      <a:pt x="122" y="7"/>
                    </a:lnTo>
                    <a:lnTo>
                      <a:pt x="131" y="7"/>
                    </a:lnTo>
                    <a:lnTo>
                      <a:pt x="134" y="7"/>
                    </a:lnTo>
                    <a:lnTo>
                      <a:pt x="143" y="12"/>
                    </a:lnTo>
                    <a:lnTo>
                      <a:pt x="150" y="12"/>
                    </a:lnTo>
                    <a:lnTo>
                      <a:pt x="159" y="12"/>
                    </a:lnTo>
                    <a:lnTo>
                      <a:pt x="166" y="12"/>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5" name="Freeform 141">
                <a:extLst>
                  <a:ext uri="{FF2B5EF4-FFF2-40B4-BE49-F238E27FC236}">
                    <a16:creationId xmlns:a16="http://schemas.microsoft.com/office/drawing/2014/main" id="{D907FEC6-0614-4637-910A-28FFC6B24189}"/>
                  </a:ext>
                </a:extLst>
              </p:cNvPr>
              <p:cNvSpPr>
                <a:spLocks/>
              </p:cNvSpPr>
              <p:nvPr/>
            </p:nvSpPr>
            <p:spPr bwMode="auto">
              <a:xfrm>
                <a:off x="1551" y="1876"/>
                <a:ext cx="368" cy="619"/>
              </a:xfrm>
              <a:custGeom>
                <a:avLst/>
                <a:gdLst>
                  <a:gd name="T0" fmla="*/ 1215 w 1840"/>
                  <a:gd name="T1" fmla="*/ 0 h 3095"/>
                  <a:gd name="T2" fmla="*/ 1840 w 1840"/>
                  <a:gd name="T3" fmla="*/ 2271 h 3095"/>
                  <a:gd name="T4" fmla="*/ 724 w 1840"/>
                  <a:gd name="T5" fmla="*/ 3095 h 3095"/>
                  <a:gd name="T6" fmla="*/ 0 w 1840"/>
                  <a:gd name="T7" fmla="*/ 819 h 3095"/>
                  <a:gd name="T8" fmla="*/ 1215 w 1840"/>
                  <a:gd name="T9" fmla="*/ 0 h 3095"/>
                  <a:gd name="T10" fmla="*/ 0 60000 65536"/>
                  <a:gd name="T11" fmla="*/ 0 60000 65536"/>
                  <a:gd name="T12" fmla="*/ 0 60000 65536"/>
                  <a:gd name="T13" fmla="*/ 0 60000 65536"/>
                  <a:gd name="T14" fmla="*/ 0 60000 65536"/>
                  <a:gd name="T15" fmla="*/ 0 w 1840"/>
                  <a:gd name="T16" fmla="*/ 0 h 3095"/>
                  <a:gd name="T17" fmla="*/ 1840 w 1840"/>
                  <a:gd name="T18" fmla="*/ 3095 h 3095"/>
                </a:gdLst>
                <a:ahLst/>
                <a:cxnLst>
                  <a:cxn ang="T10">
                    <a:pos x="T0" y="T1"/>
                  </a:cxn>
                  <a:cxn ang="T11">
                    <a:pos x="T2" y="T3"/>
                  </a:cxn>
                  <a:cxn ang="T12">
                    <a:pos x="T4" y="T5"/>
                  </a:cxn>
                  <a:cxn ang="T13">
                    <a:pos x="T6" y="T7"/>
                  </a:cxn>
                  <a:cxn ang="T14">
                    <a:pos x="T8" y="T9"/>
                  </a:cxn>
                </a:cxnLst>
                <a:rect l="T15" t="T16" r="T17" b="T18"/>
                <a:pathLst>
                  <a:path w="1840" h="3095">
                    <a:moveTo>
                      <a:pt x="1215" y="0"/>
                    </a:moveTo>
                    <a:lnTo>
                      <a:pt x="1840" y="2271"/>
                    </a:lnTo>
                    <a:lnTo>
                      <a:pt x="724" y="3095"/>
                    </a:lnTo>
                    <a:lnTo>
                      <a:pt x="0" y="819"/>
                    </a:lnTo>
                    <a:lnTo>
                      <a:pt x="121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6" name="Freeform 142">
                <a:extLst>
                  <a:ext uri="{FF2B5EF4-FFF2-40B4-BE49-F238E27FC236}">
                    <a16:creationId xmlns:a16="http://schemas.microsoft.com/office/drawing/2014/main" id="{D39CCBDD-EC90-415B-ABE1-61E774B23A12}"/>
                  </a:ext>
                </a:extLst>
              </p:cNvPr>
              <p:cNvSpPr>
                <a:spLocks/>
              </p:cNvSpPr>
              <p:nvPr/>
            </p:nvSpPr>
            <p:spPr bwMode="auto">
              <a:xfrm>
                <a:off x="1084" y="2111"/>
                <a:ext cx="331" cy="451"/>
              </a:xfrm>
              <a:custGeom>
                <a:avLst/>
                <a:gdLst>
                  <a:gd name="T0" fmla="*/ 823 w 1654"/>
                  <a:gd name="T1" fmla="*/ 0 h 2252"/>
                  <a:gd name="T2" fmla="*/ 1654 w 1654"/>
                  <a:gd name="T3" fmla="*/ 2252 h 2252"/>
                  <a:gd name="T4" fmla="*/ 1077 w 1654"/>
                  <a:gd name="T5" fmla="*/ 2240 h 2252"/>
                  <a:gd name="T6" fmla="*/ 0 w 1654"/>
                  <a:gd name="T7" fmla="*/ 191 h 2252"/>
                  <a:gd name="T8" fmla="*/ 823 w 1654"/>
                  <a:gd name="T9" fmla="*/ 0 h 2252"/>
                  <a:gd name="T10" fmla="*/ 0 60000 65536"/>
                  <a:gd name="T11" fmla="*/ 0 60000 65536"/>
                  <a:gd name="T12" fmla="*/ 0 60000 65536"/>
                  <a:gd name="T13" fmla="*/ 0 60000 65536"/>
                  <a:gd name="T14" fmla="*/ 0 60000 65536"/>
                  <a:gd name="T15" fmla="*/ 0 w 1654"/>
                  <a:gd name="T16" fmla="*/ 0 h 2252"/>
                  <a:gd name="T17" fmla="*/ 1654 w 1654"/>
                  <a:gd name="T18" fmla="*/ 2252 h 2252"/>
                </a:gdLst>
                <a:ahLst/>
                <a:cxnLst>
                  <a:cxn ang="T10">
                    <a:pos x="T0" y="T1"/>
                  </a:cxn>
                  <a:cxn ang="T11">
                    <a:pos x="T2" y="T3"/>
                  </a:cxn>
                  <a:cxn ang="T12">
                    <a:pos x="T4" y="T5"/>
                  </a:cxn>
                  <a:cxn ang="T13">
                    <a:pos x="T6" y="T7"/>
                  </a:cxn>
                  <a:cxn ang="T14">
                    <a:pos x="T8" y="T9"/>
                  </a:cxn>
                </a:cxnLst>
                <a:rect l="T15" t="T16" r="T17" b="T18"/>
                <a:pathLst>
                  <a:path w="1654" h="2252">
                    <a:moveTo>
                      <a:pt x="823" y="0"/>
                    </a:moveTo>
                    <a:lnTo>
                      <a:pt x="1654" y="2252"/>
                    </a:lnTo>
                    <a:lnTo>
                      <a:pt x="1077" y="2240"/>
                    </a:lnTo>
                    <a:lnTo>
                      <a:pt x="0" y="191"/>
                    </a:lnTo>
                    <a:lnTo>
                      <a:pt x="823"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7" name="Freeform 143">
                <a:extLst>
                  <a:ext uri="{FF2B5EF4-FFF2-40B4-BE49-F238E27FC236}">
                    <a16:creationId xmlns:a16="http://schemas.microsoft.com/office/drawing/2014/main" id="{0A80965C-2542-4D10-83F3-BA7AB16ED384}"/>
                  </a:ext>
                </a:extLst>
              </p:cNvPr>
              <p:cNvSpPr>
                <a:spLocks/>
              </p:cNvSpPr>
              <p:nvPr/>
            </p:nvSpPr>
            <p:spPr bwMode="auto">
              <a:xfrm>
                <a:off x="1275" y="2069"/>
                <a:ext cx="165" cy="465"/>
              </a:xfrm>
              <a:custGeom>
                <a:avLst/>
                <a:gdLst>
                  <a:gd name="T0" fmla="*/ 0 w 824"/>
                  <a:gd name="T1" fmla="*/ 0 h 2328"/>
                  <a:gd name="T2" fmla="*/ 816 w 824"/>
                  <a:gd name="T3" fmla="*/ 2248 h 2328"/>
                  <a:gd name="T4" fmla="*/ 816 w 824"/>
                  <a:gd name="T5" fmla="*/ 2252 h 2328"/>
                  <a:gd name="T6" fmla="*/ 820 w 824"/>
                  <a:gd name="T7" fmla="*/ 2252 h 2328"/>
                  <a:gd name="T8" fmla="*/ 820 w 824"/>
                  <a:gd name="T9" fmla="*/ 2257 h 2328"/>
                  <a:gd name="T10" fmla="*/ 820 w 824"/>
                  <a:gd name="T11" fmla="*/ 2260 h 2328"/>
                  <a:gd name="T12" fmla="*/ 820 w 824"/>
                  <a:gd name="T13" fmla="*/ 2264 h 2328"/>
                  <a:gd name="T14" fmla="*/ 820 w 824"/>
                  <a:gd name="T15" fmla="*/ 2268 h 2328"/>
                  <a:gd name="T16" fmla="*/ 824 w 824"/>
                  <a:gd name="T17" fmla="*/ 2268 h 2328"/>
                  <a:gd name="T18" fmla="*/ 824 w 824"/>
                  <a:gd name="T19" fmla="*/ 2273 h 2328"/>
                  <a:gd name="T20" fmla="*/ 824 w 824"/>
                  <a:gd name="T21" fmla="*/ 2276 h 2328"/>
                  <a:gd name="T22" fmla="*/ 824 w 824"/>
                  <a:gd name="T23" fmla="*/ 2280 h 2328"/>
                  <a:gd name="T24" fmla="*/ 824 w 824"/>
                  <a:gd name="T25" fmla="*/ 2284 h 2328"/>
                  <a:gd name="T26" fmla="*/ 824 w 824"/>
                  <a:gd name="T27" fmla="*/ 2288 h 2328"/>
                  <a:gd name="T28" fmla="*/ 824 w 824"/>
                  <a:gd name="T29" fmla="*/ 2292 h 2328"/>
                  <a:gd name="T30" fmla="*/ 824 w 824"/>
                  <a:gd name="T31" fmla="*/ 2296 h 2328"/>
                  <a:gd name="T32" fmla="*/ 824 w 824"/>
                  <a:gd name="T33" fmla="*/ 2300 h 2328"/>
                  <a:gd name="T34" fmla="*/ 824 w 824"/>
                  <a:gd name="T35" fmla="*/ 2304 h 2328"/>
                  <a:gd name="T36" fmla="*/ 824 w 824"/>
                  <a:gd name="T37" fmla="*/ 2308 h 2328"/>
                  <a:gd name="T38" fmla="*/ 824 w 824"/>
                  <a:gd name="T39" fmla="*/ 2312 h 2328"/>
                  <a:gd name="T40" fmla="*/ 824 w 824"/>
                  <a:gd name="T41" fmla="*/ 2315 h 2328"/>
                  <a:gd name="T42" fmla="*/ 820 w 824"/>
                  <a:gd name="T43" fmla="*/ 2315 h 2328"/>
                  <a:gd name="T44" fmla="*/ 820 w 824"/>
                  <a:gd name="T45" fmla="*/ 2320 h 2328"/>
                  <a:gd name="T46" fmla="*/ 820 w 824"/>
                  <a:gd name="T47" fmla="*/ 2324 h 2328"/>
                  <a:gd name="T48" fmla="*/ 820 w 824"/>
                  <a:gd name="T49" fmla="*/ 2328 h 2328"/>
                  <a:gd name="T50" fmla="*/ 4 w 824"/>
                  <a:gd name="T51" fmla="*/ 76 h 2328"/>
                  <a:gd name="T52" fmla="*/ 4 w 824"/>
                  <a:gd name="T53" fmla="*/ 72 h 2328"/>
                  <a:gd name="T54" fmla="*/ 4 w 824"/>
                  <a:gd name="T55" fmla="*/ 67 h 2328"/>
                  <a:gd name="T56" fmla="*/ 4 w 824"/>
                  <a:gd name="T57" fmla="*/ 63 h 2328"/>
                  <a:gd name="T58" fmla="*/ 4 w 824"/>
                  <a:gd name="T59" fmla="*/ 60 h 2328"/>
                  <a:gd name="T60" fmla="*/ 4 w 824"/>
                  <a:gd name="T61" fmla="*/ 56 h 2328"/>
                  <a:gd name="T62" fmla="*/ 9 w 824"/>
                  <a:gd name="T63" fmla="*/ 56 h 2328"/>
                  <a:gd name="T64" fmla="*/ 9 w 824"/>
                  <a:gd name="T65" fmla="*/ 51 h 2328"/>
                  <a:gd name="T66" fmla="*/ 9 w 824"/>
                  <a:gd name="T67" fmla="*/ 48 h 2328"/>
                  <a:gd name="T68" fmla="*/ 9 w 824"/>
                  <a:gd name="T69" fmla="*/ 44 h 2328"/>
                  <a:gd name="T70" fmla="*/ 9 w 824"/>
                  <a:gd name="T71" fmla="*/ 40 h 2328"/>
                  <a:gd name="T72" fmla="*/ 9 w 824"/>
                  <a:gd name="T73" fmla="*/ 37 h 2328"/>
                  <a:gd name="T74" fmla="*/ 9 w 824"/>
                  <a:gd name="T75" fmla="*/ 32 h 2328"/>
                  <a:gd name="T76" fmla="*/ 9 w 824"/>
                  <a:gd name="T77" fmla="*/ 28 h 2328"/>
                  <a:gd name="T78" fmla="*/ 9 w 824"/>
                  <a:gd name="T79" fmla="*/ 24 h 2328"/>
                  <a:gd name="T80" fmla="*/ 9 w 824"/>
                  <a:gd name="T81" fmla="*/ 21 h 2328"/>
                  <a:gd name="T82" fmla="*/ 9 w 824"/>
                  <a:gd name="T83" fmla="*/ 16 h 2328"/>
                  <a:gd name="T84" fmla="*/ 4 w 824"/>
                  <a:gd name="T85" fmla="*/ 12 h 2328"/>
                  <a:gd name="T86" fmla="*/ 4 w 824"/>
                  <a:gd name="T87" fmla="*/ 9 h 2328"/>
                  <a:gd name="T88" fmla="*/ 4 w 824"/>
                  <a:gd name="T89" fmla="*/ 5 h 2328"/>
                  <a:gd name="T90" fmla="*/ 4 w 824"/>
                  <a:gd name="T91" fmla="*/ 0 h 2328"/>
                  <a:gd name="T92" fmla="*/ 0 w 824"/>
                  <a:gd name="T93" fmla="*/ 0 h 23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4"/>
                  <a:gd name="T142" fmla="*/ 0 h 2328"/>
                  <a:gd name="T143" fmla="*/ 824 w 824"/>
                  <a:gd name="T144" fmla="*/ 2328 h 23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4" h="2328">
                    <a:moveTo>
                      <a:pt x="0" y="0"/>
                    </a:moveTo>
                    <a:lnTo>
                      <a:pt x="816" y="2248"/>
                    </a:lnTo>
                    <a:lnTo>
                      <a:pt x="816" y="2252"/>
                    </a:lnTo>
                    <a:lnTo>
                      <a:pt x="820" y="2252"/>
                    </a:lnTo>
                    <a:lnTo>
                      <a:pt x="820" y="2257"/>
                    </a:lnTo>
                    <a:lnTo>
                      <a:pt x="820" y="2260"/>
                    </a:lnTo>
                    <a:lnTo>
                      <a:pt x="820" y="2264"/>
                    </a:lnTo>
                    <a:lnTo>
                      <a:pt x="820" y="2268"/>
                    </a:lnTo>
                    <a:lnTo>
                      <a:pt x="824" y="2268"/>
                    </a:lnTo>
                    <a:lnTo>
                      <a:pt x="824" y="2273"/>
                    </a:lnTo>
                    <a:lnTo>
                      <a:pt x="824" y="2276"/>
                    </a:lnTo>
                    <a:lnTo>
                      <a:pt x="824" y="2280"/>
                    </a:lnTo>
                    <a:lnTo>
                      <a:pt x="824" y="2284"/>
                    </a:lnTo>
                    <a:lnTo>
                      <a:pt x="824" y="2288"/>
                    </a:lnTo>
                    <a:lnTo>
                      <a:pt x="824" y="2292"/>
                    </a:lnTo>
                    <a:lnTo>
                      <a:pt x="824" y="2296"/>
                    </a:lnTo>
                    <a:lnTo>
                      <a:pt x="824" y="2300"/>
                    </a:lnTo>
                    <a:lnTo>
                      <a:pt x="824" y="2304"/>
                    </a:lnTo>
                    <a:lnTo>
                      <a:pt x="824" y="2308"/>
                    </a:lnTo>
                    <a:lnTo>
                      <a:pt x="824" y="2312"/>
                    </a:lnTo>
                    <a:lnTo>
                      <a:pt x="824" y="2315"/>
                    </a:lnTo>
                    <a:lnTo>
                      <a:pt x="820" y="2315"/>
                    </a:lnTo>
                    <a:lnTo>
                      <a:pt x="820" y="2320"/>
                    </a:lnTo>
                    <a:lnTo>
                      <a:pt x="820" y="2324"/>
                    </a:lnTo>
                    <a:lnTo>
                      <a:pt x="820" y="2328"/>
                    </a:lnTo>
                    <a:lnTo>
                      <a:pt x="4" y="76"/>
                    </a:lnTo>
                    <a:lnTo>
                      <a:pt x="4" y="72"/>
                    </a:lnTo>
                    <a:lnTo>
                      <a:pt x="4" y="67"/>
                    </a:lnTo>
                    <a:lnTo>
                      <a:pt x="4" y="63"/>
                    </a:lnTo>
                    <a:lnTo>
                      <a:pt x="4" y="60"/>
                    </a:lnTo>
                    <a:lnTo>
                      <a:pt x="4" y="56"/>
                    </a:lnTo>
                    <a:lnTo>
                      <a:pt x="9" y="56"/>
                    </a:lnTo>
                    <a:lnTo>
                      <a:pt x="9" y="51"/>
                    </a:lnTo>
                    <a:lnTo>
                      <a:pt x="9" y="48"/>
                    </a:lnTo>
                    <a:lnTo>
                      <a:pt x="9" y="44"/>
                    </a:lnTo>
                    <a:lnTo>
                      <a:pt x="9" y="40"/>
                    </a:lnTo>
                    <a:lnTo>
                      <a:pt x="9" y="37"/>
                    </a:lnTo>
                    <a:lnTo>
                      <a:pt x="9" y="32"/>
                    </a:lnTo>
                    <a:lnTo>
                      <a:pt x="9" y="28"/>
                    </a:lnTo>
                    <a:lnTo>
                      <a:pt x="9" y="24"/>
                    </a:lnTo>
                    <a:lnTo>
                      <a:pt x="9" y="21"/>
                    </a:lnTo>
                    <a:lnTo>
                      <a:pt x="9" y="16"/>
                    </a:lnTo>
                    <a:lnTo>
                      <a:pt x="4" y="12"/>
                    </a:lnTo>
                    <a:lnTo>
                      <a:pt x="4" y="9"/>
                    </a:lnTo>
                    <a:lnTo>
                      <a:pt x="4" y="5"/>
                    </a:lnTo>
                    <a:lnTo>
                      <a:pt x="4" y="0"/>
                    </a:lnTo>
                    <a:lnTo>
                      <a:pt x="0"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8" name="Freeform 144">
                <a:extLst>
                  <a:ext uri="{FF2B5EF4-FFF2-40B4-BE49-F238E27FC236}">
                    <a16:creationId xmlns:a16="http://schemas.microsoft.com/office/drawing/2014/main" id="{A0C7826E-7AB8-4A62-B46F-F002B85A3190}"/>
                  </a:ext>
                </a:extLst>
              </p:cNvPr>
              <p:cNvSpPr>
                <a:spLocks/>
              </p:cNvSpPr>
              <p:nvPr/>
            </p:nvSpPr>
            <p:spPr bwMode="auto">
              <a:xfrm>
                <a:off x="1275" y="2084"/>
                <a:ext cx="164" cy="454"/>
              </a:xfrm>
              <a:custGeom>
                <a:avLst/>
                <a:gdLst>
                  <a:gd name="T0" fmla="*/ 7 w 823"/>
                  <a:gd name="T1" fmla="*/ 0 h 2271"/>
                  <a:gd name="T2" fmla="*/ 823 w 823"/>
                  <a:gd name="T3" fmla="*/ 2252 h 2271"/>
                  <a:gd name="T4" fmla="*/ 823 w 823"/>
                  <a:gd name="T5" fmla="*/ 2255 h 2271"/>
                  <a:gd name="T6" fmla="*/ 823 w 823"/>
                  <a:gd name="T7" fmla="*/ 2260 h 2271"/>
                  <a:gd name="T8" fmla="*/ 819 w 823"/>
                  <a:gd name="T9" fmla="*/ 2260 h 2271"/>
                  <a:gd name="T10" fmla="*/ 819 w 823"/>
                  <a:gd name="T11" fmla="*/ 2264 h 2271"/>
                  <a:gd name="T12" fmla="*/ 819 w 823"/>
                  <a:gd name="T13" fmla="*/ 2267 h 2271"/>
                  <a:gd name="T14" fmla="*/ 819 w 823"/>
                  <a:gd name="T15" fmla="*/ 2271 h 2271"/>
                  <a:gd name="T16" fmla="*/ 0 w 823"/>
                  <a:gd name="T17" fmla="*/ 19 h 2271"/>
                  <a:gd name="T18" fmla="*/ 0 w 823"/>
                  <a:gd name="T19" fmla="*/ 15 h 2271"/>
                  <a:gd name="T20" fmla="*/ 3 w 823"/>
                  <a:gd name="T21" fmla="*/ 12 h 2271"/>
                  <a:gd name="T22" fmla="*/ 3 w 823"/>
                  <a:gd name="T23" fmla="*/ 7 h 2271"/>
                  <a:gd name="T24" fmla="*/ 3 w 823"/>
                  <a:gd name="T25" fmla="*/ 3 h 2271"/>
                  <a:gd name="T26" fmla="*/ 3 w 823"/>
                  <a:gd name="T27" fmla="*/ 0 h 2271"/>
                  <a:gd name="T28" fmla="*/ 7 w 823"/>
                  <a:gd name="T29" fmla="*/ 0 h 2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3"/>
                  <a:gd name="T46" fmla="*/ 0 h 2271"/>
                  <a:gd name="T47" fmla="*/ 823 w 823"/>
                  <a:gd name="T48" fmla="*/ 2271 h 22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3" h="2271">
                    <a:moveTo>
                      <a:pt x="7" y="0"/>
                    </a:moveTo>
                    <a:lnTo>
                      <a:pt x="823" y="2252"/>
                    </a:lnTo>
                    <a:lnTo>
                      <a:pt x="823" y="2255"/>
                    </a:lnTo>
                    <a:lnTo>
                      <a:pt x="823" y="2260"/>
                    </a:lnTo>
                    <a:lnTo>
                      <a:pt x="819" y="2260"/>
                    </a:lnTo>
                    <a:lnTo>
                      <a:pt x="819" y="2264"/>
                    </a:lnTo>
                    <a:lnTo>
                      <a:pt x="819" y="2267"/>
                    </a:lnTo>
                    <a:lnTo>
                      <a:pt x="819" y="2271"/>
                    </a:lnTo>
                    <a:lnTo>
                      <a:pt x="0" y="19"/>
                    </a:lnTo>
                    <a:lnTo>
                      <a:pt x="0" y="15"/>
                    </a:lnTo>
                    <a:lnTo>
                      <a:pt x="3" y="12"/>
                    </a:lnTo>
                    <a:lnTo>
                      <a:pt x="3" y="7"/>
                    </a:lnTo>
                    <a:lnTo>
                      <a:pt x="3" y="3"/>
                    </a:lnTo>
                    <a:lnTo>
                      <a:pt x="3" y="0"/>
                    </a:lnTo>
                    <a:lnTo>
                      <a:pt x="7"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89" name="Freeform 145">
                <a:extLst>
                  <a:ext uri="{FF2B5EF4-FFF2-40B4-BE49-F238E27FC236}">
                    <a16:creationId xmlns:a16="http://schemas.microsoft.com/office/drawing/2014/main" id="{AFA546D9-0CBD-4719-A0BD-83F2BAAD3F86}"/>
                  </a:ext>
                </a:extLst>
              </p:cNvPr>
              <p:cNvSpPr>
                <a:spLocks/>
              </p:cNvSpPr>
              <p:nvPr/>
            </p:nvSpPr>
            <p:spPr bwMode="auto">
              <a:xfrm>
                <a:off x="1273" y="2088"/>
                <a:ext cx="166" cy="454"/>
              </a:xfrm>
              <a:custGeom>
                <a:avLst/>
                <a:gdLst>
                  <a:gd name="T0" fmla="*/ 9 w 828"/>
                  <a:gd name="T1" fmla="*/ 0 h 2273"/>
                  <a:gd name="T2" fmla="*/ 828 w 828"/>
                  <a:gd name="T3" fmla="*/ 2252 h 2273"/>
                  <a:gd name="T4" fmla="*/ 828 w 828"/>
                  <a:gd name="T5" fmla="*/ 2257 h 2273"/>
                  <a:gd name="T6" fmla="*/ 824 w 828"/>
                  <a:gd name="T7" fmla="*/ 2257 h 2273"/>
                  <a:gd name="T8" fmla="*/ 824 w 828"/>
                  <a:gd name="T9" fmla="*/ 2260 h 2273"/>
                  <a:gd name="T10" fmla="*/ 824 w 828"/>
                  <a:gd name="T11" fmla="*/ 2264 h 2273"/>
                  <a:gd name="T12" fmla="*/ 824 w 828"/>
                  <a:gd name="T13" fmla="*/ 2268 h 2273"/>
                  <a:gd name="T14" fmla="*/ 820 w 828"/>
                  <a:gd name="T15" fmla="*/ 2268 h 2273"/>
                  <a:gd name="T16" fmla="*/ 820 w 828"/>
                  <a:gd name="T17" fmla="*/ 2273 h 2273"/>
                  <a:gd name="T18" fmla="*/ 0 w 828"/>
                  <a:gd name="T19" fmla="*/ 21 h 2273"/>
                  <a:gd name="T20" fmla="*/ 0 w 828"/>
                  <a:gd name="T21" fmla="*/ 16 h 2273"/>
                  <a:gd name="T22" fmla="*/ 0 w 828"/>
                  <a:gd name="T23" fmla="*/ 12 h 2273"/>
                  <a:gd name="T24" fmla="*/ 5 w 828"/>
                  <a:gd name="T25" fmla="*/ 12 h 2273"/>
                  <a:gd name="T26" fmla="*/ 5 w 828"/>
                  <a:gd name="T27" fmla="*/ 9 h 2273"/>
                  <a:gd name="T28" fmla="*/ 5 w 828"/>
                  <a:gd name="T29" fmla="*/ 5 h 2273"/>
                  <a:gd name="T30" fmla="*/ 9 w 828"/>
                  <a:gd name="T31" fmla="*/ 5 h 2273"/>
                  <a:gd name="T32" fmla="*/ 9 w 828"/>
                  <a:gd name="T33" fmla="*/ 0 h 22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8"/>
                  <a:gd name="T52" fmla="*/ 0 h 2273"/>
                  <a:gd name="T53" fmla="*/ 828 w 828"/>
                  <a:gd name="T54" fmla="*/ 2273 h 22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8" h="2273">
                    <a:moveTo>
                      <a:pt x="9" y="0"/>
                    </a:moveTo>
                    <a:lnTo>
                      <a:pt x="828" y="2252"/>
                    </a:lnTo>
                    <a:lnTo>
                      <a:pt x="828" y="2257"/>
                    </a:lnTo>
                    <a:lnTo>
                      <a:pt x="824" y="2257"/>
                    </a:lnTo>
                    <a:lnTo>
                      <a:pt x="824" y="2260"/>
                    </a:lnTo>
                    <a:lnTo>
                      <a:pt x="824" y="2264"/>
                    </a:lnTo>
                    <a:lnTo>
                      <a:pt x="824" y="2268"/>
                    </a:lnTo>
                    <a:lnTo>
                      <a:pt x="820" y="2268"/>
                    </a:lnTo>
                    <a:lnTo>
                      <a:pt x="820" y="2273"/>
                    </a:lnTo>
                    <a:lnTo>
                      <a:pt x="0" y="21"/>
                    </a:lnTo>
                    <a:lnTo>
                      <a:pt x="0" y="16"/>
                    </a:lnTo>
                    <a:lnTo>
                      <a:pt x="0" y="12"/>
                    </a:lnTo>
                    <a:lnTo>
                      <a:pt x="5" y="12"/>
                    </a:lnTo>
                    <a:lnTo>
                      <a:pt x="5" y="9"/>
                    </a:lnTo>
                    <a:lnTo>
                      <a:pt x="5" y="5"/>
                    </a:lnTo>
                    <a:lnTo>
                      <a:pt x="9" y="5"/>
                    </a:lnTo>
                    <a:lnTo>
                      <a:pt x="9"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0" name="Freeform 146">
                <a:extLst>
                  <a:ext uri="{FF2B5EF4-FFF2-40B4-BE49-F238E27FC236}">
                    <a16:creationId xmlns:a16="http://schemas.microsoft.com/office/drawing/2014/main" id="{0A3BDC27-BA05-4169-9DC0-68A51AF951BB}"/>
                  </a:ext>
                </a:extLst>
              </p:cNvPr>
              <p:cNvSpPr>
                <a:spLocks/>
              </p:cNvSpPr>
              <p:nvPr/>
            </p:nvSpPr>
            <p:spPr bwMode="auto">
              <a:xfrm>
                <a:off x="1270" y="2092"/>
                <a:ext cx="167" cy="455"/>
              </a:xfrm>
              <a:custGeom>
                <a:avLst/>
                <a:gdLst>
                  <a:gd name="T0" fmla="*/ 16 w 836"/>
                  <a:gd name="T1" fmla="*/ 0 h 2275"/>
                  <a:gd name="T2" fmla="*/ 836 w 836"/>
                  <a:gd name="T3" fmla="*/ 2252 h 2275"/>
                  <a:gd name="T4" fmla="*/ 836 w 836"/>
                  <a:gd name="T5" fmla="*/ 2255 h 2275"/>
                  <a:gd name="T6" fmla="*/ 832 w 836"/>
                  <a:gd name="T7" fmla="*/ 2255 h 2275"/>
                  <a:gd name="T8" fmla="*/ 832 w 836"/>
                  <a:gd name="T9" fmla="*/ 2259 h 2275"/>
                  <a:gd name="T10" fmla="*/ 832 w 836"/>
                  <a:gd name="T11" fmla="*/ 2263 h 2275"/>
                  <a:gd name="T12" fmla="*/ 828 w 836"/>
                  <a:gd name="T13" fmla="*/ 2263 h 2275"/>
                  <a:gd name="T14" fmla="*/ 828 w 836"/>
                  <a:gd name="T15" fmla="*/ 2266 h 2275"/>
                  <a:gd name="T16" fmla="*/ 828 w 836"/>
                  <a:gd name="T17" fmla="*/ 2271 h 2275"/>
                  <a:gd name="T18" fmla="*/ 824 w 836"/>
                  <a:gd name="T19" fmla="*/ 2271 h 2275"/>
                  <a:gd name="T20" fmla="*/ 824 w 836"/>
                  <a:gd name="T21" fmla="*/ 2275 h 2275"/>
                  <a:gd name="T22" fmla="*/ 0 w 836"/>
                  <a:gd name="T23" fmla="*/ 23 h 2275"/>
                  <a:gd name="T24" fmla="*/ 5 w 836"/>
                  <a:gd name="T25" fmla="*/ 23 h 2275"/>
                  <a:gd name="T26" fmla="*/ 5 w 836"/>
                  <a:gd name="T27" fmla="*/ 19 h 2275"/>
                  <a:gd name="T28" fmla="*/ 5 w 836"/>
                  <a:gd name="T29" fmla="*/ 16 h 2275"/>
                  <a:gd name="T30" fmla="*/ 9 w 836"/>
                  <a:gd name="T31" fmla="*/ 16 h 2275"/>
                  <a:gd name="T32" fmla="*/ 9 w 836"/>
                  <a:gd name="T33" fmla="*/ 11 h 2275"/>
                  <a:gd name="T34" fmla="*/ 9 w 836"/>
                  <a:gd name="T35" fmla="*/ 7 h 2275"/>
                  <a:gd name="T36" fmla="*/ 12 w 836"/>
                  <a:gd name="T37" fmla="*/ 7 h 2275"/>
                  <a:gd name="T38" fmla="*/ 12 w 836"/>
                  <a:gd name="T39" fmla="*/ 3 h 2275"/>
                  <a:gd name="T40" fmla="*/ 16 w 836"/>
                  <a:gd name="T41" fmla="*/ 0 h 22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6"/>
                  <a:gd name="T64" fmla="*/ 0 h 2275"/>
                  <a:gd name="T65" fmla="*/ 836 w 836"/>
                  <a:gd name="T66" fmla="*/ 2275 h 22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6" h="2275">
                    <a:moveTo>
                      <a:pt x="16" y="0"/>
                    </a:moveTo>
                    <a:lnTo>
                      <a:pt x="836" y="2252"/>
                    </a:lnTo>
                    <a:lnTo>
                      <a:pt x="836" y="2255"/>
                    </a:lnTo>
                    <a:lnTo>
                      <a:pt x="832" y="2255"/>
                    </a:lnTo>
                    <a:lnTo>
                      <a:pt x="832" y="2259"/>
                    </a:lnTo>
                    <a:lnTo>
                      <a:pt x="832" y="2263"/>
                    </a:lnTo>
                    <a:lnTo>
                      <a:pt x="828" y="2263"/>
                    </a:lnTo>
                    <a:lnTo>
                      <a:pt x="828" y="2266"/>
                    </a:lnTo>
                    <a:lnTo>
                      <a:pt x="828" y="2271"/>
                    </a:lnTo>
                    <a:lnTo>
                      <a:pt x="824" y="2271"/>
                    </a:lnTo>
                    <a:lnTo>
                      <a:pt x="824" y="2275"/>
                    </a:lnTo>
                    <a:lnTo>
                      <a:pt x="0" y="23"/>
                    </a:lnTo>
                    <a:lnTo>
                      <a:pt x="5" y="23"/>
                    </a:lnTo>
                    <a:lnTo>
                      <a:pt x="5" y="19"/>
                    </a:lnTo>
                    <a:lnTo>
                      <a:pt x="5" y="16"/>
                    </a:lnTo>
                    <a:lnTo>
                      <a:pt x="9" y="16"/>
                    </a:lnTo>
                    <a:lnTo>
                      <a:pt x="9" y="11"/>
                    </a:lnTo>
                    <a:lnTo>
                      <a:pt x="9" y="7"/>
                    </a:lnTo>
                    <a:lnTo>
                      <a:pt x="12" y="7"/>
                    </a:lnTo>
                    <a:lnTo>
                      <a:pt x="12" y="3"/>
                    </a:lnTo>
                    <a:lnTo>
                      <a:pt x="16"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1" name="Freeform 147">
                <a:extLst>
                  <a:ext uri="{FF2B5EF4-FFF2-40B4-BE49-F238E27FC236}">
                    <a16:creationId xmlns:a16="http://schemas.microsoft.com/office/drawing/2014/main" id="{1F30A48A-C22D-4B28-B045-AB5C43FACC02}"/>
                  </a:ext>
                </a:extLst>
              </p:cNvPr>
              <p:cNvSpPr>
                <a:spLocks/>
              </p:cNvSpPr>
              <p:nvPr/>
            </p:nvSpPr>
            <p:spPr bwMode="auto">
              <a:xfrm>
                <a:off x="1262" y="2096"/>
                <a:ext cx="173" cy="460"/>
              </a:xfrm>
              <a:custGeom>
                <a:avLst/>
                <a:gdLst>
                  <a:gd name="T0" fmla="*/ 39 w 863"/>
                  <a:gd name="T1" fmla="*/ 0 h 2299"/>
                  <a:gd name="T2" fmla="*/ 863 w 863"/>
                  <a:gd name="T3" fmla="*/ 2252 h 2299"/>
                  <a:gd name="T4" fmla="*/ 863 w 863"/>
                  <a:gd name="T5" fmla="*/ 2256 h 2299"/>
                  <a:gd name="T6" fmla="*/ 859 w 863"/>
                  <a:gd name="T7" fmla="*/ 2256 h 2299"/>
                  <a:gd name="T8" fmla="*/ 859 w 863"/>
                  <a:gd name="T9" fmla="*/ 2259 h 2299"/>
                  <a:gd name="T10" fmla="*/ 856 w 863"/>
                  <a:gd name="T11" fmla="*/ 2264 h 2299"/>
                  <a:gd name="T12" fmla="*/ 856 w 863"/>
                  <a:gd name="T13" fmla="*/ 2268 h 2299"/>
                  <a:gd name="T14" fmla="*/ 851 w 863"/>
                  <a:gd name="T15" fmla="*/ 2268 h 2299"/>
                  <a:gd name="T16" fmla="*/ 851 w 863"/>
                  <a:gd name="T17" fmla="*/ 2271 h 2299"/>
                  <a:gd name="T18" fmla="*/ 847 w 863"/>
                  <a:gd name="T19" fmla="*/ 2275 h 2299"/>
                  <a:gd name="T20" fmla="*/ 843 w 863"/>
                  <a:gd name="T21" fmla="*/ 2280 h 2299"/>
                  <a:gd name="T22" fmla="*/ 843 w 863"/>
                  <a:gd name="T23" fmla="*/ 2284 h 2299"/>
                  <a:gd name="T24" fmla="*/ 840 w 863"/>
                  <a:gd name="T25" fmla="*/ 2284 h 2299"/>
                  <a:gd name="T26" fmla="*/ 840 w 863"/>
                  <a:gd name="T27" fmla="*/ 2287 h 2299"/>
                  <a:gd name="T28" fmla="*/ 835 w 863"/>
                  <a:gd name="T29" fmla="*/ 2287 h 2299"/>
                  <a:gd name="T30" fmla="*/ 835 w 863"/>
                  <a:gd name="T31" fmla="*/ 2292 h 2299"/>
                  <a:gd name="T32" fmla="*/ 831 w 863"/>
                  <a:gd name="T33" fmla="*/ 2292 h 2299"/>
                  <a:gd name="T34" fmla="*/ 831 w 863"/>
                  <a:gd name="T35" fmla="*/ 2296 h 2299"/>
                  <a:gd name="T36" fmla="*/ 828 w 863"/>
                  <a:gd name="T37" fmla="*/ 2296 h 2299"/>
                  <a:gd name="T38" fmla="*/ 828 w 863"/>
                  <a:gd name="T39" fmla="*/ 2299 h 2299"/>
                  <a:gd name="T40" fmla="*/ 824 w 863"/>
                  <a:gd name="T41" fmla="*/ 2299 h 2299"/>
                  <a:gd name="T42" fmla="*/ 0 w 863"/>
                  <a:gd name="T43" fmla="*/ 44 h 2299"/>
                  <a:gd name="T44" fmla="*/ 4 w 863"/>
                  <a:gd name="T45" fmla="*/ 39 h 2299"/>
                  <a:gd name="T46" fmla="*/ 9 w 863"/>
                  <a:gd name="T47" fmla="*/ 39 h 2299"/>
                  <a:gd name="T48" fmla="*/ 9 w 863"/>
                  <a:gd name="T49" fmla="*/ 35 h 2299"/>
                  <a:gd name="T50" fmla="*/ 12 w 863"/>
                  <a:gd name="T51" fmla="*/ 35 h 2299"/>
                  <a:gd name="T52" fmla="*/ 12 w 863"/>
                  <a:gd name="T53" fmla="*/ 32 h 2299"/>
                  <a:gd name="T54" fmla="*/ 16 w 863"/>
                  <a:gd name="T55" fmla="*/ 32 h 2299"/>
                  <a:gd name="T56" fmla="*/ 16 w 863"/>
                  <a:gd name="T57" fmla="*/ 28 h 2299"/>
                  <a:gd name="T58" fmla="*/ 20 w 863"/>
                  <a:gd name="T59" fmla="*/ 28 h 2299"/>
                  <a:gd name="T60" fmla="*/ 20 w 863"/>
                  <a:gd name="T61" fmla="*/ 23 h 2299"/>
                  <a:gd name="T62" fmla="*/ 25 w 863"/>
                  <a:gd name="T63" fmla="*/ 23 h 2299"/>
                  <a:gd name="T64" fmla="*/ 25 w 863"/>
                  <a:gd name="T65" fmla="*/ 20 h 2299"/>
                  <a:gd name="T66" fmla="*/ 28 w 863"/>
                  <a:gd name="T67" fmla="*/ 20 h 2299"/>
                  <a:gd name="T68" fmla="*/ 28 w 863"/>
                  <a:gd name="T69" fmla="*/ 16 h 2299"/>
                  <a:gd name="T70" fmla="*/ 32 w 863"/>
                  <a:gd name="T71" fmla="*/ 12 h 2299"/>
                  <a:gd name="T72" fmla="*/ 36 w 863"/>
                  <a:gd name="T73" fmla="*/ 7 h 2299"/>
                  <a:gd name="T74" fmla="*/ 36 w 863"/>
                  <a:gd name="T75" fmla="*/ 4 h 2299"/>
                  <a:gd name="T76" fmla="*/ 39 w 863"/>
                  <a:gd name="T77" fmla="*/ 4 h 2299"/>
                  <a:gd name="T78" fmla="*/ 39 w 863"/>
                  <a:gd name="T79" fmla="*/ 0 h 22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3"/>
                  <a:gd name="T121" fmla="*/ 0 h 2299"/>
                  <a:gd name="T122" fmla="*/ 863 w 863"/>
                  <a:gd name="T123" fmla="*/ 2299 h 22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3" h="2299">
                    <a:moveTo>
                      <a:pt x="39" y="0"/>
                    </a:moveTo>
                    <a:lnTo>
                      <a:pt x="863" y="2252"/>
                    </a:lnTo>
                    <a:lnTo>
                      <a:pt x="863" y="2256"/>
                    </a:lnTo>
                    <a:lnTo>
                      <a:pt x="859" y="2256"/>
                    </a:lnTo>
                    <a:lnTo>
                      <a:pt x="859" y="2259"/>
                    </a:lnTo>
                    <a:lnTo>
                      <a:pt x="856" y="2264"/>
                    </a:lnTo>
                    <a:lnTo>
                      <a:pt x="856" y="2268"/>
                    </a:lnTo>
                    <a:lnTo>
                      <a:pt x="851" y="2268"/>
                    </a:lnTo>
                    <a:lnTo>
                      <a:pt x="851" y="2271"/>
                    </a:lnTo>
                    <a:lnTo>
                      <a:pt x="847" y="2275"/>
                    </a:lnTo>
                    <a:lnTo>
                      <a:pt x="843" y="2280"/>
                    </a:lnTo>
                    <a:lnTo>
                      <a:pt x="843" y="2284"/>
                    </a:lnTo>
                    <a:lnTo>
                      <a:pt x="840" y="2284"/>
                    </a:lnTo>
                    <a:lnTo>
                      <a:pt x="840" y="2287"/>
                    </a:lnTo>
                    <a:lnTo>
                      <a:pt x="835" y="2287"/>
                    </a:lnTo>
                    <a:lnTo>
                      <a:pt x="835" y="2292"/>
                    </a:lnTo>
                    <a:lnTo>
                      <a:pt x="831" y="2292"/>
                    </a:lnTo>
                    <a:lnTo>
                      <a:pt x="831" y="2296"/>
                    </a:lnTo>
                    <a:lnTo>
                      <a:pt x="828" y="2296"/>
                    </a:lnTo>
                    <a:lnTo>
                      <a:pt x="828" y="2299"/>
                    </a:lnTo>
                    <a:lnTo>
                      <a:pt x="824" y="2299"/>
                    </a:lnTo>
                    <a:lnTo>
                      <a:pt x="0" y="44"/>
                    </a:lnTo>
                    <a:lnTo>
                      <a:pt x="4" y="39"/>
                    </a:lnTo>
                    <a:lnTo>
                      <a:pt x="9" y="39"/>
                    </a:lnTo>
                    <a:lnTo>
                      <a:pt x="9" y="35"/>
                    </a:lnTo>
                    <a:lnTo>
                      <a:pt x="12" y="35"/>
                    </a:lnTo>
                    <a:lnTo>
                      <a:pt x="12" y="32"/>
                    </a:lnTo>
                    <a:lnTo>
                      <a:pt x="16" y="32"/>
                    </a:lnTo>
                    <a:lnTo>
                      <a:pt x="16" y="28"/>
                    </a:lnTo>
                    <a:lnTo>
                      <a:pt x="20" y="28"/>
                    </a:lnTo>
                    <a:lnTo>
                      <a:pt x="20" y="23"/>
                    </a:lnTo>
                    <a:lnTo>
                      <a:pt x="25" y="23"/>
                    </a:lnTo>
                    <a:lnTo>
                      <a:pt x="25" y="20"/>
                    </a:lnTo>
                    <a:lnTo>
                      <a:pt x="28" y="20"/>
                    </a:lnTo>
                    <a:lnTo>
                      <a:pt x="28" y="16"/>
                    </a:lnTo>
                    <a:lnTo>
                      <a:pt x="32" y="12"/>
                    </a:lnTo>
                    <a:lnTo>
                      <a:pt x="36" y="7"/>
                    </a:lnTo>
                    <a:lnTo>
                      <a:pt x="36" y="4"/>
                    </a:lnTo>
                    <a:lnTo>
                      <a:pt x="39" y="4"/>
                    </a:lnTo>
                    <a:lnTo>
                      <a:pt x="39"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2" name="Freeform 148">
                <a:extLst>
                  <a:ext uri="{FF2B5EF4-FFF2-40B4-BE49-F238E27FC236}">
                    <a16:creationId xmlns:a16="http://schemas.microsoft.com/office/drawing/2014/main" id="{F2E07202-0EE6-461E-8140-D60390D9A097}"/>
                  </a:ext>
                </a:extLst>
              </p:cNvPr>
              <p:cNvSpPr>
                <a:spLocks/>
              </p:cNvSpPr>
              <p:nvPr/>
            </p:nvSpPr>
            <p:spPr bwMode="auto">
              <a:xfrm>
                <a:off x="1254" y="2105"/>
                <a:ext cx="173" cy="456"/>
              </a:xfrm>
              <a:custGeom>
                <a:avLst/>
                <a:gdLst>
                  <a:gd name="T0" fmla="*/ 39 w 863"/>
                  <a:gd name="T1" fmla="*/ 0 h 2280"/>
                  <a:gd name="T2" fmla="*/ 863 w 863"/>
                  <a:gd name="T3" fmla="*/ 2255 h 2280"/>
                  <a:gd name="T4" fmla="*/ 858 w 863"/>
                  <a:gd name="T5" fmla="*/ 2259 h 2280"/>
                  <a:gd name="T6" fmla="*/ 854 w 863"/>
                  <a:gd name="T7" fmla="*/ 2259 h 2280"/>
                  <a:gd name="T8" fmla="*/ 854 w 863"/>
                  <a:gd name="T9" fmla="*/ 2264 h 2280"/>
                  <a:gd name="T10" fmla="*/ 851 w 863"/>
                  <a:gd name="T11" fmla="*/ 2264 h 2280"/>
                  <a:gd name="T12" fmla="*/ 851 w 863"/>
                  <a:gd name="T13" fmla="*/ 2268 h 2280"/>
                  <a:gd name="T14" fmla="*/ 847 w 863"/>
                  <a:gd name="T15" fmla="*/ 2268 h 2280"/>
                  <a:gd name="T16" fmla="*/ 842 w 863"/>
                  <a:gd name="T17" fmla="*/ 2268 h 2280"/>
                  <a:gd name="T18" fmla="*/ 842 w 863"/>
                  <a:gd name="T19" fmla="*/ 2271 h 2280"/>
                  <a:gd name="T20" fmla="*/ 839 w 863"/>
                  <a:gd name="T21" fmla="*/ 2271 h 2280"/>
                  <a:gd name="T22" fmla="*/ 835 w 863"/>
                  <a:gd name="T23" fmla="*/ 2271 h 2280"/>
                  <a:gd name="T24" fmla="*/ 835 w 863"/>
                  <a:gd name="T25" fmla="*/ 2275 h 2280"/>
                  <a:gd name="T26" fmla="*/ 831 w 863"/>
                  <a:gd name="T27" fmla="*/ 2275 h 2280"/>
                  <a:gd name="T28" fmla="*/ 827 w 863"/>
                  <a:gd name="T29" fmla="*/ 2275 h 2280"/>
                  <a:gd name="T30" fmla="*/ 827 w 863"/>
                  <a:gd name="T31" fmla="*/ 2280 h 2280"/>
                  <a:gd name="T32" fmla="*/ 0 w 863"/>
                  <a:gd name="T33" fmla="*/ 23 h 2280"/>
                  <a:gd name="T34" fmla="*/ 4 w 863"/>
                  <a:gd name="T35" fmla="*/ 19 h 2280"/>
                  <a:gd name="T36" fmla="*/ 8 w 863"/>
                  <a:gd name="T37" fmla="*/ 19 h 2280"/>
                  <a:gd name="T38" fmla="*/ 11 w 863"/>
                  <a:gd name="T39" fmla="*/ 19 h 2280"/>
                  <a:gd name="T40" fmla="*/ 11 w 863"/>
                  <a:gd name="T41" fmla="*/ 16 h 2280"/>
                  <a:gd name="T42" fmla="*/ 16 w 863"/>
                  <a:gd name="T43" fmla="*/ 16 h 2280"/>
                  <a:gd name="T44" fmla="*/ 20 w 863"/>
                  <a:gd name="T45" fmla="*/ 11 h 2280"/>
                  <a:gd name="T46" fmla="*/ 23 w 863"/>
                  <a:gd name="T47" fmla="*/ 11 h 2280"/>
                  <a:gd name="T48" fmla="*/ 23 w 863"/>
                  <a:gd name="T49" fmla="*/ 7 h 2280"/>
                  <a:gd name="T50" fmla="*/ 27 w 863"/>
                  <a:gd name="T51" fmla="*/ 7 h 2280"/>
                  <a:gd name="T52" fmla="*/ 32 w 863"/>
                  <a:gd name="T53" fmla="*/ 7 h 2280"/>
                  <a:gd name="T54" fmla="*/ 32 w 863"/>
                  <a:gd name="T55" fmla="*/ 3 h 2280"/>
                  <a:gd name="T56" fmla="*/ 36 w 863"/>
                  <a:gd name="T57" fmla="*/ 3 h 2280"/>
                  <a:gd name="T58" fmla="*/ 36 w 863"/>
                  <a:gd name="T59" fmla="*/ 0 h 2280"/>
                  <a:gd name="T60" fmla="*/ 39 w 863"/>
                  <a:gd name="T61" fmla="*/ 0 h 22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3"/>
                  <a:gd name="T94" fmla="*/ 0 h 2280"/>
                  <a:gd name="T95" fmla="*/ 863 w 863"/>
                  <a:gd name="T96" fmla="*/ 2280 h 22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3" h="2280">
                    <a:moveTo>
                      <a:pt x="39" y="0"/>
                    </a:moveTo>
                    <a:lnTo>
                      <a:pt x="863" y="2255"/>
                    </a:lnTo>
                    <a:lnTo>
                      <a:pt x="858" y="2259"/>
                    </a:lnTo>
                    <a:lnTo>
                      <a:pt x="854" y="2259"/>
                    </a:lnTo>
                    <a:lnTo>
                      <a:pt x="854" y="2264"/>
                    </a:lnTo>
                    <a:lnTo>
                      <a:pt x="851" y="2264"/>
                    </a:lnTo>
                    <a:lnTo>
                      <a:pt x="851" y="2268"/>
                    </a:lnTo>
                    <a:lnTo>
                      <a:pt x="847" y="2268"/>
                    </a:lnTo>
                    <a:lnTo>
                      <a:pt x="842" y="2268"/>
                    </a:lnTo>
                    <a:lnTo>
                      <a:pt x="842" y="2271"/>
                    </a:lnTo>
                    <a:lnTo>
                      <a:pt x="839" y="2271"/>
                    </a:lnTo>
                    <a:lnTo>
                      <a:pt x="835" y="2271"/>
                    </a:lnTo>
                    <a:lnTo>
                      <a:pt x="835" y="2275"/>
                    </a:lnTo>
                    <a:lnTo>
                      <a:pt x="831" y="2275"/>
                    </a:lnTo>
                    <a:lnTo>
                      <a:pt x="827" y="2275"/>
                    </a:lnTo>
                    <a:lnTo>
                      <a:pt x="827" y="2280"/>
                    </a:lnTo>
                    <a:lnTo>
                      <a:pt x="0" y="23"/>
                    </a:lnTo>
                    <a:lnTo>
                      <a:pt x="4" y="19"/>
                    </a:lnTo>
                    <a:lnTo>
                      <a:pt x="8" y="19"/>
                    </a:lnTo>
                    <a:lnTo>
                      <a:pt x="11" y="19"/>
                    </a:lnTo>
                    <a:lnTo>
                      <a:pt x="11" y="16"/>
                    </a:lnTo>
                    <a:lnTo>
                      <a:pt x="16" y="16"/>
                    </a:lnTo>
                    <a:lnTo>
                      <a:pt x="20" y="11"/>
                    </a:lnTo>
                    <a:lnTo>
                      <a:pt x="23" y="11"/>
                    </a:lnTo>
                    <a:lnTo>
                      <a:pt x="23" y="7"/>
                    </a:lnTo>
                    <a:lnTo>
                      <a:pt x="27" y="7"/>
                    </a:lnTo>
                    <a:lnTo>
                      <a:pt x="32" y="7"/>
                    </a:lnTo>
                    <a:lnTo>
                      <a:pt x="32" y="3"/>
                    </a:lnTo>
                    <a:lnTo>
                      <a:pt x="36" y="3"/>
                    </a:lnTo>
                    <a:lnTo>
                      <a:pt x="36" y="0"/>
                    </a:lnTo>
                    <a:lnTo>
                      <a:pt x="39"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3" name="Freeform 149">
                <a:extLst>
                  <a:ext uri="{FF2B5EF4-FFF2-40B4-BE49-F238E27FC236}">
                    <a16:creationId xmlns:a16="http://schemas.microsoft.com/office/drawing/2014/main" id="{4C5970A4-7436-4ECA-AFD5-46EEF4F8CD79}"/>
                  </a:ext>
                </a:extLst>
              </p:cNvPr>
              <p:cNvSpPr>
                <a:spLocks/>
              </p:cNvSpPr>
              <p:nvPr/>
            </p:nvSpPr>
            <p:spPr bwMode="auto">
              <a:xfrm>
                <a:off x="1249" y="2110"/>
                <a:ext cx="171" cy="452"/>
              </a:xfrm>
              <a:custGeom>
                <a:avLst/>
                <a:gdLst>
                  <a:gd name="T0" fmla="*/ 28 w 855"/>
                  <a:gd name="T1" fmla="*/ 0 h 2260"/>
                  <a:gd name="T2" fmla="*/ 855 w 855"/>
                  <a:gd name="T3" fmla="*/ 2257 h 2260"/>
                  <a:gd name="T4" fmla="*/ 851 w 855"/>
                  <a:gd name="T5" fmla="*/ 2257 h 2260"/>
                  <a:gd name="T6" fmla="*/ 847 w 855"/>
                  <a:gd name="T7" fmla="*/ 2257 h 2260"/>
                  <a:gd name="T8" fmla="*/ 843 w 855"/>
                  <a:gd name="T9" fmla="*/ 2257 h 2260"/>
                  <a:gd name="T10" fmla="*/ 843 w 855"/>
                  <a:gd name="T11" fmla="*/ 2260 h 2260"/>
                  <a:gd name="T12" fmla="*/ 839 w 855"/>
                  <a:gd name="T13" fmla="*/ 2260 h 2260"/>
                  <a:gd name="T14" fmla="*/ 835 w 855"/>
                  <a:gd name="T15" fmla="*/ 2260 h 2260"/>
                  <a:gd name="T16" fmla="*/ 831 w 855"/>
                  <a:gd name="T17" fmla="*/ 2260 h 2260"/>
                  <a:gd name="T18" fmla="*/ 0 w 855"/>
                  <a:gd name="T19" fmla="*/ 8 h 2260"/>
                  <a:gd name="T20" fmla="*/ 4 w 855"/>
                  <a:gd name="T21" fmla="*/ 8 h 2260"/>
                  <a:gd name="T22" fmla="*/ 8 w 855"/>
                  <a:gd name="T23" fmla="*/ 4 h 2260"/>
                  <a:gd name="T24" fmla="*/ 12 w 855"/>
                  <a:gd name="T25" fmla="*/ 4 h 2260"/>
                  <a:gd name="T26" fmla="*/ 16 w 855"/>
                  <a:gd name="T27" fmla="*/ 4 h 2260"/>
                  <a:gd name="T28" fmla="*/ 20 w 855"/>
                  <a:gd name="T29" fmla="*/ 4 h 2260"/>
                  <a:gd name="T30" fmla="*/ 20 w 855"/>
                  <a:gd name="T31" fmla="*/ 0 h 2260"/>
                  <a:gd name="T32" fmla="*/ 23 w 855"/>
                  <a:gd name="T33" fmla="*/ 0 h 2260"/>
                  <a:gd name="T34" fmla="*/ 28 w 855"/>
                  <a:gd name="T35" fmla="*/ 0 h 2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5"/>
                  <a:gd name="T55" fmla="*/ 0 h 2260"/>
                  <a:gd name="T56" fmla="*/ 855 w 855"/>
                  <a:gd name="T57" fmla="*/ 2260 h 22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5" h="2260">
                    <a:moveTo>
                      <a:pt x="28" y="0"/>
                    </a:moveTo>
                    <a:lnTo>
                      <a:pt x="855" y="2257"/>
                    </a:lnTo>
                    <a:lnTo>
                      <a:pt x="851" y="2257"/>
                    </a:lnTo>
                    <a:lnTo>
                      <a:pt x="847" y="2257"/>
                    </a:lnTo>
                    <a:lnTo>
                      <a:pt x="843" y="2257"/>
                    </a:lnTo>
                    <a:lnTo>
                      <a:pt x="843" y="2260"/>
                    </a:lnTo>
                    <a:lnTo>
                      <a:pt x="839" y="2260"/>
                    </a:lnTo>
                    <a:lnTo>
                      <a:pt x="835" y="2260"/>
                    </a:lnTo>
                    <a:lnTo>
                      <a:pt x="831" y="2260"/>
                    </a:lnTo>
                    <a:lnTo>
                      <a:pt x="0" y="8"/>
                    </a:lnTo>
                    <a:lnTo>
                      <a:pt x="4" y="8"/>
                    </a:lnTo>
                    <a:lnTo>
                      <a:pt x="8" y="4"/>
                    </a:lnTo>
                    <a:lnTo>
                      <a:pt x="12" y="4"/>
                    </a:lnTo>
                    <a:lnTo>
                      <a:pt x="16" y="4"/>
                    </a:lnTo>
                    <a:lnTo>
                      <a:pt x="20" y="4"/>
                    </a:lnTo>
                    <a:lnTo>
                      <a:pt x="20" y="0"/>
                    </a:lnTo>
                    <a:lnTo>
                      <a:pt x="23" y="0"/>
                    </a:lnTo>
                    <a:lnTo>
                      <a:pt x="28" y="0"/>
                    </a:lnTo>
                    <a:close/>
                  </a:path>
                </a:pathLst>
              </a:custGeom>
              <a:solidFill>
                <a:srgbClr val="F9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4" name="Freeform 150">
                <a:extLst>
                  <a:ext uri="{FF2B5EF4-FFF2-40B4-BE49-F238E27FC236}">
                    <a16:creationId xmlns:a16="http://schemas.microsoft.com/office/drawing/2014/main" id="{2D32612B-88F0-4488-A623-AFD7130D48C4}"/>
                  </a:ext>
                </a:extLst>
              </p:cNvPr>
              <p:cNvSpPr>
                <a:spLocks/>
              </p:cNvSpPr>
              <p:nvPr/>
            </p:nvSpPr>
            <p:spPr bwMode="auto">
              <a:xfrm>
                <a:off x="982" y="2150"/>
                <a:ext cx="317" cy="439"/>
              </a:xfrm>
              <a:custGeom>
                <a:avLst/>
                <a:gdLst>
                  <a:gd name="T0" fmla="*/ 511 w 1588"/>
                  <a:gd name="T1" fmla="*/ 0 h 2196"/>
                  <a:gd name="T2" fmla="*/ 1588 w 1588"/>
                  <a:gd name="T3" fmla="*/ 2049 h 2196"/>
                  <a:gd name="T4" fmla="*/ 1112 w 1588"/>
                  <a:gd name="T5" fmla="*/ 2196 h 2196"/>
                  <a:gd name="T6" fmla="*/ 0 w 1588"/>
                  <a:gd name="T7" fmla="*/ 153 h 2196"/>
                  <a:gd name="T8" fmla="*/ 511 w 1588"/>
                  <a:gd name="T9" fmla="*/ 0 h 2196"/>
                  <a:gd name="T10" fmla="*/ 0 60000 65536"/>
                  <a:gd name="T11" fmla="*/ 0 60000 65536"/>
                  <a:gd name="T12" fmla="*/ 0 60000 65536"/>
                  <a:gd name="T13" fmla="*/ 0 60000 65536"/>
                  <a:gd name="T14" fmla="*/ 0 60000 65536"/>
                  <a:gd name="T15" fmla="*/ 0 w 1588"/>
                  <a:gd name="T16" fmla="*/ 0 h 2196"/>
                  <a:gd name="T17" fmla="*/ 1588 w 1588"/>
                  <a:gd name="T18" fmla="*/ 2196 h 2196"/>
                </a:gdLst>
                <a:ahLst/>
                <a:cxnLst>
                  <a:cxn ang="T10">
                    <a:pos x="T0" y="T1"/>
                  </a:cxn>
                  <a:cxn ang="T11">
                    <a:pos x="T2" y="T3"/>
                  </a:cxn>
                  <a:cxn ang="T12">
                    <a:pos x="T4" y="T5"/>
                  </a:cxn>
                  <a:cxn ang="T13">
                    <a:pos x="T6" y="T7"/>
                  </a:cxn>
                  <a:cxn ang="T14">
                    <a:pos x="T8" y="T9"/>
                  </a:cxn>
                </a:cxnLst>
                <a:rect l="T15" t="T16" r="T17" b="T18"/>
                <a:pathLst>
                  <a:path w="1588" h="2196">
                    <a:moveTo>
                      <a:pt x="511" y="0"/>
                    </a:moveTo>
                    <a:lnTo>
                      <a:pt x="1588" y="2049"/>
                    </a:lnTo>
                    <a:lnTo>
                      <a:pt x="1112" y="2196"/>
                    </a:lnTo>
                    <a:lnTo>
                      <a:pt x="0" y="153"/>
                    </a:lnTo>
                    <a:lnTo>
                      <a:pt x="511"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5" name="Freeform 151">
                <a:extLst>
                  <a:ext uri="{FF2B5EF4-FFF2-40B4-BE49-F238E27FC236}">
                    <a16:creationId xmlns:a16="http://schemas.microsoft.com/office/drawing/2014/main" id="{8A6E9C09-2C34-446F-AB63-C50EC1C02205}"/>
                  </a:ext>
                </a:extLst>
              </p:cNvPr>
              <p:cNvSpPr>
                <a:spLocks/>
              </p:cNvSpPr>
              <p:nvPr/>
            </p:nvSpPr>
            <p:spPr bwMode="auto">
              <a:xfrm>
                <a:off x="942" y="2180"/>
                <a:ext cx="262" cy="409"/>
              </a:xfrm>
              <a:custGeom>
                <a:avLst/>
                <a:gdLst>
                  <a:gd name="T0" fmla="*/ 1313 w 1313"/>
                  <a:gd name="T1" fmla="*/ 2043 h 2043"/>
                  <a:gd name="T2" fmla="*/ 1298 w 1313"/>
                  <a:gd name="T3" fmla="*/ 2043 h 2043"/>
                  <a:gd name="T4" fmla="*/ 1266 w 1313"/>
                  <a:gd name="T5" fmla="*/ 2030 h 2043"/>
                  <a:gd name="T6" fmla="*/ 1234 w 1313"/>
                  <a:gd name="T7" fmla="*/ 2015 h 2043"/>
                  <a:gd name="T8" fmla="*/ 1206 w 1313"/>
                  <a:gd name="T9" fmla="*/ 2007 h 2043"/>
                  <a:gd name="T10" fmla="*/ 1190 w 1313"/>
                  <a:gd name="T11" fmla="*/ 2007 h 2043"/>
                  <a:gd name="T12" fmla="*/ 1178 w 1313"/>
                  <a:gd name="T13" fmla="*/ 2007 h 2043"/>
                  <a:gd name="T14" fmla="*/ 1171 w 1313"/>
                  <a:gd name="T15" fmla="*/ 1999 h 2043"/>
                  <a:gd name="T16" fmla="*/ 1162 w 1313"/>
                  <a:gd name="T17" fmla="*/ 1991 h 2043"/>
                  <a:gd name="T18" fmla="*/ 1155 w 1313"/>
                  <a:gd name="T19" fmla="*/ 1983 h 2043"/>
                  <a:gd name="T20" fmla="*/ 1147 w 1313"/>
                  <a:gd name="T21" fmla="*/ 1988 h 2043"/>
                  <a:gd name="T22" fmla="*/ 1139 w 1313"/>
                  <a:gd name="T23" fmla="*/ 1991 h 2043"/>
                  <a:gd name="T24" fmla="*/ 1131 w 1313"/>
                  <a:gd name="T25" fmla="*/ 1995 h 2043"/>
                  <a:gd name="T26" fmla="*/ 1123 w 1313"/>
                  <a:gd name="T27" fmla="*/ 2003 h 2043"/>
                  <a:gd name="T28" fmla="*/ 1111 w 1313"/>
                  <a:gd name="T29" fmla="*/ 2007 h 2043"/>
                  <a:gd name="T30" fmla="*/ 1104 w 1313"/>
                  <a:gd name="T31" fmla="*/ 2015 h 2043"/>
                  <a:gd name="T32" fmla="*/ 1095 w 1313"/>
                  <a:gd name="T33" fmla="*/ 2019 h 2043"/>
                  <a:gd name="T34" fmla="*/ 1088 w 1313"/>
                  <a:gd name="T35" fmla="*/ 2027 h 2043"/>
                  <a:gd name="T36" fmla="*/ 1080 w 1313"/>
                  <a:gd name="T37" fmla="*/ 2035 h 2043"/>
                  <a:gd name="T38" fmla="*/ 1072 w 1313"/>
                  <a:gd name="T39" fmla="*/ 2039 h 2043"/>
                  <a:gd name="T40" fmla="*/ 0 w 1313"/>
                  <a:gd name="T41" fmla="*/ 111 h 2043"/>
                  <a:gd name="T42" fmla="*/ 7 w 1313"/>
                  <a:gd name="T43" fmla="*/ 107 h 2043"/>
                  <a:gd name="T44" fmla="*/ 16 w 1313"/>
                  <a:gd name="T45" fmla="*/ 99 h 2043"/>
                  <a:gd name="T46" fmla="*/ 23 w 1313"/>
                  <a:gd name="T47" fmla="*/ 95 h 2043"/>
                  <a:gd name="T48" fmla="*/ 32 w 1313"/>
                  <a:gd name="T49" fmla="*/ 88 h 2043"/>
                  <a:gd name="T50" fmla="*/ 39 w 1313"/>
                  <a:gd name="T51" fmla="*/ 83 h 2043"/>
                  <a:gd name="T52" fmla="*/ 51 w 1313"/>
                  <a:gd name="T53" fmla="*/ 76 h 2043"/>
                  <a:gd name="T54" fmla="*/ 58 w 1313"/>
                  <a:gd name="T55" fmla="*/ 72 h 2043"/>
                  <a:gd name="T56" fmla="*/ 67 w 1313"/>
                  <a:gd name="T57" fmla="*/ 64 h 2043"/>
                  <a:gd name="T58" fmla="*/ 78 w 1313"/>
                  <a:gd name="T59" fmla="*/ 60 h 2043"/>
                  <a:gd name="T60" fmla="*/ 86 w 1313"/>
                  <a:gd name="T61" fmla="*/ 51 h 2043"/>
                  <a:gd name="T62" fmla="*/ 99 w 1313"/>
                  <a:gd name="T63" fmla="*/ 48 h 2043"/>
                  <a:gd name="T64" fmla="*/ 110 w 1313"/>
                  <a:gd name="T65" fmla="*/ 44 h 2043"/>
                  <a:gd name="T66" fmla="*/ 118 w 1313"/>
                  <a:gd name="T67" fmla="*/ 37 h 2043"/>
                  <a:gd name="T68" fmla="*/ 130 w 1313"/>
                  <a:gd name="T69" fmla="*/ 32 h 2043"/>
                  <a:gd name="T70" fmla="*/ 141 w 1313"/>
                  <a:gd name="T71" fmla="*/ 24 h 2043"/>
                  <a:gd name="T72" fmla="*/ 154 w 1313"/>
                  <a:gd name="T73" fmla="*/ 21 h 2043"/>
                  <a:gd name="T74" fmla="*/ 166 w 1313"/>
                  <a:gd name="T75" fmla="*/ 16 h 2043"/>
                  <a:gd name="T76" fmla="*/ 178 w 1313"/>
                  <a:gd name="T77" fmla="*/ 9 h 2043"/>
                  <a:gd name="T78" fmla="*/ 189 w 1313"/>
                  <a:gd name="T79" fmla="*/ 5 h 2043"/>
                  <a:gd name="T80" fmla="*/ 201 w 1313"/>
                  <a:gd name="T81" fmla="*/ 0 h 20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3"/>
                  <a:gd name="T124" fmla="*/ 0 h 2043"/>
                  <a:gd name="T125" fmla="*/ 1313 w 1313"/>
                  <a:gd name="T126" fmla="*/ 2043 h 20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3" h="2043">
                    <a:moveTo>
                      <a:pt x="201" y="0"/>
                    </a:moveTo>
                    <a:lnTo>
                      <a:pt x="1313" y="2043"/>
                    </a:lnTo>
                    <a:lnTo>
                      <a:pt x="1305" y="2043"/>
                    </a:lnTo>
                    <a:lnTo>
                      <a:pt x="1298" y="2043"/>
                    </a:lnTo>
                    <a:lnTo>
                      <a:pt x="1282" y="2035"/>
                    </a:lnTo>
                    <a:lnTo>
                      <a:pt x="1266" y="2030"/>
                    </a:lnTo>
                    <a:lnTo>
                      <a:pt x="1250" y="2023"/>
                    </a:lnTo>
                    <a:lnTo>
                      <a:pt x="1234" y="2015"/>
                    </a:lnTo>
                    <a:lnTo>
                      <a:pt x="1218" y="2011"/>
                    </a:lnTo>
                    <a:lnTo>
                      <a:pt x="1206" y="2007"/>
                    </a:lnTo>
                    <a:lnTo>
                      <a:pt x="1194" y="2003"/>
                    </a:lnTo>
                    <a:lnTo>
                      <a:pt x="1190" y="2007"/>
                    </a:lnTo>
                    <a:lnTo>
                      <a:pt x="1183" y="2007"/>
                    </a:lnTo>
                    <a:lnTo>
                      <a:pt x="1178" y="2007"/>
                    </a:lnTo>
                    <a:lnTo>
                      <a:pt x="1175" y="2003"/>
                    </a:lnTo>
                    <a:lnTo>
                      <a:pt x="1171" y="1999"/>
                    </a:lnTo>
                    <a:lnTo>
                      <a:pt x="1167" y="1995"/>
                    </a:lnTo>
                    <a:lnTo>
                      <a:pt x="1162" y="1991"/>
                    </a:lnTo>
                    <a:lnTo>
                      <a:pt x="1159" y="1988"/>
                    </a:lnTo>
                    <a:lnTo>
                      <a:pt x="1155" y="1983"/>
                    </a:lnTo>
                    <a:lnTo>
                      <a:pt x="1151" y="1983"/>
                    </a:lnTo>
                    <a:lnTo>
                      <a:pt x="1147" y="1988"/>
                    </a:lnTo>
                    <a:lnTo>
                      <a:pt x="1143" y="1988"/>
                    </a:lnTo>
                    <a:lnTo>
                      <a:pt x="1139" y="1991"/>
                    </a:lnTo>
                    <a:lnTo>
                      <a:pt x="1136" y="1995"/>
                    </a:lnTo>
                    <a:lnTo>
                      <a:pt x="1131" y="1995"/>
                    </a:lnTo>
                    <a:lnTo>
                      <a:pt x="1127" y="1999"/>
                    </a:lnTo>
                    <a:lnTo>
                      <a:pt x="1123" y="2003"/>
                    </a:lnTo>
                    <a:lnTo>
                      <a:pt x="1115" y="2007"/>
                    </a:lnTo>
                    <a:lnTo>
                      <a:pt x="1111" y="2007"/>
                    </a:lnTo>
                    <a:lnTo>
                      <a:pt x="1108" y="2011"/>
                    </a:lnTo>
                    <a:lnTo>
                      <a:pt x="1104" y="2015"/>
                    </a:lnTo>
                    <a:lnTo>
                      <a:pt x="1099" y="2019"/>
                    </a:lnTo>
                    <a:lnTo>
                      <a:pt x="1095" y="2019"/>
                    </a:lnTo>
                    <a:lnTo>
                      <a:pt x="1092" y="2023"/>
                    </a:lnTo>
                    <a:lnTo>
                      <a:pt x="1088" y="2027"/>
                    </a:lnTo>
                    <a:lnTo>
                      <a:pt x="1083" y="2030"/>
                    </a:lnTo>
                    <a:lnTo>
                      <a:pt x="1080" y="2035"/>
                    </a:lnTo>
                    <a:lnTo>
                      <a:pt x="1076" y="2039"/>
                    </a:lnTo>
                    <a:lnTo>
                      <a:pt x="1072" y="2039"/>
                    </a:lnTo>
                    <a:lnTo>
                      <a:pt x="1067" y="2043"/>
                    </a:lnTo>
                    <a:lnTo>
                      <a:pt x="0" y="111"/>
                    </a:lnTo>
                    <a:lnTo>
                      <a:pt x="4" y="107"/>
                    </a:lnTo>
                    <a:lnTo>
                      <a:pt x="7" y="107"/>
                    </a:lnTo>
                    <a:lnTo>
                      <a:pt x="11" y="104"/>
                    </a:lnTo>
                    <a:lnTo>
                      <a:pt x="16" y="99"/>
                    </a:lnTo>
                    <a:lnTo>
                      <a:pt x="19" y="95"/>
                    </a:lnTo>
                    <a:lnTo>
                      <a:pt x="23" y="95"/>
                    </a:lnTo>
                    <a:lnTo>
                      <a:pt x="27" y="92"/>
                    </a:lnTo>
                    <a:lnTo>
                      <a:pt x="32" y="88"/>
                    </a:lnTo>
                    <a:lnTo>
                      <a:pt x="35" y="88"/>
                    </a:lnTo>
                    <a:lnTo>
                      <a:pt x="39" y="83"/>
                    </a:lnTo>
                    <a:lnTo>
                      <a:pt x="46" y="79"/>
                    </a:lnTo>
                    <a:lnTo>
                      <a:pt x="51" y="76"/>
                    </a:lnTo>
                    <a:lnTo>
                      <a:pt x="55" y="76"/>
                    </a:lnTo>
                    <a:lnTo>
                      <a:pt x="58" y="72"/>
                    </a:lnTo>
                    <a:lnTo>
                      <a:pt x="62" y="67"/>
                    </a:lnTo>
                    <a:lnTo>
                      <a:pt x="67" y="64"/>
                    </a:lnTo>
                    <a:lnTo>
                      <a:pt x="74" y="64"/>
                    </a:lnTo>
                    <a:lnTo>
                      <a:pt x="78" y="60"/>
                    </a:lnTo>
                    <a:lnTo>
                      <a:pt x="83" y="56"/>
                    </a:lnTo>
                    <a:lnTo>
                      <a:pt x="86" y="51"/>
                    </a:lnTo>
                    <a:lnTo>
                      <a:pt x="94" y="51"/>
                    </a:lnTo>
                    <a:lnTo>
                      <a:pt x="99" y="48"/>
                    </a:lnTo>
                    <a:lnTo>
                      <a:pt x="102" y="44"/>
                    </a:lnTo>
                    <a:lnTo>
                      <a:pt x="110" y="44"/>
                    </a:lnTo>
                    <a:lnTo>
                      <a:pt x="114" y="40"/>
                    </a:lnTo>
                    <a:lnTo>
                      <a:pt x="118" y="37"/>
                    </a:lnTo>
                    <a:lnTo>
                      <a:pt x="126" y="32"/>
                    </a:lnTo>
                    <a:lnTo>
                      <a:pt x="130" y="32"/>
                    </a:lnTo>
                    <a:lnTo>
                      <a:pt x="134" y="28"/>
                    </a:lnTo>
                    <a:lnTo>
                      <a:pt x="141" y="24"/>
                    </a:lnTo>
                    <a:lnTo>
                      <a:pt x="146" y="24"/>
                    </a:lnTo>
                    <a:lnTo>
                      <a:pt x="154" y="21"/>
                    </a:lnTo>
                    <a:lnTo>
                      <a:pt x="157" y="16"/>
                    </a:lnTo>
                    <a:lnTo>
                      <a:pt x="166" y="16"/>
                    </a:lnTo>
                    <a:lnTo>
                      <a:pt x="169" y="12"/>
                    </a:lnTo>
                    <a:lnTo>
                      <a:pt x="178" y="9"/>
                    </a:lnTo>
                    <a:lnTo>
                      <a:pt x="181" y="9"/>
                    </a:lnTo>
                    <a:lnTo>
                      <a:pt x="189" y="5"/>
                    </a:lnTo>
                    <a:lnTo>
                      <a:pt x="194" y="0"/>
                    </a:lnTo>
                    <a:lnTo>
                      <a:pt x="201"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6" name="Freeform 152">
                <a:extLst>
                  <a:ext uri="{FF2B5EF4-FFF2-40B4-BE49-F238E27FC236}">
                    <a16:creationId xmlns:a16="http://schemas.microsoft.com/office/drawing/2014/main" id="{075DB49E-E391-43E5-9AC2-6CA8E1278BEA}"/>
                  </a:ext>
                </a:extLst>
              </p:cNvPr>
              <p:cNvSpPr>
                <a:spLocks/>
              </p:cNvSpPr>
              <p:nvPr/>
            </p:nvSpPr>
            <p:spPr bwMode="auto">
              <a:xfrm>
                <a:off x="922" y="2202"/>
                <a:ext cx="233" cy="405"/>
              </a:xfrm>
              <a:custGeom>
                <a:avLst/>
                <a:gdLst>
                  <a:gd name="T0" fmla="*/ 100 w 1167"/>
                  <a:gd name="T1" fmla="*/ 0 h 2023"/>
                  <a:gd name="T2" fmla="*/ 1167 w 1167"/>
                  <a:gd name="T3" fmla="*/ 1932 h 2023"/>
                  <a:gd name="T4" fmla="*/ 1164 w 1167"/>
                  <a:gd name="T5" fmla="*/ 1935 h 2023"/>
                  <a:gd name="T6" fmla="*/ 1160 w 1167"/>
                  <a:gd name="T7" fmla="*/ 1940 h 2023"/>
                  <a:gd name="T8" fmla="*/ 1156 w 1167"/>
                  <a:gd name="T9" fmla="*/ 1944 h 2023"/>
                  <a:gd name="T10" fmla="*/ 1153 w 1167"/>
                  <a:gd name="T11" fmla="*/ 1947 h 2023"/>
                  <a:gd name="T12" fmla="*/ 1148 w 1167"/>
                  <a:gd name="T13" fmla="*/ 1947 h 2023"/>
                  <a:gd name="T14" fmla="*/ 1144 w 1167"/>
                  <a:gd name="T15" fmla="*/ 1951 h 2023"/>
                  <a:gd name="T16" fmla="*/ 1140 w 1167"/>
                  <a:gd name="T17" fmla="*/ 1956 h 2023"/>
                  <a:gd name="T18" fmla="*/ 1137 w 1167"/>
                  <a:gd name="T19" fmla="*/ 1959 h 2023"/>
                  <a:gd name="T20" fmla="*/ 1132 w 1167"/>
                  <a:gd name="T21" fmla="*/ 1963 h 2023"/>
                  <a:gd name="T22" fmla="*/ 1128 w 1167"/>
                  <a:gd name="T23" fmla="*/ 1967 h 2023"/>
                  <a:gd name="T24" fmla="*/ 1125 w 1167"/>
                  <a:gd name="T25" fmla="*/ 1972 h 2023"/>
                  <a:gd name="T26" fmla="*/ 1121 w 1167"/>
                  <a:gd name="T27" fmla="*/ 1975 h 2023"/>
                  <a:gd name="T28" fmla="*/ 1116 w 1167"/>
                  <a:gd name="T29" fmla="*/ 1979 h 2023"/>
                  <a:gd name="T30" fmla="*/ 1113 w 1167"/>
                  <a:gd name="T31" fmla="*/ 1983 h 2023"/>
                  <a:gd name="T32" fmla="*/ 1109 w 1167"/>
                  <a:gd name="T33" fmla="*/ 1987 h 2023"/>
                  <a:gd name="T34" fmla="*/ 1105 w 1167"/>
                  <a:gd name="T35" fmla="*/ 1991 h 2023"/>
                  <a:gd name="T36" fmla="*/ 1100 w 1167"/>
                  <a:gd name="T37" fmla="*/ 1995 h 2023"/>
                  <a:gd name="T38" fmla="*/ 1097 w 1167"/>
                  <a:gd name="T39" fmla="*/ 1999 h 2023"/>
                  <a:gd name="T40" fmla="*/ 1093 w 1167"/>
                  <a:gd name="T41" fmla="*/ 2003 h 2023"/>
                  <a:gd name="T42" fmla="*/ 1089 w 1167"/>
                  <a:gd name="T43" fmla="*/ 2007 h 2023"/>
                  <a:gd name="T44" fmla="*/ 1089 w 1167"/>
                  <a:gd name="T45" fmla="*/ 2011 h 2023"/>
                  <a:gd name="T46" fmla="*/ 1085 w 1167"/>
                  <a:gd name="T47" fmla="*/ 2011 h 2023"/>
                  <a:gd name="T48" fmla="*/ 1085 w 1167"/>
                  <a:gd name="T49" fmla="*/ 2014 h 2023"/>
                  <a:gd name="T50" fmla="*/ 1081 w 1167"/>
                  <a:gd name="T51" fmla="*/ 2014 h 2023"/>
                  <a:gd name="T52" fmla="*/ 1081 w 1167"/>
                  <a:gd name="T53" fmla="*/ 2019 h 2023"/>
                  <a:gd name="T54" fmla="*/ 1077 w 1167"/>
                  <a:gd name="T55" fmla="*/ 2019 h 2023"/>
                  <a:gd name="T56" fmla="*/ 1077 w 1167"/>
                  <a:gd name="T57" fmla="*/ 2023 h 2023"/>
                  <a:gd name="T58" fmla="*/ 0 w 1167"/>
                  <a:gd name="T59" fmla="*/ 88 h 2023"/>
                  <a:gd name="T60" fmla="*/ 5 w 1167"/>
                  <a:gd name="T61" fmla="*/ 83 h 2023"/>
                  <a:gd name="T62" fmla="*/ 5 w 1167"/>
                  <a:gd name="T63" fmla="*/ 79 h 2023"/>
                  <a:gd name="T64" fmla="*/ 9 w 1167"/>
                  <a:gd name="T65" fmla="*/ 79 h 2023"/>
                  <a:gd name="T66" fmla="*/ 12 w 1167"/>
                  <a:gd name="T67" fmla="*/ 76 h 2023"/>
                  <a:gd name="T68" fmla="*/ 12 w 1167"/>
                  <a:gd name="T69" fmla="*/ 72 h 2023"/>
                  <a:gd name="T70" fmla="*/ 16 w 1167"/>
                  <a:gd name="T71" fmla="*/ 72 h 2023"/>
                  <a:gd name="T72" fmla="*/ 16 w 1167"/>
                  <a:gd name="T73" fmla="*/ 67 h 2023"/>
                  <a:gd name="T74" fmla="*/ 21 w 1167"/>
                  <a:gd name="T75" fmla="*/ 67 h 2023"/>
                  <a:gd name="T76" fmla="*/ 24 w 1167"/>
                  <a:gd name="T77" fmla="*/ 63 h 2023"/>
                  <a:gd name="T78" fmla="*/ 28 w 1167"/>
                  <a:gd name="T79" fmla="*/ 60 h 2023"/>
                  <a:gd name="T80" fmla="*/ 32 w 1167"/>
                  <a:gd name="T81" fmla="*/ 56 h 2023"/>
                  <a:gd name="T82" fmla="*/ 36 w 1167"/>
                  <a:gd name="T83" fmla="*/ 51 h 2023"/>
                  <a:gd name="T84" fmla="*/ 40 w 1167"/>
                  <a:gd name="T85" fmla="*/ 51 h 2023"/>
                  <a:gd name="T86" fmla="*/ 40 w 1167"/>
                  <a:gd name="T87" fmla="*/ 48 h 2023"/>
                  <a:gd name="T88" fmla="*/ 44 w 1167"/>
                  <a:gd name="T89" fmla="*/ 44 h 2023"/>
                  <a:gd name="T90" fmla="*/ 48 w 1167"/>
                  <a:gd name="T91" fmla="*/ 44 h 2023"/>
                  <a:gd name="T92" fmla="*/ 52 w 1167"/>
                  <a:gd name="T93" fmla="*/ 40 h 2023"/>
                  <a:gd name="T94" fmla="*/ 56 w 1167"/>
                  <a:gd name="T95" fmla="*/ 35 h 2023"/>
                  <a:gd name="T96" fmla="*/ 60 w 1167"/>
                  <a:gd name="T97" fmla="*/ 32 h 2023"/>
                  <a:gd name="T98" fmla="*/ 63 w 1167"/>
                  <a:gd name="T99" fmla="*/ 32 h 2023"/>
                  <a:gd name="T100" fmla="*/ 68 w 1167"/>
                  <a:gd name="T101" fmla="*/ 28 h 2023"/>
                  <a:gd name="T102" fmla="*/ 72 w 1167"/>
                  <a:gd name="T103" fmla="*/ 24 h 2023"/>
                  <a:gd name="T104" fmla="*/ 76 w 1167"/>
                  <a:gd name="T105" fmla="*/ 20 h 2023"/>
                  <a:gd name="T106" fmla="*/ 79 w 1167"/>
                  <a:gd name="T107" fmla="*/ 16 h 2023"/>
                  <a:gd name="T108" fmla="*/ 84 w 1167"/>
                  <a:gd name="T109" fmla="*/ 12 h 2023"/>
                  <a:gd name="T110" fmla="*/ 88 w 1167"/>
                  <a:gd name="T111" fmla="*/ 12 h 2023"/>
                  <a:gd name="T112" fmla="*/ 91 w 1167"/>
                  <a:gd name="T113" fmla="*/ 9 h 2023"/>
                  <a:gd name="T114" fmla="*/ 95 w 1167"/>
                  <a:gd name="T115" fmla="*/ 4 h 2023"/>
                  <a:gd name="T116" fmla="*/ 100 w 1167"/>
                  <a:gd name="T117" fmla="*/ 0 h 20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7"/>
                  <a:gd name="T178" fmla="*/ 0 h 2023"/>
                  <a:gd name="T179" fmla="*/ 1167 w 1167"/>
                  <a:gd name="T180" fmla="*/ 2023 h 20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7" h="2023">
                    <a:moveTo>
                      <a:pt x="100" y="0"/>
                    </a:moveTo>
                    <a:lnTo>
                      <a:pt x="1167" y="1932"/>
                    </a:lnTo>
                    <a:lnTo>
                      <a:pt x="1164" y="1935"/>
                    </a:lnTo>
                    <a:lnTo>
                      <a:pt x="1160" y="1940"/>
                    </a:lnTo>
                    <a:lnTo>
                      <a:pt x="1156" y="1944"/>
                    </a:lnTo>
                    <a:lnTo>
                      <a:pt x="1153" y="1947"/>
                    </a:lnTo>
                    <a:lnTo>
                      <a:pt x="1148" y="1947"/>
                    </a:lnTo>
                    <a:lnTo>
                      <a:pt x="1144" y="1951"/>
                    </a:lnTo>
                    <a:lnTo>
                      <a:pt x="1140" y="1956"/>
                    </a:lnTo>
                    <a:lnTo>
                      <a:pt x="1137" y="1959"/>
                    </a:lnTo>
                    <a:lnTo>
                      <a:pt x="1132" y="1963"/>
                    </a:lnTo>
                    <a:lnTo>
                      <a:pt x="1128" y="1967"/>
                    </a:lnTo>
                    <a:lnTo>
                      <a:pt x="1125" y="1972"/>
                    </a:lnTo>
                    <a:lnTo>
                      <a:pt x="1121" y="1975"/>
                    </a:lnTo>
                    <a:lnTo>
                      <a:pt x="1116" y="1979"/>
                    </a:lnTo>
                    <a:lnTo>
                      <a:pt x="1113" y="1983"/>
                    </a:lnTo>
                    <a:lnTo>
                      <a:pt x="1109" y="1987"/>
                    </a:lnTo>
                    <a:lnTo>
                      <a:pt x="1105" y="1991"/>
                    </a:lnTo>
                    <a:lnTo>
                      <a:pt x="1100" y="1995"/>
                    </a:lnTo>
                    <a:lnTo>
                      <a:pt x="1097" y="1999"/>
                    </a:lnTo>
                    <a:lnTo>
                      <a:pt x="1093" y="2003"/>
                    </a:lnTo>
                    <a:lnTo>
                      <a:pt x="1089" y="2007"/>
                    </a:lnTo>
                    <a:lnTo>
                      <a:pt x="1089" y="2011"/>
                    </a:lnTo>
                    <a:lnTo>
                      <a:pt x="1085" y="2011"/>
                    </a:lnTo>
                    <a:lnTo>
                      <a:pt x="1085" y="2014"/>
                    </a:lnTo>
                    <a:lnTo>
                      <a:pt x="1081" y="2014"/>
                    </a:lnTo>
                    <a:lnTo>
                      <a:pt x="1081" y="2019"/>
                    </a:lnTo>
                    <a:lnTo>
                      <a:pt x="1077" y="2019"/>
                    </a:lnTo>
                    <a:lnTo>
                      <a:pt x="1077" y="2023"/>
                    </a:lnTo>
                    <a:lnTo>
                      <a:pt x="0" y="88"/>
                    </a:lnTo>
                    <a:lnTo>
                      <a:pt x="5" y="83"/>
                    </a:lnTo>
                    <a:lnTo>
                      <a:pt x="5" y="79"/>
                    </a:lnTo>
                    <a:lnTo>
                      <a:pt x="9" y="79"/>
                    </a:lnTo>
                    <a:lnTo>
                      <a:pt x="12" y="76"/>
                    </a:lnTo>
                    <a:lnTo>
                      <a:pt x="12" y="72"/>
                    </a:lnTo>
                    <a:lnTo>
                      <a:pt x="16" y="72"/>
                    </a:lnTo>
                    <a:lnTo>
                      <a:pt x="16" y="67"/>
                    </a:lnTo>
                    <a:lnTo>
                      <a:pt x="21" y="67"/>
                    </a:lnTo>
                    <a:lnTo>
                      <a:pt x="24" y="63"/>
                    </a:lnTo>
                    <a:lnTo>
                      <a:pt x="28" y="60"/>
                    </a:lnTo>
                    <a:lnTo>
                      <a:pt x="32" y="56"/>
                    </a:lnTo>
                    <a:lnTo>
                      <a:pt x="36" y="51"/>
                    </a:lnTo>
                    <a:lnTo>
                      <a:pt x="40" y="51"/>
                    </a:lnTo>
                    <a:lnTo>
                      <a:pt x="40" y="48"/>
                    </a:lnTo>
                    <a:lnTo>
                      <a:pt x="44" y="44"/>
                    </a:lnTo>
                    <a:lnTo>
                      <a:pt x="48" y="44"/>
                    </a:lnTo>
                    <a:lnTo>
                      <a:pt x="52" y="40"/>
                    </a:lnTo>
                    <a:lnTo>
                      <a:pt x="56" y="35"/>
                    </a:lnTo>
                    <a:lnTo>
                      <a:pt x="60" y="32"/>
                    </a:lnTo>
                    <a:lnTo>
                      <a:pt x="63" y="32"/>
                    </a:lnTo>
                    <a:lnTo>
                      <a:pt x="68" y="28"/>
                    </a:lnTo>
                    <a:lnTo>
                      <a:pt x="72" y="24"/>
                    </a:lnTo>
                    <a:lnTo>
                      <a:pt x="76" y="20"/>
                    </a:lnTo>
                    <a:lnTo>
                      <a:pt x="79" y="16"/>
                    </a:lnTo>
                    <a:lnTo>
                      <a:pt x="84" y="12"/>
                    </a:lnTo>
                    <a:lnTo>
                      <a:pt x="88" y="12"/>
                    </a:lnTo>
                    <a:lnTo>
                      <a:pt x="91" y="9"/>
                    </a:lnTo>
                    <a:lnTo>
                      <a:pt x="95" y="4"/>
                    </a:lnTo>
                    <a:lnTo>
                      <a:pt x="100"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7" name="Freeform 153">
                <a:extLst>
                  <a:ext uri="{FF2B5EF4-FFF2-40B4-BE49-F238E27FC236}">
                    <a16:creationId xmlns:a16="http://schemas.microsoft.com/office/drawing/2014/main" id="{38346856-D59B-4026-82B1-B185FC60EE29}"/>
                  </a:ext>
                </a:extLst>
              </p:cNvPr>
              <p:cNvSpPr>
                <a:spLocks/>
              </p:cNvSpPr>
              <p:nvPr/>
            </p:nvSpPr>
            <p:spPr bwMode="auto">
              <a:xfrm>
                <a:off x="1494" y="2039"/>
                <a:ext cx="202" cy="489"/>
              </a:xfrm>
              <a:custGeom>
                <a:avLst/>
                <a:gdLst>
                  <a:gd name="T0" fmla="*/ 1009 w 1009"/>
                  <a:gd name="T1" fmla="*/ 2276 h 2442"/>
                  <a:gd name="T2" fmla="*/ 993 w 1009"/>
                  <a:gd name="T3" fmla="*/ 2287 h 2442"/>
                  <a:gd name="T4" fmla="*/ 978 w 1009"/>
                  <a:gd name="T5" fmla="*/ 2299 h 2442"/>
                  <a:gd name="T6" fmla="*/ 962 w 1009"/>
                  <a:gd name="T7" fmla="*/ 2311 h 2442"/>
                  <a:gd name="T8" fmla="*/ 950 w 1009"/>
                  <a:gd name="T9" fmla="*/ 2319 h 2442"/>
                  <a:gd name="T10" fmla="*/ 934 w 1009"/>
                  <a:gd name="T11" fmla="*/ 2331 h 2442"/>
                  <a:gd name="T12" fmla="*/ 923 w 1009"/>
                  <a:gd name="T13" fmla="*/ 2339 h 2442"/>
                  <a:gd name="T14" fmla="*/ 907 w 1009"/>
                  <a:gd name="T15" fmla="*/ 2351 h 2442"/>
                  <a:gd name="T16" fmla="*/ 895 w 1009"/>
                  <a:gd name="T17" fmla="*/ 2359 h 2442"/>
                  <a:gd name="T18" fmla="*/ 882 w 1009"/>
                  <a:gd name="T19" fmla="*/ 2366 h 2442"/>
                  <a:gd name="T20" fmla="*/ 870 w 1009"/>
                  <a:gd name="T21" fmla="*/ 2375 h 2442"/>
                  <a:gd name="T22" fmla="*/ 859 w 1009"/>
                  <a:gd name="T23" fmla="*/ 2382 h 2442"/>
                  <a:gd name="T24" fmla="*/ 847 w 1009"/>
                  <a:gd name="T25" fmla="*/ 2391 h 2442"/>
                  <a:gd name="T26" fmla="*/ 835 w 1009"/>
                  <a:gd name="T27" fmla="*/ 2398 h 2442"/>
                  <a:gd name="T28" fmla="*/ 823 w 1009"/>
                  <a:gd name="T29" fmla="*/ 2406 h 2442"/>
                  <a:gd name="T30" fmla="*/ 812 w 1009"/>
                  <a:gd name="T31" fmla="*/ 2414 h 2442"/>
                  <a:gd name="T32" fmla="*/ 800 w 1009"/>
                  <a:gd name="T33" fmla="*/ 2419 h 2442"/>
                  <a:gd name="T34" fmla="*/ 787 w 1009"/>
                  <a:gd name="T35" fmla="*/ 2426 h 2442"/>
                  <a:gd name="T36" fmla="*/ 775 w 1009"/>
                  <a:gd name="T37" fmla="*/ 2430 h 2442"/>
                  <a:gd name="T38" fmla="*/ 764 w 1009"/>
                  <a:gd name="T39" fmla="*/ 2438 h 2442"/>
                  <a:gd name="T40" fmla="*/ 748 w 1009"/>
                  <a:gd name="T41" fmla="*/ 2442 h 2442"/>
                  <a:gd name="T42" fmla="*/ 8 w 1009"/>
                  <a:gd name="T43" fmla="*/ 162 h 2442"/>
                  <a:gd name="T44" fmla="*/ 20 w 1009"/>
                  <a:gd name="T45" fmla="*/ 158 h 2442"/>
                  <a:gd name="T46" fmla="*/ 36 w 1009"/>
                  <a:gd name="T47" fmla="*/ 151 h 2442"/>
                  <a:gd name="T48" fmla="*/ 48 w 1009"/>
                  <a:gd name="T49" fmla="*/ 142 h 2442"/>
                  <a:gd name="T50" fmla="*/ 59 w 1009"/>
                  <a:gd name="T51" fmla="*/ 139 h 2442"/>
                  <a:gd name="T52" fmla="*/ 75 w 1009"/>
                  <a:gd name="T53" fmla="*/ 130 h 2442"/>
                  <a:gd name="T54" fmla="*/ 87 w 1009"/>
                  <a:gd name="T55" fmla="*/ 123 h 2442"/>
                  <a:gd name="T56" fmla="*/ 99 w 1009"/>
                  <a:gd name="T57" fmla="*/ 114 h 2442"/>
                  <a:gd name="T58" fmla="*/ 111 w 1009"/>
                  <a:gd name="T59" fmla="*/ 111 h 2442"/>
                  <a:gd name="T60" fmla="*/ 122 w 1009"/>
                  <a:gd name="T61" fmla="*/ 103 h 2442"/>
                  <a:gd name="T62" fmla="*/ 138 w 1009"/>
                  <a:gd name="T63" fmla="*/ 91 h 2442"/>
                  <a:gd name="T64" fmla="*/ 150 w 1009"/>
                  <a:gd name="T65" fmla="*/ 83 h 2442"/>
                  <a:gd name="T66" fmla="*/ 162 w 1009"/>
                  <a:gd name="T67" fmla="*/ 75 h 2442"/>
                  <a:gd name="T68" fmla="*/ 178 w 1009"/>
                  <a:gd name="T69" fmla="*/ 67 h 2442"/>
                  <a:gd name="T70" fmla="*/ 194 w 1009"/>
                  <a:gd name="T71" fmla="*/ 56 h 2442"/>
                  <a:gd name="T72" fmla="*/ 206 w 1009"/>
                  <a:gd name="T73" fmla="*/ 47 h 2442"/>
                  <a:gd name="T74" fmla="*/ 222 w 1009"/>
                  <a:gd name="T75" fmla="*/ 35 h 2442"/>
                  <a:gd name="T76" fmla="*/ 242 w 1009"/>
                  <a:gd name="T77" fmla="*/ 28 h 2442"/>
                  <a:gd name="T78" fmla="*/ 257 w 1009"/>
                  <a:gd name="T79" fmla="*/ 16 h 2442"/>
                  <a:gd name="T80" fmla="*/ 273 w 1009"/>
                  <a:gd name="T81" fmla="*/ 4 h 24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9"/>
                  <a:gd name="T124" fmla="*/ 0 h 2442"/>
                  <a:gd name="T125" fmla="*/ 1009 w 1009"/>
                  <a:gd name="T126" fmla="*/ 2442 h 24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9" h="2442">
                    <a:moveTo>
                      <a:pt x="285" y="0"/>
                    </a:moveTo>
                    <a:lnTo>
                      <a:pt x="1009" y="2276"/>
                    </a:lnTo>
                    <a:lnTo>
                      <a:pt x="1001" y="2283"/>
                    </a:lnTo>
                    <a:lnTo>
                      <a:pt x="993" y="2287"/>
                    </a:lnTo>
                    <a:lnTo>
                      <a:pt x="985" y="2296"/>
                    </a:lnTo>
                    <a:lnTo>
                      <a:pt x="978" y="2299"/>
                    </a:lnTo>
                    <a:lnTo>
                      <a:pt x="969" y="2303"/>
                    </a:lnTo>
                    <a:lnTo>
                      <a:pt x="962" y="2311"/>
                    </a:lnTo>
                    <a:lnTo>
                      <a:pt x="953" y="2315"/>
                    </a:lnTo>
                    <a:lnTo>
                      <a:pt x="950" y="2319"/>
                    </a:lnTo>
                    <a:lnTo>
                      <a:pt x="942" y="2327"/>
                    </a:lnTo>
                    <a:lnTo>
                      <a:pt x="934" y="2331"/>
                    </a:lnTo>
                    <a:lnTo>
                      <a:pt x="926" y="2335"/>
                    </a:lnTo>
                    <a:lnTo>
                      <a:pt x="923" y="2339"/>
                    </a:lnTo>
                    <a:lnTo>
                      <a:pt x="914" y="2347"/>
                    </a:lnTo>
                    <a:lnTo>
                      <a:pt x="907" y="2351"/>
                    </a:lnTo>
                    <a:lnTo>
                      <a:pt x="902" y="2355"/>
                    </a:lnTo>
                    <a:lnTo>
                      <a:pt x="895" y="2359"/>
                    </a:lnTo>
                    <a:lnTo>
                      <a:pt x="891" y="2363"/>
                    </a:lnTo>
                    <a:lnTo>
                      <a:pt x="882" y="2366"/>
                    </a:lnTo>
                    <a:lnTo>
                      <a:pt x="875" y="2371"/>
                    </a:lnTo>
                    <a:lnTo>
                      <a:pt x="870" y="2375"/>
                    </a:lnTo>
                    <a:lnTo>
                      <a:pt x="863" y="2378"/>
                    </a:lnTo>
                    <a:lnTo>
                      <a:pt x="859" y="2382"/>
                    </a:lnTo>
                    <a:lnTo>
                      <a:pt x="851" y="2387"/>
                    </a:lnTo>
                    <a:lnTo>
                      <a:pt x="847" y="2391"/>
                    </a:lnTo>
                    <a:lnTo>
                      <a:pt x="843" y="2394"/>
                    </a:lnTo>
                    <a:lnTo>
                      <a:pt x="835" y="2398"/>
                    </a:lnTo>
                    <a:lnTo>
                      <a:pt x="831" y="2403"/>
                    </a:lnTo>
                    <a:lnTo>
                      <a:pt x="823" y="2406"/>
                    </a:lnTo>
                    <a:lnTo>
                      <a:pt x="819" y="2410"/>
                    </a:lnTo>
                    <a:lnTo>
                      <a:pt x="812" y="2414"/>
                    </a:lnTo>
                    <a:lnTo>
                      <a:pt x="807" y="2419"/>
                    </a:lnTo>
                    <a:lnTo>
                      <a:pt x="800" y="2419"/>
                    </a:lnTo>
                    <a:lnTo>
                      <a:pt x="796" y="2422"/>
                    </a:lnTo>
                    <a:lnTo>
                      <a:pt x="787" y="2426"/>
                    </a:lnTo>
                    <a:lnTo>
                      <a:pt x="784" y="2430"/>
                    </a:lnTo>
                    <a:lnTo>
                      <a:pt x="775" y="2430"/>
                    </a:lnTo>
                    <a:lnTo>
                      <a:pt x="768" y="2434"/>
                    </a:lnTo>
                    <a:lnTo>
                      <a:pt x="764" y="2438"/>
                    </a:lnTo>
                    <a:lnTo>
                      <a:pt x="756" y="2442"/>
                    </a:lnTo>
                    <a:lnTo>
                      <a:pt x="748" y="2442"/>
                    </a:lnTo>
                    <a:lnTo>
                      <a:pt x="0" y="167"/>
                    </a:lnTo>
                    <a:lnTo>
                      <a:pt x="8" y="162"/>
                    </a:lnTo>
                    <a:lnTo>
                      <a:pt x="11" y="158"/>
                    </a:lnTo>
                    <a:lnTo>
                      <a:pt x="20" y="158"/>
                    </a:lnTo>
                    <a:lnTo>
                      <a:pt x="27" y="155"/>
                    </a:lnTo>
                    <a:lnTo>
                      <a:pt x="36" y="151"/>
                    </a:lnTo>
                    <a:lnTo>
                      <a:pt x="39" y="146"/>
                    </a:lnTo>
                    <a:lnTo>
                      <a:pt x="48" y="142"/>
                    </a:lnTo>
                    <a:lnTo>
                      <a:pt x="55" y="142"/>
                    </a:lnTo>
                    <a:lnTo>
                      <a:pt x="59" y="139"/>
                    </a:lnTo>
                    <a:lnTo>
                      <a:pt x="67" y="135"/>
                    </a:lnTo>
                    <a:lnTo>
                      <a:pt x="75" y="130"/>
                    </a:lnTo>
                    <a:lnTo>
                      <a:pt x="79" y="127"/>
                    </a:lnTo>
                    <a:lnTo>
                      <a:pt x="87" y="123"/>
                    </a:lnTo>
                    <a:lnTo>
                      <a:pt x="91" y="119"/>
                    </a:lnTo>
                    <a:lnTo>
                      <a:pt x="99" y="114"/>
                    </a:lnTo>
                    <a:lnTo>
                      <a:pt x="106" y="111"/>
                    </a:lnTo>
                    <a:lnTo>
                      <a:pt x="111" y="111"/>
                    </a:lnTo>
                    <a:lnTo>
                      <a:pt x="119" y="107"/>
                    </a:lnTo>
                    <a:lnTo>
                      <a:pt x="122" y="103"/>
                    </a:lnTo>
                    <a:lnTo>
                      <a:pt x="131" y="99"/>
                    </a:lnTo>
                    <a:lnTo>
                      <a:pt x="138" y="91"/>
                    </a:lnTo>
                    <a:lnTo>
                      <a:pt x="143" y="87"/>
                    </a:lnTo>
                    <a:lnTo>
                      <a:pt x="150" y="83"/>
                    </a:lnTo>
                    <a:lnTo>
                      <a:pt x="159" y="79"/>
                    </a:lnTo>
                    <a:lnTo>
                      <a:pt x="162" y="75"/>
                    </a:lnTo>
                    <a:lnTo>
                      <a:pt x="170" y="72"/>
                    </a:lnTo>
                    <a:lnTo>
                      <a:pt x="178" y="67"/>
                    </a:lnTo>
                    <a:lnTo>
                      <a:pt x="186" y="63"/>
                    </a:lnTo>
                    <a:lnTo>
                      <a:pt x="194" y="56"/>
                    </a:lnTo>
                    <a:lnTo>
                      <a:pt x="201" y="51"/>
                    </a:lnTo>
                    <a:lnTo>
                      <a:pt x="206" y="47"/>
                    </a:lnTo>
                    <a:lnTo>
                      <a:pt x="214" y="44"/>
                    </a:lnTo>
                    <a:lnTo>
                      <a:pt x="222" y="35"/>
                    </a:lnTo>
                    <a:lnTo>
                      <a:pt x="229" y="32"/>
                    </a:lnTo>
                    <a:lnTo>
                      <a:pt x="242" y="28"/>
                    </a:lnTo>
                    <a:lnTo>
                      <a:pt x="249" y="19"/>
                    </a:lnTo>
                    <a:lnTo>
                      <a:pt x="257" y="16"/>
                    </a:lnTo>
                    <a:lnTo>
                      <a:pt x="265" y="12"/>
                    </a:lnTo>
                    <a:lnTo>
                      <a:pt x="273" y="4"/>
                    </a:lnTo>
                    <a:lnTo>
                      <a:pt x="28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8" name="Freeform 154">
                <a:extLst>
                  <a:ext uri="{FF2B5EF4-FFF2-40B4-BE49-F238E27FC236}">
                    <a16:creationId xmlns:a16="http://schemas.microsoft.com/office/drawing/2014/main" id="{8B96226C-21D7-483F-A82C-C8255E4E75A4}"/>
                  </a:ext>
                </a:extLst>
              </p:cNvPr>
              <p:cNvSpPr>
                <a:spLocks/>
              </p:cNvSpPr>
              <p:nvPr/>
            </p:nvSpPr>
            <p:spPr bwMode="auto">
              <a:xfrm>
                <a:off x="1428" y="2073"/>
                <a:ext cx="216" cy="471"/>
              </a:xfrm>
              <a:custGeom>
                <a:avLst/>
                <a:gdLst>
                  <a:gd name="T0" fmla="*/ 1080 w 1080"/>
                  <a:gd name="T1" fmla="*/ 2275 h 2354"/>
                  <a:gd name="T2" fmla="*/ 1072 w 1080"/>
                  <a:gd name="T3" fmla="*/ 2279 h 2354"/>
                  <a:gd name="T4" fmla="*/ 1065 w 1080"/>
                  <a:gd name="T5" fmla="*/ 2283 h 2354"/>
                  <a:gd name="T6" fmla="*/ 1056 w 1080"/>
                  <a:gd name="T7" fmla="*/ 2287 h 2354"/>
                  <a:gd name="T8" fmla="*/ 1044 w 1080"/>
                  <a:gd name="T9" fmla="*/ 2291 h 2354"/>
                  <a:gd name="T10" fmla="*/ 1037 w 1080"/>
                  <a:gd name="T11" fmla="*/ 2294 h 2354"/>
                  <a:gd name="T12" fmla="*/ 1024 w 1080"/>
                  <a:gd name="T13" fmla="*/ 2294 h 2354"/>
                  <a:gd name="T14" fmla="*/ 1012 w 1080"/>
                  <a:gd name="T15" fmla="*/ 2299 h 2354"/>
                  <a:gd name="T16" fmla="*/ 1005 w 1080"/>
                  <a:gd name="T17" fmla="*/ 2303 h 2354"/>
                  <a:gd name="T18" fmla="*/ 993 w 1080"/>
                  <a:gd name="T19" fmla="*/ 2307 h 2354"/>
                  <a:gd name="T20" fmla="*/ 981 w 1080"/>
                  <a:gd name="T21" fmla="*/ 2307 h 2354"/>
                  <a:gd name="T22" fmla="*/ 969 w 1080"/>
                  <a:gd name="T23" fmla="*/ 2310 h 2354"/>
                  <a:gd name="T24" fmla="*/ 957 w 1080"/>
                  <a:gd name="T25" fmla="*/ 2315 h 2354"/>
                  <a:gd name="T26" fmla="*/ 945 w 1080"/>
                  <a:gd name="T27" fmla="*/ 2319 h 2354"/>
                  <a:gd name="T28" fmla="*/ 929 w 1080"/>
                  <a:gd name="T29" fmla="*/ 2319 h 2354"/>
                  <a:gd name="T30" fmla="*/ 917 w 1080"/>
                  <a:gd name="T31" fmla="*/ 2322 h 2354"/>
                  <a:gd name="T32" fmla="*/ 901 w 1080"/>
                  <a:gd name="T33" fmla="*/ 2322 h 2354"/>
                  <a:gd name="T34" fmla="*/ 890 w 1080"/>
                  <a:gd name="T35" fmla="*/ 2326 h 2354"/>
                  <a:gd name="T36" fmla="*/ 874 w 1080"/>
                  <a:gd name="T37" fmla="*/ 2331 h 2354"/>
                  <a:gd name="T38" fmla="*/ 859 w 1080"/>
                  <a:gd name="T39" fmla="*/ 2331 h 2354"/>
                  <a:gd name="T40" fmla="*/ 843 w 1080"/>
                  <a:gd name="T41" fmla="*/ 2334 h 2354"/>
                  <a:gd name="T42" fmla="*/ 834 w 1080"/>
                  <a:gd name="T43" fmla="*/ 2334 h 2354"/>
                  <a:gd name="T44" fmla="*/ 827 w 1080"/>
                  <a:gd name="T45" fmla="*/ 2334 h 2354"/>
                  <a:gd name="T46" fmla="*/ 822 w 1080"/>
                  <a:gd name="T47" fmla="*/ 2338 h 2354"/>
                  <a:gd name="T48" fmla="*/ 815 w 1080"/>
                  <a:gd name="T49" fmla="*/ 2338 h 2354"/>
                  <a:gd name="T50" fmla="*/ 811 w 1080"/>
                  <a:gd name="T51" fmla="*/ 2342 h 2354"/>
                  <a:gd name="T52" fmla="*/ 803 w 1080"/>
                  <a:gd name="T53" fmla="*/ 2342 h 2354"/>
                  <a:gd name="T54" fmla="*/ 799 w 1080"/>
                  <a:gd name="T55" fmla="*/ 2347 h 2354"/>
                  <a:gd name="T56" fmla="*/ 792 w 1080"/>
                  <a:gd name="T57" fmla="*/ 2347 h 2354"/>
                  <a:gd name="T58" fmla="*/ 787 w 1080"/>
                  <a:gd name="T59" fmla="*/ 2350 h 2354"/>
                  <a:gd name="T60" fmla="*/ 779 w 1080"/>
                  <a:gd name="T61" fmla="*/ 2350 h 2354"/>
                  <a:gd name="T62" fmla="*/ 771 w 1080"/>
                  <a:gd name="T63" fmla="*/ 2354 h 2354"/>
                  <a:gd name="T64" fmla="*/ 3 w 1080"/>
                  <a:gd name="T65" fmla="*/ 79 h 2354"/>
                  <a:gd name="T66" fmla="*/ 12 w 1080"/>
                  <a:gd name="T67" fmla="*/ 79 h 2354"/>
                  <a:gd name="T68" fmla="*/ 15 w 1080"/>
                  <a:gd name="T69" fmla="*/ 74 h 2354"/>
                  <a:gd name="T70" fmla="*/ 23 w 1080"/>
                  <a:gd name="T71" fmla="*/ 70 h 2354"/>
                  <a:gd name="T72" fmla="*/ 31 w 1080"/>
                  <a:gd name="T73" fmla="*/ 70 h 2354"/>
                  <a:gd name="T74" fmla="*/ 35 w 1080"/>
                  <a:gd name="T75" fmla="*/ 67 h 2354"/>
                  <a:gd name="T76" fmla="*/ 43 w 1080"/>
                  <a:gd name="T77" fmla="*/ 67 h 2354"/>
                  <a:gd name="T78" fmla="*/ 47 w 1080"/>
                  <a:gd name="T79" fmla="*/ 62 h 2354"/>
                  <a:gd name="T80" fmla="*/ 55 w 1080"/>
                  <a:gd name="T81" fmla="*/ 62 h 2354"/>
                  <a:gd name="T82" fmla="*/ 63 w 1080"/>
                  <a:gd name="T83" fmla="*/ 62 h 2354"/>
                  <a:gd name="T84" fmla="*/ 70 w 1080"/>
                  <a:gd name="T85" fmla="*/ 58 h 2354"/>
                  <a:gd name="T86" fmla="*/ 91 w 1080"/>
                  <a:gd name="T87" fmla="*/ 58 h 2354"/>
                  <a:gd name="T88" fmla="*/ 107 w 1080"/>
                  <a:gd name="T89" fmla="*/ 55 h 2354"/>
                  <a:gd name="T90" fmla="*/ 123 w 1080"/>
                  <a:gd name="T91" fmla="*/ 51 h 2354"/>
                  <a:gd name="T92" fmla="*/ 138 w 1080"/>
                  <a:gd name="T93" fmla="*/ 51 h 2354"/>
                  <a:gd name="T94" fmla="*/ 154 w 1080"/>
                  <a:gd name="T95" fmla="*/ 46 h 2354"/>
                  <a:gd name="T96" fmla="*/ 170 w 1080"/>
                  <a:gd name="T97" fmla="*/ 42 h 2354"/>
                  <a:gd name="T98" fmla="*/ 181 w 1080"/>
                  <a:gd name="T99" fmla="*/ 39 h 2354"/>
                  <a:gd name="T100" fmla="*/ 197 w 1080"/>
                  <a:gd name="T101" fmla="*/ 39 h 2354"/>
                  <a:gd name="T102" fmla="*/ 209 w 1080"/>
                  <a:gd name="T103" fmla="*/ 35 h 2354"/>
                  <a:gd name="T104" fmla="*/ 221 w 1080"/>
                  <a:gd name="T105" fmla="*/ 30 h 2354"/>
                  <a:gd name="T106" fmla="*/ 237 w 1080"/>
                  <a:gd name="T107" fmla="*/ 27 h 2354"/>
                  <a:gd name="T108" fmla="*/ 248 w 1080"/>
                  <a:gd name="T109" fmla="*/ 27 h 2354"/>
                  <a:gd name="T110" fmla="*/ 260 w 1080"/>
                  <a:gd name="T111" fmla="*/ 23 h 2354"/>
                  <a:gd name="T112" fmla="*/ 269 w 1080"/>
                  <a:gd name="T113" fmla="*/ 19 h 2354"/>
                  <a:gd name="T114" fmla="*/ 280 w 1080"/>
                  <a:gd name="T115" fmla="*/ 16 h 2354"/>
                  <a:gd name="T116" fmla="*/ 292 w 1080"/>
                  <a:gd name="T117" fmla="*/ 11 h 2354"/>
                  <a:gd name="T118" fmla="*/ 301 w 1080"/>
                  <a:gd name="T119" fmla="*/ 7 h 2354"/>
                  <a:gd name="T120" fmla="*/ 312 w 1080"/>
                  <a:gd name="T121" fmla="*/ 7 h 2354"/>
                  <a:gd name="T122" fmla="*/ 320 w 1080"/>
                  <a:gd name="T123" fmla="*/ 3 h 2354"/>
                  <a:gd name="T124" fmla="*/ 332 w 1080"/>
                  <a:gd name="T125" fmla="*/ 0 h 23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80"/>
                  <a:gd name="T190" fmla="*/ 0 h 2354"/>
                  <a:gd name="T191" fmla="*/ 1080 w 1080"/>
                  <a:gd name="T192" fmla="*/ 2354 h 23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80" h="2354">
                    <a:moveTo>
                      <a:pt x="332" y="0"/>
                    </a:moveTo>
                    <a:lnTo>
                      <a:pt x="1080" y="2275"/>
                    </a:lnTo>
                    <a:lnTo>
                      <a:pt x="1076" y="2279"/>
                    </a:lnTo>
                    <a:lnTo>
                      <a:pt x="1072" y="2279"/>
                    </a:lnTo>
                    <a:lnTo>
                      <a:pt x="1068" y="2283"/>
                    </a:lnTo>
                    <a:lnTo>
                      <a:pt x="1065" y="2283"/>
                    </a:lnTo>
                    <a:lnTo>
                      <a:pt x="1060" y="2287"/>
                    </a:lnTo>
                    <a:lnTo>
                      <a:pt x="1056" y="2287"/>
                    </a:lnTo>
                    <a:lnTo>
                      <a:pt x="1049" y="2287"/>
                    </a:lnTo>
                    <a:lnTo>
                      <a:pt x="1044" y="2291"/>
                    </a:lnTo>
                    <a:lnTo>
                      <a:pt x="1040" y="2291"/>
                    </a:lnTo>
                    <a:lnTo>
                      <a:pt x="1037" y="2294"/>
                    </a:lnTo>
                    <a:lnTo>
                      <a:pt x="1028" y="2294"/>
                    </a:lnTo>
                    <a:lnTo>
                      <a:pt x="1024" y="2294"/>
                    </a:lnTo>
                    <a:lnTo>
                      <a:pt x="1021" y="2299"/>
                    </a:lnTo>
                    <a:lnTo>
                      <a:pt x="1012" y="2299"/>
                    </a:lnTo>
                    <a:lnTo>
                      <a:pt x="1009" y="2303"/>
                    </a:lnTo>
                    <a:lnTo>
                      <a:pt x="1005" y="2303"/>
                    </a:lnTo>
                    <a:lnTo>
                      <a:pt x="996" y="2303"/>
                    </a:lnTo>
                    <a:lnTo>
                      <a:pt x="993" y="2307"/>
                    </a:lnTo>
                    <a:lnTo>
                      <a:pt x="985" y="2307"/>
                    </a:lnTo>
                    <a:lnTo>
                      <a:pt x="981" y="2307"/>
                    </a:lnTo>
                    <a:lnTo>
                      <a:pt x="977" y="2310"/>
                    </a:lnTo>
                    <a:lnTo>
                      <a:pt x="969" y="2310"/>
                    </a:lnTo>
                    <a:lnTo>
                      <a:pt x="961" y="2315"/>
                    </a:lnTo>
                    <a:lnTo>
                      <a:pt x="957" y="2315"/>
                    </a:lnTo>
                    <a:lnTo>
                      <a:pt x="949" y="2315"/>
                    </a:lnTo>
                    <a:lnTo>
                      <a:pt x="945" y="2319"/>
                    </a:lnTo>
                    <a:lnTo>
                      <a:pt x="938" y="2319"/>
                    </a:lnTo>
                    <a:lnTo>
                      <a:pt x="929" y="2319"/>
                    </a:lnTo>
                    <a:lnTo>
                      <a:pt x="926" y="2322"/>
                    </a:lnTo>
                    <a:lnTo>
                      <a:pt x="917" y="2322"/>
                    </a:lnTo>
                    <a:lnTo>
                      <a:pt x="910" y="2322"/>
                    </a:lnTo>
                    <a:lnTo>
                      <a:pt x="901" y="2322"/>
                    </a:lnTo>
                    <a:lnTo>
                      <a:pt x="894" y="2326"/>
                    </a:lnTo>
                    <a:lnTo>
                      <a:pt x="890" y="2326"/>
                    </a:lnTo>
                    <a:lnTo>
                      <a:pt x="882" y="2326"/>
                    </a:lnTo>
                    <a:lnTo>
                      <a:pt x="874" y="2331"/>
                    </a:lnTo>
                    <a:lnTo>
                      <a:pt x="866" y="2331"/>
                    </a:lnTo>
                    <a:lnTo>
                      <a:pt x="859" y="2331"/>
                    </a:lnTo>
                    <a:lnTo>
                      <a:pt x="850" y="2334"/>
                    </a:lnTo>
                    <a:lnTo>
                      <a:pt x="843" y="2334"/>
                    </a:lnTo>
                    <a:lnTo>
                      <a:pt x="838" y="2334"/>
                    </a:lnTo>
                    <a:lnTo>
                      <a:pt x="834" y="2334"/>
                    </a:lnTo>
                    <a:lnTo>
                      <a:pt x="831" y="2334"/>
                    </a:lnTo>
                    <a:lnTo>
                      <a:pt x="827" y="2334"/>
                    </a:lnTo>
                    <a:lnTo>
                      <a:pt x="827" y="2338"/>
                    </a:lnTo>
                    <a:lnTo>
                      <a:pt x="822" y="2338"/>
                    </a:lnTo>
                    <a:lnTo>
                      <a:pt x="819" y="2338"/>
                    </a:lnTo>
                    <a:lnTo>
                      <a:pt x="815" y="2338"/>
                    </a:lnTo>
                    <a:lnTo>
                      <a:pt x="811" y="2338"/>
                    </a:lnTo>
                    <a:lnTo>
                      <a:pt x="811" y="2342"/>
                    </a:lnTo>
                    <a:lnTo>
                      <a:pt x="806" y="2342"/>
                    </a:lnTo>
                    <a:lnTo>
                      <a:pt x="803" y="2342"/>
                    </a:lnTo>
                    <a:lnTo>
                      <a:pt x="799" y="2342"/>
                    </a:lnTo>
                    <a:lnTo>
                      <a:pt x="799" y="2347"/>
                    </a:lnTo>
                    <a:lnTo>
                      <a:pt x="795" y="2347"/>
                    </a:lnTo>
                    <a:lnTo>
                      <a:pt x="792" y="2347"/>
                    </a:lnTo>
                    <a:lnTo>
                      <a:pt x="787" y="2347"/>
                    </a:lnTo>
                    <a:lnTo>
                      <a:pt x="787" y="2350"/>
                    </a:lnTo>
                    <a:lnTo>
                      <a:pt x="783" y="2350"/>
                    </a:lnTo>
                    <a:lnTo>
                      <a:pt x="779" y="2350"/>
                    </a:lnTo>
                    <a:lnTo>
                      <a:pt x="776" y="2354"/>
                    </a:lnTo>
                    <a:lnTo>
                      <a:pt x="771" y="2354"/>
                    </a:lnTo>
                    <a:lnTo>
                      <a:pt x="0" y="83"/>
                    </a:lnTo>
                    <a:lnTo>
                      <a:pt x="3" y="79"/>
                    </a:lnTo>
                    <a:lnTo>
                      <a:pt x="7" y="79"/>
                    </a:lnTo>
                    <a:lnTo>
                      <a:pt x="12" y="79"/>
                    </a:lnTo>
                    <a:lnTo>
                      <a:pt x="12" y="74"/>
                    </a:lnTo>
                    <a:lnTo>
                      <a:pt x="15" y="74"/>
                    </a:lnTo>
                    <a:lnTo>
                      <a:pt x="19" y="74"/>
                    </a:lnTo>
                    <a:lnTo>
                      <a:pt x="23" y="70"/>
                    </a:lnTo>
                    <a:lnTo>
                      <a:pt x="28" y="70"/>
                    </a:lnTo>
                    <a:lnTo>
                      <a:pt x="31" y="70"/>
                    </a:lnTo>
                    <a:lnTo>
                      <a:pt x="35" y="70"/>
                    </a:lnTo>
                    <a:lnTo>
                      <a:pt x="35" y="67"/>
                    </a:lnTo>
                    <a:lnTo>
                      <a:pt x="39" y="67"/>
                    </a:lnTo>
                    <a:lnTo>
                      <a:pt x="43" y="67"/>
                    </a:lnTo>
                    <a:lnTo>
                      <a:pt x="47" y="67"/>
                    </a:lnTo>
                    <a:lnTo>
                      <a:pt x="47" y="62"/>
                    </a:lnTo>
                    <a:lnTo>
                      <a:pt x="51" y="62"/>
                    </a:lnTo>
                    <a:lnTo>
                      <a:pt x="55" y="62"/>
                    </a:lnTo>
                    <a:lnTo>
                      <a:pt x="59" y="62"/>
                    </a:lnTo>
                    <a:lnTo>
                      <a:pt x="63" y="62"/>
                    </a:lnTo>
                    <a:lnTo>
                      <a:pt x="67" y="58"/>
                    </a:lnTo>
                    <a:lnTo>
                      <a:pt x="70" y="58"/>
                    </a:lnTo>
                    <a:lnTo>
                      <a:pt x="83" y="58"/>
                    </a:lnTo>
                    <a:lnTo>
                      <a:pt x="91" y="58"/>
                    </a:lnTo>
                    <a:lnTo>
                      <a:pt x="98" y="55"/>
                    </a:lnTo>
                    <a:lnTo>
                      <a:pt x="107" y="55"/>
                    </a:lnTo>
                    <a:lnTo>
                      <a:pt x="114" y="55"/>
                    </a:lnTo>
                    <a:lnTo>
                      <a:pt x="123" y="51"/>
                    </a:lnTo>
                    <a:lnTo>
                      <a:pt x="130" y="51"/>
                    </a:lnTo>
                    <a:lnTo>
                      <a:pt x="138" y="51"/>
                    </a:lnTo>
                    <a:lnTo>
                      <a:pt x="146" y="46"/>
                    </a:lnTo>
                    <a:lnTo>
                      <a:pt x="154" y="46"/>
                    </a:lnTo>
                    <a:lnTo>
                      <a:pt x="162" y="42"/>
                    </a:lnTo>
                    <a:lnTo>
                      <a:pt x="170" y="42"/>
                    </a:lnTo>
                    <a:lnTo>
                      <a:pt x="178" y="42"/>
                    </a:lnTo>
                    <a:lnTo>
                      <a:pt x="181" y="39"/>
                    </a:lnTo>
                    <a:lnTo>
                      <a:pt x="190" y="39"/>
                    </a:lnTo>
                    <a:lnTo>
                      <a:pt x="197" y="39"/>
                    </a:lnTo>
                    <a:lnTo>
                      <a:pt x="206" y="35"/>
                    </a:lnTo>
                    <a:lnTo>
                      <a:pt x="209" y="35"/>
                    </a:lnTo>
                    <a:lnTo>
                      <a:pt x="218" y="35"/>
                    </a:lnTo>
                    <a:lnTo>
                      <a:pt x="221" y="30"/>
                    </a:lnTo>
                    <a:lnTo>
                      <a:pt x="229" y="30"/>
                    </a:lnTo>
                    <a:lnTo>
                      <a:pt x="237" y="27"/>
                    </a:lnTo>
                    <a:lnTo>
                      <a:pt x="241" y="27"/>
                    </a:lnTo>
                    <a:lnTo>
                      <a:pt x="248" y="27"/>
                    </a:lnTo>
                    <a:lnTo>
                      <a:pt x="253" y="23"/>
                    </a:lnTo>
                    <a:lnTo>
                      <a:pt x="260" y="23"/>
                    </a:lnTo>
                    <a:lnTo>
                      <a:pt x="264" y="19"/>
                    </a:lnTo>
                    <a:lnTo>
                      <a:pt x="269" y="19"/>
                    </a:lnTo>
                    <a:lnTo>
                      <a:pt x="276" y="19"/>
                    </a:lnTo>
                    <a:lnTo>
                      <a:pt x="280" y="16"/>
                    </a:lnTo>
                    <a:lnTo>
                      <a:pt x="288" y="16"/>
                    </a:lnTo>
                    <a:lnTo>
                      <a:pt x="292" y="11"/>
                    </a:lnTo>
                    <a:lnTo>
                      <a:pt x="296" y="11"/>
                    </a:lnTo>
                    <a:lnTo>
                      <a:pt x="301" y="7"/>
                    </a:lnTo>
                    <a:lnTo>
                      <a:pt x="308" y="7"/>
                    </a:lnTo>
                    <a:lnTo>
                      <a:pt x="312" y="7"/>
                    </a:lnTo>
                    <a:lnTo>
                      <a:pt x="316" y="3"/>
                    </a:lnTo>
                    <a:lnTo>
                      <a:pt x="320" y="3"/>
                    </a:lnTo>
                    <a:lnTo>
                      <a:pt x="328" y="0"/>
                    </a:lnTo>
                    <a:lnTo>
                      <a:pt x="332"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99" name="Freeform 155">
                <a:extLst>
                  <a:ext uri="{FF2B5EF4-FFF2-40B4-BE49-F238E27FC236}">
                    <a16:creationId xmlns:a16="http://schemas.microsoft.com/office/drawing/2014/main" id="{E349CCAA-44C8-4B34-AC0F-72B7A030704E}"/>
                  </a:ext>
                </a:extLst>
              </p:cNvPr>
              <p:cNvSpPr>
                <a:spLocks/>
              </p:cNvSpPr>
              <p:nvPr/>
            </p:nvSpPr>
            <p:spPr bwMode="auto">
              <a:xfrm>
                <a:off x="1346" y="2089"/>
                <a:ext cx="236" cy="493"/>
              </a:xfrm>
              <a:custGeom>
                <a:avLst/>
                <a:gdLst>
                  <a:gd name="T0" fmla="*/ 1179 w 1179"/>
                  <a:gd name="T1" fmla="*/ 2271 h 2465"/>
                  <a:gd name="T2" fmla="*/ 1163 w 1179"/>
                  <a:gd name="T3" fmla="*/ 2278 h 2465"/>
                  <a:gd name="T4" fmla="*/ 1147 w 1179"/>
                  <a:gd name="T5" fmla="*/ 2287 h 2465"/>
                  <a:gd name="T6" fmla="*/ 1131 w 1179"/>
                  <a:gd name="T7" fmla="*/ 2294 h 2465"/>
                  <a:gd name="T8" fmla="*/ 1112 w 1179"/>
                  <a:gd name="T9" fmla="*/ 2303 h 2465"/>
                  <a:gd name="T10" fmla="*/ 1096 w 1179"/>
                  <a:gd name="T11" fmla="*/ 2310 h 2465"/>
                  <a:gd name="T12" fmla="*/ 1077 w 1179"/>
                  <a:gd name="T13" fmla="*/ 2322 h 2465"/>
                  <a:gd name="T14" fmla="*/ 1057 w 1179"/>
                  <a:gd name="T15" fmla="*/ 2334 h 2465"/>
                  <a:gd name="T16" fmla="*/ 1041 w 1179"/>
                  <a:gd name="T17" fmla="*/ 2343 h 2465"/>
                  <a:gd name="T18" fmla="*/ 1021 w 1179"/>
                  <a:gd name="T19" fmla="*/ 2354 h 2465"/>
                  <a:gd name="T20" fmla="*/ 1001 w 1179"/>
                  <a:gd name="T21" fmla="*/ 2366 h 2465"/>
                  <a:gd name="T22" fmla="*/ 982 w 1179"/>
                  <a:gd name="T23" fmla="*/ 2373 h 2465"/>
                  <a:gd name="T24" fmla="*/ 962 w 1179"/>
                  <a:gd name="T25" fmla="*/ 2386 h 2465"/>
                  <a:gd name="T26" fmla="*/ 941 w 1179"/>
                  <a:gd name="T27" fmla="*/ 2398 h 2465"/>
                  <a:gd name="T28" fmla="*/ 922 w 1179"/>
                  <a:gd name="T29" fmla="*/ 2410 h 2465"/>
                  <a:gd name="T30" fmla="*/ 902 w 1179"/>
                  <a:gd name="T31" fmla="*/ 2417 h 2465"/>
                  <a:gd name="T32" fmla="*/ 883 w 1179"/>
                  <a:gd name="T33" fmla="*/ 2429 h 2465"/>
                  <a:gd name="T34" fmla="*/ 862 w 1179"/>
                  <a:gd name="T35" fmla="*/ 2437 h 2465"/>
                  <a:gd name="T36" fmla="*/ 843 w 1179"/>
                  <a:gd name="T37" fmla="*/ 2449 h 2465"/>
                  <a:gd name="T38" fmla="*/ 823 w 1179"/>
                  <a:gd name="T39" fmla="*/ 2457 h 2465"/>
                  <a:gd name="T40" fmla="*/ 807 w 1179"/>
                  <a:gd name="T41" fmla="*/ 2465 h 2465"/>
                  <a:gd name="T42" fmla="*/ 12 w 1179"/>
                  <a:gd name="T43" fmla="*/ 190 h 2465"/>
                  <a:gd name="T44" fmla="*/ 31 w 1179"/>
                  <a:gd name="T45" fmla="*/ 181 h 2465"/>
                  <a:gd name="T46" fmla="*/ 52 w 1179"/>
                  <a:gd name="T47" fmla="*/ 169 h 2465"/>
                  <a:gd name="T48" fmla="*/ 71 w 1179"/>
                  <a:gd name="T49" fmla="*/ 162 h 2465"/>
                  <a:gd name="T50" fmla="*/ 95 w 1179"/>
                  <a:gd name="T51" fmla="*/ 150 h 2465"/>
                  <a:gd name="T52" fmla="*/ 114 w 1179"/>
                  <a:gd name="T53" fmla="*/ 142 h 2465"/>
                  <a:gd name="T54" fmla="*/ 138 w 1179"/>
                  <a:gd name="T55" fmla="*/ 130 h 2465"/>
                  <a:gd name="T56" fmla="*/ 158 w 1179"/>
                  <a:gd name="T57" fmla="*/ 118 h 2465"/>
                  <a:gd name="T58" fmla="*/ 177 w 1179"/>
                  <a:gd name="T59" fmla="*/ 110 h 2465"/>
                  <a:gd name="T60" fmla="*/ 202 w 1179"/>
                  <a:gd name="T61" fmla="*/ 98 h 2465"/>
                  <a:gd name="T62" fmla="*/ 221 w 1179"/>
                  <a:gd name="T63" fmla="*/ 86 h 2465"/>
                  <a:gd name="T64" fmla="*/ 241 w 1179"/>
                  <a:gd name="T65" fmla="*/ 74 h 2465"/>
                  <a:gd name="T66" fmla="*/ 265 w 1179"/>
                  <a:gd name="T67" fmla="*/ 67 h 2465"/>
                  <a:gd name="T68" fmla="*/ 285 w 1179"/>
                  <a:gd name="T69" fmla="*/ 55 h 2465"/>
                  <a:gd name="T70" fmla="*/ 304 w 1179"/>
                  <a:gd name="T71" fmla="*/ 42 h 2465"/>
                  <a:gd name="T72" fmla="*/ 325 w 1179"/>
                  <a:gd name="T73" fmla="*/ 35 h 2465"/>
                  <a:gd name="T74" fmla="*/ 344 w 1179"/>
                  <a:gd name="T75" fmla="*/ 28 h 2465"/>
                  <a:gd name="T76" fmla="*/ 360 w 1179"/>
                  <a:gd name="T77" fmla="*/ 19 h 2465"/>
                  <a:gd name="T78" fmla="*/ 380 w 1179"/>
                  <a:gd name="T79" fmla="*/ 7 h 2465"/>
                  <a:gd name="T80" fmla="*/ 395 w 1179"/>
                  <a:gd name="T81" fmla="*/ 3 h 24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9"/>
                  <a:gd name="T124" fmla="*/ 0 h 2465"/>
                  <a:gd name="T125" fmla="*/ 1179 w 1179"/>
                  <a:gd name="T126" fmla="*/ 2465 h 24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9" h="2465">
                    <a:moveTo>
                      <a:pt x="408" y="0"/>
                    </a:moveTo>
                    <a:lnTo>
                      <a:pt x="1179" y="2271"/>
                    </a:lnTo>
                    <a:lnTo>
                      <a:pt x="1172" y="2275"/>
                    </a:lnTo>
                    <a:lnTo>
                      <a:pt x="1163" y="2278"/>
                    </a:lnTo>
                    <a:lnTo>
                      <a:pt x="1156" y="2283"/>
                    </a:lnTo>
                    <a:lnTo>
                      <a:pt x="1147" y="2287"/>
                    </a:lnTo>
                    <a:lnTo>
                      <a:pt x="1140" y="2291"/>
                    </a:lnTo>
                    <a:lnTo>
                      <a:pt x="1131" y="2294"/>
                    </a:lnTo>
                    <a:lnTo>
                      <a:pt x="1119" y="2299"/>
                    </a:lnTo>
                    <a:lnTo>
                      <a:pt x="1112" y="2303"/>
                    </a:lnTo>
                    <a:lnTo>
                      <a:pt x="1105" y="2306"/>
                    </a:lnTo>
                    <a:lnTo>
                      <a:pt x="1096" y="2310"/>
                    </a:lnTo>
                    <a:lnTo>
                      <a:pt x="1084" y="2319"/>
                    </a:lnTo>
                    <a:lnTo>
                      <a:pt x="1077" y="2322"/>
                    </a:lnTo>
                    <a:lnTo>
                      <a:pt x="1068" y="2327"/>
                    </a:lnTo>
                    <a:lnTo>
                      <a:pt x="1057" y="2334"/>
                    </a:lnTo>
                    <a:lnTo>
                      <a:pt x="1049" y="2338"/>
                    </a:lnTo>
                    <a:lnTo>
                      <a:pt x="1041" y="2343"/>
                    </a:lnTo>
                    <a:lnTo>
                      <a:pt x="1029" y="2350"/>
                    </a:lnTo>
                    <a:lnTo>
                      <a:pt x="1021" y="2354"/>
                    </a:lnTo>
                    <a:lnTo>
                      <a:pt x="1009" y="2359"/>
                    </a:lnTo>
                    <a:lnTo>
                      <a:pt x="1001" y="2366"/>
                    </a:lnTo>
                    <a:lnTo>
                      <a:pt x="989" y="2370"/>
                    </a:lnTo>
                    <a:lnTo>
                      <a:pt x="982" y="2373"/>
                    </a:lnTo>
                    <a:lnTo>
                      <a:pt x="969" y="2382"/>
                    </a:lnTo>
                    <a:lnTo>
                      <a:pt x="962" y="2386"/>
                    </a:lnTo>
                    <a:lnTo>
                      <a:pt x="950" y="2389"/>
                    </a:lnTo>
                    <a:lnTo>
                      <a:pt x="941" y="2398"/>
                    </a:lnTo>
                    <a:lnTo>
                      <a:pt x="930" y="2401"/>
                    </a:lnTo>
                    <a:lnTo>
                      <a:pt x="922" y="2410"/>
                    </a:lnTo>
                    <a:lnTo>
                      <a:pt x="910" y="2414"/>
                    </a:lnTo>
                    <a:lnTo>
                      <a:pt x="902" y="2417"/>
                    </a:lnTo>
                    <a:lnTo>
                      <a:pt x="894" y="2421"/>
                    </a:lnTo>
                    <a:lnTo>
                      <a:pt x="883" y="2429"/>
                    </a:lnTo>
                    <a:lnTo>
                      <a:pt x="874" y="2433"/>
                    </a:lnTo>
                    <a:lnTo>
                      <a:pt x="862" y="2437"/>
                    </a:lnTo>
                    <a:lnTo>
                      <a:pt x="855" y="2442"/>
                    </a:lnTo>
                    <a:lnTo>
                      <a:pt x="843" y="2449"/>
                    </a:lnTo>
                    <a:lnTo>
                      <a:pt x="835" y="2453"/>
                    </a:lnTo>
                    <a:lnTo>
                      <a:pt x="823" y="2457"/>
                    </a:lnTo>
                    <a:lnTo>
                      <a:pt x="815" y="2461"/>
                    </a:lnTo>
                    <a:lnTo>
                      <a:pt x="807" y="2465"/>
                    </a:lnTo>
                    <a:lnTo>
                      <a:pt x="0" y="193"/>
                    </a:lnTo>
                    <a:lnTo>
                      <a:pt x="12" y="190"/>
                    </a:lnTo>
                    <a:lnTo>
                      <a:pt x="20" y="185"/>
                    </a:lnTo>
                    <a:lnTo>
                      <a:pt x="31" y="181"/>
                    </a:lnTo>
                    <a:lnTo>
                      <a:pt x="40" y="178"/>
                    </a:lnTo>
                    <a:lnTo>
                      <a:pt x="52" y="169"/>
                    </a:lnTo>
                    <a:lnTo>
                      <a:pt x="63" y="165"/>
                    </a:lnTo>
                    <a:lnTo>
                      <a:pt x="71" y="162"/>
                    </a:lnTo>
                    <a:lnTo>
                      <a:pt x="82" y="158"/>
                    </a:lnTo>
                    <a:lnTo>
                      <a:pt x="95" y="150"/>
                    </a:lnTo>
                    <a:lnTo>
                      <a:pt x="107" y="146"/>
                    </a:lnTo>
                    <a:lnTo>
                      <a:pt x="114" y="142"/>
                    </a:lnTo>
                    <a:lnTo>
                      <a:pt x="126" y="137"/>
                    </a:lnTo>
                    <a:lnTo>
                      <a:pt x="138" y="130"/>
                    </a:lnTo>
                    <a:lnTo>
                      <a:pt x="146" y="126"/>
                    </a:lnTo>
                    <a:lnTo>
                      <a:pt x="158" y="118"/>
                    </a:lnTo>
                    <a:lnTo>
                      <a:pt x="170" y="114"/>
                    </a:lnTo>
                    <a:lnTo>
                      <a:pt x="177" y="110"/>
                    </a:lnTo>
                    <a:lnTo>
                      <a:pt x="190" y="102"/>
                    </a:lnTo>
                    <a:lnTo>
                      <a:pt x="202" y="98"/>
                    </a:lnTo>
                    <a:lnTo>
                      <a:pt x="214" y="90"/>
                    </a:lnTo>
                    <a:lnTo>
                      <a:pt x="221" y="86"/>
                    </a:lnTo>
                    <a:lnTo>
                      <a:pt x="233" y="82"/>
                    </a:lnTo>
                    <a:lnTo>
                      <a:pt x="241" y="74"/>
                    </a:lnTo>
                    <a:lnTo>
                      <a:pt x="253" y="70"/>
                    </a:lnTo>
                    <a:lnTo>
                      <a:pt x="265" y="67"/>
                    </a:lnTo>
                    <a:lnTo>
                      <a:pt x="272" y="58"/>
                    </a:lnTo>
                    <a:lnTo>
                      <a:pt x="285" y="55"/>
                    </a:lnTo>
                    <a:lnTo>
                      <a:pt x="293" y="51"/>
                    </a:lnTo>
                    <a:lnTo>
                      <a:pt x="304" y="42"/>
                    </a:lnTo>
                    <a:lnTo>
                      <a:pt x="313" y="39"/>
                    </a:lnTo>
                    <a:lnTo>
                      <a:pt x="325" y="35"/>
                    </a:lnTo>
                    <a:lnTo>
                      <a:pt x="332" y="31"/>
                    </a:lnTo>
                    <a:lnTo>
                      <a:pt x="344" y="28"/>
                    </a:lnTo>
                    <a:lnTo>
                      <a:pt x="352" y="23"/>
                    </a:lnTo>
                    <a:lnTo>
                      <a:pt x="360" y="19"/>
                    </a:lnTo>
                    <a:lnTo>
                      <a:pt x="372" y="12"/>
                    </a:lnTo>
                    <a:lnTo>
                      <a:pt x="380" y="7"/>
                    </a:lnTo>
                    <a:lnTo>
                      <a:pt x="388" y="7"/>
                    </a:lnTo>
                    <a:lnTo>
                      <a:pt x="395" y="3"/>
                    </a:lnTo>
                    <a:lnTo>
                      <a:pt x="408"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0" name="Freeform 156">
                <a:extLst>
                  <a:ext uri="{FF2B5EF4-FFF2-40B4-BE49-F238E27FC236}">
                    <a16:creationId xmlns:a16="http://schemas.microsoft.com/office/drawing/2014/main" id="{4BB29EF7-82DB-4B59-A578-BDC365165A3F}"/>
                  </a:ext>
                </a:extLst>
              </p:cNvPr>
              <p:cNvSpPr>
                <a:spLocks/>
              </p:cNvSpPr>
              <p:nvPr/>
            </p:nvSpPr>
            <p:spPr bwMode="auto">
              <a:xfrm>
                <a:off x="1313" y="2128"/>
                <a:ext cx="194" cy="461"/>
              </a:xfrm>
              <a:custGeom>
                <a:avLst/>
                <a:gdLst>
                  <a:gd name="T0" fmla="*/ 970 w 970"/>
                  <a:gd name="T1" fmla="*/ 2272 h 2307"/>
                  <a:gd name="T2" fmla="*/ 962 w 970"/>
                  <a:gd name="T3" fmla="*/ 2276 h 2307"/>
                  <a:gd name="T4" fmla="*/ 954 w 970"/>
                  <a:gd name="T5" fmla="*/ 2276 h 2307"/>
                  <a:gd name="T6" fmla="*/ 946 w 970"/>
                  <a:gd name="T7" fmla="*/ 2280 h 2307"/>
                  <a:gd name="T8" fmla="*/ 939 w 970"/>
                  <a:gd name="T9" fmla="*/ 2284 h 2307"/>
                  <a:gd name="T10" fmla="*/ 930 w 970"/>
                  <a:gd name="T11" fmla="*/ 2288 h 2307"/>
                  <a:gd name="T12" fmla="*/ 923 w 970"/>
                  <a:gd name="T13" fmla="*/ 2288 h 2307"/>
                  <a:gd name="T14" fmla="*/ 914 w 970"/>
                  <a:gd name="T15" fmla="*/ 2291 h 2307"/>
                  <a:gd name="T16" fmla="*/ 907 w 970"/>
                  <a:gd name="T17" fmla="*/ 2291 h 2307"/>
                  <a:gd name="T18" fmla="*/ 899 w 970"/>
                  <a:gd name="T19" fmla="*/ 2296 h 2307"/>
                  <a:gd name="T20" fmla="*/ 891 w 970"/>
                  <a:gd name="T21" fmla="*/ 2300 h 2307"/>
                  <a:gd name="T22" fmla="*/ 883 w 970"/>
                  <a:gd name="T23" fmla="*/ 2300 h 2307"/>
                  <a:gd name="T24" fmla="*/ 875 w 970"/>
                  <a:gd name="T25" fmla="*/ 2300 h 2307"/>
                  <a:gd name="T26" fmla="*/ 867 w 970"/>
                  <a:gd name="T27" fmla="*/ 2304 h 2307"/>
                  <a:gd name="T28" fmla="*/ 859 w 970"/>
                  <a:gd name="T29" fmla="*/ 2304 h 2307"/>
                  <a:gd name="T30" fmla="*/ 851 w 970"/>
                  <a:gd name="T31" fmla="*/ 2304 h 2307"/>
                  <a:gd name="T32" fmla="*/ 844 w 970"/>
                  <a:gd name="T33" fmla="*/ 2304 h 2307"/>
                  <a:gd name="T34" fmla="*/ 840 w 970"/>
                  <a:gd name="T35" fmla="*/ 2307 h 2307"/>
                  <a:gd name="T36" fmla="*/ 831 w 970"/>
                  <a:gd name="T37" fmla="*/ 2307 h 2307"/>
                  <a:gd name="T38" fmla="*/ 828 w 970"/>
                  <a:gd name="T39" fmla="*/ 2304 h 2307"/>
                  <a:gd name="T40" fmla="*/ 819 w 970"/>
                  <a:gd name="T41" fmla="*/ 2304 h 2307"/>
                  <a:gd name="T42" fmla="*/ 4 w 970"/>
                  <a:gd name="T43" fmla="*/ 36 h 2307"/>
                  <a:gd name="T44" fmla="*/ 13 w 970"/>
                  <a:gd name="T45" fmla="*/ 36 h 2307"/>
                  <a:gd name="T46" fmla="*/ 20 w 970"/>
                  <a:gd name="T47" fmla="*/ 36 h 2307"/>
                  <a:gd name="T48" fmla="*/ 28 w 970"/>
                  <a:gd name="T49" fmla="*/ 36 h 2307"/>
                  <a:gd name="T50" fmla="*/ 36 w 970"/>
                  <a:gd name="T51" fmla="*/ 36 h 2307"/>
                  <a:gd name="T52" fmla="*/ 44 w 970"/>
                  <a:gd name="T53" fmla="*/ 36 h 2307"/>
                  <a:gd name="T54" fmla="*/ 52 w 970"/>
                  <a:gd name="T55" fmla="*/ 32 h 2307"/>
                  <a:gd name="T56" fmla="*/ 60 w 970"/>
                  <a:gd name="T57" fmla="*/ 32 h 2307"/>
                  <a:gd name="T58" fmla="*/ 67 w 970"/>
                  <a:gd name="T59" fmla="*/ 32 h 2307"/>
                  <a:gd name="T60" fmla="*/ 76 w 970"/>
                  <a:gd name="T61" fmla="*/ 28 h 2307"/>
                  <a:gd name="T62" fmla="*/ 83 w 970"/>
                  <a:gd name="T63" fmla="*/ 28 h 2307"/>
                  <a:gd name="T64" fmla="*/ 92 w 970"/>
                  <a:gd name="T65" fmla="*/ 24 h 2307"/>
                  <a:gd name="T66" fmla="*/ 99 w 970"/>
                  <a:gd name="T67" fmla="*/ 24 h 2307"/>
                  <a:gd name="T68" fmla="*/ 108 w 970"/>
                  <a:gd name="T69" fmla="*/ 20 h 2307"/>
                  <a:gd name="T70" fmla="*/ 115 w 970"/>
                  <a:gd name="T71" fmla="*/ 16 h 2307"/>
                  <a:gd name="T72" fmla="*/ 123 w 970"/>
                  <a:gd name="T73" fmla="*/ 16 h 2307"/>
                  <a:gd name="T74" fmla="*/ 131 w 970"/>
                  <a:gd name="T75" fmla="*/ 12 h 2307"/>
                  <a:gd name="T76" fmla="*/ 139 w 970"/>
                  <a:gd name="T77" fmla="*/ 8 h 2307"/>
                  <a:gd name="T78" fmla="*/ 147 w 970"/>
                  <a:gd name="T79" fmla="*/ 8 h 2307"/>
                  <a:gd name="T80" fmla="*/ 155 w 970"/>
                  <a:gd name="T81" fmla="*/ 4 h 2307"/>
                  <a:gd name="T82" fmla="*/ 163 w 970"/>
                  <a:gd name="T83" fmla="*/ 0 h 23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0"/>
                  <a:gd name="T127" fmla="*/ 0 h 2307"/>
                  <a:gd name="T128" fmla="*/ 970 w 970"/>
                  <a:gd name="T129" fmla="*/ 2307 h 23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0" h="2307">
                    <a:moveTo>
                      <a:pt x="163" y="0"/>
                    </a:moveTo>
                    <a:lnTo>
                      <a:pt x="970" y="2272"/>
                    </a:lnTo>
                    <a:lnTo>
                      <a:pt x="967" y="2272"/>
                    </a:lnTo>
                    <a:lnTo>
                      <a:pt x="962" y="2276"/>
                    </a:lnTo>
                    <a:lnTo>
                      <a:pt x="958" y="2276"/>
                    </a:lnTo>
                    <a:lnTo>
                      <a:pt x="954" y="2276"/>
                    </a:lnTo>
                    <a:lnTo>
                      <a:pt x="951" y="2280"/>
                    </a:lnTo>
                    <a:lnTo>
                      <a:pt x="946" y="2280"/>
                    </a:lnTo>
                    <a:lnTo>
                      <a:pt x="942" y="2280"/>
                    </a:lnTo>
                    <a:lnTo>
                      <a:pt x="939" y="2284"/>
                    </a:lnTo>
                    <a:lnTo>
                      <a:pt x="935" y="2284"/>
                    </a:lnTo>
                    <a:lnTo>
                      <a:pt x="930" y="2288"/>
                    </a:lnTo>
                    <a:lnTo>
                      <a:pt x="926" y="2288"/>
                    </a:lnTo>
                    <a:lnTo>
                      <a:pt x="923" y="2288"/>
                    </a:lnTo>
                    <a:lnTo>
                      <a:pt x="919" y="2288"/>
                    </a:lnTo>
                    <a:lnTo>
                      <a:pt x="914" y="2291"/>
                    </a:lnTo>
                    <a:lnTo>
                      <a:pt x="911" y="2291"/>
                    </a:lnTo>
                    <a:lnTo>
                      <a:pt x="907" y="2291"/>
                    </a:lnTo>
                    <a:lnTo>
                      <a:pt x="903" y="2296"/>
                    </a:lnTo>
                    <a:lnTo>
                      <a:pt x="899" y="2296"/>
                    </a:lnTo>
                    <a:lnTo>
                      <a:pt x="895" y="2296"/>
                    </a:lnTo>
                    <a:lnTo>
                      <a:pt x="891" y="2300"/>
                    </a:lnTo>
                    <a:lnTo>
                      <a:pt x="887" y="2300"/>
                    </a:lnTo>
                    <a:lnTo>
                      <a:pt x="883" y="2300"/>
                    </a:lnTo>
                    <a:lnTo>
                      <a:pt x="879" y="2300"/>
                    </a:lnTo>
                    <a:lnTo>
                      <a:pt x="875" y="2300"/>
                    </a:lnTo>
                    <a:lnTo>
                      <a:pt x="872" y="2304"/>
                    </a:lnTo>
                    <a:lnTo>
                      <a:pt x="867" y="2304"/>
                    </a:lnTo>
                    <a:lnTo>
                      <a:pt x="863" y="2304"/>
                    </a:lnTo>
                    <a:lnTo>
                      <a:pt x="859" y="2304"/>
                    </a:lnTo>
                    <a:lnTo>
                      <a:pt x="856" y="2304"/>
                    </a:lnTo>
                    <a:lnTo>
                      <a:pt x="851" y="2304"/>
                    </a:lnTo>
                    <a:lnTo>
                      <a:pt x="847" y="2304"/>
                    </a:lnTo>
                    <a:lnTo>
                      <a:pt x="844" y="2304"/>
                    </a:lnTo>
                    <a:lnTo>
                      <a:pt x="840" y="2304"/>
                    </a:lnTo>
                    <a:lnTo>
                      <a:pt x="840" y="2307"/>
                    </a:lnTo>
                    <a:lnTo>
                      <a:pt x="835" y="2307"/>
                    </a:lnTo>
                    <a:lnTo>
                      <a:pt x="831" y="2307"/>
                    </a:lnTo>
                    <a:lnTo>
                      <a:pt x="831" y="2304"/>
                    </a:lnTo>
                    <a:lnTo>
                      <a:pt x="828" y="2304"/>
                    </a:lnTo>
                    <a:lnTo>
                      <a:pt x="824" y="2304"/>
                    </a:lnTo>
                    <a:lnTo>
                      <a:pt x="819" y="2304"/>
                    </a:lnTo>
                    <a:lnTo>
                      <a:pt x="0" y="36"/>
                    </a:lnTo>
                    <a:lnTo>
                      <a:pt x="4" y="36"/>
                    </a:lnTo>
                    <a:lnTo>
                      <a:pt x="9" y="36"/>
                    </a:lnTo>
                    <a:lnTo>
                      <a:pt x="13" y="36"/>
                    </a:lnTo>
                    <a:lnTo>
                      <a:pt x="16" y="36"/>
                    </a:lnTo>
                    <a:lnTo>
                      <a:pt x="20" y="36"/>
                    </a:lnTo>
                    <a:lnTo>
                      <a:pt x="25" y="36"/>
                    </a:lnTo>
                    <a:lnTo>
                      <a:pt x="28" y="36"/>
                    </a:lnTo>
                    <a:lnTo>
                      <a:pt x="32" y="36"/>
                    </a:lnTo>
                    <a:lnTo>
                      <a:pt x="36" y="36"/>
                    </a:lnTo>
                    <a:lnTo>
                      <a:pt x="41" y="36"/>
                    </a:lnTo>
                    <a:lnTo>
                      <a:pt x="44" y="36"/>
                    </a:lnTo>
                    <a:lnTo>
                      <a:pt x="48" y="36"/>
                    </a:lnTo>
                    <a:lnTo>
                      <a:pt x="52" y="32"/>
                    </a:lnTo>
                    <a:lnTo>
                      <a:pt x="56" y="32"/>
                    </a:lnTo>
                    <a:lnTo>
                      <a:pt x="60" y="32"/>
                    </a:lnTo>
                    <a:lnTo>
                      <a:pt x="64" y="32"/>
                    </a:lnTo>
                    <a:lnTo>
                      <a:pt x="67" y="32"/>
                    </a:lnTo>
                    <a:lnTo>
                      <a:pt x="72" y="28"/>
                    </a:lnTo>
                    <a:lnTo>
                      <a:pt x="76" y="28"/>
                    </a:lnTo>
                    <a:lnTo>
                      <a:pt x="80" y="28"/>
                    </a:lnTo>
                    <a:lnTo>
                      <a:pt x="83" y="28"/>
                    </a:lnTo>
                    <a:lnTo>
                      <a:pt x="88" y="24"/>
                    </a:lnTo>
                    <a:lnTo>
                      <a:pt x="92" y="24"/>
                    </a:lnTo>
                    <a:lnTo>
                      <a:pt x="95" y="24"/>
                    </a:lnTo>
                    <a:lnTo>
                      <a:pt x="99" y="24"/>
                    </a:lnTo>
                    <a:lnTo>
                      <a:pt x="104" y="20"/>
                    </a:lnTo>
                    <a:lnTo>
                      <a:pt x="108" y="20"/>
                    </a:lnTo>
                    <a:lnTo>
                      <a:pt x="111" y="20"/>
                    </a:lnTo>
                    <a:lnTo>
                      <a:pt x="115" y="16"/>
                    </a:lnTo>
                    <a:lnTo>
                      <a:pt x="120" y="16"/>
                    </a:lnTo>
                    <a:lnTo>
                      <a:pt x="123" y="16"/>
                    </a:lnTo>
                    <a:lnTo>
                      <a:pt x="127" y="12"/>
                    </a:lnTo>
                    <a:lnTo>
                      <a:pt x="131" y="12"/>
                    </a:lnTo>
                    <a:lnTo>
                      <a:pt x="136" y="12"/>
                    </a:lnTo>
                    <a:lnTo>
                      <a:pt x="139" y="8"/>
                    </a:lnTo>
                    <a:lnTo>
                      <a:pt x="143" y="8"/>
                    </a:lnTo>
                    <a:lnTo>
                      <a:pt x="147" y="8"/>
                    </a:lnTo>
                    <a:lnTo>
                      <a:pt x="151" y="4"/>
                    </a:lnTo>
                    <a:lnTo>
                      <a:pt x="155" y="4"/>
                    </a:lnTo>
                    <a:lnTo>
                      <a:pt x="159" y="0"/>
                    </a:lnTo>
                    <a:lnTo>
                      <a:pt x="163"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1" name="Freeform 157">
                <a:extLst>
                  <a:ext uri="{FF2B5EF4-FFF2-40B4-BE49-F238E27FC236}">
                    <a16:creationId xmlns:a16="http://schemas.microsoft.com/office/drawing/2014/main" id="{B1C25D45-65CE-4FF6-9674-53BF1D87D9FC}"/>
                  </a:ext>
                </a:extLst>
              </p:cNvPr>
              <p:cNvSpPr>
                <a:spLocks/>
              </p:cNvSpPr>
              <p:nvPr/>
            </p:nvSpPr>
            <p:spPr bwMode="auto">
              <a:xfrm>
                <a:off x="1297" y="2124"/>
                <a:ext cx="180" cy="465"/>
              </a:xfrm>
              <a:custGeom>
                <a:avLst/>
                <a:gdLst>
                  <a:gd name="T0" fmla="*/ 82 w 901"/>
                  <a:gd name="T1" fmla="*/ 55 h 2323"/>
                  <a:gd name="T2" fmla="*/ 901 w 901"/>
                  <a:gd name="T3" fmla="*/ 2323 h 2323"/>
                  <a:gd name="T4" fmla="*/ 898 w 901"/>
                  <a:gd name="T5" fmla="*/ 2323 h 2323"/>
                  <a:gd name="T6" fmla="*/ 894 w 901"/>
                  <a:gd name="T7" fmla="*/ 2323 h 2323"/>
                  <a:gd name="T8" fmla="*/ 894 w 901"/>
                  <a:gd name="T9" fmla="*/ 2319 h 2323"/>
                  <a:gd name="T10" fmla="*/ 890 w 901"/>
                  <a:gd name="T11" fmla="*/ 2319 h 2323"/>
                  <a:gd name="T12" fmla="*/ 885 w 901"/>
                  <a:gd name="T13" fmla="*/ 2319 h 2323"/>
                  <a:gd name="T14" fmla="*/ 882 w 901"/>
                  <a:gd name="T15" fmla="*/ 2319 h 2323"/>
                  <a:gd name="T16" fmla="*/ 882 w 901"/>
                  <a:gd name="T17" fmla="*/ 2315 h 2323"/>
                  <a:gd name="T18" fmla="*/ 878 w 901"/>
                  <a:gd name="T19" fmla="*/ 2315 h 2323"/>
                  <a:gd name="T20" fmla="*/ 874 w 901"/>
                  <a:gd name="T21" fmla="*/ 2315 h 2323"/>
                  <a:gd name="T22" fmla="*/ 871 w 901"/>
                  <a:gd name="T23" fmla="*/ 2310 h 2323"/>
                  <a:gd name="T24" fmla="*/ 866 w 901"/>
                  <a:gd name="T25" fmla="*/ 2310 h 2323"/>
                  <a:gd name="T26" fmla="*/ 862 w 901"/>
                  <a:gd name="T27" fmla="*/ 2307 h 2323"/>
                  <a:gd name="T28" fmla="*/ 859 w 901"/>
                  <a:gd name="T29" fmla="*/ 2303 h 2323"/>
                  <a:gd name="T30" fmla="*/ 855 w 901"/>
                  <a:gd name="T31" fmla="*/ 2303 h 2323"/>
                  <a:gd name="T32" fmla="*/ 855 w 901"/>
                  <a:gd name="T33" fmla="*/ 2299 h 2323"/>
                  <a:gd name="T34" fmla="*/ 850 w 901"/>
                  <a:gd name="T35" fmla="*/ 2299 h 2323"/>
                  <a:gd name="T36" fmla="*/ 850 w 901"/>
                  <a:gd name="T37" fmla="*/ 2295 h 2323"/>
                  <a:gd name="T38" fmla="*/ 846 w 901"/>
                  <a:gd name="T39" fmla="*/ 2295 h 2323"/>
                  <a:gd name="T40" fmla="*/ 843 w 901"/>
                  <a:gd name="T41" fmla="*/ 2295 h 2323"/>
                  <a:gd name="T42" fmla="*/ 843 w 901"/>
                  <a:gd name="T43" fmla="*/ 2291 h 2323"/>
                  <a:gd name="T44" fmla="*/ 839 w 901"/>
                  <a:gd name="T45" fmla="*/ 2291 h 2323"/>
                  <a:gd name="T46" fmla="*/ 839 w 901"/>
                  <a:gd name="T47" fmla="*/ 2287 h 2323"/>
                  <a:gd name="T48" fmla="*/ 834 w 901"/>
                  <a:gd name="T49" fmla="*/ 2283 h 2323"/>
                  <a:gd name="T50" fmla="*/ 831 w 901"/>
                  <a:gd name="T51" fmla="*/ 2279 h 2323"/>
                  <a:gd name="T52" fmla="*/ 827 w 901"/>
                  <a:gd name="T53" fmla="*/ 2275 h 2323"/>
                  <a:gd name="T54" fmla="*/ 827 w 901"/>
                  <a:gd name="T55" fmla="*/ 2271 h 2323"/>
                  <a:gd name="T56" fmla="*/ 823 w 901"/>
                  <a:gd name="T57" fmla="*/ 2271 h 2323"/>
                  <a:gd name="T58" fmla="*/ 823 w 901"/>
                  <a:gd name="T59" fmla="*/ 2268 h 2323"/>
                  <a:gd name="T60" fmla="*/ 818 w 901"/>
                  <a:gd name="T61" fmla="*/ 2263 h 2323"/>
                  <a:gd name="T62" fmla="*/ 0 w 901"/>
                  <a:gd name="T63" fmla="*/ 0 h 2323"/>
                  <a:gd name="T64" fmla="*/ 3 w 901"/>
                  <a:gd name="T65" fmla="*/ 4 h 2323"/>
                  <a:gd name="T66" fmla="*/ 3 w 901"/>
                  <a:gd name="T67" fmla="*/ 7 h 2323"/>
                  <a:gd name="T68" fmla="*/ 7 w 901"/>
                  <a:gd name="T69" fmla="*/ 7 h 2323"/>
                  <a:gd name="T70" fmla="*/ 7 w 901"/>
                  <a:gd name="T71" fmla="*/ 11 h 2323"/>
                  <a:gd name="T72" fmla="*/ 12 w 901"/>
                  <a:gd name="T73" fmla="*/ 16 h 2323"/>
                  <a:gd name="T74" fmla="*/ 15 w 901"/>
                  <a:gd name="T75" fmla="*/ 19 h 2323"/>
                  <a:gd name="T76" fmla="*/ 19 w 901"/>
                  <a:gd name="T77" fmla="*/ 23 h 2323"/>
                  <a:gd name="T78" fmla="*/ 23 w 901"/>
                  <a:gd name="T79" fmla="*/ 23 h 2323"/>
                  <a:gd name="T80" fmla="*/ 23 w 901"/>
                  <a:gd name="T81" fmla="*/ 27 h 2323"/>
                  <a:gd name="T82" fmla="*/ 27 w 901"/>
                  <a:gd name="T83" fmla="*/ 27 h 2323"/>
                  <a:gd name="T84" fmla="*/ 27 w 901"/>
                  <a:gd name="T85" fmla="*/ 31 h 2323"/>
                  <a:gd name="T86" fmla="*/ 31 w 901"/>
                  <a:gd name="T87" fmla="*/ 31 h 2323"/>
                  <a:gd name="T88" fmla="*/ 35 w 901"/>
                  <a:gd name="T89" fmla="*/ 35 h 2323"/>
                  <a:gd name="T90" fmla="*/ 39 w 901"/>
                  <a:gd name="T91" fmla="*/ 35 h 2323"/>
                  <a:gd name="T92" fmla="*/ 43 w 901"/>
                  <a:gd name="T93" fmla="*/ 39 h 2323"/>
                  <a:gd name="T94" fmla="*/ 47 w 901"/>
                  <a:gd name="T95" fmla="*/ 39 h 2323"/>
                  <a:gd name="T96" fmla="*/ 47 w 901"/>
                  <a:gd name="T97" fmla="*/ 43 h 2323"/>
                  <a:gd name="T98" fmla="*/ 51 w 901"/>
                  <a:gd name="T99" fmla="*/ 43 h 2323"/>
                  <a:gd name="T100" fmla="*/ 54 w 901"/>
                  <a:gd name="T101" fmla="*/ 43 h 2323"/>
                  <a:gd name="T102" fmla="*/ 54 w 901"/>
                  <a:gd name="T103" fmla="*/ 47 h 2323"/>
                  <a:gd name="T104" fmla="*/ 59 w 901"/>
                  <a:gd name="T105" fmla="*/ 47 h 2323"/>
                  <a:gd name="T106" fmla="*/ 63 w 901"/>
                  <a:gd name="T107" fmla="*/ 47 h 2323"/>
                  <a:gd name="T108" fmla="*/ 67 w 901"/>
                  <a:gd name="T109" fmla="*/ 51 h 2323"/>
                  <a:gd name="T110" fmla="*/ 70 w 901"/>
                  <a:gd name="T111" fmla="*/ 51 h 2323"/>
                  <a:gd name="T112" fmla="*/ 75 w 901"/>
                  <a:gd name="T113" fmla="*/ 51 h 2323"/>
                  <a:gd name="T114" fmla="*/ 79 w 901"/>
                  <a:gd name="T115" fmla="*/ 55 h 2323"/>
                  <a:gd name="T116" fmla="*/ 82 w 901"/>
                  <a:gd name="T117" fmla="*/ 55 h 23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1"/>
                  <a:gd name="T178" fmla="*/ 0 h 2323"/>
                  <a:gd name="T179" fmla="*/ 901 w 901"/>
                  <a:gd name="T180" fmla="*/ 2323 h 23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1" h="2323">
                    <a:moveTo>
                      <a:pt x="82" y="55"/>
                    </a:moveTo>
                    <a:lnTo>
                      <a:pt x="901" y="2323"/>
                    </a:lnTo>
                    <a:lnTo>
                      <a:pt x="898" y="2323"/>
                    </a:lnTo>
                    <a:lnTo>
                      <a:pt x="894" y="2323"/>
                    </a:lnTo>
                    <a:lnTo>
                      <a:pt x="894" y="2319"/>
                    </a:lnTo>
                    <a:lnTo>
                      <a:pt x="890" y="2319"/>
                    </a:lnTo>
                    <a:lnTo>
                      <a:pt x="885" y="2319"/>
                    </a:lnTo>
                    <a:lnTo>
                      <a:pt x="882" y="2319"/>
                    </a:lnTo>
                    <a:lnTo>
                      <a:pt x="882" y="2315"/>
                    </a:lnTo>
                    <a:lnTo>
                      <a:pt x="878" y="2315"/>
                    </a:lnTo>
                    <a:lnTo>
                      <a:pt x="874" y="2315"/>
                    </a:lnTo>
                    <a:lnTo>
                      <a:pt x="871" y="2310"/>
                    </a:lnTo>
                    <a:lnTo>
                      <a:pt x="866" y="2310"/>
                    </a:lnTo>
                    <a:lnTo>
                      <a:pt x="862" y="2307"/>
                    </a:lnTo>
                    <a:lnTo>
                      <a:pt x="859" y="2303"/>
                    </a:lnTo>
                    <a:lnTo>
                      <a:pt x="855" y="2303"/>
                    </a:lnTo>
                    <a:lnTo>
                      <a:pt x="855" y="2299"/>
                    </a:lnTo>
                    <a:lnTo>
                      <a:pt x="850" y="2299"/>
                    </a:lnTo>
                    <a:lnTo>
                      <a:pt x="850" y="2295"/>
                    </a:lnTo>
                    <a:lnTo>
                      <a:pt x="846" y="2295"/>
                    </a:lnTo>
                    <a:lnTo>
                      <a:pt x="843" y="2295"/>
                    </a:lnTo>
                    <a:lnTo>
                      <a:pt x="843" y="2291"/>
                    </a:lnTo>
                    <a:lnTo>
                      <a:pt x="839" y="2291"/>
                    </a:lnTo>
                    <a:lnTo>
                      <a:pt x="839" y="2287"/>
                    </a:lnTo>
                    <a:lnTo>
                      <a:pt x="834" y="2283"/>
                    </a:lnTo>
                    <a:lnTo>
                      <a:pt x="831" y="2279"/>
                    </a:lnTo>
                    <a:lnTo>
                      <a:pt x="827" y="2275"/>
                    </a:lnTo>
                    <a:lnTo>
                      <a:pt x="827" y="2271"/>
                    </a:lnTo>
                    <a:lnTo>
                      <a:pt x="823" y="2271"/>
                    </a:lnTo>
                    <a:lnTo>
                      <a:pt x="823" y="2268"/>
                    </a:lnTo>
                    <a:lnTo>
                      <a:pt x="818" y="2263"/>
                    </a:lnTo>
                    <a:lnTo>
                      <a:pt x="0" y="0"/>
                    </a:lnTo>
                    <a:lnTo>
                      <a:pt x="3" y="4"/>
                    </a:lnTo>
                    <a:lnTo>
                      <a:pt x="3" y="7"/>
                    </a:lnTo>
                    <a:lnTo>
                      <a:pt x="7" y="7"/>
                    </a:lnTo>
                    <a:lnTo>
                      <a:pt x="7" y="11"/>
                    </a:lnTo>
                    <a:lnTo>
                      <a:pt x="12" y="16"/>
                    </a:lnTo>
                    <a:lnTo>
                      <a:pt x="15" y="19"/>
                    </a:lnTo>
                    <a:lnTo>
                      <a:pt x="19" y="23"/>
                    </a:lnTo>
                    <a:lnTo>
                      <a:pt x="23" y="23"/>
                    </a:lnTo>
                    <a:lnTo>
                      <a:pt x="23" y="27"/>
                    </a:lnTo>
                    <a:lnTo>
                      <a:pt x="27" y="27"/>
                    </a:lnTo>
                    <a:lnTo>
                      <a:pt x="27" y="31"/>
                    </a:lnTo>
                    <a:lnTo>
                      <a:pt x="31" y="31"/>
                    </a:lnTo>
                    <a:lnTo>
                      <a:pt x="35" y="35"/>
                    </a:lnTo>
                    <a:lnTo>
                      <a:pt x="39" y="35"/>
                    </a:lnTo>
                    <a:lnTo>
                      <a:pt x="43" y="39"/>
                    </a:lnTo>
                    <a:lnTo>
                      <a:pt x="47" y="39"/>
                    </a:lnTo>
                    <a:lnTo>
                      <a:pt x="47" y="43"/>
                    </a:lnTo>
                    <a:lnTo>
                      <a:pt x="51" y="43"/>
                    </a:lnTo>
                    <a:lnTo>
                      <a:pt x="54" y="43"/>
                    </a:lnTo>
                    <a:lnTo>
                      <a:pt x="54" y="47"/>
                    </a:lnTo>
                    <a:lnTo>
                      <a:pt x="59" y="47"/>
                    </a:lnTo>
                    <a:lnTo>
                      <a:pt x="63" y="47"/>
                    </a:lnTo>
                    <a:lnTo>
                      <a:pt x="67" y="51"/>
                    </a:lnTo>
                    <a:lnTo>
                      <a:pt x="70" y="51"/>
                    </a:lnTo>
                    <a:lnTo>
                      <a:pt x="75" y="51"/>
                    </a:lnTo>
                    <a:lnTo>
                      <a:pt x="79" y="55"/>
                    </a:lnTo>
                    <a:lnTo>
                      <a:pt x="82" y="55"/>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2" name="Freeform 158">
                <a:extLst>
                  <a:ext uri="{FF2B5EF4-FFF2-40B4-BE49-F238E27FC236}">
                    <a16:creationId xmlns:a16="http://schemas.microsoft.com/office/drawing/2014/main" id="{9D2F30BF-9710-4D37-8F99-7ED89A91B09D}"/>
                  </a:ext>
                </a:extLst>
              </p:cNvPr>
              <p:cNvSpPr>
                <a:spLocks/>
              </p:cNvSpPr>
              <p:nvPr/>
            </p:nvSpPr>
            <p:spPr bwMode="auto">
              <a:xfrm>
                <a:off x="1296" y="2122"/>
                <a:ext cx="165" cy="455"/>
              </a:xfrm>
              <a:custGeom>
                <a:avLst/>
                <a:gdLst>
                  <a:gd name="T0" fmla="*/ 4 w 822"/>
                  <a:gd name="T1" fmla="*/ 9 h 2272"/>
                  <a:gd name="T2" fmla="*/ 822 w 822"/>
                  <a:gd name="T3" fmla="*/ 2272 h 2272"/>
                  <a:gd name="T4" fmla="*/ 822 w 822"/>
                  <a:gd name="T5" fmla="*/ 2268 h 2272"/>
                  <a:gd name="T6" fmla="*/ 819 w 822"/>
                  <a:gd name="T7" fmla="*/ 2268 h 2272"/>
                  <a:gd name="T8" fmla="*/ 819 w 822"/>
                  <a:gd name="T9" fmla="*/ 2264 h 2272"/>
                  <a:gd name="T10" fmla="*/ 0 w 822"/>
                  <a:gd name="T11" fmla="*/ 0 h 2272"/>
                  <a:gd name="T12" fmla="*/ 0 w 822"/>
                  <a:gd name="T13" fmla="*/ 4 h 2272"/>
                  <a:gd name="T14" fmla="*/ 4 w 822"/>
                  <a:gd name="T15" fmla="*/ 4 h 2272"/>
                  <a:gd name="T16" fmla="*/ 4 w 822"/>
                  <a:gd name="T17" fmla="*/ 9 h 2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2"/>
                  <a:gd name="T28" fmla="*/ 0 h 2272"/>
                  <a:gd name="T29" fmla="*/ 822 w 822"/>
                  <a:gd name="T30" fmla="*/ 2272 h 2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2" h="2272">
                    <a:moveTo>
                      <a:pt x="4" y="9"/>
                    </a:moveTo>
                    <a:lnTo>
                      <a:pt x="822" y="2272"/>
                    </a:lnTo>
                    <a:lnTo>
                      <a:pt x="822" y="2268"/>
                    </a:lnTo>
                    <a:lnTo>
                      <a:pt x="819" y="2268"/>
                    </a:lnTo>
                    <a:lnTo>
                      <a:pt x="819" y="2264"/>
                    </a:lnTo>
                    <a:lnTo>
                      <a:pt x="0" y="0"/>
                    </a:lnTo>
                    <a:lnTo>
                      <a:pt x="0" y="4"/>
                    </a:lnTo>
                    <a:lnTo>
                      <a:pt x="4" y="4"/>
                    </a:lnTo>
                    <a:lnTo>
                      <a:pt x="4" y="9"/>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3" name="Freeform 159">
                <a:extLst>
                  <a:ext uri="{FF2B5EF4-FFF2-40B4-BE49-F238E27FC236}">
                    <a16:creationId xmlns:a16="http://schemas.microsoft.com/office/drawing/2014/main" id="{B34A6DCE-08AD-4D03-8853-721C17D5C00D}"/>
                  </a:ext>
                </a:extLst>
              </p:cNvPr>
              <p:cNvSpPr>
                <a:spLocks/>
              </p:cNvSpPr>
              <p:nvPr/>
            </p:nvSpPr>
            <p:spPr bwMode="auto">
              <a:xfrm>
                <a:off x="1460" y="2495"/>
                <a:ext cx="236" cy="94"/>
              </a:xfrm>
              <a:custGeom>
                <a:avLst/>
                <a:gdLst>
                  <a:gd name="T0" fmla="*/ 1167 w 1179"/>
                  <a:gd name="T1" fmla="*/ 11 h 474"/>
                  <a:gd name="T2" fmla="*/ 1139 w 1179"/>
                  <a:gd name="T3" fmla="*/ 27 h 474"/>
                  <a:gd name="T4" fmla="*/ 1116 w 1179"/>
                  <a:gd name="T5" fmla="*/ 48 h 474"/>
                  <a:gd name="T6" fmla="*/ 1093 w 1179"/>
                  <a:gd name="T7" fmla="*/ 63 h 474"/>
                  <a:gd name="T8" fmla="*/ 1072 w 1179"/>
                  <a:gd name="T9" fmla="*/ 79 h 474"/>
                  <a:gd name="T10" fmla="*/ 1052 w 1179"/>
                  <a:gd name="T11" fmla="*/ 90 h 474"/>
                  <a:gd name="T12" fmla="*/ 1033 w 1179"/>
                  <a:gd name="T13" fmla="*/ 106 h 474"/>
                  <a:gd name="T14" fmla="*/ 1013 w 1179"/>
                  <a:gd name="T15" fmla="*/ 118 h 474"/>
                  <a:gd name="T16" fmla="*/ 993 w 1179"/>
                  <a:gd name="T17" fmla="*/ 130 h 474"/>
                  <a:gd name="T18" fmla="*/ 973 w 1179"/>
                  <a:gd name="T19" fmla="*/ 143 h 474"/>
                  <a:gd name="T20" fmla="*/ 954 w 1179"/>
                  <a:gd name="T21" fmla="*/ 150 h 474"/>
                  <a:gd name="T22" fmla="*/ 934 w 1179"/>
                  <a:gd name="T23" fmla="*/ 162 h 474"/>
                  <a:gd name="T24" fmla="*/ 910 w 1179"/>
                  <a:gd name="T25" fmla="*/ 170 h 474"/>
                  <a:gd name="T26" fmla="*/ 887 w 1179"/>
                  <a:gd name="T27" fmla="*/ 178 h 474"/>
                  <a:gd name="T28" fmla="*/ 862 w 1179"/>
                  <a:gd name="T29" fmla="*/ 190 h 474"/>
                  <a:gd name="T30" fmla="*/ 834 w 1179"/>
                  <a:gd name="T31" fmla="*/ 194 h 474"/>
                  <a:gd name="T32" fmla="*/ 807 w 1179"/>
                  <a:gd name="T33" fmla="*/ 201 h 474"/>
                  <a:gd name="T34" fmla="*/ 771 w 1179"/>
                  <a:gd name="T35" fmla="*/ 210 h 474"/>
                  <a:gd name="T36" fmla="*/ 736 w 1179"/>
                  <a:gd name="T37" fmla="*/ 217 h 474"/>
                  <a:gd name="T38" fmla="*/ 700 w 1179"/>
                  <a:gd name="T39" fmla="*/ 222 h 474"/>
                  <a:gd name="T40" fmla="*/ 669 w 1179"/>
                  <a:gd name="T41" fmla="*/ 225 h 474"/>
                  <a:gd name="T42" fmla="*/ 644 w 1179"/>
                  <a:gd name="T43" fmla="*/ 233 h 474"/>
                  <a:gd name="T44" fmla="*/ 621 w 1179"/>
                  <a:gd name="T45" fmla="*/ 241 h 474"/>
                  <a:gd name="T46" fmla="*/ 597 w 1179"/>
                  <a:gd name="T47" fmla="*/ 249 h 474"/>
                  <a:gd name="T48" fmla="*/ 570 w 1179"/>
                  <a:gd name="T49" fmla="*/ 265 h 474"/>
                  <a:gd name="T50" fmla="*/ 542 w 1179"/>
                  <a:gd name="T51" fmla="*/ 277 h 474"/>
                  <a:gd name="T52" fmla="*/ 514 w 1179"/>
                  <a:gd name="T53" fmla="*/ 293 h 474"/>
                  <a:gd name="T54" fmla="*/ 482 w 1179"/>
                  <a:gd name="T55" fmla="*/ 308 h 474"/>
                  <a:gd name="T56" fmla="*/ 451 w 1179"/>
                  <a:gd name="T57" fmla="*/ 328 h 474"/>
                  <a:gd name="T58" fmla="*/ 419 w 1179"/>
                  <a:gd name="T59" fmla="*/ 344 h 474"/>
                  <a:gd name="T60" fmla="*/ 387 w 1179"/>
                  <a:gd name="T61" fmla="*/ 360 h 474"/>
                  <a:gd name="T62" fmla="*/ 356 w 1179"/>
                  <a:gd name="T63" fmla="*/ 379 h 474"/>
                  <a:gd name="T64" fmla="*/ 324 w 1179"/>
                  <a:gd name="T65" fmla="*/ 395 h 474"/>
                  <a:gd name="T66" fmla="*/ 292 w 1179"/>
                  <a:gd name="T67" fmla="*/ 411 h 474"/>
                  <a:gd name="T68" fmla="*/ 261 w 1179"/>
                  <a:gd name="T69" fmla="*/ 427 h 474"/>
                  <a:gd name="T70" fmla="*/ 229 w 1179"/>
                  <a:gd name="T71" fmla="*/ 439 h 474"/>
                  <a:gd name="T72" fmla="*/ 202 w 1179"/>
                  <a:gd name="T73" fmla="*/ 451 h 474"/>
                  <a:gd name="T74" fmla="*/ 174 w 1179"/>
                  <a:gd name="T75" fmla="*/ 463 h 474"/>
                  <a:gd name="T76" fmla="*/ 142 w 1179"/>
                  <a:gd name="T77" fmla="*/ 467 h 474"/>
                  <a:gd name="T78" fmla="*/ 118 w 1179"/>
                  <a:gd name="T79" fmla="*/ 471 h 474"/>
                  <a:gd name="T80" fmla="*/ 102 w 1179"/>
                  <a:gd name="T81" fmla="*/ 474 h 474"/>
                  <a:gd name="T82" fmla="*/ 95 w 1179"/>
                  <a:gd name="T83" fmla="*/ 471 h 474"/>
                  <a:gd name="T84" fmla="*/ 86 w 1179"/>
                  <a:gd name="T85" fmla="*/ 471 h 474"/>
                  <a:gd name="T86" fmla="*/ 79 w 1179"/>
                  <a:gd name="T87" fmla="*/ 467 h 474"/>
                  <a:gd name="T88" fmla="*/ 70 w 1179"/>
                  <a:gd name="T89" fmla="*/ 467 h 474"/>
                  <a:gd name="T90" fmla="*/ 67 w 1179"/>
                  <a:gd name="T91" fmla="*/ 463 h 474"/>
                  <a:gd name="T92" fmla="*/ 59 w 1179"/>
                  <a:gd name="T93" fmla="*/ 463 h 474"/>
                  <a:gd name="T94" fmla="*/ 51 w 1179"/>
                  <a:gd name="T95" fmla="*/ 458 h 474"/>
                  <a:gd name="T96" fmla="*/ 47 w 1179"/>
                  <a:gd name="T97" fmla="*/ 455 h 474"/>
                  <a:gd name="T98" fmla="*/ 40 w 1179"/>
                  <a:gd name="T99" fmla="*/ 451 h 474"/>
                  <a:gd name="T100" fmla="*/ 35 w 1179"/>
                  <a:gd name="T101" fmla="*/ 447 h 474"/>
                  <a:gd name="T102" fmla="*/ 28 w 1179"/>
                  <a:gd name="T103" fmla="*/ 439 h 474"/>
                  <a:gd name="T104" fmla="*/ 24 w 1179"/>
                  <a:gd name="T105" fmla="*/ 435 h 474"/>
                  <a:gd name="T106" fmla="*/ 16 w 1179"/>
                  <a:gd name="T107" fmla="*/ 431 h 474"/>
                  <a:gd name="T108" fmla="*/ 12 w 1179"/>
                  <a:gd name="T109" fmla="*/ 423 h 474"/>
                  <a:gd name="T110" fmla="*/ 8 w 1179"/>
                  <a:gd name="T111" fmla="*/ 416 h 474"/>
                  <a:gd name="T112" fmla="*/ 3 w 1179"/>
                  <a:gd name="T113" fmla="*/ 407 h 4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9"/>
                  <a:gd name="T172" fmla="*/ 0 h 474"/>
                  <a:gd name="T173" fmla="*/ 1179 w 1179"/>
                  <a:gd name="T174" fmla="*/ 474 h 4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9" h="474">
                    <a:moveTo>
                      <a:pt x="1179" y="0"/>
                    </a:moveTo>
                    <a:lnTo>
                      <a:pt x="1167" y="11"/>
                    </a:lnTo>
                    <a:lnTo>
                      <a:pt x="1151" y="20"/>
                    </a:lnTo>
                    <a:lnTo>
                      <a:pt x="1139" y="27"/>
                    </a:lnTo>
                    <a:lnTo>
                      <a:pt x="1128" y="39"/>
                    </a:lnTo>
                    <a:lnTo>
                      <a:pt x="1116" y="48"/>
                    </a:lnTo>
                    <a:lnTo>
                      <a:pt x="1104" y="55"/>
                    </a:lnTo>
                    <a:lnTo>
                      <a:pt x="1093" y="63"/>
                    </a:lnTo>
                    <a:lnTo>
                      <a:pt x="1084" y="71"/>
                    </a:lnTo>
                    <a:lnTo>
                      <a:pt x="1072" y="79"/>
                    </a:lnTo>
                    <a:lnTo>
                      <a:pt x="1061" y="87"/>
                    </a:lnTo>
                    <a:lnTo>
                      <a:pt x="1052" y="90"/>
                    </a:lnTo>
                    <a:lnTo>
                      <a:pt x="1040" y="99"/>
                    </a:lnTo>
                    <a:lnTo>
                      <a:pt x="1033" y="106"/>
                    </a:lnTo>
                    <a:lnTo>
                      <a:pt x="1021" y="111"/>
                    </a:lnTo>
                    <a:lnTo>
                      <a:pt x="1013" y="118"/>
                    </a:lnTo>
                    <a:lnTo>
                      <a:pt x="1001" y="127"/>
                    </a:lnTo>
                    <a:lnTo>
                      <a:pt x="993" y="130"/>
                    </a:lnTo>
                    <a:lnTo>
                      <a:pt x="985" y="134"/>
                    </a:lnTo>
                    <a:lnTo>
                      <a:pt x="973" y="143"/>
                    </a:lnTo>
                    <a:lnTo>
                      <a:pt x="966" y="146"/>
                    </a:lnTo>
                    <a:lnTo>
                      <a:pt x="954" y="150"/>
                    </a:lnTo>
                    <a:lnTo>
                      <a:pt x="942" y="158"/>
                    </a:lnTo>
                    <a:lnTo>
                      <a:pt x="934" y="162"/>
                    </a:lnTo>
                    <a:lnTo>
                      <a:pt x="922" y="166"/>
                    </a:lnTo>
                    <a:lnTo>
                      <a:pt x="910" y="170"/>
                    </a:lnTo>
                    <a:lnTo>
                      <a:pt x="898" y="174"/>
                    </a:lnTo>
                    <a:lnTo>
                      <a:pt x="887" y="178"/>
                    </a:lnTo>
                    <a:lnTo>
                      <a:pt x="875" y="185"/>
                    </a:lnTo>
                    <a:lnTo>
                      <a:pt x="862" y="190"/>
                    </a:lnTo>
                    <a:lnTo>
                      <a:pt x="850" y="194"/>
                    </a:lnTo>
                    <a:lnTo>
                      <a:pt x="834" y="194"/>
                    </a:lnTo>
                    <a:lnTo>
                      <a:pt x="819" y="198"/>
                    </a:lnTo>
                    <a:lnTo>
                      <a:pt x="807" y="201"/>
                    </a:lnTo>
                    <a:lnTo>
                      <a:pt x="792" y="206"/>
                    </a:lnTo>
                    <a:lnTo>
                      <a:pt x="771" y="210"/>
                    </a:lnTo>
                    <a:lnTo>
                      <a:pt x="755" y="213"/>
                    </a:lnTo>
                    <a:lnTo>
                      <a:pt x="736" y="217"/>
                    </a:lnTo>
                    <a:lnTo>
                      <a:pt x="720" y="217"/>
                    </a:lnTo>
                    <a:lnTo>
                      <a:pt x="700" y="222"/>
                    </a:lnTo>
                    <a:lnTo>
                      <a:pt x="681" y="225"/>
                    </a:lnTo>
                    <a:lnTo>
                      <a:pt x="669" y="225"/>
                    </a:lnTo>
                    <a:lnTo>
                      <a:pt x="657" y="229"/>
                    </a:lnTo>
                    <a:lnTo>
                      <a:pt x="644" y="233"/>
                    </a:lnTo>
                    <a:lnTo>
                      <a:pt x="633" y="238"/>
                    </a:lnTo>
                    <a:lnTo>
                      <a:pt x="621" y="241"/>
                    </a:lnTo>
                    <a:lnTo>
                      <a:pt x="609" y="245"/>
                    </a:lnTo>
                    <a:lnTo>
                      <a:pt x="597" y="249"/>
                    </a:lnTo>
                    <a:lnTo>
                      <a:pt x="586" y="257"/>
                    </a:lnTo>
                    <a:lnTo>
                      <a:pt x="570" y="265"/>
                    </a:lnTo>
                    <a:lnTo>
                      <a:pt x="558" y="268"/>
                    </a:lnTo>
                    <a:lnTo>
                      <a:pt x="542" y="277"/>
                    </a:lnTo>
                    <a:lnTo>
                      <a:pt x="526" y="284"/>
                    </a:lnTo>
                    <a:lnTo>
                      <a:pt x="514" y="293"/>
                    </a:lnTo>
                    <a:lnTo>
                      <a:pt x="498" y="301"/>
                    </a:lnTo>
                    <a:lnTo>
                      <a:pt x="482" y="308"/>
                    </a:lnTo>
                    <a:lnTo>
                      <a:pt x="466" y="317"/>
                    </a:lnTo>
                    <a:lnTo>
                      <a:pt x="451" y="328"/>
                    </a:lnTo>
                    <a:lnTo>
                      <a:pt x="435" y="336"/>
                    </a:lnTo>
                    <a:lnTo>
                      <a:pt x="419" y="344"/>
                    </a:lnTo>
                    <a:lnTo>
                      <a:pt x="403" y="352"/>
                    </a:lnTo>
                    <a:lnTo>
                      <a:pt x="387" y="360"/>
                    </a:lnTo>
                    <a:lnTo>
                      <a:pt x="371" y="372"/>
                    </a:lnTo>
                    <a:lnTo>
                      <a:pt x="356" y="379"/>
                    </a:lnTo>
                    <a:lnTo>
                      <a:pt x="340" y="388"/>
                    </a:lnTo>
                    <a:lnTo>
                      <a:pt x="324" y="395"/>
                    </a:lnTo>
                    <a:lnTo>
                      <a:pt x="308" y="403"/>
                    </a:lnTo>
                    <a:lnTo>
                      <a:pt x="292" y="411"/>
                    </a:lnTo>
                    <a:lnTo>
                      <a:pt x="276" y="419"/>
                    </a:lnTo>
                    <a:lnTo>
                      <a:pt x="261" y="427"/>
                    </a:lnTo>
                    <a:lnTo>
                      <a:pt x="245" y="435"/>
                    </a:lnTo>
                    <a:lnTo>
                      <a:pt x="229" y="439"/>
                    </a:lnTo>
                    <a:lnTo>
                      <a:pt x="218" y="447"/>
                    </a:lnTo>
                    <a:lnTo>
                      <a:pt x="202" y="451"/>
                    </a:lnTo>
                    <a:lnTo>
                      <a:pt x="186" y="455"/>
                    </a:lnTo>
                    <a:lnTo>
                      <a:pt x="174" y="463"/>
                    </a:lnTo>
                    <a:lnTo>
                      <a:pt x="158" y="467"/>
                    </a:lnTo>
                    <a:lnTo>
                      <a:pt x="142" y="467"/>
                    </a:lnTo>
                    <a:lnTo>
                      <a:pt x="130" y="471"/>
                    </a:lnTo>
                    <a:lnTo>
                      <a:pt x="118" y="471"/>
                    </a:lnTo>
                    <a:lnTo>
                      <a:pt x="107" y="474"/>
                    </a:lnTo>
                    <a:lnTo>
                      <a:pt x="102" y="474"/>
                    </a:lnTo>
                    <a:lnTo>
                      <a:pt x="98" y="474"/>
                    </a:lnTo>
                    <a:lnTo>
                      <a:pt x="95" y="471"/>
                    </a:lnTo>
                    <a:lnTo>
                      <a:pt x="91" y="471"/>
                    </a:lnTo>
                    <a:lnTo>
                      <a:pt x="86" y="471"/>
                    </a:lnTo>
                    <a:lnTo>
                      <a:pt x="83" y="471"/>
                    </a:lnTo>
                    <a:lnTo>
                      <a:pt x="79" y="467"/>
                    </a:lnTo>
                    <a:lnTo>
                      <a:pt x="75" y="467"/>
                    </a:lnTo>
                    <a:lnTo>
                      <a:pt x="70" y="467"/>
                    </a:lnTo>
                    <a:lnTo>
                      <a:pt x="67" y="467"/>
                    </a:lnTo>
                    <a:lnTo>
                      <a:pt x="67" y="463"/>
                    </a:lnTo>
                    <a:lnTo>
                      <a:pt x="63" y="463"/>
                    </a:lnTo>
                    <a:lnTo>
                      <a:pt x="59" y="463"/>
                    </a:lnTo>
                    <a:lnTo>
                      <a:pt x="56" y="458"/>
                    </a:lnTo>
                    <a:lnTo>
                      <a:pt x="51" y="458"/>
                    </a:lnTo>
                    <a:lnTo>
                      <a:pt x="51" y="455"/>
                    </a:lnTo>
                    <a:lnTo>
                      <a:pt x="47" y="455"/>
                    </a:lnTo>
                    <a:lnTo>
                      <a:pt x="44" y="451"/>
                    </a:lnTo>
                    <a:lnTo>
                      <a:pt x="40" y="451"/>
                    </a:lnTo>
                    <a:lnTo>
                      <a:pt x="40" y="447"/>
                    </a:lnTo>
                    <a:lnTo>
                      <a:pt x="35" y="447"/>
                    </a:lnTo>
                    <a:lnTo>
                      <a:pt x="31" y="443"/>
                    </a:lnTo>
                    <a:lnTo>
                      <a:pt x="28" y="439"/>
                    </a:lnTo>
                    <a:lnTo>
                      <a:pt x="24" y="439"/>
                    </a:lnTo>
                    <a:lnTo>
                      <a:pt x="24" y="435"/>
                    </a:lnTo>
                    <a:lnTo>
                      <a:pt x="19" y="431"/>
                    </a:lnTo>
                    <a:lnTo>
                      <a:pt x="16" y="431"/>
                    </a:lnTo>
                    <a:lnTo>
                      <a:pt x="16" y="427"/>
                    </a:lnTo>
                    <a:lnTo>
                      <a:pt x="12" y="423"/>
                    </a:lnTo>
                    <a:lnTo>
                      <a:pt x="8" y="419"/>
                    </a:lnTo>
                    <a:lnTo>
                      <a:pt x="8" y="416"/>
                    </a:lnTo>
                    <a:lnTo>
                      <a:pt x="3" y="411"/>
                    </a:lnTo>
                    <a:lnTo>
                      <a:pt x="3" y="407"/>
                    </a:lnTo>
                    <a:lnTo>
                      <a:pt x="0" y="40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4" name="Freeform 160">
                <a:extLst>
                  <a:ext uri="{FF2B5EF4-FFF2-40B4-BE49-F238E27FC236}">
                    <a16:creationId xmlns:a16="http://schemas.microsoft.com/office/drawing/2014/main" id="{196FAE7C-CDC5-4655-B6A6-879156CA7E16}"/>
                  </a:ext>
                </a:extLst>
              </p:cNvPr>
              <p:cNvSpPr>
                <a:spLocks/>
              </p:cNvSpPr>
              <p:nvPr/>
            </p:nvSpPr>
            <p:spPr bwMode="auto">
              <a:xfrm>
                <a:off x="1806" y="2016"/>
                <a:ext cx="149" cy="478"/>
              </a:xfrm>
              <a:custGeom>
                <a:avLst/>
                <a:gdLst>
                  <a:gd name="T0" fmla="*/ 103 w 744"/>
                  <a:gd name="T1" fmla="*/ 76 h 2386"/>
                  <a:gd name="T2" fmla="*/ 744 w 744"/>
                  <a:gd name="T3" fmla="*/ 2386 h 2386"/>
                  <a:gd name="T4" fmla="*/ 646 w 744"/>
                  <a:gd name="T5" fmla="*/ 2307 h 2386"/>
                  <a:gd name="T6" fmla="*/ 0 w 744"/>
                  <a:gd name="T7" fmla="*/ 0 h 2386"/>
                  <a:gd name="T8" fmla="*/ 103 w 744"/>
                  <a:gd name="T9" fmla="*/ 76 h 2386"/>
                  <a:gd name="T10" fmla="*/ 0 60000 65536"/>
                  <a:gd name="T11" fmla="*/ 0 60000 65536"/>
                  <a:gd name="T12" fmla="*/ 0 60000 65536"/>
                  <a:gd name="T13" fmla="*/ 0 60000 65536"/>
                  <a:gd name="T14" fmla="*/ 0 60000 65536"/>
                  <a:gd name="T15" fmla="*/ 0 w 744"/>
                  <a:gd name="T16" fmla="*/ 0 h 2386"/>
                  <a:gd name="T17" fmla="*/ 744 w 744"/>
                  <a:gd name="T18" fmla="*/ 2386 h 2386"/>
                </a:gdLst>
                <a:ahLst/>
                <a:cxnLst>
                  <a:cxn ang="T10">
                    <a:pos x="T0" y="T1"/>
                  </a:cxn>
                  <a:cxn ang="T11">
                    <a:pos x="T2" y="T3"/>
                  </a:cxn>
                  <a:cxn ang="T12">
                    <a:pos x="T4" y="T5"/>
                  </a:cxn>
                  <a:cxn ang="T13">
                    <a:pos x="T6" y="T7"/>
                  </a:cxn>
                  <a:cxn ang="T14">
                    <a:pos x="T8" y="T9"/>
                  </a:cxn>
                </a:cxnLst>
                <a:rect l="T15" t="T16" r="T17" b="T18"/>
                <a:pathLst>
                  <a:path w="744" h="2386">
                    <a:moveTo>
                      <a:pt x="103" y="76"/>
                    </a:moveTo>
                    <a:lnTo>
                      <a:pt x="744" y="2386"/>
                    </a:lnTo>
                    <a:lnTo>
                      <a:pt x="646" y="2307"/>
                    </a:lnTo>
                    <a:lnTo>
                      <a:pt x="0" y="0"/>
                    </a:lnTo>
                    <a:lnTo>
                      <a:pt x="103" y="76"/>
                    </a:lnTo>
                    <a:close/>
                  </a:path>
                </a:pathLst>
              </a:custGeom>
              <a:solidFill>
                <a:srgbClr val="F1E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5" name="Freeform 161">
                <a:extLst>
                  <a:ext uri="{FF2B5EF4-FFF2-40B4-BE49-F238E27FC236}">
                    <a16:creationId xmlns:a16="http://schemas.microsoft.com/office/drawing/2014/main" id="{371AE14A-3A51-407C-9FF5-21B7AAE3AED4}"/>
                  </a:ext>
                </a:extLst>
              </p:cNvPr>
              <p:cNvSpPr>
                <a:spLocks/>
              </p:cNvSpPr>
              <p:nvPr/>
            </p:nvSpPr>
            <p:spPr bwMode="auto">
              <a:xfrm>
                <a:off x="2028" y="1948"/>
                <a:ext cx="128" cy="471"/>
              </a:xfrm>
              <a:custGeom>
                <a:avLst/>
                <a:gdLst>
                  <a:gd name="T0" fmla="*/ 82 w 644"/>
                  <a:gd name="T1" fmla="*/ 32 h 2355"/>
                  <a:gd name="T2" fmla="*/ 644 w 644"/>
                  <a:gd name="T3" fmla="*/ 2355 h 2355"/>
                  <a:gd name="T4" fmla="*/ 641 w 644"/>
                  <a:gd name="T5" fmla="*/ 2355 h 2355"/>
                  <a:gd name="T6" fmla="*/ 637 w 644"/>
                  <a:gd name="T7" fmla="*/ 2351 h 2355"/>
                  <a:gd name="T8" fmla="*/ 633 w 644"/>
                  <a:gd name="T9" fmla="*/ 2351 h 2355"/>
                  <a:gd name="T10" fmla="*/ 628 w 644"/>
                  <a:gd name="T11" fmla="*/ 2347 h 2355"/>
                  <a:gd name="T12" fmla="*/ 625 w 644"/>
                  <a:gd name="T13" fmla="*/ 2347 h 2355"/>
                  <a:gd name="T14" fmla="*/ 625 w 644"/>
                  <a:gd name="T15" fmla="*/ 2342 h 2355"/>
                  <a:gd name="T16" fmla="*/ 621 w 644"/>
                  <a:gd name="T17" fmla="*/ 2342 h 2355"/>
                  <a:gd name="T18" fmla="*/ 617 w 644"/>
                  <a:gd name="T19" fmla="*/ 2339 h 2355"/>
                  <a:gd name="T20" fmla="*/ 613 w 644"/>
                  <a:gd name="T21" fmla="*/ 2339 h 2355"/>
                  <a:gd name="T22" fmla="*/ 609 w 644"/>
                  <a:gd name="T23" fmla="*/ 2335 h 2355"/>
                  <a:gd name="T24" fmla="*/ 605 w 644"/>
                  <a:gd name="T25" fmla="*/ 2335 h 2355"/>
                  <a:gd name="T26" fmla="*/ 601 w 644"/>
                  <a:gd name="T27" fmla="*/ 2335 h 2355"/>
                  <a:gd name="T28" fmla="*/ 601 w 644"/>
                  <a:gd name="T29" fmla="*/ 2331 h 2355"/>
                  <a:gd name="T30" fmla="*/ 597 w 644"/>
                  <a:gd name="T31" fmla="*/ 2331 h 2355"/>
                  <a:gd name="T32" fmla="*/ 593 w 644"/>
                  <a:gd name="T33" fmla="*/ 2331 h 2355"/>
                  <a:gd name="T34" fmla="*/ 589 w 644"/>
                  <a:gd name="T35" fmla="*/ 2331 h 2355"/>
                  <a:gd name="T36" fmla="*/ 589 w 644"/>
                  <a:gd name="T37" fmla="*/ 2327 h 2355"/>
                  <a:gd name="T38" fmla="*/ 586 w 644"/>
                  <a:gd name="T39" fmla="*/ 2327 h 2355"/>
                  <a:gd name="T40" fmla="*/ 581 w 644"/>
                  <a:gd name="T41" fmla="*/ 2327 h 2355"/>
                  <a:gd name="T42" fmla="*/ 577 w 644"/>
                  <a:gd name="T43" fmla="*/ 2327 h 2355"/>
                  <a:gd name="T44" fmla="*/ 573 w 644"/>
                  <a:gd name="T45" fmla="*/ 2327 h 2355"/>
                  <a:gd name="T46" fmla="*/ 573 w 644"/>
                  <a:gd name="T47" fmla="*/ 2323 h 2355"/>
                  <a:gd name="T48" fmla="*/ 570 w 644"/>
                  <a:gd name="T49" fmla="*/ 2323 h 2355"/>
                  <a:gd name="T50" fmla="*/ 0 w 644"/>
                  <a:gd name="T51" fmla="*/ 0 h 2355"/>
                  <a:gd name="T52" fmla="*/ 3 w 644"/>
                  <a:gd name="T53" fmla="*/ 0 h 2355"/>
                  <a:gd name="T54" fmla="*/ 3 w 644"/>
                  <a:gd name="T55" fmla="*/ 4 h 2355"/>
                  <a:gd name="T56" fmla="*/ 7 w 644"/>
                  <a:gd name="T57" fmla="*/ 4 h 2355"/>
                  <a:gd name="T58" fmla="*/ 12 w 644"/>
                  <a:gd name="T59" fmla="*/ 4 h 2355"/>
                  <a:gd name="T60" fmla="*/ 15 w 644"/>
                  <a:gd name="T61" fmla="*/ 4 h 2355"/>
                  <a:gd name="T62" fmla="*/ 19 w 644"/>
                  <a:gd name="T63" fmla="*/ 4 h 2355"/>
                  <a:gd name="T64" fmla="*/ 23 w 644"/>
                  <a:gd name="T65" fmla="*/ 8 h 2355"/>
                  <a:gd name="T66" fmla="*/ 28 w 644"/>
                  <a:gd name="T67" fmla="*/ 8 h 2355"/>
                  <a:gd name="T68" fmla="*/ 31 w 644"/>
                  <a:gd name="T69" fmla="*/ 8 h 2355"/>
                  <a:gd name="T70" fmla="*/ 35 w 644"/>
                  <a:gd name="T71" fmla="*/ 8 h 2355"/>
                  <a:gd name="T72" fmla="*/ 39 w 644"/>
                  <a:gd name="T73" fmla="*/ 11 h 2355"/>
                  <a:gd name="T74" fmla="*/ 43 w 644"/>
                  <a:gd name="T75" fmla="*/ 11 h 2355"/>
                  <a:gd name="T76" fmla="*/ 47 w 644"/>
                  <a:gd name="T77" fmla="*/ 11 h 2355"/>
                  <a:gd name="T78" fmla="*/ 47 w 644"/>
                  <a:gd name="T79" fmla="*/ 16 h 2355"/>
                  <a:gd name="T80" fmla="*/ 51 w 644"/>
                  <a:gd name="T81" fmla="*/ 16 h 2355"/>
                  <a:gd name="T82" fmla="*/ 55 w 644"/>
                  <a:gd name="T83" fmla="*/ 16 h 2355"/>
                  <a:gd name="T84" fmla="*/ 59 w 644"/>
                  <a:gd name="T85" fmla="*/ 20 h 2355"/>
                  <a:gd name="T86" fmla="*/ 63 w 644"/>
                  <a:gd name="T87" fmla="*/ 20 h 2355"/>
                  <a:gd name="T88" fmla="*/ 67 w 644"/>
                  <a:gd name="T89" fmla="*/ 23 h 2355"/>
                  <a:gd name="T90" fmla="*/ 70 w 644"/>
                  <a:gd name="T91" fmla="*/ 23 h 2355"/>
                  <a:gd name="T92" fmla="*/ 75 w 644"/>
                  <a:gd name="T93" fmla="*/ 27 h 2355"/>
                  <a:gd name="T94" fmla="*/ 79 w 644"/>
                  <a:gd name="T95" fmla="*/ 27 h 2355"/>
                  <a:gd name="T96" fmla="*/ 82 w 644"/>
                  <a:gd name="T97" fmla="*/ 32 h 2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4"/>
                  <a:gd name="T148" fmla="*/ 0 h 2355"/>
                  <a:gd name="T149" fmla="*/ 644 w 644"/>
                  <a:gd name="T150" fmla="*/ 2355 h 23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4" h="2355">
                    <a:moveTo>
                      <a:pt x="82" y="32"/>
                    </a:moveTo>
                    <a:lnTo>
                      <a:pt x="644" y="2355"/>
                    </a:lnTo>
                    <a:lnTo>
                      <a:pt x="641" y="2355"/>
                    </a:lnTo>
                    <a:lnTo>
                      <a:pt x="637" y="2351"/>
                    </a:lnTo>
                    <a:lnTo>
                      <a:pt x="633" y="2351"/>
                    </a:lnTo>
                    <a:lnTo>
                      <a:pt x="628" y="2347"/>
                    </a:lnTo>
                    <a:lnTo>
                      <a:pt x="625" y="2347"/>
                    </a:lnTo>
                    <a:lnTo>
                      <a:pt x="625" y="2342"/>
                    </a:lnTo>
                    <a:lnTo>
                      <a:pt x="621" y="2342"/>
                    </a:lnTo>
                    <a:lnTo>
                      <a:pt x="617" y="2339"/>
                    </a:lnTo>
                    <a:lnTo>
                      <a:pt x="613" y="2339"/>
                    </a:lnTo>
                    <a:lnTo>
                      <a:pt x="609" y="2335"/>
                    </a:lnTo>
                    <a:lnTo>
                      <a:pt x="605" y="2335"/>
                    </a:lnTo>
                    <a:lnTo>
                      <a:pt x="601" y="2335"/>
                    </a:lnTo>
                    <a:lnTo>
                      <a:pt x="601" y="2331"/>
                    </a:lnTo>
                    <a:lnTo>
                      <a:pt x="597" y="2331"/>
                    </a:lnTo>
                    <a:lnTo>
                      <a:pt x="593" y="2331"/>
                    </a:lnTo>
                    <a:lnTo>
                      <a:pt x="589" y="2331"/>
                    </a:lnTo>
                    <a:lnTo>
                      <a:pt x="589" y="2327"/>
                    </a:lnTo>
                    <a:lnTo>
                      <a:pt x="586" y="2327"/>
                    </a:lnTo>
                    <a:lnTo>
                      <a:pt x="581" y="2327"/>
                    </a:lnTo>
                    <a:lnTo>
                      <a:pt x="577" y="2327"/>
                    </a:lnTo>
                    <a:lnTo>
                      <a:pt x="573" y="2327"/>
                    </a:lnTo>
                    <a:lnTo>
                      <a:pt x="573" y="2323"/>
                    </a:lnTo>
                    <a:lnTo>
                      <a:pt x="570" y="2323"/>
                    </a:lnTo>
                    <a:lnTo>
                      <a:pt x="0" y="0"/>
                    </a:lnTo>
                    <a:lnTo>
                      <a:pt x="3" y="0"/>
                    </a:lnTo>
                    <a:lnTo>
                      <a:pt x="3" y="4"/>
                    </a:lnTo>
                    <a:lnTo>
                      <a:pt x="7" y="4"/>
                    </a:lnTo>
                    <a:lnTo>
                      <a:pt x="12" y="4"/>
                    </a:lnTo>
                    <a:lnTo>
                      <a:pt x="15" y="4"/>
                    </a:lnTo>
                    <a:lnTo>
                      <a:pt x="19" y="4"/>
                    </a:lnTo>
                    <a:lnTo>
                      <a:pt x="23" y="8"/>
                    </a:lnTo>
                    <a:lnTo>
                      <a:pt x="28" y="8"/>
                    </a:lnTo>
                    <a:lnTo>
                      <a:pt x="31" y="8"/>
                    </a:lnTo>
                    <a:lnTo>
                      <a:pt x="35" y="8"/>
                    </a:lnTo>
                    <a:lnTo>
                      <a:pt x="39" y="11"/>
                    </a:lnTo>
                    <a:lnTo>
                      <a:pt x="43" y="11"/>
                    </a:lnTo>
                    <a:lnTo>
                      <a:pt x="47" y="11"/>
                    </a:lnTo>
                    <a:lnTo>
                      <a:pt x="47" y="16"/>
                    </a:lnTo>
                    <a:lnTo>
                      <a:pt x="51" y="16"/>
                    </a:lnTo>
                    <a:lnTo>
                      <a:pt x="55" y="16"/>
                    </a:lnTo>
                    <a:lnTo>
                      <a:pt x="59" y="20"/>
                    </a:lnTo>
                    <a:lnTo>
                      <a:pt x="63" y="20"/>
                    </a:lnTo>
                    <a:lnTo>
                      <a:pt x="67" y="23"/>
                    </a:lnTo>
                    <a:lnTo>
                      <a:pt x="70" y="23"/>
                    </a:lnTo>
                    <a:lnTo>
                      <a:pt x="75" y="27"/>
                    </a:lnTo>
                    <a:lnTo>
                      <a:pt x="79" y="27"/>
                    </a:lnTo>
                    <a:lnTo>
                      <a:pt x="82" y="32"/>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6" name="Freeform 162">
                <a:extLst>
                  <a:ext uri="{FF2B5EF4-FFF2-40B4-BE49-F238E27FC236}">
                    <a16:creationId xmlns:a16="http://schemas.microsoft.com/office/drawing/2014/main" id="{BF845A76-02D0-4E9D-9428-99333626CA00}"/>
                  </a:ext>
                </a:extLst>
              </p:cNvPr>
              <p:cNvSpPr>
                <a:spLocks/>
              </p:cNvSpPr>
              <p:nvPr/>
            </p:nvSpPr>
            <p:spPr bwMode="auto">
              <a:xfrm>
                <a:off x="2000" y="1948"/>
                <a:ext cx="142" cy="469"/>
              </a:xfrm>
              <a:custGeom>
                <a:avLst/>
                <a:gdLst>
                  <a:gd name="T0" fmla="*/ 709 w 709"/>
                  <a:gd name="T1" fmla="*/ 2323 h 2342"/>
                  <a:gd name="T2" fmla="*/ 700 w 709"/>
                  <a:gd name="T3" fmla="*/ 2323 h 2342"/>
                  <a:gd name="T4" fmla="*/ 693 w 709"/>
                  <a:gd name="T5" fmla="*/ 2323 h 2342"/>
                  <a:gd name="T6" fmla="*/ 685 w 709"/>
                  <a:gd name="T7" fmla="*/ 2319 h 2342"/>
                  <a:gd name="T8" fmla="*/ 677 w 709"/>
                  <a:gd name="T9" fmla="*/ 2319 h 2342"/>
                  <a:gd name="T10" fmla="*/ 669 w 709"/>
                  <a:gd name="T11" fmla="*/ 2319 h 2342"/>
                  <a:gd name="T12" fmla="*/ 661 w 709"/>
                  <a:gd name="T13" fmla="*/ 2319 h 2342"/>
                  <a:gd name="T14" fmla="*/ 653 w 709"/>
                  <a:gd name="T15" fmla="*/ 2319 h 2342"/>
                  <a:gd name="T16" fmla="*/ 649 w 709"/>
                  <a:gd name="T17" fmla="*/ 2323 h 2342"/>
                  <a:gd name="T18" fmla="*/ 641 w 709"/>
                  <a:gd name="T19" fmla="*/ 2323 h 2342"/>
                  <a:gd name="T20" fmla="*/ 633 w 709"/>
                  <a:gd name="T21" fmla="*/ 2323 h 2342"/>
                  <a:gd name="T22" fmla="*/ 625 w 709"/>
                  <a:gd name="T23" fmla="*/ 2327 h 2342"/>
                  <a:gd name="T24" fmla="*/ 617 w 709"/>
                  <a:gd name="T25" fmla="*/ 2327 h 2342"/>
                  <a:gd name="T26" fmla="*/ 609 w 709"/>
                  <a:gd name="T27" fmla="*/ 2327 h 2342"/>
                  <a:gd name="T28" fmla="*/ 605 w 709"/>
                  <a:gd name="T29" fmla="*/ 2331 h 2342"/>
                  <a:gd name="T30" fmla="*/ 598 w 709"/>
                  <a:gd name="T31" fmla="*/ 2331 h 2342"/>
                  <a:gd name="T32" fmla="*/ 589 w 709"/>
                  <a:gd name="T33" fmla="*/ 2335 h 2342"/>
                  <a:gd name="T34" fmla="*/ 582 w 709"/>
                  <a:gd name="T35" fmla="*/ 2339 h 2342"/>
                  <a:gd name="T36" fmla="*/ 574 w 709"/>
                  <a:gd name="T37" fmla="*/ 2342 h 2342"/>
                  <a:gd name="T38" fmla="*/ 3 w 709"/>
                  <a:gd name="T39" fmla="*/ 20 h 2342"/>
                  <a:gd name="T40" fmla="*/ 12 w 709"/>
                  <a:gd name="T41" fmla="*/ 16 h 2342"/>
                  <a:gd name="T42" fmla="*/ 19 w 709"/>
                  <a:gd name="T43" fmla="*/ 16 h 2342"/>
                  <a:gd name="T44" fmla="*/ 28 w 709"/>
                  <a:gd name="T45" fmla="*/ 11 h 2342"/>
                  <a:gd name="T46" fmla="*/ 35 w 709"/>
                  <a:gd name="T47" fmla="*/ 11 h 2342"/>
                  <a:gd name="T48" fmla="*/ 44 w 709"/>
                  <a:gd name="T49" fmla="*/ 8 h 2342"/>
                  <a:gd name="T50" fmla="*/ 51 w 709"/>
                  <a:gd name="T51" fmla="*/ 4 h 2342"/>
                  <a:gd name="T52" fmla="*/ 59 w 709"/>
                  <a:gd name="T53" fmla="*/ 4 h 2342"/>
                  <a:gd name="T54" fmla="*/ 67 w 709"/>
                  <a:gd name="T55" fmla="*/ 4 h 2342"/>
                  <a:gd name="T56" fmla="*/ 75 w 709"/>
                  <a:gd name="T57" fmla="*/ 0 h 2342"/>
                  <a:gd name="T58" fmla="*/ 83 w 709"/>
                  <a:gd name="T59" fmla="*/ 0 h 2342"/>
                  <a:gd name="T60" fmla="*/ 91 w 709"/>
                  <a:gd name="T61" fmla="*/ 0 h 2342"/>
                  <a:gd name="T62" fmla="*/ 98 w 709"/>
                  <a:gd name="T63" fmla="*/ 0 h 2342"/>
                  <a:gd name="T64" fmla="*/ 107 w 709"/>
                  <a:gd name="T65" fmla="*/ 0 h 2342"/>
                  <a:gd name="T66" fmla="*/ 114 w 709"/>
                  <a:gd name="T67" fmla="*/ 0 h 2342"/>
                  <a:gd name="T68" fmla="*/ 123 w 709"/>
                  <a:gd name="T69" fmla="*/ 0 h 2342"/>
                  <a:gd name="T70" fmla="*/ 130 w 709"/>
                  <a:gd name="T71" fmla="*/ 0 h 2342"/>
                  <a:gd name="T72" fmla="*/ 139 w 709"/>
                  <a:gd name="T73" fmla="*/ 0 h 2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2342"/>
                  <a:gd name="T113" fmla="*/ 709 w 709"/>
                  <a:gd name="T114" fmla="*/ 2342 h 2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2342">
                    <a:moveTo>
                      <a:pt x="139" y="0"/>
                    </a:moveTo>
                    <a:lnTo>
                      <a:pt x="709" y="2323"/>
                    </a:lnTo>
                    <a:lnTo>
                      <a:pt x="704" y="2323"/>
                    </a:lnTo>
                    <a:lnTo>
                      <a:pt x="700" y="2323"/>
                    </a:lnTo>
                    <a:lnTo>
                      <a:pt x="697" y="2323"/>
                    </a:lnTo>
                    <a:lnTo>
                      <a:pt x="693" y="2323"/>
                    </a:lnTo>
                    <a:lnTo>
                      <a:pt x="688" y="2319"/>
                    </a:lnTo>
                    <a:lnTo>
                      <a:pt x="685" y="2319"/>
                    </a:lnTo>
                    <a:lnTo>
                      <a:pt x="681" y="2319"/>
                    </a:lnTo>
                    <a:lnTo>
                      <a:pt x="677" y="2319"/>
                    </a:lnTo>
                    <a:lnTo>
                      <a:pt x="672" y="2319"/>
                    </a:lnTo>
                    <a:lnTo>
                      <a:pt x="669" y="2319"/>
                    </a:lnTo>
                    <a:lnTo>
                      <a:pt x="665" y="2319"/>
                    </a:lnTo>
                    <a:lnTo>
                      <a:pt x="661" y="2319"/>
                    </a:lnTo>
                    <a:lnTo>
                      <a:pt x="657" y="2319"/>
                    </a:lnTo>
                    <a:lnTo>
                      <a:pt x="653" y="2319"/>
                    </a:lnTo>
                    <a:lnTo>
                      <a:pt x="649" y="2319"/>
                    </a:lnTo>
                    <a:lnTo>
                      <a:pt x="649" y="2323"/>
                    </a:lnTo>
                    <a:lnTo>
                      <a:pt x="645" y="2323"/>
                    </a:lnTo>
                    <a:lnTo>
                      <a:pt x="641" y="2323"/>
                    </a:lnTo>
                    <a:lnTo>
                      <a:pt x="637" y="2323"/>
                    </a:lnTo>
                    <a:lnTo>
                      <a:pt x="633" y="2323"/>
                    </a:lnTo>
                    <a:lnTo>
                      <a:pt x="630" y="2323"/>
                    </a:lnTo>
                    <a:lnTo>
                      <a:pt x="625" y="2327"/>
                    </a:lnTo>
                    <a:lnTo>
                      <a:pt x="621" y="2327"/>
                    </a:lnTo>
                    <a:lnTo>
                      <a:pt x="617" y="2327"/>
                    </a:lnTo>
                    <a:lnTo>
                      <a:pt x="614" y="2327"/>
                    </a:lnTo>
                    <a:lnTo>
                      <a:pt x="609" y="2327"/>
                    </a:lnTo>
                    <a:lnTo>
                      <a:pt x="609" y="2331"/>
                    </a:lnTo>
                    <a:lnTo>
                      <a:pt x="605" y="2331"/>
                    </a:lnTo>
                    <a:lnTo>
                      <a:pt x="602" y="2331"/>
                    </a:lnTo>
                    <a:lnTo>
                      <a:pt x="598" y="2331"/>
                    </a:lnTo>
                    <a:lnTo>
                      <a:pt x="593" y="2335"/>
                    </a:lnTo>
                    <a:lnTo>
                      <a:pt x="589" y="2335"/>
                    </a:lnTo>
                    <a:lnTo>
                      <a:pt x="586" y="2339"/>
                    </a:lnTo>
                    <a:lnTo>
                      <a:pt x="582" y="2339"/>
                    </a:lnTo>
                    <a:lnTo>
                      <a:pt x="577" y="2339"/>
                    </a:lnTo>
                    <a:lnTo>
                      <a:pt x="574" y="2342"/>
                    </a:lnTo>
                    <a:lnTo>
                      <a:pt x="0" y="23"/>
                    </a:lnTo>
                    <a:lnTo>
                      <a:pt x="3" y="20"/>
                    </a:lnTo>
                    <a:lnTo>
                      <a:pt x="8" y="20"/>
                    </a:lnTo>
                    <a:lnTo>
                      <a:pt x="12" y="16"/>
                    </a:lnTo>
                    <a:lnTo>
                      <a:pt x="16" y="16"/>
                    </a:lnTo>
                    <a:lnTo>
                      <a:pt x="19" y="16"/>
                    </a:lnTo>
                    <a:lnTo>
                      <a:pt x="24" y="11"/>
                    </a:lnTo>
                    <a:lnTo>
                      <a:pt x="28" y="11"/>
                    </a:lnTo>
                    <a:lnTo>
                      <a:pt x="31" y="11"/>
                    </a:lnTo>
                    <a:lnTo>
                      <a:pt x="35" y="11"/>
                    </a:lnTo>
                    <a:lnTo>
                      <a:pt x="40" y="8"/>
                    </a:lnTo>
                    <a:lnTo>
                      <a:pt x="44" y="8"/>
                    </a:lnTo>
                    <a:lnTo>
                      <a:pt x="47" y="8"/>
                    </a:lnTo>
                    <a:lnTo>
                      <a:pt x="51" y="4"/>
                    </a:lnTo>
                    <a:lnTo>
                      <a:pt x="56" y="4"/>
                    </a:lnTo>
                    <a:lnTo>
                      <a:pt x="59" y="4"/>
                    </a:lnTo>
                    <a:lnTo>
                      <a:pt x="63" y="4"/>
                    </a:lnTo>
                    <a:lnTo>
                      <a:pt x="67" y="4"/>
                    </a:lnTo>
                    <a:lnTo>
                      <a:pt x="72" y="4"/>
                    </a:lnTo>
                    <a:lnTo>
                      <a:pt x="75" y="0"/>
                    </a:lnTo>
                    <a:lnTo>
                      <a:pt x="79" y="0"/>
                    </a:lnTo>
                    <a:lnTo>
                      <a:pt x="83" y="0"/>
                    </a:lnTo>
                    <a:lnTo>
                      <a:pt x="87" y="0"/>
                    </a:lnTo>
                    <a:lnTo>
                      <a:pt x="91" y="0"/>
                    </a:lnTo>
                    <a:lnTo>
                      <a:pt x="95" y="0"/>
                    </a:lnTo>
                    <a:lnTo>
                      <a:pt x="98" y="0"/>
                    </a:lnTo>
                    <a:lnTo>
                      <a:pt x="103" y="0"/>
                    </a:lnTo>
                    <a:lnTo>
                      <a:pt x="107" y="0"/>
                    </a:lnTo>
                    <a:lnTo>
                      <a:pt x="111" y="0"/>
                    </a:lnTo>
                    <a:lnTo>
                      <a:pt x="114" y="0"/>
                    </a:lnTo>
                    <a:lnTo>
                      <a:pt x="119" y="0"/>
                    </a:lnTo>
                    <a:lnTo>
                      <a:pt x="123" y="0"/>
                    </a:lnTo>
                    <a:lnTo>
                      <a:pt x="126" y="0"/>
                    </a:lnTo>
                    <a:lnTo>
                      <a:pt x="130" y="0"/>
                    </a:lnTo>
                    <a:lnTo>
                      <a:pt x="135" y="0"/>
                    </a:lnTo>
                    <a:lnTo>
                      <a:pt x="139"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7" name="Freeform 163">
                <a:extLst>
                  <a:ext uri="{FF2B5EF4-FFF2-40B4-BE49-F238E27FC236}">
                    <a16:creationId xmlns:a16="http://schemas.microsoft.com/office/drawing/2014/main" id="{5C3557BC-3581-450D-9B11-6C1B67C0D4A1}"/>
                  </a:ext>
                </a:extLst>
              </p:cNvPr>
              <p:cNvSpPr>
                <a:spLocks/>
              </p:cNvSpPr>
              <p:nvPr/>
            </p:nvSpPr>
            <p:spPr bwMode="auto">
              <a:xfrm>
                <a:off x="1881" y="1953"/>
                <a:ext cx="234" cy="542"/>
              </a:xfrm>
              <a:custGeom>
                <a:avLst/>
                <a:gdLst>
                  <a:gd name="T0" fmla="*/ 1168 w 1168"/>
                  <a:gd name="T1" fmla="*/ 2319 h 2708"/>
                  <a:gd name="T2" fmla="*/ 1144 w 1168"/>
                  <a:gd name="T3" fmla="*/ 2332 h 2708"/>
                  <a:gd name="T4" fmla="*/ 1116 w 1168"/>
                  <a:gd name="T5" fmla="*/ 2344 h 2708"/>
                  <a:gd name="T6" fmla="*/ 1092 w 1168"/>
                  <a:gd name="T7" fmla="*/ 2360 h 2708"/>
                  <a:gd name="T8" fmla="*/ 1065 w 1168"/>
                  <a:gd name="T9" fmla="*/ 2379 h 2708"/>
                  <a:gd name="T10" fmla="*/ 1037 w 1168"/>
                  <a:gd name="T11" fmla="*/ 2399 h 2708"/>
                  <a:gd name="T12" fmla="*/ 1014 w 1168"/>
                  <a:gd name="T13" fmla="*/ 2419 h 2708"/>
                  <a:gd name="T14" fmla="*/ 986 w 1168"/>
                  <a:gd name="T15" fmla="*/ 2439 h 2708"/>
                  <a:gd name="T16" fmla="*/ 958 w 1168"/>
                  <a:gd name="T17" fmla="*/ 2462 h 2708"/>
                  <a:gd name="T18" fmla="*/ 930 w 1168"/>
                  <a:gd name="T19" fmla="*/ 2486 h 2708"/>
                  <a:gd name="T20" fmla="*/ 903 w 1168"/>
                  <a:gd name="T21" fmla="*/ 2510 h 2708"/>
                  <a:gd name="T22" fmla="*/ 879 w 1168"/>
                  <a:gd name="T23" fmla="*/ 2534 h 2708"/>
                  <a:gd name="T24" fmla="*/ 851 w 1168"/>
                  <a:gd name="T25" fmla="*/ 2557 h 2708"/>
                  <a:gd name="T26" fmla="*/ 824 w 1168"/>
                  <a:gd name="T27" fmla="*/ 2578 h 2708"/>
                  <a:gd name="T28" fmla="*/ 796 w 1168"/>
                  <a:gd name="T29" fmla="*/ 2601 h 2708"/>
                  <a:gd name="T30" fmla="*/ 764 w 1168"/>
                  <a:gd name="T31" fmla="*/ 2624 h 2708"/>
                  <a:gd name="T32" fmla="*/ 736 w 1168"/>
                  <a:gd name="T33" fmla="*/ 2645 h 2708"/>
                  <a:gd name="T34" fmla="*/ 708 w 1168"/>
                  <a:gd name="T35" fmla="*/ 2661 h 2708"/>
                  <a:gd name="T36" fmla="*/ 681 w 1168"/>
                  <a:gd name="T37" fmla="*/ 2680 h 2708"/>
                  <a:gd name="T38" fmla="*/ 653 w 1168"/>
                  <a:gd name="T39" fmla="*/ 2696 h 2708"/>
                  <a:gd name="T40" fmla="*/ 622 w 1168"/>
                  <a:gd name="T41" fmla="*/ 2708 h 2708"/>
                  <a:gd name="T42" fmla="*/ 16 w 1168"/>
                  <a:gd name="T43" fmla="*/ 381 h 2708"/>
                  <a:gd name="T44" fmla="*/ 44 w 1168"/>
                  <a:gd name="T45" fmla="*/ 365 h 2708"/>
                  <a:gd name="T46" fmla="*/ 76 w 1168"/>
                  <a:gd name="T47" fmla="*/ 349 h 2708"/>
                  <a:gd name="T48" fmla="*/ 107 w 1168"/>
                  <a:gd name="T49" fmla="*/ 333 h 2708"/>
                  <a:gd name="T50" fmla="*/ 139 w 1168"/>
                  <a:gd name="T51" fmla="*/ 314 h 2708"/>
                  <a:gd name="T52" fmla="*/ 171 w 1168"/>
                  <a:gd name="T53" fmla="*/ 289 h 2708"/>
                  <a:gd name="T54" fmla="*/ 198 w 1168"/>
                  <a:gd name="T55" fmla="*/ 270 h 2708"/>
                  <a:gd name="T56" fmla="*/ 229 w 1168"/>
                  <a:gd name="T57" fmla="*/ 245 h 2708"/>
                  <a:gd name="T58" fmla="*/ 261 w 1168"/>
                  <a:gd name="T59" fmla="*/ 222 h 2708"/>
                  <a:gd name="T60" fmla="*/ 289 w 1168"/>
                  <a:gd name="T61" fmla="*/ 203 h 2708"/>
                  <a:gd name="T62" fmla="*/ 321 w 1168"/>
                  <a:gd name="T63" fmla="*/ 178 h 2708"/>
                  <a:gd name="T64" fmla="*/ 349 w 1168"/>
                  <a:gd name="T65" fmla="*/ 155 h 2708"/>
                  <a:gd name="T66" fmla="*/ 380 w 1168"/>
                  <a:gd name="T67" fmla="*/ 131 h 2708"/>
                  <a:gd name="T68" fmla="*/ 408 w 1168"/>
                  <a:gd name="T69" fmla="*/ 111 h 2708"/>
                  <a:gd name="T70" fmla="*/ 435 w 1168"/>
                  <a:gd name="T71" fmla="*/ 88 h 2708"/>
                  <a:gd name="T72" fmla="*/ 467 w 1168"/>
                  <a:gd name="T73" fmla="*/ 68 h 2708"/>
                  <a:gd name="T74" fmla="*/ 495 w 1168"/>
                  <a:gd name="T75" fmla="*/ 52 h 2708"/>
                  <a:gd name="T76" fmla="*/ 523 w 1168"/>
                  <a:gd name="T77" fmla="*/ 32 h 2708"/>
                  <a:gd name="T78" fmla="*/ 550 w 1168"/>
                  <a:gd name="T79" fmla="*/ 16 h 2708"/>
                  <a:gd name="T80" fmla="*/ 578 w 1168"/>
                  <a:gd name="T81" fmla="*/ 4 h 27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8"/>
                  <a:gd name="T124" fmla="*/ 0 h 2708"/>
                  <a:gd name="T125" fmla="*/ 1168 w 1168"/>
                  <a:gd name="T126" fmla="*/ 2708 h 27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8" h="2708">
                    <a:moveTo>
                      <a:pt x="594" y="0"/>
                    </a:moveTo>
                    <a:lnTo>
                      <a:pt x="1168" y="2319"/>
                    </a:lnTo>
                    <a:lnTo>
                      <a:pt x="1156" y="2324"/>
                    </a:lnTo>
                    <a:lnTo>
                      <a:pt x="1144" y="2332"/>
                    </a:lnTo>
                    <a:lnTo>
                      <a:pt x="1129" y="2335"/>
                    </a:lnTo>
                    <a:lnTo>
                      <a:pt x="1116" y="2344"/>
                    </a:lnTo>
                    <a:lnTo>
                      <a:pt x="1104" y="2351"/>
                    </a:lnTo>
                    <a:lnTo>
                      <a:pt x="1092" y="2360"/>
                    </a:lnTo>
                    <a:lnTo>
                      <a:pt x="1076" y="2372"/>
                    </a:lnTo>
                    <a:lnTo>
                      <a:pt x="1065" y="2379"/>
                    </a:lnTo>
                    <a:lnTo>
                      <a:pt x="1053" y="2388"/>
                    </a:lnTo>
                    <a:lnTo>
                      <a:pt x="1037" y="2399"/>
                    </a:lnTo>
                    <a:lnTo>
                      <a:pt x="1025" y="2407"/>
                    </a:lnTo>
                    <a:lnTo>
                      <a:pt x="1014" y="2419"/>
                    </a:lnTo>
                    <a:lnTo>
                      <a:pt x="998" y="2430"/>
                    </a:lnTo>
                    <a:lnTo>
                      <a:pt x="986" y="2439"/>
                    </a:lnTo>
                    <a:lnTo>
                      <a:pt x="974" y="2451"/>
                    </a:lnTo>
                    <a:lnTo>
                      <a:pt x="958" y="2462"/>
                    </a:lnTo>
                    <a:lnTo>
                      <a:pt x="946" y="2474"/>
                    </a:lnTo>
                    <a:lnTo>
                      <a:pt x="930" y="2486"/>
                    </a:lnTo>
                    <a:lnTo>
                      <a:pt x="919" y="2497"/>
                    </a:lnTo>
                    <a:lnTo>
                      <a:pt x="903" y="2510"/>
                    </a:lnTo>
                    <a:lnTo>
                      <a:pt x="891" y="2522"/>
                    </a:lnTo>
                    <a:lnTo>
                      <a:pt x="879" y="2534"/>
                    </a:lnTo>
                    <a:lnTo>
                      <a:pt x="863" y="2546"/>
                    </a:lnTo>
                    <a:lnTo>
                      <a:pt x="851" y="2557"/>
                    </a:lnTo>
                    <a:lnTo>
                      <a:pt x="835" y="2569"/>
                    </a:lnTo>
                    <a:lnTo>
                      <a:pt x="824" y="2578"/>
                    </a:lnTo>
                    <a:lnTo>
                      <a:pt x="808" y="2589"/>
                    </a:lnTo>
                    <a:lnTo>
                      <a:pt x="796" y="2601"/>
                    </a:lnTo>
                    <a:lnTo>
                      <a:pt x="780" y="2613"/>
                    </a:lnTo>
                    <a:lnTo>
                      <a:pt x="764" y="2624"/>
                    </a:lnTo>
                    <a:lnTo>
                      <a:pt x="752" y="2633"/>
                    </a:lnTo>
                    <a:lnTo>
                      <a:pt x="736" y="2645"/>
                    </a:lnTo>
                    <a:lnTo>
                      <a:pt x="724" y="2652"/>
                    </a:lnTo>
                    <a:lnTo>
                      <a:pt x="708" y="2661"/>
                    </a:lnTo>
                    <a:lnTo>
                      <a:pt x="697" y="2672"/>
                    </a:lnTo>
                    <a:lnTo>
                      <a:pt x="681" y="2680"/>
                    </a:lnTo>
                    <a:lnTo>
                      <a:pt x="666" y="2687"/>
                    </a:lnTo>
                    <a:lnTo>
                      <a:pt x="653" y="2696"/>
                    </a:lnTo>
                    <a:lnTo>
                      <a:pt x="638" y="2700"/>
                    </a:lnTo>
                    <a:lnTo>
                      <a:pt x="622" y="2708"/>
                    </a:lnTo>
                    <a:lnTo>
                      <a:pt x="0" y="388"/>
                    </a:lnTo>
                    <a:lnTo>
                      <a:pt x="16" y="381"/>
                    </a:lnTo>
                    <a:lnTo>
                      <a:pt x="32" y="372"/>
                    </a:lnTo>
                    <a:lnTo>
                      <a:pt x="44" y="365"/>
                    </a:lnTo>
                    <a:lnTo>
                      <a:pt x="60" y="356"/>
                    </a:lnTo>
                    <a:lnTo>
                      <a:pt x="76" y="349"/>
                    </a:lnTo>
                    <a:lnTo>
                      <a:pt x="92" y="341"/>
                    </a:lnTo>
                    <a:lnTo>
                      <a:pt x="107" y="333"/>
                    </a:lnTo>
                    <a:lnTo>
                      <a:pt x="123" y="321"/>
                    </a:lnTo>
                    <a:lnTo>
                      <a:pt x="139" y="314"/>
                    </a:lnTo>
                    <a:lnTo>
                      <a:pt x="155" y="301"/>
                    </a:lnTo>
                    <a:lnTo>
                      <a:pt x="171" y="289"/>
                    </a:lnTo>
                    <a:lnTo>
                      <a:pt x="187" y="282"/>
                    </a:lnTo>
                    <a:lnTo>
                      <a:pt x="198" y="270"/>
                    </a:lnTo>
                    <a:lnTo>
                      <a:pt x="214" y="258"/>
                    </a:lnTo>
                    <a:lnTo>
                      <a:pt x="229" y="245"/>
                    </a:lnTo>
                    <a:lnTo>
                      <a:pt x="245" y="234"/>
                    </a:lnTo>
                    <a:lnTo>
                      <a:pt x="261" y="222"/>
                    </a:lnTo>
                    <a:lnTo>
                      <a:pt x="273" y="210"/>
                    </a:lnTo>
                    <a:lnTo>
                      <a:pt x="289" y="203"/>
                    </a:lnTo>
                    <a:lnTo>
                      <a:pt x="305" y="191"/>
                    </a:lnTo>
                    <a:lnTo>
                      <a:pt x="321" y="178"/>
                    </a:lnTo>
                    <a:lnTo>
                      <a:pt x="337" y="166"/>
                    </a:lnTo>
                    <a:lnTo>
                      <a:pt x="349" y="155"/>
                    </a:lnTo>
                    <a:lnTo>
                      <a:pt x="365" y="143"/>
                    </a:lnTo>
                    <a:lnTo>
                      <a:pt x="380" y="131"/>
                    </a:lnTo>
                    <a:lnTo>
                      <a:pt x="393" y="120"/>
                    </a:lnTo>
                    <a:lnTo>
                      <a:pt x="408" y="111"/>
                    </a:lnTo>
                    <a:lnTo>
                      <a:pt x="424" y="99"/>
                    </a:lnTo>
                    <a:lnTo>
                      <a:pt x="435" y="88"/>
                    </a:lnTo>
                    <a:lnTo>
                      <a:pt x="451" y="80"/>
                    </a:lnTo>
                    <a:lnTo>
                      <a:pt x="467" y="68"/>
                    </a:lnTo>
                    <a:lnTo>
                      <a:pt x="479" y="60"/>
                    </a:lnTo>
                    <a:lnTo>
                      <a:pt x="495" y="52"/>
                    </a:lnTo>
                    <a:lnTo>
                      <a:pt x="507" y="41"/>
                    </a:lnTo>
                    <a:lnTo>
                      <a:pt x="523" y="32"/>
                    </a:lnTo>
                    <a:lnTo>
                      <a:pt x="539" y="25"/>
                    </a:lnTo>
                    <a:lnTo>
                      <a:pt x="550" y="16"/>
                    </a:lnTo>
                    <a:lnTo>
                      <a:pt x="567" y="13"/>
                    </a:lnTo>
                    <a:lnTo>
                      <a:pt x="578" y="4"/>
                    </a:lnTo>
                    <a:lnTo>
                      <a:pt x="594" y="0"/>
                    </a:lnTo>
                    <a:close/>
                  </a:path>
                </a:pathLst>
              </a:custGeom>
              <a:solidFill>
                <a:srgbClr val="BE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8" name="Freeform 164">
                <a:extLst>
                  <a:ext uri="{FF2B5EF4-FFF2-40B4-BE49-F238E27FC236}">
                    <a16:creationId xmlns:a16="http://schemas.microsoft.com/office/drawing/2014/main" id="{4BDBEA4A-0203-46B9-9AE5-48C880E2ADAB}"/>
                  </a:ext>
                </a:extLst>
              </p:cNvPr>
              <p:cNvSpPr>
                <a:spLocks/>
              </p:cNvSpPr>
              <p:nvPr/>
            </p:nvSpPr>
            <p:spPr bwMode="auto">
              <a:xfrm>
                <a:off x="1872" y="2031"/>
                <a:ext cx="133" cy="467"/>
              </a:xfrm>
              <a:custGeom>
                <a:avLst/>
                <a:gdLst>
                  <a:gd name="T0" fmla="*/ 47 w 669"/>
                  <a:gd name="T1" fmla="*/ 0 h 2336"/>
                  <a:gd name="T2" fmla="*/ 669 w 669"/>
                  <a:gd name="T3" fmla="*/ 2320 h 2336"/>
                  <a:gd name="T4" fmla="*/ 665 w 669"/>
                  <a:gd name="T5" fmla="*/ 2324 h 2336"/>
                  <a:gd name="T6" fmla="*/ 660 w 669"/>
                  <a:gd name="T7" fmla="*/ 2324 h 2336"/>
                  <a:gd name="T8" fmla="*/ 657 w 669"/>
                  <a:gd name="T9" fmla="*/ 2324 h 2336"/>
                  <a:gd name="T10" fmla="*/ 657 w 669"/>
                  <a:gd name="T11" fmla="*/ 2327 h 2336"/>
                  <a:gd name="T12" fmla="*/ 653 w 669"/>
                  <a:gd name="T13" fmla="*/ 2327 h 2336"/>
                  <a:gd name="T14" fmla="*/ 649 w 669"/>
                  <a:gd name="T15" fmla="*/ 2327 h 2336"/>
                  <a:gd name="T16" fmla="*/ 644 w 669"/>
                  <a:gd name="T17" fmla="*/ 2327 h 2336"/>
                  <a:gd name="T18" fmla="*/ 644 w 669"/>
                  <a:gd name="T19" fmla="*/ 2331 h 2336"/>
                  <a:gd name="T20" fmla="*/ 641 w 669"/>
                  <a:gd name="T21" fmla="*/ 2331 h 2336"/>
                  <a:gd name="T22" fmla="*/ 637 w 669"/>
                  <a:gd name="T23" fmla="*/ 2331 h 2336"/>
                  <a:gd name="T24" fmla="*/ 633 w 669"/>
                  <a:gd name="T25" fmla="*/ 2331 h 2336"/>
                  <a:gd name="T26" fmla="*/ 633 w 669"/>
                  <a:gd name="T27" fmla="*/ 2336 h 2336"/>
                  <a:gd name="T28" fmla="*/ 630 w 669"/>
                  <a:gd name="T29" fmla="*/ 2336 h 2336"/>
                  <a:gd name="T30" fmla="*/ 0 w 669"/>
                  <a:gd name="T31" fmla="*/ 16 h 2336"/>
                  <a:gd name="T32" fmla="*/ 0 w 669"/>
                  <a:gd name="T33" fmla="*/ 12 h 2336"/>
                  <a:gd name="T34" fmla="*/ 3 w 669"/>
                  <a:gd name="T35" fmla="*/ 12 h 2336"/>
                  <a:gd name="T36" fmla="*/ 8 w 669"/>
                  <a:gd name="T37" fmla="*/ 12 h 2336"/>
                  <a:gd name="T38" fmla="*/ 12 w 669"/>
                  <a:gd name="T39" fmla="*/ 12 h 2336"/>
                  <a:gd name="T40" fmla="*/ 12 w 669"/>
                  <a:gd name="T41" fmla="*/ 8 h 2336"/>
                  <a:gd name="T42" fmla="*/ 16 w 669"/>
                  <a:gd name="T43" fmla="*/ 8 h 2336"/>
                  <a:gd name="T44" fmla="*/ 19 w 669"/>
                  <a:gd name="T45" fmla="*/ 8 h 2336"/>
                  <a:gd name="T46" fmla="*/ 24 w 669"/>
                  <a:gd name="T47" fmla="*/ 8 h 2336"/>
                  <a:gd name="T48" fmla="*/ 28 w 669"/>
                  <a:gd name="T49" fmla="*/ 5 h 2336"/>
                  <a:gd name="T50" fmla="*/ 31 w 669"/>
                  <a:gd name="T51" fmla="*/ 5 h 2336"/>
                  <a:gd name="T52" fmla="*/ 35 w 669"/>
                  <a:gd name="T53" fmla="*/ 5 h 2336"/>
                  <a:gd name="T54" fmla="*/ 35 w 669"/>
                  <a:gd name="T55" fmla="*/ 0 h 2336"/>
                  <a:gd name="T56" fmla="*/ 40 w 669"/>
                  <a:gd name="T57" fmla="*/ 0 h 2336"/>
                  <a:gd name="T58" fmla="*/ 44 w 669"/>
                  <a:gd name="T59" fmla="*/ 0 h 2336"/>
                  <a:gd name="T60" fmla="*/ 47 w 669"/>
                  <a:gd name="T61" fmla="*/ 0 h 2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9"/>
                  <a:gd name="T94" fmla="*/ 0 h 2336"/>
                  <a:gd name="T95" fmla="*/ 669 w 669"/>
                  <a:gd name="T96" fmla="*/ 2336 h 2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9" h="2336">
                    <a:moveTo>
                      <a:pt x="47" y="0"/>
                    </a:moveTo>
                    <a:lnTo>
                      <a:pt x="669" y="2320"/>
                    </a:lnTo>
                    <a:lnTo>
                      <a:pt x="665" y="2324"/>
                    </a:lnTo>
                    <a:lnTo>
                      <a:pt x="660" y="2324"/>
                    </a:lnTo>
                    <a:lnTo>
                      <a:pt x="657" y="2324"/>
                    </a:lnTo>
                    <a:lnTo>
                      <a:pt x="657" y="2327"/>
                    </a:lnTo>
                    <a:lnTo>
                      <a:pt x="653" y="2327"/>
                    </a:lnTo>
                    <a:lnTo>
                      <a:pt x="649" y="2327"/>
                    </a:lnTo>
                    <a:lnTo>
                      <a:pt x="644" y="2327"/>
                    </a:lnTo>
                    <a:lnTo>
                      <a:pt x="644" y="2331"/>
                    </a:lnTo>
                    <a:lnTo>
                      <a:pt x="641" y="2331"/>
                    </a:lnTo>
                    <a:lnTo>
                      <a:pt x="637" y="2331"/>
                    </a:lnTo>
                    <a:lnTo>
                      <a:pt x="633" y="2331"/>
                    </a:lnTo>
                    <a:lnTo>
                      <a:pt x="633" y="2336"/>
                    </a:lnTo>
                    <a:lnTo>
                      <a:pt x="630" y="2336"/>
                    </a:lnTo>
                    <a:lnTo>
                      <a:pt x="0" y="16"/>
                    </a:lnTo>
                    <a:lnTo>
                      <a:pt x="0" y="12"/>
                    </a:lnTo>
                    <a:lnTo>
                      <a:pt x="3" y="12"/>
                    </a:lnTo>
                    <a:lnTo>
                      <a:pt x="8" y="12"/>
                    </a:lnTo>
                    <a:lnTo>
                      <a:pt x="12" y="12"/>
                    </a:lnTo>
                    <a:lnTo>
                      <a:pt x="12" y="8"/>
                    </a:lnTo>
                    <a:lnTo>
                      <a:pt x="16" y="8"/>
                    </a:lnTo>
                    <a:lnTo>
                      <a:pt x="19" y="8"/>
                    </a:lnTo>
                    <a:lnTo>
                      <a:pt x="24" y="8"/>
                    </a:lnTo>
                    <a:lnTo>
                      <a:pt x="28" y="5"/>
                    </a:lnTo>
                    <a:lnTo>
                      <a:pt x="31" y="5"/>
                    </a:lnTo>
                    <a:lnTo>
                      <a:pt x="35" y="5"/>
                    </a:lnTo>
                    <a:lnTo>
                      <a:pt x="35" y="0"/>
                    </a:lnTo>
                    <a:lnTo>
                      <a:pt x="40" y="0"/>
                    </a:lnTo>
                    <a:lnTo>
                      <a:pt x="44" y="0"/>
                    </a:lnTo>
                    <a:lnTo>
                      <a:pt x="47"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09" name="Freeform 165">
                <a:extLst>
                  <a:ext uri="{FF2B5EF4-FFF2-40B4-BE49-F238E27FC236}">
                    <a16:creationId xmlns:a16="http://schemas.microsoft.com/office/drawing/2014/main" id="{612E81E1-BACD-43EF-9DAD-9B232A6688A3}"/>
                  </a:ext>
                </a:extLst>
              </p:cNvPr>
              <p:cNvSpPr>
                <a:spLocks/>
              </p:cNvSpPr>
              <p:nvPr/>
            </p:nvSpPr>
            <p:spPr bwMode="auto">
              <a:xfrm>
                <a:off x="1830" y="2032"/>
                <a:ext cx="168" cy="467"/>
              </a:xfrm>
              <a:custGeom>
                <a:avLst/>
                <a:gdLst>
                  <a:gd name="T0" fmla="*/ 836 w 836"/>
                  <a:gd name="T1" fmla="*/ 2331 h 2335"/>
                  <a:gd name="T2" fmla="*/ 827 w 836"/>
                  <a:gd name="T3" fmla="*/ 2331 h 2335"/>
                  <a:gd name="T4" fmla="*/ 820 w 836"/>
                  <a:gd name="T5" fmla="*/ 2335 h 2335"/>
                  <a:gd name="T6" fmla="*/ 808 w 836"/>
                  <a:gd name="T7" fmla="*/ 2335 h 2335"/>
                  <a:gd name="T8" fmla="*/ 799 w 836"/>
                  <a:gd name="T9" fmla="*/ 2335 h 2335"/>
                  <a:gd name="T10" fmla="*/ 792 w 836"/>
                  <a:gd name="T11" fmla="*/ 2335 h 2335"/>
                  <a:gd name="T12" fmla="*/ 780 w 836"/>
                  <a:gd name="T13" fmla="*/ 2335 h 2335"/>
                  <a:gd name="T14" fmla="*/ 771 w 836"/>
                  <a:gd name="T15" fmla="*/ 2335 h 2335"/>
                  <a:gd name="T16" fmla="*/ 760 w 836"/>
                  <a:gd name="T17" fmla="*/ 2335 h 2335"/>
                  <a:gd name="T18" fmla="*/ 752 w 836"/>
                  <a:gd name="T19" fmla="*/ 2335 h 2335"/>
                  <a:gd name="T20" fmla="*/ 741 w 836"/>
                  <a:gd name="T21" fmla="*/ 2335 h 2335"/>
                  <a:gd name="T22" fmla="*/ 728 w 836"/>
                  <a:gd name="T23" fmla="*/ 2331 h 2335"/>
                  <a:gd name="T24" fmla="*/ 720 w 836"/>
                  <a:gd name="T25" fmla="*/ 2331 h 2335"/>
                  <a:gd name="T26" fmla="*/ 709 w 836"/>
                  <a:gd name="T27" fmla="*/ 2331 h 2335"/>
                  <a:gd name="T28" fmla="*/ 697 w 836"/>
                  <a:gd name="T29" fmla="*/ 2326 h 2335"/>
                  <a:gd name="T30" fmla="*/ 688 w 836"/>
                  <a:gd name="T31" fmla="*/ 2326 h 2335"/>
                  <a:gd name="T32" fmla="*/ 677 w 836"/>
                  <a:gd name="T33" fmla="*/ 2322 h 2335"/>
                  <a:gd name="T34" fmla="*/ 669 w 836"/>
                  <a:gd name="T35" fmla="*/ 2322 h 2335"/>
                  <a:gd name="T36" fmla="*/ 657 w 836"/>
                  <a:gd name="T37" fmla="*/ 2319 h 2335"/>
                  <a:gd name="T38" fmla="*/ 649 w 836"/>
                  <a:gd name="T39" fmla="*/ 2319 h 2335"/>
                  <a:gd name="T40" fmla="*/ 641 w 836"/>
                  <a:gd name="T41" fmla="*/ 2315 h 2335"/>
                  <a:gd name="T42" fmla="*/ 4 w 836"/>
                  <a:gd name="T43" fmla="*/ 3 h 2335"/>
                  <a:gd name="T44" fmla="*/ 12 w 836"/>
                  <a:gd name="T45" fmla="*/ 3 h 2335"/>
                  <a:gd name="T46" fmla="*/ 24 w 836"/>
                  <a:gd name="T47" fmla="*/ 3 h 2335"/>
                  <a:gd name="T48" fmla="*/ 35 w 836"/>
                  <a:gd name="T49" fmla="*/ 7 h 2335"/>
                  <a:gd name="T50" fmla="*/ 44 w 836"/>
                  <a:gd name="T51" fmla="*/ 7 h 2335"/>
                  <a:gd name="T52" fmla="*/ 56 w 836"/>
                  <a:gd name="T53" fmla="*/ 11 h 2335"/>
                  <a:gd name="T54" fmla="*/ 67 w 836"/>
                  <a:gd name="T55" fmla="*/ 11 h 2335"/>
                  <a:gd name="T56" fmla="*/ 79 w 836"/>
                  <a:gd name="T57" fmla="*/ 11 h 2335"/>
                  <a:gd name="T58" fmla="*/ 87 w 836"/>
                  <a:gd name="T59" fmla="*/ 16 h 2335"/>
                  <a:gd name="T60" fmla="*/ 99 w 836"/>
                  <a:gd name="T61" fmla="*/ 16 h 2335"/>
                  <a:gd name="T62" fmla="*/ 111 w 836"/>
                  <a:gd name="T63" fmla="*/ 16 h 2335"/>
                  <a:gd name="T64" fmla="*/ 123 w 836"/>
                  <a:gd name="T65" fmla="*/ 16 h 2335"/>
                  <a:gd name="T66" fmla="*/ 135 w 836"/>
                  <a:gd name="T67" fmla="*/ 16 h 2335"/>
                  <a:gd name="T68" fmla="*/ 142 w 836"/>
                  <a:gd name="T69" fmla="*/ 16 h 2335"/>
                  <a:gd name="T70" fmla="*/ 155 w 836"/>
                  <a:gd name="T71" fmla="*/ 16 h 2335"/>
                  <a:gd name="T72" fmla="*/ 167 w 836"/>
                  <a:gd name="T73" fmla="*/ 16 h 2335"/>
                  <a:gd name="T74" fmla="*/ 174 w 836"/>
                  <a:gd name="T75" fmla="*/ 16 h 2335"/>
                  <a:gd name="T76" fmla="*/ 182 w 836"/>
                  <a:gd name="T77" fmla="*/ 16 h 2335"/>
                  <a:gd name="T78" fmla="*/ 194 w 836"/>
                  <a:gd name="T79" fmla="*/ 11 h 2335"/>
                  <a:gd name="T80" fmla="*/ 202 w 836"/>
                  <a:gd name="T81" fmla="*/ 11 h 23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6"/>
                  <a:gd name="T124" fmla="*/ 0 h 2335"/>
                  <a:gd name="T125" fmla="*/ 836 w 836"/>
                  <a:gd name="T126" fmla="*/ 2335 h 23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6" h="2335">
                    <a:moveTo>
                      <a:pt x="206" y="11"/>
                    </a:moveTo>
                    <a:lnTo>
                      <a:pt x="836" y="2331"/>
                    </a:lnTo>
                    <a:lnTo>
                      <a:pt x="831" y="2331"/>
                    </a:lnTo>
                    <a:lnTo>
                      <a:pt x="827" y="2331"/>
                    </a:lnTo>
                    <a:lnTo>
                      <a:pt x="823" y="2335"/>
                    </a:lnTo>
                    <a:lnTo>
                      <a:pt x="820" y="2335"/>
                    </a:lnTo>
                    <a:lnTo>
                      <a:pt x="811" y="2335"/>
                    </a:lnTo>
                    <a:lnTo>
                      <a:pt x="808" y="2335"/>
                    </a:lnTo>
                    <a:lnTo>
                      <a:pt x="803" y="2335"/>
                    </a:lnTo>
                    <a:lnTo>
                      <a:pt x="799" y="2335"/>
                    </a:lnTo>
                    <a:lnTo>
                      <a:pt x="796" y="2335"/>
                    </a:lnTo>
                    <a:lnTo>
                      <a:pt x="792" y="2335"/>
                    </a:lnTo>
                    <a:lnTo>
                      <a:pt x="783" y="2335"/>
                    </a:lnTo>
                    <a:lnTo>
                      <a:pt x="780" y="2335"/>
                    </a:lnTo>
                    <a:lnTo>
                      <a:pt x="776" y="2335"/>
                    </a:lnTo>
                    <a:lnTo>
                      <a:pt x="771" y="2335"/>
                    </a:lnTo>
                    <a:lnTo>
                      <a:pt x="764" y="2335"/>
                    </a:lnTo>
                    <a:lnTo>
                      <a:pt x="760" y="2335"/>
                    </a:lnTo>
                    <a:lnTo>
                      <a:pt x="755" y="2335"/>
                    </a:lnTo>
                    <a:lnTo>
                      <a:pt x="752" y="2335"/>
                    </a:lnTo>
                    <a:lnTo>
                      <a:pt x="744" y="2335"/>
                    </a:lnTo>
                    <a:lnTo>
                      <a:pt x="741" y="2335"/>
                    </a:lnTo>
                    <a:lnTo>
                      <a:pt x="736" y="2331"/>
                    </a:lnTo>
                    <a:lnTo>
                      <a:pt x="728" y="2331"/>
                    </a:lnTo>
                    <a:lnTo>
                      <a:pt x="725" y="2331"/>
                    </a:lnTo>
                    <a:lnTo>
                      <a:pt x="720" y="2331"/>
                    </a:lnTo>
                    <a:lnTo>
                      <a:pt x="713" y="2331"/>
                    </a:lnTo>
                    <a:lnTo>
                      <a:pt x="709" y="2331"/>
                    </a:lnTo>
                    <a:lnTo>
                      <a:pt x="704" y="2326"/>
                    </a:lnTo>
                    <a:lnTo>
                      <a:pt x="697" y="2326"/>
                    </a:lnTo>
                    <a:lnTo>
                      <a:pt x="693" y="2326"/>
                    </a:lnTo>
                    <a:lnTo>
                      <a:pt x="688" y="2326"/>
                    </a:lnTo>
                    <a:lnTo>
                      <a:pt x="685" y="2322"/>
                    </a:lnTo>
                    <a:lnTo>
                      <a:pt x="677" y="2322"/>
                    </a:lnTo>
                    <a:lnTo>
                      <a:pt x="673" y="2322"/>
                    </a:lnTo>
                    <a:lnTo>
                      <a:pt x="669" y="2322"/>
                    </a:lnTo>
                    <a:lnTo>
                      <a:pt x="661" y="2319"/>
                    </a:lnTo>
                    <a:lnTo>
                      <a:pt x="657" y="2319"/>
                    </a:lnTo>
                    <a:lnTo>
                      <a:pt x="653" y="2319"/>
                    </a:lnTo>
                    <a:lnTo>
                      <a:pt x="649" y="2319"/>
                    </a:lnTo>
                    <a:lnTo>
                      <a:pt x="646" y="2315"/>
                    </a:lnTo>
                    <a:lnTo>
                      <a:pt x="641" y="2315"/>
                    </a:lnTo>
                    <a:lnTo>
                      <a:pt x="0" y="0"/>
                    </a:lnTo>
                    <a:lnTo>
                      <a:pt x="4" y="3"/>
                    </a:lnTo>
                    <a:lnTo>
                      <a:pt x="8" y="3"/>
                    </a:lnTo>
                    <a:lnTo>
                      <a:pt x="12" y="3"/>
                    </a:lnTo>
                    <a:lnTo>
                      <a:pt x="19" y="3"/>
                    </a:lnTo>
                    <a:lnTo>
                      <a:pt x="24" y="3"/>
                    </a:lnTo>
                    <a:lnTo>
                      <a:pt x="28" y="7"/>
                    </a:lnTo>
                    <a:lnTo>
                      <a:pt x="35" y="7"/>
                    </a:lnTo>
                    <a:lnTo>
                      <a:pt x="40" y="7"/>
                    </a:lnTo>
                    <a:lnTo>
                      <a:pt x="44" y="7"/>
                    </a:lnTo>
                    <a:lnTo>
                      <a:pt x="51" y="7"/>
                    </a:lnTo>
                    <a:lnTo>
                      <a:pt x="56" y="11"/>
                    </a:lnTo>
                    <a:lnTo>
                      <a:pt x="59" y="11"/>
                    </a:lnTo>
                    <a:lnTo>
                      <a:pt x="67" y="11"/>
                    </a:lnTo>
                    <a:lnTo>
                      <a:pt x="72" y="11"/>
                    </a:lnTo>
                    <a:lnTo>
                      <a:pt x="79" y="11"/>
                    </a:lnTo>
                    <a:lnTo>
                      <a:pt x="83" y="11"/>
                    </a:lnTo>
                    <a:lnTo>
                      <a:pt x="87" y="16"/>
                    </a:lnTo>
                    <a:lnTo>
                      <a:pt x="95" y="16"/>
                    </a:lnTo>
                    <a:lnTo>
                      <a:pt x="99" y="16"/>
                    </a:lnTo>
                    <a:lnTo>
                      <a:pt x="107" y="16"/>
                    </a:lnTo>
                    <a:lnTo>
                      <a:pt x="111" y="16"/>
                    </a:lnTo>
                    <a:lnTo>
                      <a:pt x="114" y="16"/>
                    </a:lnTo>
                    <a:lnTo>
                      <a:pt x="123" y="16"/>
                    </a:lnTo>
                    <a:lnTo>
                      <a:pt x="127" y="16"/>
                    </a:lnTo>
                    <a:lnTo>
                      <a:pt x="135" y="16"/>
                    </a:lnTo>
                    <a:lnTo>
                      <a:pt x="139" y="16"/>
                    </a:lnTo>
                    <a:lnTo>
                      <a:pt x="142" y="16"/>
                    </a:lnTo>
                    <a:lnTo>
                      <a:pt x="151" y="16"/>
                    </a:lnTo>
                    <a:lnTo>
                      <a:pt x="155" y="16"/>
                    </a:lnTo>
                    <a:lnTo>
                      <a:pt x="158" y="16"/>
                    </a:lnTo>
                    <a:lnTo>
                      <a:pt x="167" y="16"/>
                    </a:lnTo>
                    <a:lnTo>
                      <a:pt x="170" y="16"/>
                    </a:lnTo>
                    <a:lnTo>
                      <a:pt x="174" y="16"/>
                    </a:lnTo>
                    <a:lnTo>
                      <a:pt x="178" y="16"/>
                    </a:lnTo>
                    <a:lnTo>
                      <a:pt x="182" y="16"/>
                    </a:lnTo>
                    <a:lnTo>
                      <a:pt x="190" y="11"/>
                    </a:lnTo>
                    <a:lnTo>
                      <a:pt x="194" y="11"/>
                    </a:lnTo>
                    <a:lnTo>
                      <a:pt x="198" y="11"/>
                    </a:lnTo>
                    <a:lnTo>
                      <a:pt x="202" y="11"/>
                    </a:lnTo>
                    <a:lnTo>
                      <a:pt x="206" y="11"/>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0" name="Freeform 166">
                <a:extLst>
                  <a:ext uri="{FF2B5EF4-FFF2-40B4-BE49-F238E27FC236}">
                    <a16:creationId xmlns:a16="http://schemas.microsoft.com/office/drawing/2014/main" id="{E78A11E9-0AB5-4A5A-941A-72A0E36480AF}"/>
                  </a:ext>
                </a:extLst>
              </p:cNvPr>
              <p:cNvSpPr>
                <a:spLocks/>
              </p:cNvSpPr>
              <p:nvPr/>
            </p:nvSpPr>
            <p:spPr bwMode="auto">
              <a:xfrm>
                <a:off x="1827" y="2032"/>
                <a:ext cx="132" cy="463"/>
              </a:xfrm>
              <a:custGeom>
                <a:avLst/>
                <a:gdLst>
                  <a:gd name="T0" fmla="*/ 16 w 657"/>
                  <a:gd name="T1" fmla="*/ 0 h 2315"/>
                  <a:gd name="T2" fmla="*/ 657 w 657"/>
                  <a:gd name="T3" fmla="*/ 2315 h 2315"/>
                  <a:gd name="T4" fmla="*/ 653 w 657"/>
                  <a:gd name="T5" fmla="*/ 2315 h 2315"/>
                  <a:gd name="T6" fmla="*/ 649 w 657"/>
                  <a:gd name="T7" fmla="*/ 2315 h 2315"/>
                  <a:gd name="T8" fmla="*/ 646 w 657"/>
                  <a:gd name="T9" fmla="*/ 2315 h 2315"/>
                  <a:gd name="T10" fmla="*/ 641 w 657"/>
                  <a:gd name="T11" fmla="*/ 2315 h 2315"/>
                  <a:gd name="T12" fmla="*/ 641 w 657"/>
                  <a:gd name="T13" fmla="*/ 2310 h 2315"/>
                  <a:gd name="T14" fmla="*/ 0 w 657"/>
                  <a:gd name="T15" fmla="*/ 0 h 2315"/>
                  <a:gd name="T16" fmla="*/ 4 w 657"/>
                  <a:gd name="T17" fmla="*/ 0 h 2315"/>
                  <a:gd name="T18" fmla="*/ 8 w 657"/>
                  <a:gd name="T19" fmla="*/ 0 h 2315"/>
                  <a:gd name="T20" fmla="*/ 12 w 657"/>
                  <a:gd name="T21" fmla="*/ 0 h 2315"/>
                  <a:gd name="T22" fmla="*/ 16 w 657"/>
                  <a:gd name="T23" fmla="*/ 0 h 2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7"/>
                  <a:gd name="T37" fmla="*/ 0 h 2315"/>
                  <a:gd name="T38" fmla="*/ 657 w 657"/>
                  <a:gd name="T39" fmla="*/ 2315 h 2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7" h="2315">
                    <a:moveTo>
                      <a:pt x="16" y="0"/>
                    </a:moveTo>
                    <a:lnTo>
                      <a:pt x="657" y="2315"/>
                    </a:lnTo>
                    <a:lnTo>
                      <a:pt x="653" y="2315"/>
                    </a:lnTo>
                    <a:lnTo>
                      <a:pt x="649" y="2315"/>
                    </a:lnTo>
                    <a:lnTo>
                      <a:pt x="646" y="2315"/>
                    </a:lnTo>
                    <a:lnTo>
                      <a:pt x="641" y="2315"/>
                    </a:lnTo>
                    <a:lnTo>
                      <a:pt x="641" y="2310"/>
                    </a:lnTo>
                    <a:lnTo>
                      <a:pt x="0" y="0"/>
                    </a:lnTo>
                    <a:lnTo>
                      <a:pt x="4" y="0"/>
                    </a:lnTo>
                    <a:lnTo>
                      <a:pt x="8" y="0"/>
                    </a:lnTo>
                    <a:lnTo>
                      <a:pt x="12" y="0"/>
                    </a:lnTo>
                    <a:lnTo>
                      <a:pt x="16"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1" name="Freeform 167">
                <a:extLst>
                  <a:ext uri="{FF2B5EF4-FFF2-40B4-BE49-F238E27FC236}">
                    <a16:creationId xmlns:a16="http://schemas.microsoft.com/office/drawing/2014/main" id="{BFB2CECF-2E2C-44ED-BF3F-82200BE0846D}"/>
                  </a:ext>
                </a:extLst>
              </p:cNvPr>
              <p:cNvSpPr>
                <a:spLocks/>
              </p:cNvSpPr>
              <p:nvPr/>
            </p:nvSpPr>
            <p:spPr bwMode="auto">
              <a:xfrm>
                <a:off x="1826" y="2032"/>
                <a:ext cx="129" cy="462"/>
              </a:xfrm>
              <a:custGeom>
                <a:avLst/>
                <a:gdLst>
                  <a:gd name="T0" fmla="*/ 4 w 645"/>
                  <a:gd name="T1" fmla="*/ 0 h 2310"/>
                  <a:gd name="T2" fmla="*/ 645 w 645"/>
                  <a:gd name="T3" fmla="*/ 2310 h 2310"/>
                  <a:gd name="T4" fmla="*/ 641 w 645"/>
                  <a:gd name="T5" fmla="*/ 2310 h 2310"/>
                  <a:gd name="T6" fmla="*/ 0 w 645"/>
                  <a:gd name="T7" fmla="*/ 0 h 2310"/>
                  <a:gd name="T8" fmla="*/ 4 w 645"/>
                  <a:gd name="T9" fmla="*/ 0 h 2310"/>
                  <a:gd name="T10" fmla="*/ 0 60000 65536"/>
                  <a:gd name="T11" fmla="*/ 0 60000 65536"/>
                  <a:gd name="T12" fmla="*/ 0 60000 65536"/>
                  <a:gd name="T13" fmla="*/ 0 60000 65536"/>
                  <a:gd name="T14" fmla="*/ 0 60000 65536"/>
                  <a:gd name="T15" fmla="*/ 0 w 645"/>
                  <a:gd name="T16" fmla="*/ 0 h 2310"/>
                  <a:gd name="T17" fmla="*/ 645 w 645"/>
                  <a:gd name="T18" fmla="*/ 2310 h 2310"/>
                </a:gdLst>
                <a:ahLst/>
                <a:cxnLst>
                  <a:cxn ang="T10">
                    <a:pos x="T0" y="T1"/>
                  </a:cxn>
                  <a:cxn ang="T11">
                    <a:pos x="T2" y="T3"/>
                  </a:cxn>
                  <a:cxn ang="T12">
                    <a:pos x="T4" y="T5"/>
                  </a:cxn>
                  <a:cxn ang="T13">
                    <a:pos x="T6" y="T7"/>
                  </a:cxn>
                  <a:cxn ang="T14">
                    <a:pos x="T8" y="T9"/>
                  </a:cxn>
                </a:cxnLst>
                <a:rect l="T15" t="T16" r="T17" b="T18"/>
                <a:pathLst>
                  <a:path w="645" h="2310">
                    <a:moveTo>
                      <a:pt x="4" y="0"/>
                    </a:moveTo>
                    <a:lnTo>
                      <a:pt x="645" y="2310"/>
                    </a:lnTo>
                    <a:lnTo>
                      <a:pt x="641" y="2310"/>
                    </a:lnTo>
                    <a:lnTo>
                      <a:pt x="0" y="0"/>
                    </a:lnTo>
                    <a:lnTo>
                      <a:pt x="4"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2" name="Freeform 168">
                <a:extLst>
                  <a:ext uri="{FF2B5EF4-FFF2-40B4-BE49-F238E27FC236}">
                    <a16:creationId xmlns:a16="http://schemas.microsoft.com/office/drawing/2014/main" id="{FF67845A-48E0-4618-999B-D0D7FBC86C7C}"/>
                  </a:ext>
                </a:extLst>
              </p:cNvPr>
              <p:cNvSpPr>
                <a:spLocks/>
              </p:cNvSpPr>
              <p:nvPr/>
            </p:nvSpPr>
            <p:spPr bwMode="auto">
              <a:xfrm>
                <a:off x="1705" y="2096"/>
                <a:ext cx="138" cy="466"/>
              </a:xfrm>
              <a:custGeom>
                <a:avLst/>
                <a:gdLst>
                  <a:gd name="T0" fmla="*/ 0 w 692"/>
                  <a:gd name="T1" fmla="*/ 0 h 2327"/>
                  <a:gd name="T2" fmla="*/ 688 w 692"/>
                  <a:gd name="T3" fmla="*/ 2315 h 2327"/>
                  <a:gd name="T4" fmla="*/ 688 w 692"/>
                  <a:gd name="T5" fmla="*/ 2319 h 2327"/>
                  <a:gd name="T6" fmla="*/ 688 w 692"/>
                  <a:gd name="T7" fmla="*/ 2324 h 2327"/>
                  <a:gd name="T8" fmla="*/ 692 w 692"/>
                  <a:gd name="T9" fmla="*/ 2324 h 2327"/>
                  <a:gd name="T10" fmla="*/ 692 w 692"/>
                  <a:gd name="T11" fmla="*/ 2327 h 2327"/>
                  <a:gd name="T12" fmla="*/ 688 w 692"/>
                  <a:gd name="T13" fmla="*/ 2327 h 2327"/>
                  <a:gd name="T14" fmla="*/ 0 w 692"/>
                  <a:gd name="T15" fmla="*/ 16 h 2327"/>
                  <a:gd name="T16" fmla="*/ 0 w 692"/>
                  <a:gd name="T17" fmla="*/ 12 h 2327"/>
                  <a:gd name="T18" fmla="*/ 0 w 692"/>
                  <a:gd name="T19" fmla="*/ 7 h 2327"/>
                  <a:gd name="T20" fmla="*/ 0 w 692"/>
                  <a:gd name="T21" fmla="*/ 4 h 2327"/>
                  <a:gd name="T22" fmla="*/ 0 w 692"/>
                  <a:gd name="T23" fmla="*/ 0 h 23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2"/>
                  <a:gd name="T37" fmla="*/ 0 h 2327"/>
                  <a:gd name="T38" fmla="*/ 692 w 692"/>
                  <a:gd name="T39" fmla="*/ 2327 h 23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2" h="2327">
                    <a:moveTo>
                      <a:pt x="0" y="0"/>
                    </a:moveTo>
                    <a:lnTo>
                      <a:pt x="688" y="2315"/>
                    </a:lnTo>
                    <a:lnTo>
                      <a:pt x="688" y="2319"/>
                    </a:lnTo>
                    <a:lnTo>
                      <a:pt x="688" y="2324"/>
                    </a:lnTo>
                    <a:lnTo>
                      <a:pt x="692" y="2324"/>
                    </a:lnTo>
                    <a:lnTo>
                      <a:pt x="692" y="2327"/>
                    </a:lnTo>
                    <a:lnTo>
                      <a:pt x="688" y="2327"/>
                    </a:lnTo>
                    <a:lnTo>
                      <a:pt x="0" y="16"/>
                    </a:lnTo>
                    <a:lnTo>
                      <a:pt x="0" y="12"/>
                    </a:lnTo>
                    <a:lnTo>
                      <a:pt x="0" y="7"/>
                    </a:lnTo>
                    <a:lnTo>
                      <a:pt x="0" y="4"/>
                    </a:lnTo>
                    <a:lnTo>
                      <a:pt x="0"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3" name="Freeform 169">
                <a:extLst>
                  <a:ext uri="{FF2B5EF4-FFF2-40B4-BE49-F238E27FC236}">
                    <a16:creationId xmlns:a16="http://schemas.microsoft.com/office/drawing/2014/main" id="{EE86CFD9-38EB-49F6-9EA5-8BB25B563BCF}"/>
                  </a:ext>
                </a:extLst>
              </p:cNvPr>
              <p:cNvSpPr>
                <a:spLocks/>
              </p:cNvSpPr>
              <p:nvPr/>
            </p:nvSpPr>
            <p:spPr bwMode="auto">
              <a:xfrm>
                <a:off x="1705" y="2100"/>
                <a:ext cx="137" cy="463"/>
              </a:xfrm>
              <a:custGeom>
                <a:avLst/>
                <a:gdLst>
                  <a:gd name="T0" fmla="*/ 0 w 688"/>
                  <a:gd name="T1" fmla="*/ 0 h 2319"/>
                  <a:gd name="T2" fmla="*/ 688 w 688"/>
                  <a:gd name="T3" fmla="*/ 2311 h 2319"/>
                  <a:gd name="T4" fmla="*/ 688 w 688"/>
                  <a:gd name="T5" fmla="*/ 2315 h 2319"/>
                  <a:gd name="T6" fmla="*/ 688 w 688"/>
                  <a:gd name="T7" fmla="*/ 2319 h 2319"/>
                  <a:gd name="T8" fmla="*/ 0 w 688"/>
                  <a:gd name="T9" fmla="*/ 4 h 2319"/>
                  <a:gd name="T10" fmla="*/ 0 w 688"/>
                  <a:gd name="T11" fmla="*/ 0 h 2319"/>
                  <a:gd name="T12" fmla="*/ 0 60000 65536"/>
                  <a:gd name="T13" fmla="*/ 0 60000 65536"/>
                  <a:gd name="T14" fmla="*/ 0 60000 65536"/>
                  <a:gd name="T15" fmla="*/ 0 60000 65536"/>
                  <a:gd name="T16" fmla="*/ 0 60000 65536"/>
                  <a:gd name="T17" fmla="*/ 0 60000 65536"/>
                  <a:gd name="T18" fmla="*/ 0 w 688"/>
                  <a:gd name="T19" fmla="*/ 0 h 2319"/>
                  <a:gd name="T20" fmla="*/ 688 w 688"/>
                  <a:gd name="T21" fmla="*/ 2319 h 2319"/>
                </a:gdLst>
                <a:ahLst/>
                <a:cxnLst>
                  <a:cxn ang="T12">
                    <a:pos x="T0" y="T1"/>
                  </a:cxn>
                  <a:cxn ang="T13">
                    <a:pos x="T2" y="T3"/>
                  </a:cxn>
                  <a:cxn ang="T14">
                    <a:pos x="T4" y="T5"/>
                  </a:cxn>
                  <a:cxn ang="T15">
                    <a:pos x="T6" y="T7"/>
                  </a:cxn>
                  <a:cxn ang="T16">
                    <a:pos x="T8" y="T9"/>
                  </a:cxn>
                  <a:cxn ang="T17">
                    <a:pos x="T10" y="T11"/>
                  </a:cxn>
                </a:cxnLst>
                <a:rect l="T18" t="T19" r="T20" b="T21"/>
                <a:pathLst>
                  <a:path w="688" h="2319">
                    <a:moveTo>
                      <a:pt x="0" y="0"/>
                    </a:moveTo>
                    <a:lnTo>
                      <a:pt x="688" y="2311"/>
                    </a:lnTo>
                    <a:lnTo>
                      <a:pt x="688" y="2315"/>
                    </a:lnTo>
                    <a:lnTo>
                      <a:pt x="688" y="2319"/>
                    </a:lnTo>
                    <a:lnTo>
                      <a:pt x="0" y="4"/>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4" name="Freeform 170">
                <a:extLst>
                  <a:ext uri="{FF2B5EF4-FFF2-40B4-BE49-F238E27FC236}">
                    <a16:creationId xmlns:a16="http://schemas.microsoft.com/office/drawing/2014/main" id="{4715D1EB-1692-44A4-A64D-A9B636C8C46C}"/>
                  </a:ext>
                </a:extLst>
              </p:cNvPr>
              <p:cNvSpPr>
                <a:spLocks/>
              </p:cNvSpPr>
              <p:nvPr/>
            </p:nvSpPr>
            <p:spPr bwMode="auto">
              <a:xfrm>
                <a:off x="1704" y="2100"/>
                <a:ext cx="138" cy="463"/>
              </a:xfrm>
              <a:custGeom>
                <a:avLst/>
                <a:gdLst>
                  <a:gd name="T0" fmla="*/ 5 w 693"/>
                  <a:gd name="T1" fmla="*/ 0 h 2315"/>
                  <a:gd name="T2" fmla="*/ 693 w 693"/>
                  <a:gd name="T3" fmla="*/ 2315 h 2315"/>
                  <a:gd name="T4" fmla="*/ 0 w 693"/>
                  <a:gd name="T5" fmla="*/ 3 h 2315"/>
                  <a:gd name="T6" fmla="*/ 5 w 693"/>
                  <a:gd name="T7" fmla="*/ 3 h 2315"/>
                  <a:gd name="T8" fmla="*/ 5 w 693"/>
                  <a:gd name="T9" fmla="*/ 0 h 2315"/>
                  <a:gd name="T10" fmla="*/ 0 60000 65536"/>
                  <a:gd name="T11" fmla="*/ 0 60000 65536"/>
                  <a:gd name="T12" fmla="*/ 0 60000 65536"/>
                  <a:gd name="T13" fmla="*/ 0 60000 65536"/>
                  <a:gd name="T14" fmla="*/ 0 60000 65536"/>
                  <a:gd name="T15" fmla="*/ 0 w 693"/>
                  <a:gd name="T16" fmla="*/ 0 h 2315"/>
                  <a:gd name="T17" fmla="*/ 693 w 693"/>
                  <a:gd name="T18" fmla="*/ 2315 h 2315"/>
                </a:gdLst>
                <a:ahLst/>
                <a:cxnLst>
                  <a:cxn ang="T10">
                    <a:pos x="T0" y="T1"/>
                  </a:cxn>
                  <a:cxn ang="T11">
                    <a:pos x="T2" y="T3"/>
                  </a:cxn>
                  <a:cxn ang="T12">
                    <a:pos x="T4" y="T5"/>
                  </a:cxn>
                  <a:cxn ang="T13">
                    <a:pos x="T6" y="T7"/>
                  </a:cxn>
                  <a:cxn ang="T14">
                    <a:pos x="T8" y="T9"/>
                  </a:cxn>
                </a:cxnLst>
                <a:rect l="T15" t="T16" r="T17" b="T18"/>
                <a:pathLst>
                  <a:path w="693" h="2315">
                    <a:moveTo>
                      <a:pt x="5" y="0"/>
                    </a:moveTo>
                    <a:lnTo>
                      <a:pt x="693" y="2315"/>
                    </a:lnTo>
                    <a:lnTo>
                      <a:pt x="0" y="3"/>
                    </a:lnTo>
                    <a:lnTo>
                      <a:pt x="5" y="3"/>
                    </a:lnTo>
                    <a:lnTo>
                      <a:pt x="5"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5" name="Freeform 171">
                <a:extLst>
                  <a:ext uri="{FF2B5EF4-FFF2-40B4-BE49-F238E27FC236}">
                    <a16:creationId xmlns:a16="http://schemas.microsoft.com/office/drawing/2014/main" id="{BDFEF32E-8D7E-44CF-AAED-57628962F079}"/>
                  </a:ext>
                </a:extLst>
              </p:cNvPr>
              <p:cNvSpPr>
                <a:spLocks/>
              </p:cNvSpPr>
              <p:nvPr/>
            </p:nvSpPr>
            <p:spPr bwMode="auto">
              <a:xfrm>
                <a:off x="1704" y="2101"/>
                <a:ext cx="138" cy="464"/>
              </a:xfrm>
              <a:custGeom>
                <a:avLst/>
                <a:gdLst>
                  <a:gd name="T0" fmla="*/ 0 w 693"/>
                  <a:gd name="T1" fmla="*/ 0 h 2320"/>
                  <a:gd name="T2" fmla="*/ 693 w 693"/>
                  <a:gd name="T3" fmla="*/ 2312 h 2320"/>
                  <a:gd name="T4" fmla="*/ 693 w 693"/>
                  <a:gd name="T5" fmla="*/ 2315 h 2320"/>
                  <a:gd name="T6" fmla="*/ 693 w 693"/>
                  <a:gd name="T7" fmla="*/ 2320 h 2320"/>
                  <a:gd name="T8" fmla="*/ 0 w 693"/>
                  <a:gd name="T9" fmla="*/ 5 h 2320"/>
                  <a:gd name="T10" fmla="*/ 0 w 693"/>
                  <a:gd name="T11" fmla="*/ 0 h 2320"/>
                  <a:gd name="T12" fmla="*/ 0 60000 65536"/>
                  <a:gd name="T13" fmla="*/ 0 60000 65536"/>
                  <a:gd name="T14" fmla="*/ 0 60000 65536"/>
                  <a:gd name="T15" fmla="*/ 0 60000 65536"/>
                  <a:gd name="T16" fmla="*/ 0 60000 65536"/>
                  <a:gd name="T17" fmla="*/ 0 60000 65536"/>
                  <a:gd name="T18" fmla="*/ 0 w 693"/>
                  <a:gd name="T19" fmla="*/ 0 h 2320"/>
                  <a:gd name="T20" fmla="*/ 693 w 693"/>
                  <a:gd name="T21" fmla="*/ 2320 h 2320"/>
                </a:gdLst>
                <a:ahLst/>
                <a:cxnLst>
                  <a:cxn ang="T12">
                    <a:pos x="T0" y="T1"/>
                  </a:cxn>
                  <a:cxn ang="T13">
                    <a:pos x="T2" y="T3"/>
                  </a:cxn>
                  <a:cxn ang="T14">
                    <a:pos x="T4" y="T5"/>
                  </a:cxn>
                  <a:cxn ang="T15">
                    <a:pos x="T6" y="T7"/>
                  </a:cxn>
                  <a:cxn ang="T16">
                    <a:pos x="T8" y="T9"/>
                  </a:cxn>
                  <a:cxn ang="T17">
                    <a:pos x="T10" y="T11"/>
                  </a:cxn>
                </a:cxnLst>
                <a:rect l="T18" t="T19" r="T20" b="T21"/>
                <a:pathLst>
                  <a:path w="693" h="2320">
                    <a:moveTo>
                      <a:pt x="0" y="0"/>
                    </a:moveTo>
                    <a:lnTo>
                      <a:pt x="693" y="2312"/>
                    </a:lnTo>
                    <a:lnTo>
                      <a:pt x="693" y="2315"/>
                    </a:lnTo>
                    <a:lnTo>
                      <a:pt x="693" y="2320"/>
                    </a:lnTo>
                    <a:lnTo>
                      <a:pt x="0" y="5"/>
                    </a:lnTo>
                    <a:lnTo>
                      <a:pt x="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6" name="Freeform 172">
                <a:extLst>
                  <a:ext uri="{FF2B5EF4-FFF2-40B4-BE49-F238E27FC236}">
                    <a16:creationId xmlns:a16="http://schemas.microsoft.com/office/drawing/2014/main" id="{7E7D09C8-26F1-44A5-BADE-25632E4919D9}"/>
                  </a:ext>
                </a:extLst>
              </p:cNvPr>
              <p:cNvSpPr>
                <a:spLocks/>
              </p:cNvSpPr>
              <p:nvPr/>
            </p:nvSpPr>
            <p:spPr bwMode="auto">
              <a:xfrm>
                <a:off x="1702" y="2102"/>
                <a:ext cx="140" cy="465"/>
              </a:xfrm>
              <a:custGeom>
                <a:avLst/>
                <a:gdLst>
                  <a:gd name="T0" fmla="*/ 7 w 700"/>
                  <a:gd name="T1" fmla="*/ 0 h 2323"/>
                  <a:gd name="T2" fmla="*/ 700 w 700"/>
                  <a:gd name="T3" fmla="*/ 2315 h 2323"/>
                  <a:gd name="T4" fmla="*/ 697 w 700"/>
                  <a:gd name="T5" fmla="*/ 2315 h 2323"/>
                  <a:gd name="T6" fmla="*/ 697 w 700"/>
                  <a:gd name="T7" fmla="*/ 2319 h 2323"/>
                  <a:gd name="T8" fmla="*/ 692 w 700"/>
                  <a:gd name="T9" fmla="*/ 2319 h 2323"/>
                  <a:gd name="T10" fmla="*/ 692 w 700"/>
                  <a:gd name="T11" fmla="*/ 2323 h 2323"/>
                  <a:gd name="T12" fmla="*/ 688 w 700"/>
                  <a:gd name="T13" fmla="*/ 2323 h 2323"/>
                  <a:gd name="T14" fmla="*/ 0 w 700"/>
                  <a:gd name="T15" fmla="*/ 11 h 2323"/>
                  <a:gd name="T16" fmla="*/ 0 w 700"/>
                  <a:gd name="T17" fmla="*/ 7 h 2323"/>
                  <a:gd name="T18" fmla="*/ 4 w 700"/>
                  <a:gd name="T19" fmla="*/ 7 h 2323"/>
                  <a:gd name="T20" fmla="*/ 4 w 700"/>
                  <a:gd name="T21" fmla="*/ 4 h 2323"/>
                  <a:gd name="T22" fmla="*/ 7 w 700"/>
                  <a:gd name="T23" fmla="*/ 4 h 2323"/>
                  <a:gd name="T24" fmla="*/ 7 w 700"/>
                  <a:gd name="T25" fmla="*/ 0 h 2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0"/>
                  <a:gd name="T40" fmla="*/ 0 h 2323"/>
                  <a:gd name="T41" fmla="*/ 700 w 700"/>
                  <a:gd name="T42" fmla="*/ 2323 h 23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0" h="2323">
                    <a:moveTo>
                      <a:pt x="7" y="0"/>
                    </a:moveTo>
                    <a:lnTo>
                      <a:pt x="700" y="2315"/>
                    </a:lnTo>
                    <a:lnTo>
                      <a:pt x="697" y="2315"/>
                    </a:lnTo>
                    <a:lnTo>
                      <a:pt x="697" y="2319"/>
                    </a:lnTo>
                    <a:lnTo>
                      <a:pt x="692" y="2319"/>
                    </a:lnTo>
                    <a:lnTo>
                      <a:pt x="692" y="2323"/>
                    </a:lnTo>
                    <a:lnTo>
                      <a:pt x="688" y="2323"/>
                    </a:lnTo>
                    <a:lnTo>
                      <a:pt x="0" y="11"/>
                    </a:lnTo>
                    <a:lnTo>
                      <a:pt x="0" y="7"/>
                    </a:lnTo>
                    <a:lnTo>
                      <a:pt x="4" y="7"/>
                    </a:lnTo>
                    <a:lnTo>
                      <a:pt x="4" y="4"/>
                    </a:lnTo>
                    <a:lnTo>
                      <a:pt x="7" y="4"/>
                    </a:lnTo>
                    <a:lnTo>
                      <a:pt x="7"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7" name="Freeform 173">
                <a:extLst>
                  <a:ext uri="{FF2B5EF4-FFF2-40B4-BE49-F238E27FC236}">
                    <a16:creationId xmlns:a16="http://schemas.microsoft.com/office/drawing/2014/main" id="{39ED19C2-7BE0-4CC1-82A7-C1933E456854}"/>
                  </a:ext>
                </a:extLst>
              </p:cNvPr>
              <p:cNvSpPr>
                <a:spLocks/>
              </p:cNvSpPr>
              <p:nvPr/>
            </p:nvSpPr>
            <p:spPr bwMode="auto">
              <a:xfrm>
                <a:off x="1700" y="2104"/>
                <a:ext cx="140" cy="464"/>
              </a:xfrm>
              <a:custGeom>
                <a:avLst/>
                <a:gdLst>
                  <a:gd name="T0" fmla="*/ 12 w 700"/>
                  <a:gd name="T1" fmla="*/ 0 h 2320"/>
                  <a:gd name="T2" fmla="*/ 700 w 700"/>
                  <a:gd name="T3" fmla="*/ 2312 h 2320"/>
                  <a:gd name="T4" fmla="*/ 700 w 700"/>
                  <a:gd name="T5" fmla="*/ 2315 h 2320"/>
                  <a:gd name="T6" fmla="*/ 697 w 700"/>
                  <a:gd name="T7" fmla="*/ 2315 h 2320"/>
                  <a:gd name="T8" fmla="*/ 697 w 700"/>
                  <a:gd name="T9" fmla="*/ 2320 h 2320"/>
                  <a:gd name="T10" fmla="*/ 693 w 700"/>
                  <a:gd name="T11" fmla="*/ 2320 h 2320"/>
                  <a:gd name="T12" fmla="*/ 0 w 700"/>
                  <a:gd name="T13" fmla="*/ 5 h 2320"/>
                  <a:gd name="T14" fmla="*/ 3 w 700"/>
                  <a:gd name="T15" fmla="*/ 5 h 2320"/>
                  <a:gd name="T16" fmla="*/ 3 w 700"/>
                  <a:gd name="T17" fmla="*/ 0 h 2320"/>
                  <a:gd name="T18" fmla="*/ 8 w 700"/>
                  <a:gd name="T19" fmla="*/ 0 h 2320"/>
                  <a:gd name="T20" fmla="*/ 12 w 700"/>
                  <a:gd name="T21" fmla="*/ 0 h 23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0"/>
                  <a:gd name="T34" fmla="*/ 0 h 2320"/>
                  <a:gd name="T35" fmla="*/ 700 w 700"/>
                  <a:gd name="T36" fmla="*/ 2320 h 23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0" h="2320">
                    <a:moveTo>
                      <a:pt x="12" y="0"/>
                    </a:moveTo>
                    <a:lnTo>
                      <a:pt x="700" y="2312"/>
                    </a:lnTo>
                    <a:lnTo>
                      <a:pt x="700" y="2315"/>
                    </a:lnTo>
                    <a:lnTo>
                      <a:pt x="697" y="2315"/>
                    </a:lnTo>
                    <a:lnTo>
                      <a:pt x="697" y="2320"/>
                    </a:lnTo>
                    <a:lnTo>
                      <a:pt x="693" y="2320"/>
                    </a:lnTo>
                    <a:lnTo>
                      <a:pt x="0" y="5"/>
                    </a:lnTo>
                    <a:lnTo>
                      <a:pt x="3" y="5"/>
                    </a:lnTo>
                    <a:lnTo>
                      <a:pt x="3" y="0"/>
                    </a:lnTo>
                    <a:lnTo>
                      <a:pt x="8" y="0"/>
                    </a:lnTo>
                    <a:lnTo>
                      <a:pt x="12"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8" name="Freeform 174">
                <a:extLst>
                  <a:ext uri="{FF2B5EF4-FFF2-40B4-BE49-F238E27FC236}">
                    <a16:creationId xmlns:a16="http://schemas.microsoft.com/office/drawing/2014/main" id="{2FF4E0E5-8209-4F45-8889-885A5721997A}"/>
                  </a:ext>
                </a:extLst>
              </p:cNvPr>
              <p:cNvSpPr>
                <a:spLocks/>
              </p:cNvSpPr>
              <p:nvPr/>
            </p:nvSpPr>
            <p:spPr bwMode="auto">
              <a:xfrm>
                <a:off x="1705" y="2096"/>
                <a:ext cx="138" cy="472"/>
              </a:xfrm>
              <a:custGeom>
                <a:avLst/>
                <a:gdLst>
                  <a:gd name="T0" fmla="*/ 0 w 692"/>
                  <a:gd name="T1" fmla="*/ 0 h 2359"/>
                  <a:gd name="T2" fmla="*/ 688 w 692"/>
                  <a:gd name="T3" fmla="*/ 2315 h 2359"/>
                  <a:gd name="T4" fmla="*/ 688 w 692"/>
                  <a:gd name="T5" fmla="*/ 2319 h 2359"/>
                  <a:gd name="T6" fmla="*/ 688 w 692"/>
                  <a:gd name="T7" fmla="*/ 2324 h 2359"/>
                  <a:gd name="T8" fmla="*/ 692 w 692"/>
                  <a:gd name="T9" fmla="*/ 2324 h 2359"/>
                  <a:gd name="T10" fmla="*/ 692 w 692"/>
                  <a:gd name="T11" fmla="*/ 2327 h 2359"/>
                  <a:gd name="T12" fmla="*/ 688 w 692"/>
                  <a:gd name="T13" fmla="*/ 2327 h 2359"/>
                  <a:gd name="T14" fmla="*/ 688 w 692"/>
                  <a:gd name="T15" fmla="*/ 2331 h 2359"/>
                  <a:gd name="T16" fmla="*/ 688 w 692"/>
                  <a:gd name="T17" fmla="*/ 2335 h 2359"/>
                  <a:gd name="T18" fmla="*/ 688 w 692"/>
                  <a:gd name="T19" fmla="*/ 2338 h 2359"/>
                  <a:gd name="T20" fmla="*/ 688 w 692"/>
                  <a:gd name="T21" fmla="*/ 2343 h 2359"/>
                  <a:gd name="T22" fmla="*/ 685 w 692"/>
                  <a:gd name="T23" fmla="*/ 2343 h 2359"/>
                  <a:gd name="T24" fmla="*/ 685 w 692"/>
                  <a:gd name="T25" fmla="*/ 2347 h 2359"/>
                  <a:gd name="T26" fmla="*/ 680 w 692"/>
                  <a:gd name="T27" fmla="*/ 2347 h 2359"/>
                  <a:gd name="T28" fmla="*/ 680 w 692"/>
                  <a:gd name="T29" fmla="*/ 2351 h 2359"/>
                  <a:gd name="T30" fmla="*/ 676 w 692"/>
                  <a:gd name="T31" fmla="*/ 2351 h 2359"/>
                  <a:gd name="T32" fmla="*/ 676 w 692"/>
                  <a:gd name="T33" fmla="*/ 2354 h 2359"/>
                  <a:gd name="T34" fmla="*/ 673 w 692"/>
                  <a:gd name="T35" fmla="*/ 2354 h 2359"/>
                  <a:gd name="T36" fmla="*/ 669 w 692"/>
                  <a:gd name="T37" fmla="*/ 2359 h 23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
                  <a:gd name="T58" fmla="*/ 0 h 2359"/>
                  <a:gd name="T59" fmla="*/ 692 w 692"/>
                  <a:gd name="T60" fmla="*/ 2359 h 23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 h="2359">
                    <a:moveTo>
                      <a:pt x="0" y="0"/>
                    </a:moveTo>
                    <a:lnTo>
                      <a:pt x="688" y="2315"/>
                    </a:lnTo>
                    <a:lnTo>
                      <a:pt x="688" y="2319"/>
                    </a:lnTo>
                    <a:lnTo>
                      <a:pt x="688" y="2324"/>
                    </a:lnTo>
                    <a:lnTo>
                      <a:pt x="692" y="2324"/>
                    </a:lnTo>
                    <a:lnTo>
                      <a:pt x="692" y="2327"/>
                    </a:lnTo>
                    <a:lnTo>
                      <a:pt x="688" y="2327"/>
                    </a:lnTo>
                    <a:lnTo>
                      <a:pt x="688" y="2331"/>
                    </a:lnTo>
                    <a:lnTo>
                      <a:pt x="688" y="2335"/>
                    </a:lnTo>
                    <a:lnTo>
                      <a:pt x="688" y="2338"/>
                    </a:lnTo>
                    <a:lnTo>
                      <a:pt x="688" y="2343"/>
                    </a:lnTo>
                    <a:lnTo>
                      <a:pt x="685" y="2343"/>
                    </a:lnTo>
                    <a:lnTo>
                      <a:pt x="685" y="2347"/>
                    </a:lnTo>
                    <a:lnTo>
                      <a:pt x="680" y="2347"/>
                    </a:lnTo>
                    <a:lnTo>
                      <a:pt x="680" y="2351"/>
                    </a:lnTo>
                    <a:lnTo>
                      <a:pt x="676" y="2351"/>
                    </a:lnTo>
                    <a:lnTo>
                      <a:pt x="676" y="2354"/>
                    </a:lnTo>
                    <a:lnTo>
                      <a:pt x="673" y="2354"/>
                    </a:lnTo>
                    <a:lnTo>
                      <a:pt x="669" y="235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19" name="Freeform 175">
                <a:extLst>
                  <a:ext uri="{FF2B5EF4-FFF2-40B4-BE49-F238E27FC236}">
                    <a16:creationId xmlns:a16="http://schemas.microsoft.com/office/drawing/2014/main" id="{34172DD4-57D9-4A5D-9F3E-1FD92D08E454}"/>
                  </a:ext>
                </a:extLst>
              </p:cNvPr>
              <p:cNvSpPr>
                <a:spLocks/>
              </p:cNvSpPr>
              <p:nvPr/>
            </p:nvSpPr>
            <p:spPr bwMode="auto">
              <a:xfrm>
                <a:off x="1700" y="2096"/>
                <a:ext cx="5" cy="9"/>
              </a:xfrm>
              <a:custGeom>
                <a:avLst/>
                <a:gdLst>
                  <a:gd name="T0" fmla="*/ 0 w 24"/>
                  <a:gd name="T1" fmla="*/ 44 h 44"/>
                  <a:gd name="T2" fmla="*/ 3 w 24"/>
                  <a:gd name="T3" fmla="*/ 44 h 44"/>
                  <a:gd name="T4" fmla="*/ 3 w 24"/>
                  <a:gd name="T5" fmla="*/ 39 h 44"/>
                  <a:gd name="T6" fmla="*/ 8 w 24"/>
                  <a:gd name="T7" fmla="*/ 39 h 44"/>
                  <a:gd name="T8" fmla="*/ 12 w 24"/>
                  <a:gd name="T9" fmla="*/ 35 h 44"/>
                  <a:gd name="T10" fmla="*/ 16 w 24"/>
                  <a:gd name="T11" fmla="*/ 35 h 44"/>
                  <a:gd name="T12" fmla="*/ 16 w 24"/>
                  <a:gd name="T13" fmla="*/ 32 h 44"/>
                  <a:gd name="T14" fmla="*/ 19 w 24"/>
                  <a:gd name="T15" fmla="*/ 28 h 44"/>
                  <a:gd name="T16" fmla="*/ 19 w 24"/>
                  <a:gd name="T17" fmla="*/ 23 h 44"/>
                  <a:gd name="T18" fmla="*/ 24 w 24"/>
                  <a:gd name="T19" fmla="*/ 23 h 44"/>
                  <a:gd name="T20" fmla="*/ 24 w 24"/>
                  <a:gd name="T21" fmla="*/ 20 h 44"/>
                  <a:gd name="T22" fmla="*/ 24 w 24"/>
                  <a:gd name="T23" fmla="*/ 16 h 44"/>
                  <a:gd name="T24" fmla="*/ 24 w 24"/>
                  <a:gd name="T25" fmla="*/ 12 h 44"/>
                  <a:gd name="T26" fmla="*/ 24 w 24"/>
                  <a:gd name="T27" fmla="*/ 7 h 44"/>
                  <a:gd name="T28" fmla="*/ 24 w 24"/>
                  <a:gd name="T29" fmla="*/ 4 h 44"/>
                  <a:gd name="T30" fmla="*/ 24 w 24"/>
                  <a:gd name="T31" fmla="*/ 0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44"/>
                  <a:gd name="T50" fmla="*/ 24 w 24"/>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44">
                    <a:moveTo>
                      <a:pt x="0" y="44"/>
                    </a:moveTo>
                    <a:lnTo>
                      <a:pt x="3" y="44"/>
                    </a:lnTo>
                    <a:lnTo>
                      <a:pt x="3" y="39"/>
                    </a:lnTo>
                    <a:lnTo>
                      <a:pt x="8" y="39"/>
                    </a:lnTo>
                    <a:lnTo>
                      <a:pt x="12" y="35"/>
                    </a:lnTo>
                    <a:lnTo>
                      <a:pt x="16" y="35"/>
                    </a:lnTo>
                    <a:lnTo>
                      <a:pt x="16" y="32"/>
                    </a:lnTo>
                    <a:lnTo>
                      <a:pt x="19" y="28"/>
                    </a:lnTo>
                    <a:lnTo>
                      <a:pt x="19" y="23"/>
                    </a:lnTo>
                    <a:lnTo>
                      <a:pt x="24" y="23"/>
                    </a:lnTo>
                    <a:lnTo>
                      <a:pt x="24" y="20"/>
                    </a:lnTo>
                    <a:lnTo>
                      <a:pt x="24" y="16"/>
                    </a:lnTo>
                    <a:lnTo>
                      <a:pt x="24" y="12"/>
                    </a:lnTo>
                    <a:lnTo>
                      <a:pt x="24" y="7"/>
                    </a:lnTo>
                    <a:lnTo>
                      <a:pt x="24" y="4"/>
                    </a:lnTo>
                    <a:lnTo>
                      <a:pt x="2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0" name="Freeform 176">
                <a:extLst>
                  <a:ext uri="{FF2B5EF4-FFF2-40B4-BE49-F238E27FC236}">
                    <a16:creationId xmlns:a16="http://schemas.microsoft.com/office/drawing/2014/main" id="{67CA5E12-8740-4628-8449-680CAA2EFCF2}"/>
                  </a:ext>
                </a:extLst>
              </p:cNvPr>
              <p:cNvSpPr>
                <a:spLocks/>
              </p:cNvSpPr>
              <p:nvPr/>
            </p:nvSpPr>
            <p:spPr bwMode="auto">
              <a:xfrm>
                <a:off x="1645" y="2105"/>
                <a:ext cx="193" cy="490"/>
              </a:xfrm>
              <a:custGeom>
                <a:avLst/>
                <a:gdLst>
                  <a:gd name="T0" fmla="*/ 273 w 966"/>
                  <a:gd name="T1" fmla="*/ 0 h 2449"/>
                  <a:gd name="T2" fmla="*/ 966 w 966"/>
                  <a:gd name="T3" fmla="*/ 2315 h 2449"/>
                  <a:gd name="T4" fmla="*/ 716 w 966"/>
                  <a:gd name="T5" fmla="*/ 2449 h 2449"/>
                  <a:gd name="T6" fmla="*/ 0 w 966"/>
                  <a:gd name="T7" fmla="*/ 138 h 2449"/>
                  <a:gd name="T8" fmla="*/ 273 w 966"/>
                  <a:gd name="T9" fmla="*/ 0 h 2449"/>
                  <a:gd name="T10" fmla="*/ 0 60000 65536"/>
                  <a:gd name="T11" fmla="*/ 0 60000 65536"/>
                  <a:gd name="T12" fmla="*/ 0 60000 65536"/>
                  <a:gd name="T13" fmla="*/ 0 60000 65536"/>
                  <a:gd name="T14" fmla="*/ 0 60000 65536"/>
                  <a:gd name="T15" fmla="*/ 0 w 966"/>
                  <a:gd name="T16" fmla="*/ 0 h 2449"/>
                  <a:gd name="T17" fmla="*/ 966 w 966"/>
                  <a:gd name="T18" fmla="*/ 2449 h 2449"/>
                </a:gdLst>
                <a:ahLst/>
                <a:cxnLst>
                  <a:cxn ang="T10">
                    <a:pos x="T0" y="T1"/>
                  </a:cxn>
                  <a:cxn ang="T11">
                    <a:pos x="T2" y="T3"/>
                  </a:cxn>
                  <a:cxn ang="T12">
                    <a:pos x="T4" y="T5"/>
                  </a:cxn>
                  <a:cxn ang="T13">
                    <a:pos x="T6" y="T7"/>
                  </a:cxn>
                  <a:cxn ang="T14">
                    <a:pos x="T8" y="T9"/>
                  </a:cxn>
                </a:cxnLst>
                <a:rect l="T15" t="T16" r="T17" b="T18"/>
                <a:pathLst>
                  <a:path w="966" h="2449">
                    <a:moveTo>
                      <a:pt x="273" y="0"/>
                    </a:moveTo>
                    <a:lnTo>
                      <a:pt x="966" y="2315"/>
                    </a:lnTo>
                    <a:lnTo>
                      <a:pt x="716" y="2449"/>
                    </a:lnTo>
                    <a:lnTo>
                      <a:pt x="0" y="138"/>
                    </a:lnTo>
                    <a:lnTo>
                      <a:pt x="273"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1" name="Line 177">
                <a:extLst>
                  <a:ext uri="{FF2B5EF4-FFF2-40B4-BE49-F238E27FC236}">
                    <a16:creationId xmlns:a16="http://schemas.microsoft.com/office/drawing/2014/main" id="{A240F50A-9AA3-4F0B-9564-20BB7CF6753A}"/>
                  </a:ext>
                </a:extLst>
              </p:cNvPr>
              <p:cNvSpPr>
                <a:spLocks noChangeShapeType="1"/>
              </p:cNvSpPr>
              <p:nvPr/>
            </p:nvSpPr>
            <p:spPr bwMode="auto">
              <a:xfrm flipH="1">
                <a:off x="1788" y="2568"/>
                <a:ext cx="5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 name="Freeform 178">
                <a:extLst>
                  <a:ext uri="{FF2B5EF4-FFF2-40B4-BE49-F238E27FC236}">
                    <a16:creationId xmlns:a16="http://schemas.microsoft.com/office/drawing/2014/main" id="{D0793E03-E681-4A73-AA73-0605AF7E5E4C}"/>
                  </a:ext>
                </a:extLst>
              </p:cNvPr>
              <p:cNvSpPr>
                <a:spLocks/>
              </p:cNvSpPr>
              <p:nvPr/>
            </p:nvSpPr>
            <p:spPr bwMode="auto">
              <a:xfrm>
                <a:off x="1593" y="2133"/>
                <a:ext cx="195" cy="484"/>
              </a:xfrm>
              <a:custGeom>
                <a:avLst/>
                <a:gdLst>
                  <a:gd name="T0" fmla="*/ 977 w 977"/>
                  <a:gd name="T1" fmla="*/ 2311 h 2422"/>
                  <a:gd name="T2" fmla="*/ 965 w 977"/>
                  <a:gd name="T3" fmla="*/ 2320 h 2422"/>
                  <a:gd name="T4" fmla="*/ 953 w 977"/>
                  <a:gd name="T5" fmla="*/ 2323 h 2422"/>
                  <a:gd name="T6" fmla="*/ 942 w 977"/>
                  <a:gd name="T7" fmla="*/ 2327 h 2422"/>
                  <a:gd name="T8" fmla="*/ 930 w 977"/>
                  <a:gd name="T9" fmla="*/ 2335 h 2422"/>
                  <a:gd name="T10" fmla="*/ 918 w 977"/>
                  <a:gd name="T11" fmla="*/ 2339 h 2422"/>
                  <a:gd name="T12" fmla="*/ 905 w 977"/>
                  <a:gd name="T13" fmla="*/ 2347 h 2422"/>
                  <a:gd name="T14" fmla="*/ 894 w 977"/>
                  <a:gd name="T15" fmla="*/ 2351 h 2422"/>
                  <a:gd name="T16" fmla="*/ 882 w 977"/>
                  <a:gd name="T17" fmla="*/ 2359 h 2422"/>
                  <a:gd name="T18" fmla="*/ 870 w 977"/>
                  <a:gd name="T19" fmla="*/ 2362 h 2422"/>
                  <a:gd name="T20" fmla="*/ 859 w 977"/>
                  <a:gd name="T21" fmla="*/ 2367 h 2422"/>
                  <a:gd name="T22" fmla="*/ 847 w 977"/>
                  <a:gd name="T23" fmla="*/ 2375 h 2422"/>
                  <a:gd name="T24" fmla="*/ 835 w 977"/>
                  <a:gd name="T25" fmla="*/ 2378 h 2422"/>
                  <a:gd name="T26" fmla="*/ 823 w 977"/>
                  <a:gd name="T27" fmla="*/ 2383 h 2422"/>
                  <a:gd name="T28" fmla="*/ 807 w 977"/>
                  <a:gd name="T29" fmla="*/ 2390 h 2422"/>
                  <a:gd name="T30" fmla="*/ 796 w 977"/>
                  <a:gd name="T31" fmla="*/ 2394 h 2422"/>
                  <a:gd name="T32" fmla="*/ 783 w 977"/>
                  <a:gd name="T33" fmla="*/ 2399 h 2422"/>
                  <a:gd name="T34" fmla="*/ 771 w 977"/>
                  <a:gd name="T35" fmla="*/ 2406 h 2422"/>
                  <a:gd name="T36" fmla="*/ 759 w 977"/>
                  <a:gd name="T37" fmla="*/ 2410 h 2422"/>
                  <a:gd name="T38" fmla="*/ 748 w 977"/>
                  <a:gd name="T39" fmla="*/ 2415 h 2422"/>
                  <a:gd name="T40" fmla="*/ 736 w 977"/>
                  <a:gd name="T41" fmla="*/ 2422 h 2422"/>
                  <a:gd name="T42" fmla="*/ 7 w 977"/>
                  <a:gd name="T43" fmla="*/ 107 h 2422"/>
                  <a:gd name="T44" fmla="*/ 19 w 977"/>
                  <a:gd name="T45" fmla="*/ 103 h 2422"/>
                  <a:gd name="T46" fmla="*/ 35 w 977"/>
                  <a:gd name="T47" fmla="*/ 99 h 2422"/>
                  <a:gd name="T48" fmla="*/ 47 w 977"/>
                  <a:gd name="T49" fmla="*/ 91 h 2422"/>
                  <a:gd name="T50" fmla="*/ 59 w 977"/>
                  <a:gd name="T51" fmla="*/ 87 h 2422"/>
                  <a:gd name="T52" fmla="*/ 74 w 977"/>
                  <a:gd name="T53" fmla="*/ 84 h 2422"/>
                  <a:gd name="T54" fmla="*/ 87 w 977"/>
                  <a:gd name="T55" fmla="*/ 75 h 2422"/>
                  <a:gd name="T56" fmla="*/ 99 w 977"/>
                  <a:gd name="T57" fmla="*/ 71 h 2422"/>
                  <a:gd name="T58" fmla="*/ 111 w 977"/>
                  <a:gd name="T59" fmla="*/ 63 h 2422"/>
                  <a:gd name="T60" fmla="*/ 127 w 977"/>
                  <a:gd name="T61" fmla="*/ 59 h 2422"/>
                  <a:gd name="T62" fmla="*/ 138 w 977"/>
                  <a:gd name="T63" fmla="*/ 56 h 2422"/>
                  <a:gd name="T64" fmla="*/ 150 w 977"/>
                  <a:gd name="T65" fmla="*/ 47 h 2422"/>
                  <a:gd name="T66" fmla="*/ 166 w 977"/>
                  <a:gd name="T67" fmla="*/ 43 h 2422"/>
                  <a:gd name="T68" fmla="*/ 178 w 977"/>
                  <a:gd name="T69" fmla="*/ 36 h 2422"/>
                  <a:gd name="T70" fmla="*/ 190 w 977"/>
                  <a:gd name="T71" fmla="*/ 31 h 2422"/>
                  <a:gd name="T72" fmla="*/ 201 w 977"/>
                  <a:gd name="T73" fmla="*/ 24 h 2422"/>
                  <a:gd name="T74" fmla="*/ 217 w 977"/>
                  <a:gd name="T75" fmla="*/ 20 h 2422"/>
                  <a:gd name="T76" fmla="*/ 229 w 977"/>
                  <a:gd name="T77" fmla="*/ 15 h 2422"/>
                  <a:gd name="T78" fmla="*/ 241 w 977"/>
                  <a:gd name="T79" fmla="*/ 8 h 2422"/>
                  <a:gd name="T80" fmla="*/ 253 w 977"/>
                  <a:gd name="T81" fmla="*/ 4 h 24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7"/>
                  <a:gd name="T124" fmla="*/ 0 h 2422"/>
                  <a:gd name="T125" fmla="*/ 977 w 977"/>
                  <a:gd name="T126" fmla="*/ 2422 h 24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7" h="2422">
                    <a:moveTo>
                      <a:pt x="261" y="0"/>
                    </a:moveTo>
                    <a:lnTo>
                      <a:pt x="977" y="2311"/>
                    </a:lnTo>
                    <a:lnTo>
                      <a:pt x="970" y="2315"/>
                    </a:lnTo>
                    <a:lnTo>
                      <a:pt x="965" y="2320"/>
                    </a:lnTo>
                    <a:lnTo>
                      <a:pt x="958" y="2320"/>
                    </a:lnTo>
                    <a:lnTo>
                      <a:pt x="953" y="2323"/>
                    </a:lnTo>
                    <a:lnTo>
                      <a:pt x="946" y="2327"/>
                    </a:lnTo>
                    <a:lnTo>
                      <a:pt x="942" y="2327"/>
                    </a:lnTo>
                    <a:lnTo>
                      <a:pt x="933" y="2331"/>
                    </a:lnTo>
                    <a:lnTo>
                      <a:pt x="930" y="2335"/>
                    </a:lnTo>
                    <a:lnTo>
                      <a:pt x="921" y="2339"/>
                    </a:lnTo>
                    <a:lnTo>
                      <a:pt x="918" y="2339"/>
                    </a:lnTo>
                    <a:lnTo>
                      <a:pt x="910" y="2343"/>
                    </a:lnTo>
                    <a:lnTo>
                      <a:pt x="905" y="2347"/>
                    </a:lnTo>
                    <a:lnTo>
                      <a:pt x="898" y="2347"/>
                    </a:lnTo>
                    <a:lnTo>
                      <a:pt x="894" y="2351"/>
                    </a:lnTo>
                    <a:lnTo>
                      <a:pt x="886" y="2355"/>
                    </a:lnTo>
                    <a:lnTo>
                      <a:pt x="882" y="2359"/>
                    </a:lnTo>
                    <a:lnTo>
                      <a:pt x="875" y="2359"/>
                    </a:lnTo>
                    <a:lnTo>
                      <a:pt x="870" y="2362"/>
                    </a:lnTo>
                    <a:lnTo>
                      <a:pt x="863" y="2367"/>
                    </a:lnTo>
                    <a:lnTo>
                      <a:pt x="859" y="2367"/>
                    </a:lnTo>
                    <a:lnTo>
                      <a:pt x="851" y="2371"/>
                    </a:lnTo>
                    <a:lnTo>
                      <a:pt x="847" y="2375"/>
                    </a:lnTo>
                    <a:lnTo>
                      <a:pt x="838" y="2375"/>
                    </a:lnTo>
                    <a:lnTo>
                      <a:pt x="835" y="2378"/>
                    </a:lnTo>
                    <a:lnTo>
                      <a:pt x="827" y="2383"/>
                    </a:lnTo>
                    <a:lnTo>
                      <a:pt x="823" y="2383"/>
                    </a:lnTo>
                    <a:lnTo>
                      <a:pt x="815" y="2387"/>
                    </a:lnTo>
                    <a:lnTo>
                      <a:pt x="807" y="2390"/>
                    </a:lnTo>
                    <a:lnTo>
                      <a:pt x="803" y="2390"/>
                    </a:lnTo>
                    <a:lnTo>
                      <a:pt x="796" y="2394"/>
                    </a:lnTo>
                    <a:lnTo>
                      <a:pt x="791" y="2399"/>
                    </a:lnTo>
                    <a:lnTo>
                      <a:pt x="783" y="2399"/>
                    </a:lnTo>
                    <a:lnTo>
                      <a:pt x="780" y="2403"/>
                    </a:lnTo>
                    <a:lnTo>
                      <a:pt x="771" y="2406"/>
                    </a:lnTo>
                    <a:lnTo>
                      <a:pt x="768" y="2406"/>
                    </a:lnTo>
                    <a:lnTo>
                      <a:pt x="759" y="2410"/>
                    </a:lnTo>
                    <a:lnTo>
                      <a:pt x="755" y="2415"/>
                    </a:lnTo>
                    <a:lnTo>
                      <a:pt x="748" y="2415"/>
                    </a:lnTo>
                    <a:lnTo>
                      <a:pt x="743" y="2418"/>
                    </a:lnTo>
                    <a:lnTo>
                      <a:pt x="736" y="2422"/>
                    </a:lnTo>
                    <a:lnTo>
                      <a:pt x="0" y="110"/>
                    </a:lnTo>
                    <a:lnTo>
                      <a:pt x="7" y="107"/>
                    </a:lnTo>
                    <a:lnTo>
                      <a:pt x="16" y="107"/>
                    </a:lnTo>
                    <a:lnTo>
                      <a:pt x="19" y="103"/>
                    </a:lnTo>
                    <a:lnTo>
                      <a:pt x="27" y="99"/>
                    </a:lnTo>
                    <a:lnTo>
                      <a:pt x="35" y="99"/>
                    </a:lnTo>
                    <a:lnTo>
                      <a:pt x="39" y="95"/>
                    </a:lnTo>
                    <a:lnTo>
                      <a:pt x="47" y="91"/>
                    </a:lnTo>
                    <a:lnTo>
                      <a:pt x="55" y="91"/>
                    </a:lnTo>
                    <a:lnTo>
                      <a:pt x="59" y="87"/>
                    </a:lnTo>
                    <a:lnTo>
                      <a:pt x="67" y="84"/>
                    </a:lnTo>
                    <a:lnTo>
                      <a:pt x="74" y="84"/>
                    </a:lnTo>
                    <a:lnTo>
                      <a:pt x="79" y="79"/>
                    </a:lnTo>
                    <a:lnTo>
                      <a:pt x="87" y="75"/>
                    </a:lnTo>
                    <a:lnTo>
                      <a:pt x="95" y="71"/>
                    </a:lnTo>
                    <a:lnTo>
                      <a:pt x="99" y="71"/>
                    </a:lnTo>
                    <a:lnTo>
                      <a:pt x="106" y="68"/>
                    </a:lnTo>
                    <a:lnTo>
                      <a:pt x="111" y="63"/>
                    </a:lnTo>
                    <a:lnTo>
                      <a:pt x="118" y="63"/>
                    </a:lnTo>
                    <a:lnTo>
                      <a:pt x="127" y="59"/>
                    </a:lnTo>
                    <a:lnTo>
                      <a:pt x="130" y="56"/>
                    </a:lnTo>
                    <a:lnTo>
                      <a:pt x="138" y="56"/>
                    </a:lnTo>
                    <a:lnTo>
                      <a:pt x="146" y="52"/>
                    </a:lnTo>
                    <a:lnTo>
                      <a:pt x="150" y="47"/>
                    </a:lnTo>
                    <a:lnTo>
                      <a:pt x="158" y="43"/>
                    </a:lnTo>
                    <a:lnTo>
                      <a:pt x="166" y="43"/>
                    </a:lnTo>
                    <a:lnTo>
                      <a:pt x="169" y="40"/>
                    </a:lnTo>
                    <a:lnTo>
                      <a:pt x="178" y="36"/>
                    </a:lnTo>
                    <a:lnTo>
                      <a:pt x="185" y="36"/>
                    </a:lnTo>
                    <a:lnTo>
                      <a:pt x="190" y="31"/>
                    </a:lnTo>
                    <a:lnTo>
                      <a:pt x="197" y="28"/>
                    </a:lnTo>
                    <a:lnTo>
                      <a:pt x="201" y="24"/>
                    </a:lnTo>
                    <a:lnTo>
                      <a:pt x="210" y="24"/>
                    </a:lnTo>
                    <a:lnTo>
                      <a:pt x="217" y="20"/>
                    </a:lnTo>
                    <a:lnTo>
                      <a:pt x="222" y="15"/>
                    </a:lnTo>
                    <a:lnTo>
                      <a:pt x="229" y="15"/>
                    </a:lnTo>
                    <a:lnTo>
                      <a:pt x="238" y="12"/>
                    </a:lnTo>
                    <a:lnTo>
                      <a:pt x="241" y="8"/>
                    </a:lnTo>
                    <a:lnTo>
                      <a:pt x="249" y="4"/>
                    </a:lnTo>
                    <a:lnTo>
                      <a:pt x="253" y="4"/>
                    </a:lnTo>
                    <a:lnTo>
                      <a:pt x="261"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3" name="Freeform 179">
                <a:extLst>
                  <a:ext uri="{FF2B5EF4-FFF2-40B4-BE49-F238E27FC236}">
                    <a16:creationId xmlns:a16="http://schemas.microsoft.com/office/drawing/2014/main" id="{28545A91-56D7-4A93-B88B-932B5378A4FE}"/>
                  </a:ext>
                </a:extLst>
              </p:cNvPr>
              <p:cNvSpPr>
                <a:spLocks/>
              </p:cNvSpPr>
              <p:nvPr/>
            </p:nvSpPr>
            <p:spPr bwMode="auto">
              <a:xfrm>
                <a:off x="1504" y="2155"/>
                <a:ext cx="236" cy="496"/>
              </a:xfrm>
              <a:custGeom>
                <a:avLst/>
                <a:gdLst>
                  <a:gd name="T0" fmla="*/ 1180 w 1180"/>
                  <a:gd name="T1" fmla="*/ 2312 h 2479"/>
                  <a:gd name="T2" fmla="*/ 1160 w 1180"/>
                  <a:gd name="T3" fmla="*/ 2320 h 2479"/>
                  <a:gd name="T4" fmla="*/ 1140 w 1180"/>
                  <a:gd name="T5" fmla="*/ 2328 h 2479"/>
                  <a:gd name="T6" fmla="*/ 1120 w 1180"/>
                  <a:gd name="T7" fmla="*/ 2336 h 2479"/>
                  <a:gd name="T8" fmla="*/ 1097 w 1180"/>
                  <a:gd name="T9" fmla="*/ 2344 h 2479"/>
                  <a:gd name="T10" fmla="*/ 1076 w 1180"/>
                  <a:gd name="T11" fmla="*/ 2352 h 2479"/>
                  <a:gd name="T12" fmla="*/ 1057 w 1180"/>
                  <a:gd name="T13" fmla="*/ 2360 h 2479"/>
                  <a:gd name="T14" fmla="*/ 1037 w 1180"/>
                  <a:gd name="T15" fmla="*/ 2368 h 2479"/>
                  <a:gd name="T16" fmla="*/ 1018 w 1180"/>
                  <a:gd name="T17" fmla="*/ 2375 h 2479"/>
                  <a:gd name="T18" fmla="*/ 997 w 1180"/>
                  <a:gd name="T19" fmla="*/ 2388 h 2479"/>
                  <a:gd name="T20" fmla="*/ 974 w 1180"/>
                  <a:gd name="T21" fmla="*/ 2395 h 2479"/>
                  <a:gd name="T22" fmla="*/ 954 w 1180"/>
                  <a:gd name="T23" fmla="*/ 2403 h 2479"/>
                  <a:gd name="T24" fmla="*/ 934 w 1180"/>
                  <a:gd name="T25" fmla="*/ 2411 h 2479"/>
                  <a:gd name="T26" fmla="*/ 914 w 1180"/>
                  <a:gd name="T27" fmla="*/ 2419 h 2479"/>
                  <a:gd name="T28" fmla="*/ 895 w 1180"/>
                  <a:gd name="T29" fmla="*/ 2427 h 2479"/>
                  <a:gd name="T30" fmla="*/ 872 w 1180"/>
                  <a:gd name="T31" fmla="*/ 2435 h 2479"/>
                  <a:gd name="T32" fmla="*/ 851 w 1180"/>
                  <a:gd name="T33" fmla="*/ 2442 h 2479"/>
                  <a:gd name="T34" fmla="*/ 831 w 1180"/>
                  <a:gd name="T35" fmla="*/ 2451 h 2479"/>
                  <a:gd name="T36" fmla="*/ 812 w 1180"/>
                  <a:gd name="T37" fmla="*/ 2458 h 2479"/>
                  <a:gd name="T38" fmla="*/ 788 w 1180"/>
                  <a:gd name="T39" fmla="*/ 2470 h 2479"/>
                  <a:gd name="T40" fmla="*/ 768 w 1180"/>
                  <a:gd name="T41" fmla="*/ 2479 h 2479"/>
                  <a:gd name="T42" fmla="*/ 13 w 1180"/>
                  <a:gd name="T43" fmla="*/ 167 h 2479"/>
                  <a:gd name="T44" fmla="*/ 32 w 1180"/>
                  <a:gd name="T45" fmla="*/ 159 h 2479"/>
                  <a:gd name="T46" fmla="*/ 55 w 1180"/>
                  <a:gd name="T47" fmla="*/ 151 h 2479"/>
                  <a:gd name="T48" fmla="*/ 80 w 1180"/>
                  <a:gd name="T49" fmla="*/ 143 h 2479"/>
                  <a:gd name="T50" fmla="*/ 99 w 1180"/>
                  <a:gd name="T51" fmla="*/ 132 h 2479"/>
                  <a:gd name="T52" fmla="*/ 123 w 1180"/>
                  <a:gd name="T53" fmla="*/ 124 h 2479"/>
                  <a:gd name="T54" fmla="*/ 147 w 1180"/>
                  <a:gd name="T55" fmla="*/ 115 h 2479"/>
                  <a:gd name="T56" fmla="*/ 166 w 1180"/>
                  <a:gd name="T57" fmla="*/ 108 h 2479"/>
                  <a:gd name="T58" fmla="*/ 191 w 1180"/>
                  <a:gd name="T59" fmla="*/ 99 h 2479"/>
                  <a:gd name="T60" fmla="*/ 210 w 1180"/>
                  <a:gd name="T61" fmla="*/ 92 h 2479"/>
                  <a:gd name="T62" fmla="*/ 234 w 1180"/>
                  <a:gd name="T63" fmla="*/ 80 h 2479"/>
                  <a:gd name="T64" fmla="*/ 258 w 1180"/>
                  <a:gd name="T65" fmla="*/ 72 h 2479"/>
                  <a:gd name="T66" fmla="*/ 277 w 1180"/>
                  <a:gd name="T67" fmla="*/ 64 h 2479"/>
                  <a:gd name="T68" fmla="*/ 301 w 1180"/>
                  <a:gd name="T69" fmla="*/ 56 h 2479"/>
                  <a:gd name="T70" fmla="*/ 325 w 1180"/>
                  <a:gd name="T71" fmla="*/ 48 h 2479"/>
                  <a:gd name="T72" fmla="*/ 344 w 1180"/>
                  <a:gd name="T73" fmla="*/ 41 h 2479"/>
                  <a:gd name="T74" fmla="*/ 368 w 1180"/>
                  <a:gd name="T75" fmla="*/ 32 h 2479"/>
                  <a:gd name="T76" fmla="*/ 388 w 1180"/>
                  <a:gd name="T77" fmla="*/ 21 h 2479"/>
                  <a:gd name="T78" fmla="*/ 412 w 1180"/>
                  <a:gd name="T79" fmla="*/ 13 h 2479"/>
                  <a:gd name="T80" fmla="*/ 436 w 1180"/>
                  <a:gd name="T81" fmla="*/ 5 h 24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0"/>
                  <a:gd name="T124" fmla="*/ 0 h 2479"/>
                  <a:gd name="T125" fmla="*/ 1180 w 1180"/>
                  <a:gd name="T126" fmla="*/ 2479 h 24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0" h="2479">
                    <a:moveTo>
                      <a:pt x="444" y="0"/>
                    </a:moveTo>
                    <a:lnTo>
                      <a:pt x="1180" y="2312"/>
                    </a:lnTo>
                    <a:lnTo>
                      <a:pt x="1172" y="2316"/>
                    </a:lnTo>
                    <a:lnTo>
                      <a:pt x="1160" y="2320"/>
                    </a:lnTo>
                    <a:lnTo>
                      <a:pt x="1148" y="2324"/>
                    </a:lnTo>
                    <a:lnTo>
                      <a:pt x="1140" y="2328"/>
                    </a:lnTo>
                    <a:lnTo>
                      <a:pt x="1129" y="2332"/>
                    </a:lnTo>
                    <a:lnTo>
                      <a:pt x="1120" y="2336"/>
                    </a:lnTo>
                    <a:lnTo>
                      <a:pt x="1108" y="2340"/>
                    </a:lnTo>
                    <a:lnTo>
                      <a:pt x="1097" y="2344"/>
                    </a:lnTo>
                    <a:lnTo>
                      <a:pt x="1089" y="2347"/>
                    </a:lnTo>
                    <a:lnTo>
                      <a:pt x="1076" y="2352"/>
                    </a:lnTo>
                    <a:lnTo>
                      <a:pt x="1069" y="2356"/>
                    </a:lnTo>
                    <a:lnTo>
                      <a:pt x="1057" y="2360"/>
                    </a:lnTo>
                    <a:lnTo>
                      <a:pt x="1050" y="2363"/>
                    </a:lnTo>
                    <a:lnTo>
                      <a:pt x="1037" y="2368"/>
                    </a:lnTo>
                    <a:lnTo>
                      <a:pt x="1025" y="2372"/>
                    </a:lnTo>
                    <a:lnTo>
                      <a:pt x="1018" y="2375"/>
                    </a:lnTo>
                    <a:lnTo>
                      <a:pt x="1006" y="2384"/>
                    </a:lnTo>
                    <a:lnTo>
                      <a:pt x="997" y="2388"/>
                    </a:lnTo>
                    <a:lnTo>
                      <a:pt x="986" y="2391"/>
                    </a:lnTo>
                    <a:lnTo>
                      <a:pt x="974" y="2395"/>
                    </a:lnTo>
                    <a:lnTo>
                      <a:pt x="966" y="2400"/>
                    </a:lnTo>
                    <a:lnTo>
                      <a:pt x="954" y="2403"/>
                    </a:lnTo>
                    <a:lnTo>
                      <a:pt x="946" y="2407"/>
                    </a:lnTo>
                    <a:lnTo>
                      <a:pt x="934" y="2411"/>
                    </a:lnTo>
                    <a:lnTo>
                      <a:pt x="923" y="2416"/>
                    </a:lnTo>
                    <a:lnTo>
                      <a:pt x="914" y="2419"/>
                    </a:lnTo>
                    <a:lnTo>
                      <a:pt x="902" y="2423"/>
                    </a:lnTo>
                    <a:lnTo>
                      <a:pt x="895" y="2427"/>
                    </a:lnTo>
                    <a:lnTo>
                      <a:pt x="883" y="2430"/>
                    </a:lnTo>
                    <a:lnTo>
                      <a:pt x="872" y="2435"/>
                    </a:lnTo>
                    <a:lnTo>
                      <a:pt x="863" y="2439"/>
                    </a:lnTo>
                    <a:lnTo>
                      <a:pt x="851" y="2442"/>
                    </a:lnTo>
                    <a:lnTo>
                      <a:pt x="840" y="2446"/>
                    </a:lnTo>
                    <a:lnTo>
                      <a:pt x="831" y="2451"/>
                    </a:lnTo>
                    <a:lnTo>
                      <a:pt x="819" y="2455"/>
                    </a:lnTo>
                    <a:lnTo>
                      <a:pt x="812" y="2458"/>
                    </a:lnTo>
                    <a:lnTo>
                      <a:pt x="800" y="2467"/>
                    </a:lnTo>
                    <a:lnTo>
                      <a:pt x="788" y="2470"/>
                    </a:lnTo>
                    <a:lnTo>
                      <a:pt x="780" y="2474"/>
                    </a:lnTo>
                    <a:lnTo>
                      <a:pt x="768" y="2479"/>
                    </a:lnTo>
                    <a:lnTo>
                      <a:pt x="0" y="171"/>
                    </a:lnTo>
                    <a:lnTo>
                      <a:pt x="13" y="167"/>
                    </a:lnTo>
                    <a:lnTo>
                      <a:pt x="24" y="164"/>
                    </a:lnTo>
                    <a:lnTo>
                      <a:pt x="32" y="159"/>
                    </a:lnTo>
                    <a:lnTo>
                      <a:pt x="44" y="155"/>
                    </a:lnTo>
                    <a:lnTo>
                      <a:pt x="55" y="151"/>
                    </a:lnTo>
                    <a:lnTo>
                      <a:pt x="68" y="148"/>
                    </a:lnTo>
                    <a:lnTo>
                      <a:pt x="80" y="143"/>
                    </a:lnTo>
                    <a:lnTo>
                      <a:pt x="87" y="136"/>
                    </a:lnTo>
                    <a:lnTo>
                      <a:pt x="99" y="132"/>
                    </a:lnTo>
                    <a:lnTo>
                      <a:pt x="111" y="127"/>
                    </a:lnTo>
                    <a:lnTo>
                      <a:pt x="123" y="124"/>
                    </a:lnTo>
                    <a:lnTo>
                      <a:pt x="135" y="120"/>
                    </a:lnTo>
                    <a:lnTo>
                      <a:pt x="147" y="115"/>
                    </a:lnTo>
                    <a:lnTo>
                      <a:pt x="155" y="111"/>
                    </a:lnTo>
                    <a:lnTo>
                      <a:pt x="166" y="108"/>
                    </a:lnTo>
                    <a:lnTo>
                      <a:pt x="178" y="104"/>
                    </a:lnTo>
                    <a:lnTo>
                      <a:pt x="191" y="99"/>
                    </a:lnTo>
                    <a:lnTo>
                      <a:pt x="203" y="96"/>
                    </a:lnTo>
                    <a:lnTo>
                      <a:pt x="210" y="92"/>
                    </a:lnTo>
                    <a:lnTo>
                      <a:pt x="222" y="88"/>
                    </a:lnTo>
                    <a:lnTo>
                      <a:pt x="234" y="80"/>
                    </a:lnTo>
                    <a:lnTo>
                      <a:pt x="245" y="76"/>
                    </a:lnTo>
                    <a:lnTo>
                      <a:pt x="258" y="72"/>
                    </a:lnTo>
                    <a:lnTo>
                      <a:pt x="270" y="69"/>
                    </a:lnTo>
                    <a:lnTo>
                      <a:pt x="277" y="64"/>
                    </a:lnTo>
                    <a:lnTo>
                      <a:pt x="289" y="60"/>
                    </a:lnTo>
                    <a:lnTo>
                      <a:pt x="301" y="56"/>
                    </a:lnTo>
                    <a:lnTo>
                      <a:pt x="314" y="53"/>
                    </a:lnTo>
                    <a:lnTo>
                      <a:pt x="325" y="48"/>
                    </a:lnTo>
                    <a:lnTo>
                      <a:pt x="333" y="44"/>
                    </a:lnTo>
                    <a:lnTo>
                      <a:pt x="344" y="41"/>
                    </a:lnTo>
                    <a:lnTo>
                      <a:pt x="356" y="37"/>
                    </a:lnTo>
                    <a:lnTo>
                      <a:pt x="368" y="32"/>
                    </a:lnTo>
                    <a:lnTo>
                      <a:pt x="381" y="25"/>
                    </a:lnTo>
                    <a:lnTo>
                      <a:pt x="388" y="21"/>
                    </a:lnTo>
                    <a:lnTo>
                      <a:pt x="400" y="16"/>
                    </a:lnTo>
                    <a:lnTo>
                      <a:pt x="412" y="13"/>
                    </a:lnTo>
                    <a:lnTo>
                      <a:pt x="423" y="9"/>
                    </a:lnTo>
                    <a:lnTo>
                      <a:pt x="436" y="5"/>
                    </a:lnTo>
                    <a:lnTo>
                      <a:pt x="444"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4" name="Freeform 180">
                <a:extLst>
                  <a:ext uri="{FF2B5EF4-FFF2-40B4-BE49-F238E27FC236}">
                    <a16:creationId xmlns:a16="http://schemas.microsoft.com/office/drawing/2014/main" id="{FA5F63A4-BABB-4F4C-9EE7-4DD9AE8873C4}"/>
                  </a:ext>
                </a:extLst>
              </p:cNvPr>
              <p:cNvSpPr>
                <a:spLocks/>
              </p:cNvSpPr>
              <p:nvPr/>
            </p:nvSpPr>
            <p:spPr bwMode="auto">
              <a:xfrm>
                <a:off x="1393" y="2189"/>
                <a:ext cx="265" cy="514"/>
              </a:xfrm>
              <a:custGeom>
                <a:avLst/>
                <a:gdLst>
                  <a:gd name="T0" fmla="*/ 1322 w 1322"/>
                  <a:gd name="T1" fmla="*/ 2308 h 2569"/>
                  <a:gd name="T2" fmla="*/ 1299 w 1322"/>
                  <a:gd name="T3" fmla="*/ 2319 h 2569"/>
                  <a:gd name="T4" fmla="*/ 1275 w 1322"/>
                  <a:gd name="T5" fmla="*/ 2327 h 2569"/>
                  <a:gd name="T6" fmla="*/ 1247 w 1322"/>
                  <a:gd name="T7" fmla="*/ 2340 h 2569"/>
                  <a:gd name="T8" fmla="*/ 1223 w 1322"/>
                  <a:gd name="T9" fmla="*/ 2351 h 2569"/>
                  <a:gd name="T10" fmla="*/ 1199 w 1322"/>
                  <a:gd name="T11" fmla="*/ 2363 h 2569"/>
                  <a:gd name="T12" fmla="*/ 1172 w 1322"/>
                  <a:gd name="T13" fmla="*/ 2370 h 2569"/>
                  <a:gd name="T14" fmla="*/ 1148 w 1322"/>
                  <a:gd name="T15" fmla="*/ 2382 h 2569"/>
                  <a:gd name="T16" fmla="*/ 1125 w 1322"/>
                  <a:gd name="T17" fmla="*/ 2394 h 2569"/>
                  <a:gd name="T18" fmla="*/ 1100 w 1322"/>
                  <a:gd name="T19" fmla="*/ 2407 h 2569"/>
                  <a:gd name="T20" fmla="*/ 1072 w 1322"/>
                  <a:gd name="T21" fmla="*/ 2418 h 2569"/>
                  <a:gd name="T22" fmla="*/ 1049 w 1322"/>
                  <a:gd name="T23" fmla="*/ 2434 h 2569"/>
                  <a:gd name="T24" fmla="*/ 1025 w 1322"/>
                  <a:gd name="T25" fmla="*/ 2446 h 2569"/>
                  <a:gd name="T26" fmla="*/ 998 w 1322"/>
                  <a:gd name="T27" fmla="*/ 2458 h 2569"/>
                  <a:gd name="T28" fmla="*/ 974 w 1322"/>
                  <a:gd name="T29" fmla="*/ 2470 h 2569"/>
                  <a:gd name="T30" fmla="*/ 950 w 1322"/>
                  <a:gd name="T31" fmla="*/ 2486 h 2569"/>
                  <a:gd name="T32" fmla="*/ 926 w 1322"/>
                  <a:gd name="T33" fmla="*/ 2497 h 2569"/>
                  <a:gd name="T34" fmla="*/ 898 w 1322"/>
                  <a:gd name="T35" fmla="*/ 2513 h 2569"/>
                  <a:gd name="T36" fmla="*/ 875 w 1322"/>
                  <a:gd name="T37" fmla="*/ 2529 h 2569"/>
                  <a:gd name="T38" fmla="*/ 852 w 1322"/>
                  <a:gd name="T39" fmla="*/ 2544 h 2569"/>
                  <a:gd name="T40" fmla="*/ 827 w 1322"/>
                  <a:gd name="T41" fmla="*/ 2557 h 2569"/>
                  <a:gd name="T42" fmla="*/ 824 w 1322"/>
                  <a:gd name="T43" fmla="*/ 2560 h 2569"/>
                  <a:gd name="T44" fmla="*/ 820 w 1322"/>
                  <a:gd name="T45" fmla="*/ 2565 h 2569"/>
                  <a:gd name="T46" fmla="*/ 815 w 1322"/>
                  <a:gd name="T47" fmla="*/ 2569 h 2569"/>
                  <a:gd name="T48" fmla="*/ 4 w 1322"/>
                  <a:gd name="T49" fmla="*/ 266 h 2569"/>
                  <a:gd name="T50" fmla="*/ 9 w 1322"/>
                  <a:gd name="T51" fmla="*/ 261 h 2569"/>
                  <a:gd name="T52" fmla="*/ 12 w 1322"/>
                  <a:gd name="T53" fmla="*/ 257 h 2569"/>
                  <a:gd name="T54" fmla="*/ 28 w 1322"/>
                  <a:gd name="T55" fmla="*/ 250 h 2569"/>
                  <a:gd name="T56" fmla="*/ 56 w 1322"/>
                  <a:gd name="T57" fmla="*/ 234 h 2569"/>
                  <a:gd name="T58" fmla="*/ 79 w 1322"/>
                  <a:gd name="T59" fmla="*/ 218 h 2569"/>
                  <a:gd name="T60" fmla="*/ 107 w 1322"/>
                  <a:gd name="T61" fmla="*/ 206 h 2569"/>
                  <a:gd name="T62" fmla="*/ 135 w 1322"/>
                  <a:gd name="T63" fmla="*/ 190 h 2569"/>
                  <a:gd name="T64" fmla="*/ 162 w 1322"/>
                  <a:gd name="T65" fmla="*/ 174 h 2569"/>
                  <a:gd name="T66" fmla="*/ 190 w 1322"/>
                  <a:gd name="T67" fmla="*/ 162 h 2569"/>
                  <a:gd name="T68" fmla="*/ 218 w 1322"/>
                  <a:gd name="T69" fmla="*/ 150 h 2569"/>
                  <a:gd name="T70" fmla="*/ 241 w 1322"/>
                  <a:gd name="T71" fmla="*/ 134 h 2569"/>
                  <a:gd name="T72" fmla="*/ 269 w 1322"/>
                  <a:gd name="T73" fmla="*/ 123 h 2569"/>
                  <a:gd name="T74" fmla="*/ 297 w 1322"/>
                  <a:gd name="T75" fmla="*/ 111 h 2569"/>
                  <a:gd name="T76" fmla="*/ 325 w 1322"/>
                  <a:gd name="T77" fmla="*/ 99 h 2569"/>
                  <a:gd name="T78" fmla="*/ 352 w 1322"/>
                  <a:gd name="T79" fmla="*/ 87 h 2569"/>
                  <a:gd name="T80" fmla="*/ 377 w 1322"/>
                  <a:gd name="T81" fmla="*/ 76 h 2569"/>
                  <a:gd name="T82" fmla="*/ 403 w 1322"/>
                  <a:gd name="T83" fmla="*/ 63 h 2569"/>
                  <a:gd name="T84" fmla="*/ 431 w 1322"/>
                  <a:gd name="T85" fmla="*/ 51 h 2569"/>
                  <a:gd name="T86" fmla="*/ 459 w 1322"/>
                  <a:gd name="T87" fmla="*/ 39 h 2569"/>
                  <a:gd name="T88" fmla="*/ 487 w 1322"/>
                  <a:gd name="T89" fmla="*/ 28 h 2569"/>
                  <a:gd name="T90" fmla="*/ 514 w 1322"/>
                  <a:gd name="T91" fmla="*/ 16 h 2569"/>
                  <a:gd name="T92" fmla="*/ 539 w 1322"/>
                  <a:gd name="T93" fmla="*/ 7 h 25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22"/>
                  <a:gd name="T142" fmla="*/ 0 h 2569"/>
                  <a:gd name="T143" fmla="*/ 1322 w 1322"/>
                  <a:gd name="T144" fmla="*/ 2569 h 25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22" h="2569">
                    <a:moveTo>
                      <a:pt x="554" y="0"/>
                    </a:moveTo>
                    <a:lnTo>
                      <a:pt x="1322" y="2308"/>
                    </a:lnTo>
                    <a:lnTo>
                      <a:pt x="1310" y="2312"/>
                    </a:lnTo>
                    <a:lnTo>
                      <a:pt x="1299" y="2319"/>
                    </a:lnTo>
                    <a:lnTo>
                      <a:pt x="1287" y="2324"/>
                    </a:lnTo>
                    <a:lnTo>
                      <a:pt x="1275" y="2327"/>
                    </a:lnTo>
                    <a:lnTo>
                      <a:pt x="1259" y="2335"/>
                    </a:lnTo>
                    <a:lnTo>
                      <a:pt x="1247" y="2340"/>
                    </a:lnTo>
                    <a:lnTo>
                      <a:pt x="1236" y="2343"/>
                    </a:lnTo>
                    <a:lnTo>
                      <a:pt x="1223" y="2351"/>
                    </a:lnTo>
                    <a:lnTo>
                      <a:pt x="1211" y="2354"/>
                    </a:lnTo>
                    <a:lnTo>
                      <a:pt x="1199" y="2363"/>
                    </a:lnTo>
                    <a:lnTo>
                      <a:pt x="1188" y="2367"/>
                    </a:lnTo>
                    <a:lnTo>
                      <a:pt x="1172" y="2370"/>
                    </a:lnTo>
                    <a:lnTo>
                      <a:pt x="1160" y="2379"/>
                    </a:lnTo>
                    <a:lnTo>
                      <a:pt x="1148" y="2382"/>
                    </a:lnTo>
                    <a:lnTo>
                      <a:pt x="1136" y="2391"/>
                    </a:lnTo>
                    <a:lnTo>
                      <a:pt x="1125" y="2394"/>
                    </a:lnTo>
                    <a:lnTo>
                      <a:pt x="1113" y="2402"/>
                    </a:lnTo>
                    <a:lnTo>
                      <a:pt x="1100" y="2407"/>
                    </a:lnTo>
                    <a:lnTo>
                      <a:pt x="1085" y="2414"/>
                    </a:lnTo>
                    <a:lnTo>
                      <a:pt x="1072" y="2418"/>
                    </a:lnTo>
                    <a:lnTo>
                      <a:pt x="1061" y="2426"/>
                    </a:lnTo>
                    <a:lnTo>
                      <a:pt x="1049" y="2434"/>
                    </a:lnTo>
                    <a:lnTo>
                      <a:pt x="1037" y="2438"/>
                    </a:lnTo>
                    <a:lnTo>
                      <a:pt x="1025" y="2446"/>
                    </a:lnTo>
                    <a:lnTo>
                      <a:pt x="1014" y="2449"/>
                    </a:lnTo>
                    <a:lnTo>
                      <a:pt x="998" y="2458"/>
                    </a:lnTo>
                    <a:lnTo>
                      <a:pt x="986" y="2465"/>
                    </a:lnTo>
                    <a:lnTo>
                      <a:pt x="974" y="2470"/>
                    </a:lnTo>
                    <a:lnTo>
                      <a:pt x="963" y="2477"/>
                    </a:lnTo>
                    <a:lnTo>
                      <a:pt x="950" y="2486"/>
                    </a:lnTo>
                    <a:lnTo>
                      <a:pt x="938" y="2493"/>
                    </a:lnTo>
                    <a:lnTo>
                      <a:pt x="926" y="2497"/>
                    </a:lnTo>
                    <a:lnTo>
                      <a:pt x="914" y="2505"/>
                    </a:lnTo>
                    <a:lnTo>
                      <a:pt x="898" y="2513"/>
                    </a:lnTo>
                    <a:lnTo>
                      <a:pt x="887" y="2521"/>
                    </a:lnTo>
                    <a:lnTo>
                      <a:pt x="875" y="2529"/>
                    </a:lnTo>
                    <a:lnTo>
                      <a:pt x="863" y="2537"/>
                    </a:lnTo>
                    <a:lnTo>
                      <a:pt x="852" y="2544"/>
                    </a:lnTo>
                    <a:lnTo>
                      <a:pt x="840" y="2549"/>
                    </a:lnTo>
                    <a:lnTo>
                      <a:pt x="827" y="2557"/>
                    </a:lnTo>
                    <a:lnTo>
                      <a:pt x="827" y="2560"/>
                    </a:lnTo>
                    <a:lnTo>
                      <a:pt x="824" y="2560"/>
                    </a:lnTo>
                    <a:lnTo>
                      <a:pt x="820" y="2560"/>
                    </a:lnTo>
                    <a:lnTo>
                      <a:pt x="820" y="2565"/>
                    </a:lnTo>
                    <a:lnTo>
                      <a:pt x="815" y="2565"/>
                    </a:lnTo>
                    <a:lnTo>
                      <a:pt x="815" y="2569"/>
                    </a:lnTo>
                    <a:lnTo>
                      <a:pt x="0" y="266"/>
                    </a:lnTo>
                    <a:lnTo>
                      <a:pt x="4" y="266"/>
                    </a:lnTo>
                    <a:lnTo>
                      <a:pt x="4" y="261"/>
                    </a:lnTo>
                    <a:lnTo>
                      <a:pt x="9" y="261"/>
                    </a:lnTo>
                    <a:lnTo>
                      <a:pt x="12" y="261"/>
                    </a:lnTo>
                    <a:lnTo>
                      <a:pt x="12" y="257"/>
                    </a:lnTo>
                    <a:lnTo>
                      <a:pt x="16" y="257"/>
                    </a:lnTo>
                    <a:lnTo>
                      <a:pt x="28" y="250"/>
                    </a:lnTo>
                    <a:lnTo>
                      <a:pt x="40" y="241"/>
                    </a:lnTo>
                    <a:lnTo>
                      <a:pt x="56" y="234"/>
                    </a:lnTo>
                    <a:lnTo>
                      <a:pt x="67" y="225"/>
                    </a:lnTo>
                    <a:lnTo>
                      <a:pt x="79" y="218"/>
                    </a:lnTo>
                    <a:lnTo>
                      <a:pt x="95" y="210"/>
                    </a:lnTo>
                    <a:lnTo>
                      <a:pt x="107" y="206"/>
                    </a:lnTo>
                    <a:lnTo>
                      <a:pt x="123" y="198"/>
                    </a:lnTo>
                    <a:lnTo>
                      <a:pt x="135" y="190"/>
                    </a:lnTo>
                    <a:lnTo>
                      <a:pt x="146" y="182"/>
                    </a:lnTo>
                    <a:lnTo>
                      <a:pt x="162" y="174"/>
                    </a:lnTo>
                    <a:lnTo>
                      <a:pt x="174" y="171"/>
                    </a:lnTo>
                    <a:lnTo>
                      <a:pt x="190" y="162"/>
                    </a:lnTo>
                    <a:lnTo>
                      <a:pt x="202" y="155"/>
                    </a:lnTo>
                    <a:lnTo>
                      <a:pt x="218" y="150"/>
                    </a:lnTo>
                    <a:lnTo>
                      <a:pt x="230" y="143"/>
                    </a:lnTo>
                    <a:lnTo>
                      <a:pt x="241" y="134"/>
                    </a:lnTo>
                    <a:lnTo>
                      <a:pt x="257" y="130"/>
                    </a:lnTo>
                    <a:lnTo>
                      <a:pt x="269" y="123"/>
                    </a:lnTo>
                    <a:lnTo>
                      <a:pt x="285" y="118"/>
                    </a:lnTo>
                    <a:lnTo>
                      <a:pt x="297" y="111"/>
                    </a:lnTo>
                    <a:lnTo>
                      <a:pt x="309" y="102"/>
                    </a:lnTo>
                    <a:lnTo>
                      <a:pt x="325" y="99"/>
                    </a:lnTo>
                    <a:lnTo>
                      <a:pt x="336" y="91"/>
                    </a:lnTo>
                    <a:lnTo>
                      <a:pt x="352" y="87"/>
                    </a:lnTo>
                    <a:lnTo>
                      <a:pt x="364" y="79"/>
                    </a:lnTo>
                    <a:lnTo>
                      <a:pt x="377" y="76"/>
                    </a:lnTo>
                    <a:lnTo>
                      <a:pt x="392" y="67"/>
                    </a:lnTo>
                    <a:lnTo>
                      <a:pt x="403" y="63"/>
                    </a:lnTo>
                    <a:lnTo>
                      <a:pt x="419" y="55"/>
                    </a:lnTo>
                    <a:lnTo>
                      <a:pt x="431" y="51"/>
                    </a:lnTo>
                    <a:lnTo>
                      <a:pt x="447" y="44"/>
                    </a:lnTo>
                    <a:lnTo>
                      <a:pt x="459" y="39"/>
                    </a:lnTo>
                    <a:lnTo>
                      <a:pt x="472" y="35"/>
                    </a:lnTo>
                    <a:lnTo>
                      <a:pt x="487" y="28"/>
                    </a:lnTo>
                    <a:lnTo>
                      <a:pt x="499" y="23"/>
                    </a:lnTo>
                    <a:lnTo>
                      <a:pt x="514" y="16"/>
                    </a:lnTo>
                    <a:lnTo>
                      <a:pt x="526" y="12"/>
                    </a:lnTo>
                    <a:lnTo>
                      <a:pt x="539" y="7"/>
                    </a:lnTo>
                    <a:lnTo>
                      <a:pt x="554"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5" name="Freeform 181">
                <a:extLst>
                  <a:ext uri="{FF2B5EF4-FFF2-40B4-BE49-F238E27FC236}">
                    <a16:creationId xmlns:a16="http://schemas.microsoft.com/office/drawing/2014/main" id="{06E5E16D-5AD1-40BB-848B-53A93DC83ACA}"/>
                  </a:ext>
                </a:extLst>
              </p:cNvPr>
              <p:cNvSpPr>
                <a:spLocks/>
              </p:cNvSpPr>
              <p:nvPr/>
            </p:nvSpPr>
            <p:spPr bwMode="auto">
              <a:xfrm>
                <a:off x="1373" y="2242"/>
                <a:ext cx="183" cy="464"/>
              </a:xfrm>
              <a:custGeom>
                <a:avLst/>
                <a:gdLst>
                  <a:gd name="T0" fmla="*/ 102 w 917"/>
                  <a:gd name="T1" fmla="*/ 0 h 2319"/>
                  <a:gd name="T2" fmla="*/ 917 w 917"/>
                  <a:gd name="T3" fmla="*/ 2303 h 2319"/>
                  <a:gd name="T4" fmla="*/ 906 w 917"/>
                  <a:gd name="T5" fmla="*/ 2303 h 2319"/>
                  <a:gd name="T6" fmla="*/ 894 w 917"/>
                  <a:gd name="T7" fmla="*/ 2303 h 2319"/>
                  <a:gd name="T8" fmla="*/ 878 w 917"/>
                  <a:gd name="T9" fmla="*/ 2303 h 2319"/>
                  <a:gd name="T10" fmla="*/ 862 w 917"/>
                  <a:gd name="T11" fmla="*/ 2306 h 2319"/>
                  <a:gd name="T12" fmla="*/ 847 w 917"/>
                  <a:gd name="T13" fmla="*/ 2306 h 2319"/>
                  <a:gd name="T14" fmla="*/ 831 w 917"/>
                  <a:gd name="T15" fmla="*/ 2310 h 2319"/>
                  <a:gd name="T16" fmla="*/ 815 w 917"/>
                  <a:gd name="T17" fmla="*/ 2310 h 2319"/>
                  <a:gd name="T18" fmla="*/ 806 w 917"/>
                  <a:gd name="T19" fmla="*/ 2315 h 2319"/>
                  <a:gd name="T20" fmla="*/ 799 w 917"/>
                  <a:gd name="T21" fmla="*/ 2315 h 2319"/>
                  <a:gd name="T22" fmla="*/ 795 w 917"/>
                  <a:gd name="T23" fmla="*/ 2319 h 2319"/>
                  <a:gd name="T24" fmla="*/ 0 w 917"/>
                  <a:gd name="T25" fmla="*/ 106 h 2319"/>
                  <a:gd name="T26" fmla="*/ 3 w 917"/>
                  <a:gd name="T27" fmla="*/ 106 h 2319"/>
                  <a:gd name="T28" fmla="*/ 3 w 917"/>
                  <a:gd name="T29" fmla="*/ 102 h 2319"/>
                  <a:gd name="T30" fmla="*/ 3 w 917"/>
                  <a:gd name="T31" fmla="*/ 98 h 2319"/>
                  <a:gd name="T32" fmla="*/ 7 w 917"/>
                  <a:gd name="T33" fmla="*/ 98 h 2319"/>
                  <a:gd name="T34" fmla="*/ 7 w 917"/>
                  <a:gd name="T35" fmla="*/ 95 h 2319"/>
                  <a:gd name="T36" fmla="*/ 11 w 917"/>
                  <a:gd name="T37" fmla="*/ 95 h 2319"/>
                  <a:gd name="T38" fmla="*/ 11 w 917"/>
                  <a:gd name="T39" fmla="*/ 90 h 2319"/>
                  <a:gd name="T40" fmla="*/ 15 w 917"/>
                  <a:gd name="T41" fmla="*/ 86 h 2319"/>
                  <a:gd name="T42" fmla="*/ 19 w 917"/>
                  <a:gd name="T43" fmla="*/ 86 h 2319"/>
                  <a:gd name="T44" fmla="*/ 19 w 917"/>
                  <a:gd name="T45" fmla="*/ 82 h 2319"/>
                  <a:gd name="T46" fmla="*/ 23 w 917"/>
                  <a:gd name="T47" fmla="*/ 79 h 2319"/>
                  <a:gd name="T48" fmla="*/ 23 w 917"/>
                  <a:gd name="T49" fmla="*/ 74 h 2319"/>
                  <a:gd name="T50" fmla="*/ 28 w 917"/>
                  <a:gd name="T51" fmla="*/ 74 h 2319"/>
                  <a:gd name="T52" fmla="*/ 31 w 917"/>
                  <a:gd name="T53" fmla="*/ 70 h 2319"/>
                  <a:gd name="T54" fmla="*/ 35 w 917"/>
                  <a:gd name="T55" fmla="*/ 67 h 2319"/>
                  <a:gd name="T56" fmla="*/ 35 w 917"/>
                  <a:gd name="T57" fmla="*/ 63 h 2319"/>
                  <a:gd name="T58" fmla="*/ 39 w 917"/>
                  <a:gd name="T59" fmla="*/ 63 h 2319"/>
                  <a:gd name="T60" fmla="*/ 42 w 917"/>
                  <a:gd name="T61" fmla="*/ 58 h 2319"/>
                  <a:gd name="T62" fmla="*/ 42 w 917"/>
                  <a:gd name="T63" fmla="*/ 55 h 2319"/>
                  <a:gd name="T64" fmla="*/ 47 w 917"/>
                  <a:gd name="T65" fmla="*/ 51 h 2319"/>
                  <a:gd name="T66" fmla="*/ 51 w 917"/>
                  <a:gd name="T67" fmla="*/ 51 h 2319"/>
                  <a:gd name="T68" fmla="*/ 55 w 917"/>
                  <a:gd name="T69" fmla="*/ 47 h 2319"/>
                  <a:gd name="T70" fmla="*/ 55 w 917"/>
                  <a:gd name="T71" fmla="*/ 42 h 2319"/>
                  <a:gd name="T72" fmla="*/ 58 w 917"/>
                  <a:gd name="T73" fmla="*/ 39 h 2319"/>
                  <a:gd name="T74" fmla="*/ 63 w 917"/>
                  <a:gd name="T75" fmla="*/ 35 h 2319"/>
                  <a:gd name="T76" fmla="*/ 67 w 917"/>
                  <a:gd name="T77" fmla="*/ 35 h 2319"/>
                  <a:gd name="T78" fmla="*/ 70 w 917"/>
                  <a:gd name="T79" fmla="*/ 31 h 2319"/>
                  <a:gd name="T80" fmla="*/ 70 w 917"/>
                  <a:gd name="T81" fmla="*/ 27 h 2319"/>
                  <a:gd name="T82" fmla="*/ 74 w 917"/>
                  <a:gd name="T83" fmla="*/ 27 h 2319"/>
                  <a:gd name="T84" fmla="*/ 79 w 917"/>
                  <a:gd name="T85" fmla="*/ 23 h 2319"/>
                  <a:gd name="T86" fmla="*/ 83 w 917"/>
                  <a:gd name="T87" fmla="*/ 19 h 2319"/>
                  <a:gd name="T88" fmla="*/ 86 w 917"/>
                  <a:gd name="T89" fmla="*/ 15 h 2319"/>
                  <a:gd name="T90" fmla="*/ 90 w 917"/>
                  <a:gd name="T91" fmla="*/ 11 h 2319"/>
                  <a:gd name="T92" fmla="*/ 95 w 917"/>
                  <a:gd name="T93" fmla="*/ 7 h 2319"/>
                  <a:gd name="T94" fmla="*/ 98 w 917"/>
                  <a:gd name="T95" fmla="*/ 7 h 2319"/>
                  <a:gd name="T96" fmla="*/ 98 w 917"/>
                  <a:gd name="T97" fmla="*/ 3 h 2319"/>
                  <a:gd name="T98" fmla="*/ 102 w 917"/>
                  <a:gd name="T99" fmla="*/ 3 h 2319"/>
                  <a:gd name="T100" fmla="*/ 102 w 917"/>
                  <a:gd name="T101" fmla="*/ 0 h 23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7"/>
                  <a:gd name="T154" fmla="*/ 0 h 2319"/>
                  <a:gd name="T155" fmla="*/ 917 w 917"/>
                  <a:gd name="T156" fmla="*/ 2319 h 23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7" h="2319">
                    <a:moveTo>
                      <a:pt x="102" y="0"/>
                    </a:moveTo>
                    <a:lnTo>
                      <a:pt x="917" y="2303"/>
                    </a:lnTo>
                    <a:lnTo>
                      <a:pt x="906" y="2303"/>
                    </a:lnTo>
                    <a:lnTo>
                      <a:pt x="894" y="2303"/>
                    </a:lnTo>
                    <a:lnTo>
                      <a:pt x="878" y="2303"/>
                    </a:lnTo>
                    <a:lnTo>
                      <a:pt x="862" y="2306"/>
                    </a:lnTo>
                    <a:lnTo>
                      <a:pt x="847" y="2306"/>
                    </a:lnTo>
                    <a:lnTo>
                      <a:pt x="831" y="2310"/>
                    </a:lnTo>
                    <a:lnTo>
                      <a:pt x="815" y="2310"/>
                    </a:lnTo>
                    <a:lnTo>
                      <a:pt x="806" y="2315"/>
                    </a:lnTo>
                    <a:lnTo>
                      <a:pt x="799" y="2315"/>
                    </a:lnTo>
                    <a:lnTo>
                      <a:pt x="795" y="2319"/>
                    </a:lnTo>
                    <a:lnTo>
                      <a:pt x="0" y="106"/>
                    </a:lnTo>
                    <a:lnTo>
                      <a:pt x="3" y="106"/>
                    </a:lnTo>
                    <a:lnTo>
                      <a:pt x="3" y="102"/>
                    </a:lnTo>
                    <a:lnTo>
                      <a:pt x="3" y="98"/>
                    </a:lnTo>
                    <a:lnTo>
                      <a:pt x="7" y="98"/>
                    </a:lnTo>
                    <a:lnTo>
                      <a:pt x="7" y="95"/>
                    </a:lnTo>
                    <a:lnTo>
                      <a:pt x="11" y="95"/>
                    </a:lnTo>
                    <a:lnTo>
                      <a:pt x="11" y="90"/>
                    </a:lnTo>
                    <a:lnTo>
                      <a:pt x="15" y="86"/>
                    </a:lnTo>
                    <a:lnTo>
                      <a:pt x="19" y="86"/>
                    </a:lnTo>
                    <a:lnTo>
                      <a:pt x="19" y="82"/>
                    </a:lnTo>
                    <a:lnTo>
                      <a:pt x="23" y="79"/>
                    </a:lnTo>
                    <a:lnTo>
                      <a:pt x="23" y="74"/>
                    </a:lnTo>
                    <a:lnTo>
                      <a:pt x="28" y="74"/>
                    </a:lnTo>
                    <a:lnTo>
                      <a:pt x="31" y="70"/>
                    </a:lnTo>
                    <a:lnTo>
                      <a:pt x="35" y="67"/>
                    </a:lnTo>
                    <a:lnTo>
                      <a:pt x="35" y="63"/>
                    </a:lnTo>
                    <a:lnTo>
                      <a:pt x="39" y="63"/>
                    </a:lnTo>
                    <a:lnTo>
                      <a:pt x="42" y="58"/>
                    </a:lnTo>
                    <a:lnTo>
                      <a:pt x="42" y="55"/>
                    </a:lnTo>
                    <a:lnTo>
                      <a:pt x="47" y="51"/>
                    </a:lnTo>
                    <a:lnTo>
                      <a:pt x="51" y="51"/>
                    </a:lnTo>
                    <a:lnTo>
                      <a:pt x="55" y="47"/>
                    </a:lnTo>
                    <a:lnTo>
                      <a:pt x="55" y="42"/>
                    </a:lnTo>
                    <a:lnTo>
                      <a:pt x="58" y="39"/>
                    </a:lnTo>
                    <a:lnTo>
                      <a:pt x="63" y="35"/>
                    </a:lnTo>
                    <a:lnTo>
                      <a:pt x="67" y="35"/>
                    </a:lnTo>
                    <a:lnTo>
                      <a:pt x="70" y="31"/>
                    </a:lnTo>
                    <a:lnTo>
                      <a:pt x="70" y="27"/>
                    </a:lnTo>
                    <a:lnTo>
                      <a:pt x="74" y="27"/>
                    </a:lnTo>
                    <a:lnTo>
                      <a:pt x="79" y="23"/>
                    </a:lnTo>
                    <a:lnTo>
                      <a:pt x="83" y="19"/>
                    </a:lnTo>
                    <a:lnTo>
                      <a:pt x="86" y="15"/>
                    </a:lnTo>
                    <a:lnTo>
                      <a:pt x="90" y="11"/>
                    </a:lnTo>
                    <a:lnTo>
                      <a:pt x="95" y="7"/>
                    </a:lnTo>
                    <a:lnTo>
                      <a:pt x="98" y="7"/>
                    </a:lnTo>
                    <a:lnTo>
                      <a:pt x="98" y="3"/>
                    </a:lnTo>
                    <a:lnTo>
                      <a:pt x="102" y="3"/>
                    </a:lnTo>
                    <a:lnTo>
                      <a:pt x="102"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6" name="Freeform 182">
                <a:extLst>
                  <a:ext uri="{FF2B5EF4-FFF2-40B4-BE49-F238E27FC236}">
                    <a16:creationId xmlns:a16="http://schemas.microsoft.com/office/drawing/2014/main" id="{B212D809-6EEC-4813-B1C3-526B6F8494F3}"/>
                  </a:ext>
                </a:extLst>
              </p:cNvPr>
              <p:cNvSpPr>
                <a:spLocks/>
              </p:cNvSpPr>
              <p:nvPr/>
            </p:nvSpPr>
            <p:spPr bwMode="auto">
              <a:xfrm>
                <a:off x="1373" y="2263"/>
                <a:ext cx="159" cy="444"/>
              </a:xfrm>
              <a:custGeom>
                <a:avLst/>
                <a:gdLst>
                  <a:gd name="T0" fmla="*/ 0 w 795"/>
                  <a:gd name="T1" fmla="*/ 0 h 2216"/>
                  <a:gd name="T2" fmla="*/ 795 w 795"/>
                  <a:gd name="T3" fmla="*/ 2213 h 2216"/>
                  <a:gd name="T4" fmla="*/ 791 w 795"/>
                  <a:gd name="T5" fmla="*/ 2213 h 2216"/>
                  <a:gd name="T6" fmla="*/ 791 w 795"/>
                  <a:gd name="T7" fmla="*/ 2216 h 2216"/>
                  <a:gd name="T8" fmla="*/ 0 w 795"/>
                  <a:gd name="T9" fmla="*/ 8 h 2216"/>
                  <a:gd name="T10" fmla="*/ 0 w 795"/>
                  <a:gd name="T11" fmla="*/ 3 h 2216"/>
                  <a:gd name="T12" fmla="*/ 0 w 795"/>
                  <a:gd name="T13" fmla="*/ 0 h 2216"/>
                  <a:gd name="T14" fmla="*/ 0 60000 65536"/>
                  <a:gd name="T15" fmla="*/ 0 60000 65536"/>
                  <a:gd name="T16" fmla="*/ 0 60000 65536"/>
                  <a:gd name="T17" fmla="*/ 0 60000 65536"/>
                  <a:gd name="T18" fmla="*/ 0 60000 65536"/>
                  <a:gd name="T19" fmla="*/ 0 60000 65536"/>
                  <a:gd name="T20" fmla="*/ 0 60000 65536"/>
                  <a:gd name="T21" fmla="*/ 0 w 795"/>
                  <a:gd name="T22" fmla="*/ 0 h 2216"/>
                  <a:gd name="T23" fmla="*/ 795 w 795"/>
                  <a:gd name="T24" fmla="*/ 2216 h 2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5" h="2216">
                    <a:moveTo>
                      <a:pt x="0" y="0"/>
                    </a:moveTo>
                    <a:lnTo>
                      <a:pt x="795" y="2213"/>
                    </a:lnTo>
                    <a:lnTo>
                      <a:pt x="791" y="2213"/>
                    </a:lnTo>
                    <a:lnTo>
                      <a:pt x="791" y="2216"/>
                    </a:lnTo>
                    <a:lnTo>
                      <a:pt x="0" y="8"/>
                    </a:lnTo>
                    <a:lnTo>
                      <a:pt x="0" y="3"/>
                    </a:lnTo>
                    <a:lnTo>
                      <a:pt x="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7" name="Freeform 183">
                <a:extLst>
                  <a:ext uri="{FF2B5EF4-FFF2-40B4-BE49-F238E27FC236}">
                    <a16:creationId xmlns:a16="http://schemas.microsoft.com/office/drawing/2014/main" id="{2890A0AE-2194-420E-928F-6D7AB5CCB883}"/>
                  </a:ext>
                </a:extLst>
              </p:cNvPr>
              <p:cNvSpPr>
                <a:spLocks/>
              </p:cNvSpPr>
              <p:nvPr/>
            </p:nvSpPr>
            <p:spPr bwMode="auto">
              <a:xfrm>
                <a:off x="1372" y="2265"/>
                <a:ext cx="159" cy="442"/>
              </a:xfrm>
              <a:custGeom>
                <a:avLst/>
                <a:gdLst>
                  <a:gd name="T0" fmla="*/ 5 w 796"/>
                  <a:gd name="T1" fmla="*/ 0 h 2212"/>
                  <a:gd name="T2" fmla="*/ 796 w 796"/>
                  <a:gd name="T3" fmla="*/ 2208 h 2212"/>
                  <a:gd name="T4" fmla="*/ 796 w 796"/>
                  <a:gd name="T5" fmla="*/ 2212 h 2212"/>
                  <a:gd name="T6" fmla="*/ 0 w 796"/>
                  <a:gd name="T7" fmla="*/ 0 h 2212"/>
                  <a:gd name="T8" fmla="*/ 5 w 796"/>
                  <a:gd name="T9" fmla="*/ 0 h 2212"/>
                  <a:gd name="T10" fmla="*/ 0 60000 65536"/>
                  <a:gd name="T11" fmla="*/ 0 60000 65536"/>
                  <a:gd name="T12" fmla="*/ 0 60000 65536"/>
                  <a:gd name="T13" fmla="*/ 0 60000 65536"/>
                  <a:gd name="T14" fmla="*/ 0 60000 65536"/>
                  <a:gd name="T15" fmla="*/ 0 w 796"/>
                  <a:gd name="T16" fmla="*/ 0 h 2212"/>
                  <a:gd name="T17" fmla="*/ 796 w 796"/>
                  <a:gd name="T18" fmla="*/ 2212 h 2212"/>
                </a:gdLst>
                <a:ahLst/>
                <a:cxnLst>
                  <a:cxn ang="T10">
                    <a:pos x="T0" y="T1"/>
                  </a:cxn>
                  <a:cxn ang="T11">
                    <a:pos x="T2" y="T3"/>
                  </a:cxn>
                  <a:cxn ang="T12">
                    <a:pos x="T4" y="T5"/>
                  </a:cxn>
                  <a:cxn ang="T13">
                    <a:pos x="T6" y="T7"/>
                  </a:cxn>
                  <a:cxn ang="T14">
                    <a:pos x="T8" y="T9"/>
                  </a:cxn>
                </a:cxnLst>
                <a:rect l="T15" t="T16" r="T17" b="T18"/>
                <a:pathLst>
                  <a:path w="796" h="2212">
                    <a:moveTo>
                      <a:pt x="5" y="0"/>
                    </a:moveTo>
                    <a:lnTo>
                      <a:pt x="796" y="2208"/>
                    </a:lnTo>
                    <a:lnTo>
                      <a:pt x="796" y="2212"/>
                    </a:lnTo>
                    <a:lnTo>
                      <a:pt x="0" y="0"/>
                    </a:lnTo>
                    <a:lnTo>
                      <a:pt x="5"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8" name="Freeform 184">
                <a:extLst>
                  <a:ext uri="{FF2B5EF4-FFF2-40B4-BE49-F238E27FC236}">
                    <a16:creationId xmlns:a16="http://schemas.microsoft.com/office/drawing/2014/main" id="{7C4CB7FE-0CF5-4494-96AC-90FCD0CD86FE}"/>
                  </a:ext>
                </a:extLst>
              </p:cNvPr>
              <p:cNvSpPr>
                <a:spLocks/>
              </p:cNvSpPr>
              <p:nvPr/>
            </p:nvSpPr>
            <p:spPr bwMode="auto">
              <a:xfrm>
                <a:off x="1372" y="2265"/>
                <a:ext cx="159" cy="442"/>
              </a:xfrm>
              <a:custGeom>
                <a:avLst/>
                <a:gdLst>
                  <a:gd name="T0" fmla="*/ 0 w 796"/>
                  <a:gd name="T1" fmla="*/ 0 h 2212"/>
                  <a:gd name="T2" fmla="*/ 796 w 796"/>
                  <a:gd name="T3" fmla="*/ 2212 h 2212"/>
                  <a:gd name="T4" fmla="*/ 0 w 796"/>
                  <a:gd name="T5" fmla="*/ 0 h 2212"/>
                  <a:gd name="T6" fmla="*/ 0 60000 65536"/>
                  <a:gd name="T7" fmla="*/ 0 60000 65536"/>
                  <a:gd name="T8" fmla="*/ 0 60000 65536"/>
                  <a:gd name="T9" fmla="*/ 0 w 796"/>
                  <a:gd name="T10" fmla="*/ 0 h 2212"/>
                  <a:gd name="T11" fmla="*/ 796 w 796"/>
                  <a:gd name="T12" fmla="*/ 2212 h 2212"/>
                </a:gdLst>
                <a:ahLst/>
                <a:cxnLst>
                  <a:cxn ang="T6">
                    <a:pos x="T0" y="T1"/>
                  </a:cxn>
                  <a:cxn ang="T7">
                    <a:pos x="T2" y="T3"/>
                  </a:cxn>
                  <a:cxn ang="T8">
                    <a:pos x="T4" y="T5"/>
                  </a:cxn>
                </a:cxnLst>
                <a:rect l="T9" t="T10" r="T11" b="T12"/>
                <a:pathLst>
                  <a:path w="796" h="2212">
                    <a:moveTo>
                      <a:pt x="0" y="0"/>
                    </a:moveTo>
                    <a:lnTo>
                      <a:pt x="796" y="2212"/>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29" name="Freeform 185">
                <a:extLst>
                  <a:ext uri="{FF2B5EF4-FFF2-40B4-BE49-F238E27FC236}">
                    <a16:creationId xmlns:a16="http://schemas.microsoft.com/office/drawing/2014/main" id="{E3F26FAF-2696-48CA-842B-5CDAFE246805}"/>
                  </a:ext>
                </a:extLst>
              </p:cNvPr>
              <p:cNvSpPr>
                <a:spLocks/>
              </p:cNvSpPr>
              <p:nvPr/>
            </p:nvSpPr>
            <p:spPr bwMode="auto">
              <a:xfrm>
                <a:off x="1372" y="2265"/>
                <a:ext cx="159" cy="443"/>
              </a:xfrm>
              <a:custGeom>
                <a:avLst/>
                <a:gdLst>
                  <a:gd name="T0" fmla="*/ 0 w 796"/>
                  <a:gd name="T1" fmla="*/ 0 h 2217"/>
                  <a:gd name="T2" fmla="*/ 796 w 796"/>
                  <a:gd name="T3" fmla="*/ 2212 h 2217"/>
                  <a:gd name="T4" fmla="*/ 796 w 796"/>
                  <a:gd name="T5" fmla="*/ 2217 h 2217"/>
                  <a:gd name="T6" fmla="*/ 0 w 796"/>
                  <a:gd name="T7" fmla="*/ 4 h 2217"/>
                  <a:gd name="T8" fmla="*/ 0 w 796"/>
                  <a:gd name="T9" fmla="*/ 0 h 2217"/>
                  <a:gd name="T10" fmla="*/ 0 60000 65536"/>
                  <a:gd name="T11" fmla="*/ 0 60000 65536"/>
                  <a:gd name="T12" fmla="*/ 0 60000 65536"/>
                  <a:gd name="T13" fmla="*/ 0 60000 65536"/>
                  <a:gd name="T14" fmla="*/ 0 60000 65536"/>
                  <a:gd name="T15" fmla="*/ 0 w 796"/>
                  <a:gd name="T16" fmla="*/ 0 h 2217"/>
                  <a:gd name="T17" fmla="*/ 796 w 796"/>
                  <a:gd name="T18" fmla="*/ 2217 h 2217"/>
                </a:gdLst>
                <a:ahLst/>
                <a:cxnLst>
                  <a:cxn ang="T10">
                    <a:pos x="T0" y="T1"/>
                  </a:cxn>
                  <a:cxn ang="T11">
                    <a:pos x="T2" y="T3"/>
                  </a:cxn>
                  <a:cxn ang="T12">
                    <a:pos x="T4" y="T5"/>
                  </a:cxn>
                  <a:cxn ang="T13">
                    <a:pos x="T6" y="T7"/>
                  </a:cxn>
                  <a:cxn ang="T14">
                    <a:pos x="T8" y="T9"/>
                  </a:cxn>
                </a:cxnLst>
                <a:rect l="T15" t="T16" r="T17" b="T18"/>
                <a:pathLst>
                  <a:path w="796" h="2217">
                    <a:moveTo>
                      <a:pt x="0" y="0"/>
                    </a:moveTo>
                    <a:lnTo>
                      <a:pt x="796" y="2212"/>
                    </a:lnTo>
                    <a:lnTo>
                      <a:pt x="796" y="2217"/>
                    </a:lnTo>
                    <a:lnTo>
                      <a:pt x="0" y="4"/>
                    </a:lnTo>
                    <a:lnTo>
                      <a:pt x="0"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0" name="Freeform 186">
                <a:extLst>
                  <a:ext uri="{FF2B5EF4-FFF2-40B4-BE49-F238E27FC236}">
                    <a16:creationId xmlns:a16="http://schemas.microsoft.com/office/drawing/2014/main" id="{5ECDE012-AB8C-45B6-B0A8-A731037E6945}"/>
                  </a:ext>
                </a:extLst>
              </p:cNvPr>
              <p:cNvSpPr>
                <a:spLocks/>
              </p:cNvSpPr>
              <p:nvPr/>
            </p:nvSpPr>
            <p:spPr bwMode="auto">
              <a:xfrm>
                <a:off x="1531" y="2595"/>
                <a:ext cx="257" cy="113"/>
              </a:xfrm>
              <a:custGeom>
                <a:avLst/>
                <a:gdLst>
                  <a:gd name="T0" fmla="*/ 1286 w 1286"/>
                  <a:gd name="T1" fmla="*/ 0 h 567"/>
                  <a:gd name="T2" fmla="*/ 1258 w 1286"/>
                  <a:gd name="T3" fmla="*/ 16 h 567"/>
                  <a:gd name="T4" fmla="*/ 1230 w 1286"/>
                  <a:gd name="T5" fmla="*/ 28 h 567"/>
                  <a:gd name="T6" fmla="*/ 1200 w 1286"/>
                  <a:gd name="T7" fmla="*/ 40 h 567"/>
                  <a:gd name="T8" fmla="*/ 1172 w 1286"/>
                  <a:gd name="T9" fmla="*/ 56 h 567"/>
                  <a:gd name="T10" fmla="*/ 1144 w 1286"/>
                  <a:gd name="T11" fmla="*/ 67 h 567"/>
                  <a:gd name="T12" fmla="*/ 1116 w 1286"/>
                  <a:gd name="T13" fmla="*/ 79 h 567"/>
                  <a:gd name="T14" fmla="*/ 1089 w 1286"/>
                  <a:gd name="T15" fmla="*/ 92 h 567"/>
                  <a:gd name="T16" fmla="*/ 1061 w 1286"/>
                  <a:gd name="T17" fmla="*/ 104 h 567"/>
                  <a:gd name="T18" fmla="*/ 1029 w 1286"/>
                  <a:gd name="T19" fmla="*/ 115 h 567"/>
                  <a:gd name="T20" fmla="*/ 1001 w 1286"/>
                  <a:gd name="T21" fmla="*/ 127 h 567"/>
                  <a:gd name="T22" fmla="*/ 973 w 1286"/>
                  <a:gd name="T23" fmla="*/ 139 h 567"/>
                  <a:gd name="T24" fmla="*/ 946 w 1286"/>
                  <a:gd name="T25" fmla="*/ 151 h 567"/>
                  <a:gd name="T26" fmla="*/ 915 w 1286"/>
                  <a:gd name="T27" fmla="*/ 162 h 567"/>
                  <a:gd name="T28" fmla="*/ 887 w 1286"/>
                  <a:gd name="T29" fmla="*/ 174 h 567"/>
                  <a:gd name="T30" fmla="*/ 859 w 1286"/>
                  <a:gd name="T31" fmla="*/ 187 h 567"/>
                  <a:gd name="T32" fmla="*/ 827 w 1286"/>
                  <a:gd name="T33" fmla="*/ 199 h 567"/>
                  <a:gd name="T34" fmla="*/ 799 w 1286"/>
                  <a:gd name="T35" fmla="*/ 210 h 567"/>
                  <a:gd name="T36" fmla="*/ 772 w 1286"/>
                  <a:gd name="T37" fmla="*/ 222 h 567"/>
                  <a:gd name="T38" fmla="*/ 744 w 1286"/>
                  <a:gd name="T39" fmla="*/ 234 h 567"/>
                  <a:gd name="T40" fmla="*/ 712 w 1286"/>
                  <a:gd name="T41" fmla="*/ 245 h 567"/>
                  <a:gd name="T42" fmla="*/ 684 w 1286"/>
                  <a:gd name="T43" fmla="*/ 257 h 567"/>
                  <a:gd name="T44" fmla="*/ 657 w 1286"/>
                  <a:gd name="T45" fmla="*/ 269 h 567"/>
                  <a:gd name="T46" fmla="*/ 626 w 1286"/>
                  <a:gd name="T47" fmla="*/ 282 h 567"/>
                  <a:gd name="T48" fmla="*/ 598 w 1286"/>
                  <a:gd name="T49" fmla="*/ 294 h 567"/>
                  <a:gd name="T50" fmla="*/ 570 w 1286"/>
                  <a:gd name="T51" fmla="*/ 305 h 567"/>
                  <a:gd name="T52" fmla="*/ 538 w 1286"/>
                  <a:gd name="T53" fmla="*/ 317 h 567"/>
                  <a:gd name="T54" fmla="*/ 510 w 1286"/>
                  <a:gd name="T55" fmla="*/ 329 h 567"/>
                  <a:gd name="T56" fmla="*/ 483 w 1286"/>
                  <a:gd name="T57" fmla="*/ 345 h 567"/>
                  <a:gd name="T58" fmla="*/ 451 w 1286"/>
                  <a:gd name="T59" fmla="*/ 356 h 567"/>
                  <a:gd name="T60" fmla="*/ 424 w 1286"/>
                  <a:gd name="T61" fmla="*/ 372 h 567"/>
                  <a:gd name="T62" fmla="*/ 396 w 1286"/>
                  <a:gd name="T63" fmla="*/ 384 h 567"/>
                  <a:gd name="T64" fmla="*/ 368 w 1286"/>
                  <a:gd name="T65" fmla="*/ 400 h 567"/>
                  <a:gd name="T66" fmla="*/ 336 w 1286"/>
                  <a:gd name="T67" fmla="*/ 412 h 567"/>
                  <a:gd name="T68" fmla="*/ 309 w 1286"/>
                  <a:gd name="T69" fmla="*/ 428 h 567"/>
                  <a:gd name="T70" fmla="*/ 281 w 1286"/>
                  <a:gd name="T71" fmla="*/ 444 h 567"/>
                  <a:gd name="T72" fmla="*/ 253 w 1286"/>
                  <a:gd name="T73" fmla="*/ 460 h 567"/>
                  <a:gd name="T74" fmla="*/ 221 w 1286"/>
                  <a:gd name="T75" fmla="*/ 475 h 567"/>
                  <a:gd name="T76" fmla="*/ 193 w 1286"/>
                  <a:gd name="T77" fmla="*/ 495 h 567"/>
                  <a:gd name="T78" fmla="*/ 166 w 1286"/>
                  <a:gd name="T79" fmla="*/ 511 h 567"/>
                  <a:gd name="T80" fmla="*/ 138 w 1286"/>
                  <a:gd name="T81" fmla="*/ 527 h 567"/>
                  <a:gd name="T82" fmla="*/ 135 w 1286"/>
                  <a:gd name="T83" fmla="*/ 530 h 567"/>
                  <a:gd name="T84" fmla="*/ 123 w 1286"/>
                  <a:gd name="T85" fmla="*/ 530 h 567"/>
                  <a:gd name="T86" fmla="*/ 110 w 1286"/>
                  <a:gd name="T87" fmla="*/ 530 h 567"/>
                  <a:gd name="T88" fmla="*/ 91 w 1286"/>
                  <a:gd name="T89" fmla="*/ 530 h 567"/>
                  <a:gd name="T90" fmla="*/ 75 w 1286"/>
                  <a:gd name="T91" fmla="*/ 530 h 567"/>
                  <a:gd name="T92" fmla="*/ 56 w 1286"/>
                  <a:gd name="T93" fmla="*/ 535 h 567"/>
                  <a:gd name="T94" fmla="*/ 40 w 1286"/>
                  <a:gd name="T95" fmla="*/ 535 h 567"/>
                  <a:gd name="T96" fmla="*/ 28 w 1286"/>
                  <a:gd name="T97" fmla="*/ 539 h 567"/>
                  <a:gd name="T98" fmla="*/ 15 w 1286"/>
                  <a:gd name="T99" fmla="*/ 539 h 567"/>
                  <a:gd name="T100" fmla="*/ 12 w 1286"/>
                  <a:gd name="T101" fmla="*/ 542 h 567"/>
                  <a:gd name="T102" fmla="*/ 8 w 1286"/>
                  <a:gd name="T103" fmla="*/ 546 h 567"/>
                  <a:gd name="T104" fmla="*/ 4 w 1286"/>
                  <a:gd name="T105" fmla="*/ 551 h 567"/>
                  <a:gd name="T106" fmla="*/ 4 w 1286"/>
                  <a:gd name="T107" fmla="*/ 555 h 567"/>
                  <a:gd name="T108" fmla="*/ 0 w 1286"/>
                  <a:gd name="T109" fmla="*/ 558 h 567"/>
                  <a:gd name="T110" fmla="*/ 0 w 1286"/>
                  <a:gd name="T111" fmla="*/ 562 h 567"/>
                  <a:gd name="T112" fmla="*/ 0 w 1286"/>
                  <a:gd name="T113" fmla="*/ 567 h 5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6"/>
                  <a:gd name="T172" fmla="*/ 0 h 567"/>
                  <a:gd name="T173" fmla="*/ 1286 w 1286"/>
                  <a:gd name="T174" fmla="*/ 567 h 5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6" h="567">
                    <a:moveTo>
                      <a:pt x="1286" y="0"/>
                    </a:moveTo>
                    <a:lnTo>
                      <a:pt x="1258" y="16"/>
                    </a:lnTo>
                    <a:lnTo>
                      <a:pt x="1230" y="28"/>
                    </a:lnTo>
                    <a:lnTo>
                      <a:pt x="1200" y="40"/>
                    </a:lnTo>
                    <a:lnTo>
                      <a:pt x="1172" y="56"/>
                    </a:lnTo>
                    <a:lnTo>
                      <a:pt x="1144" y="67"/>
                    </a:lnTo>
                    <a:lnTo>
                      <a:pt x="1116" y="79"/>
                    </a:lnTo>
                    <a:lnTo>
                      <a:pt x="1089" y="92"/>
                    </a:lnTo>
                    <a:lnTo>
                      <a:pt x="1061" y="104"/>
                    </a:lnTo>
                    <a:lnTo>
                      <a:pt x="1029" y="115"/>
                    </a:lnTo>
                    <a:lnTo>
                      <a:pt x="1001" y="127"/>
                    </a:lnTo>
                    <a:lnTo>
                      <a:pt x="973" y="139"/>
                    </a:lnTo>
                    <a:lnTo>
                      <a:pt x="946" y="151"/>
                    </a:lnTo>
                    <a:lnTo>
                      <a:pt x="915" y="162"/>
                    </a:lnTo>
                    <a:lnTo>
                      <a:pt x="887" y="174"/>
                    </a:lnTo>
                    <a:lnTo>
                      <a:pt x="859" y="187"/>
                    </a:lnTo>
                    <a:lnTo>
                      <a:pt x="827" y="199"/>
                    </a:lnTo>
                    <a:lnTo>
                      <a:pt x="799" y="210"/>
                    </a:lnTo>
                    <a:lnTo>
                      <a:pt x="772" y="222"/>
                    </a:lnTo>
                    <a:lnTo>
                      <a:pt x="744" y="234"/>
                    </a:lnTo>
                    <a:lnTo>
                      <a:pt x="712" y="245"/>
                    </a:lnTo>
                    <a:lnTo>
                      <a:pt x="684" y="257"/>
                    </a:lnTo>
                    <a:lnTo>
                      <a:pt x="657" y="269"/>
                    </a:lnTo>
                    <a:lnTo>
                      <a:pt x="626" y="282"/>
                    </a:lnTo>
                    <a:lnTo>
                      <a:pt x="598" y="294"/>
                    </a:lnTo>
                    <a:lnTo>
                      <a:pt x="570" y="305"/>
                    </a:lnTo>
                    <a:lnTo>
                      <a:pt x="538" y="317"/>
                    </a:lnTo>
                    <a:lnTo>
                      <a:pt x="510" y="329"/>
                    </a:lnTo>
                    <a:lnTo>
                      <a:pt x="483" y="345"/>
                    </a:lnTo>
                    <a:lnTo>
                      <a:pt x="451" y="356"/>
                    </a:lnTo>
                    <a:lnTo>
                      <a:pt x="424" y="372"/>
                    </a:lnTo>
                    <a:lnTo>
                      <a:pt x="396" y="384"/>
                    </a:lnTo>
                    <a:lnTo>
                      <a:pt x="368" y="400"/>
                    </a:lnTo>
                    <a:lnTo>
                      <a:pt x="336" y="412"/>
                    </a:lnTo>
                    <a:lnTo>
                      <a:pt x="309" y="428"/>
                    </a:lnTo>
                    <a:lnTo>
                      <a:pt x="281" y="444"/>
                    </a:lnTo>
                    <a:lnTo>
                      <a:pt x="253" y="460"/>
                    </a:lnTo>
                    <a:lnTo>
                      <a:pt x="221" y="475"/>
                    </a:lnTo>
                    <a:lnTo>
                      <a:pt x="193" y="495"/>
                    </a:lnTo>
                    <a:lnTo>
                      <a:pt x="166" y="511"/>
                    </a:lnTo>
                    <a:lnTo>
                      <a:pt x="138" y="527"/>
                    </a:lnTo>
                    <a:lnTo>
                      <a:pt x="135" y="530"/>
                    </a:lnTo>
                    <a:lnTo>
                      <a:pt x="123" y="530"/>
                    </a:lnTo>
                    <a:lnTo>
                      <a:pt x="110" y="530"/>
                    </a:lnTo>
                    <a:lnTo>
                      <a:pt x="91" y="530"/>
                    </a:lnTo>
                    <a:lnTo>
                      <a:pt x="75" y="530"/>
                    </a:lnTo>
                    <a:lnTo>
                      <a:pt x="56" y="535"/>
                    </a:lnTo>
                    <a:lnTo>
                      <a:pt x="40" y="535"/>
                    </a:lnTo>
                    <a:lnTo>
                      <a:pt x="28" y="539"/>
                    </a:lnTo>
                    <a:lnTo>
                      <a:pt x="15" y="539"/>
                    </a:lnTo>
                    <a:lnTo>
                      <a:pt x="12" y="542"/>
                    </a:lnTo>
                    <a:lnTo>
                      <a:pt x="8" y="546"/>
                    </a:lnTo>
                    <a:lnTo>
                      <a:pt x="4" y="551"/>
                    </a:lnTo>
                    <a:lnTo>
                      <a:pt x="4" y="555"/>
                    </a:lnTo>
                    <a:lnTo>
                      <a:pt x="0" y="558"/>
                    </a:lnTo>
                    <a:lnTo>
                      <a:pt x="0" y="562"/>
                    </a:lnTo>
                    <a:lnTo>
                      <a:pt x="0" y="56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1" name="Freeform 187">
                <a:extLst>
                  <a:ext uri="{FF2B5EF4-FFF2-40B4-BE49-F238E27FC236}">
                    <a16:creationId xmlns:a16="http://schemas.microsoft.com/office/drawing/2014/main" id="{051327B1-633A-4516-829B-2EF4E7E2E6D2}"/>
                  </a:ext>
                </a:extLst>
              </p:cNvPr>
              <p:cNvSpPr>
                <a:spLocks/>
              </p:cNvSpPr>
              <p:nvPr/>
            </p:nvSpPr>
            <p:spPr bwMode="auto">
              <a:xfrm>
                <a:off x="2044" y="1955"/>
                <a:ext cx="417" cy="558"/>
              </a:xfrm>
              <a:custGeom>
                <a:avLst/>
                <a:gdLst>
                  <a:gd name="T0" fmla="*/ 1620 w 2087"/>
                  <a:gd name="T1" fmla="*/ 403 h 2789"/>
                  <a:gd name="T2" fmla="*/ 2087 w 2087"/>
                  <a:gd name="T3" fmla="*/ 2789 h 2789"/>
                  <a:gd name="T4" fmla="*/ 562 w 2087"/>
                  <a:gd name="T5" fmla="*/ 2323 h 2789"/>
                  <a:gd name="T6" fmla="*/ 0 w 2087"/>
                  <a:gd name="T7" fmla="*/ 0 h 2789"/>
                  <a:gd name="T8" fmla="*/ 44 w 2087"/>
                  <a:gd name="T9" fmla="*/ 11 h 2789"/>
                  <a:gd name="T10" fmla="*/ 167 w 2087"/>
                  <a:gd name="T11" fmla="*/ 39 h 2789"/>
                  <a:gd name="T12" fmla="*/ 349 w 2087"/>
                  <a:gd name="T13" fmla="*/ 87 h 2789"/>
                  <a:gd name="T14" fmla="*/ 571 w 2087"/>
                  <a:gd name="T15" fmla="*/ 141 h 2789"/>
                  <a:gd name="T16" fmla="*/ 808 w 2087"/>
                  <a:gd name="T17" fmla="*/ 201 h 2789"/>
                  <a:gd name="T18" fmla="*/ 1050 w 2087"/>
                  <a:gd name="T19" fmla="*/ 261 h 2789"/>
                  <a:gd name="T20" fmla="*/ 1268 w 2087"/>
                  <a:gd name="T21" fmla="*/ 316 h 2789"/>
                  <a:gd name="T22" fmla="*/ 1449 w 2087"/>
                  <a:gd name="T23" fmla="*/ 359 h 2789"/>
                  <a:gd name="T24" fmla="*/ 1572 w 2087"/>
                  <a:gd name="T25" fmla="*/ 391 h 2789"/>
                  <a:gd name="T26" fmla="*/ 1620 w 2087"/>
                  <a:gd name="T27" fmla="*/ 403 h 27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87"/>
                  <a:gd name="T43" fmla="*/ 0 h 2789"/>
                  <a:gd name="T44" fmla="*/ 2087 w 2087"/>
                  <a:gd name="T45" fmla="*/ 2789 h 27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87" h="2789">
                    <a:moveTo>
                      <a:pt x="1620" y="403"/>
                    </a:moveTo>
                    <a:lnTo>
                      <a:pt x="2087" y="2789"/>
                    </a:lnTo>
                    <a:lnTo>
                      <a:pt x="562" y="2323"/>
                    </a:lnTo>
                    <a:lnTo>
                      <a:pt x="0" y="0"/>
                    </a:lnTo>
                    <a:lnTo>
                      <a:pt x="44" y="11"/>
                    </a:lnTo>
                    <a:lnTo>
                      <a:pt x="167" y="39"/>
                    </a:lnTo>
                    <a:lnTo>
                      <a:pt x="349" y="87"/>
                    </a:lnTo>
                    <a:lnTo>
                      <a:pt x="571" y="141"/>
                    </a:lnTo>
                    <a:lnTo>
                      <a:pt x="808" y="201"/>
                    </a:lnTo>
                    <a:lnTo>
                      <a:pt x="1050" y="261"/>
                    </a:lnTo>
                    <a:lnTo>
                      <a:pt x="1268" y="316"/>
                    </a:lnTo>
                    <a:lnTo>
                      <a:pt x="1449" y="359"/>
                    </a:lnTo>
                    <a:lnTo>
                      <a:pt x="1572" y="391"/>
                    </a:lnTo>
                    <a:lnTo>
                      <a:pt x="1620" y="403"/>
                    </a:lnTo>
                    <a:close/>
                  </a:path>
                </a:pathLst>
              </a:custGeom>
              <a:solidFill>
                <a:srgbClr val="E4C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2" name="Freeform 188">
                <a:extLst>
                  <a:ext uri="{FF2B5EF4-FFF2-40B4-BE49-F238E27FC236}">
                    <a16:creationId xmlns:a16="http://schemas.microsoft.com/office/drawing/2014/main" id="{A97C2434-10DE-480B-9CFF-1AD6E83F4491}"/>
                  </a:ext>
                </a:extLst>
              </p:cNvPr>
              <p:cNvSpPr>
                <a:spLocks/>
              </p:cNvSpPr>
              <p:nvPr/>
            </p:nvSpPr>
            <p:spPr bwMode="auto">
              <a:xfrm>
                <a:off x="1963" y="2066"/>
                <a:ext cx="121" cy="475"/>
              </a:xfrm>
              <a:custGeom>
                <a:avLst/>
                <a:gdLst>
                  <a:gd name="T0" fmla="*/ 0 w 606"/>
                  <a:gd name="T1" fmla="*/ 0 h 2374"/>
                  <a:gd name="T2" fmla="*/ 601 w 606"/>
                  <a:gd name="T3" fmla="*/ 2342 h 2374"/>
                  <a:gd name="T4" fmla="*/ 606 w 606"/>
                  <a:gd name="T5" fmla="*/ 2342 h 2374"/>
                  <a:gd name="T6" fmla="*/ 606 w 606"/>
                  <a:gd name="T7" fmla="*/ 2347 h 2374"/>
                  <a:gd name="T8" fmla="*/ 606 w 606"/>
                  <a:gd name="T9" fmla="*/ 2351 h 2374"/>
                  <a:gd name="T10" fmla="*/ 606 w 606"/>
                  <a:gd name="T11" fmla="*/ 2354 h 2374"/>
                  <a:gd name="T12" fmla="*/ 606 w 606"/>
                  <a:gd name="T13" fmla="*/ 2358 h 2374"/>
                  <a:gd name="T14" fmla="*/ 606 w 606"/>
                  <a:gd name="T15" fmla="*/ 2363 h 2374"/>
                  <a:gd name="T16" fmla="*/ 606 w 606"/>
                  <a:gd name="T17" fmla="*/ 2366 h 2374"/>
                  <a:gd name="T18" fmla="*/ 606 w 606"/>
                  <a:gd name="T19" fmla="*/ 2370 h 2374"/>
                  <a:gd name="T20" fmla="*/ 606 w 606"/>
                  <a:gd name="T21" fmla="*/ 2374 h 2374"/>
                  <a:gd name="T22" fmla="*/ 0 w 606"/>
                  <a:gd name="T23" fmla="*/ 35 h 2374"/>
                  <a:gd name="T24" fmla="*/ 0 w 606"/>
                  <a:gd name="T25" fmla="*/ 32 h 2374"/>
                  <a:gd name="T26" fmla="*/ 0 w 606"/>
                  <a:gd name="T27" fmla="*/ 27 h 2374"/>
                  <a:gd name="T28" fmla="*/ 0 w 606"/>
                  <a:gd name="T29" fmla="*/ 23 h 2374"/>
                  <a:gd name="T30" fmla="*/ 0 w 606"/>
                  <a:gd name="T31" fmla="*/ 20 h 2374"/>
                  <a:gd name="T32" fmla="*/ 0 w 606"/>
                  <a:gd name="T33" fmla="*/ 16 h 2374"/>
                  <a:gd name="T34" fmla="*/ 0 w 606"/>
                  <a:gd name="T35" fmla="*/ 11 h 2374"/>
                  <a:gd name="T36" fmla="*/ 0 w 606"/>
                  <a:gd name="T37" fmla="*/ 7 h 2374"/>
                  <a:gd name="T38" fmla="*/ 0 w 606"/>
                  <a:gd name="T39" fmla="*/ 4 h 2374"/>
                  <a:gd name="T40" fmla="*/ 0 w 606"/>
                  <a:gd name="T41" fmla="*/ 0 h 23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6"/>
                  <a:gd name="T64" fmla="*/ 0 h 2374"/>
                  <a:gd name="T65" fmla="*/ 606 w 606"/>
                  <a:gd name="T66" fmla="*/ 2374 h 23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6" h="2374">
                    <a:moveTo>
                      <a:pt x="0" y="0"/>
                    </a:moveTo>
                    <a:lnTo>
                      <a:pt x="601" y="2342"/>
                    </a:lnTo>
                    <a:lnTo>
                      <a:pt x="606" y="2342"/>
                    </a:lnTo>
                    <a:lnTo>
                      <a:pt x="606" y="2347"/>
                    </a:lnTo>
                    <a:lnTo>
                      <a:pt x="606" y="2351"/>
                    </a:lnTo>
                    <a:lnTo>
                      <a:pt x="606" y="2354"/>
                    </a:lnTo>
                    <a:lnTo>
                      <a:pt x="606" y="2358"/>
                    </a:lnTo>
                    <a:lnTo>
                      <a:pt x="606" y="2363"/>
                    </a:lnTo>
                    <a:lnTo>
                      <a:pt x="606" y="2366"/>
                    </a:lnTo>
                    <a:lnTo>
                      <a:pt x="606" y="2370"/>
                    </a:lnTo>
                    <a:lnTo>
                      <a:pt x="606" y="2374"/>
                    </a:lnTo>
                    <a:lnTo>
                      <a:pt x="0" y="35"/>
                    </a:lnTo>
                    <a:lnTo>
                      <a:pt x="0" y="32"/>
                    </a:lnTo>
                    <a:lnTo>
                      <a:pt x="0" y="27"/>
                    </a:lnTo>
                    <a:lnTo>
                      <a:pt x="0" y="23"/>
                    </a:lnTo>
                    <a:lnTo>
                      <a:pt x="0" y="20"/>
                    </a:lnTo>
                    <a:lnTo>
                      <a:pt x="0" y="16"/>
                    </a:lnTo>
                    <a:lnTo>
                      <a:pt x="0" y="11"/>
                    </a:lnTo>
                    <a:lnTo>
                      <a:pt x="0" y="7"/>
                    </a:lnTo>
                    <a:lnTo>
                      <a:pt x="0" y="4"/>
                    </a:lnTo>
                    <a:lnTo>
                      <a:pt x="0"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3" name="Freeform 189">
                <a:extLst>
                  <a:ext uri="{FF2B5EF4-FFF2-40B4-BE49-F238E27FC236}">
                    <a16:creationId xmlns:a16="http://schemas.microsoft.com/office/drawing/2014/main" id="{863A843F-B1DC-480A-94F9-AE91C4946339}"/>
                  </a:ext>
                </a:extLst>
              </p:cNvPr>
              <p:cNvSpPr>
                <a:spLocks/>
              </p:cNvSpPr>
              <p:nvPr/>
            </p:nvSpPr>
            <p:spPr bwMode="auto">
              <a:xfrm>
                <a:off x="1963" y="2073"/>
                <a:ext cx="121" cy="473"/>
              </a:xfrm>
              <a:custGeom>
                <a:avLst/>
                <a:gdLst>
                  <a:gd name="T0" fmla="*/ 0 w 606"/>
                  <a:gd name="T1" fmla="*/ 0 h 2363"/>
                  <a:gd name="T2" fmla="*/ 606 w 606"/>
                  <a:gd name="T3" fmla="*/ 2339 h 2363"/>
                  <a:gd name="T4" fmla="*/ 606 w 606"/>
                  <a:gd name="T5" fmla="*/ 2344 h 2363"/>
                  <a:gd name="T6" fmla="*/ 606 w 606"/>
                  <a:gd name="T7" fmla="*/ 2347 h 2363"/>
                  <a:gd name="T8" fmla="*/ 606 w 606"/>
                  <a:gd name="T9" fmla="*/ 2351 h 2363"/>
                  <a:gd name="T10" fmla="*/ 606 w 606"/>
                  <a:gd name="T11" fmla="*/ 2355 h 2363"/>
                  <a:gd name="T12" fmla="*/ 606 w 606"/>
                  <a:gd name="T13" fmla="*/ 2358 h 2363"/>
                  <a:gd name="T14" fmla="*/ 606 w 606"/>
                  <a:gd name="T15" fmla="*/ 2363 h 2363"/>
                  <a:gd name="T16" fmla="*/ 0 w 606"/>
                  <a:gd name="T17" fmla="*/ 20 h 2363"/>
                  <a:gd name="T18" fmla="*/ 0 w 606"/>
                  <a:gd name="T19" fmla="*/ 16 h 2363"/>
                  <a:gd name="T20" fmla="*/ 0 w 606"/>
                  <a:gd name="T21" fmla="*/ 13 h 2363"/>
                  <a:gd name="T22" fmla="*/ 0 w 606"/>
                  <a:gd name="T23" fmla="*/ 8 h 2363"/>
                  <a:gd name="T24" fmla="*/ 0 w 606"/>
                  <a:gd name="T25" fmla="*/ 4 h 2363"/>
                  <a:gd name="T26" fmla="*/ 0 w 606"/>
                  <a:gd name="T27" fmla="*/ 0 h 23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6"/>
                  <a:gd name="T43" fmla="*/ 0 h 2363"/>
                  <a:gd name="T44" fmla="*/ 606 w 606"/>
                  <a:gd name="T45" fmla="*/ 2363 h 23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6" h="2363">
                    <a:moveTo>
                      <a:pt x="0" y="0"/>
                    </a:moveTo>
                    <a:lnTo>
                      <a:pt x="606" y="2339"/>
                    </a:lnTo>
                    <a:lnTo>
                      <a:pt x="606" y="2344"/>
                    </a:lnTo>
                    <a:lnTo>
                      <a:pt x="606" y="2347"/>
                    </a:lnTo>
                    <a:lnTo>
                      <a:pt x="606" y="2351"/>
                    </a:lnTo>
                    <a:lnTo>
                      <a:pt x="606" y="2355"/>
                    </a:lnTo>
                    <a:lnTo>
                      <a:pt x="606" y="2358"/>
                    </a:lnTo>
                    <a:lnTo>
                      <a:pt x="606" y="2363"/>
                    </a:lnTo>
                    <a:lnTo>
                      <a:pt x="0" y="20"/>
                    </a:lnTo>
                    <a:lnTo>
                      <a:pt x="0" y="16"/>
                    </a:lnTo>
                    <a:lnTo>
                      <a:pt x="0" y="13"/>
                    </a:lnTo>
                    <a:lnTo>
                      <a:pt x="0" y="8"/>
                    </a:lnTo>
                    <a:lnTo>
                      <a:pt x="0" y="4"/>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4" name="Freeform 190">
                <a:extLst>
                  <a:ext uri="{FF2B5EF4-FFF2-40B4-BE49-F238E27FC236}">
                    <a16:creationId xmlns:a16="http://schemas.microsoft.com/office/drawing/2014/main" id="{DDD16A2F-E4B3-47CD-9228-29C66E000EB2}"/>
                  </a:ext>
                </a:extLst>
              </p:cNvPr>
              <p:cNvSpPr>
                <a:spLocks/>
              </p:cNvSpPr>
              <p:nvPr/>
            </p:nvSpPr>
            <p:spPr bwMode="auto">
              <a:xfrm>
                <a:off x="1961" y="2077"/>
                <a:ext cx="123" cy="474"/>
              </a:xfrm>
              <a:custGeom>
                <a:avLst/>
                <a:gdLst>
                  <a:gd name="T0" fmla="*/ 8 w 614"/>
                  <a:gd name="T1" fmla="*/ 0 h 2370"/>
                  <a:gd name="T2" fmla="*/ 614 w 614"/>
                  <a:gd name="T3" fmla="*/ 2343 h 2370"/>
                  <a:gd name="T4" fmla="*/ 614 w 614"/>
                  <a:gd name="T5" fmla="*/ 2347 h 2370"/>
                  <a:gd name="T6" fmla="*/ 609 w 614"/>
                  <a:gd name="T7" fmla="*/ 2347 h 2370"/>
                  <a:gd name="T8" fmla="*/ 609 w 614"/>
                  <a:gd name="T9" fmla="*/ 2351 h 2370"/>
                  <a:gd name="T10" fmla="*/ 609 w 614"/>
                  <a:gd name="T11" fmla="*/ 2354 h 2370"/>
                  <a:gd name="T12" fmla="*/ 609 w 614"/>
                  <a:gd name="T13" fmla="*/ 2359 h 2370"/>
                  <a:gd name="T14" fmla="*/ 609 w 614"/>
                  <a:gd name="T15" fmla="*/ 2363 h 2370"/>
                  <a:gd name="T16" fmla="*/ 606 w 614"/>
                  <a:gd name="T17" fmla="*/ 2366 h 2370"/>
                  <a:gd name="T18" fmla="*/ 606 w 614"/>
                  <a:gd name="T19" fmla="*/ 2370 h 2370"/>
                  <a:gd name="T20" fmla="*/ 0 w 614"/>
                  <a:gd name="T21" fmla="*/ 28 h 2370"/>
                  <a:gd name="T22" fmla="*/ 0 w 614"/>
                  <a:gd name="T23" fmla="*/ 23 h 2370"/>
                  <a:gd name="T24" fmla="*/ 0 w 614"/>
                  <a:gd name="T25" fmla="*/ 19 h 2370"/>
                  <a:gd name="T26" fmla="*/ 0 w 614"/>
                  <a:gd name="T27" fmla="*/ 16 h 2370"/>
                  <a:gd name="T28" fmla="*/ 4 w 614"/>
                  <a:gd name="T29" fmla="*/ 16 h 2370"/>
                  <a:gd name="T30" fmla="*/ 4 w 614"/>
                  <a:gd name="T31" fmla="*/ 12 h 2370"/>
                  <a:gd name="T32" fmla="*/ 4 w 614"/>
                  <a:gd name="T33" fmla="*/ 7 h 2370"/>
                  <a:gd name="T34" fmla="*/ 4 w 614"/>
                  <a:gd name="T35" fmla="*/ 4 h 2370"/>
                  <a:gd name="T36" fmla="*/ 8 w 614"/>
                  <a:gd name="T37" fmla="*/ 0 h 2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4"/>
                  <a:gd name="T58" fmla="*/ 0 h 2370"/>
                  <a:gd name="T59" fmla="*/ 614 w 614"/>
                  <a:gd name="T60" fmla="*/ 2370 h 2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4" h="2370">
                    <a:moveTo>
                      <a:pt x="8" y="0"/>
                    </a:moveTo>
                    <a:lnTo>
                      <a:pt x="614" y="2343"/>
                    </a:lnTo>
                    <a:lnTo>
                      <a:pt x="614" y="2347"/>
                    </a:lnTo>
                    <a:lnTo>
                      <a:pt x="609" y="2347"/>
                    </a:lnTo>
                    <a:lnTo>
                      <a:pt x="609" y="2351"/>
                    </a:lnTo>
                    <a:lnTo>
                      <a:pt x="609" y="2354"/>
                    </a:lnTo>
                    <a:lnTo>
                      <a:pt x="609" y="2359"/>
                    </a:lnTo>
                    <a:lnTo>
                      <a:pt x="609" y="2363"/>
                    </a:lnTo>
                    <a:lnTo>
                      <a:pt x="606" y="2366"/>
                    </a:lnTo>
                    <a:lnTo>
                      <a:pt x="606" y="2370"/>
                    </a:lnTo>
                    <a:lnTo>
                      <a:pt x="0" y="28"/>
                    </a:lnTo>
                    <a:lnTo>
                      <a:pt x="0" y="23"/>
                    </a:lnTo>
                    <a:lnTo>
                      <a:pt x="0" y="19"/>
                    </a:lnTo>
                    <a:lnTo>
                      <a:pt x="0" y="16"/>
                    </a:lnTo>
                    <a:lnTo>
                      <a:pt x="4" y="16"/>
                    </a:lnTo>
                    <a:lnTo>
                      <a:pt x="4" y="12"/>
                    </a:lnTo>
                    <a:lnTo>
                      <a:pt x="4" y="7"/>
                    </a:lnTo>
                    <a:lnTo>
                      <a:pt x="4" y="4"/>
                    </a:lnTo>
                    <a:lnTo>
                      <a:pt x="8"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5" name="Freeform 191">
                <a:extLst>
                  <a:ext uri="{FF2B5EF4-FFF2-40B4-BE49-F238E27FC236}">
                    <a16:creationId xmlns:a16="http://schemas.microsoft.com/office/drawing/2014/main" id="{D935B0E4-3022-4609-A93A-633E74758743}"/>
                  </a:ext>
                </a:extLst>
              </p:cNvPr>
              <p:cNvSpPr>
                <a:spLocks/>
              </p:cNvSpPr>
              <p:nvPr/>
            </p:nvSpPr>
            <p:spPr bwMode="auto">
              <a:xfrm>
                <a:off x="1955" y="2083"/>
                <a:ext cx="127" cy="480"/>
              </a:xfrm>
              <a:custGeom>
                <a:avLst/>
                <a:gdLst>
                  <a:gd name="T0" fmla="*/ 28 w 634"/>
                  <a:gd name="T1" fmla="*/ 0 h 2402"/>
                  <a:gd name="T2" fmla="*/ 634 w 634"/>
                  <a:gd name="T3" fmla="*/ 2342 h 2402"/>
                  <a:gd name="T4" fmla="*/ 634 w 634"/>
                  <a:gd name="T5" fmla="*/ 2347 h 2402"/>
                  <a:gd name="T6" fmla="*/ 634 w 634"/>
                  <a:gd name="T7" fmla="*/ 2351 h 2402"/>
                  <a:gd name="T8" fmla="*/ 630 w 634"/>
                  <a:gd name="T9" fmla="*/ 2351 h 2402"/>
                  <a:gd name="T10" fmla="*/ 630 w 634"/>
                  <a:gd name="T11" fmla="*/ 2354 h 2402"/>
                  <a:gd name="T12" fmla="*/ 630 w 634"/>
                  <a:gd name="T13" fmla="*/ 2359 h 2402"/>
                  <a:gd name="T14" fmla="*/ 630 w 634"/>
                  <a:gd name="T15" fmla="*/ 2363 h 2402"/>
                  <a:gd name="T16" fmla="*/ 626 w 634"/>
                  <a:gd name="T17" fmla="*/ 2363 h 2402"/>
                  <a:gd name="T18" fmla="*/ 626 w 634"/>
                  <a:gd name="T19" fmla="*/ 2366 h 2402"/>
                  <a:gd name="T20" fmla="*/ 626 w 634"/>
                  <a:gd name="T21" fmla="*/ 2370 h 2402"/>
                  <a:gd name="T22" fmla="*/ 626 w 634"/>
                  <a:gd name="T23" fmla="*/ 2375 h 2402"/>
                  <a:gd name="T24" fmla="*/ 621 w 634"/>
                  <a:gd name="T25" fmla="*/ 2375 h 2402"/>
                  <a:gd name="T26" fmla="*/ 621 w 634"/>
                  <a:gd name="T27" fmla="*/ 2379 h 2402"/>
                  <a:gd name="T28" fmla="*/ 621 w 634"/>
                  <a:gd name="T29" fmla="*/ 2382 h 2402"/>
                  <a:gd name="T30" fmla="*/ 618 w 634"/>
                  <a:gd name="T31" fmla="*/ 2386 h 2402"/>
                  <a:gd name="T32" fmla="*/ 618 w 634"/>
                  <a:gd name="T33" fmla="*/ 2391 h 2402"/>
                  <a:gd name="T34" fmla="*/ 618 w 634"/>
                  <a:gd name="T35" fmla="*/ 2394 h 2402"/>
                  <a:gd name="T36" fmla="*/ 614 w 634"/>
                  <a:gd name="T37" fmla="*/ 2394 h 2402"/>
                  <a:gd name="T38" fmla="*/ 614 w 634"/>
                  <a:gd name="T39" fmla="*/ 2398 h 2402"/>
                  <a:gd name="T40" fmla="*/ 614 w 634"/>
                  <a:gd name="T41" fmla="*/ 2402 h 2402"/>
                  <a:gd name="T42" fmla="*/ 0 w 634"/>
                  <a:gd name="T43" fmla="*/ 55 h 2402"/>
                  <a:gd name="T44" fmla="*/ 5 w 634"/>
                  <a:gd name="T45" fmla="*/ 55 h 2402"/>
                  <a:gd name="T46" fmla="*/ 5 w 634"/>
                  <a:gd name="T47" fmla="*/ 51 h 2402"/>
                  <a:gd name="T48" fmla="*/ 5 w 634"/>
                  <a:gd name="T49" fmla="*/ 47 h 2402"/>
                  <a:gd name="T50" fmla="*/ 8 w 634"/>
                  <a:gd name="T51" fmla="*/ 47 h 2402"/>
                  <a:gd name="T52" fmla="*/ 8 w 634"/>
                  <a:gd name="T53" fmla="*/ 44 h 2402"/>
                  <a:gd name="T54" fmla="*/ 8 w 634"/>
                  <a:gd name="T55" fmla="*/ 39 h 2402"/>
                  <a:gd name="T56" fmla="*/ 12 w 634"/>
                  <a:gd name="T57" fmla="*/ 39 h 2402"/>
                  <a:gd name="T58" fmla="*/ 12 w 634"/>
                  <a:gd name="T59" fmla="*/ 35 h 2402"/>
                  <a:gd name="T60" fmla="*/ 12 w 634"/>
                  <a:gd name="T61" fmla="*/ 32 h 2402"/>
                  <a:gd name="T62" fmla="*/ 16 w 634"/>
                  <a:gd name="T63" fmla="*/ 32 h 2402"/>
                  <a:gd name="T64" fmla="*/ 16 w 634"/>
                  <a:gd name="T65" fmla="*/ 28 h 2402"/>
                  <a:gd name="T66" fmla="*/ 16 w 634"/>
                  <a:gd name="T67" fmla="*/ 23 h 2402"/>
                  <a:gd name="T68" fmla="*/ 21 w 634"/>
                  <a:gd name="T69" fmla="*/ 19 h 2402"/>
                  <a:gd name="T70" fmla="*/ 21 w 634"/>
                  <a:gd name="T71" fmla="*/ 16 h 2402"/>
                  <a:gd name="T72" fmla="*/ 21 w 634"/>
                  <a:gd name="T73" fmla="*/ 11 h 2402"/>
                  <a:gd name="T74" fmla="*/ 24 w 634"/>
                  <a:gd name="T75" fmla="*/ 11 h 2402"/>
                  <a:gd name="T76" fmla="*/ 24 w 634"/>
                  <a:gd name="T77" fmla="*/ 7 h 2402"/>
                  <a:gd name="T78" fmla="*/ 24 w 634"/>
                  <a:gd name="T79" fmla="*/ 4 h 2402"/>
                  <a:gd name="T80" fmla="*/ 28 w 634"/>
                  <a:gd name="T81" fmla="*/ 0 h 24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4"/>
                  <a:gd name="T124" fmla="*/ 0 h 2402"/>
                  <a:gd name="T125" fmla="*/ 634 w 634"/>
                  <a:gd name="T126" fmla="*/ 2402 h 24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4" h="2402">
                    <a:moveTo>
                      <a:pt x="28" y="0"/>
                    </a:moveTo>
                    <a:lnTo>
                      <a:pt x="634" y="2342"/>
                    </a:lnTo>
                    <a:lnTo>
                      <a:pt x="634" y="2347"/>
                    </a:lnTo>
                    <a:lnTo>
                      <a:pt x="634" y="2351"/>
                    </a:lnTo>
                    <a:lnTo>
                      <a:pt x="630" y="2351"/>
                    </a:lnTo>
                    <a:lnTo>
                      <a:pt x="630" y="2354"/>
                    </a:lnTo>
                    <a:lnTo>
                      <a:pt x="630" y="2359"/>
                    </a:lnTo>
                    <a:lnTo>
                      <a:pt x="630" y="2363"/>
                    </a:lnTo>
                    <a:lnTo>
                      <a:pt x="626" y="2363"/>
                    </a:lnTo>
                    <a:lnTo>
                      <a:pt x="626" y="2366"/>
                    </a:lnTo>
                    <a:lnTo>
                      <a:pt x="626" y="2370"/>
                    </a:lnTo>
                    <a:lnTo>
                      <a:pt x="626" y="2375"/>
                    </a:lnTo>
                    <a:lnTo>
                      <a:pt x="621" y="2375"/>
                    </a:lnTo>
                    <a:lnTo>
                      <a:pt x="621" y="2379"/>
                    </a:lnTo>
                    <a:lnTo>
                      <a:pt x="621" y="2382"/>
                    </a:lnTo>
                    <a:lnTo>
                      <a:pt x="618" y="2386"/>
                    </a:lnTo>
                    <a:lnTo>
                      <a:pt x="618" y="2391"/>
                    </a:lnTo>
                    <a:lnTo>
                      <a:pt x="618" y="2394"/>
                    </a:lnTo>
                    <a:lnTo>
                      <a:pt x="614" y="2394"/>
                    </a:lnTo>
                    <a:lnTo>
                      <a:pt x="614" y="2398"/>
                    </a:lnTo>
                    <a:lnTo>
                      <a:pt x="614" y="2402"/>
                    </a:lnTo>
                    <a:lnTo>
                      <a:pt x="0" y="55"/>
                    </a:lnTo>
                    <a:lnTo>
                      <a:pt x="5" y="55"/>
                    </a:lnTo>
                    <a:lnTo>
                      <a:pt x="5" y="51"/>
                    </a:lnTo>
                    <a:lnTo>
                      <a:pt x="5" y="47"/>
                    </a:lnTo>
                    <a:lnTo>
                      <a:pt x="8" y="47"/>
                    </a:lnTo>
                    <a:lnTo>
                      <a:pt x="8" y="44"/>
                    </a:lnTo>
                    <a:lnTo>
                      <a:pt x="8" y="39"/>
                    </a:lnTo>
                    <a:lnTo>
                      <a:pt x="12" y="39"/>
                    </a:lnTo>
                    <a:lnTo>
                      <a:pt x="12" y="35"/>
                    </a:lnTo>
                    <a:lnTo>
                      <a:pt x="12" y="32"/>
                    </a:lnTo>
                    <a:lnTo>
                      <a:pt x="16" y="32"/>
                    </a:lnTo>
                    <a:lnTo>
                      <a:pt x="16" y="28"/>
                    </a:lnTo>
                    <a:lnTo>
                      <a:pt x="16" y="23"/>
                    </a:lnTo>
                    <a:lnTo>
                      <a:pt x="21" y="19"/>
                    </a:lnTo>
                    <a:lnTo>
                      <a:pt x="21" y="16"/>
                    </a:lnTo>
                    <a:lnTo>
                      <a:pt x="21" y="11"/>
                    </a:lnTo>
                    <a:lnTo>
                      <a:pt x="24" y="11"/>
                    </a:lnTo>
                    <a:lnTo>
                      <a:pt x="24" y="7"/>
                    </a:lnTo>
                    <a:lnTo>
                      <a:pt x="24" y="4"/>
                    </a:lnTo>
                    <a:lnTo>
                      <a:pt x="28"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6" name="Freeform 192">
                <a:extLst>
                  <a:ext uri="{FF2B5EF4-FFF2-40B4-BE49-F238E27FC236}">
                    <a16:creationId xmlns:a16="http://schemas.microsoft.com/office/drawing/2014/main" id="{E30ADCD2-8638-441B-A127-C7A427856358}"/>
                  </a:ext>
                </a:extLst>
              </p:cNvPr>
              <p:cNvSpPr>
                <a:spLocks/>
              </p:cNvSpPr>
              <p:nvPr/>
            </p:nvSpPr>
            <p:spPr bwMode="auto">
              <a:xfrm>
                <a:off x="1918" y="2094"/>
                <a:ext cx="160" cy="532"/>
              </a:xfrm>
              <a:custGeom>
                <a:avLst/>
                <a:gdLst>
                  <a:gd name="T0" fmla="*/ 799 w 799"/>
                  <a:gd name="T1" fmla="*/ 2347 h 2660"/>
                  <a:gd name="T2" fmla="*/ 791 w 799"/>
                  <a:gd name="T3" fmla="*/ 2363 h 2660"/>
                  <a:gd name="T4" fmla="*/ 783 w 799"/>
                  <a:gd name="T5" fmla="*/ 2375 h 2660"/>
                  <a:gd name="T6" fmla="*/ 775 w 799"/>
                  <a:gd name="T7" fmla="*/ 2391 h 2660"/>
                  <a:gd name="T8" fmla="*/ 767 w 799"/>
                  <a:gd name="T9" fmla="*/ 2406 h 2660"/>
                  <a:gd name="T10" fmla="*/ 759 w 799"/>
                  <a:gd name="T11" fmla="*/ 2422 h 2660"/>
                  <a:gd name="T12" fmla="*/ 751 w 799"/>
                  <a:gd name="T13" fmla="*/ 2438 h 2660"/>
                  <a:gd name="T14" fmla="*/ 743 w 799"/>
                  <a:gd name="T15" fmla="*/ 2454 h 2660"/>
                  <a:gd name="T16" fmla="*/ 732 w 799"/>
                  <a:gd name="T17" fmla="*/ 2470 h 2660"/>
                  <a:gd name="T18" fmla="*/ 724 w 799"/>
                  <a:gd name="T19" fmla="*/ 2486 h 2660"/>
                  <a:gd name="T20" fmla="*/ 716 w 799"/>
                  <a:gd name="T21" fmla="*/ 2501 h 2660"/>
                  <a:gd name="T22" fmla="*/ 704 w 799"/>
                  <a:gd name="T23" fmla="*/ 2517 h 2660"/>
                  <a:gd name="T24" fmla="*/ 696 w 799"/>
                  <a:gd name="T25" fmla="*/ 2533 h 2660"/>
                  <a:gd name="T26" fmla="*/ 688 w 799"/>
                  <a:gd name="T27" fmla="*/ 2549 h 2660"/>
                  <a:gd name="T28" fmla="*/ 676 w 799"/>
                  <a:gd name="T29" fmla="*/ 2565 h 2660"/>
                  <a:gd name="T30" fmla="*/ 669 w 799"/>
                  <a:gd name="T31" fmla="*/ 2581 h 2660"/>
                  <a:gd name="T32" fmla="*/ 660 w 799"/>
                  <a:gd name="T33" fmla="*/ 2597 h 2660"/>
                  <a:gd name="T34" fmla="*/ 653 w 799"/>
                  <a:gd name="T35" fmla="*/ 2612 h 2660"/>
                  <a:gd name="T36" fmla="*/ 644 w 799"/>
                  <a:gd name="T37" fmla="*/ 2628 h 2660"/>
                  <a:gd name="T38" fmla="*/ 637 w 799"/>
                  <a:gd name="T39" fmla="*/ 2644 h 2660"/>
                  <a:gd name="T40" fmla="*/ 628 w 799"/>
                  <a:gd name="T41" fmla="*/ 2660 h 2660"/>
                  <a:gd name="T42" fmla="*/ 3 w 799"/>
                  <a:gd name="T43" fmla="*/ 297 h 2660"/>
                  <a:gd name="T44" fmla="*/ 11 w 799"/>
                  <a:gd name="T45" fmla="*/ 285 h 2660"/>
                  <a:gd name="T46" fmla="*/ 19 w 799"/>
                  <a:gd name="T47" fmla="*/ 269 h 2660"/>
                  <a:gd name="T48" fmla="*/ 27 w 799"/>
                  <a:gd name="T49" fmla="*/ 253 h 2660"/>
                  <a:gd name="T50" fmla="*/ 39 w 799"/>
                  <a:gd name="T51" fmla="*/ 237 h 2660"/>
                  <a:gd name="T52" fmla="*/ 47 w 799"/>
                  <a:gd name="T53" fmla="*/ 222 h 2660"/>
                  <a:gd name="T54" fmla="*/ 58 w 799"/>
                  <a:gd name="T55" fmla="*/ 206 h 2660"/>
                  <a:gd name="T56" fmla="*/ 67 w 799"/>
                  <a:gd name="T57" fmla="*/ 190 h 2660"/>
                  <a:gd name="T58" fmla="*/ 79 w 799"/>
                  <a:gd name="T59" fmla="*/ 174 h 2660"/>
                  <a:gd name="T60" fmla="*/ 86 w 799"/>
                  <a:gd name="T61" fmla="*/ 158 h 2660"/>
                  <a:gd name="T62" fmla="*/ 98 w 799"/>
                  <a:gd name="T63" fmla="*/ 142 h 2660"/>
                  <a:gd name="T64" fmla="*/ 111 w 799"/>
                  <a:gd name="T65" fmla="*/ 130 h 2660"/>
                  <a:gd name="T66" fmla="*/ 118 w 799"/>
                  <a:gd name="T67" fmla="*/ 114 h 2660"/>
                  <a:gd name="T68" fmla="*/ 130 w 799"/>
                  <a:gd name="T69" fmla="*/ 99 h 2660"/>
                  <a:gd name="T70" fmla="*/ 137 w 799"/>
                  <a:gd name="T71" fmla="*/ 83 h 2660"/>
                  <a:gd name="T72" fmla="*/ 150 w 799"/>
                  <a:gd name="T73" fmla="*/ 67 h 2660"/>
                  <a:gd name="T74" fmla="*/ 158 w 799"/>
                  <a:gd name="T75" fmla="*/ 51 h 2660"/>
                  <a:gd name="T76" fmla="*/ 165 w 799"/>
                  <a:gd name="T77" fmla="*/ 35 h 2660"/>
                  <a:gd name="T78" fmla="*/ 174 w 799"/>
                  <a:gd name="T79" fmla="*/ 24 h 2660"/>
                  <a:gd name="T80" fmla="*/ 181 w 799"/>
                  <a:gd name="T81" fmla="*/ 8 h 26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9"/>
                  <a:gd name="T124" fmla="*/ 0 h 2660"/>
                  <a:gd name="T125" fmla="*/ 799 w 799"/>
                  <a:gd name="T126" fmla="*/ 2660 h 26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9" h="2660">
                    <a:moveTo>
                      <a:pt x="185" y="0"/>
                    </a:moveTo>
                    <a:lnTo>
                      <a:pt x="799" y="2347"/>
                    </a:lnTo>
                    <a:lnTo>
                      <a:pt x="795" y="2355"/>
                    </a:lnTo>
                    <a:lnTo>
                      <a:pt x="791" y="2363"/>
                    </a:lnTo>
                    <a:lnTo>
                      <a:pt x="787" y="2366"/>
                    </a:lnTo>
                    <a:lnTo>
                      <a:pt x="783" y="2375"/>
                    </a:lnTo>
                    <a:lnTo>
                      <a:pt x="779" y="2382"/>
                    </a:lnTo>
                    <a:lnTo>
                      <a:pt x="775" y="2391"/>
                    </a:lnTo>
                    <a:lnTo>
                      <a:pt x="771" y="2398"/>
                    </a:lnTo>
                    <a:lnTo>
                      <a:pt x="767" y="2406"/>
                    </a:lnTo>
                    <a:lnTo>
                      <a:pt x="764" y="2414"/>
                    </a:lnTo>
                    <a:lnTo>
                      <a:pt x="759" y="2422"/>
                    </a:lnTo>
                    <a:lnTo>
                      <a:pt x="755" y="2430"/>
                    </a:lnTo>
                    <a:lnTo>
                      <a:pt x="751" y="2438"/>
                    </a:lnTo>
                    <a:lnTo>
                      <a:pt x="748" y="2446"/>
                    </a:lnTo>
                    <a:lnTo>
                      <a:pt x="743" y="2454"/>
                    </a:lnTo>
                    <a:lnTo>
                      <a:pt x="736" y="2461"/>
                    </a:lnTo>
                    <a:lnTo>
                      <a:pt x="732" y="2470"/>
                    </a:lnTo>
                    <a:lnTo>
                      <a:pt x="727" y="2477"/>
                    </a:lnTo>
                    <a:lnTo>
                      <a:pt x="724" y="2486"/>
                    </a:lnTo>
                    <a:lnTo>
                      <a:pt x="720" y="2493"/>
                    </a:lnTo>
                    <a:lnTo>
                      <a:pt x="716" y="2501"/>
                    </a:lnTo>
                    <a:lnTo>
                      <a:pt x="708" y="2509"/>
                    </a:lnTo>
                    <a:lnTo>
                      <a:pt x="704" y="2517"/>
                    </a:lnTo>
                    <a:lnTo>
                      <a:pt x="700" y="2525"/>
                    </a:lnTo>
                    <a:lnTo>
                      <a:pt x="696" y="2533"/>
                    </a:lnTo>
                    <a:lnTo>
                      <a:pt x="692" y="2541"/>
                    </a:lnTo>
                    <a:lnTo>
                      <a:pt x="688" y="2549"/>
                    </a:lnTo>
                    <a:lnTo>
                      <a:pt x="680" y="2556"/>
                    </a:lnTo>
                    <a:lnTo>
                      <a:pt x="676" y="2565"/>
                    </a:lnTo>
                    <a:lnTo>
                      <a:pt x="672" y="2572"/>
                    </a:lnTo>
                    <a:lnTo>
                      <a:pt x="669" y="2581"/>
                    </a:lnTo>
                    <a:lnTo>
                      <a:pt x="664" y="2588"/>
                    </a:lnTo>
                    <a:lnTo>
                      <a:pt x="660" y="2597"/>
                    </a:lnTo>
                    <a:lnTo>
                      <a:pt x="656" y="2604"/>
                    </a:lnTo>
                    <a:lnTo>
                      <a:pt x="653" y="2612"/>
                    </a:lnTo>
                    <a:lnTo>
                      <a:pt x="648" y="2620"/>
                    </a:lnTo>
                    <a:lnTo>
                      <a:pt x="644" y="2628"/>
                    </a:lnTo>
                    <a:lnTo>
                      <a:pt x="641" y="2636"/>
                    </a:lnTo>
                    <a:lnTo>
                      <a:pt x="637" y="2644"/>
                    </a:lnTo>
                    <a:lnTo>
                      <a:pt x="632" y="2651"/>
                    </a:lnTo>
                    <a:lnTo>
                      <a:pt x="628" y="2660"/>
                    </a:lnTo>
                    <a:lnTo>
                      <a:pt x="0" y="304"/>
                    </a:lnTo>
                    <a:lnTo>
                      <a:pt x="3" y="297"/>
                    </a:lnTo>
                    <a:lnTo>
                      <a:pt x="7" y="289"/>
                    </a:lnTo>
                    <a:lnTo>
                      <a:pt x="11" y="285"/>
                    </a:lnTo>
                    <a:lnTo>
                      <a:pt x="15" y="278"/>
                    </a:lnTo>
                    <a:lnTo>
                      <a:pt x="19" y="269"/>
                    </a:lnTo>
                    <a:lnTo>
                      <a:pt x="23" y="262"/>
                    </a:lnTo>
                    <a:lnTo>
                      <a:pt x="27" y="253"/>
                    </a:lnTo>
                    <a:lnTo>
                      <a:pt x="31" y="246"/>
                    </a:lnTo>
                    <a:lnTo>
                      <a:pt x="39" y="237"/>
                    </a:lnTo>
                    <a:lnTo>
                      <a:pt x="42" y="230"/>
                    </a:lnTo>
                    <a:lnTo>
                      <a:pt x="47" y="222"/>
                    </a:lnTo>
                    <a:lnTo>
                      <a:pt x="51" y="214"/>
                    </a:lnTo>
                    <a:lnTo>
                      <a:pt x="58" y="206"/>
                    </a:lnTo>
                    <a:lnTo>
                      <a:pt x="63" y="198"/>
                    </a:lnTo>
                    <a:lnTo>
                      <a:pt x="67" y="190"/>
                    </a:lnTo>
                    <a:lnTo>
                      <a:pt x="70" y="182"/>
                    </a:lnTo>
                    <a:lnTo>
                      <a:pt x="79" y="174"/>
                    </a:lnTo>
                    <a:lnTo>
                      <a:pt x="83" y="167"/>
                    </a:lnTo>
                    <a:lnTo>
                      <a:pt x="86" y="158"/>
                    </a:lnTo>
                    <a:lnTo>
                      <a:pt x="95" y="151"/>
                    </a:lnTo>
                    <a:lnTo>
                      <a:pt x="98" y="142"/>
                    </a:lnTo>
                    <a:lnTo>
                      <a:pt x="102" y="135"/>
                    </a:lnTo>
                    <a:lnTo>
                      <a:pt x="111" y="130"/>
                    </a:lnTo>
                    <a:lnTo>
                      <a:pt x="114" y="123"/>
                    </a:lnTo>
                    <a:lnTo>
                      <a:pt x="118" y="114"/>
                    </a:lnTo>
                    <a:lnTo>
                      <a:pt x="122" y="107"/>
                    </a:lnTo>
                    <a:lnTo>
                      <a:pt x="130" y="99"/>
                    </a:lnTo>
                    <a:lnTo>
                      <a:pt x="134" y="91"/>
                    </a:lnTo>
                    <a:lnTo>
                      <a:pt x="137" y="83"/>
                    </a:lnTo>
                    <a:lnTo>
                      <a:pt x="142" y="75"/>
                    </a:lnTo>
                    <a:lnTo>
                      <a:pt x="150" y="67"/>
                    </a:lnTo>
                    <a:lnTo>
                      <a:pt x="153" y="59"/>
                    </a:lnTo>
                    <a:lnTo>
                      <a:pt x="158" y="51"/>
                    </a:lnTo>
                    <a:lnTo>
                      <a:pt x="162" y="44"/>
                    </a:lnTo>
                    <a:lnTo>
                      <a:pt x="165" y="35"/>
                    </a:lnTo>
                    <a:lnTo>
                      <a:pt x="169" y="32"/>
                    </a:lnTo>
                    <a:lnTo>
                      <a:pt x="174" y="24"/>
                    </a:lnTo>
                    <a:lnTo>
                      <a:pt x="178" y="16"/>
                    </a:lnTo>
                    <a:lnTo>
                      <a:pt x="181" y="8"/>
                    </a:lnTo>
                    <a:lnTo>
                      <a:pt x="18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7" name="Freeform 193">
                <a:extLst>
                  <a:ext uri="{FF2B5EF4-FFF2-40B4-BE49-F238E27FC236}">
                    <a16:creationId xmlns:a16="http://schemas.microsoft.com/office/drawing/2014/main" id="{534343A6-D07D-4DFB-8C0D-2FFC002A521B}"/>
                  </a:ext>
                </a:extLst>
              </p:cNvPr>
              <p:cNvSpPr>
                <a:spLocks/>
              </p:cNvSpPr>
              <p:nvPr/>
            </p:nvSpPr>
            <p:spPr bwMode="auto">
              <a:xfrm>
                <a:off x="1913" y="2155"/>
                <a:ext cx="131" cy="484"/>
              </a:xfrm>
              <a:custGeom>
                <a:avLst/>
                <a:gdLst>
                  <a:gd name="T0" fmla="*/ 28 w 656"/>
                  <a:gd name="T1" fmla="*/ 0 h 2419"/>
                  <a:gd name="T2" fmla="*/ 656 w 656"/>
                  <a:gd name="T3" fmla="*/ 2356 h 2419"/>
                  <a:gd name="T4" fmla="*/ 656 w 656"/>
                  <a:gd name="T5" fmla="*/ 2360 h 2419"/>
                  <a:gd name="T6" fmla="*/ 653 w 656"/>
                  <a:gd name="T7" fmla="*/ 2360 h 2419"/>
                  <a:gd name="T8" fmla="*/ 653 w 656"/>
                  <a:gd name="T9" fmla="*/ 2363 h 2419"/>
                  <a:gd name="T10" fmla="*/ 653 w 656"/>
                  <a:gd name="T11" fmla="*/ 2368 h 2419"/>
                  <a:gd name="T12" fmla="*/ 653 w 656"/>
                  <a:gd name="T13" fmla="*/ 2372 h 2419"/>
                  <a:gd name="T14" fmla="*/ 649 w 656"/>
                  <a:gd name="T15" fmla="*/ 2372 h 2419"/>
                  <a:gd name="T16" fmla="*/ 649 w 656"/>
                  <a:gd name="T17" fmla="*/ 2375 h 2419"/>
                  <a:gd name="T18" fmla="*/ 649 w 656"/>
                  <a:gd name="T19" fmla="*/ 2379 h 2419"/>
                  <a:gd name="T20" fmla="*/ 644 w 656"/>
                  <a:gd name="T21" fmla="*/ 2379 h 2419"/>
                  <a:gd name="T22" fmla="*/ 644 w 656"/>
                  <a:gd name="T23" fmla="*/ 2384 h 2419"/>
                  <a:gd name="T24" fmla="*/ 644 w 656"/>
                  <a:gd name="T25" fmla="*/ 2388 h 2419"/>
                  <a:gd name="T26" fmla="*/ 644 w 656"/>
                  <a:gd name="T27" fmla="*/ 2391 h 2419"/>
                  <a:gd name="T28" fmla="*/ 641 w 656"/>
                  <a:gd name="T29" fmla="*/ 2391 h 2419"/>
                  <a:gd name="T30" fmla="*/ 641 w 656"/>
                  <a:gd name="T31" fmla="*/ 2395 h 2419"/>
                  <a:gd name="T32" fmla="*/ 641 w 656"/>
                  <a:gd name="T33" fmla="*/ 2400 h 2419"/>
                  <a:gd name="T34" fmla="*/ 637 w 656"/>
                  <a:gd name="T35" fmla="*/ 2403 h 2419"/>
                  <a:gd name="T36" fmla="*/ 637 w 656"/>
                  <a:gd name="T37" fmla="*/ 2407 h 2419"/>
                  <a:gd name="T38" fmla="*/ 637 w 656"/>
                  <a:gd name="T39" fmla="*/ 2411 h 2419"/>
                  <a:gd name="T40" fmla="*/ 637 w 656"/>
                  <a:gd name="T41" fmla="*/ 2416 h 2419"/>
                  <a:gd name="T42" fmla="*/ 633 w 656"/>
                  <a:gd name="T43" fmla="*/ 2416 h 2419"/>
                  <a:gd name="T44" fmla="*/ 633 w 656"/>
                  <a:gd name="T45" fmla="*/ 2419 h 2419"/>
                  <a:gd name="T46" fmla="*/ 0 w 656"/>
                  <a:gd name="T47" fmla="*/ 64 h 2419"/>
                  <a:gd name="T48" fmla="*/ 0 w 656"/>
                  <a:gd name="T49" fmla="*/ 60 h 2419"/>
                  <a:gd name="T50" fmla="*/ 0 w 656"/>
                  <a:gd name="T51" fmla="*/ 56 h 2419"/>
                  <a:gd name="T52" fmla="*/ 3 w 656"/>
                  <a:gd name="T53" fmla="*/ 53 h 2419"/>
                  <a:gd name="T54" fmla="*/ 3 w 656"/>
                  <a:gd name="T55" fmla="*/ 48 h 2419"/>
                  <a:gd name="T56" fmla="*/ 3 w 656"/>
                  <a:gd name="T57" fmla="*/ 44 h 2419"/>
                  <a:gd name="T58" fmla="*/ 7 w 656"/>
                  <a:gd name="T59" fmla="*/ 44 h 2419"/>
                  <a:gd name="T60" fmla="*/ 7 w 656"/>
                  <a:gd name="T61" fmla="*/ 41 h 2419"/>
                  <a:gd name="T62" fmla="*/ 7 w 656"/>
                  <a:gd name="T63" fmla="*/ 37 h 2419"/>
                  <a:gd name="T64" fmla="*/ 12 w 656"/>
                  <a:gd name="T65" fmla="*/ 32 h 2419"/>
                  <a:gd name="T66" fmla="*/ 12 w 656"/>
                  <a:gd name="T67" fmla="*/ 28 h 2419"/>
                  <a:gd name="T68" fmla="*/ 16 w 656"/>
                  <a:gd name="T69" fmla="*/ 25 h 2419"/>
                  <a:gd name="T70" fmla="*/ 16 w 656"/>
                  <a:gd name="T71" fmla="*/ 21 h 2419"/>
                  <a:gd name="T72" fmla="*/ 16 w 656"/>
                  <a:gd name="T73" fmla="*/ 16 h 2419"/>
                  <a:gd name="T74" fmla="*/ 19 w 656"/>
                  <a:gd name="T75" fmla="*/ 16 h 2419"/>
                  <a:gd name="T76" fmla="*/ 19 w 656"/>
                  <a:gd name="T77" fmla="*/ 13 h 2419"/>
                  <a:gd name="T78" fmla="*/ 19 w 656"/>
                  <a:gd name="T79" fmla="*/ 9 h 2419"/>
                  <a:gd name="T80" fmla="*/ 23 w 656"/>
                  <a:gd name="T81" fmla="*/ 9 h 2419"/>
                  <a:gd name="T82" fmla="*/ 23 w 656"/>
                  <a:gd name="T83" fmla="*/ 5 h 2419"/>
                  <a:gd name="T84" fmla="*/ 28 w 656"/>
                  <a:gd name="T85" fmla="*/ 0 h 24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6"/>
                  <a:gd name="T130" fmla="*/ 0 h 2419"/>
                  <a:gd name="T131" fmla="*/ 656 w 656"/>
                  <a:gd name="T132" fmla="*/ 2419 h 24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6" h="2419">
                    <a:moveTo>
                      <a:pt x="28" y="0"/>
                    </a:moveTo>
                    <a:lnTo>
                      <a:pt x="656" y="2356"/>
                    </a:lnTo>
                    <a:lnTo>
                      <a:pt x="656" y="2360"/>
                    </a:lnTo>
                    <a:lnTo>
                      <a:pt x="653" y="2360"/>
                    </a:lnTo>
                    <a:lnTo>
                      <a:pt x="653" y="2363"/>
                    </a:lnTo>
                    <a:lnTo>
                      <a:pt x="653" y="2368"/>
                    </a:lnTo>
                    <a:lnTo>
                      <a:pt x="653" y="2372"/>
                    </a:lnTo>
                    <a:lnTo>
                      <a:pt x="649" y="2372"/>
                    </a:lnTo>
                    <a:lnTo>
                      <a:pt x="649" y="2375"/>
                    </a:lnTo>
                    <a:lnTo>
                      <a:pt x="649" y="2379"/>
                    </a:lnTo>
                    <a:lnTo>
                      <a:pt x="644" y="2379"/>
                    </a:lnTo>
                    <a:lnTo>
                      <a:pt x="644" y="2384"/>
                    </a:lnTo>
                    <a:lnTo>
                      <a:pt x="644" y="2388"/>
                    </a:lnTo>
                    <a:lnTo>
                      <a:pt x="644" y="2391"/>
                    </a:lnTo>
                    <a:lnTo>
                      <a:pt x="641" y="2391"/>
                    </a:lnTo>
                    <a:lnTo>
                      <a:pt x="641" y="2395"/>
                    </a:lnTo>
                    <a:lnTo>
                      <a:pt x="641" y="2400"/>
                    </a:lnTo>
                    <a:lnTo>
                      <a:pt x="637" y="2403"/>
                    </a:lnTo>
                    <a:lnTo>
                      <a:pt x="637" y="2407"/>
                    </a:lnTo>
                    <a:lnTo>
                      <a:pt x="637" y="2411"/>
                    </a:lnTo>
                    <a:lnTo>
                      <a:pt x="637" y="2416"/>
                    </a:lnTo>
                    <a:lnTo>
                      <a:pt x="633" y="2416"/>
                    </a:lnTo>
                    <a:lnTo>
                      <a:pt x="633" y="2419"/>
                    </a:lnTo>
                    <a:lnTo>
                      <a:pt x="0" y="64"/>
                    </a:lnTo>
                    <a:lnTo>
                      <a:pt x="0" y="60"/>
                    </a:lnTo>
                    <a:lnTo>
                      <a:pt x="0" y="56"/>
                    </a:lnTo>
                    <a:lnTo>
                      <a:pt x="3" y="53"/>
                    </a:lnTo>
                    <a:lnTo>
                      <a:pt x="3" y="48"/>
                    </a:lnTo>
                    <a:lnTo>
                      <a:pt x="3" y="44"/>
                    </a:lnTo>
                    <a:lnTo>
                      <a:pt x="7" y="44"/>
                    </a:lnTo>
                    <a:lnTo>
                      <a:pt x="7" y="41"/>
                    </a:lnTo>
                    <a:lnTo>
                      <a:pt x="7" y="37"/>
                    </a:lnTo>
                    <a:lnTo>
                      <a:pt x="12" y="32"/>
                    </a:lnTo>
                    <a:lnTo>
                      <a:pt x="12" y="28"/>
                    </a:lnTo>
                    <a:lnTo>
                      <a:pt x="16" y="25"/>
                    </a:lnTo>
                    <a:lnTo>
                      <a:pt x="16" y="21"/>
                    </a:lnTo>
                    <a:lnTo>
                      <a:pt x="16" y="16"/>
                    </a:lnTo>
                    <a:lnTo>
                      <a:pt x="19" y="16"/>
                    </a:lnTo>
                    <a:lnTo>
                      <a:pt x="19" y="13"/>
                    </a:lnTo>
                    <a:lnTo>
                      <a:pt x="19" y="9"/>
                    </a:lnTo>
                    <a:lnTo>
                      <a:pt x="23" y="9"/>
                    </a:lnTo>
                    <a:lnTo>
                      <a:pt x="23" y="5"/>
                    </a:lnTo>
                    <a:lnTo>
                      <a:pt x="28"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8" name="Freeform 194">
                <a:extLst>
                  <a:ext uri="{FF2B5EF4-FFF2-40B4-BE49-F238E27FC236}">
                    <a16:creationId xmlns:a16="http://schemas.microsoft.com/office/drawing/2014/main" id="{5826386A-B43E-406F-993D-A6BF7995598C}"/>
                  </a:ext>
                </a:extLst>
              </p:cNvPr>
              <p:cNvSpPr>
                <a:spLocks/>
              </p:cNvSpPr>
              <p:nvPr/>
            </p:nvSpPr>
            <p:spPr bwMode="auto">
              <a:xfrm>
                <a:off x="1911" y="2168"/>
                <a:ext cx="128" cy="475"/>
              </a:xfrm>
              <a:custGeom>
                <a:avLst/>
                <a:gdLst>
                  <a:gd name="T0" fmla="*/ 9 w 642"/>
                  <a:gd name="T1" fmla="*/ 0 h 2378"/>
                  <a:gd name="T2" fmla="*/ 642 w 642"/>
                  <a:gd name="T3" fmla="*/ 2355 h 2378"/>
                  <a:gd name="T4" fmla="*/ 642 w 642"/>
                  <a:gd name="T5" fmla="*/ 2359 h 2378"/>
                  <a:gd name="T6" fmla="*/ 642 w 642"/>
                  <a:gd name="T7" fmla="*/ 2363 h 2378"/>
                  <a:gd name="T8" fmla="*/ 642 w 642"/>
                  <a:gd name="T9" fmla="*/ 2366 h 2378"/>
                  <a:gd name="T10" fmla="*/ 638 w 642"/>
                  <a:gd name="T11" fmla="*/ 2366 h 2378"/>
                  <a:gd name="T12" fmla="*/ 638 w 642"/>
                  <a:gd name="T13" fmla="*/ 2371 h 2378"/>
                  <a:gd name="T14" fmla="*/ 638 w 642"/>
                  <a:gd name="T15" fmla="*/ 2375 h 2378"/>
                  <a:gd name="T16" fmla="*/ 638 w 642"/>
                  <a:gd name="T17" fmla="*/ 2378 h 2378"/>
                  <a:gd name="T18" fmla="*/ 0 w 642"/>
                  <a:gd name="T19" fmla="*/ 24 h 2378"/>
                  <a:gd name="T20" fmla="*/ 0 w 642"/>
                  <a:gd name="T21" fmla="*/ 19 h 2378"/>
                  <a:gd name="T22" fmla="*/ 0 w 642"/>
                  <a:gd name="T23" fmla="*/ 16 h 2378"/>
                  <a:gd name="T24" fmla="*/ 0 w 642"/>
                  <a:gd name="T25" fmla="*/ 12 h 2378"/>
                  <a:gd name="T26" fmla="*/ 5 w 642"/>
                  <a:gd name="T27" fmla="*/ 12 h 2378"/>
                  <a:gd name="T28" fmla="*/ 5 w 642"/>
                  <a:gd name="T29" fmla="*/ 8 h 2378"/>
                  <a:gd name="T30" fmla="*/ 5 w 642"/>
                  <a:gd name="T31" fmla="*/ 5 h 2378"/>
                  <a:gd name="T32" fmla="*/ 5 w 642"/>
                  <a:gd name="T33" fmla="*/ 0 h 2378"/>
                  <a:gd name="T34" fmla="*/ 9 w 642"/>
                  <a:gd name="T35" fmla="*/ 0 h 23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2"/>
                  <a:gd name="T55" fmla="*/ 0 h 2378"/>
                  <a:gd name="T56" fmla="*/ 642 w 642"/>
                  <a:gd name="T57" fmla="*/ 2378 h 23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2" h="2378">
                    <a:moveTo>
                      <a:pt x="9" y="0"/>
                    </a:moveTo>
                    <a:lnTo>
                      <a:pt x="642" y="2355"/>
                    </a:lnTo>
                    <a:lnTo>
                      <a:pt x="642" y="2359"/>
                    </a:lnTo>
                    <a:lnTo>
                      <a:pt x="642" y="2363"/>
                    </a:lnTo>
                    <a:lnTo>
                      <a:pt x="642" y="2366"/>
                    </a:lnTo>
                    <a:lnTo>
                      <a:pt x="638" y="2366"/>
                    </a:lnTo>
                    <a:lnTo>
                      <a:pt x="638" y="2371"/>
                    </a:lnTo>
                    <a:lnTo>
                      <a:pt x="638" y="2375"/>
                    </a:lnTo>
                    <a:lnTo>
                      <a:pt x="638" y="2378"/>
                    </a:lnTo>
                    <a:lnTo>
                      <a:pt x="0" y="24"/>
                    </a:lnTo>
                    <a:lnTo>
                      <a:pt x="0" y="19"/>
                    </a:lnTo>
                    <a:lnTo>
                      <a:pt x="0" y="16"/>
                    </a:lnTo>
                    <a:lnTo>
                      <a:pt x="0" y="12"/>
                    </a:lnTo>
                    <a:lnTo>
                      <a:pt x="5" y="12"/>
                    </a:lnTo>
                    <a:lnTo>
                      <a:pt x="5" y="8"/>
                    </a:lnTo>
                    <a:lnTo>
                      <a:pt x="5" y="5"/>
                    </a:lnTo>
                    <a:lnTo>
                      <a:pt x="5" y="0"/>
                    </a:lnTo>
                    <a:lnTo>
                      <a:pt x="9"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39" name="Freeform 195">
                <a:extLst>
                  <a:ext uri="{FF2B5EF4-FFF2-40B4-BE49-F238E27FC236}">
                    <a16:creationId xmlns:a16="http://schemas.microsoft.com/office/drawing/2014/main" id="{C8EE5300-B233-46F6-9650-AE6E6EB23BA2}"/>
                  </a:ext>
                </a:extLst>
              </p:cNvPr>
              <p:cNvSpPr>
                <a:spLocks/>
              </p:cNvSpPr>
              <p:nvPr/>
            </p:nvSpPr>
            <p:spPr bwMode="auto">
              <a:xfrm>
                <a:off x="1910" y="2172"/>
                <a:ext cx="129" cy="474"/>
              </a:xfrm>
              <a:custGeom>
                <a:avLst/>
                <a:gdLst>
                  <a:gd name="T0" fmla="*/ 3 w 641"/>
                  <a:gd name="T1" fmla="*/ 0 h 2367"/>
                  <a:gd name="T2" fmla="*/ 641 w 641"/>
                  <a:gd name="T3" fmla="*/ 2354 h 2367"/>
                  <a:gd name="T4" fmla="*/ 641 w 641"/>
                  <a:gd name="T5" fmla="*/ 2358 h 2367"/>
                  <a:gd name="T6" fmla="*/ 641 w 641"/>
                  <a:gd name="T7" fmla="*/ 2363 h 2367"/>
                  <a:gd name="T8" fmla="*/ 637 w 641"/>
                  <a:gd name="T9" fmla="*/ 2363 h 2367"/>
                  <a:gd name="T10" fmla="*/ 637 w 641"/>
                  <a:gd name="T11" fmla="*/ 2367 h 2367"/>
                  <a:gd name="T12" fmla="*/ 0 w 641"/>
                  <a:gd name="T13" fmla="*/ 11 h 2367"/>
                  <a:gd name="T14" fmla="*/ 0 w 641"/>
                  <a:gd name="T15" fmla="*/ 8 h 2367"/>
                  <a:gd name="T16" fmla="*/ 3 w 641"/>
                  <a:gd name="T17" fmla="*/ 8 h 2367"/>
                  <a:gd name="T18" fmla="*/ 3 w 641"/>
                  <a:gd name="T19" fmla="*/ 4 h 2367"/>
                  <a:gd name="T20" fmla="*/ 3 w 641"/>
                  <a:gd name="T21" fmla="*/ 0 h 2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1"/>
                  <a:gd name="T34" fmla="*/ 0 h 2367"/>
                  <a:gd name="T35" fmla="*/ 641 w 641"/>
                  <a:gd name="T36" fmla="*/ 2367 h 23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1" h="2367">
                    <a:moveTo>
                      <a:pt x="3" y="0"/>
                    </a:moveTo>
                    <a:lnTo>
                      <a:pt x="641" y="2354"/>
                    </a:lnTo>
                    <a:lnTo>
                      <a:pt x="641" y="2358"/>
                    </a:lnTo>
                    <a:lnTo>
                      <a:pt x="641" y="2363"/>
                    </a:lnTo>
                    <a:lnTo>
                      <a:pt x="637" y="2363"/>
                    </a:lnTo>
                    <a:lnTo>
                      <a:pt x="637" y="2367"/>
                    </a:lnTo>
                    <a:lnTo>
                      <a:pt x="0" y="11"/>
                    </a:lnTo>
                    <a:lnTo>
                      <a:pt x="0" y="8"/>
                    </a:lnTo>
                    <a:lnTo>
                      <a:pt x="3" y="8"/>
                    </a:lnTo>
                    <a:lnTo>
                      <a:pt x="3" y="4"/>
                    </a:lnTo>
                    <a:lnTo>
                      <a:pt x="3"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0" name="Freeform 196">
                <a:extLst>
                  <a:ext uri="{FF2B5EF4-FFF2-40B4-BE49-F238E27FC236}">
                    <a16:creationId xmlns:a16="http://schemas.microsoft.com/office/drawing/2014/main" id="{5280C0B7-6C30-422F-9290-C076BA093CE2}"/>
                  </a:ext>
                </a:extLst>
              </p:cNvPr>
              <p:cNvSpPr>
                <a:spLocks/>
              </p:cNvSpPr>
              <p:nvPr/>
            </p:nvSpPr>
            <p:spPr bwMode="auto">
              <a:xfrm>
                <a:off x="1910" y="2066"/>
                <a:ext cx="174" cy="580"/>
              </a:xfrm>
              <a:custGeom>
                <a:avLst/>
                <a:gdLst>
                  <a:gd name="T0" fmla="*/ 862 w 867"/>
                  <a:gd name="T1" fmla="*/ 2342 h 2897"/>
                  <a:gd name="T2" fmla="*/ 867 w 867"/>
                  <a:gd name="T3" fmla="*/ 2363 h 2897"/>
                  <a:gd name="T4" fmla="*/ 867 w 867"/>
                  <a:gd name="T5" fmla="*/ 2386 h 2897"/>
                  <a:gd name="T6" fmla="*/ 862 w 867"/>
                  <a:gd name="T7" fmla="*/ 2409 h 2897"/>
                  <a:gd name="T8" fmla="*/ 855 w 867"/>
                  <a:gd name="T9" fmla="*/ 2434 h 2897"/>
                  <a:gd name="T10" fmla="*/ 846 w 867"/>
                  <a:gd name="T11" fmla="*/ 2462 h 2897"/>
                  <a:gd name="T12" fmla="*/ 835 w 867"/>
                  <a:gd name="T13" fmla="*/ 2488 h 2897"/>
                  <a:gd name="T14" fmla="*/ 823 w 867"/>
                  <a:gd name="T15" fmla="*/ 2516 h 2897"/>
                  <a:gd name="T16" fmla="*/ 807 w 867"/>
                  <a:gd name="T17" fmla="*/ 2548 h 2897"/>
                  <a:gd name="T18" fmla="*/ 791 w 867"/>
                  <a:gd name="T19" fmla="*/ 2576 h 2897"/>
                  <a:gd name="T20" fmla="*/ 772 w 867"/>
                  <a:gd name="T21" fmla="*/ 2608 h 2897"/>
                  <a:gd name="T22" fmla="*/ 756 w 867"/>
                  <a:gd name="T23" fmla="*/ 2639 h 2897"/>
                  <a:gd name="T24" fmla="*/ 736 w 867"/>
                  <a:gd name="T25" fmla="*/ 2667 h 2897"/>
                  <a:gd name="T26" fmla="*/ 720 w 867"/>
                  <a:gd name="T27" fmla="*/ 2699 h 2897"/>
                  <a:gd name="T28" fmla="*/ 704 w 867"/>
                  <a:gd name="T29" fmla="*/ 2731 h 2897"/>
                  <a:gd name="T30" fmla="*/ 688 w 867"/>
                  <a:gd name="T31" fmla="*/ 2758 h 2897"/>
                  <a:gd name="T32" fmla="*/ 672 w 867"/>
                  <a:gd name="T33" fmla="*/ 2789 h 2897"/>
                  <a:gd name="T34" fmla="*/ 661 w 867"/>
                  <a:gd name="T35" fmla="*/ 2817 h 2897"/>
                  <a:gd name="T36" fmla="*/ 649 w 867"/>
                  <a:gd name="T37" fmla="*/ 2845 h 2897"/>
                  <a:gd name="T38" fmla="*/ 645 w 867"/>
                  <a:gd name="T39" fmla="*/ 2872 h 2897"/>
                  <a:gd name="T40" fmla="*/ 637 w 867"/>
                  <a:gd name="T41" fmla="*/ 2897 h 2897"/>
                  <a:gd name="T42" fmla="*/ 3 w 867"/>
                  <a:gd name="T43" fmla="*/ 530 h 2897"/>
                  <a:gd name="T44" fmla="*/ 12 w 867"/>
                  <a:gd name="T45" fmla="*/ 502 h 2897"/>
                  <a:gd name="T46" fmla="*/ 19 w 867"/>
                  <a:gd name="T47" fmla="*/ 479 h 2897"/>
                  <a:gd name="T48" fmla="*/ 35 w 867"/>
                  <a:gd name="T49" fmla="*/ 451 h 2897"/>
                  <a:gd name="T50" fmla="*/ 51 w 867"/>
                  <a:gd name="T51" fmla="*/ 419 h 2897"/>
                  <a:gd name="T52" fmla="*/ 67 w 867"/>
                  <a:gd name="T53" fmla="*/ 391 h 2897"/>
                  <a:gd name="T54" fmla="*/ 87 w 867"/>
                  <a:gd name="T55" fmla="*/ 363 h 2897"/>
                  <a:gd name="T56" fmla="*/ 103 w 867"/>
                  <a:gd name="T57" fmla="*/ 332 h 2897"/>
                  <a:gd name="T58" fmla="*/ 123 w 867"/>
                  <a:gd name="T59" fmla="*/ 305 h 2897"/>
                  <a:gd name="T60" fmla="*/ 146 w 867"/>
                  <a:gd name="T61" fmla="*/ 273 h 2897"/>
                  <a:gd name="T62" fmla="*/ 162 w 867"/>
                  <a:gd name="T63" fmla="*/ 245 h 2897"/>
                  <a:gd name="T64" fmla="*/ 182 w 867"/>
                  <a:gd name="T65" fmla="*/ 213 h 2897"/>
                  <a:gd name="T66" fmla="*/ 202 w 867"/>
                  <a:gd name="T67" fmla="*/ 185 h 2897"/>
                  <a:gd name="T68" fmla="*/ 218 w 867"/>
                  <a:gd name="T69" fmla="*/ 157 h 2897"/>
                  <a:gd name="T70" fmla="*/ 233 w 867"/>
                  <a:gd name="T71" fmla="*/ 130 h 2897"/>
                  <a:gd name="T72" fmla="*/ 246 w 867"/>
                  <a:gd name="T73" fmla="*/ 102 h 2897"/>
                  <a:gd name="T74" fmla="*/ 253 w 867"/>
                  <a:gd name="T75" fmla="*/ 78 h 2897"/>
                  <a:gd name="T76" fmla="*/ 261 w 867"/>
                  <a:gd name="T77" fmla="*/ 55 h 2897"/>
                  <a:gd name="T78" fmla="*/ 261 w 867"/>
                  <a:gd name="T79" fmla="*/ 32 h 2897"/>
                  <a:gd name="T80" fmla="*/ 261 w 867"/>
                  <a:gd name="T81" fmla="*/ 11 h 28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7"/>
                  <a:gd name="T124" fmla="*/ 0 h 2897"/>
                  <a:gd name="T125" fmla="*/ 867 w 867"/>
                  <a:gd name="T126" fmla="*/ 2897 h 28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7" h="2897">
                    <a:moveTo>
                      <a:pt x="261" y="0"/>
                    </a:moveTo>
                    <a:lnTo>
                      <a:pt x="862" y="2342"/>
                    </a:lnTo>
                    <a:lnTo>
                      <a:pt x="867" y="2351"/>
                    </a:lnTo>
                    <a:lnTo>
                      <a:pt x="867" y="2363"/>
                    </a:lnTo>
                    <a:lnTo>
                      <a:pt x="867" y="2374"/>
                    </a:lnTo>
                    <a:lnTo>
                      <a:pt x="867" y="2386"/>
                    </a:lnTo>
                    <a:lnTo>
                      <a:pt x="867" y="2398"/>
                    </a:lnTo>
                    <a:lnTo>
                      <a:pt x="862" y="2409"/>
                    </a:lnTo>
                    <a:lnTo>
                      <a:pt x="859" y="2421"/>
                    </a:lnTo>
                    <a:lnTo>
                      <a:pt x="855" y="2434"/>
                    </a:lnTo>
                    <a:lnTo>
                      <a:pt x="851" y="2449"/>
                    </a:lnTo>
                    <a:lnTo>
                      <a:pt x="846" y="2462"/>
                    </a:lnTo>
                    <a:lnTo>
                      <a:pt x="843" y="2474"/>
                    </a:lnTo>
                    <a:lnTo>
                      <a:pt x="835" y="2488"/>
                    </a:lnTo>
                    <a:lnTo>
                      <a:pt x="827" y="2504"/>
                    </a:lnTo>
                    <a:lnTo>
                      <a:pt x="823" y="2516"/>
                    </a:lnTo>
                    <a:lnTo>
                      <a:pt x="815" y="2532"/>
                    </a:lnTo>
                    <a:lnTo>
                      <a:pt x="807" y="2548"/>
                    </a:lnTo>
                    <a:lnTo>
                      <a:pt x="799" y="2560"/>
                    </a:lnTo>
                    <a:lnTo>
                      <a:pt x="791" y="2576"/>
                    </a:lnTo>
                    <a:lnTo>
                      <a:pt x="783" y="2592"/>
                    </a:lnTo>
                    <a:lnTo>
                      <a:pt x="772" y="2608"/>
                    </a:lnTo>
                    <a:lnTo>
                      <a:pt x="764" y="2624"/>
                    </a:lnTo>
                    <a:lnTo>
                      <a:pt x="756" y="2639"/>
                    </a:lnTo>
                    <a:lnTo>
                      <a:pt x="748" y="2652"/>
                    </a:lnTo>
                    <a:lnTo>
                      <a:pt x="736" y="2667"/>
                    </a:lnTo>
                    <a:lnTo>
                      <a:pt x="728" y="2683"/>
                    </a:lnTo>
                    <a:lnTo>
                      <a:pt x="720" y="2699"/>
                    </a:lnTo>
                    <a:lnTo>
                      <a:pt x="712" y="2715"/>
                    </a:lnTo>
                    <a:lnTo>
                      <a:pt x="704" y="2731"/>
                    </a:lnTo>
                    <a:lnTo>
                      <a:pt x="696" y="2742"/>
                    </a:lnTo>
                    <a:lnTo>
                      <a:pt x="688" y="2758"/>
                    </a:lnTo>
                    <a:lnTo>
                      <a:pt x="681" y="2774"/>
                    </a:lnTo>
                    <a:lnTo>
                      <a:pt x="672" y="2789"/>
                    </a:lnTo>
                    <a:lnTo>
                      <a:pt x="668" y="2802"/>
                    </a:lnTo>
                    <a:lnTo>
                      <a:pt x="661" y="2817"/>
                    </a:lnTo>
                    <a:lnTo>
                      <a:pt x="656" y="2830"/>
                    </a:lnTo>
                    <a:lnTo>
                      <a:pt x="649" y="2845"/>
                    </a:lnTo>
                    <a:lnTo>
                      <a:pt x="645" y="2858"/>
                    </a:lnTo>
                    <a:lnTo>
                      <a:pt x="645" y="2872"/>
                    </a:lnTo>
                    <a:lnTo>
                      <a:pt x="641" y="2884"/>
                    </a:lnTo>
                    <a:lnTo>
                      <a:pt x="637" y="2897"/>
                    </a:lnTo>
                    <a:lnTo>
                      <a:pt x="0" y="541"/>
                    </a:lnTo>
                    <a:lnTo>
                      <a:pt x="3" y="530"/>
                    </a:lnTo>
                    <a:lnTo>
                      <a:pt x="8" y="514"/>
                    </a:lnTo>
                    <a:lnTo>
                      <a:pt x="12" y="502"/>
                    </a:lnTo>
                    <a:lnTo>
                      <a:pt x="15" y="490"/>
                    </a:lnTo>
                    <a:lnTo>
                      <a:pt x="19" y="479"/>
                    </a:lnTo>
                    <a:lnTo>
                      <a:pt x="28" y="463"/>
                    </a:lnTo>
                    <a:lnTo>
                      <a:pt x="35" y="451"/>
                    </a:lnTo>
                    <a:lnTo>
                      <a:pt x="43" y="435"/>
                    </a:lnTo>
                    <a:lnTo>
                      <a:pt x="51" y="419"/>
                    </a:lnTo>
                    <a:lnTo>
                      <a:pt x="59" y="407"/>
                    </a:lnTo>
                    <a:lnTo>
                      <a:pt x="67" y="391"/>
                    </a:lnTo>
                    <a:lnTo>
                      <a:pt x="75" y="375"/>
                    </a:lnTo>
                    <a:lnTo>
                      <a:pt x="87" y="363"/>
                    </a:lnTo>
                    <a:lnTo>
                      <a:pt x="95" y="347"/>
                    </a:lnTo>
                    <a:lnTo>
                      <a:pt x="103" y="332"/>
                    </a:lnTo>
                    <a:lnTo>
                      <a:pt x="114" y="320"/>
                    </a:lnTo>
                    <a:lnTo>
                      <a:pt x="123" y="305"/>
                    </a:lnTo>
                    <a:lnTo>
                      <a:pt x="135" y="289"/>
                    </a:lnTo>
                    <a:lnTo>
                      <a:pt x="146" y="273"/>
                    </a:lnTo>
                    <a:lnTo>
                      <a:pt x="154" y="257"/>
                    </a:lnTo>
                    <a:lnTo>
                      <a:pt x="162" y="245"/>
                    </a:lnTo>
                    <a:lnTo>
                      <a:pt x="174" y="229"/>
                    </a:lnTo>
                    <a:lnTo>
                      <a:pt x="182" y="213"/>
                    </a:lnTo>
                    <a:lnTo>
                      <a:pt x="193" y="201"/>
                    </a:lnTo>
                    <a:lnTo>
                      <a:pt x="202" y="185"/>
                    </a:lnTo>
                    <a:lnTo>
                      <a:pt x="209" y="170"/>
                    </a:lnTo>
                    <a:lnTo>
                      <a:pt x="218" y="157"/>
                    </a:lnTo>
                    <a:lnTo>
                      <a:pt x="225" y="143"/>
                    </a:lnTo>
                    <a:lnTo>
                      <a:pt x="233" y="130"/>
                    </a:lnTo>
                    <a:lnTo>
                      <a:pt x="237" y="118"/>
                    </a:lnTo>
                    <a:lnTo>
                      <a:pt x="246" y="102"/>
                    </a:lnTo>
                    <a:lnTo>
                      <a:pt x="249" y="90"/>
                    </a:lnTo>
                    <a:lnTo>
                      <a:pt x="253" y="78"/>
                    </a:lnTo>
                    <a:lnTo>
                      <a:pt x="257" y="67"/>
                    </a:lnTo>
                    <a:lnTo>
                      <a:pt x="261" y="55"/>
                    </a:lnTo>
                    <a:lnTo>
                      <a:pt x="261" y="43"/>
                    </a:lnTo>
                    <a:lnTo>
                      <a:pt x="261" y="32"/>
                    </a:lnTo>
                    <a:lnTo>
                      <a:pt x="261" y="20"/>
                    </a:lnTo>
                    <a:lnTo>
                      <a:pt x="261" y="11"/>
                    </a:lnTo>
                    <a:lnTo>
                      <a:pt x="26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1" name="Freeform 197">
                <a:extLst>
                  <a:ext uri="{FF2B5EF4-FFF2-40B4-BE49-F238E27FC236}">
                    <a16:creationId xmlns:a16="http://schemas.microsoft.com/office/drawing/2014/main" id="{A2650CE6-86E2-46E9-B157-99540F31104C}"/>
                  </a:ext>
                </a:extLst>
              </p:cNvPr>
              <p:cNvSpPr>
                <a:spLocks/>
              </p:cNvSpPr>
              <p:nvPr/>
            </p:nvSpPr>
            <p:spPr bwMode="auto">
              <a:xfrm>
                <a:off x="2368" y="2035"/>
                <a:ext cx="489" cy="513"/>
              </a:xfrm>
              <a:custGeom>
                <a:avLst/>
                <a:gdLst>
                  <a:gd name="T0" fmla="*/ 2121 w 2445"/>
                  <a:gd name="T1" fmla="*/ 111 h 2561"/>
                  <a:gd name="T2" fmla="*/ 2445 w 2445"/>
                  <a:gd name="T3" fmla="*/ 2561 h 2561"/>
                  <a:gd name="T4" fmla="*/ 467 w 2445"/>
                  <a:gd name="T5" fmla="*/ 2386 h 2561"/>
                  <a:gd name="T6" fmla="*/ 0 w 2445"/>
                  <a:gd name="T7" fmla="*/ 0 h 2561"/>
                  <a:gd name="T8" fmla="*/ 2121 w 2445"/>
                  <a:gd name="T9" fmla="*/ 111 h 2561"/>
                  <a:gd name="T10" fmla="*/ 0 60000 65536"/>
                  <a:gd name="T11" fmla="*/ 0 60000 65536"/>
                  <a:gd name="T12" fmla="*/ 0 60000 65536"/>
                  <a:gd name="T13" fmla="*/ 0 60000 65536"/>
                  <a:gd name="T14" fmla="*/ 0 60000 65536"/>
                  <a:gd name="T15" fmla="*/ 0 w 2445"/>
                  <a:gd name="T16" fmla="*/ 0 h 2561"/>
                  <a:gd name="T17" fmla="*/ 2445 w 2445"/>
                  <a:gd name="T18" fmla="*/ 2561 h 2561"/>
                </a:gdLst>
                <a:ahLst/>
                <a:cxnLst>
                  <a:cxn ang="T10">
                    <a:pos x="T0" y="T1"/>
                  </a:cxn>
                  <a:cxn ang="T11">
                    <a:pos x="T2" y="T3"/>
                  </a:cxn>
                  <a:cxn ang="T12">
                    <a:pos x="T4" y="T5"/>
                  </a:cxn>
                  <a:cxn ang="T13">
                    <a:pos x="T6" y="T7"/>
                  </a:cxn>
                  <a:cxn ang="T14">
                    <a:pos x="T8" y="T9"/>
                  </a:cxn>
                </a:cxnLst>
                <a:rect l="T15" t="T16" r="T17" b="T18"/>
                <a:pathLst>
                  <a:path w="2445" h="2561">
                    <a:moveTo>
                      <a:pt x="2121" y="111"/>
                    </a:moveTo>
                    <a:lnTo>
                      <a:pt x="2445" y="2561"/>
                    </a:lnTo>
                    <a:lnTo>
                      <a:pt x="467" y="2386"/>
                    </a:lnTo>
                    <a:lnTo>
                      <a:pt x="0" y="0"/>
                    </a:lnTo>
                    <a:lnTo>
                      <a:pt x="2121" y="111"/>
                    </a:lnTo>
                    <a:close/>
                  </a:path>
                </a:pathLst>
              </a:custGeom>
              <a:solidFill>
                <a:srgbClr val="D8BE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2" name="Line 198">
                <a:extLst>
                  <a:ext uri="{FF2B5EF4-FFF2-40B4-BE49-F238E27FC236}">
                    <a16:creationId xmlns:a16="http://schemas.microsoft.com/office/drawing/2014/main" id="{5776301C-21ED-4DEE-B829-F1275BCFE1CC}"/>
                  </a:ext>
                </a:extLst>
              </p:cNvPr>
              <p:cNvSpPr>
                <a:spLocks noChangeShapeType="1"/>
              </p:cNvSpPr>
              <p:nvPr/>
            </p:nvSpPr>
            <p:spPr bwMode="auto">
              <a:xfrm flipH="1" flipV="1">
                <a:off x="2461" y="2513"/>
                <a:ext cx="396"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 name="Freeform 199">
                <a:extLst>
                  <a:ext uri="{FF2B5EF4-FFF2-40B4-BE49-F238E27FC236}">
                    <a16:creationId xmlns:a16="http://schemas.microsoft.com/office/drawing/2014/main" id="{6FA9881C-F20F-4A11-B05E-B10A0E1DE65B}"/>
                  </a:ext>
                </a:extLst>
              </p:cNvPr>
              <p:cNvSpPr>
                <a:spLocks/>
              </p:cNvSpPr>
              <p:nvPr/>
            </p:nvSpPr>
            <p:spPr bwMode="auto">
              <a:xfrm>
                <a:off x="2314" y="2096"/>
                <a:ext cx="99" cy="482"/>
              </a:xfrm>
              <a:custGeom>
                <a:avLst/>
                <a:gdLst>
                  <a:gd name="T0" fmla="*/ 0 w 495"/>
                  <a:gd name="T1" fmla="*/ 0 h 2410"/>
                  <a:gd name="T2" fmla="*/ 495 w 495"/>
                  <a:gd name="T3" fmla="*/ 2394 h 2410"/>
                  <a:gd name="T4" fmla="*/ 495 w 495"/>
                  <a:gd name="T5" fmla="*/ 2398 h 2410"/>
                  <a:gd name="T6" fmla="*/ 495 w 495"/>
                  <a:gd name="T7" fmla="*/ 2402 h 2410"/>
                  <a:gd name="T8" fmla="*/ 495 w 495"/>
                  <a:gd name="T9" fmla="*/ 2407 h 2410"/>
                  <a:gd name="T10" fmla="*/ 495 w 495"/>
                  <a:gd name="T11" fmla="*/ 2410 h 2410"/>
                  <a:gd name="T12" fmla="*/ 4 w 495"/>
                  <a:gd name="T13" fmla="*/ 16 h 2410"/>
                  <a:gd name="T14" fmla="*/ 4 w 495"/>
                  <a:gd name="T15" fmla="*/ 12 h 2410"/>
                  <a:gd name="T16" fmla="*/ 4 w 495"/>
                  <a:gd name="T17" fmla="*/ 7 h 2410"/>
                  <a:gd name="T18" fmla="*/ 4 w 495"/>
                  <a:gd name="T19" fmla="*/ 4 h 2410"/>
                  <a:gd name="T20" fmla="*/ 0 w 495"/>
                  <a:gd name="T21" fmla="*/ 4 h 2410"/>
                  <a:gd name="T22" fmla="*/ 0 w 495"/>
                  <a:gd name="T23" fmla="*/ 0 h 24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5"/>
                  <a:gd name="T37" fmla="*/ 0 h 2410"/>
                  <a:gd name="T38" fmla="*/ 495 w 495"/>
                  <a:gd name="T39" fmla="*/ 2410 h 24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5" h="2410">
                    <a:moveTo>
                      <a:pt x="0" y="0"/>
                    </a:moveTo>
                    <a:lnTo>
                      <a:pt x="495" y="2394"/>
                    </a:lnTo>
                    <a:lnTo>
                      <a:pt x="495" y="2398"/>
                    </a:lnTo>
                    <a:lnTo>
                      <a:pt x="495" y="2402"/>
                    </a:lnTo>
                    <a:lnTo>
                      <a:pt x="495" y="2407"/>
                    </a:lnTo>
                    <a:lnTo>
                      <a:pt x="495" y="2410"/>
                    </a:lnTo>
                    <a:lnTo>
                      <a:pt x="4" y="16"/>
                    </a:lnTo>
                    <a:lnTo>
                      <a:pt x="4" y="12"/>
                    </a:lnTo>
                    <a:lnTo>
                      <a:pt x="4" y="7"/>
                    </a:lnTo>
                    <a:lnTo>
                      <a:pt x="4" y="4"/>
                    </a:lnTo>
                    <a:lnTo>
                      <a:pt x="0" y="4"/>
                    </a:lnTo>
                    <a:lnTo>
                      <a:pt x="0"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4" name="Freeform 200">
                <a:extLst>
                  <a:ext uri="{FF2B5EF4-FFF2-40B4-BE49-F238E27FC236}">
                    <a16:creationId xmlns:a16="http://schemas.microsoft.com/office/drawing/2014/main" id="{3BF9710F-CEBF-48D9-8A28-44A03533A547}"/>
                  </a:ext>
                </a:extLst>
              </p:cNvPr>
              <p:cNvSpPr>
                <a:spLocks/>
              </p:cNvSpPr>
              <p:nvPr/>
            </p:nvSpPr>
            <p:spPr bwMode="auto">
              <a:xfrm>
                <a:off x="2315" y="2100"/>
                <a:ext cx="98" cy="482"/>
              </a:xfrm>
              <a:custGeom>
                <a:avLst/>
                <a:gdLst>
                  <a:gd name="T0" fmla="*/ 0 w 491"/>
                  <a:gd name="T1" fmla="*/ 0 h 2410"/>
                  <a:gd name="T2" fmla="*/ 491 w 491"/>
                  <a:gd name="T3" fmla="*/ 2394 h 2410"/>
                  <a:gd name="T4" fmla="*/ 491 w 491"/>
                  <a:gd name="T5" fmla="*/ 2398 h 2410"/>
                  <a:gd name="T6" fmla="*/ 491 w 491"/>
                  <a:gd name="T7" fmla="*/ 2402 h 2410"/>
                  <a:gd name="T8" fmla="*/ 491 w 491"/>
                  <a:gd name="T9" fmla="*/ 2406 h 2410"/>
                  <a:gd name="T10" fmla="*/ 491 w 491"/>
                  <a:gd name="T11" fmla="*/ 2410 h 2410"/>
                  <a:gd name="T12" fmla="*/ 0 w 491"/>
                  <a:gd name="T13" fmla="*/ 16 h 2410"/>
                  <a:gd name="T14" fmla="*/ 0 w 491"/>
                  <a:gd name="T15" fmla="*/ 12 h 2410"/>
                  <a:gd name="T16" fmla="*/ 0 w 491"/>
                  <a:gd name="T17" fmla="*/ 7 h 2410"/>
                  <a:gd name="T18" fmla="*/ 0 w 491"/>
                  <a:gd name="T19" fmla="*/ 4 h 2410"/>
                  <a:gd name="T20" fmla="*/ 0 w 491"/>
                  <a:gd name="T21" fmla="*/ 0 h 24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1"/>
                  <a:gd name="T34" fmla="*/ 0 h 2410"/>
                  <a:gd name="T35" fmla="*/ 491 w 491"/>
                  <a:gd name="T36" fmla="*/ 2410 h 24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1" h="2410">
                    <a:moveTo>
                      <a:pt x="0" y="0"/>
                    </a:moveTo>
                    <a:lnTo>
                      <a:pt x="491" y="2394"/>
                    </a:lnTo>
                    <a:lnTo>
                      <a:pt x="491" y="2398"/>
                    </a:lnTo>
                    <a:lnTo>
                      <a:pt x="491" y="2402"/>
                    </a:lnTo>
                    <a:lnTo>
                      <a:pt x="491" y="2406"/>
                    </a:lnTo>
                    <a:lnTo>
                      <a:pt x="491" y="2410"/>
                    </a:lnTo>
                    <a:lnTo>
                      <a:pt x="0" y="16"/>
                    </a:lnTo>
                    <a:lnTo>
                      <a:pt x="0" y="12"/>
                    </a:lnTo>
                    <a:lnTo>
                      <a:pt x="0" y="7"/>
                    </a:lnTo>
                    <a:lnTo>
                      <a:pt x="0" y="4"/>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5" name="Freeform 201">
                <a:extLst>
                  <a:ext uri="{FF2B5EF4-FFF2-40B4-BE49-F238E27FC236}">
                    <a16:creationId xmlns:a16="http://schemas.microsoft.com/office/drawing/2014/main" id="{1E29F52B-61C3-4EF8-A764-E879F49C3AE7}"/>
                  </a:ext>
                </a:extLst>
              </p:cNvPr>
              <p:cNvSpPr>
                <a:spLocks/>
              </p:cNvSpPr>
              <p:nvPr/>
            </p:nvSpPr>
            <p:spPr bwMode="auto">
              <a:xfrm>
                <a:off x="2313" y="2103"/>
                <a:ext cx="100" cy="483"/>
              </a:xfrm>
              <a:custGeom>
                <a:avLst/>
                <a:gdLst>
                  <a:gd name="T0" fmla="*/ 8 w 499"/>
                  <a:gd name="T1" fmla="*/ 0 h 2417"/>
                  <a:gd name="T2" fmla="*/ 499 w 499"/>
                  <a:gd name="T3" fmla="*/ 2394 h 2417"/>
                  <a:gd name="T4" fmla="*/ 499 w 499"/>
                  <a:gd name="T5" fmla="*/ 2398 h 2417"/>
                  <a:gd name="T6" fmla="*/ 499 w 499"/>
                  <a:gd name="T7" fmla="*/ 2402 h 2417"/>
                  <a:gd name="T8" fmla="*/ 499 w 499"/>
                  <a:gd name="T9" fmla="*/ 2406 h 2417"/>
                  <a:gd name="T10" fmla="*/ 499 w 499"/>
                  <a:gd name="T11" fmla="*/ 2410 h 2417"/>
                  <a:gd name="T12" fmla="*/ 499 w 499"/>
                  <a:gd name="T13" fmla="*/ 2414 h 2417"/>
                  <a:gd name="T14" fmla="*/ 494 w 499"/>
                  <a:gd name="T15" fmla="*/ 2417 h 2417"/>
                  <a:gd name="T16" fmla="*/ 0 w 499"/>
                  <a:gd name="T17" fmla="*/ 19 h 2417"/>
                  <a:gd name="T18" fmla="*/ 4 w 499"/>
                  <a:gd name="T19" fmla="*/ 19 h 2417"/>
                  <a:gd name="T20" fmla="*/ 4 w 499"/>
                  <a:gd name="T21" fmla="*/ 15 h 2417"/>
                  <a:gd name="T22" fmla="*/ 4 w 499"/>
                  <a:gd name="T23" fmla="*/ 12 h 2417"/>
                  <a:gd name="T24" fmla="*/ 4 w 499"/>
                  <a:gd name="T25" fmla="*/ 7 h 2417"/>
                  <a:gd name="T26" fmla="*/ 4 w 499"/>
                  <a:gd name="T27" fmla="*/ 3 h 2417"/>
                  <a:gd name="T28" fmla="*/ 4 w 499"/>
                  <a:gd name="T29" fmla="*/ 0 h 2417"/>
                  <a:gd name="T30" fmla="*/ 8 w 499"/>
                  <a:gd name="T31" fmla="*/ 0 h 24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9"/>
                  <a:gd name="T49" fmla="*/ 0 h 2417"/>
                  <a:gd name="T50" fmla="*/ 499 w 499"/>
                  <a:gd name="T51" fmla="*/ 2417 h 24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9" h="2417">
                    <a:moveTo>
                      <a:pt x="8" y="0"/>
                    </a:moveTo>
                    <a:lnTo>
                      <a:pt x="499" y="2394"/>
                    </a:lnTo>
                    <a:lnTo>
                      <a:pt x="499" y="2398"/>
                    </a:lnTo>
                    <a:lnTo>
                      <a:pt x="499" y="2402"/>
                    </a:lnTo>
                    <a:lnTo>
                      <a:pt x="499" y="2406"/>
                    </a:lnTo>
                    <a:lnTo>
                      <a:pt x="499" y="2410"/>
                    </a:lnTo>
                    <a:lnTo>
                      <a:pt x="499" y="2414"/>
                    </a:lnTo>
                    <a:lnTo>
                      <a:pt x="494" y="2417"/>
                    </a:lnTo>
                    <a:lnTo>
                      <a:pt x="0" y="19"/>
                    </a:lnTo>
                    <a:lnTo>
                      <a:pt x="4" y="19"/>
                    </a:lnTo>
                    <a:lnTo>
                      <a:pt x="4" y="15"/>
                    </a:lnTo>
                    <a:lnTo>
                      <a:pt x="4" y="12"/>
                    </a:lnTo>
                    <a:lnTo>
                      <a:pt x="4" y="7"/>
                    </a:lnTo>
                    <a:lnTo>
                      <a:pt x="4" y="3"/>
                    </a:lnTo>
                    <a:lnTo>
                      <a:pt x="4" y="0"/>
                    </a:lnTo>
                    <a:lnTo>
                      <a:pt x="8"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6" name="Freeform 202">
                <a:extLst>
                  <a:ext uri="{FF2B5EF4-FFF2-40B4-BE49-F238E27FC236}">
                    <a16:creationId xmlns:a16="http://schemas.microsoft.com/office/drawing/2014/main" id="{5E4899A4-6006-4EE1-B337-DB0FF039C818}"/>
                  </a:ext>
                </a:extLst>
              </p:cNvPr>
              <p:cNvSpPr>
                <a:spLocks/>
              </p:cNvSpPr>
              <p:nvPr/>
            </p:nvSpPr>
            <p:spPr bwMode="auto">
              <a:xfrm>
                <a:off x="2311" y="2107"/>
                <a:ext cx="101" cy="487"/>
              </a:xfrm>
              <a:custGeom>
                <a:avLst/>
                <a:gdLst>
                  <a:gd name="T0" fmla="*/ 11 w 505"/>
                  <a:gd name="T1" fmla="*/ 0 h 2438"/>
                  <a:gd name="T2" fmla="*/ 505 w 505"/>
                  <a:gd name="T3" fmla="*/ 2398 h 2438"/>
                  <a:gd name="T4" fmla="*/ 505 w 505"/>
                  <a:gd name="T5" fmla="*/ 2403 h 2438"/>
                  <a:gd name="T6" fmla="*/ 505 w 505"/>
                  <a:gd name="T7" fmla="*/ 2407 h 2438"/>
                  <a:gd name="T8" fmla="*/ 505 w 505"/>
                  <a:gd name="T9" fmla="*/ 2411 h 2438"/>
                  <a:gd name="T10" fmla="*/ 502 w 505"/>
                  <a:gd name="T11" fmla="*/ 2414 h 2438"/>
                  <a:gd name="T12" fmla="*/ 502 w 505"/>
                  <a:gd name="T13" fmla="*/ 2419 h 2438"/>
                  <a:gd name="T14" fmla="*/ 502 w 505"/>
                  <a:gd name="T15" fmla="*/ 2423 h 2438"/>
                  <a:gd name="T16" fmla="*/ 502 w 505"/>
                  <a:gd name="T17" fmla="*/ 2426 h 2438"/>
                  <a:gd name="T18" fmla="*/ 498 w 505"/>
                  <a:gd name="T19" fmla="*/ 2426 h 2438"/>
                  <a:gd name="T20" fmla="*/ 498 w 505"/>
                  <a:gd name="T21" fmla="*/ 2430 h 2438"/>
                  <a:gd name="T22" fmla="*/ 498 w 505"/>
                  <a:gd name="T23" fmla="*/ 2435 h 2438"/>
                  <a:gd name="T24" fmla="*/ 498 w 505"/>
                  <a:gd name="T25" fmla="*/ 2438 h 2438"/>
                  <a:gd name="T26" fmla="*/ 494 w 505"/>
                  <a:gd name="T27" fmla="*/ 2438 h 2438"/>
                  <a:gd name="T28" fmla="*/ 0 w 505"/>
                  <a:gd name="T29" fmla="*/ 44 h 2438"/>
                  <a:gd name="T30" fmla="*/ 0 w 505"/>
                  <a:gd name="T31" fmla="*/ 40 h 2438"/>
                  <a:gd name="T32" fmla="*/ 3 w 505"/>
                  <a:gd name="T33" fmla="*/ 36 h 2438"/>
                  <a:gd name="T34" fmla="*/ 3 w 505"/>
                  <a:gd name="T35" fmla="*/ 32 h 2438"/>
                  <a:gd name="T36" fmla="*/ 3 w 505"/>
                  <a:gd name="T37" fmla="*/ 28 h 2438"/>
                  <a:gd name="T38" fmla="*/ 7 w 505"/>
                  <a:gd name="T39" fmla="*/ 28 h 2438"/>
                  <a:gd name="T40" fmla="*/ 7 w 505"/>
                  <a:gd name="T41" fmla="*/ 24 h 2438"/>
                  <a:gd name="T42" fmla="*/ 7 w 505"/>
                  <a:gd name="T43" fmla="*/ 20 h 2438"/>
                  <a:gd name="T44" fmla="*/ 7 w 505"/>
                  <a:gd name="T45" fmla="*/ 16 h 2438"/>
                  <a:gd name="T46" fmla="*/ 11 w 505"/>
                  <a:gd name="T47" fmla="*/ 16 h 2438"/>
                  <a:gd name="T48" fmla="*/ 11 w 505"/>
                  <a:gd name="T49" fmla="*/ 12 h 2438"/>
                  <a:gd name="T50" fmla="*/ 11 w 505"/>
                  <a:gd name="T51" fmla="*/ 9 h 2438"/>
                  <a:gd name="T52" fmla="*/ 11 w 505"/>
                  <a:gd name="T53" fmla="*/ 4 h 2438"/>
                  <a:gd name="T54" fmla="*/ 11 w 505"/>
                  <a:gd name="T55" fmla="*/ 0 h 24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5"/>
                  <a:gd name="T85" fmla="*/ 0 h 2438"/>
                  <a:gd name="T86" fmla="*/ 505 w 505"/>
                  <a:gd name="T87" fmla="*/ 2438 h 24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5" h="2438">
                    <a:moveTo>
                      <a:pt x="11" y="0"/>
                    </a:moveTo>
                    <a:lnTo>
                      <a:pt x="505" y="2398"/>
                    </a:lnTo>
                    <a:lnTo>
                      <a:pt x="505" y="2403"/>
                    </a:lnTo>
                    <a:lnTo>
                      <a:pt x="505" y="2407"/>
                    </a:lnTo>
                    <a:lnTo>
                      <a:pt x="505" y="2411"/>
                    </a:lnTo>
                    <a:lnTo>
                      <a:pt x="502" y="2414"/>
                    </a:lnTo>
                    <a:lnTo>
                      <a:pt x="502" y="2419"/>
                    </a:lnTo>
                    <a:lnTo>
                      <a:pt x="502" y="2423"/>
                    </a:lnTo>
                    <a:lnTo>
                      <a:pt x="502" y="2426"/>
                    </a:lnTo>
                    <a:lnTo>
                      <a:pt x="498" y="2426"/>
                    </a:lnTo>
                    <a:lnTo>
                      <a:pt x="498" y="2430"/>
                    </a:lnTo>
                    <a:lnTo>
                      <a:pt x="498" y="2435"/>
                    </a:lnTo>
                    <a:lnTo>
                      <a:pt x="498" y="2438"/>
                    </a:lnTo>
                    <a:lnTo>
                      <a:pt x="494" y="2438"/>
                    </a:lnTo>
                    <a:lnTo>
                      <a:pt x="0" y="44"/>
                    </a:lnTo>
                    <a:lnTo>
                      <a:pt x="0" y="40"/>
                    </a:lnTo>
                    <a:lnTo>
                      <a:pt x="3" y="36"/>
                    </a:lnTo>
                    <a:lnTo>
                      <a:pt x="3" y="32"/>
                    </a:lnTo>
                    <a:lnTo>
                      <a:pt x="3" y="28"/>
                    </a:lnTo>
                    <a:lnTo>
                      <a:pt x="7" y="28"/>
                    </a:lnTo>
                    <a:lnTo>
                      <a:pt x="7" y="24"/>
                    </a:lnTo>
                    <a:lnTo>
                      <a:pt x="7" y="20"/>
                    </a:lnTo>
                    <a:lnTo>
                      <a:pt x="7" y="16"/>
                    </a:lnTo>
                    <a:lnTo>
                      <a:pt x="11" y="16"/>
                    </a:lnTo>
                    <a:lnTo>
                      <a:pt x="11" y="12"/>
                    </a:lnTo>
                    <a:lnTo>
                      <a:pt x="11" y="9"/>
                    </a:lnTo>
                    <a:lnTo>
                      <a:pt x="11" y="4"/>
                    </a:lnTo>
                    <a:lnTo>
                      <a:pt x="11"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7" name="Freeform 203">
                <a:extLst>
                  <a:ext uri="{FF2B5EF4-FFF2-40B4-BE49-F238E27FC236}">
                    <a16:creationId xmlns:a16="http://schemas.microsoft.com/office/drawing/2014/main" id="{66192C6A-B8A4-4701-B55A-DB3E969DFE28}"/>
                  </a:ext>
                </a:extLst>
              </p:cNvPr>
              <p:cNvSpPr>
                <a:spLocks/>
              </p:cNvSpPr>
              <p:nvPr/>
            </p:nvSpPr>
            <p:spPr bwMode="auto">
              <a:xfrm>
                <a:off x="2287" y="2115"/>
                <a:ext cx="123" cy="513"/>
              </a:xfrm>
              <a:custGeom>
                <a:avLst/>
                <a:gdLst>
                  <a:gd name="T0" fmla="*/ 614 w 614"/>
                  <a:gd name="T1" fmla="*/ 2394 h 2565"/>
                  <a:gd name="T2" fmla="*/ 614 w 614"/>
                  <a:gd name="T3" fmla="*/ 2407 h 2565"/>
                  <a:gd name="T4" fmla="*/ 611 w 614"/>
                  <a:gd name="T5" fmla="*/ 2414 h 2565"/>
                  <a:gd name="T6" fmla="*/ 606 w 614"/>
                  <a:gd name="T7" fmla="*/ 2422 h 2565"/>
                  <a:gd name="T8" fmla="*/ 602 w 614"/>
                  <a:gd name="T9" fmla="*/ 2430 h 2565"/>
                  <a:gd name="T10" fmla="*/ 595 w 614"/>
                  <a:gd name="T11" fmla="*/ 2442 h 2565"/>
                  <a:gd name="T12" fmla="*/ 590 w 614"/>
                  <a:gd name="T13" fmla="*/ 2449 h 2565"/>
                  <a:gd name="T14" fmla="*/ 586 w 614"/>
                  <a:gd name="T15" fmla="*/ 2458 h 2565"/>
                  <a:gd name="T16" fmla="*/ 583 w 614"/>
                  <a:gd name="T17" fmla="*/ 2465 h 2565"/>
                  <a:gd name="T18" fmla="*/ 574 w 614"/>
                  <a:gd name="T19" fmla="*/ 2474 h 2565"/>
                  <a:gd name="T20" fmla="*/ 571 w 614"/>
                  <a:gd name="T21" fmla="*/ 2486 h 2565"/>
                  <a:gd name="T22" fmla="*/ 567 w 614"/>
                  <a:gd name="T23" fmla="*/ 2493 h 2565"/>
                  <a:gd name="T24" fmla="*/ 558 w 614"/>
                  <a:gd name="T25" fmla="*/ 2502 h 2565"/>
                  <a:gd name="T26" fmla="*/ 555 w 614"/>
                  <a:gd name="T27" fmla="*/ 2509 h 2565"/>
                  <a:gd name="T28" fmla="*/ 546 w 614"/>
                  <a:gd name="T29" fmla="*/ 2517 h 2565"/>
                  <a:gd name="T30" fmla="*/ 539 w 614"/>
                  <a:gd name="T31" fmla="*/ 2525 h 2565"/>
                  <a:gd name="T32" fmla="*/ 535 w 614"/>
                  <a:gd name="T33" fmla="*/ 2533 h 2565"/>
                  <a:gd name="T34" fmla="*/ 527 w 614"/>
                  <a:gd name="T35" fmla="*/ 2541 h 2565"/>
                  <a:gd name="T36" fmla="*/ 519 w 614"/>
                  <a:gd name="T37" fmla="*/ 2549 h 2565"/>
                  <a:gd name="T38" fmla="*/ 516 w 614"/>
                  <a:gd name="T39" fmla="*/ 2557 h 2565"/>
                  <a:gd name="T40" fmla="*/ 507 w 614"/>
                  <a:gd name="T41" fmla="*/ 2565 h 2565"/>
                  <a:gd name="T42" fmla="*/ 5 w 614"/>
                  <a:gd name="T43" fmla="*/ 158 h 2565"/>
                  <a:gd name="T44" fmla="*/ 9 w 614"/>
                  <a:gd name="T45" fmla="*/ 150 h 2565"/>
                  <a:gd name="T46" fmla="*/ 16 w 614"/>
                  <a:gd name="T47" fmla="*/ 146 h 2565"/>
                  <a:gd name="T48" fmla="*/ 25 w 614"/>
                  <a:gd name="T49" fmla="*/ 139 h 2565"/>
                  <a:gd name="T50" fmla="*/ 32 w 614"/>
                  <a:gd name="T51" fmla="*/ 130 h 2565"/>
                  <a:gd name="T52" fmla="*/ 40 w 614"/>
                  <a:gd name="T53" fmla="*/ 123 h 2565"/>
                  <a:gd name="T54" fmla="*/ 44 w 614"/>
                  <a:gd name="T55" fmla="*/ 115 h 2565"/>
                  <a:gd name="T56" fmla="*/ 53 w 614"/>
                  <a:gd name="T57" fmla="*/ 107 h 2565"/>
                  <a:gd name="T58" fmla="*/ 60 w 614"/>
                  <a:gd name="T59" fmla="*/ 99 h 2565"/>
                  <a:gd name="T60" fmla="*/ 64 w 614"/>
                  <a:gd name="T61" fmla="*/ 87 h 2565"/>
                  <a:gd name="T62" fmla="*/ 72 w 614"/>
                  <a:gd name="T63" fmla="*/ 79 h 2565"/>
                  <a:gd name="T64" fmla="*/ 80 w 614"/>
                  <a:gd name="T65" fmla="*/ 71 h 2565"/>
                  <a:gd name="T66" fmla="*/ 83 w 614"/>
                  <a:gd name="T67" fmla="*/ 63 h 2565"/>
                  <a:gd name="T68" fmla="*/ 88 w 614"/>
                  <a:gd name="T69" fmla="*/ 55 h 2565"/>
                  <a:gd name="T70" fmla="*/ 95 w 614"/>
                  <a:gd name="T71" fmla="*/ 48 h 2565"/>
                  <a:gd name="T72" fmla="*/ 99 w 614"/>
                  <a:gd name="T73" fmla="*/ 35 h 2565"/>
                  <a:gd name="T74" fmla="*/ 104 w 614"/>
                  <a:gd name="T75" fmla="*/ 28 h 2565"/>
                  <a:gd name="T76" fmla="*/ 108 w 614"/>
                  <a:gd name="T77" fmla="*/ 20 h 2565"/>
                  <a:gd name="T78" fmla="*/ 111 w 614"/>
                  <a:gd name="T79" fmla="*/ 12 h 2565"/>
                  <a:gd name="T80" fmla="*/ 115 w 614"/>
                  <a:gd name="T81" fmla="*/ 4 h 25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4"/>
                  <a:gd name="T124" fmla="*/ 0 h 2565"/>
                  <a:gd name="T125" fmla="*/ 614 w 614"/>
                  <a:gd name="T126" fmla="*/ 2565 h 25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4" h="2565">
                    <a:moveTo>
                      <a:pt x="120" y="0"/>
                    </a:moveTo>
                    <a:lnTo>
                      <a:pt x="614" y="2394"/>
                    </a:lnTo>
                    <a:lnTo>
                      <a:pt x="614" y="2398"/>
                    </a:lnTo>
                    <a:lnTo>
                      <a:pt x="614" y="2407"/>
                    </a:lnTo>
                    <a:lnTo>
                      <a:pt x="611" y="2410"/>
                    </a:lnTo>
                    <a:lnTo>
                      <a:pt x="611" y="2414"/>
                    </a:lnTo>
                    <a:lnTo>
                      <a:pt x="606" y="2418"/>
                    </a:lnTo>
                    <a:lnTo>
                      <a:pt x="606" y="2422"/>
                    </a:lnTo>
                    <a:lnTo>
                      <a:pt x="602" y="2426"/>
                    </a:lnTo>
                    <a:lnTo>
                      <a:pt x="602" y="2430"/>
                    </a:lnTo>
                    <a:lnTo>
                      <a:pt x="599" y="2434"/>
                    </a:lnTo>
                    <a:lnTo>
                      <a:pt x="595" y="2442"/>
                    </a:lnTo>
                    <a:lnTo>
                      <a:pt x="595" y="2446"/>
                    </a:lnTo>
                    <a:lnTo>
                      <a:pt x="590" y="2449"/>
                    </a:lnTo>
                    <a:lnTo>
                      <a:pt x="590" y="2454"/>
                    </a:lnTo>
                    <a:lnTo>
                      <a:pt x="586" y="2458"/>
                    </a:lnTo>
                    <a:lnTo>
                      <a:pt x="583" y="2462"/>
                    </a:lnTo>
                    <a:lnTo>
                      <a:pt x="583" y="2465"/>
                    </a:lnTo>
                    <a:lnTo>
                      <a:pt x="579" y="2470"/>
                    </a:lnTo>
                    <a:lnTo>
                      <a:pt x="574" y="2474"/>
                    </a:lnTo>
                    <a:lnTo>
                      <a:pt x="574" y="2481"/>
                    </a:lnTo>
                    <a:lnTo>
                      <a:pt x="571" y="2486"/>
                    </a:lnTo>
                    <a:lnTo>
                      <a:pt x="567" y="2490"/>
                    </a:lnTo>
                    <a:lnTo>
                      <a:pt x="567" y="2493"/>
                    </a:lnTo>
                    <a:lnTo>
                      <a:pt x="562" y="2497"/>
                    </a:lnTo>
                    <a:lnTo>
                      <a:pt x="558" y="2502"/>
                    </a:lnTo>
                    <a:lnTo>
                      <a:pt x="555" y="2505"/>
                    </a:lnTo>
                    <a:lnTo>
                      <a:pt x="555" y="2509"/>
                    </a:lnTo>
                    <a:lnTo>
                      <a:pt x="551" y="2513"/>
                    </a:lnTo>
                    <a:lnTo>
                      <a:pt x="546" y="2517"/>
                    </a:lnTo>
                    <a:lnTo>
                      <a:pt x="543" y="2521"/>
                    </a:lnTo>
                    <a:lnTo>
                      <a:pt x="539" y="2525"/>
                    </a:lnTo>
                    <a:lnTo>
                      <a:pt x="539" y="2529"/>
                    </a:lnTo>
                    <a:lnTo>
                      <a:pt x="535" y="2533"/>
                    </a:lnTo>
                    <a:lnTo>
                      <a:pt x="530" y="2537"/>
                    </a:lnTo>
                    <a:lnTo>
                      <a:pt x="527" y="2541"/>
                    </a:lnTo>
                    <a:lnTo>
                      <a:pt x="523" y="2544"/>
                    </a:lnTo>
                    <a:lnTo>
                      <a:pt x="519" y="2549"/>
                    </a:lnTo>
                    <a:lnTo>
                      <a:pt x="519" y="2553"/>
                    </a:lnTo>
                    <a:lnTo>
                      <a:pt x="516" y="2557"/>
                    </a:lnTo>
                    <a:lnTo>
                      <a:pt x="511" y="2560"/>
                    </a:lnTo>
                    <a:lnTo>
                      <a:pt x="507" y="2565"/>
                    </a:lnTo>
                    <a:lnTo>
                      <a:pt x="0" y="162"/>
                    </a:lnTo>
                    <a:lnTo>
                      <a:pt x="5" y="158"/>
                    </a:lnTo>
                    <a:lnTo>
                      <a:pt x="5" y="155"/>
                    </a:lnTo>
                    <a:lnTo>
                      <a:pt x="9" y="150"/>
                    </a:lnTo>
                    <a:lnTo>
                      <a:pt x="12" y="150"/>
                    </a:lnTo>
                    <a:lnTo>
                      <a:pt x="16" y="146"/>
                    </a:lnTo>
                    <a:lnTo>
                      <a:pt x="21" y="143"/>
                    </a:lnTo>
                    <a:lnTo>
                      <a:pt x="25" y="139"/>
                    </a:lnTo>
                    <a:lnTo>
                      <a:pt x="28" y="134"/>
                    </a:lnTo>
                    <a:lnTo>
                      <a:pt x="32" y="130"/>
                    </a:lnTo>
                    <a:lnTo>
                      <a:pt x="37" y="127"/>
                    </a:lnTo>
                    <a:lnTo>
                      <a:pt x="40" y="123"/>
                    </a:lnTo>
                    <a:lnTo>
                      <a:pt x="44" y="118"/>
                    </a:lnTo>
                    <a:lnTo>
                      <a:pt x="44" y="115"/>
                    </a:lnTo>
                    <a:lnTo>
                      <a:pt x="48" y="111"/>
                    </a:lnTo>
                    <a:lnTo>
                      <a:pt x="53" y="107"/>
                    </a:lnTo>
                    <a:lnTo>
                      <a:pt x="56" y="102"/>
                    </a:lnTo>
                    <a:lnTo>
                      <a:pt x="60" y="99"/>
                    </a:lnTo>
                    <a:lnTo>
                      <a:pt x="64" y="95"/>
                    </a:lnTo>
                    <a:lnTo>
                      <a:pt x="64" y="87"/>
                    </a:lnTo>
                    <a:lnTo>
                      <a:pt x="67" y="83"/>
                    </a:lnTo>
                    <a:lnTo>
                      <a:pt x="72" y="79"/>
                    </a:lnTo>
                    <a:lnTo>
                      <a:pt x="76" y="75"/>
                    </a:lnTo>
                    <a:lnTo>
                      <a:pt x="80" y="71"/>
                    </a:lnTo>
                    <a:lnTo>
                      <a:pt x="80" y="67"/>
                    </a:lnTo>
                    <a:lnTo>
                      <a:pt x="83" y="63"/>
                    </a:lnTo>
                    <a:lnTo>
                      <a:pt x="88" y="60"/>
                    </a:lnTo>
                    <a:lnTo>
                      <a:pt x="88" y="55"/>
                    </a:lnTo>
                    <a:lnTo>
                      <a:pt x="92" y="51"/>
                    </a:lnTo>
                    <a:lnTo>
                      <a:pt x="95" y="48"/>
                    </a:lnTo>
                    <a:lnTo>
                      <a:pt x="95" y="39"/>
                    </a:lnTo>
                    <a:lnTo>
                      <a:pt x="99" y="35"/>
                    </a:lnTo>
                    <a:lnTo>
                      <a:pt x="104" y="32"/>
                    </a:lnTo>
                    <a:lnTo>
                      <a:pt x="104" y="28"/>
                    </a:lnTo>
                    <a:lnTo>
                      <a:pt x="108" y="23"/>
                    </a:lnTo>
                    <a:lnTo>
                      <a:pt x="108" y="20"/>
                    </a:lnTo>
                    <a:lnTo>
                      <a:pt x="111" y="16"/>
                    </a:lnTo>
                    <a:lnTo>
                      <a:pt x="111" y="12"/>
                    </a:lnTo>
                    <a:lnTo>
                      <a:pt x="115" y="7"/>
                    </a:lnTo>
                    <a:lnTo>
                      <a:pt x="115" y="4"/>
                    </a:lnTo>
                    <a:lnTo>
                      <a:pt x="120" y="0"/>
                    </a:lnTo>
                    <a:close/>
                  </a:path>
                </a:pathLst>
              </a:custGeom>
              <a:solidFill>
                <a:srgbClr val="F9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8" name="Freeform 204">
                <a:extLst>
                  <a:ext uri="{FF2B5EF4-FFF2-40B4-BE49-F238E27FC236}">
                    <a16:creationId xmlns:a16="http://schemas.microsoft.com/office/drawing/2014/main" id="{DCB45FA7-9E97-450E-89AB-5C2E1DDB753F}"/>
                  </a:ext>
                </a:extLst>
              </p:cNvPr>
              <p:cNvSpPr>
                <a:spLocks/>
              </p:cNvSpPr>
              <p:nvPr/>
            </p:nvSpPr>
            <p:spPr bwMode="auto">
              <a:xfrm>
                <a:off x="2187" y="2148"/>
                <a:ext cx="201" cy="525"/>
              </a:xfrm>
              <a:custGeom>
                <a:avLst/>
                <a:gdLst>
                  <a:gd name="T0" fmla="*/ 1001 w 1005"/>
                  <a:gd name="T1" fmla="*/ 2407 h 2628"/>
                  <a:gd name="T2" fmla="*/ 993 w 1005"/>
                  <a:gd name="T3" fmla="*/ 2410 h 2628"/>
                  <a:gd name="T4" fmla="*/ 989 w 1005"/>
                  <a:gd name="T5" fmla="*/ 2419 h 2628"/>
                  <a:gd name="T6" fmla="*/ 982 w 1005"/>
                  <a:gd name="T7" fmla="*/ 2423 h 2628"/>
                  <a:gd name="T8" fmla="*/ 974 w 1005"/>
                  <a:gd name="T9" fmla="*/ 2430 h 2628"/>
                  <a:gd name="T10" fmla="*/ 966 w 1005"/>
                  <a:gd name="T11" fmla="*/ 2435 h 2628"/>
                  <a:gd name="T12" fmla="*/ 954 w 1005"/>
                  <a:gd name="T13" fmla="*/ 2442 h 2628"/>
                  <a:gd name="T14" fmla="*/ 946 w 1005"/>
                  <a:gd name="T15" fmla="*/ 2451 h 2628"/>
                  <a:gd name="T16" fmla="*/ 938 w 1005"/>
                  <a:gd name="T17" fmla="*/ 2454 h 2628"/>
                  <a:gd name="T18" fmla="*/ 910 w 1005"/>
                  <a:gd name="T19" fmla="*/ 2462 h 2628"/>
                  <a:gd name="T20" fmla="*/ 878 w 1005"/>
                  <a:gd name="T21" fmla="*/ 2477 h 2628"/>
                  <a:gd name="T22" fmla="*/ 851 w 1005"/>
                  <a:gd name="T23" fmla="*/ 2490 h 2628"/>
                  <a:gd name="T24" fmla="*/ 819 w 1005"/>
                  <a:gd name="T25" fmla="*/ 2505 h 2628"/>
                  <a:gd name="T26" fmla="*/ 792 w 1005"/>
                  <a:gd name="T27" fmla="*/ 2518 h 2628"/>
                  <a:gd name="T28" fmla="*/ 760 w 1005"/>
                  <a:gd name="T29" fmla="*/ 2533 h 2628"/>
                  <a:gd name="T30" fmla="*/ 732 w 1005"/>
                  <a:gd name="T31" fmla="*/ 2546 h 2628"/>
                  <a:gd name="T32" fmla="*/ 704 w 1005"/>
                  <a:gd name="T33" fmla="*/ 2557 h 2628"/>
                  <a:gd name="T34" fmla="*/ 676 w 1005"/>
                  <a:gd name="T35" fmla="*/ 2569 h 2628"/>
                  <a:gd name="T36" fmla="*/ 649 w 1005"/>
                  <a:gd name="T37" fmla="*/ 2585 h 2628"/>
                  <a:gd name="T38" fmla="*/ 621 w 1005"/>
                  <a:gd name="T39" fmla="*/ 2597 h 2628"/>
                  <a:gd name="T40" fmla="*/ 593 w 1005"/>
                  <a:gd name="T41" fmla="*/ 2608 h 2628"/>
                  <a:gd name="T42" fmla="*/ 565 w 1005"/>
                  <a:gd name="T43" fmla="*/ 2620 h 2628"/>
                  <a:gd name="T44" fmla="*/ 0 w 1005"/>
                  <a:gd name="T45" fmla="*/ 234 h 2628"/>
                  <a:gd name="T46" fmla="*/ 28 w 1005"/>
                  <a:gd name="T47" fmla="*/ 218 h 2628"/>
                  <a:gd name="T48" fmla="*/ 60 w 1005"/>
                  <a:gd name="T49" fmla="*/ 206 h 2628"/>
                  <a:gd name="T50" fmla="*/ 91 w 1005"/>
                  <a:gd name="T51" fmla="*/ 194 h 2628"/>
                  <a:gd name="T52" fmla="*/ 118 w 1005"/>
                  <a:gd name="T53" fmla="*/ 183 h 2628"/>
                  <a:gd name="T54" fmla="*/ 150 w 1005"/>
                  <a:gd name="T55" fmla="*/ 167 h 2628"/>
                  <a:gd name="T56" fmla="*/ 182 w 1005"/>
                  <a:gd name="T57" fmla="*/ 155 h 2628"/>
                  <a:gd name="T58" fmla="*/ 210 w 1005"/>
                  <a:gd name="T59" fmla="*/ 143 h 2628"/>
                  <a:gd name="T60" fmla="*/ 241 w 1005"/>
                  <a:gd name="T61" fmla="*/ 127 h 2628"/>
                  <a:gd name="T62" fmla="*/ 273 w 1005"/>
                  <a:gd name="T63" fmla="*/ 115 h 2628"/>
                  <a:gd name="T64" fmla="*/ 305 w 1005"/>
                  <a:gd name="T65" fmla="*/ 99 h 2628"/>
                  <a:gd name="T66" fmla="*/ 340 w 1005"/>
                  <a:gd name="T67" fmla="*/ 88 h 2628"/>
                  <a:gd name="T68" fmla="*/ 372 w 1005"/>
                  <a:gd name="T69" fmla="*/ 72 h 2628"/>
                  <a:gd name="T70" fmla="*/ 408 w 1005"/>
                  <a:gd name="T71" fmla="*/ 60 h 2628"/>
                  <a:gd name="T72" fmla="*/ 428 w 1005"/>
                  <a:gd name="T73" fmla="*/ 51 h 2628"/>
                  <a:gd name="T74" fmla="*/ 435 w 1005"/>
                  <a:gd name="T75" fmla="*/ 48 h 2628"/>
                  <a:gd name="T76" fmla="*/ 443 w 1005"/>
                  <a:gd name="T77" fmla="*/ 44 h 2628"/>
                  <a:gd name="T78" fmla="*/ 451 w 1005"/>
                  <a:gd name="T79" fmla="*/ 35 h 2628"/>
                  <a:gd name="T80" fmla="*/ 459 w 1005"/>
                  <a:gd name="T81" fmla="*/ 32 h 2628"/>
                  <a:gd name="T82" fmla="*/ 467 w 1005"/>
                  <a:gd name="T83" fmla="*/ 24 h 2628"/>
                  <a:gd name="T84" fmla="*/ 475 w 1005"/>
                  <a:gd name="T85" fmla="*/ 20 h 2628"/>
                  <a:gd name="T86" fmla="*/ 483 w 1005"/>
                  <a:gd name="T87" fmla="*/ 12 h 2628"/>
                  <a:gd name="T88" fmla="*/ 491 w 1005"/>
                  <a:gd name="T89" fmla="*/ 9 h 2628"/>
                  <a:gd name="T90" fmla="*/ 498 w 1005"/>
                  <a:gd name="T91" fmla="*/ 0 h 26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05"/>
                  <a:gd name="T139" fmla="*/ 0 h 2628"/>
                  <a:gd name="T140" fmla="*/ 1005 w 1005"/>
                  <a:gd name="T141" fmla="*/ 2628 h 26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05" h="2628">
                    <a:moveTo>
                      <a:pt x="498" y="0"/>
                    </a:moveTo>
                    <a:lnTo>
                      <a:pt x="1005" y="2403"/>
                    </a:lnTo>
                    <a:lnTo>
                      <a:pt x="1001" y="2407"/>
                    </a:lnTo>
                    <a:lnTo>
                      <a:pt x="998" y="2407"/>
                    </a:lnTo>
                    <a:lnTo>
                      <a:pt x="998" y="2410"/>
                    </a:lnTo>
                    <a:lnTo>
                      <a:pt x="993" y="2410"/>
                    </a:lnTo>
                    <a:lnTo>
                      <a:pt x="993" y="2414"/>
                    </a:lnTo>
                    <a:lnTo>
                      <a:pt x="989" y="2414"/>
                    </a:lnTo>
                    <a:lnTo>
                      <a:pt x="989" y="2419"/>
                    </a:lnTo>
                    <a:lnTo>
                      <a:pt x="986" y="2419"/>
                    </a:lnTo>
                    <a:lnTo>
                      <a:pt x="986" y="2423"/>
                    </a:lnTo>
                    <a:lnTo>
                      <a:pt x="982" y="2423"/>
                    </a:lnTo>
                    <a:lnTo>
                      <a:pt x="982" y="2426"/>
                    </a:lnTo>
                    <a:lnTo>
                      <a:pt x="977" y="2426"/>
                    </a:lnTo>
                    <a:lnTo>
                      <a:pt x="974" y="2430"/>
                    </a:lnTo>
                    <a:lnTo>
                      <a:pt x="970" y="2430"/>
                    </a:lnTo>
                    <a:lnTo>
                      <a:pt x="970" y="2435"/>
                    </a:lnTo>
                    <a:lnTo>
                      <a:pt x="966" y="2435"/>
                    </a:lnTo>
                    <a:lnTo>
                      <a:pt x="961" y="2438"/>
                    </a:lnTo>
                    <a:lnTo>
                      <a:pt x="958" y="2442"/>
                    </a:lnTo>
                    <a:lnTo>
                      <a:pt x="954" y="2442"/>
                    </a:lnTo>
                    <a:lnTo>
                      <a:pt x="950" y="2446"/>
                    </a:lnTo>
                    <a:lnTo>
                      <a:pt x="946" y="2446"/>
                    </a:lnTo>
                    <a:lnTo>
                      <a:pt x="946" y="2451"/>
                    </a:lnTo>
                    <a:lnTo>
                      <a:pt x="942" y="2451"/>
                    </a:lnTo>
                    <a:lnTo>
                      <a:pt x="938" y="2451"/>
                    </a:lnTo>
                    <a:lnTo>
                      <a:pt x="938" y="2454"/>
                    </a:lnTo>
                    <a:lnTo>
                      <a:pt x="934" y="2454"/>
                    </a:lnTo>
                    <a:lnTo>
                      <a:pt x="922" y="2458"/>
                    </a:lnTo>
                    <a:lnTo>
                      <a:pt x="910" y="2462"/>
                    </a:lnTo>
                    <a:lnTo>
                      <a:pt x="903" y="2470"/>
                    </a:lnTo>
                    <a:lnTo>
                      <a:pt x="891" y="2474"/>
                    </a:lnTo>
                    <a:lnTo>
                      <a:pt x="878" y="2477"/>
                    </a:lnTo>
                    <a:lnTo>
                      <a:pt x="871" y="2481"/>
                    </a:lnTo>
                    <a:lnTo>
                      <a:pt x="859" y="2486"/>
                    </a:lnTo>
                    <a:lnTo>
                      <a:pt x="851" y="2490"/>
                    </a:lnTo>
                    <a:lnTo>
                      <a:pt x="839" y="2497"/>
                    </a:lnTo>
                    <a:lnTo>
                      <a:pt x="831" y="2502"/>
                    </a:lnTo>
                    <a:lnTo>
                      <a:pt x="819" y="2505"/>
                    </a:lnTo>
                    <a:lnTo>
                      <a:pt x="811" y="2509"/>
                    </a:lnTo>
                    <a:lnTo>
                      <a:pt x="799" y="2514"/>
                    </a:lnTo>
                    <a:lnTo>
                      <a:pt x="792" y="2518"/>
                    </a:lnTo>
                    <a:lnTo>
                      <a:pt x="780" y="2521"/>
                    </a:lnTo>
                    <a:lnTo>
                      <a:pt x="771" y="2525"/>
                    </a:lnTo>
                    <a:lnTo>
                      <a:pt x="760" y="2533"/>
                    </a:lnTo>
                    <a:lnTo>
                      <a:pt x="752" y="2537"/>
                    </a:lnTo>
                    <a:lnTo>
                      <a:pt x="744" y="2541"/>
                    </a:lnTo>
                    <a:lnTo>
                      <a:pt x="732" y="2546"/>
                    </a:lnTo>
                    <a:lnTo>
                      <a:pt x="724" y="2549"/>
                    </a:lnTo>
                    <a:lnTo>
                      <a:pt x="713" y="2553"/>
                    </a:lnTo>
                    <a:lnTo>
                      <a:pt x="704" y="2557"/>
                    </a:lnTo>
                    <a:lnTo>
                      <a:pt x="697" y="2560"/>
                    </a:lnTo>
                    <a:lnTo>
                      <a:pt x="685" y="2565"/>
                    </a:lnTo>
                    <a:lnTo>
                      <a:pt x="676" y="2569"/>
                    </a:lnTo>
                    <a:lnTo>
                      <a:pt x="669" y="2573"/>
                    </a:lnTo>
                    <a:lnTo>
                      <a:pt x="657" y="2581"/>
                    </a:lnTo>
                    <a:lnTo>
                      <a:pt x="649" y="2585"/>
                    </a:lnTo>
                    <a:lnTo>
                      <a:pt x="641" y="2588"/>
                    </a:lnTo>
                    <a:lnTo>
                      <a:pt x="629" y="2592"/>
                    </a:lnTo>
                    <a:lnTo>
                      <a:pt x="621" y="2597"/>
                    </a:lnTo>
                    <a:lnTo>
                      <a:pt x="609" y="2600"/>
                    </a:lnTo>
                    <a:lnTo>
                      <a:pt x="602" y="2604"/>
                    </a:lnTo>
                    <a:lnTo>
                      <a:pt x="593" y="2608"/>
                    </a:lnTo>
                    <a:lnTo>
                      <a:pt x="581" y="2613"/>
                    </a:lnTo>
                    <a:lnTo>
                      <a:pt x="574" y="2616"/>
                    </a:lnTo>
                    <a:lnTo>
                      <a:pt x="565" y="2620"/>
                    </a:lnTo>
                    <a:lnTo>
                      <a:pt x="554" y="2624"/>
                    </a:lnTo>
                    <a:lnTo>
                      <a:pt x="546" y="2628"/>
                    </a:lnTo>
                    <a:lnTo>
                      <a:pt x="0" y="234"/>
                    </a:lnTo>
                    <a:lnTo>
                      <a:pt x="7" y="229"/>
                    </a:lnTo>
                    <a:lnTo>
                      <a:pt x="19" y="222"/>
                    </a:lnTo>
                    <a:lnTo>
                      <a:pt x="28" y="218"/>
                    </a:lnTo>
                    <a:lnTo>
                      <a:pt x="39" y="213"/>
                    </a:lnTo>
                    <a:lnTo>
                      <a:pt x="47" y="210"/>
                    </a:lnTo>
                    <a:lnTo>
                      <a:pt x="60" y="206"/>
                    </a:lnTo>
                    <a:lnTo>
                      <a:pt x="67" y="202"/>
                    </a:lnTo>
                    <a:lnTo>
                      <a:pt x="79" y="199"/>
                    </a:lnTo>
                    <a:lnTo>
                      <a:pt x="91" y="194"/>
                    </a:lnTo>
                    <a:lnTo>
                      <a:pt x="99" y="190"/>
                    </a:lnTo>
                    <a:lnTo>
                      <a:pt x="111" y="186"/>
                    </a:lnTo>
                    <a:lnTo>
                      <a:pt x="118" y="183"/>
                    </a:lnTo>
                    <a:lnTo>
                      <a:pt x="130" y="178"/>
                    </a:lnTo>
                    <a:lnTo>
                      <a:pt x="139" y="171"/>
                    </a:lnTo>
                    <a:lnTo>
                      <a:pt x="150" y="167"/>
                    </a:lnTo>
                    <a:lnTo>
                      <a:pt x="158" y="162"/>
                    </a:lnTo>
                    <a:lnTo>
                      <a:pt x="170" y="159"/>
                    </a:lnTo>
                    <a:lnTo>
                      <a:pt x="182" y="155"/>
                    </a:lnTo>
                    <a:lnTo>
                      <a:pt x="190" y="150"/>
                    </a:lnTo>
                    <a:lnTo>
                      <a:pt x="202" y="146"/>
                    </a:lnTo>
                    <a:lnTo>
                      <a:pt x="210" y="143"/>
                    </a:lnTo>
                    <a:lnTo>
                      <a:pt x="222" y="139"/>
                    </a:lnTo>
                    <a:lnTo>
                      <a:pt x="234" y="131"/>
                    </a:lnTo>
                    <a:lnTo>
                      <a:pt x="241" y="127"/>
                    </a:lnTo>
                    <a:lnTo>
                      <a:pt x="253" y="123"/>
                    </a:lnTo>
                    <a:lnTo>
                      <a:pt x="265" y="118"/>
                    </a:lnTo>
                    <a:lnTo>
                      <a:pt x="273" y="115"/>
                    </a:lnTo>
                    <a:lnTo>
                      <a:pt x="285" y="111"/>
                    </a:lnTo>
                    <a:lnTo>
                      <a:pt x="297" y="107"/>
                    </a:lnTo>
                    <a:lnTo>
                      <a:pt x="305" y="99"/>
                    </a:lnTo>
                    <a:lnTo>
                      <a:pt x="317" y="95"/>
                    </a:lnTo>
                    <a:lnTo>
                      <a:pt x="329" y="91"/>
                    </a:lnTo>
                    <a:lnTo>
                      <a:pt x="340" y="88"/>
                    </a:lnTo>
                    <a:lnTo>
                      <a:pt x="348" y="83"/>
                    </a:lnTo>
                    <a:lnTo>
                      <a:pt x="361" y="76"/>
                    </a:lnTo>
                    <a:lnTo>
                      <a:pt x="372" y="72"/>
                    </a:lnTo>
                    <a:lnTo>
                      <a:pt x="384" y="67"/>
                    </a:lnTo>
                    <a:lnTo>
                      <a:pt x="396" y="63"/>
                    </a:lnTo>
                    <a:lnTo>
                      <a:pt x="408" y="60"/>
                    </a:lnTo>
                    <a:lnTo>
                      <a:pt x="419" y="51"/>
                    </a:lnTo>
                    <a:lnTo>
                      <a:pt x="424" y="51"/>
                    </a:lnTo>
                    <a:lnTo>
                      <a:pt x="428" y="51"/>
                    </a:lnTo>
                    <a:lnTo>
                      <a:pt x="428" y="48"/>
                    </a:lnTo>
                    <a:lnTo>
                      <a:pt x="431" y="48"/>
                    </a:lnTo>
                    <a:lnTo>
                      <a:pt x="435" y="48"/>
                    </a:lnTo>
                    <a:lnTo>
                      <a:pt x="435" y="44"/>
                    </a:lnTo>
                    <a:lnTo>
                      <a:pt x="440" y="44"/>
                    </a:lnTo>
                    <a:lnTo>
                      <a:pt x="443" y="44"/>
                    </a:lnTo>
                    <a:lnTo>
                      <a:pt x="443" y="40"/>
                    </a:lnTo>
                    <a:lnTo>
                      <a:pt x="447" y="40"/>
                    </a:lnTo>
                    <a:lnTo>
                      <a:pt x="451" y="35"/>
                    </a:lnTo>
                    <a:lnTo>
                      <a:pt x="456" y="35"/>
                    </a:lnTo>
                    <a:lnTo>
                      <a:pt x="456" y="32"/>
                    </a:lnTo>
                    <a:lnTo>
                      <a:pt x="459" y="32"/>
                    </a:lnTo>
                    <a:lnTo>
                      <a:pt x="463" y="28"/>
                    </a:lnTo>
                    <a:lnTo>
                      <a:pt x="467" y="28"/>
                    </a:lnTo>
                    <a:lnTo>
                      <a:pt x="467" y="24"/>
                    </a:lnTo>
                    <a:lnTo>
                      <a:pt x="471" y="24"/>
                    </a:lnTo>
                    <a:lnTo>
                      <a:pt x="471" y="20"/>
                    </a:lnTo>
                    <a:lnTo>
                      <a:pt x="475" y="20"/>
                    </a:lnTo>
                    <a:lnTo>
                      <a:pt x="479" y="16"/>
                    </a:lnTo>
                    <a:lnTo>
                      <a:pt x="483" y="16"/>
                    </a:lnTo>
                    <a:lnTo>
                      <a:pt x="483" y="12"/>
                    </a:lnTo>
                    <a:lnTo>
                      <a:pt x="487" y="12"/>
                    </a:lnTo>
                    <a:lnTo>
                      <a:pt x="487" y="9"/>
                    </a:lnTo>
                    <a:lnTo>
                      <a:pt x="491" y="9"/>
                    </a:lnTo>
                    <a:lnTo>
                      <a:pt x="491" y="4"/>
                    </a:lnTo>
                    <a:lnTo>
                      <a:pt x="495" y="4"/>
                    </a:lnTo>
                    <a:lnTo>
                      <a:pt x="498" y="0"/>
                    </a:lnTo>
                    <a:close/>
                  </a:path>
                </a:pathLst>
              </a:custGeom>
              <a:solidFill>
                <a:srgbClr val="F1C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49" name="Freeform 205">
                <a:extLst>
                  <a:ext uri="{FF2B5EF4-FFF2-40B4-BE49-F238E27FC236}">
                    <a16:creationId xmlns:a16="http://schemas.microsoft.com/office/drawing/2014/main" id="{F8754F11-EDCF-4499-B21D-93EACF437893}"/>
                  </a:ext>
                </a:extLst>
              </p:cNvPr>
              <p:cNvSpPr>
                <a:spLocks/>
              </p:cNvSpPr>
              <p:nvPr/>
            </p:nvSpPr>
            <p:spPr bwMode="auto">
              <a:xfrm>
                <a:off x="1776" y="2195"/>
                <a:ext cx="521" cy="529"/>
              </a:xfrm>
              <a:custGeom>
                <a:avLst/>
                <a:gdLst>
                  <a:gd name="T0" fmla="*/ 2572 w 2604"/>
                  <a:gd name="T1" fmla="*/ 2410 h 2648"/>
                  <a:gd name="T2" fmla="*/ 2509 w 2604"/>
                  <a:gd name="T3" fmla="*/ 2434 h 2648"/>
                  <a:gd name="T4" fmla="*/ 2442 w 2604"/>
                  <a:gd name="T5" fmla="*/ 2462 h 2648"/>
                  <a:gd name="T6" fmla="*/ 2375 w 2604"/>
                  <a:gd name="T7" fmla="*/ 2485 h 2648"/>
                  <a:gd name="T8" fmla="*/ 2303 w 2604"/>
                  <a:gd name="T9" fmla="*/ 2509 h 2648"/>
                  <a:gd name="T10" fmla="*/ 2228 w 2604"/>
                  <a:gd name="T11" fmla="*/ 2532 h 2648"/>
                  <a:gd name="T12" fmla="*/ 2149 w 2604"/>
                  <a:gd name="T13" fmla="*/ 2557 h 2648"/>
                  <a:gd name="T14" fmla="*/ 2062 w 2604"/>
                  <a:gd name="T15" fmla="*/ 2580 h 2648"/>
                  <a:gd name="T16" fmla="*/ 1971 w 2604"/>
                  <a:gd name="T17" fmla="*/ 2600 h 2648"/>
                  <a:gd name="T18" fmla="*/ 1872 w 2604"/>
                  <a:gd name="T19" fmla="*/ 2624 h 2648"/>
                  <a:gd name="T20" fmla="*/ 1773 w 2604"/>
                  <a:gd name="T21" fmla="*/ 2639 h 2648"/>
                  <a:gd name="T22" fmla="*/ 1682 w 2604"/>
                  <a:gd name="T23" fmla="*/ 2648 h 2648"/>
                  <a:gd name="T24" fmla="*/ 1591 w 2604"/>
                  <a:gd name="T25" fmla="*/ 2648 h 2648"/>
                  <a:gd name="T26" fmla="*/ 1504 w 2604"/>
                  <a:gd name="T27" fmla="*/ 2639 h 2648"/>
                  <a:gd name="T28" fmla="*/ 1413 w 2604"/>
                  <a:gd name="T29" fmla="*/ 2627 h 2648"/>
                  <a:gd name="T30" fmla="*/ 1326 w 2604"/>
                  <a:gd name="T31" fmla="*/ 2612 h 2648"/>
                  <a:gd name="T32" fmla="*/ 1239 w 2604"/>
                  <a:gd name="T33" fmla="*/ 2596 h 2648"/>
                  <a:gd name="T34" fmla="*/ 1155 w 2604"/>
                  <a:gd name="T35" fmla="*/ 2585 h 2648"/>
                  <a:gd name="T36" fmla="*/ 1072 w 2604"/>
                  <a:gd name="T37" fmla="*/ 2572 h 2648"/>
                  <a:gd name="T38" fmla="*/ 989 w 2604"/>
                  <a:gd name="T39" fmla="*/ 2569 h 2648"/>
                  <a:gd name="T40" fmla="*/ 934 w 2604"/>
                  <a:gd name="T41" fmla="*/ 2569 h 2648"/>
                  <a:gd name="T42" fmla="*/ 906 w 2604"/>
                  <a:gd name="T43" fmla="*/ 2572 h 2648"/>
                  <a:gd name="T44" fmla="*/ 882 w 2604"/>
                  <a:gd name="T45" fmla="*/ 2572 h 2648"/>
                  <a:gd name="T46" fmla="*/ 855 w 2604"/>
                  <a:gd name="T47" fmla="*/ 2580 h 2648"/>
                  <a:gd name="T48" fmla="*/ 831 w 2604"/>
                  <a:gd name="T49" fmla="*/ 2585 h 2648"/>
                  <a:gd name="T50" fmla="*/ 803 w 2604"/>
                  <a:gd name="T51" fmla="*/ 2588 h 2648"/>
                  <a:gd name="T52" fmla="*/ 780 w 2604"/>
                  <a:gd name="T53" fmla="*/ 2596 h 2648"/>
                  <a:gd name="T54" fmla="*/ 752 w 2604"/>
                  <a:gd name="T55" fmla="*/ 2604 h 2648"/>
                  <a:gd name="T56" fmla="*/ 728 w 2604"/>
                  <a:gd name="T57" fmla="*/ 2616 h 2648"/>
                  <a:gd name="T58" fmla="*/ 704 w 2604"/>
                  <a:gd name="T59" fmla="*/ 2624 h 2648"/>
                  <a:gd name="T60" fmla="*/ 4 w 2604"/>
                  <a:gd name="T61" fmla="*/ 273 h 2648"/>
                  <a:gd name="T62" fmla="*/ 32 w 2604"/>
                  <a:gd name="T63" fmla="*/ 261 h 2648"/>
                  <a:gd name="T64" fmla="*/ 60 w 2604"/>
                  <a:gd name="T65" fmla="*/ 253 h 2648"/>
                  <a:gd name="T66" fmla="*/ 86 w 2604"/>
                  <a:gd name="T67" fmla="*/ 245 h 2648"/>
                  <a:gd name="T68" fmla="*/ 114 w 2604"/>
                  <a:gd name="T69" fmla="*/ 238 h 2648"/>
                  <a:gd name="T70" fmla="*/ 142 w 2604"/>
                  <a:gd name="T71" fmla="*/ 229 h 2648"/>
                  <a:gd name="T72" fmla="*/ 170 w 2604"/>
                  <a:gd name="T73" fmla="*/ 225 h 2648"/>
                  <a:gd name="T74" fmla="*/ 197 w 2604"/>
                  <a:gd name="T75" fmla="*/ 217 h 2648"/>
                  <a:gd name="T76" fmla="*/ 225 w 2604"/>
                  <a:gd name="T77" fmla="*/ 213 h 2648"/>
                  <a:gd name="T78" fmla="*/ 253 w 2604"/>
                  <a:gd name="T79" fmla="*/ 213 h 2648"/>
                  <a:gd name="T80" fmla="*/ 297 w 2604"/>
                  <a:gd name="T81" fmla="*/ 210 h 2648"/>
                  <a:gd name="T82" fmla="*/ 384 w 2604"/>
                  <a:gd name="T83" fmla="*/ 210 h 2648"/>
                  <a:gd name="T84" fmla="*/ 475 w 2604"/>
                  <a:gd name="T85" fmla="*/ 217 h 2648"/>
                  <a:gd name="T86" fmla="*/ 565 w 2604"/>
                  <a:gd name="T87" fmla="*/ 225 h 2648"/>
                  <a:gd name="T88" fmla="*/ 657 w 2604"/>
                  <a:gd name="T89" fmla="*/ 238 h 2648"/>
                  <a:gd name="T90" fmla="*/ 748 w 2604"/>
                  <a:gd name="T91" fmla="*/ 249 h 2648"/>
                  <a:gd name="T92" fmla="*/ 843 w 2604"/>
                  <a:gd name="T93" fmla="*/ 261 h 2648"/>
                  <a:gd name="T94" fmla="*/ 938 w 2604"/>
                  <a:gd name="T95" fmla="*/ 269 h 2648"/>
                  <a:gd name="T96" fmla="*/ 1037 w 2604"/>
                  <a:gd name="T97" fmla="*/ 269 h 2648"/>
                  <a:gd name="T98" fmla="*/ 1132 w 2604"/>
                  <a:gd name="T99" fmla="*/ 261 h 2648"/>
                  <a:gd name="T100" fmla="*/ 1234 w 2604"/>
                  <a:gd name="T101" fmla="*/ 245 h 2648"/>
                  <a:gd name="T102" fmla="*/ 1345 w 2604"/>
                  <a:gd name="T103" fmla="*/ 222 h 2648"/>
                  <a:gd name="T104" fmla="*/ 1445 w 2604"/>
                  <a:gd name="T105" fmla="*/ 197 h 2648"/>
                  <a:gd name="T106" fmla="*/ 1540 w 2604"/>
                  <a:gd name="T107" fmla="*/ 174 h 2648"/>
                  <a:gd name="T108" fmla="*/ 1627 w 2604"/>
                  <a:gd name="T109" fmla="*/ 150 h 2648"/>
                  <a:gd name="T110" fmla="*/ 1709 w 2604"/>
                  <a:gd name="T111" fmla="*/ 122 h 2648"/>
                  <a:gd name="T112" fmla="*/ 1789 w 2604"/>
                  <a:gd name="T113" fmla="*/ 99 h 2648"/>
                  <a:gd name="T114" fmla="*/ 1864 w 2604"/>
                  <a:gd name="T115" fmla="*/ 71 h 2648"/>
                  <a:gd name="T116" fmla="*/ 1935 w 2604"/>
                  <a:gd name="T117" fmla="*/ 48 h 2648"/>
                  <a:gd name="T118" fmla="*/ 2007 w 2604"/>
                  <a:gd name="T119" fmla="*/ 20 h 26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04"/>
                  <a:gd name="T181" fmla="*/ 0 h 2648"/>
                  <a:gd name="T182" fmla="*/ 2604 w 2604"/>
                  <a:gd name="T183" fmla="*/ 2648 h 26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04" h="2648">
                    <a:moveTo>
                      <a:pt x="2058" y="0"/>
                    </a:moveTo>
                    <a:lnTo>
                      <a:pt x="2604" y="2394"/>
                    </a:lnTo>
                    <a:lnTo>
                      <a:pt x="2588" y="2402"/>
                    </a:lnTo>
                    <a:lnTo>
                      <a:pt x="2572" y="2410"/>
                    </a:lnTo>
                    <a:lnTo>
                      <a:pt x="2556" y="2414"/>
                    </a:lnTo>
                    <a:lnTo>
                      <a:pt x="2541" y="2421"/>
                    </a:lnTo>
                    <a:lnTo>
                      <a:pt x="2525" y="2430"/>
                    </a:lnTo>
                    <a:lnTo>
                      <a:pt x="2509" y="2434"/>
                    </a:lnTo>
                    <a:lnTo>
                      <a:pt x="2493" y="2442"/>
                    </a:lnTo>
                    <a:lnTo>
                      <a:pt x="2477" y="2449"/>
                    </a:lnTo>
                    <a:lnTo>
                      <a:pt x="2461" y="2453"/>
                    </a:lnTo>
                    <a:lnTo>
                      <a:pt x="2442" y="2462"/>
                    </a:lnTo>
                    <a:lnTo>
                      <a:pt x="2426" y="2465"/>
                    </a:lnTo>
                    <a:lnTo>
                      <a:pt x="2410" y="2474"/>
                    </a:lnTo>
                    <a:lnTo>
                      <a:pt x="2394" y="2481"/>
                    </a:lnTo>
                    <a:lnTo>
                      <a:pt x="2375" y="2485"/>
                    </a:lnTo>
                    <a:lnTo>
                      <a:pt x="2359" y="2493"/>
                    </a:lnTo>
                    <a:lnTo>
                      <a:pt x="2339" y="2497"/>
                    </a:lnTo>
                    <a:lnTo>
                      <a:pt x="2323" y="2505"/>
                    </a:lnTo>
                    <a:lnTo>
                      <a:pt x="2303" y="2509"/>
                    </a:lnTo>
                    <a:lnTo>
                      <a:pt x="2287" y="2516"/>
                    </a:lnTo>
                    <a:lnTo>
                      <a:pt x="2268" y="2521"/>
                    </a:lnTo>
                    <a:lnTo>
                      <a:pt x="2248" y="2529"/>
                    </a:lnTo>
                    <a:lnTo>
                      <a:pt x="2228" y="2532"/>
                    </a:lnTo>
                    <a:lnTo>
                      <a:pt x="2208" y="2541"/>
                    </a:lnTo>
                    <a:lnTo>
                      <a:pt x="2188" y="2544"/>
                    </a:lnTo>
                    <a:lnTo>
                      <a:pt x="2169" y="2553"/>
                    </a:lnTo>
                    <a:lnTo>
                      <a:pt x="2149" y="2557"/>
                    </a:lnTo>
                    <a:lnTo>
                      <a:pt x="2130" y="2564"/>
                    </a:lnTo>
                    <a:lnTo>
                      <a:pt x="2105" y="2569"/>
                    </a:lnTo>
                    <a:lnTo>
                      <a:pt x="2086" y="2572"/>
                    </a:lnTo>
                    <a:lnTo>
                      <a:pt x="2062" y="2580"/>
                    </a:lnTo>
                    <a:lnTo>
                      <a:pt x="2042" y="2585"/>
                    </a:lnTo>
                    <a:lnTo>
                      <a:pt x="2019" y="2592"/>
                    </a:lnTo>
                    <a:lnTo>
                      <a:pt x="1995" y="2596"/>
                    </a:lnTo>
                    <a:lnTo>
                      <a:pt x="1971" y="2600"/>
                    </a:lnTo>
                    <a:lnTo>
                      <a:pt x="1947" y="2608"/>
                    </a:lnTo>
                    <a:lnTo>
                      <a:pt x="1924" y="2612"/>
                    </a:lnTo>
                    <a:lnTo>
                      <a:pt x="1896" y="2616"/>
                    </a:lnTo>
                    <a:lnTo>
                      <a:pt x="1872" y="2624"/>
                    </a:lnTo>
                    <a:lnTo>
                      <a:pt x="1845" y="2627"/>
                    </a:lnTo>
                    <a:lnTo>
                      <a:pt x="1820" y="2632"/>
                    </a:lnTo>
                    <a:lnTo>
                      <a:pt x="1797" y="2636"/>
                    </a:lnTo>
                    <a:lnTo>
                      <a:pt x="1773" y="2639"/>
                    </a:lnTo>
                    <a:lnTo>
                      <a:pt x="1750" y="2643"/>
                    </a:lnTo>
                    <a:lnTo>
                      <a:pt x="1729" y="2643"/>
                    </a:lnTo>
                    <a:lnTo>
                      <a:pt x="1706" y="2648"/>
                    </a:lnTo>
                    <a:lnTo>
                      <a:pt x="1682" y="2648"/>
                    </a:lnTo>
                    <a:lnTo>
                      <a:pt x="1658" y="2648"/>
                    </a:lnTo>
                    <a:lnTo>
                      <a:pt x="1639" y="2648"/>
                    </a:lnTo>
                    <a:lnTo>
                      <a:pt x="1614" y="2648"/>
                    </a:lnTo>
                    <a:lnTo>
                      <a:pt x="1591" y="2648"/>
                    </a:lnTo>
                    <a:lnTo>
                      <a:pt x="1572" y="2643"/>
                    </a:lnTo>
                    <a:lnTo>
                      <a:pt x="1547" y="2643"/>
                    </a:lnTo>
                    <a:lnTo>
                      <a:pt x="1524" y="2639"/>
                    </a:lnTo>
                    <a:lnTo>
                      <a:pt x="1504" y="2639"/>
                    </a:lnTo>
                    <a:lnTo>
                      <a:pt x="1480" y="2636"/>
                    </a:lnTo>
                    <a:lnTo>
                      <a:pt x="1456" y="2632"/>
                    </a:lnTo>
                    <a:lnTo>
                      <a:pt x="1437" y="2627"/>
                    </a:lnTo>
                    <a:lnTo>
                      <a:pt x="1413" y="2627"/>
                    </a:lnTo>
                    <a:lnTo>
                      <a:pt x="1393" y="2624"/>
                    </a:lnTo>
                    <a:lnTo>
                      <a:pt x="1369" y="2620"/>
                    </a:lnTo>
                    <a:lnTo>
                      <a:pt x="1350" y="2616"/>
                    </a:lnTo>
                    <a:lnTo>
                      <a:pt x="1326" y="2612"/>
                    </a:lnTo>
                    <a:lnTo>
                      <a:pt x="1306" y="2608"/>
                    </a:lnTo>
                    <a:lnTo>
                      <a:pt x="1282" y="2604"/>
                    </a:lnTo>
                    <a:lnTo>
                      <a:pt x="1262" y="2600"/>
                    </a:lnTo>
                    <a:lnTo>
                      <a:pt x="1239" y="2596"/>
                    </a:lnTo>
                    <a:lnTo>
                      <a:pt x="1218" y="2592"/>
                    </a:lnTo>
                    <a:lnTo>
                      <a:pt x="1199" y="2588"/>
                    </a:lnTo>
                    <a:lnTo>
                      <a:pt x="1176" y="2585"/>
                    </a:lnTo>
                    <a:lnTo>
                      <a:pt x="1155" y="2585"/>
                    </a:lnTo>
                    <a:lnTo>
                      <a:pt x="1136" y="2580"/>
                    </a:lnTo>
                    <a:lnTo>
                      <a:pt x="1112" y="2576"/>
                    </a:lnTo>
                    <a:lnTo>
                      <a:pt x="1093" y="2576"/>
                    </a:lnTo>
                    <a:lnTo>
                      <a:pt x="1072" y="2572"/>
                    </a:lnTo>
                    <a:lnTo>
                      <a:pt x="1053" y="2572"/>
                    </a:lnTo>
                    <a:lnTo>
                      <a:pt x="1028" y="2569"/>
                    </a:lnTo>
                    <a:lnTo>
                      <a:pt x="1009" y="2569"/>
                    </a:lnTo>
                    <a:lnTo>
                      <a:pt x="989" y="2569"/>
                    </a:lnTo>
                    <a:lnTo>
                      <a:pt x="970" y="2569"/>
                    </a:lnTo>
                    <a:lnTo>
                      <a:pt x="950" y="2569"/>
                    </a:lnTo>
                    <a:lnTo>
                      <a:pt x="942" y="2569"/>
                    </a:lnTo>
                    <a:lnTo>
                      <a:pt x="934" y="2569"/>
                    </a:lnTo>
                    <a:lnTo>
                      <a:pt x="926" y="2569"/>
                    </a:lnTo>
                    <a:lnTo>
                      <a:pt x="922" y="2569"/>
                    </a:lnTo>
                    <a:lnTo>
                      <a:pt x="914" y="2569"/>
                    </a:lnTo>
                    <a:lnTo>
                      <a:pt x="906" y="2572"/>
                    </a:lnTo>
                    <a:lnTo>
                      <a:pt x="903" y="2572"/>
                    </a:lnTo>
                    <a:lnTo>
                      <a:pt x="894" y="2572"/>
                    </a:lnTo>
                    <a:lnTo>
                      <a:pt x="887" y="2572"/>
                    </a:lnTo>
                    <a:lnTo>
                      <a:pt x="882" y="2572"/>
                    </a:lnTo>
                    <a:lnTo>
                      <a:pt x="875" y="2576"/>
                    </a:lnTo>
                    <a:lnTo>
                      <a:pt x="866" y="2576"/>
                    </a:lnTo>
                    <a:lnTo>
                      <a:pt x="863" y="2576"/>
                    </a:lnTo>
                    <a:lnTo>
                      <a:pt x="855" y="2580"/>
                    </a:lnTo>
                    <a:lnTo>
                      <a:pt x="847" y="2580"/>
                    </a:lnTo>
                    <a:lnTo>
                      <a:pt x="843" y="2580"/>
                    </a:lnTo>
                    <a:lnTo>
                      <a:pt x="835" y="2580"/>
                    </a:lnTo>
                    <a:lnTo>
                      <a:pt x="831" y="2585"/>
                    </a:lnTo>
                    <a:lnTo>
                      <a:pt x="824" y="2585"/>
                    </a:lnTo>
                    <a:lnTo>
                      <a:pt x="815" y="2588"/>
                    </a:lnTo>
                    <a:lnTo>
                      <a:pt x="811" y="2588"/>
                    </a:lnTo>
                    <a:lnTo>
                      <a:pt x="803" y="2588"/>
                    </a:lnTo>
                    <a:lnTo>
                      <a:pt x="799" y="2592"/>
                    </a:lnTo>
                    <a:lnTo>
                      <a:pt x="792" y="2592"/>
                    </a:lnTo>
                    <a:lnTo>
                      <a:pt x="783" y="2596"/>
                    </a:lnTo>
                    <a:lnTo>
                      <a:pt x="780" y="2596"/>
                    </a:lnTo>
                    <a:lnTo>
                      <a:pt x="771" y="2600"/>
                    </a:lnTo>
                    <a:lnTo>
                      <a:pt x="768" y="2600"/>
                    </a:lnTo>
                    <a:lnTo>
                      <a:pt x="760" y="2604"/>
                    </a:lnTo>
                    <a:lnTo>
                      <a:pt x="752" y="2604"/>
                    </a:lnTo>
                    <a:lnTo>
                      <a:pt x="748" y="2608"/>
                    </a:lnTo>
                    <a:lnTo>
                      <a:pt x="740" y="2608"/>
                    </a:lnTo>
                    <a:lnTo>
                      <a:pt x="736" y="2612"/>
                    </a:lnTo>
                    <a:lnTo>
                      <a:pt x="728" y="2616"/>
                    </a:lnTo>
                    <a:lnTo>
                      <a:pt x="720" y="2616"/>
                    </a:lnTo>
                    <a:lnTo>
                      <a:pt x="716" y="2620"/>
                    </a:lnTo>
                    <a:lnTo>
                      <a:pt x="708" y="2620"/>
                    </a:lnTo>
                    <a:lnTo>
                      <a:pt x="704" y="2624"/>
                    </a:lnTo>
                    <a:lnTo>
                      <a:pt x="697" y="2627"/>
                    </a:lnTo>
                    <a:lnTo>
                      <a:pt x="692" y="2627"/>
                    </a:lnTo>
                    <a:lnTo>
                      <a:pt x="0" y="277"/>
                    </a:lnTo>
                    <a:lnTo>
                      <a:pt x="4" y="273"/>
                    </a:lnTo>
                    <a:lnTo>
                      <a:pt x="12" y="269"/>
                    </a:lnTo>
                    <a:lnTo>
                      <a:pt x="19" y="269"/>
                    </a:lnTo>
                    <a:lnTo>
                      <a:pt x="23" y="265"/>
                    </a:lnTo>
                    <a:lnTo>
                      <a:pt x="32" y="261"/>
                    </a:lnTo>
                    <a:lnTo>
                      <a:pt x="39" y="261"/>
                    </a:lnTo>
                    <a:lnTo>
                      <a:pt x="44" y="257"/>
                    </a:lnTo>
                    <a:lnTo>
                      <a:pt x="51" y="257"/>
                    </a:lnTo>
                    <a:lnTo>
                      <a:pt x="60" y="253"/>
                    </a:lnTo>
                    <a:lnTo>
                      <a:pt x="63" y="249"/>
                    </a:lnTo>
                    <a:lnTo>
                      <a:pt x="72" y="249"/>
                    </a:lnTo>
                    <a:lnTo>
                      <a:pt x="79" y="245"/>
                    </a:lnTo>
                    <a:lnTo>
                      <a:pt x="86" y="245"/>
                    </a:lnTo>
                    <a:lnTo>
                      <a:pt x="91" y="241"/>
                    </a:lnTo>
                    <a:lnTo>
                      <a:pt x="99" y="241"/>
                    </a:lnTo>
                    <a:lnTo>
                      <a:pt x="107" y="238"/>
                    </a:lnTo>
                    <a:lnTo>
                      <a:pt x="114" y="238"/>
                    </a:lnTo>
                    <a:lnTo>
                      <a:pt x="118" y="233"/>
                    </a:lnTo>
                    <a:lnTo>
                      <a:pt x="127" y="233"/>
                    </a:lnTo>
                    <a:lnTo>
                      <a:pt x="134" y="233"/>
                    </a:lnTo>
                    <a:lnTo>
                      <a:pt x="142" y="229"/>
                    </a:lnTo>
                    <a:lnTo>
                      <a:pt x="146" y="229"/>
                    </a:lnTo>
                    <a:lnTo>
                      <a:pt x="155" y="225"/>
                    </a:lnTo>
                    <a:lnTo>
                      <a:pt x="162" y="225"/>
                    </a:lnTo>
                    <a:lnTo>
                      <a:pt x="170" y="225"/>
                    </a:lnTo>
                    <a:lnTo>
                      <a:pt x="174" y="222"/>
                    </a:lnTo>
                    <a:lnTo>
                      <a:pt x="182" y="222"/>
                    </a:lnTo>
                    <a:lnTo>
                      <a:pt x="190" y="222"/>
                    </a:lnTo>
                    <a:lnTo>
                      <a:pt x="197" y="217"/>
                    </a:lnTo>
                    <a:lnTo>
                      <a:pt x="202" y="217"/>
                    </a:lnTo>
                    <a:lnTo>
                      <a:pt x="209" y="217"/>
                    </a:lnTo>
                    <a:lnTo>
                      <a:pt x="218" y="217"/>
                    </a:lnTo>
                    <a:lnTo>
                      <a:pt x="225" y="213"/>
                    </a:lnTo>
                    <a:lnTo>
                      <a:pt x="234" y="213"/>
                    </a:lnTo>
                    <a:lnTo>
                      <a:pt x="237" y="213"/>
                    </a:lnTo>
                    <a:lnTo>
                      <a:pt x="245" y="213"/>
                    </a:lnTo>
                    <a:lnTo>
                      <a:pt x="253" y="213"/>
                    </a:lnTo>
                    <a:lnTo>
                      <a:pt x="261" y="210"/>
                    </a:lnTo>
                    <a:lnTo>
                      <a:pt x="269" y="210"/>
                    </a:lnTo>
                    <a:lnTo>
                      <a:pt x="273" y="210"/>
                    </a:lnTo>
                    <a:lnTo>
                      <a:pt x="297" y="210"/>
                    </a:lnTo>
                    <a:lnTo>
                      <a:pt x="320" y="210"/>
                    </a:lnTo>
                    <a:lnTo>
                      <a:pt x="340" y="210"/>
                    </a:lnTo>
                    <a:lnTo>
                      <a:pt x="364" y="210"/>
                    </a:lnTo>
                    <a:lnTo>
                      <a:pt x="384" y="210"/>
                    </a:lnTo>
                    <a:lnTo>
                      <a:pt x="408" y="210"/>
                    </a:lnTo>
                    <a:lnTo>
                      <a:pt x="431" y="213"/>
                    </a:lnTo>
                    <a:lnTo>
                      <a:pt x="451" y="213"/>
                    </a:lnTo>
                    <a:lnTo>
                      <a:pt x="475" y="217"/>
                    </a:lnTo>
                    <a:lnTo>
                      <a:pt x="498" y="217"/>
                    </a:lnTo>
                    <a:lnTo>
                      <a:pt x="519" y="222"/>
                    </a:lnTo>
                    <a:lnTo>
                      <a:pt x="542" y="225"/>
                    </a:lnTo>
                    <a:lnTo>
                      <a:pt x="565" y="225"/>
                    </a:lnTo>
                    <a:lnTo>
                      <a:pt x="586" y="229"/>
                    </a:lnTo>
                    <a:lnTo>
                      <a:pt x="609" y="233"/>
                    </a:lnTo>
                    <a:lnTo>
                      <a:pt x="633" y="238"/>
                    </a:lnTo>
                    <a:lnTo>
                      <a:pt x="657" y="238"/>
                    </a:lnTo>
                    <a:lnTo>
                      <a:pt x="681" y="241"/>
                    </a:lnTo>
                    <a:lnTo>
                      <a:pt x="704" y="245"/>
                    </a:lnTo>
                    <a:lnTo>
                      <a:pt x="724" y="249"/>
                    </a:lnTo>
                    <a:lnTo>
                      <a:pt x="748" y="249"/>
                    </a:lnTo>
                    <a:lnTo>
                      <a:pt x="771" y="253"/>
                    </a:lnTo>
                    <a:lnTo>
                      <a:pt x="796" y="257"/>
                    </a:lnTo>
                    <a:lnTo>
                      <a:pt x="819" y="257"/>
                    </a:lnTo>
                    <a:lnTo>
                      <a:pt x="843" y="261"/>
                    </a:lnTo>
                    <a:lnTo>
                      <a:pt x="866" y="265"/>
                    </a:lnTo>
                    <a:lnTo>
                      <a:pt x="891" y="265"/>
                    </a:lnTo>
                    <a:lnTo>
                      <a:pt x="914" y="265"/>
                    </a:lnTo>
                    <a:lnTo>
                      <a:pt x="938" y="269"/>
                    </a:lnTo>
                    <a:lnTo>
                      <a:pt x="961" y="269"/>
                    </a:lnTo>
                    <a:lnTo>
                      <a:pt x="986" y="269"/>
                    </a:lnTo>
                    <a:lnTo>
                      <a:pt x="1009" y="269"/>
                    </a:lnTo>
                    <a:lnTo>
                      <a:pt x="1037" y="269"/>
                    </a:lnTo>
                    <a:lnTo>
                      <a:pt x="1060" y="269"/>
                    </a:lnTo>
                    <a:lnTo>
                      <a:pt x="1084" y="265"/>
                    </a:lnTo>
                    <a:lnTo>
                      <a:pt x="1109" y="265"/>
                    </a:lnTo>
                    <a:lnTo>
                      <a:pt x="1132" y="261"/>
                    </a:lnTo>
                    <a:lnTo>
                      <a:pt x="1160" y="257"/>
                    </a:lnTo>
                    <a:lnTo>
                      <a:pt x="1183" y="253"/>
                    </a:lnTo>
                    <a:lnTo>
                      <a:pt x="1207" y="249"/>
                    </a:lnTo>
                    <a:lnTo>
                      <a:pt x="1234" y="245"/>
                    </a:lnTo>
                    <a:lnTo>
                      <a:pt x="1262" y="238"/>
                    </a:lnTo>
                    <a:lnTo>
                      <a:pt x="1290" y="233"/>
                    </a:lnTo>
                    <a:lnTo>
                      <a:pt x="1318" y="225"/>
                    </a:lnTo>
                    <a:lnTo>
                      <a:pt x="1345" y="222"/>
                    </a:lnTo>
                    <a:lnTo>
                      <a:pt x="1369" y="213"/>
                    </a:lnTo>
                    <a:lnTo>
                      <a:pt x="1397" y="210"/>
                    </a:lnTo>
                    <a:lnTo>
                      <a:pt x="1421" y="201"/>
                    </a:lnTo>
                    <a:lnTo>
                      <a:pt x="1445" y="197"/>
                    </a:lnTo>
                    <a:lnTo>
                      <a:pt x="1468" y="190"/>
                    </a:lnTo>
                    <a:lnTo>
                      <a:pt x="1492" y="185"/>
                    </a:lnTo>
                    <a:lnTo>
                      <a:pt x="1516" y="178"/>
                    </a:lnTo>
                    <a:lnTo>
                      <a:pt x="1540" y="174"/>
                    </a:lnTo>
                    <a:lnTo>
                      <a:pt x="1563" y="166"/>
                    </a:lnTo>
                    <a:lnTo>
                      <a:pt x="1583" y="162"/>
                    </a:lnTo>
                    <a:lnTo>
                      <a:pt x="1607" y="154"/>
                    </a:lnTo>
                    <a:lnTo>
                      <a:pt x="1627" y="150"/>
                    </a:lnTo>
                    <a:lnTo>
                      <a:pt x="1650" y="143"/>
                    </a:lnTo>
                    <a:lnTo>
                      <a:pt x="1670" y="138"/>
                    </a:lnTo>
                    <a:lnTo>
                      <a:pt x="1690" y="130"/>
                    </a:lnTo>
                    <a:lnTo>
                      <a:pt x="1709" y="122"/>
                    </a:lnTo>
                    <a:lnTo>
                      <a:pt x="1729" y="118"/>
                    </a:lnTo>
                    <a:lnTo>
                      <a:pt x="1750" y="111"/>
                    </a:lnTo>
                    <a:lnTo>
                      <a:pt x="1769" y="106"/>
                    </a:lnTo>
                    <a:lnTo>
                      <a:pt x="1789" y="99"/>
                    </a:lnTo>
                    <a:lnTo>
                      <a:pt x="1808" y="90"/>
                    </a:lnTo>
                    <a:lnTo>
                      <a:pt x="1829" y="87"/>
                    </a:lnTo>
                    <a:lnTo>
                      <a:pt x="1845" y="79"/>
                    </a:lnTo>
                    <a:lnTo>
                      <a:pt x="1864" y="71"/>
                    </a:lnTo>
                    <a:lnTo>
                      <a:pt x="1884" y="67"/>
                    </a:lnTo>
                    <a:lnTo>
                      <a:pt x="1900" y="59"/>
                    </a:lnTo>
                    <a:lnTo>
                      <a:pt x="1919" y="51"/>
                    </a:lnTo>
                    <a:lnTo>
                      <a:pt x="1935" y="48"/>
                    </a:lnTo>
                    <a:lnTo>
                      <a:pt x="1955" y="39"/>
                    </a:lnTo>
                    <a:lnTo>
                      <a:pt x="1971" y="32"/>
                    </a:lnTo>
                    <a:lnTo>
                      <a:pt x="1987" y="27"/>
                    </a:lnTo>
                    <a:lnTo>
                      <a:pt x="2007" y="20"/>
                    </a:lnTo>
                    <a:lnTo>
                      <a:pt x="2023" y="11"/>
                    </a:lnTo>
                    <a:lnTo>
                      <a:pt x="2038" y="4"/>
                    </a:lnTo>
                    <a:lnTo>
                      <a:pt x="2058"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0" name="Freeform 206">
                <a:extLst>
                  <a:ext uri="{FF2B5EF4-FFF2-40B4-BE49-F238E27FC236}">
                    <a16:creationId xmlns:a16="http://schemas.microsoft.com/office/drawing/2014/main" id="{C05ADC3F-AC2E-4907-8267-BD24BB4AF1F6}"/>
                  </a:ext>
                </a:extLst>
              </p:cNvPr>
              <p:cNvSpPr>
                <a:spLocks/>
              </p:cNvSpPr>
              <p:nvPr/>
            </p:nvSpPr>
            <p:spPr bwMode="auto">
              <a:xfrm>
                <a:off x="1682" y="2250"/>
                <a:ext cx="232" cy="526"/>
              </a:xfrm>
              <a:custGeom>
                <a:avLst/>
                <a:gdLst>
                  <a:gd name="T0" fmla="*/ 1159 w 1159"/>
                  <a:gd name="T1" fmla="*/ 2350 h 2632"/>
                  <a:gd name="T2" fmla="*/ 1136 w 1159"/>
                  <a:gd name="T3" fmla="*/ 2362 h 2632"/>
                  <a:gd name="T4" fmla="*/ 1112 w 1159"/>
                  <a:gd name="T5" fmla="*/ 2375 h 2632"/>
                  <a:gd name="T6" fmla="*/ 1092 w 1159"/>
                  <a:gd name="T7" fmla="*/ 2382 h 2632"/>
                  <a:gd name="T8" fmla="*/ 1069 w 1159"/>
                  <a:gd name="T9" fmla="*/ 2394 h 2632"/>
                  <a:gd name="T10" fmla="*/ 1045 w 1159"/>
                  <a:gd name="T11" fmla="*/ 2406 h 2632"/>
                  <a:gd name="T12" fmla="*/ 1025 w 1159"/>
                  <a:gd name="T13" fmla="*/ 2422 h 2632"/>
                  <a:gd name="T14" fmla="*/ 1002 w 1159"/>
                  <a:gd name="T15" fmla="*/ 2433 h 2632"/>
                  <a:gd name="T16" fmla="*/ 981 w 1159"/>
                  <a:gd name="T17" fmla="*/ 2449 h 2632"/>
                  <a:gd name="T18" fmla="*/ 962 w 1159"/>
                  <a:gd name="T19" fmla="*/ 2461 h 2632"/>
                  <a:gd name="T20" fmla="*/ 938 w 1159"/>
                  <a:gd name="T21" fmla="*/ 2477 h 2632"/>
                  <a:gd name="T22" fmla="*/ 918 w 1159"/>
                  <a:gd name="T23" fmla="*/ 2493 h 2632"/>
                  <a:gd name="T24" fmla="*/ 898 w 1159"/>
                  <a:gd name="T25" fmla="*/ 2505 h 2632"/>
                  <a:gd name="T26" fmla="*/ 875 w 1159"/>
                  <a:gd name="T27" fmla="*/ 2521 h 2632"/>
                  <a:gd name="T28" fmla="*/ 854 w 1159"/>
                  <a:gd name="T29" fmla="*/ 2537 h 2632"/>
                  <a:gd name="T30" fmla="*/ 835 w 1159"/>
                  <a:gd name="T31" fmla="*/ 2553 h 2632"/>
                  <a:gd name="T32" fmla="*/ 815 w 1159"/>
                  <a:gd name="T33" fmla="*/ 2568 h 2632"/>
                  <a:gd name="T34" fmla="*/ 791 w 1159"/>
                  <a:gd name="T35" fmla="*/ 2584 h 2632"/>
                  <a:gd name="T36" fmla="*/ 772 w 1159"/>
                  <a:gd name="T37" fmla="*/ 2600 h 2632"/>
                  <a:gd name="T38" fmla="*/ 752 w 1159"/>
                  <a:gd name="T39" fmla="*/ 2616 h 2632"/>
                  <a:gd name="T40" fmla="*/ 732 w 1159"/>
                  <a:gd name="T41" fmla="*/ 2632 h 2632"/>
                  <a:gd name="T42" fmla="*/ 11 w 1159"/>
                  <a:gd name="T43" fmla="*/ 273 h 2632"/>
                  <a:gd name="T44" fmla="*/ 32 w 1159"/>
                  <a:gd name="T45" fmla="*/ 257 h 2632"/>
                  <a:gd name="T46" fmla="*/ 55 w 1159"/>
                  <a:gd name="T47" fmla="*/ 241 h 2632"/>
                  <a:gd name="T48" fmla="*/ 75 w 1159"/>
                  <a:gd name="T49" fmla="*/ 225 h 2632"/>
                  <a:gd name="T50" fmla="*/ 99 w 1159"/>
                  <a:gd name="T51" fmla="*/ 209 h 2632"/>
                  <a:gd name="T52" fmla="*/ 122 w 1159"/>
                  <a:gd name="T53" fmla="*/ 193 h 2632"/>
                  <a:gd name="T54" fmla="*/ 146 w 1159"/>
                  <a:gd name="T55" fmla="*/ 178 h 2632"/>
                  <a:gd name="T56" fmla="*/ 166 w 1159"/>
                  <a:gd name="T57" fmla="*/ 162 h 2632"/>
                  <a:gd name="T58" fmla="*/ 190 w 1159"/>
                  <a:gd name="T59" fmla="*/ 146 h 2632"/>
                  <a:gd name="T60" fmla="*/ 213 w 1159"/>
                  <a:gd name="T61" fmla="*/ 130 h 2632"/>
                  <a:gd name="T62" fmla="*/ 238 w 1159"/>
                  <a:gd name="T63" fmla="*/ 119 h 2632"/>
                  <a:gd name="T64" fmla="*/ 261 w 1159"/>
                  <a:gd name="T65" fmla="*/ 102 h 2632"/>
                  <a:gd name="T66" fmla="*/ 285 w 1159"/>
                  <a:gd name="T67" fmla="*/ 91 h 2632"/>
                  <a:gd name="T68" fmla="*/ 308 w 1159"/>
                  <a:gd name="T69" fmla="*/ 75 h 2632"/>
                  <a:gd name="T70" fmla="*/ 333 w 1159"/>
                  <a:gd name="T71" fmla="*/ 63 h 2632"/>
                  <a:gd name="T72" fmla="*/ 356 w 1159"/>
                  <a:gd name="T73" fmla="*/ 51 h 2632"/>
                  <a:gd name="T74" fmla="*/ 380 w 1159"/>
                  <a:gd name="T75" fmla="*/ 35 h 2632"/>
                  <a:gd name="T76" fmla="*/ 404 w 1159"/>
                  <a:gd name="T77" fmla="*/ 28 h 2632"/>
                  <a:gd name="T78" fmla="*/ 428 w 1159"/>
                  <a:gd name="T79" fmla="*/ 16 h 2632"/>
                  <a:gd name="T80" fmla="*/ 451 w 1159"/>
                  <a:gd name="T81" fmla="*/ 3 h 26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9"/>
                  <a:gd name="T124" fmla="*/ 0 h 2632"/>
                  <a:gd name="T125" fmla="*/ 1159 w 1159"/>
                  <a:gd name="T126" fmla="*/ 2632 h 26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9" h="2632">
                    <a:moveTo>
                      <a:pt x="467" y="0"/>
                    </a:moveTo>
                    <a:lnTo>
                      <a:pt x="1159" y="2350"/>
                    </a:lnTo>
                    <a:lnTo>
                      <a:pt x="1148" y="2359"/>
                    </a:lnTo>
                    <a:lnTo>
                      <a:pt x="1136" y="2362"/>
                    </a:lnTo>
                    <a:lnTo>
                      <a:pt x="1124" y="2366"/>
                    </a:lnTo>
                    <a:lnTo>
                      <a:pt x="1112" y="2375"/>
                    </a:lnTo>
                    <a:lnTo>
                      <a:pt x="1100" y="2378"/>
                    </a:lnTo>
                    <a:lnTo>
                      <a:pt x="1092" y="2382"/>
                    </a:lnTo>
                    <a:lnTo>
                      <a:pt x="1080" y="2390"/>
                    </a:lnTo>
                    <a:lnTo>
                      <a:pt x="1069" y="2394"/>
                    </a:lnTo>
                    <a:lnTo>
                      <a:pt x="1057" y="2403"/>
                    </a:lnTo>
                    <a:lnTo>
                      <a:pt x="1045" y="2406"/>
                    </a:lnTo>
                    <a:lnTo>
                      <a:pt x="1037" y="2414"/>
                    </a:lnTo>
                    <a:lnTo>
                      <a:pt x="1025" y="2422"/>
                    </a:lnTo>
                    <a:lnTo>
                      <a:pt x="1013" y="2426"/>
                    </a:lnTo>
                    <a:lnTo>
                      <a:pt x="1002" y="2433"/>
                    </a:lnTo>
                    <a:lnTo>
                      <a:pt x="993" y="2442"/>
                    </a:lnTo>
                    <a:lnTo>
                      <a:pt x="981" y="2449"/>
                    </a:lnTo>
                    <a:lnTo>
                      <a:pt x="970" y="2454"/>
                    </a:lnTo>
                    <a:lnTo>
                      <a:pt x="962" y="2461"/>
                    </a:lnTo>
                    <a:lnTo>
                      <a:pt x="949" y="2470"/>
                    </a:lnTo>
                    <a:lnTo>
                      <a:pt x="938" y="2477"/>
                    </a:lnTo>
                    <a:lnTo>
                      <a:pt x="930" y="2485"/>
                    </a:lnTo>
                    <a:lnTo>
                      <a:pt x="918" y="2493"/>
                    </a:lnTo>
                    <a:lnTo>
                      <a:pt x="907" y="2498"/>
                    </a:lnTo>
                    <a:lnTo>
                      <a:pt x="898" y="2505"/>
                    </a:lnTo>
                    <a:lnTo>
                      <a:pt x="886" y="2512"/>
                    </a:lnTo>
                    <a:lnTo>
                      <a:pt x="875" y="2521"/>
                    </a:lnTo>
                    <a:lnTo>
                      <a:pt x="867" y="2528"/>
                    </a:lnTo>
                    <a:lnTo>
                      <a:pt x="854" y="2537"/>
                    </a:lnTo>
                    <a:lnTo>
                      <a:pt x="843" y="2544"/>
                    </a:lnTo>
                    <a:lnTo>
                      <a:pt x="835" y="2553"/>
                    </a:lnTo>
                    <a:lnTo>
                      <a:pt x="823" y="2560"/>
                    </a:lnTo>
                    <a:lnTo>
                      <a:pt x="815" y="2568"/>
                    </a:lnTo>
                    <a:lnTo>
                      <a:pt x="803" y="2576"/>
                    </a:lnTo>
                    <a:lnTo>
                      <a:pt x="791" y="2584"/>
                    </a:lnTo>
                    <a:lnTo>
                      <a:pt x="784" y="2592"/>
                    </a:lnTo>
                    <a:lnTo>
                      <a:pt x="772" y="2600"/>
                    </a:lnTo>
                    <a:lnTo>
                      <a:pt x="764" y="2607"/>
                    </a:lnTo>
                    <a:lnTo>
                      <a:pt x="752" y="2616"/>
                    </a:lnTo>
                    <a:lnTo>
                      <a:pt x="744" y="2623"/>
                    </a:lnTo>
                    <a:lnTo>
                      <a:pt x="732" y="2632"/>
                    </a:lnTo>
                    <a:lnTo>
                      <a:pt x="0" y="281"/>
                    </a:lnTo>
                    <a:lnTo>
                      <a:pt x="11" y="273"/>
                    </a:lnTo>
                    <a:lnTo>
                      <a:pt x="20" y="265"/>
                    </a:lnTo>
                    <a:lnTo>
                      <a:pt x="32" y="257"/>
                    </a:lnTo>
                    <a:lnTo>
                      <a:pt x="43" y="249"/>
                    </a:lnTo>
                    <a:lnTo>
                      <a:pt x="55" y="241"/>
                    </a:lnTo>
                    <a:lnTo>
                      <a:pt x="67" y="234"/>
                    </a:lnTo>
                    <a:lnTo>
                      <a:pt x="75" y="225"/>
                    </a:lnTo>
                    <a:lnTo>
                      <a:pt x="87" y="218"/>
                    </a:lnTo>
                    <a:lnTo>
                      <a:pt x="99" y="209"/>
                    </a:lnTo>
                    <a:lnTo>
                      <a:pt x="111" y="202"/>
                    </a:lnTo>
                    <a:lnTo>
                      <a:pt x="122" y="193"/>
                    </a:lnTo>
                    <a:lnTo>
                      <a:pt x="134" y="186"/>
                    </a:lnTo>
                    <a:lnTo>
                      <a:pt x="146" y="178"/>
                    </a:lnTo>
                    <a:lnTo>
                      <a:pt x="159" y="170"/>
                    </a:lnTo>
                    <a:lnTo>
                      <a:pt x="166" y="162"/>
                    </a:lnTo>
                    <a:lnTo>
                      <a:pt x="178" y="154"/>
                    </a:lnTo>
                    <a:lnTo>
                      <a:pt x="190" y="146"/>
                    </a:lnTo>
                    <a:lnTo>
                      <a:pt x="201" y="139"/>
                    </a:lnTo>
                    <a:lnTo>
                      <a:pt x="213" y="130"/>
                    </a:lnTo>
                    <a:lnTo>
                      <a:pt x="226" y="126"/>
                    </a:lnTo>
                    <a:lnTo>
                      <a:pt x="238" y="119"/>
                    </a:lnTo>
                    <a:lnTo>
                      <a:pt x="249" y="111"/>
                    </a:lnTo>
                    <a:lnTo>
                      <a:pt x="261" y="102"/>
                    </a:lnTo>
                    <a:lnTo>
                      <a:pt x="273" y="95"/>
                    </a:lnTo>
                    <a:lnTo>
                      <a:pt x="285" y="91"/>
                    </a:lnTo>
                    <a:lnTo>
                      <a:pt x="296" y="83"/>
                    </a:lnTo>
                    <a:lnTo>
                      <a:pt x="308" y="75"/>
                    </a:lnTo>
                    <a:lnTo>
                      <a:pt x="321" y="67"/>
                    </a:lnTo>
                    <a:lnTo>
                      <a:pt x="333" y="63"/>
                    </a:lnTo>
                    <a:lnTo>
                      <a:pt x="344" y="56"/>
                    </a:lnTo>
                    <a:lnTo>
                      <a:pt x="356" y="51"/>
                    </a:lnTo>
                    <a:lnTo>
                      <a:pt x="368" y="43"/>
                    </a:lnTo>
                    <a:lnTo>
                      <a:pt x="380" y="35"/>
                    </a:lnTo>
                    <a:lnTo>
                      <a:pt x="391" y="31"/>
                    </a:lnTo>
                    <a:lnTo>
                      <a:pt x="404" y="28"/>
                    </a:lnTo>
                    <a:lnTo>
                      <a:pt x="416" y="19"/>
                    </a:lnTo>
                    <a:lnTo>
                      <a:pt x="428" y="16"/>
                    </a:lnTo>
                    <a:lnTo>
                      <a:pt x="439" y="8"/>
                    </a:lnTo>
                    <a:lnTo>
                      <a:pt x="451" y="3"/>
                    </a:lnTo>
                    <a:lnTo>
                      <a:pt x="467"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1" name="Freeform 207">
                <a:extLst>
                  <a:ext uri="{FF2B5EF4-FFF2-40B4-BE49-F238E27FC236}">
                    <a16:creationId xmlns:a16="http://schemas.microsoft.com/office/drawing/2014/main" id="{EC18CB30-580A-4CCB-B5E7-51CD6FE6CB44}"/>
                  </a:ext>
                </a:extLst>
              </p:cNvPr>
              <p:cNvSpPr>
                <a:spLocks/>
              </p:cNvSpPr>
              <p:nvPr/>
            </p:nvSpPr>
            <p:spPr bwMode="auto">
              <a:xfrm>
                <a:off x="1682" y="2096"/>
                <a:ext cx="731" cy="680"/>
              </a:xfrm>
              <a:custGeom>
                <a:avLst/>
                <a:gdLst>
                  <a:gd name="T0" fmla="*/ 3653 w 3653"/>
                  <a:gd name="T1" fmla="*/ 2422 h 3400"/>
                  <a:gd name="T2" fmla="*/ 3645 w 3653"/>
                  <a:gd name="T3" fmla="*/ 2474 h 3400"/>
                  <a:gd name="T4" fmla="*/ 3622 w 3653"/>
                  <a:gd name="T5" fmla="*/ 2533 h 3400"/>
                  <a:gd name="T6" fmla="*/ 3590 w 3653"/>
                  <a:gd name="T7" fmla="*/ 2588 h 3400"/>
                  <a:gd name="T8" fmla="*/ 3546 w 3653"/>
                  <a:gd name="T9" fmla="*/ 2639 h 3400"/>
                  <a:gd name="T10" fmla="*/ 3502 w 3653"/>
                  <a:gd name="T11" fmla="*/ 2683 h 3400"/>
                  <a:gd name="T12" fmla="*/ 3459 w 3653"/>
                  <a:gd name="T13" fmla="*/ 2711 h 3400"/>
                  <a:gd name="T14" fmla="*/ 3296 w 3653"/>
                  <a:gd name="T15" fmla="*/ 2787 h 3400"/>
                  <a:gd name="T16" fmla="*/ 3146 w 3653"/>
                  <a:gd name="T17" fmla="*/ 2854 h 3400"/>
                  <a:gd name="T18" fmla="*/ 2996 w 3653"/>
                  <a:gd name="T19" fmla="*/ 2917 h 3400"/>
                  <a:gd name="T20" fmla="*/ 2833 w 3653"/>
                  <a:gd name="T21" fmla="*/ 2980 h 3400"/>
                  <a:gd name="T22" fmla="*/ 2655 w 3653"/>
                  <a:gd name="T23" fmla="*/ 3035 h 3400"/>
                  <a:gd name="T24" fmla="*/ 2446 w 3653"/>
                  <a:gd name="T25" fmla="*/ 3091 h 3400"/>
                  <a:gd name="T26" fmla="*/ 2240 w 3653"/>
                  <a:gd name="T27" fmla="*/ 3130 h 3400"/>
                  <a:gd name="T28" fmla="*/ 2106 w 3653"/>
                  <a:gd name="T29" fmla="*/ 3139 h 3400"/>
                  <a:gd name="T30" fmla="*/ 1971 w 3653"/>
                  <a:gd name="T31" fmla="*/ 3130 h 3400"/>
                  <a:gd name="T32" fmla="*/ 1836 w 3653"/>
                  <a:gd name="T33" fmla="*/ 3111 h 3400"/>
                  <a:gd name="T34" fmla="*/ 1706 w 3653"/>
                  <a:gd name="T35" fmla="*/ 3087 h 3400"/>
                  <a:gd name="T36" fmla="*/ 1579 w 3653"/>
                  <a:gd name="T37" fmla="*/ 3067 h 3400"/>
                  <a:gd name="T38" fmla="*/ 1456 w 3653"/>
                  <a:gd name="T39" fmla="*/ 3060 h 3400"/>
                  <a:gd name="T40" fmla="*/ 1338 w 3653"/>
                  <a:gd name="T41" fmla="*/ 3067 h 3400"/>
                  <a:gd name="T42" fmla="*/ 1231 w 3653"/>
                  <a:gd name="T43" fmla="*/ 3095 h 3400"/>
                  <a:gd name="T44" fmla="*/ 1124 w 3653"/>
                  <a:gd name="T45" fmla="*/ 3134 h 3400"/>
                  <a:gd name="T46" fmla="*/ 1021 w 3653"/>
                  <a:gd name="T47" fmla="*/ 3190 h 3400"/>
                  <a:gd name="T48" fmla="*/ 922 w 3653"/>
                  <a:gd name="T49" fmla="*/ 3257 h 3400"/>
                  <a:gd name="T50" fmla="*/ 827 w 3653"/>
                  <a:gd name="T51" fmla="*/ 3328 h 3400"/>
                  <a:gd name="T52" fmla="*/ 732 w 3653"/>
                  <a:gd name="T53" fmla="*/ 3400 h 3400"/>
                  <a:gd name="T54" fmla="*/ 83 w 3653"/>
                  <a:gd name="T55" fmla="*/ 989 h 3400"/>
                  <a:gd name="T56" fmla="*/ 190 w 3653"/>
                  <a:gd name="T57" fmla="*/ 914 h 3400"/>
                  <a:gd name="T58" fmla="*/ 296 w 3653"/>
                  <a:gd name="T59" fmla="*/ 851 h 3400"/>
                  <a:gd name="T60" fmla="*/ 407 w 3653"/>
                  <a:gd name="T61" fmla="*/ 792 h 3400"/>
                  <a:gd name="T62" fmla="*/ 523 w 3653"/>
                  <a:gd name="T63" fmla="*/ 744 h 3400"/>
                  <a:gd name="T64" fmla="*/ 641 w 3653"/>
                  <a:gd name="T65" fmla="*/ 713 h 3400"/>
                  <a:gd name="T66" fmla="*/ 764 w 3653"/>
                  <a:gd name="T67" fmla="*/ 701 h 3400"/>
                  <a:gd name="T68" fmla="*/ 898 w 3653"/>
                  <a:gd name="T69" fmla="*/ 704 h 3400"/>
                  <a:gd name="T70" fmla="*/ 1032 w 3653"/>
                  <a:gd name="T71" fmla="*/ 716 h 3400"/>
                  <a:gd name="T72" fmla="*/ 1171 w 3653"/>
                  <a:gd name="T73" fmla="*/ 736 h 3400"/>
                  <a:gd name="T74" fmla="*/ 1310 w 3653"/>
                  <a:gd name="T75" fmla="*/ 752 h 3400"/>
                  <a:gd name="T76" fmla="*/ 1453 w 3653"/>
                  <a:gd name="T77" fmla="*/ 760 h 3400"/>
                  <a:gd name="T78" fmla="*/ 1599 w 3653"/>
                  <a:gd name="T79" fmla="*/ 752 h 3400"/>
                  <a:gd name="T80" fmla="*/ 1805 w 3653"/>
                  <a:gd name="T81" fmla="*/ 713 h 3400"/>
                  <a:gd name="T82" fmla="*/ 2039 w 3653"/>
                  <a:gd name="T83" fmla="*/ 657 h 3400"/>
                  <a:gd name="T84" fmla="*/ 2236 w 3653"/>
                  <a:gd name="T85" fmla="*/ 597 h 3400"/>
                  <a:gd name="T86" fmla="*/ 2410 w 3653"/>
                  <a:gd name="T87" fmla="*/ 534 h 3400"/>
                  <a:gd name="T88" fmla="*/ 2576 w 3653"/>
                  <a:gd name="T89" fmla="*/ 467 h 3400"/>
                  <a:gd name="T90" fmla="*/ 2738 w 3653"/>
                  <a:gd name="T91" fmla="*/ 396 h 3400"/>
                  <a:gd name="T92" fmla="*/ 2912 w 3653"/>
                  <a:gd name="T93" fmla="*/ 324 h 3400"/>
                  <a:gd name="T94" fmla="*/ 2984 w 3653"/>
                  <a:gd name="T95" fmla="*/ 289 h 3400"/>
                  <a:gd name="T96" fmla="*/ 3032 w 3653"/>
                  <a:gd name="T97" fmla="*/ 250 h 3400"/>
                  <a:gd name="T98" fmla="*/ 3079 w 3653"/>
                  <a:gd name="T99" fmla="*/ 197 h 3400"/>
                  <a:gd name="T100" fmla="*/ 3118 w 3653"/>
                  <a:gd name="T101" fmla="*/ 143 h 3400"/>
                  <a:gd name="T102" fmla="*/ 3146 w 3653"/>
                  <a:gd name="T103" fmla="*/ 87 h 3400"/>
                  <a:gd name="T104" fmla="*/ 3158 w 3653"/>
                  <a:gd name="T105" fmla="*/ 35 h 3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53"/>
                  <a:gd name="T160" fmla="*/ 0 h 3400"/>
                  <a:gd name="T161" fmla="*/ 3653 w 3653"/>
                  <a:gd name="T162" fmla="*/ 3400 h 3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53" h="3400">
                    <a:moveTo>
                      <a:pt x="3158" y="0"/>
                    </a:moveTo>
                    <a:lnTo>
                      <a:pt x="3653" y="2394"/>
                    </a:lnTo>
                    <a:lnTo>
                      <a:pt x="3653" y="2398"/>
                    </a:lnTo>
                    <a:lnTo>
                      <a:pt x="3653" y="2407"/>
                    </a:lnTo>
                    <a:lnTo>
                      <a:pt x="3653" y="2414"/>
                    </a:lnTo>
                    <a:lnTo>
                      <a:pt x="3653" y="2422"/>
                    </a:lnTo>
                    <a:lnTo>
                      <a:pt x="3653" y="2430"/>
                    </a:lnTo>
                    <a:lnTo>
                      <a:pt x="3653" y="2438"/>
                    </a:lnTo>
                    <a:lnTo>
                      <a:pt x="3648" y="2446"/>
                    </a:lnTo>
                    <a:lnTo>
                      <a:pt x="3648" y="2458"/>
                    </a:lnTo>
                    <a:lnTo>
                      <a:pt x="3645" y="2465"/>
                    </a:lnTo>
                    <a:lnTo>
                      <a:pt x="3645" y="2474"/>
                    </a:lnTo>
                    <a:lnTo>
                      <a:pt x="3641" y="2486"/>
                    </a:lnTo>
                    <a:lnTo>
                      <a:pt x="3637" y="2493"/>
                    </a:lnTo>
                    <a:lnTo>
                      <a:pt x="3634" y="2502"/>
                    </a:lnTo>
                    <a:lnTo>
                      <a:pt x="3629" y="2513"/>
                    </a:lnTo>
                    <a:lnTo>
                      <a:pt x="3625" y="2521"/>
                    </a:lnTo>
                    <a:lnTo>
                      <a:pt x="3622" y="2533"/>
                    </a:lnTo>
                    <a:lnTo>
                      <a:pt x="3618" y="2541"/>
                    </a:lnTo>
                    <a:lnTo>
                      <a:pt x="3609" y="2549"/>
                    </a:lnTo>
                    <a:lnTo>
                      <a:pt x="3606" y="2560"/>
                    </a:lnTo>
                    <a:lnTo>
                      <a:pt x="3602" y="2569"/>
                    </a:lnTo>
                    <a:lnTo>
                      <a:pt x="3594" y="2581"/>
                    </a:lnTo>
                    <a:lnTo>
                      <a:pt x="3590" y="2588"/>
                    </a:lnTo>
                    <a:lnTo>
                      <a:pt x="3581" y="2597"/>
                    </a:lnTo>
                    <a:lnTo>
                      <a:pt x="3574" y="2608"/>
                    </a:lnTo>
                    <a:lnTo>
                      <a:pt x="3569" y="2616"/>
                    </a:lnTo>
                    <a:lnTo>
                      <a:pt x="3562" y="2624"/>
                    </a:lnTo>
                    <a:lnTo>
                      <a:pt x="3553" y="2632"/>
                    </a:lnTo>
                    <a:lnTo>
                      <a:pt x="3546" y="2639"/>
                    </a:lnTo>
                    <a:lnTo>
                      <a:pt x="3542" y="2648"/>
                    </a:lnTo>
                    <a:lnTo>
                      <a:pt x="3534" y="2655"/>
                    </a:lnTo>
                    <a:lnTo>
                      <a:pt x="3526" y="2664"/>
                    </a:lnTo>
                    <a:lnTo>
                      <a:pt x="3518" y="2671"/>
                    </a:lnTo>
                    <a:lnTo>
                      <a:pt x="3511" y="2676"/>
                    </a:lnTo>
                    <a:lnTo>
                      <a:pt x="3502" y="2683"/>
                    </a:lnTo>
                    <a:lnTo>
                      <a:pt x="3495" y="2687"/>
                    </a:lnTo>
                    <a:lnTo>
                      <a:pt x="3486" y="2695"/>
                    </a:lnTo>
                    <a:lnTo>
                      <a:pt x="3479" y="2699"/>
                    </a:lnTo>
                    <a:lnTo>
                      <a:pt x="3471" y="2703"/>
                    </a:lnTo>
                    <a:lnTo>
                      <a:pt x="3467" y="2708"/>
                    </a:lnTo>
                    <a:lnTo>
                      <a:pt x="3459" y="2711"/>
                    </a:lnTo>
                    <a:lnTo>
                      <a:pt x="3431" y="2722"/>
                    </a:lnTo>
                    <a:lnTo>
                      <a:pt x="3403" y="2734"/>
                    </a:lnTo>
                    <a:lnTo>
                      <a:pt x="3376" y="2747"/>
                    </a:lnTo>
                    <a:lnTo>
                      <a:pt x="3349" y="2762"/>
                    </a:lnTo>
                    <a:lnTo>
                      <a:pt x="3321" y="2775"/>
                    </a:lnTo>
                    <a:lnTo>
                      <a:pt x="3296" y="2787"/>
                    </a:lnTo>
                    <a:lnTo>
                      <a:pt x="3269" y="2798"/>
                    </a:lnTo>
                    <a:lnTo>
                      <a:pt x="3245" y="2806"/>
                    </a:lnTo>
                    <a:lnTo>
                      <a:pt x="3217" y="2817"/>
                    </a:lnTo>
                    <a:lnTo>
                      <a:pt x="3194" y="2830"/>
                    </a:lnTo>
                    <a:lnTo>
                      <a:pt x="3170" y="2842"/>
                    </a:lnTo>
                    <a:lnTo>
                      <a:pt x="3146" y="2854"/>
                    </a:lnTo>
                    <a:lnTo>
                      <a:pt x="3118" y="2865"/>
                    </a:lnTo>
                    <a:lnTo>
                      <a:pt x="3095" y="2877"/>
                    </a:lnTo>
                    <a:lnTo>
                      <a:pt x="3071" y="2885"/>
                    </a:lnTo>
                    <a:lnTo>
                      <a:pt x="3044" y="2897"/>
                    </a:lnTo>
                    <a:lnTo>
                      <a:pt x="3020" y="2909"/>
                    </a:lnTo>
                    <a:lnTo>
                      <a:pt x="2996" y="2917"/>
                    </a:lnTo>
                    <a:lnTo>
                      <a:pt x="2968" y="2928"/>
                    </a:lnTo>
                    <a:lnTo>
                      <a:pt x="2940" y="2940"/>
                    </a:lnTo>
                    <a:lnTo>
                      <a:pt x="2917" y="2949"/>
                    </a:lnTo>
                    <a:lnTo>
                      <a:pt x="2889" y="2960"/>
                    </a:lnTo>
                    <a:lnTo>
                      <a:pt x="2861" y="2968"/>
                    </a:lnTo>
                    <a:lnTo>
                      <a:pt x="2833" y="2980"/>
                    </a:lnTo>
                    <a:lnTo>
                      <a:pt x="2806" y="2988"/>
                    </a:lnTo>
                    <a:lnTo>
                      <a:pt x="2778" y="3000"/>
                    </a:lnTo>
                    <a:lnTo>
                      <a:pt x="2747" y="3007"/>
                    </a:lnTo>
                    <a:lnTo>
                      <a:pt x="2719" y="3020"/>
                    </a:lnTo>
                    <a:lnTo>
                      <a:pt x="2687" y="3028"/>
                    </a:lnTo>
                    <a:lnTo>
                      <a:pt x="2655" y="3035"/>
                    </a:lnTo>
                    <a:lnTo>
                      <a:pt x="2624" y="3048"/>
                    </a:lnTo>
                    <a:lnTo>
                      <a:pt x="2588" y="3055"/>
                    </a:lnTo>
                    <a:lnTo>
                      <a:pt x="2557" y="3063"/>
                    </a:lnTo>
                    <a:lnTo>
                      <a:pt x="2521" y="3071"/>
                    </a:lnTo>
                    <a:lnTo>
                      <a:pt x="2486" y="3083"/>
                    </a:lnTo>
                    <a:lnTo>
                      <a:pt x="2446" y="3091"/>
                    </a:lnTo>
                    <a:lnTo>
                      <a:pt x="2410" y="3099"/>
                    </a:lnTo>
                    <a:lnTo>
                      <a:pt x="2370" y="3107"/>
                    </a:lnTo>
                    <a:lnTo>
                      <a:pt x="2327" y="3115"/>
                    </a:lnTo>
                    <a:lnTo>
                      <a:pt x="2287" y="3123"/>
                    </a:lnTo>
                    <a:lnTo>
                      <a:pt x="2264" y="3127"/>
                    </a:lnTo>
                    <a:lnTo>
                      <a:pt x="2240" y="3130"/>
                    </a:lnTo>
                    <a:lnTo>
                      <a:pt x="2217" y="3134"/>
                    </a:lnTo>
                    <a:lnTo>
                      <a:pt x="2196" y="3134"/>
                    </a:lnTo>
                    <a:lnTo>
                      <a:pt x="2173" y="3139"/>
                    </a:lnTo>
                    <a:lnTo>
                      <a:pt x="2149" y="3139"/>
                    </a:lnTo>
                    <a:lnTo>
                      <a:pt x="2125" y="3139"/>
                    </a:lnTo>
                    <a:lnTo>
                      <a:pt x="2106" y="3139"/>
                    </a:lnTo>
                    <a:lnTo>
                      <a:pt x="2081" y="3139"/>
                    </a:lnTo>
                    <a:lnTo>
                      <a:pt x="2058" y="3139"/>
                    </a:lnTo>
                    <a:lnTo>
                      <a:pt x="2039" y="3134"/>
                    </a:lnTo>
                    <a:lnTo>
                      <a:pt x="2014" y="3134"/>
                    </a:lnTo>
                    <a:lnTo>
                      <a:pt x="1991" y="3130"/>
                    </a:lnTo>
                    <a:lnTo>
                      <a:pt x="1971" y="3130"/>
                    </a:lnTo>
                    <a:lnTo>
                      <a:pt x="1947" y="3127"/>
                    </a:lnTo>
                    <a:lnTo>
                      <a:pt x="1923" y="3123"/>
                    </a:lnTo>
                    <a:lnTo>
                      <a:pt x="1904" y="3118"/>
                    </a:lnTo>
                    <a:lnTo>
                      <a:pt x="1880" y="3118"/>
                    </a:lnTo>
                    <a:lnTo>
                      <a:pt x="1860" y="3115"/>
                    </a:lnTo>
                    <a:lnTo>
                      <a:pt x="1836" y="3111"/>
                    </a:lnTo>
                    <a:lnTo>
                      <a:pt x="1817" y="3107"/>
                    </a:lnTo>
                    <a:lnTo>
                      <a:pt x="1793" y="3103"/>
                    </a:lnTo>
                    <a:lnTo>
                      <a:pt x="1773" y="3099"/>
                    </a:lnTo>
                    <a:lnTo>
                      <a:pt x="1749" y="3095"/>
                    </a:lnTo>
                    <a:lnTo>
                      <a:pt x="1729" y="3091"/>
                    </a:lnTo>
                    <a:lnTo>
                      <a:pt x="1706" y="3087"/>
                    </a:lnTo>
                    <a:lnTo>
                      <a:pt x="1685" y="3083"/>
                    </a:lnTo>
                    <a:lnTo>
                      <a:pt x="1666" y="3079"/>
                    </a:lnTo>
                    <a:lnTo>
                      <a:pt x="1643" y="3076"/>
                    </a:lnTo>
                    <a:lnTo>
                      <a:pt x="1622" y="3076"/>
                    </a:lnTo>
                    <a:lnTo>
                      <a:pt x="1603" y="3071"/>
                    </a:lnTo>
                    <a:lnTo>
                      <a:pt x="1579" y="3067"/>
                    </a:lnTo>
                    <a:lnTo>
                      <a:pt x="1560" y="3067"/>
                    </a:lnTo>
                    <a:lnTo>
                      <a:pt x="1539" y="3063"/>
                    </a:lnTo>
                    <a:lnTo>
                      <a:pt x="1520" y="3063"/>
                    </a:lnTo>
                    <a:lnTo>
                      <a:pt x="1495" y="3060"/>
                    </a:lnTo>
                    <a:lnTo>
                      <a:pt x="1476" y="3060"/>
                    </a:lnTo>
                    <a:lnTo>
                      <a:pt x="1456" y="3060"/>
                    </a:lnTo>
                    <a:lnTo>
                      <a:pt x="1437" y="3060"/>
                    </a:lnTo>
                    <a:lnTo>
                      <a:pt x="1417" y="3060"/>
                    </a:lnTo>
                    <a:lnTo>
                      <a:pt x="1397" y="3060"/>
                    </a:lnTo>
                    <a:lnTo>
                      <a:pt x="1377" y="3063"/>
                    </a:lnTo>
                    <a:lnTo>
                      <a:pt x="1358" y="3063"/>
                    </a:lnTo>
                    <a:lnTo>
                      <a:pt x="1338" y="3067"/>
                    </a:lnTo>
                    <a:lnTo>
                      <a:pt x="1322" y="3071"/>
                    </a:lnTo>
                    <a:lnTo>
                      <a:pt x="1302" y="3076"/>
                    </a:lnTo>
                    <a:lnTo>
                      <a:pt x="1282" y="3079"/>
                    </a:lnTo>
                    <a:lnTo>
                      <a:pt x="1266" y="3083"/>
                    </a:lnTo>
                    <a:lnTo>
                      <a:pt x="1247" y="3087"/>
                    </a:lnTo>
                    <a:lnTo>
                      <a:pt x="1231" y="3095"/>
                    </a:lnTo>
                    <a:lnTo>
                      <a:pt x="1211" y="3099"/>
                    </a:lnTo>
                    <a:lnTo>
                      <a:pt x="1195" y="3107"/>
                    </a:lnTo>
                    <a:lnTo>
                      <a:pt x="1175" y="3111"/>
                    </a:lnTo>
                    <a:lnTo>
                      <a:pt x="1159" y="3118"/>
                    </a:lnTo>
                    <a:lnTo>
                      <a:pt x="1140" y="3127"/>
                    </a:lnTo>
                    <a:lnTo>
                      <a:pt x="1124" y="3134"/>
                    </a:lnTo>
                    <a:lnTo>
                      <a:pt x="1104" y="3143"/>
                    </a:lnTo>
                    <a:lnTo>
                      <a:pt x="1088" y="3155"/>
                    </a:lnTo>
                    <a:lnTo>
                      <a:pt x="1072" y="3162"/>
                    </a:lnTo>
                    <a:lnTo>
                      <a:pt x="1057" y="3171"/>
                    </a:lnTo>
                    <a:lnTo>
                      <a:pt x="1037" y="3182"/>
                    </a:lnTo>
                    <a:lnTo>
                      <a:pt x="1021" y="3190"/>
                    </a:lnTo>
                    <a:lnTo>
                      <a:pt x="1005" y="3201"/>
                    </a:lnTo>
                    <a:lnTo>
                      <a:pt x="990" y="3213"/>
                    </a:lnTo>
                    <a:lnTo>
                      <a:pt x="970" y="3222"/>
                    </a:lnTo>
                    <a:lnTo>
                      <a:pt x="954" y="3234"/>
                    </a:lnTo>
                    <a:lnTo>
                      <a:pt x="938" y="3245"/>
                    </a:lnTo>
                    <a:lnTo>
                      <a:pt x="922" y="3257"/>
                    </a:lnTo>
                    <a:lnTo>
                      <a:pt x="907" y="3269"/>
                    </a:lnTo>
                    <a:lnTo>
                      <a:pt x="891" y="3280"/>
                    </a:lnTo>
                    <a:lnTo>
                      <a:pt x="875" y="3293"/>
                    </a:lnTo>
                    <a:lnTo>
                      <a:pt x="859" y="3305"/>
                    </a:lnTo>
                    <a:lnTo>
                      <a:pt x="843" y="3317"/>
                    </a:lnTo>
                    <a:lnTo>
                      <a:pt x="827" y="3328"/>
                    </a:lnTo>
                    <a:lnTo>
                      <a:pt x="812" y="3340"/>
                    </a:lnTo>
                    <a:lnTo>
                      <a:pt x="796" y="3352"/>
                    </a:lnTo>
                    <a:lnTo>
                      <a:pt x="780" y="3364"/>
                    </a:lnTo>
                    <a:lnTo>
                      <a:pt x="764" y="3375"/>
                    </a:lnTo>
                    <a:lnTo>
                      <a:pt x="748" y="3388"/>
                    </a:lnTo>
                    <a:lnTo>
                      <a:pt x="732" y="3400"/>
                    </a:lnTo>
                    <a:lnTo>
                      <a:pt x="0" y="1049"/>
                    </a:lnTo>
                    <a:lnTo>
                      <a:pt x="16" y="1037"/>
                    </a:lnTo>
                    <a:lnTo>
                      <a:pt x="32" y="1025"/>
                    </a:lnTo>
                    <a:lnTo>
                      <a:pt x="51" y="1013"/>
                    </a:lnTo>
                    <a:lnTo>
                      <a:pt x="67" y="1002"/>
                    </a:lnTo>
                    <a:lnTo>
                      <a:pt x="83" y="989"/>
                    </a:lnTo>
                    <a:lnTo>
                      <a:pt x="103" y="977"/>
                    </a:lnTo>
                    <a:lnTo>
                      <a:pt x="118" y="961"/>
                    </a:lnTo>
                    <a:lnTo>
                      <a:pt x="138" y="949"/>
                    </a:lnTo>
                    <a:lnTo>
                      <a:pt x="154" y="938"/>
                    </a:lnTo>
                    <a:lnTo>
                      <a:pt x="174" y="926"/>
                    </a:lnTo>
                    <a:lnTo>
                      <a:pt x="190" y="914"/>
                    </a:lnTo>
                    <a:lnTo>
                      <a:pt x="206" y="903"/>
                    </a:lnTo>
                    <a:lnTo>
                      <a:pt x="226" y="894"/>
                    </a:lnTo>
                    <a:lnTo>
                      <a:pt x="241" y="882"/>
                    </a:lnTo>
                    <a:lnTo>
                      <a:pt x="261" y="870"/>
                    </a:lnTo>
                    <a:lnTo>
                      <a:pt x="281" y="859"/>
                    </a:lnTo>
                    <a:lnTo>
                      <a:pt x="296" y="851"/>
                    </a:lnTo>
                    <a:lnTo>
                      <a:pt x="317" y="838"/>
                    </a:lnTo>
                    <a:lnTo>
                      <a:pt x="333" y="827"/>
                    </a:lnTo>
                    <a:lnTo>
                      <a:pt x="352" y="819"/>
                    </a:lnTo>
                    <a:lnTo>
                      <a:pt x="372" y="811"/>
                    </a:lnTo>
                    <a:lnTo>
                      <a:pt x="388" y="799"/>
                    </a:lnTo>
                    <a:lnTo>
                      <a:pt x="407" y="792"/>
                    </a:lnTo>
                    <a:lnTo>
                      <a:pt x="428" y="784"/>
                    </a:lnTo>
                    <a:lnTo>
                      <a:pt x="447" y="776"/>
                    </a:lnTo>
                    <a:lnTo>
                      <a:pt x="463" y="768"/>
                    </a:lnTo>
                    <a:lnTo>
                      <a:pt x="483" y="760"/>
                    </a:lnTo>
                    <a:lnTo>
                      <a:pt x="502" y="752"/>
                    </a:lnTo>
                    <a:lnTo>
                      <a:pt x="523" y="744"/>
                    </a:lnTo>
                    <a:lnTo>
                      <a:pt x="542" y="740"/>
                    </a:lnTo>
                    <a:lnTo>
                      <a:pt x="562" y="732"/>
                    </a:lnTo>
                    <a:lnTo>
                      <a:pt x="581" y="729"/>
                    </a:lnTo>
                    <a:lnTo>
                      <a:pt x="601" y="724"/>
                    </a:lnTo>
                    <a:lnTo>
                      <a:pt x="622" y="716"/>
                    </a:lnTo>
                    <a:lnTo>
                      <a:pt x="641" y="713"/>
                    </a:lnTo>
                    <a:lnTo>
                      <a:pt x="661" y="708"/>
                    </a:lnTo>
                    <a:lnTo>
                      <a:pt x="680" y="708"/>
                    </a:lnTo>
                    <a:lnTo>
                      <a:pt x="701" y="704"/>
                    </a:lnTo>
                    <a:lnTo>
                      <a:pt x="720" y="704"/>
                    </a:lnTo>
                    <a:lnTo>
                      <a:pt x="740" y="701"/>
                    </a:lnTo>
                    <a:lnTo>
                      <a:pt x="764" y="701"/>
                    </a:lnTo>
                    <a:lnTo>
                      <a:pt x="787" y="701"/>
                    </a:lnTo>
                    <a:lnTo>
                      <a:pt x="807" y="701"/>
                    </a:lnTo>
                    <a:lnTo>
                      <a:pt x="831" y="701"/>
                    </a:lnTo>
                    <a:lnTo>
                      <a:pt x="851" y="701"/>
                    </a:lnTo>
                    <a:lnTo>
                      <a:pt x="875" y="701"/>
                    </a:lnTo>
                    <a:lnTo>
                      <a:pt x="898" y="704"/>
                    </a:lnTo>
                    <a:lnTo>
                      <a:pt x="918" y="704"/>
                    </a:lnTo>
                    <a:lnTo>
                      <a:pt x="942" y="708"/>
                    </a:lnTo>
                    <a:lnTo>
                      <a:pt x="965" y="708"/>
                    </a:lnTo>
                    <a:lnTo>
                      <a:pt x="986" y="713"/>
                    </a:lnTo>
                    <a:lnTo>
                      <a:pt x="1009" y="716"/>
                    </a:lnTo>
                    <a:lnTo>
                      <a:pt x="1032" y="716"/>
                    </a:lnTo>
                    <a:lnTo>
                      <a:pt x="1053" y="720"/>
                    </a:lnTo>
                    <a:lnTo>
                      <a:pt x="1076" y="724"/>
                    </a:lnTo>
                    <a:lnTo>
                      <a:pt x="1100" y="729"/>
                    </a:lnTo>
                    <a:lnTo>
                      <a:pt x="1124" y="729"/>
                    </a:lnTo>
                    <a:lnTo>
                      <a:pt x="1148" y="732"/>
                    </a:lnTo>
                    <a:lnTo>
                      <a:pt x="1171" y="736"/>
                    </a:lnTo>
                    <a:lnTo>
                      <a:pt x="1191" y="740"/>
                    </a:lnTo>
                    <a:lnTo>
                      <a:pt x="1215" y="740"/>
                    </a:lnTo>
                    <a:lnTo>
                      <a:pt x="1238" y="744"/>
                    </a:lnTo>
                    <a:lnTo>
                      <a:pt x="1263" y="748"/>
                    </a:lnTo>
                    <a:lnTo>
                      <a:pt x="1286" y="748"/>
                    </a:lnTo>
                    <a:lnTo>
                      <a:pt x="1310" y="752"/>
                    </a:lnTo>
                    <a:lnTo>
                      <a:pt x="1333" y="756"/>
                    </a:lnTo>
                    <a:lnTo>
                      <a:pt x="1358" y="756"/>
                    </a:lnTo>
                    <a:lnTo>
                      <a:pt x="1381" y="756"/>
                    </a:lnTo>
                    <a:lnTo>
                      <a:pt x="1405" y="760"/>
                    </a:lnTo>
                    <a:lnTo>
                      <a:pt x="1428" y="760"/>
                    </a:lnTo>
                    <a:lnTo>
                      <a:pt x="1453" y="760"/>
                    </a:lnTo>
                    <a:lnTo>
                      <a:pt x="1476" y="760"/>
                    </a:lnTo>
                    <a:lnTo>
                      <a:pt x="1504" y="760"/>
                    </a:lnTo>
                    <a:lnTo>
                      <a:pt x="1527" y="760"/>
                    </a:lnTo>
                    <a:lnTo>
                      <a:pt x="1551" y="756"/>
                    </a:lnTo>
                    <a:lnTo>
                      <a:pt x="1576" y="756"/>
                    </a:lnTo>
                    <a:lnTo>
                      <a:pt x="1599" y="752"/>
                    </a:lnTo>
                    <a:lnTo>
                      <a:pt x="1627" y="748"/>
                    </a:lnTo>
                    <a:lnTo>
                      <a:pt x="1650" y="744"/>
                    </a:lnTo>
                    <a:lnTo>
                      <a:pt x="1674" y="740"/>
                    </a:lnTo>
                    <a:lnTo>
                      <a:pt x="1722" y="732"/>
                    </a:lnTo>
                    <a:lnTo>
                      <a:pt x="1765" y="720"/>
                    </a:lnTo>
                    <a:lnTo>
                      <a:pt x="1805" y="713"/>
                    </a:lnTo>
                    <a:lnTo>
                      <a:pt x="1849" y="704"/>
                    </a:lnTo>
                    <a:lnTo>
                      <a:pt x="1888" y="692"/>
                    </a:lnTo>
                    <a:lnTo>
                      <a:pt x="1928" y="685"/>
                    </a:lnTo>
                    <a:lnTo>
                      <a:pt x="1963" y="676"/>
                    </a:lnTo>
                    <a:lnTo>
                      <a:pt x="2002" y="665"/>
                    </a:lnTo>
                    <a:lnTo>
                      <a:pt x="2039" y="657"/>
                    </a:lnTo>
                    <a:lnTo>
                      <a:pt x="2074" y="645"/>
                    </a:lnTo>
                    <a:lnTo>
                      <a:pt x="2106" y="637"/>
                    </a:lnTo>
                    <a:lnTo>
                      <a:pt x="2141" y="625"/>
                    </a:lnTo>
                    <a:lnTo>
                      <a:pt x="2173" y="618"/>
                    </a:lnTo>
                    <a:lnTo>
                      <a:pt x="2204" y="606"/>
                    </a:lnTo>
                    <a:lnTo>
                      <a:pt x="2236" y="597"/>
                    </a:lnTo>
                    <a:lnTo>
                      <a:pt x="2268" y="586"/>
                    </a:lnTo>
                    <a:lnTo>
                      <a:pt x="2296" y="574"/>
                    </a:lnTo>
                    <a:lnTo>
                      <a:pt x="2327" y="565"/>
                    </a:lnTo>
                    <a:lnTo>
                      <a:pt x="2354" y="554"/>
                    </a:lnTo>
                    <a:lnTo>
                      <a:pt x="2382" y="542"/>
                    </a:lnTo>
                    <a:lnTo>
                      <a:pt x="2410" y="534"/>
                    </a:lnTo>
                    <a:lnTo>
                      <a:pt x="2438" y="523"/>
                    </a:lnTo>
                    <a:lnTo>
                      <a:pt x="2465" y="511"/>
                    </a:lnTo>
                    <a:lnTo>
                      <a:pt x="2493" y="502"/>
                    </a:lnTo>
                    <a:lnTo>
                      <a:pt x="2521" y="491"/>
                    </a:lnTo>
                    <a:lnTo>
                      <a:pt x="2548" y="479"/>
                    </a:lnTo>
                    <a:lnTo>
                      <a:pt x="2576" y="467"/>
                    </a:lnTo>
                    <a:lnTo>
                      <a:pt x="2604" y="456"/>
                    </a:lnTo>
                    <a:lnTo>
                      <a:pt x="2627" y="443"/>
                    </a:lnTo>
                    <a:lnTo>
                      <a:pt x="2655" y="431"/>
                    </a:lnTo>
                    <a:lnTo>
                      <a:pt x="2683" y="419"/>
                    </a:lnTo>
                    <a:lnTo>
                      <a:pt x="2711" y="407"/>
                    </a:lnTo>
                    <a:lnTo>
                      <a:pt x="2738" y="396"/>
                    </a:lnTo>
                    <a:lnTo>
                      <a:pt x="2766" y="384"/>
                    </a:lnTo>
                    <a:lnTo>
                      <a:pt x="2794" y="372"/>
                    </a:lnTo>
                    <a:lnTo>
                      <a:pt x="2822" y="361"/>
                    </a:lnTo>
                    <a:lnTo>
                      <a:pt x="2854" y="348"/>
                    </a:lnTo>
                    <a:lnTo>
                      <a:pt x="2881" y="336"/>
                    </a:lnTo>
                    <a:lnTo>
                      <a:pt x="2912" y="324"/>
                    </a:lnTo>
                    <a:lnTo>
                      <a:pt x="2944" y="308"/>
                    </a:lnTo>
                    <a:lnTo>
                      <a:pt x="2953" y="308"/>
                    </a:lnTo>
                    <a:lnTo>
                      <a:pt x="2960" y="305"/>
                    </a:lnTo>
                    <a:lnTo>
                      <a:pt x="2968" y="297"/>
                    </a:lnTo>
                    <a:lnTo>
                      <a:pt x="2976" y="292"/>
                    </a:lnTo>
                    <a:lnTo>
                      <a:pt x="2984" y="289"/>
                    </a:lnTo>
                    <a:lnTo>
                      <a:pt x="2992" y="281"/>
                    </a:lnTo>
                    <a:lnTo>
                      <a:pt x="3000" y="277"/>
                    </a:lnTo>
                    <a:lnTo>
                      <a:pt x="3008" y="269"/>
                    </a:lnTo>
                    <a:lnTo>
                      <a:pt x="3016" y="261"/>
                    </a:lnTo>
                    <a:lnTo>
                      <a:pt x="3023" y="253"/>
                    </a:lnTo>
                    <a:lnTo>
                      <a:pt x="3032" y="250"/>
                    </a:lnTo>
                    <a:lnTo>
                      <a:pt x="3039" y="241"/>
                    </a:lnTo>
                    <a:lnTo>
                      <a:pt x="3048" y="234"/>
                    </a:lnTo>
                    <a:lnTo>
                      <a:pt x="3055" y="222"/>
                    </a:lnTo>
                    <a:lnTo>
                      <a:pt x="3063" y="213"/>
                    </a:lnTo>
                    <a:lnTo>
                      <a:pt x="3071" y="206"/>
                    </a:lnTo>
                    <a:lnTo>
                      <a:pt x="3079" y="197"/>
                    </a:lnTo>
                    <a:lnTo>
                      <a:pt x="3087" y="190"/>
                    </a:lnTo>
                    <a:lnTo>
                      <a:pt x="3090" y="178"/>
                    </a:lnTo>
                    <a:lnTo>
                      <a:pt x="3099" y="170"/>
                    </a:lnTo>
                    <a:lnTo>
                      <a:pt x="3106" y="162"/>
                    </a:lnTo>
                    <a:lnTo>
                      <a:pt x="3111" y="150"/>
                    </a:lnTo>
                    <a:lnTo>
                      <a:pt x="3118" y="143"/>
                    </a:lnTo>
                    <a:lnTo>
                      <a:pt x="3122" y="134"/>
                    </a:lnTo>
                    <a:lnTo>
                      <a:pt x="3127" y="123"/>
                    </a:lnTo>
                    <a:lnTo>
                      <a:pt x="3131" y="115"/>
                    </a:lnTo>
                    <a:lnTo>
                      <a:pt x="3138" y="102"/>
                    </a:lnTo>
                    <a:lnTo>
                      <a:pt x="3143" y="95"/>
                    </a:lnTo>
                    <a:lnTo>
                      <a:pt x="3146" y="87"/>
                    </a:lnTo>
                    <a:lnTo>
                      <a:pt x="3150" y="79"/>
                    </a:lnTo>
                    <a:lnTo>
                      <a:pt x="3150" y="67"/>
                    </a:lnTo>
                    <a:lnTo>
                      <a:pt x="3154" y="60"/>
                    </a:lnTo>
                    <a:lnTo>
                      <a:pt x="3158" y="51"/>
                    </a:lnTo>
                    <a:lnTo>
                      <a:pt x="3158" y="44"/>
                    </a:lnTo>
                    <a:lnTo>
                      <a:pt x="3158" y="35"/>
                    </a:lnTo>
                    <a:lnTo>
                      <a:pt x="3162" y="28"/>
                    </a:lnTo>
                    <a:lnTo>
                      <a:pt x="3162" y="20"/>
                    </a:lnTo>
                    <a:lnTo>
                      <a:pt x="3162" y="12"/>
                    </a:lnTo>
                    <a:lnTo>
                      <a:pt x="3162" y="4"/>
                    </a:lnTo>
                    <a:lnTo>
                      <a:pt x="315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2" name="Freeform 208">
                <a:extLst>
                  <a:ext uri="{FF2B5EF4-FFF2-40B4-BE49-F238E27FC236}">
                    <a16:creationId xmlns:a16="http://schemas.microsoft.com/office/drawing/2014/main" id="{57D45BFB-A666-4DA1-B162-A8A11460790C}"/>
                  </a:ext>
                </a:extLst>
              </p:cNvPr>
              <p:cNvSpPr>
                <a:spLocks/>
              </p:cNvSpPr>
              <p:nvPr/>
            </p:nvSpPr>
            <p:spPr bwMode="auto">
              <a:xfrm>
                <a:off x="2848" y="2082"/>
                <a:ext cx="63" cy="497"/>
              </a:xfrm>
              <a:custGeom>
                <a:avLst/>
                <a:gdLst>
                  <a:gd name="T0" fmla="*/ 8 w 313"/>
                  <a:gd name="T1" fmla="*/ 24 h 2486"/>
                  <a:gd name="T2" fmla="*/ 313 w 313"/>
                  <a:gd name="T3" fmla="*/ 2486 h 2486"/>
                  <a:gd name="T4" fmla="*/ 313 w 313"/>
                  <a:gd name="T5" fmla="*/ 2482 h 2486"/>
                  <a:gd name="T6" fmla="*/ 313 w 313"/>
                  <a:gd name="T7" fmla="*/ 2479 h 2486"/>
                  <a:gd name="T8" fmla="*/ 309 w 313"/>
                  <a:gd name="T9" fmla="*/ 2479 h 2486"/>
                  <a:gd name="T10" fmla="*/ 309 w 313"/>
                  <a:gd name="T11" fmla="*/ 2474 h 2486"/>
                  <a:gd name="T12" fmla="*/ 309 w 313"/>
                  <a:gd name="T13" fmla="*/ 2470 h 2486"/>
                  <a:gd name="T14" fmla="*/ 309 w 313"/>
                  <a:gd name="T15" fmla="*/ 2466 h 2486"/>
                  <a:gd name="T16" fmla="*/ 304 w 313"/>
                  <a:gd name="T17" fmla="*/ 2466 h 2486"/>
                  <a:gd name="T18" fmla="*/ 0 w 313"/>
                  <a:gd name="T19" fmla="*/ 0 h 2486"/>
                  <a:gd name="T20" fmla="*/ 0 w 313"/>
                  <a:gd name="T21" fmla="*/ 5 h 2486"/>
                  <a:gd name="T22" fmla="*/ 0 w 313"/>
                  <a:gd name="T23" fmla="*/ 9 h 2486"/>
                  <a:gd name="T24" fmla="*/ 3 w 313"/>
                  <a:gd name="T25" fmla="*/ 9 h 2486"/>
                  <a:gd name="T26" fmla="*/ 3 w 313"/>
                  <a:gd name="T27" fmla="*/ 12 h 2486"/>
                  <a:gd name="T28" fmla="*/ 3 w 313"/>
                  <a:gd name="T29" fmla="*/ 16 h 2486"/>
                  <a:gd name="T30" fmla="*/ 3 w 313"/>
                  <a:gd name="T31" fmla="*/ 21 h 2486"/>
                  <a:gd name="T32" fmla="*/ 8 w 313"/>
                  <a:gd name="T33" fmla="*/ 21 h 2486"/>
                  <a:gd name="T34" fmla="*/ 8 w 313"/>
                  <a:gd name="T35" fmla="*/ 24 h 24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3"/>
                  <a:gd name="T55" fmla="*/ 0 h 2486"/>
                  <a:gd name="T56" fmla="*/ 313 w 313"/>
                  <a:gd name="T57" fmla="*/ 2486 h 24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3" h="2486">
                    <a:moveTo>
                      <a:pt x="8" y="24"/>
                    </a:moveTo>
                    <a:lnTo>
                      <a:pt x="313" y="2486"/>
                    </a:lnTo>
                    <a:lnTo>
                      <a:pt x="313" y="2482"/>
                    </a:lnTo>
                    <a:lnTo>
                      <a:pt x="313" y="2479"/>
                    </a:lnTo>
                    <a:lnTo>
                      <a:pt x="309" y="2479"/>
                    </a:lnTo>
                    <a:lnTo>
                      <a:pt x="309" y="2474"/>
                    </a:lnTo>
                    <a:lnTo>
                      <a:pt x="309" y="2470"/>
                    </a:lnTo>
                    <a:lnTo>
                      <a:pt x="309" y="2466"/>
                    </a:lnTo>
                    <a:lnTo>
                      <a:pt x="304" y="2466"/>
                    </a:lnTo>
                    <a:lnTo>
                      <a:pt x="0" y="0"/>
                    </a:lnTo>
                    <a:lnTo>
                      <a:pt x="0" y="5"/>
                    </a:lnTo>
                    <a:lnTo>
                      <a:pt x="0" y="9"/>
                    </a:lnTo>
                    <a:lnTo>
                      <a:pt x="3" y="9"/>
                    </a:lnTo>
                    <a:lnTo>
                      <a:pt x="3" y="12"/>
                    </a:lnTo>
                    <a:lnTo>
                      <a:pt x="3" y="16"/>
                    </a:lnTo>
                    <a:lnTo>
                      <a:pt x="3" y="21"/>
                    </a:lnTo>
                    <a:lnTo>
                      <a:pt x="8" y="21"/>
                    </a:lnTo>
                    <a:lnTo>
                      <a:pt x="8" y="24"/>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3" name="Freeform 209">
                <a:extLst>
                  <a:ext uri="{FF2B5EF4-FFF2-40B4-BE49-F238E27FC236}">
                    <a16:creationId xmlns:a16="http://schemas.microsoft.com/office/drawing/2014/main" id="{73041B95-F8A9-42A6-9EAC-E43475A232D2}"/>
                  </a:ext>
                </a:extLst>
              </p:cNvPr>
              <p:cNvSpPr>
                <a:spLocks/>
              </p:cNvSpPr>
              <p:nvPr/>
            </p:nvSpPr>
            <p:spPr bwMode="auto">
              <a:xfrm>
                <a:off x="2847" y="2081"/>
                <a:ext cx="62" cy="494"/>
              </a:xfrm>
              <a:custGeom>
                <a:avLst/>
                <a:gdLst>
                  <a:gd name="T0" fmla="*/ 8 w 312"/>
                  <a:gd name="T1" fmla="*/ 7 h 2473"/>
                  <a:gd name="T2" fmla="*/ 312 w 312"/>
                  <a:gd name="T3" fmla="*/ 2473 h 2473"/>
                  <a:gd name="T4" fmla="*/ 312 w 312"/>
                  <a:gd name="T5" fmla="*/ 2470 h 2473"/>
                  <a:gd name="T6" fmla="*/ 312 w 312"/>
                  <a:gd name="T7" fmla="*/ 2465 h 2473"/>
                  <a:gd name="T8" fmla="*/ 308 w 312"/>
                  <a:gd name="T9" fmla="*/ 2465 h 2473"/>
                  <a:gd name="T10" fmla="*/ 308 w 312"/>
                  <a:gd name="T11" fmla="*/ 2461 h 2473"/>
                  <a:gd name="T12" fmla="*/ 0 w 312"/>
                  <a:gd name="T13" fmla="*/ 0 h 2473"/>
                  <a:gd name="T14" fmla="*/ 0 w 312"/>
                  <a:gd name="T15" fmla="*/ 3 h 2473"/>
                  <a:gd name="T16" fmla="*/ 4 w 312"/>
                  <a:gd name="T17" fmla="*/ 3 h 2473"/>
                  <a:gd name="T18" fmla="*/ 4 w 312"/>
                  <a:gd name="T19" fmla="*/ 7 h 2473"/>
                  <a:gd name="T20" fmla="*/ 8 w 312"/>
                  <a:gd name="T21" fmla="*/ 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2473"/>
                  <a:gd name="T35" fmla="*/ 312 w 312"/>
                  <a:gd name="T36" fmla="*/ 2473 h 24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2473">
                    <a:moveTo>
                      <a:pt x="8" y="7"/>
                    </a:moveTo>
                    <a:lnTo>
                      <a:pt x="312" y="2473"/>
                    </a:lnTo>
                    <a:lnTo>
                      <a:pt x="312" y="2470"/>
                    </a:lnTo>
                    <a:lnTo>
                      <a:pt x="312" y="2465"/>
                    </a:lnTo>
                    <a:lnTo>
                      <a:pt x="308" y="2465"/>
                    </a:lnTo>
                    <a:lnTo>
                      <a:pt x="308" y="2461"/>
                    </a:lnTo>
                    <a:lnTo>
                      <a:pt x="0" y="0"/>
                    </a:lnTo>
                    <a:lnTo>
                      <a:pt x="0" y="3"/>
                    </a:lnTo>
                    <a:lnTo>
                      <a:pt x="4" y="3"/>
                    </a:lnTo>
                    <a:lnTo>
                      <a:pt x="4" y="7"/>
                    </a:lnTo>
                    <a:lnTo>
                      <a:pt x="8" y="7"/>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4" name="Freeform 210">
                <a:extLst>
                  <a:ext uri="{FF2B5EF4-FFF2-40B4-BE49-F238E27FC236}">
                    <a16:creationId xmlns:a16="http://schemas.microsoft.com/office/drawing/2014/main" id="{07C0CC31-46EE-4A0F-A022-CBCA7C316580}"/>
                  </a:ext>
                </a:extLst>
              </p:cNvPr>
              <p:cNvSpPr>
                <a:spLocks/>
              </p:cNvSpPr>
              <p:nvPr/>
            </p:nvSpPr>
            <p:spPr bwMode="auto">
              <a:xfrm>
                <a:off x="2845" y="2078"/>
                <a:ext cx="63" cy="495"/>
              </a:xfrm>
              <a:custGeom>
                <a:avLst/>
                <a:gdLst>
                  <a:gd name="T0" fmla="*/ 8 w 316"/>
                  <a:gd name="T1" fmla="*/ 12 h 2473"/>
                  <a:gd name="T2" fmla="*/ 316 w 316"/>
                  <a:gd name="T3" fmla="*/ 2473 h 2473"/>
                  <a:gd name="T4" fmla="*/ 313 w 316"/>
                  <a:gd name="T5" fmla="*/ 2473 h 2473"/>
                  <a:gd name="T6" fmla="*/ 313 w 316"/>
                  <a:gd name="T7" fmla="*/ 2470 h 2473"/>
                  <a:gd name="T8" fmla="*/ 309 w 316"/>
                  <a:gd name="T9" fmla="*/ 2470 h 2473"/>
                  <a:gd name="T10" fmla="*/ 309 w 316"/>
                  <a:gd name="T11" fmla="*/ 2466 h 2473"/>
                  <a:gd name="T12" fmla="*/ 309 w 316"/>
                  <a:gd name="T13" fmla="*/ 2461 h 2473"/>
                  <a:gd name="T14" fmla="*/ 304 w 316"/>
                  <a:gd name="T15" fmla="*/ 2461 h 2473"/>
                  <a:gd name="T16" fmla="*/ 0 w 316"/>
                  <a:gd name="T17" fmla="*/ 0 h 2473"/>
                  <a:gd name="T18" fmla="*/ 0 w 316"/>
                  <a:gd name="T19" fmla="*/ 3 h 2473"/>
                  <a:gd name="T20" fmla="*/ 3 w 316"/>
                  <a:gd name="T21" fmla="*/ 3 h 2473"/>
                  <a:gd name="T22" fmla="*/ 3 w 316"/>
                  <a:gd name="T23" fmla="*/ 8 h 2473"/>
                  <a:gd name="T24" fmla="*/ 8 w 316"/>
                  <a:gd name="T25" fmla="*/ 8 h 2473"/>
                  <a:gd name="T26" fmla="*/ 8 w 316"/>
                  <a:gd name="T27" fmla="*/ 12 h 24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6"/>
                  <a:gd name="T43" fmla="*/ 0 h 2473"/>
                  <a:gd name="T44" fmla="*/ 316 w 316"/>
                  <a:gd name="T45" fmla="*/ 2473 h 24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6" h="2473">
                    <a:moveTo>
                      <a:pt x="8" y="12"/>
                    </a:moveTo>
                    <a:lnTo>
                      <a:pt x="316" y="2473"/>
                    </a:lnTo>
                    <a:lnTo>
                      <a:pt x="313" y="2473"/>
                    </a:lnTo>
                    <a:lnTo>
                      <a:pt x="313" y="2470"/>
                    </a:lnTo>
                    <a:lnTo>
                      <a:pt x="309" y="2470"/>
                    </a:lnTo>
                    <a:lnTo>
                      <a:pt x="309" y="2466"/>
                    </a:lnTo>
                    <a:lnTo>
                      <a:pt x="309" y="2461"/>
                    </a:lnTo>
                    <a:lnTo>
                      <a:pt x="304" y="2461"/>
                    </a:lnTo>
                    <a:lnTo>
                      <a:pt x="0" y="0"/>
                    </a:lnTo>
                    <a:lnTo>
                      <a:pt x="0" y="3"/>
                    </a:lnTo>
                    <a:lnTo>
                      <a:pt x="3" y="3"/>
                    </a:lnTo>
                    <a:lnTo>
                      <a:pt x="3" y="8"/>
                    </a:lnTo>
                    <a:lnTo>
                      <a:pt x="8" y="8"/>
                    </a:lnTo>
                    <a:lnTo>
                      <a:pt x="8" y="12"/>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5" name="Freeform 211">
                <a:extLst>
                  <a:ext uri="{FF2B5EF4-FFF2-40B4-BE49-F238E27FC236}">
                    <a16:creationId xmlns:a16="http://schemas.microsoft.com/office/drawing/2014/main" id="{1CFFDBC0-1A70-4252-A5DD-AF1F3DFE57D2}"/>
                  </a:ext>
                </a:extLst>
              </p:cNvPr>
              <p:cNvSpPr>
                <a:spLocks/>
              </p:cNvSpPr>
              <p:nvPr/>
            </p:nvSpPr>
            <p:spPr bwMode="auto">
              <a:xfrm>
                <a:off x="2792" y="2058"/>
                <a:ext cx="114" cy="512"/>
              </a:xfrm>
              <a:custGeom>
                <a:avLst/>
                <a:gdLst>
                  <a:gd name="T0" fmla="*/ 569 w 569"/>
                  <a:gd name="T1" fmla="*/ 2564 h 2564"/>
                  <a:gd name="T2" fmla="*/ 566 w 569"/>
                  <a:gd name="T3" fmla="*/ 2557 h 2564"/>
                  <a:gd name="T4" fmla="*/ 554 w 569"/>
                  <a:gd name="T5" fmla="*/ 2553 h 2564"/>
                  <a:gd name="T6" fmla="*/ 546 w 569"/>
                  <a:gd name="T7" fmla="*/ 2545 h 2564"/>
                  <a:gd name="T8" fmla="*/ 538 w 569"/>
                  <a:gd name="T9" fmla="*/ 2537 h 2564"/>
                  <a:gd name="T10" fmla="*/ 527 w 569"/>
                  <a:gd name="T11" fmla="*/ 2529 h 2564"/>
                  <a:gd name="T12" fmla="*/ 514 w 569"/>
                  <a:gd name="T13" fmla="*/ 2521 h 2564"/>
                  <a:gd name="T14" fmla="*/ 502 w 569"/>
                  <a:gd name="T15" fmla="*/ 2518 h 2564"/>
                  <a:gd name="T16" fmla="*/ 490 w 569"/>
                  <a:gd name="T17" fmla="*/ 2509 h 2564"/>
                  <a:gd name="T18" fmla="*/ 479 w 569"/>
                  <a:gd name="T19" fmla="*/ 2502 h 2564"/>
                  <a:gd name="T20" fmla="*/ 467 w 569"/>
                  <a:gd name="T21" fmla="*/ 2497 h 2564"/>
                  <a:gd name="T22" fmla="*/ 451 w 569"/>
                  <a:gd name="T23" fmla="*/ 2490 h 2564"/>
                  <a:gd name="T24" fmla="*/ 439 w 569"/>
                  <a:gd name="T25" fmla="*/ 2486 h 2564"/>
                  <a:gd name="T26" fmla="*/ 423 w 569"/>
                  <a:gd name="T27" fmla="*/ 2478 h 2564"/>
                  <a:gd name="T28" fmla="*/ 411 w 569"/>
                  <a:gd name="T29" fmla="*/ 2474 h 2564"/>
                  <a:gd name="T30" fmla="*/ 395 w 569"/>
                  <a:gd name="T31" fmla="*/ 2469 h 2564"/>
                  <a:gd name="T32" fmla="*/ 379 w 569"/>
                  <a:gd name="T33" fmla="*/ 2465 h 2564"/>
                  <a:gd name="T34" fmla="*/ 368 w 569"/>
                  <a:gd name="T35" fmla="*/ 2462 h 2564"/>
                  <a:gd name="T36" fmla="*/ 352 w 569"/>
                  <a:gd name="T37" fmla="*/ 2458 h 2564"/>
                  <a:gd name="T38" fmla="*/ 340 w 569"/>
                  <a:gd name="T39" fmla="*/ 2453 h 2564"/>
                  <a:gd name="T40" fmla="*/ 324 w 569"/>
                  <a:gd name="T41" fmla="*/ 2450 h 2564"/>
                  <a:gd name="T42" fmla="*/ 8 w 569"/>
                  <a:gd name="T43" fmla="*/ 0 h 2564"/>
                  <a:gd name="T44" fmla="*/ 23 w 569"/>
                  <a:gd name="T45" fmla="*/ 4 h 2564"/>
                  <a:gd name="T46" fmla="*/ 36 w 569"/>
                  <a:gd name="T47" fmla="*/ 8 h 2564"/>
                  <a:gd name="T48" fmla="*/ 51 w 569"/>
                  <a:gd name="T49" fmla="*/ 12 h 2564"/>
                  <a:gd name="T50" fmla="*/ 67 w 569"/>
                  <a:gd name="T51" fmla="*/ 16 h 2564"/>
                  <a:gd name="T52" fmla="*/ 83 w 569"/>
                  <a:gd name="T53" fmla="*/ 20 h 2564"/>
                  <a:gd name="T54" fmla="*/ 99 w 569"/>
                  <a:gd name="T55" fmla="*/ 23 h 2564"/>
                  <a:gd name="T56" fmla="*/ 115 w 569"/>
                  <a:gd name="T57" fmla="*/ 28 h 2564"/>
                  <a:gd name="T58" fmla="*/ 127 w 569"/>
                  <a:gd name="T59" fmla="*/ 32 h 2564"/>
                  <a:gd name="T60" fmla="*/ 143 w 569"/>
                  <a:gd name="T61" fmla="*/ 36 h 2564"/>
                  <a:gd name="T62" fmla="*/ 159 w 569"/>
                  <a:gd name="T63" fmla="*/ 44 h 2564"/>
                  <a:gd name="T64" fmla="*/ 170 w 569"/>
                  <a:gd name="T65" fmla="*/ 48 h 2564"/>
                  <a:gd name="T66" fmla="*/ 186 w 569"/>
                  <a:gd name="T67" fmla="*/ 55 h 2564"/>
                  <a:gd name="T68" fmla="*/ 198 w 569"/>
                  <a:gd name="T69" fmla="*/ 60 h 2564"/>
                  <a:gd name="T70" fmla="*/ 210 w 569"/>
                  <a:gd name="T71" fmla="*/ 67 h 2564"/>
                  <a:gd name="T72" fmla="*/ 221 w 569"/>
                  <a:gd name="T73" fmla="*/ 76 h 2564"/>
                  <a:gd name="T74" fmla="*/ 233 w 569"/>
                  <a:gd name="T75" fmla="*/ 79 h 2564"/>
                  <a:gd name="T76" fmla="*/ 241 w 569"/>
                  <a:gd name="T77" fmla="*/ 87 h 2564"/>
                  <a:gd name="T78" fmla="*/ 253 w 569"/>
                  <a:gd name="T79" fmla="*/ 95 h 2564"/>
                  <a:gd name="T80" fmla="*/ 261 w 569"/>
                  <a:gd name="T81" fmla="*/ 99 h 25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9"/>
                  <a:gd name="T124" fmla="*/ 0 h 2564"/>
                  <a:gd name="T125" fmla="*/ 569 w 569"/>
                  <a:gd name="T126" fmla="*/ 2564 h 25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9" h="2564">
                    <a:moveTo>
                      <a:pt x="265" y="103"/>
                    </a:moveTo>
                    <a:lnTo>
                      <a:pt x="569" y="2564"/>
                    </a:lnTo>
                    <a:lnTo>
                      <a:pt x="566" y="2560"/>
                    </a:lnTo>
                    <a:lnTo>
                      <a:pt x="566" y="2557"/>
                    </a:lnTo>
                    <a:lnTo>
                      <a:pt x="562" y="2553"/>
                    </a:lnTo>
                    <a:lnTo>
                      <a:pt x="554" y="2553"/>
                    </a:lnTo>
                    <a:lnTo>
                      <a:pt x="550" y="2548"/>
                    </a:lnTo>
                    <a:lnTo>
                      <a:pt x="546" y="2545"/>
                    </a:lnTo>
                    <a:lnTo>
                      <a:pt x="542" y="2541"/>
                    </a:lnTo>
                    <a:lnTo>
                      <a:pt x="538" y="2537"/>
                    </a:lnTo>
                    <a:lnTo>
                      <a:pt x="530" y="2532"/>
                    </a:lnTo>
                    <a:lnTo>
                      <a:pt x="527" y="2529"/>
                    </a:lnTo>
                    <a:lnTo>
                      <a:pt x="522" y="2525"/>
                    </a:lnTo>
                    <a:lnTo>
                      <a:pt x="514" y="2521"/>
                    </a:lnTo>
                    <a:lnTo>
                      <a:pt x="511" y="2518"/>
                    </a:lnTo>
                    <a:lnTo>
                      <a:pt x="502" y="2518"/>
                    </a:lnTo>
                    <a:lnTo>
                      <a:pt x="499" y="2513"/>
                    </a:lnTo>
                    <a:lnTo>
                      <a:pt x="490" y="2509"/>
                    </a:lnTo>
                    <a:lnTo>
                      <a:pt x="483" y="2506"/>
                    </a:lnTo>
                    <a:lnTo>
                      <a:pt x="479" y="2502"/>
                    </a:lnTo>
                    <a:lnTo>
                      <a:pt x="471" y="2497"/>
                    </a:lnTo>
                    <a:lnTo>
                      <a:pt x="467" y="2497"/>
                    </a:lnTo>
                    <a:lnTo>
                      <a:pt x="458" y="2493"/>
                    </a:lnTo>
                    <a:lnTo>
                      <a:pt x="451" y="2490"/>
                    </a:lnTo>
                    <a:lnTo>
                      <a:pt x="443" y="2490"/>
                    </a:lnTo>
                    <a:lnTo>
                      <a:pt x="439" y="2486"/>
                    </a:lnTo>
                    <a:lnTo>
                      <a:pt x="432" y="2481"/>
                    </a:lnTo>
                    <a:lnTo>
                      <a:pt x="423" y="2478"/>
                    </a:lnTo>
                    <a:lnTo>
                      <a:pt x="416" y="2478"/>
                    </a:lnTo>
                    <a:lnTo>
                      <a:pt x="411" y="2474"/>
                    </a:lnTo>
                    <a:lnTo>
                      <a:pt x="404" y="2474"/>
                    </a:lnTo>
                    <a:lnTo>
                      <a:pt x="395" y="2469"/>
                    </a:lnTo>
                    <a:lnTo>
                      <a:pt x="388" y="2465"/>
                    </a:lnTo>
                    <a:lnTo>
                      <a:pt x="379" y="2465"/>
                    </a:lnTo>
                    <a:lnTo>
                      <a:pt x="372" y="2462"/>
                    </a:lnTo>
                    <a:lnTo>
                      <a:pt x="368" y="2462"/>
                    </a:lnTo>
                    <a:lnTo>
                      <a:pt x="360" y="2458"/>
                    </a:lnTo>
                    <a:lnTo>
                      <a:pt x="352" y="2458"/>
                    </a:lnTo>
                    <a:lnTo>
                      <a:pt x="344" y="2453"/>
                    </a:lnTo>
                    <a:lnTo>
                      <a:pt x="340" y="2453"/>
                    </a:lnTo>
                    <a:lnTo>
                      <a:pt x="332" y="2453"/>
                    </a:lnTo>
                    <a:lnTo>
                      <a:pt x="324" y="2450"/>
                    </a:lnTo>
                    <a:lnTo>
                      <a:pt x="0" y="0"/>
                    </a:lnTo>
                    <a:lnTo>
                      <a:pt x="8" y="0"/>
                    </a:lnTo>
                    <a:lnTo>
                      <a:pt x="16" y="4"/>
                    </a:lnTo>
                    <a:lnTo>
                      <a:pt x="23" y="4"/>
                    </a:lnTo>
                    <a:lnTo>
                      <a:pt x="32" y="4"/>
                    </a:lnTo>
                    <a:lnTo>
                      <a:pt x="36" y="8"/>
                    </a:lnTo>
                    <a:lnTo>
                      <a:pt x="43" y="8"/>
                    </a:lnTo>
                    <a:lnTo>
                      <a:pt x="51" y="12"/>
                    </a:lnTo>
                    <a:lnTo>
                      <a:pt x="59" y="12"/>
                    </a:lnTo>
                    <a:lnTo>
                      <a:pt x="67" y="16"/>
                    </a:lnTo>
                    <a:lnTo>
                      <a:pt x="75" y="16"/>
                    </a:lnTo>
                    <a:lnTo>
                      <a:pt x="83" y="20"/>
                    </a:lnTo>
                    <a:lnTo>
                      <a:pt x="90" y="20"/>
                    </a:lnTo>
                    <a:lnTo>
                      <a:pt x="99" y="23"/>
                    </a:lnTo>
                    <a:lnTo>
                      <a:pt x="106" y="23"/>
                    </a:lnTo>
                    <a:lnTo>
                      <a:pt x="115" y="28"/>
                    </a:lnTo>
                    <a:lnTo>
                      <a:pt x="122" y="32"/>
                    </a:lnTo>
                    <a:lnTo>
                      <a:pt x="127" y="32"/>
                    </a:lnTo>
                    <a:lnTo>
                      <a:pt x="134" y="36"/>
                    </a:lnTo>
                    <a:lnTo>
                      <a:pt x="143" y="36"/>
                    </a:lnTo>
                    <a:lnTo>
                      <a:pt x="150" y="39"/>
                    </a:lnTo>
                    <a:lnTo>
                      <a:pt x="159" y="44"/>
                    </a:lnTo>
                    <a:lnTo>
                      <a:pt x="166" y="48"/>
                    </a:lnTo>
                    <a:lnTo>
                      <a:pt x="170" y="48"/>
                    </a:lnTo>
                    <a:lnTo>
                      <a:pt x="178" y="51"/>
                    </a:lnTo>
                    <a:lnTo>
                      <a:pt x="186" y="55"/>
                    </a:lnTo>
                    <a:lnTo>
                      <a:pt x="189" y="60"/>
                    </a:lnTo>
                    <a:lnTo>
                      <a:pt x="198" y="60"/>
                    </a:lnTo>
                    <a:lnTo>
                      <a:pt x="201" y="64"/>
                    </a:lnTo>
                    <a:lnTo>
                      <a:pt x="210" y="67"/>
                    </a:lnTo>
                    <a:lnTo>
                      <a:pt x="213" y="71"/>
                    </a:lnTo>
                    <a:lnTo>
                      <a:pt x="221" y="76"/>
                    </a:lnTo>
                    <a:lnTo>
                      <a:pt x="226" y="76"/>
                    </a:lnTo>
                    <a:lnTo>
                      <a:pt x="233" y="79"/>
                    </a:lnTo>
                    <a:lnTo>
                      <a:pt x="237" y="83"/>
                    </a:lnTo>
                    <a:lnTo>
                      <a:pt x="241" y="87"/>
                    </a:lnTo>
                    <a:lnTo>
                      <a:pt x="245" y="92"/>
                    </a:lnTo>
                    <a:lnTo>
                      <a:pt x="253" y="95"/>
                    </a:lnTo>
                    <a:lnTo>
                      <a:pt x="257" y="99"/>
                    </a:lnTo>
                    <a:lnTo>
                      <a:pt x="261" y="99"/>
                    </a:lnTo>
                    <a:lnTo>
                      <a:pt x="265" y="103"/>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6" name="Freeform 212">
                <a:extLst>
                  <a:ext uri="{FF2B5EF4-FFF2-40B4-BE49-F238E27FC236}">
                    <a16:creationId xmlns:a16="http://schemas.microsoft.com/office/drawing/2014/main" id="{E508DAF9-848B-496C-B97C-5BB81C51F56E}"/>
                  </a:ext>
                </a:extLst>
              </p:cNvPr>
              <p:cNvSpPr>
                <a:spLocks/>
              </p:cNvSpPr>
              <p:nvPr/>
            </p:nvSpPr>
            <p:spPr bwMode="auto">
              <a:xfrm>
                <a:off x="2850" y="2087"/>
                <a:ext cx="61" cy="492"/>
              </a:xfrm>
              <a:custGeom>
                <a:avLst/>
                <a:gdLst>
                  <a:gd name="T0" fmla="*/ 0 w 305"/>
                  <a:gd name="T1" fmla="*/ 0 h 2462"/>
                  <a:gd name="T2" fmla="*/ 305 w 305"/>
                  <a:gd name="T3" fmla="*/ 2462 h 2462"/>
                  <a:gd name="T4" fmla="*/ 305 w 305"/>
                  <a:gd name="T5" fmla="*/ 2458 h 2462"/>
                  <a:gd name="T6" fmla="*/ 301 w 305"/>
                  <a:gd name="T7" fmla="*/ 2455 h 2462"/>
                  <a:gd name="T8" fmla="*/ 301 w 305"/>
                  <a:gd name="T9" fmla="*/ 2446 h 2462"/>
                  <a:gd name="T10" fmla="*/ 296 w 305"/>
                  <a:gd name="T11" fmla="*/ 2442 h 2462"/>
                  <a:gd name="T12" fmla="*/ 296 w 305"/>
                  <a:gd name="T13" fmla="*/ 2439 h 2462"/>
                  <a:gd name="T14" fmla="*/ 292 w 305"/>
                  <a:gd name="T15" fmla="*/ 2434 h 2462"/>
                  <a:gd name="T16" fmla="*/ 289 w 305"/>
                  <a:gd name="T17" fmla="*/ 2427 h 2462"/>
                  <a:gd name="T18" fmla="*/ 285 w 305"/>
                  <a:gd name="T19" fmla="*/ 2423 h 2462"/>
                  <a:gd name="T20" fmla="*/ 280 w 305"/>
                  <a:gd name="T21" fmla="*/ 2418 h 2462"/>
                  <a:gd name="T22" fmla="*/ 277 w 305"/>
                  <a:gd name="T23" fmla="*/ 2414 h 2462"/>
                  <a:gd name="T24" fmla="*/ 269 w 305"/>
                  <a:gd name="T25" fmla="*/ 2407 h 2462"/>
                  <a:gd name="T26" fmla="*/ 265 w 305"/>
                  <a:gd name="T27" fmla="*/ 2402 h 2462"/>
                  <a:gd name="T28" fmla="*/ 261 w 305"/>
                  <a:gd name="T29" fmla="*/ 2399 h 2462"/>
                  <a:gd name="T30" fmla="*/ 253 w 305"/>
                  <a:gd name="T31" fmla="*/ 2395 h 2462"/>
                  <a:gd name="T32" fmla="*/ 245 w 305"/>
                  <a:gd name="T33" fmla="*/ 2391 h 2462"/>
                  <a:gd name="T34" fmla="*/ 241 w 305"/>
                  <a:gd name="T35" fmla="*/ 2383 h 2462"/>
                  <a:gd name="T36" fmla="*/ 233 w 305"/>
                  <a:gd name="T37" fmla="*/ 2379 h 2462"/>
                  <a:gd name="T38" fmla="*/ 225 w 305"/>
                  <a:gd name="T39" fmla="*/ 2375 h 2462"/>
                  <a:gd name="T40" fmla="*/ 217 w 305"/>
                  <a:gd name="T41" fmla="*/ 2372 h 2462"/>
                  <a:gd name="T42" fmla="*/ 210 w 305"/>
                  <a:gd name="T43" fmla="*/ 2367 h 2462"/>
                  <a:gd name="T44" fmla="*/ 201 w 305"/>
                  <a:gd name="T45" fmla="*/ 2363 h 2462"/>
                  <a:gd name="T46" fmla="*/ 194 w 305"/>
                  <a:gd name="T47" fmla="*/ 2360 h 2462"/>
                  <a:gd name="T48" fmla="*/ 185 w 305"/>
                  <a:gd name="T49" fmla="*/ 2356 h 2462"/>
                  <a:gd name="T50" fmla="*/ 178 w 305"/>
                  <a:gd name="T51" fmla="*/ 2351 h 2462"/>
                  <a:gd name="T52" fmla="*/ 169 w 305"/>
                  <a:gd name="T53" fmla="*/ 2347 h 2462"/>
                  <a:gd name="T54" fmla="*/ 162 w 305"/>
                  <a:gd name="T55" fmla="*/ 2344 h 2462"/>
                  <a:gd name="T56" fmla="*/ 154 w 305"/>
                  <a:gd name="T57" fmla="*/ 2340 h 2462"/>
                  <a:gd name="T58" fmla="*/ 143 w 305"/>
                  <a:gd name="T59" fmla="*/ 2335 h 2462"/>
                  <a:gd name="T60" fmla="*/ 134 w 305"/>
                  <a:gd name="T61" fmla="*/ 2332 h 2462"/>
                  <a:gd name="T62" fmla="*/ 127 w 305"/>
                  <a:gd name="T63" fmla="*/ 2332 h 2462"/>
                  <a:gd name="T64" fmla="*/ 118 w 305"/>
                  <a:gd name="T65" fmla="*/ 2328 h 2462"/>
                  <a:gd name="T66" fmla="*/ 106 w 305"/>
                  <a:gd name="T67" fmla="*/ 2323 h 2462"/>
                  <a:gd name="T68" fmla="*/ 99 w 305"/>
                  <a:gd name="T69" fmla="*/ 2319 h 2462"/>
                  <a:gd name="T70" fmla="*/ 90 w 305"/>
                  <a:gd name="T71" fmla="*/ 2319 h 2462"/>
                  <a:gd name="T72" fmla="*/ 79 w 305"/>
                  <a:gd name="T73" fmla="*/ 2316 h 2462"/>
                  <a:gd name="T74" fmla="*/ 71 w 305"/>
                  <a:gd name="T75" fmla="*/ 2312 h 2462"/>
                  <a:gd name="T76" fmla="*/ 63 w 305"/>
                  <a:gd name="T77" fmla="*/ 2312 h 2462"/>
                  <a:gd name="T78" fmla="*/ 51 w 305"/>
                  <a:gd name="T79" fmla="*/ 2307 h 2462"/>
                  <a:gd name="T80" fmla="*/ 43 w 305"/>
                  <a:gd name="T81" fmla="*/ 2307 h 2462"/>
                  <a:gd name="T82" fmla="*/ 35 w 305"/>
                  <a:gd name="T83" fmla="*/ 2304 h 24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5"/>
                  <a:gd name="T127" fmla="*/ 0 h 2462"/>
                  <a:gd name="T128" fmla="*/ 305 w 305"/>
                  <a:gd name="T129" fmla="*/ 2462 h 24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5" h="2462">
                    <a:moveTo>
                      <a:pt x="0" y="0"/>
                    </a:moveTo>
                    <a:lnTo>
                      <a:pt x="305" y="2462"/>
                    </a:lnTo>
                    <a:lnTo>
                      <a:pt x="305" y="2458"/>
                    </a:lnTo>
                    <a:lnTo>
                      <a:pt x="301" y="2455"/>
                    </a:lnTo>
                    <a:lnTo>
                      <a:pt x="301" y="2446"/>
                    </a:lnTo>
                    <a:lnTo>
                      <a:pt x="296" y="2442"/>
                    </a:lnTo>
                    <a:lnTo>
                      <a:pt x="296" y="2439"/>
                    </a:lnTo>
                    <a:lnTo>
                      <a:pt x="292" y="2434"/>
                    </a:lnTo>
                    <a:lnTo>
                      <a:pt x="289" y="2427"/>
                    </a:lnTo>
                    <a:lnTo>
                      <a:pt x="285" y="2423"/>
                    </a:lnTo>
                    <a:lnTo>
                      <a:pt x="280" y="2418"/>
                    </a:lnTo>
                    <a:lnTo>
                      <a:pt x="277" y="2414"/>
                    </a:lnTo>
                    <a:lnTo>
                      <a:pt x="269" y="2407"/>
                    </a:lnTo>
                    <a:lnTo>
                      <a:pt x="265" y="2402"/>
                    </a:lnTo>
                    <a:lnTo>
                      <a:pt x="261" y="2399"/>
                    </a:lnTo>
                    <a:lnTo>
                      <a:pt x="253" y="2395"/>
                    </a:lnTo>
                    <a:lnTo>
                      <a:pt x="245" y="2391"/>
                    </a:lnTo>
                    <a:lnTo>
                      <a:pt x="241" y="2383"/>
                    </a:lnTo>
                    <a:lnTo>
                      <a:pt x="233" y="2379"/>
                    </a:lnTo>
                    <a:lnTo>
                      <a:pt x="225" y="2375"/>
                    </a:lnTo>
                    <a:lnTo>
                      <a:pt x="217" y="2372"/>
                    </a:lnTo>
                    <a:lnTo>
                      <a:pt x="210" y="2367"/>
                    </a:lnTo>
                    <a:lnTo>
                      <a:pt x="201" y="2363"/>
                    </a:lnTo>
                    <a:lnTo>
                      <a:pt x="194" y="2360"/>
                    </a:lnTo>
                    <a:lnTo>
                      <a:pt x="185" y="2356"/>
                    </a:lnTo>
                    <a:lnTo>
                      <a:pt x="178" y="2351"/>
                    </a:lnTo>
                    <a:lnTo>
                      <a:pt x="169" y="2347"/>
                    </a:lnTo>
                    <a:lnTo>
                      <a:pt x="162" y="2344"/>
                    </a:lnTo>
                    <a:lnTo>
                      <a:pt x="154" y="2340"/>
                    </a:lnTo>
                    <a:lnTo>
                      <a:pt x="143" y="2335"/>
                    </a:lnTo>
                    <a:lnTo>
                      <a:pt x="134" y="2332"/>
                    </a:lnTo>
                    <a:lnTo>
                      <a:pt x="127" y="2332"/>
                    </a:lnTo>
                    <a:lnTo>
                      <a:pt x="118" y="2328"/>
                    </a:lnTo>
                    <a:lnTo>
                      <a:pt x="106" y="2323"/>
                    </a:lnTo>
                    <a:lnTo>
                      <a:pt x="99" y="2319"/>
                    </a:lnTo>
                    <a:lnTo>
                      <a:pt x="90" y="2319"/>
                    </a:lnTo>
                    <a:lnTo>
                      <a:pt x="79" y="2316"/>
                    </a:lnTo>
                    <a:lnTo>
                      <a:pt x="71" y="2312"/>
                    </a:lnTo>
                    <a:lnTo>
                      <a:pt x="63" y="2312"/>
                    </a:lnTo>
                    <a:lnTo>
                      <a:pt x="51" y="2307"/>
                    </a:lnTo>
                    <a:lnTo>
                      <a:pt x="43" y="2307"/>
                    </a:lnTo>
                    <a:lnTo>
                      <a:pt x="35" y="230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7" name="Freeform 213">
                <a:extLst>
                  <a:ext uri="{FF2B5EF4-FFF2-40B4-BE49-F238E27FC236}">
                    <a16:creationId xmlns:a16="http://schemas.microsoft.com/office/drawing/2014/main" id="{91720A93-BF54-4025-817D-99C79D767534}"/>
                  </a:ext>
                </a:extLst>
              </p:cNvPr>
              <p:cNvSpPr>
                <a:spLocks/>
              </p:cNvSpPr>
              <p:nvPr/>
            </p:nvSpPr>
            <p:spPr bwMode="auto">
              <a:xfrm>
                <a:off x="2792" y="2058"/>
                <a:ext cx="58" cy="29"/>
              </a:xfrm>
              <a:custGeom>
                <a:avLst/>
                <a:gdLst>
                  <a:gd name="T0" fmla="*/ 0 w 289"/>
                  <a:gd name="T1" fmla="*/ 0 h 146"/>
                  <a:gd name="T2" fmla="*/ 8 w 289"/>
                  <a:gd name="T3" fmla="*/ 0 h 146"/>
                  <a:gd name="T4" fmla="*/ 20 w 289"/>
                  <a:gd name="T5" fmla="*/ 4 h 146"/>
                  <a:gd name="T6" fmla="*/ 27 w 289"/>
                  <a:gd name="T7" fmla="*/ 4 h 146"/>
                  <a:gd name="T8" fmla="*/ 39 w 289"/>
                  <a:gd name="T9" fmla="*/ 8 h 146"/>
                  <a:gd name="T10" fmla="*/ 48 w 289"/>
                  <a:gd name="T11" fmla="*/ 8 h 146"/>
                  <a:gd name="T12" fmla="*/ 59 w 289"/>
                  <a:gd name="T13" fmla="*/ 12 h 146"/>
                  <a:gd name="T14" fmla="*/ 67 w 289"/>
                  <a:gd name="T15" fmla="*/ 16 h 146"/>
                  <a:gd name="T16" fmla="*/ 75 w 289"/>
                  <a:gd name="T17" fmla="*/ 16 h 146"/>
                  <a:gd name="T18" fmla="*/ 87 w 289"/>
                  <a:gd name="T19" fmla="*/ 20 h 146"/>
                  <a:gd name="T20" fmla="*/ 95 w 289"/>
                  <a:gd name="T21" fmla="*/ 23 h 146"/>
                  <a:gd name="T22" fmla="*/ 106 w 289"/>
                  <a:gd name="T23" fmla="*/ 23 h 146"/>
                  <a:gd name="T24" fmla="*/ 115 w 289"/>
                  <a:gd name="T25" fmla="*/ 28 h 146"/>
                  <a:gd name="T26" fmla="*/ 127 w 289"/>
                  <a:gd name="T27" fmla="*/ 32 h 146"/>
                  <a:gd name="T28" fmla="*/ 134 w 289"/>
                  <a:gd name="T29" fmla="*/ 36 h 146"/>
                  <a:gd name="T30" fmla="*/ 143 w 289"/>
                  <a:gd name="T31" fmla="*/ 39 h 146"/>
                  <a:gd name="T32" fmla="*/ 154 w 289"/>
                  <a:gd name="T33" fmla="*/ 39 h 146"/>
                  <a:gd name="T34" fmla="*/ 162 w 289"/>
                  <a:gd name="T35" fmla="*/ 44 h 146"/>
                  <a:gd name="T36" fmla="*/ 170 w 289"/>
                  <a:gd name="T37" fmla="*/ 48 h 146"/>
                  <a:gd name="T38" fmla="*/ 178 w 289"/>
                  <a:gd name="T39" fmla="*/ 51 h 146"/>
                  <a:gd name="T40" fmla="*/ 186 w 289"/>
                  <a:gd name="T41" fmla="*/ 55 h 146"/>
                  <a:gd name="T42" fmla="*/ 194 w 289"/>
                  <a:gd name="T43" fmla="*/ 60 h 146"/>
                  <a:gd name="T44" fmla="*/ 201 w 289"/>
                  <a:gd name="T45" fmla="*/ 64 h 146"/>
                  <a:gd name="T46" fmla="*/ 210 w 289"/>
                  <a:gd name="T47" fmla="*/ 67 h 146"/>
                  <a:gd name="T48" fmla="*/ 217 w 289"/>
                  <a:gd name="T49" fmla="*/ 71 h 146"/>
                  <a:gd name="T50" fmla="*/ 226 w 289"/>
                  <a:gd name="T51" fmla="*/ 76 h 146"/>
                  <a:gd name="T52" fmla="*/ 233 w 289"/>
                  <a:gd name="T53" fmla="*/ 79 h 146"/>
                  <a:gd name="T54" fmla="*/ 237 w 289"/>
                  <a:gd name="T55" fmla="*/ 83 h 146"/>
                  <a:gd name="T56" fmla="*/ 245 w 289"/>
                  <a:gd name="T57" fmla="*/ 87 h 146"/>
                  <a:gd name="T58" fmla="*/ 249 w 289"/>
                  <a:gd name="T59" fmla="*/ 95 h 146"/>
                  <a:gd name="T60" fmla="*/ 257 w 289"/>
                  <a:gd name="T61" fmla="*/ 99 h 146"/>
                  <a:gd name="T62" fmla="*/ 261 w 289"/>
                  <a:gd name="T63" fmla="*/ 103 h 146"/>
                  <a:gd name="T64" fmla="*/ 265 w 289"/>
                  <a:gd name="T65" fmla="*/ 106 h 146"/>
                  <a:gd name="T66" fmla="*/ 268 w 289"/>
                  <a:gd name="T67" fmla="*/ 111 h 146"/>
                  <a:gd name="T68" fmla="*/ 273 w 289"/>
                  <a:gd name="T69" fmla="*/ 115 h 146"/>
                  <a:gd name="T70" fmla="*/ 277 w 289"/>
                  <a:gd name="T71" fmla="*/ 122 h 146"/>
                  <a:gd name="T72" fmla="*/ 281 w 289"/>
                  <a:gd name="T73" fmla="*/ 127 h 146"/>
                  <a:gd name="T74" fmla="*/ 284 w 289"/>
                  <a:gd name="T75" fmla="*/ 131 h 146"/>
                  <a:gd name="T76" fmla="*/ 284 w 289"/>
                  <a:gd name="T77" fmla="*/ 134 h 146"/>
                  <a:gd name="T78" fmla="*/ 284 w 289"/>
                  <a:gd name="T79" fmla="*/ 138 h 146"/>
                  <a:gd name="T80" fmla="*/ 289 w 289"/>
                  <a:gd name="T81" fmla="*/ 1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9"/>
                  <a:gd name="T124" fmla="*/ 0 h 146"/>
                  <a:gd name="T125" fmla="*/ 289 w 289"/>
                  <a:gd name="T126" fmla="*/ 146 h 1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9" h="146">
                    <a:moveTo>
                      <a:pt x="0" y="0"/>
                    </a:moveTo>
                    <a:lnTo>
                      <a:pt x="8" y="0"/>
                    </a:lnTo>
                    <a:lnTo>
                      <a:pt x="20" y="4"/>
                    </a:lnTo>
                    <a:lnTo>
                      <a:pt x="27" y="4"/>
                    </a:lnTo>
                    <a:lnTo>
                      <a:pt x="39" y="8"/>
                    </a:lnTo>
                    <a:lnTo>
                      <a:pt x="48" y="8"/>
                    </a:lnTo>
                    <a:lnTo>
                      <a:pt x="59" y="12"/>
                    </a:lnTo>
                    <a:lnTo>
                      <a:pt x="67" y="16"/>
                    </a:lnTo>
                    <a:lnTo>
                      <a:pt x="75" y="16"/>
                    </a:lnTo>
                    <a:lnTo>
                      <a:pt x="87" y="20"/>
                    </a:lnTo>
                    <a:lnTo>
                      <a:pt x="95" y="23"/>
                    </a:lnTo>
                    <a:lnTo>
                      <a:pt x="106" y="23"/>
                    </a:lnTo>
                    <a:lnTo>
                      <a:pt x="115" y="28"/>
                    </a:lnTo>
                    <a:lnTo>
                      <a:pt x="127" y="32"/>
                    </a:lnTo>
                    <a:lnTo>
                      <a:pt x="134" y="36"/>
                    </a:lnTo>
                    <a:lnTo>
                      <a:pt x="143" y="39"/>
                    </a:lnTo>
                    <a:lnTo>
                      <a:pt x="154" y="39"/>
                    </a:lnTo>
                    <a:lnTo>
                      <a:pt x="162" y="44"/>
                    </a:lnTo>
                    <a:lnTo>
                      <a:pt x="170" y="48"/>
                    </a:lnTo>
                    <a:lnTo>
                      <a:pt x="178" y="51"/>
                    </a:lnTo>
                    <a:lnTo>
                      <a:pt x="186" y="55"/>
                    </a:lnTo>
                    <a:lnTo>
                      <a:pt x="194" y="60"/>
                    </a:lnTo>
                    <a:lnTo>
                      <a:pt x="201" y="64"/>
                    </a:lnTo>
                    <a:lnTo>
                      <a:pt x="210" y="67"/>
                    </a:lnTo>
                    <a:lnTo>
                      <a:pt x="217" y="71"/>
                    </a:lnTo>
                    <a:lnTo>
                      <a:pt x="226" y="76"/>
                    </a:lnTo>
                    <a:lnTo>
                      <a:pt x="233" y="79"/>
                    </a:lnTo>
                    <a:lnTo>
                      <a:pt x="237" y="83"/>
                    </a:lnTo>
                    <a:lnTo>
                      <a:pt x="245" y="87"/>
                    </a:lnTo>
                    <a:lnTo>
                      <a:pt x="249" y="95"/>
                    </a:lnTo>
                    <a:lnTo>
                      <a:pt x="257" y="99"/>
                    </a:lnTo>
                    <a:lnTo>
                      <a:pt x="261" y="103"/>
                    </a:lnTo>
                    <a:lnTo>
                      <a:pt x="265" y="106"/>
                    </a:lnTo>
                    <a:lnTo>
                      <a:pt x="268" y="111"/>
                    </a:lnTo>
                    <a:lnTo>
                      <a:pt x="273" y="115"/>
                    </a:lnTo>
                    <a:lnTo>
                      <a:pt x="277" y="122"/>
                    </a:lnTo>
                    <a:lnTo>
                      <a:pt x="281" y="127"/>
                    </a:lnTo>
                    <a:lnTo>
                      <a:pt x="284" y="131"/>
                    </a:lnTo>
                    <a:lnTo>
                      <a:pt x="284" y="134"/>
                    </a:lnTo>
                    <a:lnTo>
                      <a:pt x="284" y="138"/>
                    </a:lnTo>
                    <a:lnTo>
                      <a:pt x="289" y="1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8" name="Freeform 214">
                <a:extLst>
                  <a:ext uri="{FF2B5EF4-FFF2-40B4-BE49-F238E27FC236}">
                    <a16:creationId xmlns:a16="http://schemas.microsoft.com/office/drawing/2014/main" id="{17870345-BC5A-43A6-98D6-FFBBF8DCBE95}"/>
                  </a:ext>
                </a:extLst>
              </p:cNvPr>
              <p:cNvSpPr>
                <a:spLocks/>
              </p:cNvSpPr>
              <p:nvPr/>
            </p:nvSpPr>
            <p:spPr bwMode="auto">
              <a:xfrm>
                <a:off x="2225" y="2270"/>
                <a:ext cx="110" cy="488"/>
              </a:xfrm>
              <a:custGeom>
                <a:avLst/>
                <a:gdLst>
                  <a:gd name="T0" fmla="*/ 0 w 550"/>
                  <a:gd name="T1" fmla="*/ 0 h 2438"/>
                  <a:gd name="T2" fmla="*/ 546 w 550"/>
                  <a:gd name="T3" fmla="*/ 2419 h 2438"/>
                  <a:gd name="T4" fmla="*/ 546 w 550"/>
                  <a:gd name="T5" fmla="*/ 2423 h 2438"/>
                  <a:gd name="T6" fmla="*/ 546 w 550"/>
                  <a:gd name="T7" fmla="*/ 2426 h 2438"/>
                  <a:gd name="T8" fmla="*/ 546 w 550"/>
                  <a:gd name="T9" fmla="*/ 2431 h 2438"/>
                  <a:gd name="T10" fmla="*/ 546 w 550"/>
                  <a:gd name="T11" fmla="*/ 2435 h 2438"/>
                  <a:gd name="T12" fmla="*/ 550 w 550"/>
                  <a:gd name="T13" fmla="*/ 2435 h 2438"/>
                  <a:gd name="T14" fmla="*/ 550 w 550"/>
                  <a:gd name="T15" fmla="*/ 2438 h 2438"/>
                  <a:gd name="T16" fmla="*/ 4 w 550"/>
                  <a:gd name="T17" fmla="*/ 24 h 2438"/>
                  <a:gd name="T18" fmla="*/ 4 w 550"/>
                  <a:gd name="T19" fmla="*/ 21 h 2438"/>
                  <a:gd name="T20" fmla="*/ 4 w 550"/>
                  <a:gd name="T21" fmla="*/ 17 h 2438"/>
                  <a:gd name="T22" fmla="*/ 4 w 550"/>
                  <a:gd name="T23" fmla="*/ 12 h 2438"/>
                  <a:gd name="T24" fmla="*/ 4 w 550"/>
                  <a:gd name="T25" fmla="*/ 9 h 2438"/>
                  <a:gd name="T26" fmla="*/ 4 w 550"/>
                  <a:gd name="T27" fmla="*/ 5 h 2438"/>
                  <a:gd name="T28" fmla="*/ 0 w 550"/>
                  <a:gd name="T29" fmla="*/ 5 h 2438"/>
                  <a:gd name="T30" fmla="*/ 0 w 550"/>
                  <a:gd name="T31" fmla="*/ 0 h 24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0"/>
                  <a:gd name="T49" fmla="*/ 0 h 2438"/>
                  <a:gd name="T50" fmla="*/ 550 w 550"/>
                  <a:gd name="T51" fmla="*/ 2438 h 24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0" h="2438">
                    <a:moveTo>
                      <a:pt x="0" y="0"/>
                    </a:moveTo>
                    <a:lnTo>
                      <a:pt x="546" y="2419"/>
                    </a:lnTo>
                    <a:lnTo>
                      <a:pt x="546" y="2423"/>
                    </a:lnTo>
                    <a:lnTo>
                      <a:pt x="546" y="2426"/>
                    </a:lnTo>
                    <a:lnTo>
                      <a:pt x="546" y="2431"/>
                    </a:lnTo>
                    <a:lnTo>
                      <a:pt x="546" y="2435"/>
                    </a:lnTo>
                    <a:lnTo>
                      <a:pt x="550" y="2435"/>
                    </a:lnTo>
                    <a:lnTo>
                      <a:pt x="550" y="2438"/>
                    </a:lnTo>
                    <a:lnTo>
                      <a:pt x="4" y="24"/>
                    </a:lnTo>
                    <a:lnTo>
                      <a:pt x="4" y="21"/>
                    </a:lnTo>
                    <a:lnTo>
                      <a:pt x="4" y="17"/>
                    </a:lnTo>
                    <a:lnTo>
                      <a:pt x="4" y="12"/>
                    </a:lnTo>
                    <a:lnTo>
                      <a:pt x="4" y="9"/>
                    </a:lnTo>
                    <a:lnTo>
                      <a:pt x="4" y="5"/>
                    </a:lnTo>
                    <a:lnTo>
                      <a:pt x="0" y="5"/>
                    </a:lnTo>
                    <a:lnTo>
                      <a:pt x="0" y="0"/>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59" name="Freeform 215">
                <a:extLst>
                  <a:ext uri="{FF2B5EF4-FFF2-40B4-BE49-F238E27FC236}">
                    <a16:creationId xmlns:a16="http://schemas.microsoft.com/office/drawing/2014/main" id="{25E57BF2-FCF4-465E-B5A9-53FF2A957440}"/>
                  </a:ext>
                </a:extLst>
              </p:cNvPr>
              <p:cNvSpPr>
                <a:spLocks/>
              </p:cNvSpPr>
              <p:nvPr/>
            </p:nvSpPr>
            <p:spPr bwMode="auto">
              <a:xfrm>
                <a:off x="2225" y="2275"/>
                <a:ext cx="110" cy="486"/>
              </a:xfrm>
              <a:custGeom>
                <a:avLst/>
                <a:gdLst>
                  <a:gd name="T0" fmla="*/ 0 w 546"/>
                  <a:gd name="T1" fmla="*/ 0 h 2430"/>
                  <a:gd name="T2" fmla="*/ 546 w 546"/>
                  <a:gd name="T3" fmla="*/ 2414 h 2430"/>
                  <a:gd name="T4" fmla="*/ 546 w 546"/>
                  <a:gd name="T5" fmla="*/ 2418 h 2430"/>
                  <a:gd name="T6" fmla="*/ 546 w 546"/>
                  <a:gd name="T7" fmla="*/ 2423 h 2430"/>
                  <a:gd name="T8" fmla="*/ 542 w 546"/>
                  <a:gd name="T9" fmla="*/ 2423 h 2430"/>
                  <a:gd name="T10" fmla="*/ 542 w 546"/>
                  <a:gd name="T11" fmla="*/ 2427 h 2430"/>
                  <a:gd name="T12" fmla="*/ 542 w 546"/>
                  <a:gd name="T13" fmla="*/ 2430 h 2430"/>
                  <a:gd name="T14" fmla="*/ 0 w 546"/>
                  <a:gd name="T15" fmla="*/ 16 h 2430"/>
                  <a:gd name="T16" fmla="*/ 0 w 546"/>
                  <a:gd name="T17" fmla="*/ 13 h 2430"/>
                  <a:gd name="T18" fmla="*/ 0 w 546"/>
                  <a:gd name="T19" fmla="*/ 9 h 2430"/>
                  <a:gd name="T20" fmla="*/ 0 w 546"/>
                  <a:gd name="T21" fmla="*/ 4 h 2430"/>
                  <a:gd name="T22" fmla="*/ 0 w 546"/>
                  <a:gd name="T23" fmla="*/ 0 h 2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6"/>
                  <a:gd name="T37" fmla="*/ 0 h 2430"/>
                  <a:gd name="T38" fmla="*/ 546 w 546"/>
                  <a:gd name="T39" fmla="*/ 2430 h 2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6" h="2430">
                    <a:moveTo>
                      <a:pt x="0" y="0"/>
                    </a:moveTo>
                    <a:lnTo>
                      <a:pt x="546" y="2414"/>
                    </a:lnTo>
                    <a:lnTo>
                      <a:pt x="546" y="2418"/>
                    </a:lnTo>
                    <a:lnTo>
                      <a:pt x="546" y="2423"/>
                    </a:lnTo>
                    <a:lnTo>
                      <a:pt x="542" y="2423"/>
                    </a:lnTo>
                    <a:lnTo>
                      <a:pt x="542" y="2427"/>
                    </a:lnTo>
                    <a:lnTo>
                      <a:pt x="542" y="2430"/>
                    </a:lnTo>
                    <a:lnTo>
                      <a:pt x="0" y="16"/>
                    </a:lnTo>
                    <a:lnTo>
                      <a:pt x="0" y="13"/>
                    </a:lnTo>
                    <a:lnTo>
                      <a:pt x="0" y="9"/>
                    </a:lnTo>
                    <a:lnTo>
                      <a:pt x="0" y="4"/>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0" name="Freeform 216">
                <a:extLst>
                  <a:ext uri="{FF2B5EF4-FFF2-40B4-BE49-F238E27FC236}">
                    <a16:creationId xmlns:a16="http://schemas.microsoft.com/office/drawing/2014/main" id="{B32B5910-7F8D-4377-AB48-36E5087A0C85}"/>
                  </a:ext>
                </a:extLst>
              </p:cNvPr>
              <p:cNvSpPr>
                <a:spLocks/>
              </p:cNvSpPr>
              <p:nvPr/>
            </p:nvSpPr>
            <p:spPr bwMode="auto">
              <a:xfrm>
                <a:off x="2224" y="2278"/>
                <a:ext cx="110" cy="488"/>
              </a:xfrm>
              <a:custGeom>
                <a:avLst/>
                <a:gdLst>
                  <a:gd name="T0" fmla="*/ 8 w 550"/>
                  <a:gd name="T1" fmla="*/ 0 h 2439"/>
                  <a:gd name="T2" fmla="*/ 550 w 550"/>
                  <a:gd name="T3" fmla="*/ 2414 h 2439"/>
                  <a:gd name="T4" fmla="*/ 550 w 550"/>
                  <a:gd name="T5" fmla="*/ 2418 h 2439"/>
                  <a:gd name="T6" fmla="*/ 550 w 550"/>
                  <a:gd name="T7" fmla="*/ 2423 h 2439"/>
                  <a:gd name="T8" fmla="*/ 550 w 550"/>
                  <a:gd name="T9" fmla="*/ 2426 h 2439"/>
                  <a:gd name="T10" fmla="*/ 550 w 550"/>
                  <a:gd name="T11" fmla="*/ 2430 h 2439"/>
                  <a:gd name="T12" fmla="*/ 550 w 550"/>
                  <a:gd name="T13" fmla="*/ 2434 h 2439"/>
                  <a:gd name="T14" fmla="*/ 550 w 550"/>
                  <a:gd name="T15" fmla="*/ 2439 h 2439"/>
                  <a:gd name="T16" fmla="*/ 547 w 550"/>
                  <a:gd name="T17" fmla="*/ 2439 h 2439"/>
                  <a:gd name="T18" fmla="*/ 0 w 550"/>
                  <a:gd name="T19" fmla="*/ 23 h 2439"/>
                  <a:gd name="T20" fmla="*/ 0 w 550"/>
                  <a:gd name="T21" fmla="*/ 20 h 2439"/>
                  <a:gd name="T22" fmla="*/ 4 w 550"/>
                  <a:gd name="T23" fmla="*/ 20 h 2439"/>
                  <a:gd name="T24" fmla="*/ 4 w 550"/>
                  <a:gd name="T25" fmla="*/ 16 h 2439"/>
                  <a:gd name="T26" fmla="*/ 4 w 550"/>
                  <a:gd name="T27" fmla="*/ 12 h 2439"/>
                  <a:gd name="T28" fmla="*/ 4 w 550"/>
                  <a:gd name="T29" fmla="*/ 9 h 2439"/>
                  <a:gd name="T30" fmla="*/ 4 w 550"/>
                  <a:gd name="T31" fmla="*/ 4 h 2439"/>
                  <a:gd name="T32" fmla="*/ 4 w 550"/>
                  <a:gd name="T33" fmla="*/ 0 h 2439"/>
                  <a:gd name="T34" fmla="*/ 8 w 550"/>
                  <a:gd name="T35" fmla="*/ 0 h 24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0"/>
                  <a:gd name="T55" fmla="*/ 0 h 2439"/>
                  <a:gd name="T56" fmla="*/ 550 w 550"/>
                  <a:gd name="T57" fmla="*/ 2439 h 24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0" h="2439">
                    <a:moveTo>
                      <a:pt x="8" y="0"/>
                    </a:moveTo>
                    <a:lnTo>
                      <a:pt x="550" y="2414"/>
                    </a:lnTo>
                    <a:lnTo>
                      <a:pt x="550" y="2418"/>
                    </a:lnTo>
                    <a:lnTo>
                      <a:pt x="550" y="2423"/>
                    </a:lnTo>
                    <a:lnTo>
                      <a:pt x="550" y="2426"/>
                    </a:lnTo>
                    <a:lnTo>
                      <a:pt x="550" y="2430"/>
                    </a:lnTo>
                    <a:lnTo>
                      <a:pt x="550" y="2434"/>
                    </a:lnTo>
                    <a:lnTo>
                      <a:pt x="550" y="2439"/>
                    </a:lnTo>
                    <a:lnTo>
                      <a:pt x="547" y="2439"/>
                    </a:lnTo>
                    <a:lnTo>
                      <a:pt x="0" y="23"/>
                    </a:lnTo>
                    <a:lnTo>
                      <a:pt x="0" y="20"/>
                    </a:lnTo>
                    <a:lnTo>
                      <a:pt x="4" y="20"/>
                    </a:lnTo>
                    <a:lnTo>
                      <a:pt x="4" y="16"/>
                    </a:lnTo>
                    <a:lnTo>
                      <a:pt x="4" y="12"/>
                    </a:lnTo>
                    <a:lnTo>
                      <a:pt x="4" y="9"/>
                    </a:lnTo>
                    <a:lnTo>
                      <a:pt x="4" y="4"/>
                    </a:lnTo>
                    <a:lnTo>
                      <a:pt x="4" y="0"/>
                    </a:lnTo>
                    <a:lnTo>
                      <a:pt x="8"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1" name="Freeform 217">
                <a:extLst>
                  <a:ext uri="{FF2B5EF4-FFF2-40B4-BE49-F238E27FC236}">
                    <a16:creationId xmlns:a16="http://schemas.microsoft.com/office/drawing/2014/main" id="{3FDE723C-4371-43C5-9B76-0AAAE7C1C88C}"/>
                  </a:ext>
                </a:extLst>
              </p:cNvPr>
              <p:cNvSpPr>
                <a:spLocks/>
              </p:cNvSpPr>
              <p:nvPr/>
            </p:nvSpPr>
            <p:spPr bwMode="auto">
              <a:xfrm>
                <a:off x="2220" y="2283"/>
                <a:ext cx="113" cy="496"/>
              </a:xfrm>
              <a:custGeom>
                <a:avLst/>
                <a:gdLst>
                  <a:gd name="T0" fmla="*/ 20 w 567"/>
                  <a:gd name="T1" fmla="*/ 0 h 2479"/>
                  <a:gd name="T2" fmla="*/ 567 w 567"/>
                  <a:gd name="T3" fmla="*/ 2416 h 2479"/>
                  <a:gd name="T4" fmla="*/ 567 w 567"/>
                  <a:gd name="T5" fmla="*/ 2419 h 2479"/>
                  <a:gd name="T6" fmla="*/ 567 w 567"/>
                  <a:gd name="T7" fmla="*/ 2423 h 2479"/>
                  <a:gd name="T8" fmla="*/ 567 w 567"/>
                  <a:gd name="T9" fmla="*/ 2427 h 2479"/>
                  <a:gd name="T10" fmla="*/ 567 w 567"/>
                  <a:gd name="T11" fmla="*/ 2431 h 2479"/>
                  <a:gd name="T12" fmla="*/ 562 w 567"/>
                  <a:gd name="T13" fmla="*/ 2431 h 2479"/>
                  <a:gd name="T14" fmla="*/ 562 w 567"/>
                  <a:gd name="T15" fmla="*/ 2435 h 2479"/>
                  <a:gd name="T16" fmla="*/ 562 w 567"/>
                  <a:gd name="T17" fmla="*/ 2439 h 2479"/>
                  <a:gd name="T18" fmla="*/ 562 w 567"/>
                  <a:gd name="T19" fmla="*/ 2442 h 2479"/>
                  <a:gd name="T20" fmla="*/ 558 w 567"/>
                  <a:gd name="T21" fmla="*/ 2447 h 2479"/>
                  <a:gd name="T22" fmla="*/ 558 w 567"/>
                  <a:gd name="T23" fmla="*/ 2451 h 2479"/>
                  <a:gd name="T24" fmla="*/ 558 w 567"/>
                  <a:gd name="T25" fmla="*/ 2455 h 2479"/>
                  <a:gd name="T26" fmla="*/ 558 w 567"/>
                  <a:gd name="T27" fmla="*/ 2458 h 2479"/>
                  <a:gd name="T28" fmla="*/ 554 w 567"/>
                  <a:gd name="T29" fmla="*/ 2458 h 2479"/>
                  <a:gd name="T30" fmla="*/ 554 w 567"/>
                  <a:gd name="T31" fmla="*/ 2463 h 2479"/>
                  <a:gd name="T32" fmla="*/ 554 w 567"/>
                  <a:gd name="T33" fmla="*/ 2467 h 2479"/>
                  <a:gd name="T34" fmla="*/ 554 w 567"/>
                  <a:gd name="T35" fmla="*/ 2470 h 2479"/>
                  <a:gd name="T36" fmla="*/ 551 w 567"/>
                  <a:gd name="T37" fmla="*/ 2470 h 2479"/>
                  <a:gd name="T38" fmla="*/ 551 w 567"/>
                  <a:gd name="T39" fmla="*/ 2474 h 2479"/>
                  <a:gd name="T40" fmla="*/ 551 w 567"/>
                  <a:gd name="T41" fmla="*/ 2479 h 2479"/>
                  <a:gd name="T42" fmla="*/ 0 w 567"/>
                  <a:gd name="T43" fmla="*/ 56 h 2479"/>
                  <a:gd name="T44" fmla="*/ 4 w 567"/>
                  <a:gd name="T45" fmla="*/ 53 h 2479"/>
                  <a:gd name="T46" fmla="*/ 4 w 567"/>
                  <a:gd name="T47" fmla="*/ 48 h 2479"/>
                  <a:gd name="T48" fmla="*/ 4 w 567"/>
                  <a:gd name="T49" fmla="*/ 44 h 2479"/>
                  <a:gd name="T50" fmla="*/ 8 w 567"/>
                  <a:gd name="T51" fmla="*/ 44 h 2479"/>
                  <a:gd name="T52" fmla="*/ 8 w 567"/>
                  <a:gd name="T53" fmla="*/ 41 h 2479"/>
                  <a:gd name="T54" fmla="*/ 8 w 567"/>
                  <a:gd name="T55" fmla="*/ 37 h 2479"/>
                  <a:gd name="T56" fmla="*/ 12 w 567"/>
                  <a:gd name="T57" fmla="*/ 32 h 2479"/>
                  <a:gd name="T58" fmla="*/ 12 w 567"/>
                  <a:gd name="T59" fmla="*/ 28 h 2479"/>
                  <a:gd name="T60" fmla="*/ 12 w 567"/>
                  <a:gd name="T61" fmla="*/ 25 h 2479"/>
                  <a:gd name="T62" fmla="*/ 16 w 567"/>
                  <a:gd name="T63" fmla="*/ 21 h 2479"/>
                  <a:gd name="T64" fmla="*/ 16 w 567"/>
                  <a:gd name="T65" fmla="*/ 16 h 2479"/>
                  <a:gd name="T66" fmla="*/ 16 w 567"/>
                  <a:gd name="T67" fmla="*/ 13 h 2479"/>
                  <a:gd name="T68" fmla="*/ 20 w 567"/>
                  <a:gd name="T69" fmla="*/ 9 h 2479"/>
                  <a:gd name="T70" fmla="*/ 20 w 567"/>
                  <a:gd name="T71" fmla="*/ 5 h 2479"/>
                  <a:gd name="T72" fmla="*/ 20 w 567"/>
                  <a:gd name="T73" fmla="*/ 0 h 24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7"/>
                  <a:gd name="T112" fmla="*/ 0 h 2479"/>
                  <a:gd name="T113" fmla="*/ 567 w 567"/>
                  <a:gd name="T114" fmla="*/ 2479 h 24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7" h="2479">
                    <a:moveTo>
                      <a:pt x="20" y="0"/>
                    </a:moveTo>
                    <a:lnTo>
                      <a:pt x="567" y="2416"/>
                    </a:lnTo>
                    <a:lnTo>
                      <a:pt x="567" y="2419"/>
                    </a:lnTo>
                    <a:lnTo>
                      <a:pt x="567" y="2423"/>
                    </a:lnTo>
                    <a:lnTo>
                      <a:pt x="567" y="2427"/>
                    </a:lnTo>
                    <a:lnTo>
                      <a:pt x="567" y="2431"/>
                    </a:lnTo>
                    <a:lnTo>
                      <a:pt x="562" y="2431"/>
                    </a:lnTo>
                    <a:lnTo>
                      <a:pt x="562" y="2435"/>
                    </a:lnTo>
                    <a:lnTo>
                      <a:pt x="562" y="2439"/>
                    </a:lnTo>
                    <a:lnTo>
                      <a:pt x="562" y="2442"/>
                    </a:lnTo>
                    <a:lnTo>
                      <a:pt x="558" y="2447"/>
                    </a:lnTo>
                    <a:lnTo>
                      <a:pt x="558" y="2451"/>
                    </a:lnTo>
                    <a:lnTo>
                      <a:pt x="558" y="2455"/>
                    </a:lnTo>
                    <a:lnTo>
                      <a:pt x="558" y="2458"/>
                    </a:lnTo>
                    <a:lnTo>
                      <a:pt x="554" y="2458"/>
                    </a:lnTo>
                    <a:lnTo>
                      <a:pt x="554" y="2463"/>
                    </a:lnTo>
                    <a:lnTo>
                      <a:pt x="554" y="2467"/>
                    </a:lnTo>
                    <a:lnTo>
                      <a:pt x="554" y="2470"/>
                    </a:lnTo>
                    <a:lnTo>
                      <a:pt x="551" y="2470"/>
                    </a:lnTo>
                    <a:lnTo>
                      <a:pt x="551" y="2474"/>
                    </a:lnTo>
                    <a:lnTo>
                      <a:pt x="551" y="2479"/>
                    </a:lnTo>
                    <a:lnTo>
                      <a:pt x="0" y="56"/>
                    </a:lnTo>
                    <a:lnTo>
                      <a:pt x="4" y="53"/>
                    </a:lnTo>
                    <a:lnTo>
                      <a:pt x="4" y="48"/>
                    </a:lnTo>
                    <a:lnTo>
                      <a:pt x="4" y="44"/>
                    </a:lnTo>
                    <a:lnTo>
                      <a:pt x="8" y="44"/>
                    </a:lnTo>
                    <a:lnTo>
                      <a:pt x="8" y="41"/>
                    </a:lnTo>
                    <a:lnTo>
                      <a:pt x="8" y="37"/>
                    </a:lnTo>
                    <a:lnTo>
                      <a:pt x="12" y="32"/>
                    </a:lnTo>
                    <a:lnTo>
                      <a:pt x="12" y="28"/>
                    </a:lnTo>
                    <a:lnTo>
                      <a:pt x="12" y="25"/>
                    </a:lnTo>
                    <a:lnTo>
                      <a:pt x="16" y="21"/>
                    </a:lnTo>
                    <a:lnTo>
                      <a:pt x="16" y="16"/>
                    </a:lnTo>
                    <a:lnTo>
                      <a:pt x="16" y="13"/>
                    </a:lnTo>
                    <a:lnTo>
                      <a:pt x="20" y="9"/>
                    </a:lnTo>
                    <a:lnTo>
                      <a:pt x="20" y="5"/>
                    </a:lnTo>
                    <a:lnTo>
                      <a:pt x="2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2" name="Freeform 218">
                <a:extLst>
                  <a:ext uri="{FF2B5EF4-FFF2-40B4-BE49-F238E27FC236}">
                    <a16:creationId xmlns:a16="http://schemas.microsoft.com/office/drawing/2014/main" id="{FE4BE25D-4991-46A9-B158-219D4398AC40}"/>
                  </a:ext>
                </a:extLst>
              </p:cNvPr>
              <p:cNvSpPr>
                <a:spLocks/>
              </p:cNvSpPr>
              <p:nvPr/>
            </p:nvSpPr>
            <p:spPr bwMode="auto">
              <a:xfrm>
                <a:off x="2187" y="2294"/>
                <a:ext cx="143" cy="538"/>
              </a:xfrm>
              <a:custGeom>
                <a:avLst/>
                <a:gdLst>
                  <a:gd name="T0" fmla="*/ 717 w 717"/>
                  <a:gd name="T1" fmla="*/ 2423 h 2687"/>
                  <a:gd name="T2" fmla="*/ 708 w 717"/>
                  <a:gd name="T3" fmla="*/ 2439 h 2687"/>
                  <a:gd name="T4" fmla="*/ 701 w 717"/>
                  <a:gd name="T5" fmla="*/ 2455 h 2687"/>
                  <a:gd name="T6" fmla="*/ 692 w 717"/>
                  <a:gd name="T7" fmla="*/ 2474 h 2687"/>
                  <a:gd name="T8" fmla="*/ 685 w 717"/>
                  <a:gd name="T9" fmla="*/ 2490 h 2687"/>
                  <a:gd name="T10" fmla="*/ 677 w 717"/>
                  <a:gd name="T11" fmla="*/ 2509 h 2687"/>
                  <a:gd name="T12" fmla="*/ 669 w 717"/>
                  <a:gd name="T13" fmla="*/ 2525 h 2687"/>
                  <a:gd name="T14" fmla="*/ 661 w 717"/>
                  <a:gd name="T15" fmla="*/ 2541 h 2687"/>
                  <a:gd name="T16" fmla="*/ 649 w 717"/>
                  <a:gd name="T17" fmla="*/ 2557 h 2687"/>
                  <a:gd name="T18" fmla="*/ 641 w 717"/>
                  <a:gd name="T19" fmla="*/ 2573 h 2687"/>
                  <a:gd name="T20" fmla="*/ 633 w 717"/>
                  <a:gd name="T21" fmla="*/ 2589 h 2687"/>
                  <a:gd name="T22" fmla="*/ 622 w 717"/>
                  <a:gd name="T23" fmla="*/ 2605 h 2687"/>
                  <a:gd name="T24" fmla="*/ 613 w 717"/>
                  <a:gd name="T25" fmla="*/ 2620 h 2687"/>
                  <a:gd name="T26" fmla="*/ 606 w 717"/>
                  <a:gd name="T27" fmla="*/ 2632 h 2687"/>
                  <a:gd name="T28" fmla="*/ 597 w 717"/>
                  <a:gd name="T29" fmla="*/ 2645 h 2687"/>
                  <a:gd name="T30" fmla="*/ 590 w 717"/>
                  <a:gd name="T31" fmla="*/ 2656 h 2687"/>
                  <a:gd name="T32" fmla="*/ 585 w 717"/>
                  <a:gd name="T33" fmla="*/ 2664 h 2687"/>
                  <a:gd name="T34" fmla="*/ 578 w 717"/>
                  <a:gd name="T35" fmla="*/ 2672 h 2687"/>
                  <a:gd name="T36" fmla="*/ 574 w 717"/>
                  <a:gd name="T37" fmla="*/ 2680 h 2687"/>
                  <a:gd name="T38" fmla="*/ 569 w 717"/>
                  <a:gd name="T39" fmla="*/ 2684 h 2687"/>
                  <a:gd name="T40" fmla="*/ 566 w 717"/>
                  <a:gd name="T41" fmla="*/ 2687 h 2687"/>
                  <a:gd name="T42" fmla="*/ 0 w 717"/>
                  <a:gd name="T43" fmla="*/ 261 h 2687"/>
                  <a:gd name="T44" fmla="*/ 4 w 717"/>
                  <a:gd name="T45" fmla="*/ 258 h 2687"/>
                  <a:gd name="T46" fmla="*/ 11 w 717"/>
                  <a:gd name="T47" fmla="*/ 254 h 2687"/>
                  <a:gd name="T48" fmla="*/ 16 w 717"/>
                  <a:gd name="T49" fmla="*/ 245 h 2687"/>
                  <a:gd name="T50" fmla="*/ 23 w 717"/>
                  <a:gd name="T51" fmla="*/ 238 h 2687"/>
                  <a:gd name="T52" fmla="*/ 32 w 717"/>
                  <a:gd name="T53" fmla="*/ 226 h 2687"/>
                  <a:gd name="T54" fmla="*/ 39 w 717"/>
                  <a:gd name="T55" fmla="*/ 214 h 2687"/>
                  <a:gd name="T56" fmla="*/ 48 w 717"/>
                  <a:gd name="T57" fmla="*/ 203 h 2687"/>
                  <a:gd name="T58" fmla="*/ 55 w 717"/>
                  <a:gd name="T59" fmla="*/ 191 h 2687"/>
                  <a:gd name="T60" fmla="*/ 67 w 717"/>
                  <a:gd name="T61" fmla="*/ 175 h 2687"/>
                  <a:gd name="T62" fmla="*/ 76 w 717"/>
                  <a:gd name="T63" fmla="*/ 159 h 2687"/>
                  <a:gd name="T64" fmla="*/ 87 w 717"/>
                  <a:gd name="T65" fmla="*/ 147 h 2687"/>
                  <a:gd name="T66" fmla="*/ 99 w 717"/>
                  <a:gd name="T67" fmla="*/ 127 h 2687"/>
                  <a:gd name="T68" fmla="*/ 106 w 717"/>
                  <a:gd name="T69" fmla="*/ 111 h 2687"/>
                  <a:gd name="T70" fmla="*/ 119 w 717"/>
                  <a:gd name="T71" fmla="*/ 95 h 2687"/>
                  <a:gd name="T72" fmla="*/ 127 w 717"/>
                  <a:gd name="T73" fmla="*/ 80 h 2687"/>
                  <a:gd name="T74" fmla="*/ 138 w 717"/>
                  <a:gd name="T75" fmla="*/ 60 h 2687"/>
                  <a:gd name="T76" fmla="*/ 146 w 717"/>
                  <a:gd name="T77" fmla="*/ 44 h 2687"/>
                  <a:gd name="T78" fmla="*/ 154 w 717"/>
                  <a:gd name="T79" fmla="*/ 28 h 2687"/>
                  <a:gd name="T80" fmla="*/ 162 w 717"/>
                  <a:gd name="T81" fmla="*/ 8 h 26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7"/>
                  <a:gd name="T124" fmla="*/ 0 h 2687"/>
                  <a:gd name="T125" fmla="*/ 717 w 717"/>
                  <a:gd name="T126" fmla="*/ 2687 h 26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7" h="2687">
                    <a:moveTo>
                      <a:pt x="166" y="0"/>
                    </a:moveTo>
                    <a:lnTo>
                      <a:pt x="717" y="2423"/>
                    </a:lnTo>
                    <a:lnTo>
                      <a:pt x="712" y="2430"/>
                    </a:lnTo>
                    <a:lnTo>
                      <a:pt x="708" y="2439"/>
                    </a:lnTo>
                    <a:lnTo>
                      <a:pt x="705" y="2446"/>
                    </a:lnTo>
                    <a:lnTo>
                      <a:pt x="701" y="2455"/>
                    </a:lnTo>
                    <a:lnTo>
                      <a:pt x="696" y="2466"/>
                    </a:lnTo>
                    <a:lnTo>
                      <a:pt x="692" y="2474"/>
                    </a:lnTo>
                    <a:lnTo>
                      <a:pt x="689" y="2482"/>
                    </a:lnTo>
                    <a:lnTo>
                      <a:pt x="685" y="2490"/>
                    </a:lnTo>
                    <a:lnTo>
                      <a:pt x="680" y="2497"/>
                    </a:lnTo>
                    <a:lnTo>
                      <a:pt x="677" y="2509"/>
                    </a:lnTo>
                    <a:lnTo>
                      <a:pt x="673" y="2518"/>
                    </a:lnTo>
                    <a:lnTo>
                      <a:pt x="669" y="2525"/>
                    </a:lnTo>
                    <a:lnTo>
                      <a:pt x="664" y="2534"/>
                    </a:lnTo>
                    <a:lnTo>
                      <a:pt x="661" y="2541"/>
                    </a:lnTo>
                    <a:lnTo>
                      <a:pt x="653" y="2550"/>
                    </a:lnTo>
                    <a:lnTo>
                      <a:pt x="649" y="2557"/>
                    </a:lnTo>
                    <a:lnTo>
                      <a:pt x="645" y="2565"/>
                    </a:lnTo>
                    <a:lnTo>
                      <a:pt x="641" y="2573"/>
                    </a:lnTo>
                    <a:lnTo>
                      <a:pt x="637" y="2581"/>
                    </a:lnTo>
                    <a:lnTo>
                      <a:pt x="633" y="2589"/>
                    </a:lnTo>
                    <a:lnTo>
                      <a:pt x="629" y="2597"/>
                    </a:lnTo>
                    <a:lnTo>
                      <a:pt x="622" y="2605"/>
                    </a:lnTo>
                    <a:lnTo>
                      <a:pt x="617" y="2613"/>
                    </a:lnTo>
                    <a:lnTo>
                      <a:pt x="613" y="2620"/>
                    </a:lnTo>
                    <a:lnTo>
                      <a:pt x="610" y="2624"/>
                    </a:lnTo>
                    <a:lnTo>
                      <a:pt x="606" y="2632"/>
                    </a:lnTo>
                    <a:lnTo>
                      <a:pt x="601" y="2636"/>
                    </a:lnTo>
                    <a:lnTo>
                      <a:pt x="597" y="2645"/>
                    </a:lnTo>
                    <a:lnTo>
                      <a:pt x="594" y="2648"/>
                    </a:lnTo>
                    <a:lnTo>
                      <a:pt x="590" y="2656"/>
                    </a:lnTo>
                    <a:lnTo>
                      <a:pt x="590" y="2659"/>
                    </a:lnTo>
                    <a:lnTo>
                      <a:pt x="585" y="2664"/>
                    </a:lnTo>
                    <a:lnTo>
                      <a:pt x="582" y="2668"/>
                    </a:lnTo>
                    <a:lnTo>
                      <a:pt x="578" y="2672"/>
                    </a:lnTo>
                    <a:lnTo>
                      <a:pt x="578" y="2675"/>
                    </a:lnTo>
                    <a:lnTo>
                      <a:pt x="574" y="2680"/>
                    </a:lnTo>
                    <a:lnTo>
                      <a:pt x="574" y="2684"/>
                    </a:lnTo>
                    <a:lnTo>
                      <a:pt x="569" y="2684"/>
                    </a:lnTo>
                    <a:lnTo>
                      <a:pt x="569" y="2687"/>
                    </a:lnTo>
                    <a:lnTo>
                      <a:pt x="566" y="2687"/>
                    </a:lnTo>
                    <a:lnTo>
                      <a:pt x="0" y="266"/>
                    </a:lnTo>
                    <a:lnTo>
                      <a:pt x="0" y="261"/>
                    </a:lnTo>
                    <a:lnTo>
                      <a:pt x="4" y="261"/>
                    </a:lnTo>
                    <a:lnTo>
                      <a:pt x="4" y="258"/>
                    </a:lnTo>
                    <a:lnTo>
                      <a:pt x="8" y="258"/>
                    </a:lnTo>
                    <a:lnTo>
                      <a:pt x="11" y="254"/>
                    </a:lnTo>
                    <a:lnTo>
                      <a:pt x="11" y="250"/>
                    </a:lnTo>
                    <a:lnTo>
                      <a:pt x="16" y="245"/>
                    </a:lnTo>
                    <a:lnTo>
                      <a:pt x="20" y="242"/>
                    </a:lnTo>
                    <a:lnTo>
                      <a:pt x="23" y="238"/>
                    </a:lnTo>
                    <a:lnTo>
                      <a:pt x="27" y="230"/>
                    </a:lnTo>
                    <a:lnTo>
                      <a:pt x="32" y="226"/>
                    </a:lnTo>
                    <a:lnTo>
                      <a:pt x="36" y="222"/>
                    </a:lnTo>
                    <a:lnTo>
                      <a:pt x="39" y="214"/>
                    </a:lnTo>
                    <a:lnTo>
                      <a:pt x="43" y="210"/>
                    </a:lnTo>
                    <a:lnTo>
                      <a:pt x="48" y="203"/>
                    </a:lnTo>
                    <a:lnTo>
                      <a:pt x="51" y="194"/>
                    </a:lnTo>
                    <a:lnTo>
                      <a:pt x="55" y="191"/>
                    </a:lnTo>
                    <a:lnTo>
                      <a:pt x="64" y="182"/>
                    </a:lnTo>
                    <a:lnTo>
                      <a:pt x="67" y="175"/>
                    </a:lnTo>
                    <a:lnTo>
                      <a:pt x="71" y="166"/>
                    </a:lnTo>
                    <a:lnTo>
                      <a:pt x="76" y="159"/>
                    </a:lnTo>
                    <a:lnTo>
                      <a:pt x="83" y="155"/>
                    </a:lnTo>
                    <a:lnTo>
                      <a:pt x="87" y="147"/>
                    </a:lnTo>
                    <a:lnTo>
                      <a:pt x="92" y="139"/>
                    </a:lnTo>
                    <a:lnTo>
                      <a:pt x="99" y="127"/>
                    </a:lnTo>
                    <a:lnTo>
                      <a:pt x="103" y="119"/>
                    </a:lnTo>
                    <a:lnTo>
                      <a:pt x="106" y="111"/>
                    </a:lnTo>
                    <a:lnTo>
                      <a:pt x="111" y="103"/>
                    </a:lnTo>
                    <a:lnTo>
                      <a:pt x="119" y="95"/>
                    </a:lnTo>
                    <a:lnTo>
                      <a:pt x="122" y="87"/>
                    </a:lnTo>
                    <a:lnTo>
                      <a:pt x="127" y="80"/>
                    </a:lnTo>
                    <a:lnTo>
                      <a:pt x="131" y="71"/>
                    </a:lnTo>
                    <a:lnTo>
                      <a:pt x="138" y="60"/>
                    </a:lnTo>
                    <a:lnTo>
                      <a:pt x="143" y="52"/>
                    </a:lnTo>
                    <a:lnTo>
                      <a:pt x="146" y="44"/>
                    </a:lnTo>
                    <a:lnTo>
                      <a:pt x="150" y="36"/>
                    </a:lnTo>
                    <a:lnTo>
                      <a:pt x="154" y="28"/>
                    </a:lnTo>
                    <a:lnTo>
                      <a:pt x="159" y="20"/>
                    </a:lnTo>
                    <a:lnTo>
                      <a:pt x="162" y="8"/>
                    </a:lnTo>
                    <a:lnTo>
                      <a:pt x="166"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3" name="Freeform 219">
                <a:extLst>
                  <a:ext uri="{FF2B5EF4-FFF2-40B4-BE49-F238E27FC236}">
                    <a16:creationId xmlns:a16="http://schemas.microsoft.com/office/drawing/2014/main" id="{D980BBCB-1F02-426E-8447-1123698AA399}"/>
                  </a:ext>
                </a:extLst>
              </p:cNvPr>
              <p:cNvSpPr>
                <a:spLocks/>
              </p:cNvSpPr>
              <p:nvPr/>
            </p:nvSpPr>
            <p:spPr bwMode="auto">
              <a:xfrm>
                <a:off x="2186" y="2347"/>
                <a:ext cx="114" cy="485"/>
              </a:xfrm>
              <a:custGeom>
                <a:avLst/>
                <a:gdLst>
                  <a:gd name="T0" fmla="*/ 3 w 569"/>
                  <a:gd name="T1" fmla="*/ 0 h 2425"/>
                  <a:gd name="T2" fmla="*/ 569 w 569"/>
                  <a:gd name="T3" fmla="*/ 2421 h 2425"/>
                  <a:gd name="T4" fmla="*/ 569 w 569"/>
                  <a:gd name="T5" fmla="*/ 2425 h 2425"/>
                  <a:gd name="T6" fmla="*/ 0 w 569"/>
                  <a:gd name="T7" fmla="*/ 0 h 2425"/>
                  <a:gd name="T8" fmla="*/ 3 w 569"/>
                  <a:gd name="T9" fmla="*/ 0 h 2425"/>
                  <a:gd name="T10" fmla="*/ 0 60000 65536"/>
                  <a:gd name="T11" fmla="*/ 0 60000 65536"/>
                  <a:gd name="T12" fmla="*/ 0 60000 65536"/>
                  <a:gd name="T13" fmla="*/ 0 60000 65536"/>
                  <a:gd name="T14" fmla="*/ 0 60000 65536"/>
                  <a:gd name="T15" fmla="*/ 0 w 569"/>
                  <a:gd name="T16" fmla="*/ 0 h 2425"/>
                  <a:gd name="T17" fmla="*/ 569 w 569"/>
                  <a:gd name="T18" fmla="*/ 2425 h 2425"/>
                </a:gdLst>
                <a:ahLst/>
                <a:cxnLst>
                  <a:cxn ang="T10">
                    <a:pos x="T0" y="T1"/>
                  </a:cxn>
                  <a:cxn ang="T11">
                    <a:pos x="T2" y="T3"/>
                  </a:cxn>
                  <a:cxn ang="T12">
                    <a:pos x="T4" y="T5"/>
                  </a:cxn>
                  <a:cxn ang="T13">
                    <a:pos x="T6" y="T7"/>
                  </a:cxn>
                  <a:cxn ang="T14">
                    <a:pos x="T8" y="T9"/>
                  </a:cxn>
                </a:cxnLst>
                <a:rect l="T15" t="T16" r="T17" b="T18"/>
                <a:pathLst>
                  <a:path w="569" h="2425">
                    <a:moveTo>
                      <a:pt x="3" y="0"/>
                    </a:moveTo>
                    <a:lnTo>
                      <a:pt x="569" y="2421"/>
                    </a:lnTo>
                    <a:lnTo>
                      <a:pt x="569" y="2425"/>
                    </a:lnTo>
                    <a:lnTo>
                      <a:pt x="0" y="0"/>
                    </a:lnTo>
                    <a:lnTo>
                      <a:pt x="3"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4" name="Freeform 220">
                <a:extLst>
                  <a:ext uri="{FF2B5EF4-FFF2-40B4-BE49-F238E27FC236}">
                    <a16:creationId xmlns:a16="http://schemas.microsoft.com/office/drawing/2014/main" id="{84EDDA4D-D6BF-477C-99F0-385B9CF9FD61}"/>
                  </a:ext>
                </a:extLst>
              </p:cNvPr>
              <p:cNvSpPr>
                <a:spLocks/>
              </p:cNvSpPr>
              <p:nvPr/>
            </p:nvSpPr>
            <p:spPr bwMode="auto">
              <a:xfrm>
                <a:off x="2225" y="2270"/>
                <a:ext cx="110" cy="562"/>
              </a:xfrm>
              <a:custGeom>
                <a:avLst/>
                <a:gdLst>
                  <a:gd name="T0" fmla="*/ 0 w 550"/>
                  <a:gd name="T1" fmla="*/ 0 h 2810"/>
                  <a:gd name="T2" fmla="*/ 546 w 550"/>
                  <a:gd name="T3" fmla="*/ 2419 h 2810"/>
                  <a:gd name="T4" fmla="*/ 546 w 550"/>
                  <a:gd name="T5" fmla="*/ 2426 h 2810"/>
                  <a:gd name="T6" fmla="*/ 550 w 550"/>
                  <a:gd name="T7" fmla="*/ 2435 h 2810"/>
                  <a:gd name="T8" fmla="*/ 550 w 550"/>
                  <a:gd name="T9" fmla="*/ 2447 h 2810"/>
                  <a:gd name="T10" fmla="*/ 546 w 550"/>
                  <a:gd name="T11" fmla="*/ 2454 h 2810"/>
                  <a:gd name="T12" fmla="*/ 546 w 550"/>
                  <a:gd name="T13" fmla="*/ 2466 h 2810"/>
                  <a:gd name="T14" fmla="*/ 546 w 550"/>
                  <a:gd name="T15" fmla="*/ 2474 h 2810"/>
                  <a:gd name="T16" fmla="*/ 543 w 550"/>
                  <a:gd name="T17" fmla="*/ 2486 h 2810"/>
                  <a:gd name="T18" fmla="*/ 538 w 550"/>
                  <a:gd name="T19" fmla="*/ 2498 h 2810"/>
                  <a:gd name="T20" fmla="*/ 534 w 550"/>
                  <a:gd name="T21" fmla="*/ 2510 h 2810"/>
                  <a:gd name="T22" fmla="*/ 530 w 550"/>
                  <a:gd name="T23" fmla="*/ 2521 h 2810"/>
                  <a:gd name="T24" fmla="*/ 527 w 550"/>
                  <a:gd name="T25" fmla="*/ 2533 h 2810"/>
                  <a:gd name="T26" fmla="*/ 522 w 550"/>
                  <a:gd name="T27" fmla="*/ 2549 h 2810"/>
                  <a:gd name="T28" fmla="*/ 518 w 550"/>
                  <a:gd name="T29" fmla="*/ 2561 h 2810"/>
                  <a:gd name="T30" fmla="*/ 515 w 550"/>
                  <a:gd name="T31" fmla="*/ 2574 h 2810"/>
                  <a:gd name="T32" fmla="*/ 506 w 550"/>
                  <a:gd name="T33" fmla="*/ 2585 h 2810"/>
                  <a:gd name="T34" fmla="*/ 502 w 550"/>
                  <a:gd name="T35" fmla="*/ 2597 h 2810"/>
                  <a:gd name="T36" fmla="*/ 495 w 550"/>
                  <a:gd name="T37" fmla="*/ 2613 h 2810"/>
                  <a:gd name="T38" fmla="*/ 487 w 550"/>
                  <a:gd name="T39" fmla="*/ 2625 h 2810"/>
                  <a:gd name="T40" fmla="*/ 483 w 550"/>
                  <a:gd name="T41" fmla="*/ 2637 h 2810"/>
                  <a:gd name="T42" fmla="*/ 474 w 550"/>
                  <a:gd name="T43" fmla="*/ 2648 h 2810"/>
                  <a:gd name="T44" fmla="*/ 467 w 550"/>
                  <a:gd name="T45" fmla="*/ 2660 h 2810"/>
                  <a:gd name="T46" fmla="*/ 463 w 550"/>
                  <a:gd name="T47" fmla="*/ 2672 h 2810"/>
                  <a:gd name="T48" fmla="*/ 455 w 550"/>
                  <a:gd name="T49" fmla="*/ 2684 h 2810"/>
                  <a:gd name="T50" fmla="*/ 447 w 550"/>
                  <a:gd name="T51" fmla="*/ 2696 h 2810"/>
                  <a:gd name="T52" fmla="*/ 443 w 550"/>
                  <a:gd name="T53" fmla="*/ 2708 h 2810"/>
                  <a:gd name="T54" fmla="*/ 435 w 550"/>
                  <a:gd name="T55" fmla="*/ 2720 h 2810"/>
                  <a:gd name="T56" fmla="*/ 432 w 550"/>
                  <a:gd name="T57" fmla="*/ 2732 h 2810"/>
                  <a:gd name="T58" fmla="*/ 423 w 550"/>
                  <a:gd name="T59" fmla="*/ 2739 h 2810"/>
                  <a:gd name="T60" fmla="*/ 416 w 550"/>
                  <a:gd name="T61" fmla="*/ 2748 h 2810"/>
                  <a:gd name="T62" fmla="*/ 411 w 550"/>
                  <a:gd name="T63" fmla="*/ 2759 h 2810"/>
                  <a:gd name="T64" fmla="*/ 407 w 550"/>
                  <a:gd name="T65" fmla="*/ 2767 h 2810"/>
                  <a:gd name="T66" fmla="*/ 400 w 550"/>
                  <a:gd name="T67" fmla="*/ 2775 h 2810"/>
                  <a:gd name="T68" fmla="*/ 395 w 550"/>
                  <a:gd name="T69" fmla="*/ 2783 h 2810"/>
                  <a:gd name="T70" fmla="*/ 392 w 550"/>
                  <a:gd name="T71" fmla="*/ 2787 h 2810"/>
                  <a:gd name="T72" fmla="*/ 388 w 550"/>
                  <a:gd name="T73" fmla="*/ 2794 h 2810"/>
                  <a:gd name="T74" fmla="*/ 384 w 550"/>
                  <a:gd name="T75" fmla="*/ 2799 h 2810"/>
                  <a:gd name="T76" fmla="*/ 379 w 550"/>
                  <a:gd name="T77" fmla="*/ 2803 h 2810"/>
                  <a:gd name="T78" fmla="*/ 379 w 550"/>
                  <a:gd name="T79" fmla="*/ 2806 h 2810"/>
                  <a:gd name="T80" fmla="*/ 376 w 550"/>
                  <a:gd name="T81" fmla="*/ 2806 h 2810"/>
                  <a:gd name="T82" fmla="*/ 376 w 550"/>
                  <a:gd name="T83" fmla="*/ 2810 h 28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0"/>
                  <a:gd name="T127" fmla="*/ 0 h 2810"/>
                  <a:gd name="T128" fmla="*/ 550 w 550"/>
                  <a:gd name="T129" fmla="*/ 2810 h 28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0" h="2810">
                    <a:moveTo>
                      <a:pt x="0" y="0"/>
                    </a:moveTo>
                    <a:lnTo>
                      <a:pt x="546" y="2419"/>
                    </a:lnTo>
                    <a:lnTo>
                      <a:pt x="546" y="2426"/>
                    </a:lnTo>
                    <a:lnTo>
                      <a:pt x="550" y="2435"/>
                    </a:lnTo>
                    <a:lnTo>
                      <a:pt x="550" y="2447"/>
                    </a:lnTo>
                    <a:lnTo>
                      <a:pt x="546" y="2454"/>
                    </a:lnTo>
                    <a:lnTo>
                      <a:pt x="546" y="2466"/>
                    </a:lnTo>
                    <a:lnTo>
                      <a:pt x="546" y="2474"/>
                    </a:lnTo>
                    <a:lnTo>
                      <a:pt x="543" y="2486"/>
                    </a:lnTo>
                    <a:lnTo>
                      <a:pt x="538" y="2498"/>
                    </a:lnTo>
                    <a:lnTo>
                      <a:pt x="534" y="2510"/>
                    </a:lnTo>
                    <a:lnTo>
                      <a:pt x="530" y="2521"/>
                    </a:lnTo>
                    <a:lnTo>
                      <a:pt x="527" y="2533"/>
                    </a:lnTo>
                    <a:lnTo>
                      <a:pt x="522" y="2549"/>
                    </a:lnTo>
                    <a:lnTo>
                      <a:pt x="518" y="2561"/>
                    </a:lnTo>
                    <a:lnTo>
                      <a:pt x="515" y="2574"/>
                    </a:lnTo>
                    <a:lnTo>
                      <a:pt x="506" y="2585"/>
                    </a:lnTo>
                    <a:lnTo>
                      <a:pt x="502" y="2597"/>
                    </a:lnTo>
                    <a:lnTo>
                      <a:pt x="495" y="2613"/>
                    </a:lnTo>
                    <a:lnTo>
                      <a:pt x="487" y="2625"/>
                    </a:lnTo>
                    <a:lnTo>
                      <a:pt x="483" y="2637"/>
                    </a:lnTo>
                    <a:lnTo>
                      <a:pt x="474" y="2648"/>
                    </a:lnTo>
                    <a:lnTo>
                      <a:pt x="467" y="2660"/>
                    </a:lnTo>
                    <a:lnTo>
                      <a:pt x="463" y="2672"/>
                    </a:lnTo>
                    <a:lnTo>
                      <a:pt x="455" y="2684"/>
                    </a:lnTo>
                    <a:lnTo>
                      <a:pt x="447" y="2696"/>
                    </a:lnTo>
                    <a:lnTo>
                      <a:pt x="443" y="2708"/>
                    </a:lnTo>
                    <a:lnTo>
                      <a:pt x="435" y="2720"/>
                    </a:lnTo>
                    <a:lnTo>
                      <a:pt x="432" y="2732"/>
                    </a:lnTo>
                    <a:lnTo>
                      <a:pt x="423" y="2739"/>
                    </a:lnTo>
                    <a:lnTo>
                      <a:pt x="416" y="2748"/>
                    </a:lnTo>
                    <a:lnTo>
                      <a:pt x="411" y="2759"/>
                    </a:lnTo>
                    <a:lnTo>
                      <a:pt x="407" y="2767"/>
                    </a:lnTo>
                    <a:lnTo>
                      <a:pt x="400" y="2775"/>
                    </a:lnTo>
                    <a:lnTo>
                      <a:pt x="395" y="2783"/>
                    </a:lnTo>
                    <a:lnTo>
                      <a:pt x="392" y="2787"/>
                    </a:lnTo>
                    <a:lnTo>
                      <a:pt x="388" y="2794"/>
                    </a:lnTo>
                    <a:lnTo>
                      <a:pt x="384" y="2799"/>
                    </a:lnTo>
                    <a:lnTo>
                      <a:pt x="379" y="2803"/>
                    </a:lnTo>
                    <a:lnTo>
                      <a:pt x="379" y="2806"/>
                    </a:lnTo>
                    <a:lnTo>
                      <a:pt x="376" y="2806"/>
                    </a:lnTo>
                    <a:lnTo>
                      <a:pt x="376" y="281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5" name="Freeform 221">
                <a:extLst>
                  <a:ext uri="{FF2B5EF4-FFF2-40B4-BE49-F238E27FC236}">
                    <a16:creationId xmlns:a16="http://schemas.microsoft.com/office/drawing/2014/main" id="{8C84282E-CA85-43E6-900E-55E577618AE4}"/>
                  </a:ext>
                </a:extLst>
              </p:cNvPr>
              <p:cNvSpPr>
                <a:spLocks/>
              </p:cNvSpPr>
              <p:nvPr/>
            </p:nvSpPr>
            <p:spPr bwMode="auto">
              <a:xfrm>
                <a:off x="2186" y="2270"/>
                <a:ext cx="39" cy="77"/>
              </a:xfrm>
              <a:custGeom>
                <a:avLst/>
                <a:gdLst>
                  <a:gd name="T0" fmla="*/ 0 w 197"/>
                  <a:gd name="T1" fmla="*/ 385 h 385"/>
                  <a:gd name="T2" fmla="*/ 3 w 197"/>
                  <a:gd name="T3" fmla="*/ 385 h 385"/>
                  <a:gd name="T4" fmla="*/ 3 w 197"/>
                  <a:gd name="T5" fmla="*/ 380 h 385"/>
                  <a:gd name="T6" fmla="*/ 7 w 197"/>
                  <a:gd name="T7" fmla="*/ 380 h 385"/>
                  <a:gd name="T8" fmla="*/ 11 w 197"/>
                  <a:gd name="T9" fmla="*/ 377 h 385"/>
                  <a:gd name="T10" fmla="*/ 14 w 197"/>
                  <a:gd name="T11" fmla="*/ 369 h 385"/>
                  <a:gd name="T12" fmla="*/ 19 w 197"/>
                  <a:gd name="T13" fmla="*/ 364 h 385"/>
                  <a:gd name="T14" fmla="*/ 23 w 197"/>
                  <a:gd name="T15" fmla="*/ 357 h 385"/>
                  <a:gd name="T16" fmla="*/ 30 w 197"/>
                  <a:gd name="T17" fmla="*/ 353 h 385"/>
                  <a:gd name="T18" fmla="*/ 35 w 197"/>
                  <a:gd name="T19" fmla="*/ 345 h 385"/>
                  <a:gd name="T20" fmla="*/ 42 w 197"/>
                  <a:gd name="T21" fmla="*/ 337 h 385"/>
                  <a:gd name="T22" fmla="*/ 46 w 197"/>
                  <a:gd name="T23" fmla="*/ 325 h 385"/>
                  <a:gd name="T24" fmla="*/ 54 w 197"/>
                  <a:gd name="T25" fmla="*/ 317 h 385"/>
                  <a:gd name="T26" fmla="*/ 63 w 197"/>
                  <a:gd name="T27" fmla="*/ 306 h 385"/>
                  <a:gd name="T28" fmla="*/ 67 w 197"/>
                  <a:gd name="T29" fmla="*/ 297 h 385"/>
                  <a:gd name="T30" fmla="*/ 74 w 197"/>
                  <a:gd name="T31" fmla="*/ 285 h 385"/>
                  <a:gd name="T32" fmla="*/ 82 w 197"/>
                  <a:gd name="T33" fmla="*/ 274 h 385"/>
                  <a:gd name="T34" fmla="*/ 90 w 197"/>
                  <a:gd name="T35" fmla="*/ 266 h 385"/>
                  <a:gd name="T36" fmla="*/ 98 w 197"/>
                  <a:gd name="T37" fmla="*/ 254 h 385"/>
                  <a:gd name="T38" fmla="*/ 106 w 197"/>
                  <a:gd name="T39" fmla="*/ 242 h 385"/>
                  <a:gd name="T40" fmla="*/ 114 w 197"/>
                  <a:gd name="T41" fmla="*/ 227 h 385"/>
                  <a:gd name="T42" fmla="*/ 122 w 197"/>
                  <a:gd name="T43" fmla="*/ 214 h 385"/>
                  <a:gd name="T44" fmla="*/ 125 w 197"/>
                  <a:gd name="T45" fmla="*/ 202 h 385"/>
                  <a:gd name="T46" fmla="*/ 134 w 197"/>
                  <a:gd name="T47" fmla="*/ 190 h 385"/>
                  <a:gd name="T48" fmla="*/ 141 w 197"/>
                  <a:gd name="T49" fmla="*/ 179 h 385"/>
                  <a:gd name="T50" fmla="*/ 149 w 197"/>
                  <a:gd name="T51" fmla="*/ 167 h 385"/>
                  <a:gd name="T52" fmla="*/ 153 w 197"/>
                  <a:gd name="T53" fmla="*/ 155 h 385"/>
                  <a:gd name="T54" fmla="*/ 162 w 197"/>
                  <a:gd name="T55" fmla="*/ 139 h 385"/>
                  <a:gd name="T56" fmla="*/ 165 w 197"/>
                  <a:gd name="T57" fmla="*/ 127 h 385"/>
                  <a:gd name="T58" fmla="*/ 173 w 197"/>
                  <a:gd name="T59" fmla="*/ 116 h 385"/>
                  <a:gd name="T60" fmla="*/ 177 w 197"/>
                  <a:gd name="T61" fmla="*/ 104 h 385"/>
                  <a:gd name="T62" fmla="*/ 181 w 197"/>
                  <a:gd name="T63" fmla="*/ 91 h 385"/>
                  <a:gd name="T64" fmla="*/ 185 w 197"/>
                  <a:gd name="T65" fmla="*/ 79 h 385"/>
                  <a:gd name="T66" fmla="*/ 189 w 197"/>
                  <a:gd name="T67" fmla="*/ 68 h 385"/>
                  <a:gd name="T68" fmla="*/ 193 w 197"/>
                  <a:gd name="T69" fmla="*/ 60 h 385"/>
                  <a:gd name="T70" fmla="*/ 193 w 197"/>
                  <a:gd name="T71" fmla="*/ 49 h 385"/>
                  <a:gd name="T72" fmla="*/ 197 w 197"/>
                  <a:gd name="T73" fmla="*/ 37 h 385"/>
                  <a:gd name="T74" fmla="*/ 197 w 197"/>
                  <a:gd name="T75" fmla="*/ 28 h 385"/>
                  <a:gd name="T76" fmla="*/ 197 w 197"/>
                  <a:gd name="T77" fmla="*/ 21 h 385"/>
                  <a:gd name="T78" fmla="*/ 197 w 197"/>
                  <a:gd name="T79" fmla="*/ 9 h 385"/>
                  <a:gd name="T80" fmla="*/ 193 w 197"/>
                  <a:gd name="T81" fmla="*/ 0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7"/>
                  <a:gd name="T124" fmla="*/ 0 h 385"/>
                  <a:gd name="T125" fmla="*/ 197 w 197"/>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7" h="385">
                    <a:moveTo>
                      <a:pt x="0" y="385"/>
                    </a:moveTo>
                    <a:lnTo>
                      <a:pt x="3" y="385"/>
                    </a:lnTo>
                    <a:lnTo>
                      <a:pt x="3" y="380"/>
                    </a:lnTo>
                    <a:lnTo>
                      <a:pt x="7" y="380"/>
                    </a:lnTo>
                    <a:lnTo>
                      <a:pt x="11" y="377"/>
                    </a:lnTo>
                    <a:lnTo>
                      <a:pt x="14" y="369"/>
                    </a:lnTo>
                    <a:lnTo>
                      <a:pt x="19" y="364"/>
                    </a:lnTo>
                    <a:lnTo>
                      <a:pt x="23" y="357"/>
                    </a:lnTo>
                    <a:lnTo>
                      <a:pt x="30" y="353"/>
                    </a:lnTo>
                    <a:lnTo>
                      <a:pt x="35" y="345"/>
                    </a:lnTo>
                    <a:lnTo>
                      <a:pt x="42" y="337"/>
                    </a:lnTo>
                    <a:lnTo>
                      <a:pt x="46" y="325"/>
                    </a:lnTo>
                    <a:lnTo>
                      <a:pt x="54" y="317"/>
                    </a:lnTo>
                    <a:lnTo>
                      <a:pt x="63" y="306"/>
                    </a:lnTo>
                    <a:lnTo>
                      <a:pt x="67" y="297"/>
                    </a:lnTo>
                    <a:lnTo>
                      <a:pt x="74" y="285"/>
                    </a:lnTo>
                    <a:lnTo>
                      <a:pt x="82" y="274"/>
                    </a:lnTo>
                    <a:lnTo>
                      <a:pt x="90" y="266"/>
                    </a:lnTo>
                    <a:lnTo>
                      <a:pt x="98" y="254"/>
                    </a:lnTo>
                    <a:lnTo>
                      <a:pt x="106" y="242"/>
                    </a:lnTo>
                    <a:lnTo>
                      <a:pt x="114" y="227"/>
                    </a:lnTo>
                    <a:lnTo>
                      <a:pt x="122" y="214"/>
                    </a:lnTo>
                    <a:lnTo>
                      <a:pt x="125" y="202"/>
                    </a:lnTo>
                    <a:lnTo>
                      <a:pt x="134" y="190"/>
                    </a:lnTo>
                    <a:lnTo>
                      <a:pt x="141" y="179"/>
                    </a:lnTo>
                    <a:lnTo>
                      <a:pt x="149" y="167"/>
                    </a:lnTo>
                    <a:lnTo>
                      <a:pt x="153" y="155"/>
                    </a:lnTo>
                    <a:lnTo>
                      <a:pt x="162" y="139"/>
                    </a:lnTo>
                    <a:lnTo>
                      <a:pt x="165" y="127"/>
                    </a:lnTo>
                    <a:lnTo>
                      <a:pt x="173" y="116"/>
                    </a:lnTo>
                    <a:lnTo>
                      <a:pt x="177" y="104"/>
                    </a:lnTo>
                    <a:lnTo>
                      <a:pt x="181" y="91"/>
                    </a:lnTo>
                    <a:lnTo>
                      <a:pt x="185" y="79"/>
                    </a:lnTo>
                    <a:lnTo>
                      <a:pt x="189" y="68"/>
                    </a:lnTo>
                    <a:lnTo>
                      <a:pt x="193" y="60"/>
                    </a:lnTo>
                    <a:lnTo>
                      <a:pt x="193" y="49"/>
                    </a:lnTo>
                    <a:lnTo>
                      <a:pt x="197" y="37"/>
                    </a:lnTo>
                    <a:lnTo>
                      <a:pt x="197" y="28"/>
                    </a:lnTo>
                    <a:lnTo>
                      <a:pt x="197" y="21"/>
                    </a:lnTo>
                    <a:lnTo>
                      <a:pt x="197" y="9"/>
                    </a:lnTo>
                    <a:lnTo>
                      <a:pt x="193"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6" name="Freeform 222">
                <a:extLst>
                  <a:ext uri="{FF2B5EF4-FFF2-40B4-BE49-F238E27FC236}">
                    <a16:creationId xmlns:a16="http://schemas.microsoft.com/office/drawing/2014/main" id="{D52CA2FD-C6AA-466C-BE17-E79438E4F90B}"/>
                  </a:ext>
                </a:extLst>
              </p:cNvPr>
              <p:cNvSpPr>
                <a:spLocks/>
              </p:cNvSpPr>
              <p:nvPr/>
            </p:nvSpPr>
            <p:spPr bwMode="auto">
              <a:xfrm>
                <a:off x="3263" y="2120"/>
                <a:ext cx="41" cy="540"/>
              </a:xfrm>
              <a:custGeom>
                <a:avLst/>
                <a:gdLst>
                  <a:gd name="T0" fmla="*/ 203 w 203"/>
                  <a:gd name="T1" fmla="*/ 2699 h 2699"/>
                  <a:gd name="T2" fmla="*/ 203 w 203"/>
                  <a:gd name="T3" fmla="*/ 2692 h 2699"/>
                  <a:gd name="T4" fmla="*/ 203 w 203"/>
                  <a:gd name="T5" fmla="*/ 2685 h 2699"/>
                  <a:gd name="T6" fmla="*/ 203 w 203"/>
                  <a:gd name="T7" fmla="*/ 2676 h 2699"/>
                  <a:gd name="T8" fmla="*/ 199 w 203"/>
                  <a:gd name="T9" fmla="*/ 2669 h 2699"/>
                  <a:gd name="T10" fmla="*/ 199 w 203"/>
                  <a:gd name="T11" fmla="*/ 2660 h 2699"/>
                  <a:gd name="T12" fmla="*/ 199 w 203"/>
                  <a:gd name="T13" fmla="*/ 2653 h 2699"/>
                  <a:gd name="T14" fmla="*/ 199 w 203"/>
                  <a:gd name="T15" fmla="*/ 2644 h 2699"/>
                  <a:gd name="T16" fmla="*/ 194 w 203"/>
                  <a:gd name="T17" fmla="*/ 2632 h 2699"/>
                  <a:gd name="T18" fmla="*/ 194 w 203"/>
                  <a:gd name="T19" fmla="*/ 2625 h 2699"/>
                  <a:gd name="T20" fmla="*/ 191 w 203"/>
                  <a:gd name="T21" fmla="*/ 2616 h 2699"/>
                  <a:gd name="T22" fmla="*/ 191 w 203"/>
                  <a:gd name="T23" fmla="*/ 2609 h 2699"/>
                  <a:gd name="T24" fmla="*/ 187 w 203"/>
                  <a:gd name="T25" fmla="*/ 2597 h 2699"/>
                  <a:gd name="T26" fmla="*/ 183 w 203"/>
                  <a:gd name="T27" fmla="*/ 2590 h 2699"/>
                  <a:gd name="T28" fmla="*/ 183 w 203"/>
                  <a:gd name="T29" fmla="*/ 2581 h 2699"/>
                  <a:gd name="T30" fmla="*/ 178 w 203"/>
                  <a:gd name="T31" fmla="*/ 2569 h 2699"/>
                  <a:gd name="T32" fmla="*/ 175 w 203"/>
                  <a:gd name="T33" fmla="*/ 2562 h 2699"/>
                  <a:gd name="T34" fmla="*/ 171 w 203"/>
                  <a:gd name="T35" fmla="*/ 2553 h 2699"/>
                  <a:gd name="T36" fmla="*/ 167 w 203"/>
                  <a:gd name="T37" fmla="*/ 2546 h 2699"/>
                  <a:gd name="T38" fmla="*/ 163 w 203"/>
                  <a:gd name="T39" fmla="*/ 2537 h 2699"/>
                  <a:gd name="T40" fmla="*/ 155 w 203"/>
                  <a:gd name="T41" fmla="*/ 2526 h 2699"/>
                  <a:gd name="T42" fmla="*/ 4 w 203"/>
                  <a:gd name="T43" fmla="*/ 5 h 2699"/>
                  <a:gd name="T44" fmla="*/ 9 w 203"/>
                  <a:gd name="T45" fmla="*/ 12 h 2699"/>
                  <a:gd name="T46" fmla="*/ 13 w 203"/>
                  <a:gd name="T47" fmla="*/ 21 h 2699"/>
                  <a:gd name="T48" fmla="*/ 16 w 203"/>
                  <a:gd name="T49" fmla="*/ 32 h 2699"/>
                  <a:gd name="T50" fmla="*/ 20 w 203"/>
                  <a:gd name="T51" fmla="*/ 40 h 2699"/>
                  <a:gd name="T52" fmla="*/ 25 w 203"/>
                  <a:gd name="T53" fmla="*/ 48 h 2699"/>
                  <a:gd name="T54" fmla="*/ 28 w 203"/>
                  <a:gd name="T55" fmla="*/ 56 h 2699"/>
                  <a:gd name="T56" fmla="*/ 32 w 203"/>
                  <a:gd name="T57" fmla="*/ 64 h 2699"/>
                  <a:gd name="T58" fmla="*/ 32 w 203"/>
                  <a:gd name="T59" fmla="*/ 76 h 2699"/>
                  <a:gd name="T60" fmla="*/ 36 w 203"/>
                  <a:gd name="T61" fmla="*/ 84 h 2699"/>
                  <a:gd name="T62" fmla="*/ 41 w 203"/>
                  <a:gd name="T63" fmla="*/ 92 h 2699"/>
                  <a:gd name="T64" fmla="*/ 41 w 203"/>
                  <a:gd name="T65" fmla="*/ 100 h 2699"/>
                  <a:gd name="T66" fmla="*/ 41 w 203"/>
                  <a:gd name="T67" fmla="*/ 107 h 2699"/>
                  <a:gd name="T68" fmla="*/ 44 w 203"/>
                  <a:gd name="T69" fmla="*/ 116 h 2699"/>
                  <a:gd name="T70" fmla="*/ 44 w 203"/>
                  <a:gd name="T71" fmla="*/ 123 h 2699"/>
                  <a:gd name="T72" fmla="*/ 44 w 203"/>
                  <a:gd name="T73" fmla="*/ 135 h 2699"/>
                  <a:gd name="T74" fmla="*/ 48 w 203"/>
                  <a:gd name="T75" fmla="*/ 143 h 2699"/>
                  <a:gd name="T76" fmla="*/ 48 w 203"/>
                  <a:gd name="T77" fmla="*/ 151 h 2699"/>
                  <a:gd name="T78" fmla="*/ 48 w 203"/>
                  <a:gd name="T79" fmla="*/ 159 h 2699"/>
                  <a:gd name="T80" fmla="*/ 48 w 203"/>
                  <a:gd name="T81" fmla="*/ 167 h 26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
                  <a:gd name="T124" fmla="*/ 0 h 2699"/>
                  <a:gd name="T125" fmla="*/ 203 w 203"/>
                  <a:gd name="T126" fmla="*/ 2699 h 26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 h="2699">
                    <a:moveTo>
                      <a:pt x="48" y="167"/>
                    </a:moveTo>
                    <a:lnTo>
                      <a:pt x="203" y="2699"/>
                    </a:lnTo>
                    <a:lnTo>
                      <a:pt x="203" y="2696"/>
                    </a:lnTo>
                    <a:lnTo>
                      <a:pt x="203" y="2692"/>
                    </a:lnTo>
                    <a:lnTo>
                      <a:pt x="203" y="2688"/>
                    </a:lnTo>
                    <a:lnTo>
                      <a:pt x="203" y="2685"/>
                    </a:lnTo>
                    <a:lnTo>
                      <a:pt x="203" y="2680"/>
                    </a:lnTo>
                    <a:lnTo>
                      <a:pt x="203" y="2676"/>
                    </a:lnTo>
                    <a:lnTo>
                      <a:pt x="199" y="2672"/>
                    </a:lnTo>
                    <a:lnTo>
                      <a:pt x="199" y="2669"/>
                    </a:lnTo>
                    <a:lnTo>
                      <a:pt x="199" y="2664"/>
                    </a:lnTo>
                    <a:lnTo>
                      <a:pt x="199" y="2660"/>
                    </a:lnTo>
                    <a:lnTo>
                      <a:pt x="199" y="2657"/>
                    </a:lnTo>
                    <a:lnTo>
                      <a:pt x="199" y="2653"/>
                    </a:lnTo>
                    <a:lnTo>
                      <a:pt x="199" y="2648"/>
                    </a:lnTo>
                    <a:lnTo>
                      <a:pt x="199" y="2644"/>
                    </a:lnTo>
                    <a:lnTo>
                      <a:pt x="194" y="2636"/>
                    </a:lnTo>
                    <a:lnTo>
                      <a:pt x="194" y="2632"/>
                    </a:lnTo>
                    <a:lnTo>
                      <a:pt x="194" y="2629"/>
                    </a:lnTo>
                    <a:lnTo>
                      <a:pt x="194" y="2625"/>
                    </a:lnTo>
                    <a:lnTo>
                      <a:pt x="194" y="2620"/>
                    </a:lnTo>
                    <a:lnTo>
                      <a:pt x="191" y="2616"/>
                    </a:lnTo>
                    <a:lnTo>
                      <a:pt x="191" y="2613"/>
                    </a:lnTo>
                    <a:lnTo>
                      <a:pt x="191" y="2609"/>
                    </a:lnTo>
                    <a:lnTo>
                      <a:pt x="187" y="2601"/>
                    </a:lnTo>
                    <a:lnTo>
                      <a:pt x="187" y="2597"/>
                    </a:lnTo>
                    <a:lnTo>
                      <a:pt x="187" y="2593"/>
                    </a:lnTo>
                    <a:lnTo>
                      <a:pt x="183" y="2590"/>
                    </a:lnTo>
                    <a:lnTo>
                      <a:pt x="183" y="2585"/>
                    </a:lnTo>
                    <a:lnTo>
                      <a:pt x="183" y="2581"/>
                    </a:lnTo>
                    <a:lnTo>
                      <a:pt x="178" y="2577"/>
                    </a:lnTo>
                    <a:lnTo>
                      <a:pt x="178" y="2569"/>
                    </a:lnTo>
                    <a:lnTo>
                      <a:pt x="175" y="2565"/>
                    </a:lnTo>
                    <a:lnTo>
                      <a:pt x="175" y="2562"/>
                    </a:lnTo>
                    <a:lnTo>
                      <a:pt x="175" y="2558"/>
                    </a:lnTo>
                    <a:lnTo>
                      <a:pt x="171" y="2553"/>
                    </a:lnTo>
                    <a:lnTo>
                      <a:pt x="167" y="2549"/>
                    </a:lnTo>
                    <a:lnTo>
                      <a:pt x="167" y="2546"/>
                    </a:lnTo>
                    <a:lnTo>
                      <a:pt x="163" y="2542"/>
                    </a:lnTo>
                    <a:lnTo>
                      <a:pt x="163" y="2537"/>
                    </a:lnTo>
                    <a:lnTo>
                      <a:pt x="159" y="2530"/>
                    </a:lnTo>
                    <a:lnTo>
                      <a:pt x="155" y="2526"/>
                    </a:lnTo>
                    <a:lnTo>
                      <a:pt x="0" y="0"/>
                    </a:lnTo>
                    <a:lnTo>
                      <a:pt x="4" y="5"/>
                    </a:lnTo>
                    <a:lnTo>
                      <a:pt x="4" y="9"/>
                    </a:lnTo>
                    <a:lnTo>
                      <a:pt x="9" y="12"/>
                    </a:lnTo>
                    <a:lnTo>
                      <a:pt x="13" y="16"/>
                    </a:lnTo>
                    <a:lnTo>
                      <a:pt x="13" y="21"/>
                    </a:lnTo>
                    <a:lnTo>
                      <a:pt x="16" y="28"/>
                    </a:lnTo>
                    <a:lnTo>
                      <a:pt x="16" y="32"/>
                    </a:lnTo>
                    <a:lnTo>
                      <a:pt x="20" y="37"/>
                    </a:lnTo>
                    <a:lnTo>
                      <a:pt x="20" y="40"/>
                    </a:lnTo>
                    <a:lnTo>
                      <a:pt x="25" y="44"/>
                    </a:lnTo>
                    <a:lnTo>
                      <a:pt x="25" y="48"/>
                    </a:lnTo>
                    <a:lnTo>
                      <a:pt x="28" y="52"/>
                    </a:lnTo>
                    <a:lnTo>
                      <a:pt x="28" y="56"/>
                    </a:lnTo>
                    <a:lnTo>
                      <a:pt x="28" y="60"/>
                    </a:lnTo>
                    <a:lnTo>
                      <a:pt x="32" y="64"/>
                    </a:lnTo>
                    <a:lnTo>
                      <a:pt x="32" y="68"/>
                    </a:lnTo>
                    <a:lnTo>
                      <a:pt x="32" y="76"/>
                    </a:lnTo>
                    <a:lnTo>
                      <a:pt x="36" y="79"/>
                    </a:lnTo>
                    <a:lnTo>
                      <a:pt x="36" y="84"/>
                    </a:lnTo>
                    <a:lnTo>
                      <a:pt x="36" y="88"/>
                    </a:lnTo>
                    <a:lnTo>
                      <a:pt x="41" y="92"/>
                    </a:lnTo>
                    <a:lnTo>
                      <a:pt x="41" y="95"/>
                    </a:lnTo>
                    <a:lnTo>
                      <a:pt x="41" y="100"/>
                    </a:lnTo>
                    <a:lnTo>
                      <a:pt x="41" y="104"/>
                    </a:lnTo>
                    <a:lnTo>
                      <a:pt x="41" y="107"/>
                    </a:lnTo>
                    <a:lnTo>
                      <a:pt x="44" y="111"/>
                    </a:lnTo>
                    <a:lnTo>
                      <a:pt x="44" y="116"/>
                    </a:lnTo>
                    <a:lnTo>
                      <a:pt x="44" y="120"/>
                    </a:lnTo>
                    <a:lnTo>
                      <a:pt x="44" y="123"/>
                    </a:lnTo>
                    <a:lnTo>
                      <a:pt x="44" y="127"/>
                    </a:lnTo>
                    <a:lnTo>
                      <a:pt x="44" y="135"/>
                    </a:lnTo>
                    <a:lnTo>
                      <a:pt x="44" y="139"/>
                    </a:lnTo>
                    <a:lnTo>
                      <a:pt x="48" y="143"/>
                    </a:lnTo>
                    <a:lnTo>
                      <a:pt x="48" y="148"/>
                    </a:lnTo>
                    <a:lnTo>
                      <a:pt x="48" y="151"/>
                    </a:lnTo>
                    <a:lnTo>
                      <a:pt x="48" y="155"/>
                    </a:lnTo>
                    <a:lnTo>
                      <a:pt x="48" y="159"/>
                    </a:lnTo>
                    <a:lnTo>
                      <a:pt x="48" y="163"/>
                    </a:lnTo>
                    <a:lnTo>
                      <a:pt x="48" y="167"/>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7" name="Freeform 223">
                <a:extLst>
                  <a:ext uri="{FF2B5EF4-FFF2-40B4-BE49-F238E27FC236}">
                    <a16:creationId xmlns:a16="http://schemas.microsoft.com/office/drawing/2014/main" id="{8B7CCC63-6402-43EA-8EFD-507A7F61B38A}"/>
                  </a:ext>
                </a:extLst>
              </p:cNvPr>
              <p:cNvSpPr>
                <a:spLocks/>
              </p:cNvSpPr>
              <p:nvPr/>
            </p:nvSpPr>
            <p:spPr bwMode="auto">
              <a:xfrm>
                <a:off x="3261" y="2117"/>
                <a:ext cx="33" cy="508"/>
              </a:xfrm>
              <a:custGeom>
                <a:avLst/>
                <a:gdLst>
                  <a:gd name="T0" fmla="*/ 12 w 167"/>
                  <a:gd name="T1" fmla="*/ 16 h 2542"/>
                  <a:gd name="T2" fmla="*/ 167 w 167"/>
                  <a:gd name="T3" fmla="*/ 2542 h 2542"/>
                  <a:gd name="T4" fmla="*/ 167 w 167"/>
                  <a:gd name="T5" fmla="*/ 2537 h 2542"/>
                  <a:gd name="T6" fmla="*/ 163 w 167"/>
                  <a:gd name="T7" fmla="*/ 2537 h 2542"/>
                  <a:gd name="T8" fmla="*/ 163 w 167"/>
                  <a:gd name="T9" fmla="*/ 2534 h 2542"/>
                  <a:gd name="T10" fmla="*/ 163 w 167"/>
                  <a:gd name="T11" fmla="*/ 2530 h 2542"/>
                  <a:gd name="T12" fmla="*/ 159 w 167"/>
                  <a:gd name="T13" fmla="*/ 2530 h 2542"/>
                  <a:gd name="T14" fmla="*/ 159 w 167"/>
                  <a:gd name="T15" fmla="*/ 2526 h 2542"/>
                  <a:gd name="T16" fmla="*/ 155 w 167"/>
                  <a:gd name="T17" fmla="*/ 2526 h 2542"/>
                  <a:gd name="T18" fmla="*/ 0 w 167"/>
                  <a:gd name="T19" fmla="*/ 0 h 2542"/>
                  <a:gd name="T20" fmla="*/ 0 w 167"/>
                  <a:gd name="T21" fmla="*/ 5 h 2542"/>
                  <a:gd name="T22" fmla="*/ 5 w 167"/>
                  <a:gd name="T23" fmla="*/ 5 h 2542"/>
                  <a:gd name="T24" fmla="*/ 5 w 167"/>
                  <a:gd name="T25" fmla="*/ 9 h 2542"/>
                  <a:gd name="T26" fmla="*/ 9 w 167"/>
                  <a:gd name="T27" fmla="*/ 13 h 2542"/>
                  <a:gd name="T28" fmla="*/ 9 w 167"/>
                  <a:gd name="T29" fmla="*/ 16 h 2542"/>
                  <a:gd name="T30" fmla="*/ 12 w 167"/>
                  <a:gd name="T31" fmla="*/ 16 h 25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2542"/>
                  <a:gd name="T50" fmla="*/ 167 w 167"/>
                  <a:gd name="T51" fmla="*/ 2542 h 25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2542">
                    <a:moveTo>
                      <a:pt x="12" y="16"/>
                    </a:moveTo>
                    <a:lnTo>
                      <a:pt x="167" y="2542"/>
                    </a:lnTo>
                    <a:lnTo>
                      <a:pt x="167" y="2537"/>
                    </a:lnTo>
                    <a:lnTo>
                      <a:pt x="163" y="2537"/>
                    </a:lnTo>
                    <a:lnTo>
                      <a:pt x="163" y="2534"/>
                    </a:lnTo>
                    <a:lnTo>
                      <a:pt x="163" y="2530"/>
                    </a:lnTo>
                    <a:lnTo>
                      <a:pt x="159" y="2530"/>
                    </a:lnTo>
                    <a:lnTo>
                      <a:pt x="159" y="2526"/>
                    </a:lnTo>
                    <a:lnTo>
                      <a:pt x="155" y="2526"/>
                    </a:lnTo>
                    <a:lnTo>
                      <a:pt x="0" y="0"/>
                    </a:lnTo>
                    <a:lnTo>
                      <a:pt x="0" y="5"/>
                    </a:lnTo>
                    <a:lnTo>
                      <a:pt x="5" y="5"/>
                    </a:lnTo>
                    <a:lnTo>
                      <a:pt x="5" y="9"/>
                    </a:lnTo>
                    <a:lnTo>
                      <a:pt x="9" y="13"/>
                    </a:lnTo>
                    <a:lnTo>
                      <a:pt x="9" y="16"/>
                    </a:lnTo>
                    <a:lnTo>
                      <a:pt x="12" y="16"/>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8" name="Freeform 224">
                <a:extLst>
                  <a:ext uri="{FF2B5EF4-FFF2-40B4-BE49-F238E27FC236}">
                    <a16:creationId xmlns:a16="http://schemas.microsoft.com/office/drawing/2014/main" id="{05FB57CF-EF70-4959-8275-0874D0E71746}"/>
                  </a:ext>
                </a:extLst>
              </p:cNvPr>
              <p:cNvSpPr>
                <a:spLocks/>
              </p:cNvSpPr>
              <p:nvPr/>
            </p:nvSpPr>
            <p:spPr bwMode="auto">
              <a:xfrm>
                <a:off x="3257" y="2115"/>
                <a:ext cx="35" cy="507"/>
              </a:xfrm>
              <a:custGeom>
                <a:avLst/>
                <a:gdLst>
                  <a:gd name="T0" fmla="*/ 16 w 171"/>
                  <a:gd name="T1" fmla="*/ 11 h 2537"/>
                  <a:gd name="T2" fmla="*/ 171 w 171"/>
                  <a:gd name="T3" fmla="*/ 2537 h 2537"/>
                  <a:gd name="T4" fmla="*/ 171 w 171"/>
                  <a:gd name="T5" fmla="*/ 2533 h 2537"/>
                  <a:gd name="T6" fmla="*/ 167 w 171"/>
                  <a:gd name="T7" fmla="*/ 2533 h 2537"/>
                  <a:gd name="T8" fmla="*/ 167 w 171"/>
                  <a:gd name="T9" fmla="*/ 2529 h 2537"/>
                  <a:gd name="T10" fmla="*/ 164 w 171"/>
                  <a:gd name="T11" fmla="*/ 2529 h 2537"/>
                  <a:gd name="T12" fmla="*/ 164 w 171"/>
                  <a:gd name="T13" fmla="*/ 2525 h 2537"/>
                  <a:gd name="T14" fmla="*/ 159 w 171"/>
                  <a:gd name="T15" fmla="*/ 2525 h 2537"/>
                  <a:gd name="T16" fmla="*/ 159 w 171"/>
                  <a:gd name="T17" fmla="*/ 2521 h 2537"/>
                  <a:gd name="T18" fmla="*/ 0 w 171"/>
                  <a:gd name="T19" fmla="*/ 0 h 2537"/>
                  <a:gd name="T20" fmla="*/ 5 w 171"/>
                  <a:gd name="T21" fmla="*/ 0 h 2537"/>
                  <a:gd name="T22" fmla="*/ 5 w 171"/>
                  <a:gd name="T23" fmla="*/ 4 h 2537"/>
                  <a:gd name="T24" fmla="*/ 9 w 171"/>
                  <a:gd name="T25" fmla="*/ 4 h 2537"/>
                  <a:gd name="T26" fmla="*/ 9 w 171"/>
                  <a:gd name="T27" fmla="*/ 8 h 2537"/>
                  <a:gd name="T28" fmla="*/ 13 w 171"/>
                  <a:gd name="T29" fmla="*/ 8 h 2537"/>
                  <a:gd name="T30" fmla="*/ 13 w 171"/>
                  <a:gd name="T31" fmla="*/ 11 h 2537"/>
                  <a:gd name="T32" fmla="*/ 16 w 171"/>
                  <a:gd name="T33" fmla="*/ 11 h 25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2537"/>
                  <a:gd name="T53" fmla="*/ 171 w 171"/>
                  <a:gd name="T54" fmla="*/ 2537 h 25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2537">
                    <a:moveTo>
                      <a:pt x="16" y="11"/>
                    </a:moveTo>
                    <a:lnTo>
                      <a:pt x="171" y="2537"/>
                    </a:lnTo>
                    <a:lnTo>
                      <a:pt x="171" y="2533"/>
                    </a:lnTo>
                    <a:lnTo>
                      <a:pt x="167" y="2533"/>
                    </a:lnTo>
                    <a:lnTo>
                      <a:pt x="167" y="2529"/>
                    </a:lnTo>
                    <a:lnTo>
                      <a:pt x="164" y="2529"/>
                    </a:lnTo>
                    <a:lnTo>
                      <a:pt x="164" y="2525"/>
                    </a:lnTo>
                    <a:lnTo>
                      <a:pt x="159" y="2525"/>
                    </a:lnTo>
                    <a:lnTo>
                      <a:pt x="159" y="2521"/>
                    </a:lnTo>
                    <a:lnTo>
                      <a:pt x="0" y="0"/>
                    </a:lnTo>
                    <a:lnTo>
                      <a:pt x="5" y="0"/>
                    </a:lnTo>
                    <a:lnTo>
                      <a:pt x="5" y="4"/>
                    </a:lnTo>
                    <a:lnTo>
                      <a:pt x="9" y="4"/>
                    </a:lnTo>
                    <a:lnTo>
                      <a:pt x="9" y="8"/>
                    </a:lnTo>
                    <a:lnTo>
                      <a:pt x="13" y="8"/>
                    </a:lnTo>
                    <a:lnTo>
                      <a:pt x="13" y="11"/>
                    </a:lnTo>
                    <a:lnTo>
                      <a:pt x="16" y="11"/>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69" name="Freeform 225">
                <a:extLst>
                  <a:ext uri="{FF2B5EF4-FFF2-40B4-BE49-F238E27FC236}">
                    <a16:creationId xmlns:a16="http://schemas.microsoft.com/office/drawing/2014/main" id="{1F7F04E7-99F3-4F19-ABED-E1E842F6A3BF}"/>
                  </a:ext>
                </a:extLst>
              </p:cNvPr>
              <p:cNvSpPr>
                <a:spLocks/>
              </p:cNvSpPr>
              <p:nvPr/>
            </p:nvSpPr>
            <p:spPr bwMode="auto">
              <a:xfrm>
                <a:off x="3137" y="2087"/>
                <a:ext cx="152" cy="532"/>
              </a:xfrm>
              <a:custGeom>
                <a:avLst/>
                <a:gdLst>
                  <a:gd name="T0" fmla="*/ 759 w 759"/>
                  <a:gd name="T1" fmla="*/ 2660 h 2660"/>
                  <a:gd name="T2" fmla="*/ 751 w 759"/>
                  <a:gd name="T3" fmla="*/ 2656 h 2660"/>
                  <a:gd name="T4" fmla="*/ 748 w 759"/>
                  <a:gd name="T5" fmla="*/ 2652 h 2660"/>
                  <a:gd name="T6" fmla="*/ 743 w 759"/>
                  <a:gd name="T7" fmla="*/ 2648 h 2660"/>
                  <a:gd name="T8" fmla="*/ 739 w 759"/>
                  <a:gd name="T9" fmla="*/ 2645 h 2660"/>
                  <a:gd name="T10" fmla="*/ 736 w 759"/>
                  <a:gd name="T11" fmla="*/ 2640 h 2660"/>
                  <a:gd name="T12" fmla="*/ 732 w 759"/>
                  <a:gd name="T13" fmla="*/ 2636 h 2660"/>
                  <a:gd name="T14" fmla="*/ 727 w 759"/>
                  <a:gd name="T15" fmla="*/ 2633 h 2660"/>
                  <a:gd name="T16" fmla="*/ 720 w 759"/>
                  <a:gd name="T17" fmla="*/ 2629 h 2660"/>
                  <a:gd name="T18" fmla="*/ 708 w 759"/>
                  <a:gd name="T19" fmla="*/ 2624 h 2660"/>
                  <a:gd name="T20" fmla="*/ 696 w 759"/>
                  <a:gd name="T21" fmla="*/ 2620 h 2660"/>
                  <a:gd name="T22" fmla="*/ 684 w 759"/>
                  <a:gd name="T23" fmla="*/ 2617 h 2660"/>
                  <a:gd name="T24" fmla="*/ 664 w 759"/>
                  <a:gd name="T25" fmla="*/ 2608 h 2660"/>
                  <a:gd name="T26" fmla="*/ 644 w 759"/>
                  <a:gd name="T27" fmla="*/ 2605 h 2660"/>
                  <a:gd name="T28" fmla="*/ 625 w 759"/>
                  <a:gd name="T29" fmla="*/ 2597 h 2660"/>
                  <a:gd name="T30" fmla="*/ 600 w 759"/>
                  <a:gd name="T31" fmla="*/ 2592 h 2660"/>
                  <a:gd name="T32" fmla="*/ 577 w 759"/>
                  <a:gd name="T33" fmla="*/ 2585 h 2660"/>
                  <a:gd name="T34" fmla="*/ 549 w 759"/>
                  <a:gd name="T35" fmla="*/ 2577 h 2660"/>
                  <a:gd name="T36" fmla="*/ 521 w 759"/>
                  <a:gd name="T37" fmla="*/ 2569 h 2660"/>
                  <a:gd name="T38" fmla="*/ 494 w 759"/>
                  <a:gd name="T39" fmla="*/ 2565 h 2660"/>
                  <a:gd name="T40" fmla="*/ 463 w 759"/>
                  <a:gd name="T41" fmla="*/ 2557 h 2660"/>
                  <a:gd name="T42" fmla="*/ 431 w 759"/>
                  <a:gd name="T43" fmla="*/ 2550 h 2660"/>
                  <a:gd name="T44" fmla="*/ 399 w 759"/>
                  <a:gd name="T45" fmla="*/ 2541 h 2660"/>
                  <a:gd name="T46" fmla="*/ 364 w 759"/>
                  <a:gd name="T47" fmla="*/ 2534 h 2660"/>
                  <a:gd name="T48" fmla="*/ 328 w 759"/>
                  <a:gd name="T49" fmla="*/ 2525 h 2660"/>
                  <a:gd name="T50" fmla="*/ 292 w 759"/>
                  <a:gd name="T51" fmla="*/ 2518 h 2660"/>
                  <a:gd name="T52" fmla="*/ 257 w 759"/>
                  <a:gd name="T53" fmla="*/ 2513 h 2660"/>
                  <a:gd name="T54" fmla="*/ 221 w 759"/>
                  <a:gd name="T55" fmla="*/ 2506 h 2660"/>
                  <a:gd name="T56" fmla="*/ 0 w 759"/>
                  <a:gd name="T57" fmla="*/ 0 h 2660"/>
                  <a:gd name="T58" fmla="*/ 39 w 759"/>
                  <a:gd name="T59" fmla="*/ 4 h 2660"/>
                  <a:gd name="T60" fmla="*/ 79 w 759"/>
                  <a:gd name="T61" fmla="*/ 13 h 2660"/>
                  <a:gd name="T62" fmla="*/ 118 w 759"/>
                  <a:gd name="T63" fmla="*/ 16 h 2660"/>
                  <a:gd name="T64" fmla="*/ 158 w 759"/>
                  <a:gd name="T65" fmla="*/ 25 h 2660"/>
                  <a:gd name="T66" fmla="*/ 193 w 759"/>
                  <a:gd name="T67" fmla="*/ 28 h 2660"/>
                  <a:gd name="T68" fmla="*/ 229 w 759"/>
                  <a:gd name="T69" fmla="*/ 36 h 2660"/>
                  <a:gd name="T70" fmla="*/ 264 w 759"/>
                  <a:gd name="T71" fmla="*/ 41 h 2660"/>
                  <a:gd name="T72" fmla="*/ 301 w 759"/>
                  <a:gd name="T73" fmla="*/ 48 h 2660"/>
                  <a:gd name="T74" fmla="*/ 332 w 759"/>
                  <a:gd name="T75" fmla="*/ 55 h 2660"/>
                  <a:gd name="T76" fmla="*/ 364 w 759"/>
                  <a:gd name="T77" fmla="*/ 60 h 2660"/>
                  <a:gd name="T78" fmla="*/ 391 w 759"/>
                  <a:gd name="T79" fmla="*/ 68 h 2660"/>
                  <a:gd name="T80" fmla="*/ 419 w 759"/>
                  <a:gd name="T81" fmla="*/ 71 h 2660"/>
                  <a:gd name="T82" fmla="*/ 443 w 759"/>
                  <a:gd name="T83" fmla="*/ 76 h 2660"/>
                  <a:gd name="T84" fmla="*/ 466 w 759"/>
                  <a:gd name="T85" fmla="*/ 83 h 2660"/>
                  <a:gd name="T86" fmla="*/ 491 w 759"/>
                  <a:gd name="T87" fmla="*/ 87 h 2660"/>
                  <a:gd name="T88" fmla="*/ 510 w 759"/>
                  <a:gd name="T89" fmla="*/ 92 h 2660"/>
                  <a:gd name="T90" fmla="*/ 526 w 759"/>
                  <a:gd name="T91" fmla="*/ 99 h 2660"/>
                  <a:gd name="T92" fmla="*/ 542 w 759"/>
                  <a:gd name="T93" fmla="*/ 103 h 2660"/>
                  <a:gd name="T94" fmla="*/ 553 w 759"/>
                  <a:gd name="T95" fmla="*/ 108 h 2660"/>
                  <a:gd name="T96" fmla="*/ 561 w 759"/>
                  <a:gd name="T97" fmla="*/ 111 h 2660"/>
                  <a:gd name="T98" fmla="*/ 565 w 759"/>
                  <a:gd name="T99" fmla="*/ 115 h 2660"/>
                  <a:gd name="T100" fmla="*/ 574 w 759"/>
                  <a:gd name="T101" fmla="*/ 115 h 2660"/>
                  <a:gd name="T102" fmla="*/ 577 w 759"/>
                  <a:gd name="T103" fmla="*/ 119 h 2660"/>
                  <a:gd name="T104" fmla="*/ 585 w 759"/>
                  <a:gd name="T105" fmla="*/ 123 h 2660"/>
                  <a:gd name="T106" fmla="*/ 589 w 759"/>
                  <a:gd name="T107" fmla="*/ 127 h 2660"/>
                  <a:gd name="T108" fmla="*/ 593 w 759"/>
                  <a:gd name="T109" fmla="*/ 131 h 2660"/>
                  <a:gd name="T110" fmla="*/ 597 w 759"/>
                  <a:gd name="T111" fmla="*/ 135 h 2660"/>
                  <a:gd name="T112" fmla="*/ 600 w 759"/>
                  <a:gd name="T113" fmla="*/ 139 h 26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9"/>
                  <a:gd name="T172" fmla="*/ 0 h 2660"/>
                  <a:gd name="T173" fmla="*/ 759 w 759"/>
                  <a:gd name="T174" fmla="*/ 2660 h 26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9" h="2660">
                    <a:moveTo>
                      <a:pt x="600" y="139"/>
                    </a:moveTo>
                    <a:lnTo>
                      <a:pt x="759" y="2660"/>
                    </a:lnTo>
                    <a:lnTo>
                      <a:pt x="755" y="2656"/>
                    </a:lnTo>
                    <a:lnTo>
                      <a:pt x="751" y="2656"/>
                    </a:lnTo>
                    <a:lnTo>
                      <a:pt x="751" y="2652"/>
                    </a:lnTo>
                    <a:lnTo>
                      <a:pt x="748" y="2652"/>
                    </a:lnTo>
                    <a:lnTo>
                      <a:pt x="748" y="2648"/>
                    </a:lnTo>
                    <a:lnTo>
                      <a:pt x="743" y="2648"/>
                    </a:lnTo>
                    <a:lnTo>
                      <a:pt x="743" y="2645"/>
                    </a:lnTo>
                    <a:lnTo>
                      <a:pt x="739" y="2645"/>
                    </a:lnTo>
                    <a:lnTo>
                      <a:pt x="739" y="2640"/>
                    </a:lnTo>
                    <a:lnTo>
                      <a:pt x="736" y="2640"/>
                    </a:lnTo>
                    <a:lnTo>
                      <a:pt x="732" y="2640"/>
                    </a:lnTo>
                    <a:lnTo>
                      <a:pt x="732" y="2636"/>
                    </a:lnTo>
                    <a:lnTo>
                      <a:pt x="727" y="2636"/>
                    </a:lnTo>
                    <a:lnTo>
                      <a:pt x="727" y="2633"/>
                    </a:lnTo>
                    <a:lnTo>
                      <a:pt x="723" y="2633"/>
                    </a:lnTo>
                    <a:lnTo>
                      <a:pt x="720" y="2629"/>
                    </a:lnTo>
                    <a:lnTo>
                      <a:pt x="716" y="2629"/>
                    </a:lnTo>
                    <a:lnTo>
                      <a:pt x="708" y="2624"/>
                    </a:lnTo>
                    <a:lnTo>
                      <a:pt x="704" y="2624"/>
                    </a:lnTo>
                    <a:lnTo>
                      <a:pt x="696" y="2620"/>
                    </a:lnTo>
                    <a:lnTo>
                      <a:pt x="688" y="2617"/>
                    </a:lnTo>
                    <a:lnTo>
                      <a:pt x="684" y="2617"/>
                    </a:lnTo>
                    <a:lnTo>
                      <a:pt x="672" y="2613"/>
                    </a:lnTo>
                    <a:lnTo>
                      <a:pt x="664" y="2608"/>
                    </a:lnTo>
                    <a:lnTo>
                      <a:pt x="656" y="2608"/>
                    </a:lnTo>
                    <a:lnTo>
                      <a:pt x="644" y="2605"/>
                    </a:lnTo>
                    <a:lnTo>
                      <a:pt x="637" y="2601"/>
                    </a:lnTo>
                    <a:lnTo>
                      <a:pt x="625" y="2597"/>
                    </a:lnTo>
                    <a:lnTo>
                      <a:pt x="613" y="2592"/>
                    </a:lnTo>
                    <a:lnTo>
                      <a:pt x="600" y="2592"/>
                    </a:lnTo>
                    <a:lnTo>
                      <a:pt x="589" y="2589"/>
                    </a:lnTo>
                    <a:lnTo>
                      <a:pt x="577" y="2585"/>
                    </a:lnTo>
                    <a:lnTo>
                      <a:pt x="565" y="2581"/>
                    </a:lnTo>
                    <a:lnTo>
                      <a:pt x="549" y="2577"/>
                    </a:lnTo>
                    <a:lnTo>
                      <a:pt x="537" y="2573"/>
                    </a:lnTo>
                    <a:lnTo>
                      <a:pt x="521" y="2569"/>
                    </a:lnTo>
                    <a:lnTo>
                      <a:pt x="510" y="2569"/>
                    </a:lnTo>
                    <a:lnTo>
                      <a:pt x="494" y="2565"/>
                    </a:lnTo>
                    <a:lnTo>
                      <a:pt x="478" y="2561"/>
                    </a:lnTo>
                    <a:lnTo>
                      <a:pt x="463" y="2557"/>
                    </a:lnTo>
                    <a:lnTo>
                      <a:pt x="447" y="2553"/>
                    </a:lnTo>
                    <a:lnTo>
                      <a:pt x="431" y="2550"/>
                    </a:lnTo>
                    <a:lnTo>
                      <a:pt x="415" y="2545"/>
                    </a:lnTo>
                    <a:lnTo>
                      <a:pt x="399" y="2541"/>
                    </a:lnTo>
                    <a:lnTo>
                      <a:pt x="383" y="2537"/>
                    </a:lnTo>
                    <a:lnTo>
                      <a:pt x="364" y="2534"/>
                    </a:lnTo>
                    <a:lnTo>
                      <a:pt x="348" y="2529"/>
                    </a:lnTo>
                    <a:lnTo>
                      <a:pt x="328" y="2525"/>
                    </a:lnTo>
                    <a:lnTo>
                      <a:pt x="312" y="2522"/>
                    </a:lnTo>
                    <a:lnTo>
                      <a:pt x="292" y="2518"/>
                    </a:lnTo>
                    <a:lnTo>
                      <a:pt x="276" y="2518"/>
                    </a:lnTo>
                    <a:lnTo>
                      <a:pt x="257" y="2513"/>
                    </a:lnTo>
                    <a:lnTo>
                      <a:pt x="237" y="2510"/>
                    </a:lnTo>
                    <a:lnTo>
                      <a:pt x="221" y="2506"/>
                    </a:lnTo>
                    <a:lnTo>
                      <a:pt x="201" y="2502"/>
                    </a:lnTo>
                    <a:lnTo>
                      <a:pt x="0" y="0"/>
                    </a:lnTo>
                    <a:lnTo>
                      <a:pt x="19" y="0"/>
                    </a:lnTo>
                    <a:lnTo>
                      <a:pt x="39" y="4"/>
                    </a:lnTo>
                    <a:lnTo>
                      <a:pt x="58" y="9"/>
                    </a:lnTo>
                    <a:lnTo>
                      <a:pt x="79" y="13"/>
                    </a:lnTo>
                    <a:lnTo>
                      <a:pt x="98" y="13"/>
                    </a:lnTo>
                    <a:lnTo>
                      <a:pt x="118" y="16"/>
                    </a:lnTo>
                    <a:lnTo>
                      <a:pt x="137" y="20"/>
                    </a:lnTo>
                    <a:lnTo>
                      <a:pt x="158" y="25"/>
                    </a:lnTo>
                    <a:lnTo>
                      <a:pt x="174" y="28"/>
                    </a:lnTo>
                    <a:lnTo>
                      <a:pt x="193" y="28"/>
                    </a:lnTo>
                    <a:lnTo>
                      <a:pt x="213" y="32"/>
                    </a:lnTo>
                    <a:lnTo>
                      <a:pt x="229" y="36"/>
                    </a:lnTo>
                    <a:lnTo>
                      <a:pt x="248" y="41"/>
                    </a:lnTo>
                    <a:lnTo>
                      <a:pt x="264" y="41"/>
                    </a:lnTo>
                    <a:lnTo>
                      <a:pt x="280" y="44"/>
                    </a:lnTo>
                    <a:lnTo>
                      <a:pt x="301" y="48"/>
                    </a:lnTo>
                    <a:lnTo>
                      <a:pt x="316" y="52"/>
                    </a:lnTo>
                    <a:lnTo>
                      <a:pt x="332" y="55"/>
                    </a:lnTo>
                    <a:lnTo>
                      <a:pt x="348" y="55"/>
                    </a:lnTo>
                    <a:lnTo>
                      <a:pt x="364" y="60"/>
                    </a:lnTo>
                    <a:lnTo>
                      <a:pt x="375" y="64"/>
                    </a:lnTo>
                    <a:lnTo>
                      <a:pt x="391" y="68"/>
                    </a:lnTo>
                    <a:lnTo>
                      <a:pt x="407" y="68"/>
                    </a:lnTo>
                    <a:lnTo>
                      <a:pt x="419" y="71"/>
                    </a:lnTo>
                    <a:lnTo>
                      <a:pt x="431" y="76"/>
                    </a:lnTo>
                    <a:lnTo>
                      <a:pt x="443" y="76"/>
                    </a:lnTo>
                    <a:lnTo>
                      <a:pt x="459" y="80"/>
                    </a:lnTo>
                    <a:lnTo>
                      <a:pt x="466" y="83"/>
                    </a:lnTo>
                    <a:lnTo>
                      <a:pt x="478" y="83"/>
                    </a:lnTo>
                    <a:lnTo>
                      <a:pt x="491" y="87"/>
                    </a:lnTo>
                    <a:lnTo>
                      <a:pt x="498" y="92"/>
                    </a:lnTo>
                    <a:lnTo>
                      <a:pt x="510" y="92"/>
                    </a:lnTo>
                    <a:lnTo>
                      <a:pt x="518" y="95"/>
                    </a:lnTo>
                    <a:lnTo>
                      <a:pt x="526" y="99"/>
                    </a:lnTo>
                    <a:lnTo>
                      <a:pt x="533" y="99"/>
                    </a:lnTo>
                    <a:lnTo>
                      <a:pt x="542" y="103"/>
                    </a:lnTo>
                    <a:lnTo>
                      <a:pt x="546" y="103"/>
                    </a:lnTo>
                    <a:lnTo>
                      <a:pt x="553" y="108"/>
                    </a:lnTo>
                    <a:lnTo>
                      <a:pt x="558" y="108"/>
                    </a:lnTo>
                    <a:lnTo>
                      <a:pt x="561" y="111"/>
                    </a:lnTo>
                    <a:lnTo>
                      <a:pt x="565" y="111"/>
                    </a:lnTo>
                    <a:lnTo>
                      <a:pt x="565" y="115"/>
                    </a:lnTo>
                    <a:lnTo>
                      <a:pt x="569" y="115"/>
                    </a:lnTo>
                    <a:lnTo>
                      <a:pt x="574" y="115"/>
                    </a:lnTo>
                    <a:lnTo>
                      <a:pt x="574" y="119"/>
                    </a:lnTo>
                    <a:lnTo>
                      <a:pt x="577" y="119"/>
                    </a:lnTo>
                    <a:lnTo>
                      <a:pt x="581" y="123"/>
                    </a:lnTo>
                    <a:lnTo>
                      <a:pt x="585" y="123"/>
                    </a:lnTo>
                    <a:lnTo>
                      <a:pt x="585" y="127"/>
                    </a:lnTo>
                    <a:lnTo>
                      <a:pt x="589" y="127"/>
                    </a:lnTo>
                    <a:lnTo>
                      <a:pt x="589" y="131"/>
                    </a:lnTo>
                    <a:lnTo>
                      <a:pt x="593" y="131"/>
                    </a:lnTo>
                    <a:lnTo>
                      <a:pt x="597" y="131"/>
                    </a:lnTo>
                    <a:lnTo>
                      <a:pt x="597" y="135"/>
                    </a:lnTo>
                    <a:lnTo>
                      <a:pt x="600" y="135"/>
                    </a:lnTo>
                    <a:lnTo>
                      <a:pt x="600" y="139"/>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0" name="Freeform 226">
                <a:extLst>
                  <a:ext uri="{FF2B5EF4-FFF2-40B4-BE49-F238E27FC236}">
                    <a16:creationId xmlns:a16="http://schemas.microsoft.com/office/drawing/2014/main" id="{07A5E9EC-D913-426F-82F0-7ED5D8564EC0}"/>
                  </a:ext>
                </a:extLst>
              </p:cNvPr>
              <p:cNvSpPr>
                <a:spLocks/>
              </p:cNvSpPr>
              <p:nvPr/>
            </p:nvSpPr>
            <p:spPr bwMode="auto">
              <a:xfrm>
                <a:off x="2945" y="2071"/>
                <a:ext cx="233" cy="516"/>
              </a:xfrm>
              <a:custGeom>
                <a:avLst/>
                <a:gdLst>
                  <a:gd name="T0" fmla="*/ 1164 w 1164"/>
                  <a:gd name="T1" fmla="*/ 2581 h 2581"/>
                  <a:gd name="T2" fmla="*/ 1113 w 1164"/>
                  <a:gd name="T3" fmla="*/ 2569 h 2581"/>
                  <a:gd name="T4" fmla="*/ 1061 w 1164"/>
                  <a:gd name="T5" fmla="*/ 2561 h 2581"/>
                  <a:gd name="T6" fmla="*/ 1010 w 1164"/>
                  <a:gd name="T7" fmla="*/ 2553 h 2581"/>
                  <a:gd name="T8" fmla="*/ 958 w 1164"/>
                  <a:gd name="T9" fmla="*/ 2541 h 2581"/>
                  <a:gd name="T10" fmla="*/ 907 w 1164"/>
                  <a:gd name="T11" fmla="*/ 2534 h 2581"/>
                  <a:gd name="T12" fmla="*/ 855 w 1164"/>
                  <a:gd name="T13" fmla="*/ 2525 h 2581"/>
                  <a:gd name="T14" fmla="*/ 808 w 1164"/>
                  <a:gd name="T15" fmla="*/ 2518 h 2581"/>
                  <a:gd name="T16" fmla="*/ 757 w 1164"/>
                  <a:gd name="T17" fmla="*/ 2509 h 2581"/>
                  <a:gd name="T18" fmla="*/ 709 w 1164"/>
                  <a:gd name="T19" fmla="*/ 2506 h 2581"/>
                  <a:gd name="T20" fmla="*/ 662 w 1164"/>
                  <a:gd name="T21" fmla="*/ 2497 h 2581"/>
                  <a:gd name="T22" fmla="*/ 618 w 1164"/>
                  <a:gd name="T23" fmla="*/ 2493 h 2581"/>
                  <a:gd name="T24" fmla="*/ 574 w 1164"/>
                  <a:gd name="T25" fmla="*/ 2490 h 2581"/>
                  <a:gd name="T26" fmla="*/ 535 w 1164"/>
                  <a:gd name="T27" fmla="*/ 2486 h 2581"/>
                  <a:gd name="T28" fmla="*/ 500 w 1164"/>
                  <a:gd name="T29" fmla="*/ 2481 h 2581"/>
                  <a:gd name="T30" fmla="*/ 463 w 1164"/>
                  <a:gd name="T31" fmla="*/ 2478 h 2581"/>
                  <a:gd name="T32" fmla="*/ 433 w 1164"/>
                  <a:gd name="T33" fmla="*/ 2478 h 2581"/>
                  <a:gd name="T34" fmla="*/ 401 w 1164"/>
                  <a:gd name="T35" fmla="*/ 2478 h 2581"/>
                  <a:gd name="T36" fmla="*/ 377 w 1164"/>
                  <a:gd name="T37" fmla="*/ 2478 h 2581"/>
                  <a:gd name="T38" fmla="*/ 357 w 1164"/>
                  <a:gd name="T39" fmla="*/ 2481 h 2581"/>
                  <a:gd name="T40" fmla="*/ 336 w 1164"/>
                  <a:gd name="T41" fmla="*/ 2481 h 2581"/>
                  <a:gd name="T42" fmla="*/ 333 w 1164"/>
                  <a:gd name="T43" fmla="*/ 2486 h 2581"/>
                  <a:gd name="T44" fmla="*/ 325 w 1164"/>
                  <a:gd name="T45" fmla="*/ 2486 h 2581"/>
                  <a:gd name="T46" fmla="*/ 322 w 1164"/>
                  <a:gd name="T47" fmla="*/ 2490 h 2581"/>
                  <a:gd name="T48" fmla="*/ 313 w 1164"/>
                  <a:gd name="T49" fmla="*/ 2490 h 2581"/>
                  <a:gd name="T50" fmla="*/ 306 w 1164"/>
                  <a:gd name="T51" fmla="*/ 2493 h 2581"/>
                  <a:gd name="T52" fmla="*/ 297 w 1164"/>
                  <a:gd name="T53" fmla="*/ 2493 h 2581"/>
                  <a:gd name="T54" fmla="*/ 294 w 1164"/>
                  <a:gd name="T55" fmla="*/ 2497 h 2581"/>
                  <a:gd name="T56" fmla="*/ 285 w 1164"/>
                  <a:gd name="T57" fmla="*/ 2502 h 2581"/>
                  <a:gd name="T58" fmla="*/ 278 w 1164"/>
                  <a:gd name="T59" fmla="*/ 2502 h 2581"/>
                  <a:gd name="T60" fmla="*/ 274 w 1164"/>
                  <a:gd name="T61" fmla="*/ 2506 h 2581"/>
                  <a:gd name="T62" fmla="*/ 5 w 1164"/>
                  <a:gd name="T63" fmla="*/ 28 h 2581"/>
                  <a:gd name="T64" fmla="*/ 12 w 1164"/>
                  <a:gd name="T65" fmla="*/ 28 h 2581"/>
                  <a:gd name="T66" fmla="*/ 16 w 1164"/>
                  <a:gd name="T67" fmla="*/ 25 h 2581"/>
                  <a:gd name="T68" fmla="*/ 24 w 1164"/>
                  <a:gd name="T69" fmla="*/ 25 h 2581"/>
                  <a:gd name="T70" fmla="*/ 28 w 1164"/>
                  <a:gd name="T71" fmla="*/ 20 h 2581"/>
                  <a:gd name="T72" fmla="*/ 37 w 1164"/>
                  <a:gd name="T73" fmla="*/ 16 h 2581"/>
                  <a:gd name="T74" fmla="*/ 44 w 1164"/>
                  <a:gd name="T75" fmla="*/ 16 h 2581"/>
                  <a:gd name="T76" fmla="*/ 48 w 1164"/>
                  <a:gd name="T77" fmla="*/ 12 h 2581"/>
                  <a:gd name="T78" fmla="*/ 56 w 1164"/>
                  <a:gd name="T79" fmla="*/ 12 h 2581"/>
                  <a:gd name="T80" fmla="*/ 63 w 1164"/>
                  <a:gd name="T81" fmla="*/ 9 h 2581"/>
                  <a:gd name="T82" fmla="*/ 72 w 1164"/>
                  <a:gd name="T83" fmla="*/ 9 h 2581"/>
                  <a:gd name="T84" fmla="*/ 91 w 1164"/>
                  <a:gd name="T85" fmla="*/ 4 h 2581"/>
                  <a:gd name="T86" fmla="*/ 116 w 1164"/>
                  <a:gd name="T87" fmla="*/ 0 h 2581"/>
                  <a:gd name="T88" fmla="*/ 139 w 1164"/>
                  <a:gd name="T89" fmla="*/ 0 h 2581"/>
                  <a:gd name="T90" fmla="*/ 171 w 1164"/>
                  <a:gd name="T91" fmla="*/ 0 h 2581"/>
                  <a:gd name="T92" fmla="*/ 206 w 1164"/>
                  <a:gd name="T93" fmla="*/ 0 h 2581"/>
                  <a:gd name="T94" fmla="*/ 246 w 1164"/>
                  <a:gd name="T95" fmla="*/ 0 h 2581"/>
                  <a:gd name="T96" fmla="*/ 285 w 1164"/>
                  <a:gd name="T97" fmla="*/ 4 h 2581"/>
                  <a:gd name="T98" fmla="*/ 329 w 1164"/>
                  <a:gd name="T99" fmla="*/ 4 h 2581"/>
                  <a:gd name="T100" fmla="*/ 373 w 1164"/>
                  <a:gd name="T101" fmla="*/ 9 h 2581"/>
                  <a:gd name="T102" fmla="*/ 424 w 1164"/>
                  <a:gd name="T103" fmla="*/ 12 h 2581"/>
                  <a:gd name="T104" fmla="*/ 472 w 1164"/>
                  <a:gd name="T105" fmla="*/ 16 h 2581"/>
                  <a:gd name="T106" fmla="*/ 523 w 1164"/>
                  <a:gd name="T107" fmla="*/ 25 h 2581"/>
                  <a:gd name="T108" fmla="*/ 574 w 1164"/>
                  <a:gd name="T109" fmla="*/ 28 h 2581"/>
                  <a:gd name="T110" fmla="*/ 630 w 1164"/>
                  <a:gd name="T111" fmla="*/ 32 h 2581"/>
                  <a:gd name="T112" fmla="*/ 685 w 1164"/>
                  <a:gd name="T113" fmla="*/ 39 h 2581"/>
                  <a:gd name="T114" fmla="*/ 741 w 1164"/>
                  <a:gd name="T115" fmla="*/ 48 h 2581"/>
                  <a:gd name="T116" fmla="*/ 796 w 1164"/>
                  <a:gd name="T117" fmla="*/ 55 h 2581"/>
                  <a:gd name="T118" fmla="*/ 852 w 1164"/>
                  <a:gd name="T119" fmla="*/ 64 h 2581"/>
                  <a:gd name="T120" fmla="*/ 907 w 1164"/>
                  <a:gd name="T121" fmla="*/ 71 h 2581"/>
                  <a:gd name="T122" fmla="*/ 963 w 1164"/>
                  <a:gd name="T123" fmla="*/ 79 h 25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4"/>
                  <a:gd name="T187" fmla="*/ 0 h 2581"/>
                  <a:gd name="T188" fmla="*/ 1164 w 1164"/>
                  <a:gd name="T189" fmla="*/ 2581 h 25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4" h="2581">
                    <a:moveTo>
                      <a:pt x="963" y="79"/>
                    </a:moveTo>
                    <a:lnTo>
                      <a:pt x="1164" y="2581"/>
                    </a:lnTo>
                    <a:lnTo>
                      <a:pt x="1141" y="2576"/>
                    </a:lnTo>
                    <a:lnTo>
                      <a:pt x="1113" y="2569"/>
                    </a:lnTo>
                    <a:lnTo>
                      <a:pt x="1089" y="2565"/>
                    </a:lnTo>
                    <a:lnTo>
                      <a:pt x="1061" y="2561"/>
                    </a:lnTo>
                    <a:lnTo>
                      <a:pt x="1037" y="2557"/>
                    </a:lnTo>
                    <a:lnTo>
                      <a:pt x="1010" y="2553"/>
                    </a:lnTo>
                    <a:lnTo>
                      <a:pt x="986" y="2545"/>
                    </a:lnTo>
                    <a:lnTo>
                      <a:pt x="958" y="2541"/>
                    </a:lnTo>
                    <a:lnTo>
                      <a:pt x="935" y="2537"/>
                    </a:lnTo>
                    <a:lnTo>
                      <a:pt x="907" y="2534"/>
                    </a:lnTo>
                    <a:lnTo>
                      <a:pt x="883" y="2529"/>
                    </a:lnTo>
                    <a:lnTo>
                      <a:pt x="855" y="2525"/>
                    </a:lnTo>
                    <a:lnTo>
                      <a:pt x="832" y="2521"/>
                    </a:lnTo>
                    <a:lnTo>
                      <a:pt x="808" y="2518"/>
                    </a:lnTo>
                    <a:lnTo>
                      <a:pt x="780" y="2513"/>
                    </a:lnTo>
                    <a:lnTo>
                      <a:pt x="757" y="2509"/>
                    </a:lnTo>
                    <a:lnTo>
                      <a:pt x="732" y="2506"/>
                    </a:lnTo>
                    <a:lnTo>
                      <a:pt x="709" y="2506"/>
                    </a:lnTo>
                    <a:lnTo>
                      <a:pt x="685" y="2502"/>
                    </a:lnTo>
                    <a:lnTo>
                      <a:pt x="662" y="2497"/>
                    </a:lnTo>
                    <a:lnTo>
                      <a:pt x="642" y="2493"/>
                    </a:lnTo>
                    <a:lnTo>
                      <a:pt x="618" y="2493"/>
                    </a:lnTo>
                    <a:lnTo>
                      <a:pt x="598" y="2490"/>
                    </a:lnTo>
                    <a:lnTo>
                      <a:pt x="574" y="2490"/>
                    </a:lnTo>
                    <a:lnTo>
                      <a:pt x="555" y="2486"/>
                    </a:lnTo>
                    <a:lnTo>
                      <a:pt x="535" y="2486"/>
                    </a:lnTo>
                    <a:lnTo>
                      <a:pt x="515" y="2481"/>
                    </a:lnTo>
                    <a:lnTo>
                      <a:pt x="500" y="2481"/>
                    </a:lnTo>
                    <a:lnTo>
                      <a:pt x="479" y="2478"/>
                    </a:lnTo>
                    <a:lnTo>
                      <a:pt x="463" y="2478"/>
                    </a:lnTo>
                    <a:lnTo>
                      <a:pt x="447" y="2478"/>
                    </a:lnTo>
                    <a:lnTo>
                      <a:pt x="433" y="2478"/>
                    </a:lnTo>
                    <a:lnTo>
                      <a:pt x="417" y="2478"/>
                    </a:lnTo>
                    <a:lnTo>
                      <a:pt x="401" y="2478"/>
                    </a:lnTo>
                    <a:lnTo>
                      <a:pt x="389" y="2478"/>
                    </a:lnTo>
                    <a:lnTo>
                      <a:pt x="377" y="2478"/>
                    </a:lnTo>
                    <a:lnTo>
                      <a:pt x="364" y="2478"/>
                    </a:lnTo>
                    <a:lnTo>
                      <a:pt x="357" y="2481"/>
                    </a:lnTo>
                    <a:lnTo>
                      <a:pt x="345" y="2481"/>
                    </a:lnTo>
                    <a:lnTo>
                      <a:pt x="336" y="2481"/>
                    </a:lnTo>
                    <a:lnTo>
                      <a:pt x="336" y="2486"/>
                    </a:lnTo>
                    <a:lnTo>
                      <a:pt x="333" y="2486"/>
                    </a:lnTo>
                    <a:lnTo>
                      <a:pt x="329" y="2486"/>
                    </a:lnTo>
                    <a:lnTo>
                      <a:pt x="325" y="2486"/>
                    </a:lnTo>
                    <a:lnTo>
                      <a:pt x="322" y="2486"/>
                    </a:lnTo>
                    <a:lnTo>
                      <a:pt x="322" y="2490"/>
                    </a:lnTo>
                    <a:lnTo>
                      <a:pt x="317" y="2490"/>
                    </a:lnTo>
                    <a:lnTo>
                      <a:pt x="313" y="2490"/>
                    </a:lnTo>
                    <a:lnTo>
                      <a:pt x="309" y="2490"/>
                    </a:lnTo>
                    <a:lnTo>
                      <a:pt x="306" y="2493"/>
                    </a:lnTo>
                    <a:lnTo>
                      <a:pt x="301" y="2493"/>
                    </a:lnTo>
                    <a:lnTo>
                      <a:pt x="297" y="2493"/>
                    </a:lnTo>
                    <a:lnTo>
                      <a:pt x="297" y="2497"/>
                    </a:lnTo>
                    <a:lnTo>
                      <a:pt x="294" y="2497"/>
                    </a:lnTo>
                    <a:lnTo>
                      <a:pt x="290" y="2497"/>
                    </a:lnTo>
                    <a:lnTo>
                      <a:pt x="285" y="2502"/>
                    </a:lnTo>
                    <a:lnTo>
                      <a:pt x="282" y="2502"/>
                    </a:lnTo>
                    <a:lnTo>
                      <a:pt x="278" y="2502"/>
                    </a:lnTo>
                    <a:lnTo>
                      <a:pt x="278" y="2506"/>
                    </a:lnTo>
                    <a:lnTo>
                      <a:pt x="274" y="2506"/>
                    </a:lnTo>
                    <a:lnTo>
                      <a:pt x="0" y="32"/>
                    </a:lnTo>
                    <a:lnTo>
                      <a:pt x="5" y="28"/>
                    </a:lnTo>
                    <a:lnTo>
                      <a:pt x="9" y="28"/>
                    </a:lnTo>
                    <a:lnTo>
                      <a:pt x="12" y="28"/>
                    </a:lnTo>
                    <a:lnTo>
                      <a:pt x="12" y="25"/>
                    </a:lnTo>
                    <a:lnTo>
                      <a:pt x="16" y="25"/>
                    </a:lnTo>
                    <a:lnTo>
                      <a:pt x="21" y="25"/>
                    </a:lnTo>
                    <a:lnTo>
                      <a:pt x="24" y="25"/>
                    </a:lnTo>
                    <a:lnTo>
                      <a:pt x="24" y="20"/>
                    </a:lnTo>
                    <a:lnTo>
                      <a:pt x="28" y="20"/>
                    </a:lnTo>
                    <a:lnTo>
                      <a:pt x="32" y="20"/>
                    </a:lnTo>
                    <a:lnTo>
                      <a:pt x="37" y="16"/>
                    </a:lnTo>
                    <a:lnTo>
                      <a:pt x="40" y="16"/>
                    </a:lnTo>
                    <a:lnTo>
                      <a:pt x="44" y="16"/>
                    </a:lnTo>
                    <a:lnTo>
                      <a:pt x="48" y="16"/>
                    </a:lnTo>
                    <a:lnTo>
                      <a:pt x="48" y="12"/>
                    </a:lnTo>
                    <a:lnTo>
                      <a:pt x="52" y="12"/>
                    </a:lnTo>
                    <a:lnTo>
                      <a:pt x="56" y="12"/>
                    </a:lnTo>
                    <a:lnTo>
                      <a:pt x="60" y="12"/>
                    </a:lnTo>
                    <a:lnTo>
                      <a:pt x="63" y="9"/>
                    </a:lnTo>
                    <a:lnTo>
                      <a:pt x="68" y="9"/>
                    </a:lnTo>
                    <a:lnTo>
                      <a:pt x="72" y="9"/>
                    </a:lnTo>
                    <a:lnTo>
                      <a:pt x="79" y="4"/>
                    </a:lnTo>
                    <a:lnTo>
                      <a:pt x="91" y="4"/>
                    </a:lnTo>
                    <a:lnTo>
                      <a:pt x="100" y="4"/>
                    </a:lnTo>
                    <a:lnTo>
                      <a:pt x="116" y="0"/>
                    </a:lnTo>
                    <a:lnTo>
                      <a:pt x="127" y="0"/>
                    </a:lnTo>
                    <a:lnTo>
                      <a:pt x="139" y="0"/>
                    </a:lnTo>
                    <a:lnTo>
                      <a:pt x="155" y="0"/>
                    </a:lnTo>
                    <a:lnTo>
                      <a:pt x="171" y="0"/>
                    </a:lnTo>
                    <a:lnTo>
                      <a:pt x="190" y="0"/>
                    </a:lnTo>
                    <a:lnTo>
                      <a:pt x="206" y="0"/>
                    </a:lnTo>
                    <a:lnTo>
                      <a:pt x="227" y="0"/>
                    </a:lnTo>
                    <a:lnTo>
                      <a:pt x="246" y="0"/>
                    </a:lnTo>
                    <a:lnTo>
                      <a:pt x="266" y="0"/>
                    </a:lnTo>
                    <a:lnTo>
                      <a:pt x="285" y="4"/>
                    </a:lnTo>
                    <a:lnTo>
                      <a:pt x="306" y="4"/>
                    </a:lnTo>
                    <a:lnTo>
                      <a:pt x="329" y="4"/>
                    </a:lnTo>
                    <a:lnTo>
                      <a:pt x="352" y="9"/>
                    </a:lnTo>
                    <a:lnTo>
                      <a:pt x="373" y="9"/>
                    </a:lnTo>
                    <a:lnTo>
                      <a:pt x="396" y="12"/>
                    </a:lnTo>
                    <a:lnTo>
                      <a:pt x="424" y="12"/>
                    </a:lnTo>
                    <a:lnTo>
                      <a:pt x="447" y="16"/>
                    </a:lnTo>
                    <a:lnTo>
                      <a:pt x="472" y="16"/>
                    </a:lnTo>
                    <a:lnTo>
                      <a:pt x="500" y="20"/>
                    </a:lnTo>
                    <a:lnTo>
                      <a:pt x="523" y="25"/>
                    </a:lnTo>
                    <a:lnTo>
                      <a:pt x="551" y="25"/>
                    </a:lnTo>
                    <a:lnTo>
                      <a:pt x="574" y="28"/>
                    </a:lnTo>
                    <a:lnTo>
                      <a:pt x="602" y="32"/>
                    </a:lnTo>
                    <a:lnTo>
                      <a:pt x="630" y="32"/>
                    </a:lnTo>
                    <a:lnTo>
                      <a:pt x="658" y="36"/>
                    </a:lnTo>
                    <a:lnTo>
                      <a:pt x="685" y="39"/>
                    </a:lnTo>
                    <a:lnTo>
                      <a:pt x="713" y="44"/>
                    </a:lnTo>
                    <a:lnTo>
                      <a:pt x="741" y="48"/>
                    </a:lnTo>
                    <a:lnTo>
                      <a:pt x="769" y="51"/>
                    </a:lnTo>
                    <a:lnTo>
                      <a:pt x="796" y="55"/>
                    </a:lnTo>
                    <a:lnTo>
                      <a:pt x="824" y="60"/>
                    </a:lnTo>
                    <a:lnTo>
                      <a:pt x="852" y="64"/>
                    </a:lnTo>
                    <a:lnTo>
                      <a:pt x="880" y="67"/>
                    </a:lnTo>
                    <a:lnTo>
                      <a:pt x="907" y="71"/>
                    </a:lnTo>
                    <a:lnTo>
                      <a:pt x="935" y="76"/>
                    </a:lnTo>
                    <a:lnTo>
                      <a:pt x="963" y="79"/>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1" name="Freeform 227">
                <a:extLst>
                  <a:ext uri="{FF2B5EF4-FFF2-40B4-BE49-F238E27FC236}">
                    <a16:creationId xmlns:a16="http://schemas.microsoft.com/office/drawing/2014/main" id="{74091F17-50A7-4D0B-B38D-FCAFF7453FFA}"/>
                  </a:ext>
                </a:extLst>
              </p:cNvPr>
              <p:cNvSpPr>
                <a:spLocks/>
              </p:cNvSpPr>
              <p:nvPr/>
            </p:nvSpPr>
            <p:spPr bwMode="auto">
              <a:xfrm>
                <a:off x="2895" y="2077"/>
                <a:ext cx="105" cy="531"/>
              </a:xfrm>
              <a:custGeom>
                <a:avLst/>
                <a:gdLst>
                  <a:gd name="T0" fmla="*/ 523 w 523"/>
                  <a:gd name="T1" fmla="*/ 2474 h 2652"/>
                  <a:gd name="T2" fmla="*/ 511 w 523"/>
                  <a:gd name="T3" fmla="*/ 2477 h 2652"/>
                  <a:gd name="T4" fmla="*/ 499 w 523"/>
                  <a:gd name="T5" fmla="*/ 2486 h 2652"/>
                  <a:gd name="T6" fmla="*/ 487 w 523"/>
                  <a:gd name="T7" fmla="*/ 2489 h 2652"/>
                  <a:gd name="T8" fmla="*/ 476 w 523"/>
                  <a:gd name="T9" fmla="*/ 2497 h 2652"/>
                  <a:gd name="T10" fmla="*/ 463 w 523"/>
                  <a:gd name="T11" fmla="*/ 2505 h 2652"/>
                  <a:gd name="T12" fmla="*/ 451 w 523"/>
                  <a:gd name="T13" fmla="*/ 2513 h 2652"/>
                  <a:gd name="T14" fmla="*/ 439 w 523"/>
                  <a:gd name="T15" fmla="*/ 2521 h 2652"/>
                  <a:gd name="T16" fmla="*/ 428 w 523"/>
                  <a:gd name="T17" fmla="*/ 2529 h 2652"/>
                  <a:gd name="T18" fmla="*/ 416 w 523"/>
                  <a:gd name="T19" fmla="*/ 2537 h 2652"/>
                  <a:gd name="T20" fmla="*/ 404 w 523"/>
                  <a:gd name="T21" fmla="*/ 2549 h 2652"/>
                  <a:gd name="T22" fmla="*/ 392 w 523"/>
                  <a:gd name="T23" fmla="*/ 2557 h 2652"/>
                  <a:gd name="T24" fmla="*/ 381 w 523"/>
                  <a:gd name="T25" fmla="*/ 2565 h 2652"/>
                  <a:gd name="T26" fmla="*/ 368 w 523"/>
                  <a:gd name="T27" fmla="*/ 2576 h 2652"/>
                  <a:gd name="T28" fmla="*/ 356 w 523"/>
                  <a:gd name="T29" fmla="*/ 2584 h 2652"/>
                  <a:gd name="T30" fmla="*/ 344 w 523"/>
                  <a:gd name="T31" fmla="*/ 2597 h 2652"/>
                  <a:gd name="T32" fmla="*/ 333 w 523"/>
                  <a:gd name="T33" fmla="*/ 2608 h 2652"/>
                  <a:gd name="T34" fmla="*/ 325 w 523"/>
                  <a:gd name="T35" fmla="*/ 2620 h 2652"/>
                  <a:gd name="T36" fmla="*/ 312 w 523"/>
                  <a:gd name="T37" fmla="*/ 2628 h 2652"/>
                  <a:gd name="T38" fmla="*/ 301 w 523"/>
                  <a:gd name="T39" fmla="*/ 2639 h 2652"/>
                  <a:gd name="T40" fmla="*/ 289 w 523"/>
                  <a:gd name="T41" fmla="*/ 2652 h 2652"/>
                  <a:gd name="T42" fmla="*/ 4 w 523"/>
                  <a:gd name="T43" fmla="*/ 170 h 2652"/>
                  <a:gd name="T44" fmla="*/ 16 w 523"/>
                  <a:gd name="T45" fmla="*/ 162 h 2652"/>
                  <a:gd name="T46" fmla="*/ 28 w 523"/>
                  <a:gd name="T47" fmla="*/ 150 h 2652"/>
                  <a:gd name="T48" fmla="*/ 40 w 523"/>
                  <a:gd name="T49" fmla="*/ 139 h 2652"/>
                  <a:gd name="T50" fmla="*/ 52 w 523"/>
                  <a:gd name="T51" fmla="*/ 127 h 2652"/>
                  <a:gd name="T52" fmla="*/ 64 w 523"/>
                  <a:gd name="T53" fmla="*/ 118 h 2652"/>
                  <a:gd name="T54" fmla="*/ 76 w 523"/>
                  <a:gd name="T55" fmla="*/ 107 h 2652"/>
                  <a:gd name="T56" fmla="*/ 92 w 523"/>
                  <a:gd name="T57" fmla="*/ 95 h 2652"/>
                  <a:gd name="T58" fmla="*/ 103 w 523"/>
                  <a:gd name="T59" fmla="*/ 88 h 2652"/>
                  <a:gd name="T60" fmla="*/ 115 w 523"/>
                  <a:gd name="T61" fmla="*/ 79 h 2652"/>
                  <a:gd name="T62" fmla="*/ 127 w 523"/>
                  <a:gd name="T63" fmla="*/ 67 h 2652"/>
                  <a:gd name="T64" fmla="*/ 138 w 523"/>
                  <a:gd name="T65" fmla="*/ 60 h 2652"/>
                  <a:gd name="T66" fmla="*/ 154 w 523"/>
                  <a:gd name="T67" fmla="*/ 51 h 2652"/>
                  <a:gd name="T68" fmla="*/ 166 w 523"/>
                  <a:gd name="T69" fmla="*/ 44 h 2652"/>
                  <a:gd name="T70" fmla="*/ 178 w 523"/>
                  <a:gd name="T71" fmla="*/ 35 h 2652"/>
                  <a:gd name="T72" fmla="*/ 190 w 523"/>
                  <a:gd name="T73" fmla="*/ 28 h 2652"/>
                  <a:gd name="T74" fmla="*/ 206 w 523"/>
                  <a:gd name="T75" fmla="*/ 19 h 2652"/>
                  <a:gd name="T76" fmla="*/ 217 w 523"/>
                  <a:gd name="T77" fmla="*/ 12 h 2652"/>
                  <a:gd name="T78" fmla="*/ 230 w 523"/>
                  <a:gd name="T79" fmla="*/ 7 h 2652"/>
                  <a:gd name="T80" fmla="*/ 245 w 523"/>
                  <a:gd name="T81" fmla="*/ 0 h 26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3"/>
                  <a:gd name="T124" fmla="*/ 0 h 2652"/>
                  <a:gd name="T125" fmla="*/ 523 w 523"/>
                  <a:gd name="T126" fmla="*/ 2652 h 26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3" h="2652">
                    <a:moveTo>
                      <a:pt x="249" y="0"/>
                    </a:moveTo>
                    <a:lnTo>
                      <a:pt x="523" y="2474"/>
                    </a:lnTo>
                    <a:lnTo>
                      <a:pt x="515" y="2477"/>
                    </a:lnTo>
                    <a:lnTo>
                      <a:pt x="511" y="2477"/>
                    </a:lnTo>
                    <a:lnTo>
                      <a:pt x="503" y="2481"/>
                    </a:lnTo>
                    <a:lnTo>
                      <a:pt x="499" y="2486"/>
                    </a:lnTo>
                    <a:lnTo>
                      <a:pt x="491" y="2489"/>
                    </a:lnTo>
                    <a:lnTo>
                      <a:pt x="487" y="2489"/>
                    </a:lnTo>
                    <a:lnTo>
                      <a:pt x="479" y="2493"/>
                    </a:lnTo>
                    <a:lnTo>
                      <a:pt x="476" y="2497"/>
                    </a:lnTo>
                    <a:lnTo>
                      <a:pt x="467" y="2502"/>
                    </a:lnTo>
                    <a:lnTo>
                      <a:pt x="463" y="2505"/>
                    </a:lnTo>
                    <a:lnTo>
                      <a:pt x="455" y="2509"/>
                    </a:lnTo>
                    <a:lnTo>
                      <a:pt x="451" y="2513"/>
                    </a:lnTo>
                    <a:lnTo>
                      <a:pt x="444" y="2517"/>
                    </a:lnTo>
                    <a:lnTo>
                      <a:pt x="439" y="2521"/>
                    </a:lnTo>
                    <a:lnTo>
                      <a:pt x="432" y="2525"/>
                    </a:lnTo>
                    <a:lnTo>
                      <a:pt x="428" y="2529"/>
                    </a:lnTo>
                    <a:lnTo>
                      <a:pt x="420" y="2533"/>
                    </a:lnTo>
                    <a:lnTo>
                      <a:pt x="416" y="2537"/>
                    </a:lnTo>
                    <a:lnTo>
                      <a:pt x="408" y="2541"/>
                    </a:lnTo>
                    <a:lnTo>
                      <a:pt x="404" y="2549"/>
                    </a:lnTo>
                    <a:lnTo>
                      <a:pt x="396" y="2553"/>
                    </a:lnTo>
                    <a:lnTo>
                      <a:pt x="392" y="2557"/>
                    </a:lnTo>
                    <a:lnTo>
                      <a:pt x="384" y="2560"/>
                    </a:lnTo>
                    <a:lnTo>
                      <a:pt x="381" y="2565"/>
                    </a:lnTo>
                    <a:lnTo>
                      <a:pt x="372" y="2572"/>
                    </a:lnTo>
                    <a:lnTo>
                      <a:pt x="368" y="2576"/>
                    </a:lnTo>
                    <a:lnTo>
                      <a:pt x="365" y="2581"/>
                    </a:lnTo>
                    <a:lnTo>
                      <a:pt x="356" y="2584"/>
                    </a:lnTo>
                    <a:lnTo>
                      <a:pt x="353" y="2592"/>
                    </a:lnTo>
                    <a:lnTo>
                      <a:pt x="344" y="2597"/>
                    </a:lnTo>
                    <a:lnTo>
                      <a:pt x="340" y="2600"/>
                    </a:lnTo>
                    <a:lnTo>
                      <a:pt x="333" y="2608"/>
                    </a:lnTo>
                    <a:lnTo>
                      <a:pt x="328" y="2612"/>
                    </a:lnTo>
                    <a:lnTo>
                      <a:pt x="325" y="2620"/>
                    </a:lnTo>
                    <a:lnTo>
                      <a:pt x="317" y="2624"/>
                    </a:lnTo>
                    <a:lnTo>
                      <a:pt x="312" y="2628"/>
                    </a:lnTo>
                    <a:lnTo>
                      <a:pt x="309" y="2636"/>
                    </a:lnTo>
                    <a:lnTo>
                      <a:pt x="301" y="2639"/>
                    </a:lnTo>
                    <a:lnTo>
                      <a:pt x="297" y="2648"/>
                    </a:lnTo>
                    <a:lnTo>
                      <a:pt x="289" y="2652"/>
                    </a:lnTo>
                    <a:lnTo>
                      <a:pt x="0" y="178"/>
                    </a:lnTo>
                    <a:lnTo>
                      <a:pt x="4" y="170"/>
                    </a:lnTo>
                    <a:lnTo>
                      <a:pt x="13" y="166"/>
                    </a:lnTo>
                    <a:lnTo>
                      <a:pt x="16" y="162"/>
                    </a:lnTo>
                    <a:lnTo>
                      <a:pt x="24" y="155"/>
                    </a:lnTo>
                    <a:lnTo>
                      <a:pt x="28" y="150"/>
                    </a:lnTo>
                    <a:lnTo>
                      <a:pt x="36" y="142"/>
                    </a:lnTo>
                    <a:lnTo>
                      <a:pt x="40" y="139"/>
                    </a:lnTo>
                    <a:lnTo>
                      <a:pt x="48" y="134"/>
                    </a:lnTo>
                    <a:lnTo>
                      <a:pt x="52" y="127"/>
                    </a:lnTo>
                    <a:lnTo>
                      <a:pt x="60" y="123"/>
                    </a:lnTo>
                    <a:lnTo>
                      <a:pt x="64" y="118"/>
                    </a:lnTo>
                    <a:lnTo>
                      <a:pt x="71" y="111"/>
                    </a:lnTo>
                    <a:lnTo>
                      <a:pt x="76" y="107"/>
                    </a:lnTo>
                    <a:lnTo>
                      <a:pt x="83" y="102"/>
                    </a:lnTo>
                    <a:lnTo>
                      <a:pt x="92" y="95"/>
                    </a:lnTo>
                    <a:lnTo>
                      <a:pt x="95" y="91"/>
                    </a:lnTo>
                    <a:lnTo>
                      <a:pt x="103" y="88"/>
                    </a:lnTo>
                    <a:lnTo>
                      <a:pt x="108" y="83"/>
                    </a:lnTo>
                    <a:lnTo>
                      <a:pt x="115" y="79"/>
                    </a:lnTo>
                    <a:lnTo>
                      <a:pt x="122" y="72"/>
                    </a:lnTo>
                    <a:lnTo>
                      <a:pt x="127" y="67"/>
                    </a:lnTo>
                    <a:lnTo>
                      <a:pt x="135" y="63"/>
                    </a:lnTo>
                    <a:lnTo>
                      <a:pt x="138" y="60"/>
                    </a:lnTo>
                    <a:lnTo>
                      <a:pt x="147" y="56"/>
                    </a:lnTo>
                    <a:lnTo>
                      <a:pt x="154" y="51"/>
                    </a:lnTo>
                    <a:lnTo>
                      <a:pt x="159" y="47"/>
                    </a:lnTo>
                    <a:lnTo>
                      <a:pt x="166" y="44"/>
                    </a:lnTo>
                    <a:lnTo>
                      <a:pt x="175" y="39"/>
                    </a:lnTo>
                    <a:lnTo>
                      <a:pt x="178" y="35"/>
                    </a:lnTo>
                    <a:lnTo>
                      <a:pt x="186" y="32"/>
                    </a:lnTo>
                    <a:lnTo>
                      <a:pt x="190" y="28"/>
                    </a:lnTo>
                    <a:lnTo>
                      <a:pt x="198" y="23"/>
                    </a:lnTo>
                    <a:lnTo>
                      <a:pt x="206" y="19"/>
                    </a:lnTo>
                    <a:lnTo>
                      <a:pt x="210" y="16"/>
                    </a:lnTo>
                    <a:lnTo>
                      <a:pt x="217" y="12"/>
                    </a:lnTo>
                    <a:lnTo>
                      <a:pt x="226" y="12"/>
                    </a:lnTo>
                    <a:lnTo>
                      <a:pt x="230" y="7"/>
                    </a:lnTo>
                    <a:lnTo>
                      <a:pt x="238" y="4"/>
                    </a:lnTo>
                    <a:lnTo>
                      <a:pt x="245" y="0"/>
                    </a:lnTo>
                    <a:lnTo>
                      <a:pt x="249" y="0"/>
                    </a:lnTo>
                    <a:close/>
                  </a:path>
                </a:pathLst>
              </a:custGeom>
              <a:solidFill>
                <a:srgbClr val="CB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2" name="Freeform 228">
                <a:extLst>
                  <a:ext uri="{FF2B5EF4-FFF2-40B4-BE49-F238E27FC236}">
                    <a16:creationId xmlns:a16="http://schemas.microsoft.com/office/drawing/2014/main" id="{89A6C61C-73E9-4F2F-B69F-2BD9FB83020F}"/>
                  </a:ext>
                </a:extLst>
              </p:cNvPr>
              <p:cNvSpPr>
                <a:spLocks/>
              </p:cNvSpPr>
              <p:nvPr/>
            </p:nvSpPr>
            <p:spPr bwMode="auto">
              <a:xfrm>
                <a:off x="2851" y="2113"/>
                <a:ext cx="102" cy="556"/>
              </a:xfrm>
              <a:custGeom>
                <a:avLst/>
                <a:gdLst>
                  <a:gd name="T0" fmla="*/ 507 w 507"/>
                  <a:gd name="T1" fmla="*/ 2474 h 2778"/>
                  <a:gd name="T2" fmla="*/ 499 w 507"/>
                  <a:gd name="T3" fmla="*/ 2486 h 2778"/>
                  <a:gd name="T4" fmla="*/ 488 w 507"/>
                  <a:gd name="T5" fmla="*/ 2498 h 2778"/>
                  <a:gd name="T6" fmla="*/ 479 w 507"/>
                  <a:gd name="T7" fmla="*/ 2509 h 2778"/>
                  <a:gd name="T8" fmla="*/ 467 w 507"/>
                  <a:gd name="T9" fmla="*/ 2521 h 2778"/>
                  <a:gd name="T10" fmla="*/ 460 w 507"/>
                  <a:gd name="T11" fmla="*/ 2533 h 2778"/>
                  <a:gd name="T12" fmla="*/ 448 w 507"/>
                  <a:gd name="T13" fmla="*/ 2545 h 2778"/>
                  <a:gd name="T14" fmla="*/ 440 w 507"/>
                  <a:gd name="T15" fmla="*/ 2556 h 2778"/>
                  <a:gd name="T16" fmla="*/ 432 w 507"/>
                  <a:gd name="T17" fmla="*/ 2572 h 2778"/>
                  <a:gd name="T18" fmla="*/ 420 w 507"/>
                  <a:gd name="T19" fmla="*/ 2584 h 2778"/>
                  <a:gd name="T20" fmla="*/ 412 w 507"/>
                  <a:gd name="T21" fmla="*/ 2597 h 2778"/>
                  <a:gd name="T22" fmla="*/ 404 w 507"/>
                  <a:gd name="T23" fmla="*/ 2609 h 2778"/>
                  <a:gd name="T24" fmla="*/ 396 w 507"/>
                  <a:gd name="T25" fmla="*/ 2620 h 2778"/>
                  <a:gd name="T26" fmla="*/ 384 w 507"/>
                  <a:gd name="T27" fmla="*/ 2636 h 2778"/>
                  <a:gd name="T28" fmla="*/ 377 w 507"/>
                  <a:gd name="T29" fmla="*/ 2648 h 2778"/>
                  <a:gd name="T30" fmla="*/ 368 w 507"/>
                  <a:gd name="T31" fmla="*/ 2660 h 2778"/>
                  <a:gd name="T32" fmla="*/ 361 w 507"/>
                  <a:gd name="T33" fmla="*/ 2671 h 2778"/>
                  <a:gd name="T34" fmla="*/ 356 w 507"/>
                  <a:gd name="T35" fmla="*/ 2683 h 2778"/>
                  <a:gd name="T36" fmla="*/ 349 w 507"/>
                  <a:gd name="T37" fmla="*/ 2699 h 2778"/>
                  <a:gd name="T38" fmla="*/ 340 w 507"/>
                  <a:gd name="T39" fmla="*/ 2711 h 2778"/>
                  <a:gd name="T40" fmla="*/ 333 w 507"/>
                  <a:gd name="T41" fmla="*/ 2723 h 2778"/>
                  <a:gd name="T42" fmla="*/ 329 w 507"/>
                  <a:gd name="T43" fmla="*/ 2731 h 2778"/>
                  <a:gd name="T44" fmla="*/ 329 w 507"/>
                  <a:gd name="T45" fmla="*/ 2739 h 2778"/>
                  <a:gd name="T46" fmla="*/ 326 w 507"/>
                  <a:gd name="T47" fmla="*/ 2743 h 2778"/>
                  <a:gd name="T48" fmla="*/ 321 w 507"/>
                  <a:gd name="T49" fmla="*/ 2747 h 2778"/>
                  <a:gd name="T50" fmla="*/ 321 w 507"/>
                  <a:gd name="T51" fmla="*/ 2755 h 2778"/>
                  <a:gd name="T52" fmla="*/ 317 w 507"/>
                  <a:gd name="T53" fmla="*/ 2762 h 2778"/>
                  <a:gd name="T54" fmla="*/ 317 w 507"/>
                  <a:gd name="T55" fmla="*/ 2771 h 2778"/>
                  <a:gd name="T56" fmla="*/ 313 w 507"/>
                  <a:gd name="T57" fmla="*/ 2774 h 2778"/>
                  <a:gd name="T58" fmla="*/ 0 w 507"/>
                  <a:gd name="T59" fmla="*/ 297 h 2778"/>
                  <a:gd name="T60" fmla="*/ 4 w 507"/>
                  <a:gd name="T61" fmla="*/ 292 h 2778"/>
                  <a:gd name="T62" fmla="*/ 4 w 507"/>
                  <a:gd name="T63" fmla="*/ 285 h 2778"/>
                  <a:gd name="T64" fmla="*/ 9 w 507"/>
                  <a:gd name="T65" fmla="*/ 281 h 2778"/>
                  <a:gd name="T66" fmla="*/ 9 w 507"/>
                  <a:gd name="T67" fmla="*/ 273 h 2778"/>
                  <a:gd name="T68" fmla="*/ 13 w 507"/>
                  <a:gd name="T69" fmla="*/ 269 h 2778"/>
                  <a:gd name="T70" fmla="*/ 16 w 507"/>
                  <a:gd name="T71" fmla="*/ 262 h 2778"/>
                  <a:gd name="T72" fmla="*/ 20 w 507"/>
                  <a:gd name="T73" fmla="*/ 253 h 2778"/>
                  <a:gd name="T74" fmla="*/ 25 w 507"/>
                  <a:gd name="T75" fmla="*/ 250 h 2778"/>
                  <a:gd name="T76" fmla="*/ 28 w 507"/>
                  <a:gd name="T77" fmla="*/ 237 h 2778"/>
                  <a:gd name="T78" fmla="*/ 36 w 507"/>
                  <a:gd name="T79" fmla="*/ 225 h 2778"/>
                  <a:gd name="T80" fmla="*/ 44 w 507"/>
                  <a:gd name="T81" fmla="*/ 214 h 2778"/>
                  <a:gd name="T82" fmla="*/ 52 w 507"/>
                  <a:gd name="T83" fmla="*/ 202 h 2778"/>
                  <a:gd name="T84" fmla="*/ 60 w 507"/>
                  <a:gd name="T85" fmla="*/ 190 h 2778"/>
                  <a:gd name="T86" fmla="*/ 67 w 507"/>
                  <a:gd name="T87" fmla="*/ 174 h 2778"/>
                  <a:gd name="T88" fmla="*/ 80 w 507"/>
                  <a:gd name="T89" fmla="*/ 162 h 2778"/>
                  <a:gd name="T90" fmla="*/ 88 w 507"/>
                  <a:gd name="T91" fmla="*/ 151 h 2778"/>
                  <a:gd name="T92" fmla="*/ 95 w 507"/>
                  <a:gd name="T93" fmla="*/ 139 h 2778"/>
                  <a:gd name="T94" fmla="*/ 108 w 507"/>
                  <a:gd name="T95" fmla="*/ 127 h 2778"/>
                  <a:gd name="T96" fmla="*/ 115 w 507"/>
                  <a:gd name="T97" fmla="*/ 114 h 2778"/>
                  <a:gd name="T98" fmla="*/ 127 w 507"/>
                  <a:gd name="T99" fmla="*/ 103 h 2778"/>
                  <a:gd name="T100" fmla="*/ 136 w 507"/>
                  <a:gd name="T101" fmla="*/ 87 h 2778"/>
                  <a:gd name="T102" fmla="*/ 147 w 507"/>
                  <a:gd name="T103" fmla="*/ 75 h 2778"/>
                  <a:gd name="T104" fmla="*/ 155 w 507"/>
                  <a:gd name="T105" fmla="*/ 63 h 2778"/>
                  <a:gd name="T106" fmla="*/ 167 w 507"/>
                  <a:gd name="T107" fmla="*/ 51 h 2778"/>
                  <a:gd name="T108" fmla="*/ 178 w 507"/>
                  <a:gd name="T109" fmla="*/ 40 h 2778"/>
                  <a:gd name="T110" fmla="*/ 190 w 507"/>
                  <a:gd name="T111" fmla="*/ 28 h 2778"/>
                  <a:gd name="T112" fmla="*/ 199 w 507"/>
                  <a:gd name="T113" fmla="*/ 16 h 2778"/>
                  <a:gd name="T114" fmla="*/ 210 w 507"/>
                  <a:gd name="T115" fmla="*/ 4 h 27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7"/>
                  <a:gd name="T175" fmla="*/ 0 h 2778"/>
                  <a:gd name="T176" fmla="*/ 507 w 507"/>
                  <a:gd name="T177" fmla="*/ 2778 h 27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7" h="2778">
                    <a:moveTo>
                      <a:pt x="218" y="0"/>
                    </a:moveTo>
                    <a:lnTo>
                      <a:pt x="507" y="2474"/>
                    </a:lnTo>
                    <a:lnTo>
                      <a:pt x="504" y="2482"/>
                    </a:lnTo>
                    <a:lnTo>
                      <a:pt x="499" y="2486"/>
                    </a:lnTo>
                    <a:lnTo>
                      <a:pt x="495" y="2493"/>
                    </a:lnTo>
                    <a:lnTo>
                      <a:pt x="488" y="2498"/>
                    </a:lnTo>
                    <a:lnTo>
                      <a:pt x="483" y="2505"/>
                    </a:lnTo>
                    <a:lnTo>
                      <a:pt x="479" y="2509"/>
                    </a:lnTo>
                    <a:lnTo>
                      <a:pt x="472" y="2517"/>
                    </a:lnTo>
                    <a:lnTo>
                      <a:pt x="467" y="2521"/>
                    </a:lnTo>
                    <a:lnTo>
                      <a:pt x="463" y="2529"/>
                    </a:lnTo>
                    <a:lnTo>
                      <a:pt x="460" y="2533"/>
                    </a:lnTo>
                    <a:lnTo>
                      <a:pt x="451" y="2541"/>
                    </a:lnTo>
                    <a:lnTo>
                      <a:pt x="448" y="2545"/>
                    </a:lnTo>
                    <a:lnTo>
                      <a:pt x="444" y="2553"/>
                    </a:lnTo>
                    <a:lnTo>
                      <a:pt x="440" y="2556"/>
                    </a:lnTo>
                    <a:lnTo>
                      <a:pt x="435" y="2565"/>
                    </a:lnTo>
                    <a:lnTo>
                      <a:pt x="432" y="2572"/>
                    </a:lnTo>
                    <a:lnTo>
                      <a:pt x="424" y="2577"/>
                    </a:lnTo>
                    <a:lnTo>
                      <a:pt x="420" y="2584"/>
                    </a:lnTo>
                    <a:lnTo>
                      <a:pt x="416" y="2588"/>
                    </a:lnTo>
                    <a:lnTo>
                      <a:pt x="412" y="2597"/>
                    </a:lnTo>
                    <a:lnTo>
                      <a:pt x="408" y="2604"/>
                    </a:lnTo>
                    <a:lnTo>
                      <a:pt x="404" y="2609"/>
                    </a:lnTo>
                    <a:lnTo>
                      <a:pt x="400" y="2616"/>
                    </a:lnTo>
                    <a:lnTo>
                      <a:pt x="396" y="2620"/>
                    </a:lnTo>
                    <a:lnTo>
                      <a:pt x="393" y="2628"/>
                    </a:lnTo>
                    <a:lnTo>
                      <a:pt x="384" y="2636"/>
                    </a:lnTo>
                    <a:lnTo>
                      <a:pt x="381" y="2639"/>
                    </a:lnTo>
                    <a:lnTo>
                      <a:pt x="377" y="2648"/>
                    </a:lnTo>
                    <a:lnTo>
                      <a:pt x="372" y="2651"/>
                    </a:lnTo>
                    <a:lnTo>
                      <a:pt x="368" y="2660"/>
                    </a:lnTo>
                    <a:lnTo>
                      <a:pt x="365" y="2667"/>
                    </a:lnTo>
                    <a:lnTo>
                      <a:pt x="361" y="2671"/>
                    </a:lnTo>
                    <a:lnTo>
                      <a:pt x="361" y="2679"/>
                    </a:lnTo>
                    <a:lnTo>
                      <a:pt x="356" y="2683"/>
                    </a:lnTo>
                    <a:lnTo>
                      <a:pt x="353" y="2692"/>
                    </a:lnTo>
                    <a:lnTo>
                      <a:pt x="349" y="2699"/>
                    </a:lnTo>
                    <a:lnTo>
                      <a:pt x="345" y="2704"/>
                    </a:lnTo>
                    <a:lnTo>
                      <a:pt x="340" y="2711"/>
                    </a:lnTo>
                    <a:lnTo>
                      <a:pt x="337" y="2715"/>
                    </a:lnTo>
                    <a:lnTo>
                      <a:pt x="333" y="2723"/>
                    </a:lnTo>
                    <a:lnTo>
                      <a:pt x="333" y="2727"/>
                    </a:lnTo>
                    <a:lnTo>
                      <a:pt x="329" y="2731"/>
                    </a:lnTo>
                    <a:lnTo>
                      <a:pt x="329" y="2734"/>
                    </a:lnTo>
                    <a:lnTo>
                      <a:pt x="329" y="2739"/>
                    </a:lnTo>
                    <a:lnTo>
                      <a:pt x="326" y="2739"/>
                    </a:lnTo>
                    <a:lnTo>
                      <a:pt x="326" y="2743"/>
                    </a:lnTo>
                    <a:lnTo>
                      <a:pt x="326" y="2747"/>
                    </a:lnTo>
                    <a:lnTo>
                      <a:pt x="321" y="2747"/>
                    </a:lnTo>
                    <a:lnTo>
                      <a:pt x="321" y="2750"/>
                    </a:lnTo>
                    <a:lnTo>
                      <a:pt x="321" y="2755"/>
                    </a:lnTo>
                    <a:lnTo>
                      <a:pt x="317" y="2759"/>
                    </a:lnTo>
                    <a:lnTo>
                      <a:pt x="317" y="2762"/>
                    </a:lnTo>
                    <a:lnTo>
                      <a:pt x="317" y="2766"/>
                    </a:lnTo>
                    <a:lnTo>
                      <a:pt x="317" y="2771"/>
                    </a:lnTo>
                    <a:lnTo>
                      <a:pt x="313" y="2771"/>
                    </a:lnTo>
                    <a:lnTo>
                      <a:pt x="313" y="2774"/>
                    </a:lnTo>
                    <a:lnTo>
                      <a:pt x="313" y="2778"/>
                    </a:lnTo>
                    <a:lnTo>
                      <a:pt x="0" y="297"/>
                    </a:lnTo>
                    <a:lnTo>
                      <a:pt x="0" y="292"/>
                    </a:lnTo>
                    <a:lnTo>
                      <a:pt x="4" y="292"/>
                    </a:lnTo>
                    <a:lnTo>
                      <a:pt x="4" y="289"/>
                    </a:lnTo>
                    <a:lnTo>
                      <a:pt x="4" y="285"/>
                    </a:lnTo>
                    <a:lnTo>
                      <a:pt x="4" y="281"/>
                    </a:lnTo>
                    <a:lnTo>
                      <a:pt x="9" y="281"/>
                    </a:lnTo>
                    <a:lnTo>
                      <a:pt x="9" y="278"/>
                    </a:lnTo>
                    <a:lnTo>
                      <a:pt x="9" y="273"/>
                    </a:lnTo>
                    <a:lnTo>
                      <a:pt x="13" y="273"/>
                    </a:lnTo>
                    <a:lnTo>
                      <a:pt x="13" y="269"/>
                    </a:lnTo>
                    <a:lnTo>
                      <a:pt x="13" y="265"/>
                    </a:lnTo>
                    <a:lnTo>
                      <a:pt x="16" y="262"/>
                    </a:lnTo>
                    <a:lnTo>
                      <a:pt x="16" y="257"/>
                    </a:lnTo>
                    <a:lnTo>
                      <a:pt x="20" y="253"/>
                    </a:lnTo>
                    <a:lnTo>
                      <a:pt x="20" y="250"/>
                    </a:lnTo>
                    <a:lnTo>
                      <a:pt x="25" y="250"/>
                    </a:lnTo>
                    <a:lnTo>
                      <a:pt x="25" y="246"/>
                    </a:lnTo>
                    <a:lnTo>
                      <a:pt x="28" y="237"/>
                    </a:lnTo>
                    <a:lnTo>
                      <a:pt x="32" y="234"/>
                    </a:lnTo>
                    <a:lnTo>
                      <a:pt x="36" y="225"/>
                    </a:lnTo>
                    <a:lnTo>
                      <a:pt x="40" y="218"/>
                    </a:lnTo>
                    <a:lnTo>
                      <a:pt x="44" y="214"/>
                    </a:lnTo>
                    <a:lnTo>
                      <a:pt x="48" y="206"/>
                    </a:lnTo>
                    <a:lnTo>
                      <a:pt x="52" y="202"/>
                    </a:lnTo>
                    <a:lnTo>
                      <a:pt x="56" y="194"/>
                    </a:lnTo>
                    <a:lnTo>
                      <a:pt x="60" y="190"/>
                    </a:lnTo>
                    <a:lnTo>
                      <a:pt x="64" y="183"/>
                    </a:lnTo>
                    <a:lnTo>
                      <a:pt x="67" y="174"/>
                    </a:lnTo>
                    <a:lnTo>
                      <a:pt x="72" y="170"/>
                    </a:lnTo>
                    <a:lnTo>
                      <a:pt x="80" y="162"/>
                    </a:lnTo>
                    <a:lnTo>
                      <a:pt x="83" y="158"/>
                    </a:lnTo>
                    <a:lnTo>
                      <a:pt x="88" y="151"/>
                    </a:lnTo>
                    <a:lnTo>
                      <a:pt x="92" y="146"/>
                    </a:lnTo>
                    <a:lnTo>
                      <a:pt x="95" y="139"/>
                    </a:lnTo>
                    <a:lnTo>
                      <a:pt x="99" y="130"/>
                    </a:lnTo>
                    <a:lnTo>
                      <a:pt x="108" y="127"/>
                    </a:lnTo>
                    <a:lnTo>
                      <a:pt x="111" y="119"/>
                    </a:lnTo>
                    <a:lnTo>
                      <a:pt x="115" y="114"/>
                    </a:lnTo>
                    <a:lnTo>
                      <a:pt x="120" y="107"/>
                    </a:lnTo>
                    <a:lnTo>
                      <a:pt x="127" y="103"/>
                    </a:lnTo>
                    <a:lnTo>
                      <a:pt x="131" y="95"/>
                    </a:lnTo>
                    <a:lnTo>
                      <a:pt x="136" y="87"/>
                    </a:lnTo>
                    <a:lnTo>
                      <a:pt x="139" y="83"/>
                    </a:lnTo>
                    <a:lnTo>
                      <a:pt x="147" y="75"/>
                    </a:lnTo>
                    <a:lnTo>
                      <a:pt x="151" y="72"/>
                    </a:lnTo>
                    <a:lnTo>
                      <a:pt x="155" y="63"/>
                    </a:lnTo>
                    <a:lnTo>
                      <a:pt x="162" y="60"/>
                    </a:lnTo>
                    <a:lnTo>
                      <a:pt x="167" y="51"/>
                    </a:lnTo>
                    <a:lnTo>
                      <a:pt x="171" y="47"/>
                    </a:lnTo>
                    <a:lnTo>
                      <a:pt x="178" y="40"/>
                    </a:lnTo>
                    <a:lnTo>
                      <a:pt x="183" y="35"/>
                    </a:lnTo>
                    <a:lnTo>
                      <a:pt x="190" y="28"/>
                    </a:lnTo>
                    <a:lnTo>
                      <a:pt x="194" y="24"/>
                    </a:lnTo>
                    <a:lnTo>
                      <a:pt x="199" y="16"/>
                    </a:lnTo>
                    <a:lnTo>
                      <a:pt x="206" y="12"/>
                    </a:lnTo>
                    <a:lnTo>
                      <a:pt x="210" y="4"/>
                    </a:lnTo>
                    <a:lnTo>
                      <a:pt x="218" y="0"/>
                    </a:lnTo>
                    <a:close/>
                  </a:path>
                </a:pathLst>
              </a:custGeom>
              <a:solidFill>
                <a:srgbClr val="CB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3" name="Freeform 229">
                <a:extLst>
                  <a:ext uri="{FF2B5EF4-FFF2-40B4-BE49-F238E27FC236}">
                    <a16:creationId xmlns:a16="http://schemas.microsoft.com/office/drawing/2014/main" id="{865919F2-5282-43E8-9D7F-8913CCE4BCD2}"/>
                  </a:ext>
                </a:extLst>
              </p:cNvPr>
              <p:cNvSpPr>
                <a:spLocks/>
              </p:cNvSpPr>
              <p:nvPr/>
            </p:nvSpPr>
            <p:spPr bwMode="auto">
              <a:xfrm>
                <a:off x="2849" y="2172"/>
                <a:ext cx="65" cy="511"/>
              </a:xfrm>
              <a:custGeom>
                <a:avLst/>
                <a:gdLst>
                  <a:gd name="T0" fmla="*/ 12 w 325"/>
                  <a:gd name="T1" fmla="*/ 0 h 2553"/>
                  <a:gd name="T2" fmla="*/ 325 w 325"/>
                  <a:gd name="T3" fmla="*/ 2481 h 2553"/>
                  <a:gd name="T4" fmla="*/ 325 w 325"/>
                  <a:gd name="T5" fmla="*/ 2485 h 2553"/>
                  <a:gd name="T6" fmla="*/ 322 w 325"/>
                  <a:gd name="T7" fmla="*/ 2490 h 2553"/>
                  <a:gd name="T8" fmla="*/ 322 w 325"/>
                  <a:gd name="T9" fmla="*/ 2493 h 2553"/>
                  <a:gd name="T10" fmla="*/ 322 w 325"/>
                  <a:gd name="T11" fmla="*/ 2497 h 2553"/>
                  <a:gd name="T12" fmla="*/ 322 w 325"/>
                  <a:gd name="T13" fmla="*/ 2501 h 2553"/>
                  <a:gd name="T14" fmla="*/ 322 w 325"/>
                  <a:gd name="T15" fmla="*/ 2505 h 2553"/>
                  <a:gd name="T16" fmla="*/ 317 w 325"/>
                  <a:gd name="T17" fmla="*/ 2505 h 2553"/>
                  <a:gd name="T18" fmla="*/ 317 w 325"/>
                  <a:gd name="T19" fmla="*/ 2509 h 2553"/>
                  <a:gd name="T20" fmla="*/ 317 w 325"/>
                  <a:gd name="T21" fmla="*/ 2513 h 2553"/>
                  <a:gd name="T22" fmla="*/ 317 w 325"/>
                  <a:gd name="T23" fmla="*/ 2517 h 2553"/>
                  <a:gd name="T24" fmla="*/ 317 w 325"/>
                  <a:gd name="T25" fmla="*/ 2521 h 2553"/>
                  <a:gd name="T26" fmla="*/ 317 w 325"/>
                  <a:gd name="T27" fmla="*/ 2525 h 2553"/>
                  <a:gd name="T28" fmla="*/ 317 w 325"/>
                  <a:gd name="T29" fmla="*/ 2529 h 2553"/>
                  <a:gd name="T30" fmla="*/ 313 w 325"/>
                  <a:gd name="T31" fmla="*/ 2529 h 2553"/>
                  <a:gd name="T32" fmla="*/ 313 w 325"/>
                  <a:gd name="T33" fmla="*/ 2532 h 2553"/>
                  <a:gd name="T34" fmla="*/ 313 w 325"/>
                  <a:gd name="T35" fmla="*/ 2537 h 2553"/>
                  <a:gd name="T36" fmla="*/ 313 w 325"/>
                  <a:gd name="T37" fmla="*/ 2541 h 2553"/>
                  <a:gd name="T38" fmla="*/ 313 w 325"/>
                  <a:gd name="T39" fmla="*/ 2545 h 2553"/>
                  <a:gd name="T40" fmla="*/ 313 w 325"/>
                  <a:gd name="T41" fmla="*/ 2548 h 2553"/>
                  <a:gd name="T42" fmla="*/ 313 w 325"/>
                  <a:gd name="T43" fmla="*/ 2553 h 2553"/>
                  <a:gd name="T44" fmla="*/ 0 w 325"/>
                  <a:gd name="T45" fmla="*/ 71 h 2553"/>
                  <a:gd name="T46" fmla="*/ 0 w 325"/>
                  <a:gd name="T47" fmla="*/ 67 h 2553"/>
                  <a:gd name="T48" fmla="*/ 0 w 325"/>
                  <a:gd name="T49" fmla="*/ 63 h 2553"/>
                  <a:gd name="T50" fmla="*/ 0 w 325"/>
                  <a:gd name="T51" fmla="*/ 60 h 2553"/>
                  <a:gd name="T52" fmla="*/ 0 w 325"/>
                  <a:gd name="T53" fmla="*/ 55 h 2553"/>
                  <a:gd name="T54" fmla="*/ 0 w 325"/>
                  <a:gd name="T55" fmla="*/ 51 h 2553"/>
                  <a:gd name="T56" fmla="*/ 0 w 325"/>
                  <a:gd name="T57" fmla="*/ 48 h 2553"/>
                  <a:gd name="T58" fmla="*/ 0 w 325"/>
                  <a:gd name="T59" fmla="*/ 44 h 2553"/>
                  <a:gd name="T60" fmla="*/ 5 w 325"/>
                  <a:gd name="T61" fmla="*/ 44 h 2553"/>
                  <a:gd name="T62" fmla="*/ 5 w 325"/>
                  <a:gd name="T63" fmla="*/ 39 h 2553"/>
                  <a:gd name="T64" fmla="*/ 5 w 325"/>
                  <a:gd name="T65" fmla="*/ 36 h 2553"/>
                  <a:gd name="T66" fmla="*/ 5 w 325"/>
                  <a:gd name="T67" fmla="*/ 32 h 2553"/>
                  <a:gd name="T68" fmla="*/ 5 w 325"/>
                  <a:gd name="T69" fmla="*/ 27 h 2553"/>
                  <a:gd name="T70" fmla="*/ 9 w 325"/>
                  <a:gd name="T71" fmla="*/ 23 h 2553"/>
                  <a:gd name="T72" fmla="*/ 9 w 325"/>
                  <a:gd name="T73" fmla="*/ 20 h 2553"/>
                  <a:gd name="T74" fmla="*/ 9 w 325"/>
                  <a:gd name="T75" fmla="*/ 16 h 2553"/>
                  <a:gd name="T76" fmla="*/ 9 w 325"/>
                  <a:gd name="T77" fmla="*/ 11 h 2553"/>
                  <a:gd name="T78" fmla="*/ 9 w 325"/>
                  <a:gd name="T79" fmla="*/ 8 h 2553"/>
                  <a:gd name="T80" fmla="*/ 12 w 325"/>
                  <a:gd name="T81" fmla="*/ 8 h 2553"/>
                  <a:gd name="T82" fmla="*/ 12 w 325"/>
                  <a:gd name="T83" fmla="*/ 4 h 2553"/>
                  <a:gd name="T84" fmla="*/ 12 w 325"/>
                  <a:gd name="T85" fmla="*/ 0 h 25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553"/>
                  <a:gd name="T131" fmla="*/ 325 w 325"/>
                  <a:gd name="T132" fmla="*/ 2553 h 25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553">
                    <a:moveTo>
                      <a:pt x="12" y="0"/>
                    </a:moveTo>
                    <a:lnTo>
                      <a:pt x="325" y="2481"/>
                    </a:lnTo>
                    <a:lnTo>
                      <a:pt x="325" y="2485"/>
                    </a:lnTo>
                    <a:lnTo>
                      <a:pt x="322" y="2490"/>
                    </a:lnTo>
                    <a:lnTo>
                      <a:pt x="322" y="2493"/>
                    </a:lnTo>
                    <a:lnTo>
                      <a:pt x="322" y="2497"/>
                    </a:lnTo>
                    <a:lnTo>
                      <a:pt x="322" y="2501"/>
                    </a:lnTo>
                    <a:lnTo>
                      <a:pt x="322" y="2505"/>
                    </a:lnTo>
                    <a:lnTo>
                      <a:pt x="317" y="2505"/>
                    </a:lnTo>
                    <a:lnTo>
                      <a:pt x="317" y="2509"/>
                    </a:lnTo>
                    <a:lnTo>
                      <a:pt x="317" y="2513"/>
                    </a:lnTo>
                    <a:lnTo>
                      <a:pt x="317" y="2517"/>
                    </a:lnTo>
                    <a:lnTo>
                      <a:pt x="317" y="2521"/>
                    </a:lnTo>
                    <a:lnTo>
                      <a:pt x="317" y="2525"/>
                    </a:lnTo>
                    <a:lnTo>
                      <a:pt x="317" y="2529"/>
                    </a:lnTo>
                    <a:lnTo>
                      <a:pt x="313" y="2529"/>
                    </a:lnTo>
                    <a:lnTo>
                      <a:pt x="313" y="2532"/>
                    </a:lnTo>
                    <a:lnTo>
                      <a:pt x="313" y="2537"/>
                    </a:lnTo>
                    <a:lnTo>
                      <a:pt x="313" y="2541"/>
                    </a:lnTo>
                    <a:lnTo>
                      <a:pt x="313" y="2545"/>
                    </a:lnTo>
                    <a:lnTo>
                      <a:pt x="313" y="2548"/>
                    </a:lnTo>
                    <a:lnTo>
                      <a:pt x="313" y="2553"/>
                    </a:lnTo>
                    <a:lnTo>
                      <a:pt x="0" y="71"/>
                    </a:lnTo>
                    <a:lnTo>
                      <a:pt x="0" y="67"/>
                    </a:lnTo>
                    <a:lnTo>
                      <a:pt x="0" y="63"/>
                    </a:lnTo>
                    <a:lnTo>
                      <a:pt x="0" y="60"/>
                    </a:lnTo>
                    <a:lnTo>
                      <a:pt x="0" y="55"/>
                    </a:lnTo>
                    <a:lnTo>
                      <a:pt x="0" y="51"/>
                    </a:lnTo>
                    <a:lnTo>
                      <a:pt x="0" y="48"/>
                    </a:lnTo>
                    <a:lnTo>
                      <a:pt x="0" y="44"/>
                    </a:lnTo>
                    <a:lnTo>
                      <a:pt x="5" y="44"/>
                    </a:lnTo>
                    <a:lnTo>
                      <a:pt x="5" y="39"/>
                    </a:lnTo>
                    <a:lnTo>
                      <a:pt x="5" y="36"/>
                    </a:lnTo>
                    <a:lnTo>
                      <a:pt x="5" y="32"/>
                    </a:lnTo>
                    <a:lnTo>
                      <a:pt x="5" y="27"/>
                    </a:lnTo>
                    <a:lnTo>
                      <a:pt x="9" y="23"/>
                    </a:lnTo>
                    <a:lnTo>
                      <a:pt x="9" y="20"/>
                    </a:lnTo>
                    <a:lnTo>
                      <a:pt x="9" y="16"/>
                    </a:lnTo>
                    <a:lnTo>
                      <a:pt x="9" y="11"/>
                    </a:lnTo>
                    <a:lnTo>
                      <a:pt x="9" y="8"/>
                    </a:lnTo>
                    <a:lnTo>
                      <a:pt x="12" y="8"/>
                    </a:lnTo>
                    <a:lnTo>
                      <a:pt x="12" y="4"/>
                    </a:lnTo>
                    <a:lnTo>
                      <a:pt x="12"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4" name="Freeform 230">
                <a:extLst>
                  <a:ext uri="{FF2B5EF4-FFF2-40B4-BE49-F238E27FC236}">
                    <a16:creationId xmlns:a16="http://schemas.microsoft.com/office/drawing/2014/main" id="{F9B648F3-0044-4853-AE16-A90A77AF2AD7}"/>
                  </a:ext>
                </a:extLst>
              </p:cNvPr>
              <p:cNvSpPr>
                <a:spLocks/>
              </p:cNvSpPr>
              <p:nvPr/>
            </p:nvSpPr>
            <p:spPr bwMode="auto">
              <a:xfrm>
                <a:off x="2848" y="2187"/>
                <a:ext cx="64" cy="511"/>
              </a:xfrm>
              <a:custGeom>
                <a:avLst/>
                <a:gdLst>
                  <a:gd name="T0" fmla="*/ 3 w 316"/>
                  <a:gd name="T1" fmla="*/ 0 h 2556"/>
                  <a:gd name="T2" fmla="*/ 316 w 316"/>
                  <a:gd name="T3" fmla="*/ 2482 h 2556"/>
                  <a:gd name="T4" fmla="*/ 316 w 316"/>
                  <a:gd name="T5" fmla="*/ 2486 h 2556"/>
                  <a:gd name="T6" fmla="*/ 316 w 316"/>
                  <a:gd name="T7" fmla="*/ 2489 h 2556"/>
                  <a:gd name="T8" fmla="*/ 316 w 316"/>
                  <a:gd name="T9" fmla="*/ 2493 h 2556"/>
                  <a:gd name="T10" fmla="*/ 316 w 316"/>
                  <a:gd name="T11" fmla="*/ 2498 h 2556"/>
                  <a:gd name="T12" fmla="*/ 313 w 316"/>
                  <a:gd name="T13" fmla="*/ 2502 h 2556"/>
                  <a:gd name="T14" fmla="*/ 313 w 316"/>
                  <a:gd name="T15" fmla="*/ 2505 h 2556"/>
                  <a:gd name="T16" fmla="*/ 313 w 316"/>
                  <a:gd name="T17" fmla="*/ 2509 h 2556"/>
                  <a:gd name="T18" fmla="*/ 313 w 316"/>
                  <a:gd name="T19" fmla="*/ 2514 h 2556"/>
                  <a:gd name="T20" fmla="*/ 313 w 316"/>
                  <a:gd name="T21" fmla="*/ 2517 h 2556"/>
                  <a:gd name="T22" fmla="*/ 313 w 316"/>
                  <a:gd name="T23" fmla="*/ 2521 h 2556"/>
                  <a:gd name="T24" fmla="*/ 313 w 316"/>
                  <a:gd name="T25" fmla="*/ 2525 h 2556"/>
                  <a:gd name="T26" fmla="*/ 313 w 316"/>
                  <a:gd name="T27" fmla="*/ 2529 h 2556"/>
                  <a:gd name="T28" fmla="*/ 313 w 316"/>
                  <a:gd name="T29" fmla="*/ 2533 h 2556"/>
                  <a:gd name="T30" fmla="*/ 313 w 316"/>
                  <a:gd name="T31" fmla="*/ 2537 h 2556"/>
                  <a:gd name="T32" fmla="*/ 313 w 316"/>
                  <a:gd name="T33" fmla="*/ 2541 h 2556"/>
                  <a:gd name="T34" fmla="*/ 313 w 316"/>
                  <a:gd name="T35" fmla="*/ 2545 h 2556"/>
                  <a:gd name="T36" fmla="*/ 313 w 316"/>
                  <a:gd name="T37" fmla="*/ 2549 h 2556"/>
                  <a:gd name="T38" fmla="*/ 313 w 316"/>
                  <a:gd name="T39" fmla="*/ 2553 h 2556"/>
                  <a:gd name="T40" fmla="*/ 313 w 316"/>
                  <a:gd name="T41" fmla="*/ 2556 h 2556"/>
                  <a:gd name="T42" fmla="*/ 0 w 316"/>
                  <a:gd name="T43" fmla="*/ 72 h 2556"/>
                  <a:gd name="T44" fmla="*/ 0 w 316"/>
                  <a:gd name="T45" fmla="*/ 67 h 2556"/>
                  <a:gd name="T46" fmla="*/ 0 w 316"/>
                  <a:gd name="T47" fmla="*/ 63 h 2556"/>
                  <a:gd name="T48" fmla="*/ 0 w 316"/>
                  <a:gd name="T49" fmla="*/ 60 h 2556"/>
                  <a:gd name="T50" fmla="*/ 0 w 316"/>
                  <a:gd name="T51" fmla="*/ 56 h 2556"/>
                  <a:gd name="T52" fmla="*/ 0 w 316"/>
                  <a:gd name="T53" fmla="*/ 51 h 2556"/>
                  <a:gd name="T54" fmla="*/ 0 w 316"/>
                  <a:gd name="T55" fmla="*/ 47 h 2556"/>
                  <a:gd name="T56" fmla="*/ 0 w 316"/>
                  <a:gd name="T57" fmla="*/ 44 h 2556"/>
                  <a:gd name="T58" fmla="*/ 0 w 316"/>
                  <a:gd name="T59" fmla="*/ 40 h 2556"/>
                  <a:gd name="T60" fmla="*/ 0 w 316"/>
                  <a:gd name="T61" fmla="*/ 35 h 2556"/>
                  <a:gd name="T62" fmla="*/ 0 w 316"/>
                  <a:gd name="T63" fmla="*/ 32 h 2556"/>
                  <a:gd name="T64" fmla="*/ 0 w 316"/>
                  <a:gd name="T65" fmla="*/ 28 h 2556"/>
                  <a:gd name="T66" fmla="*/ 0 w 316"/>
                  <a:gd name="T67" fmla="*/ 24 h 2556"/>
                  <a:gd name="T68" fmla="*/ 0 w 316"/>
                  <a:gd name="T69" fmla="*/ 19 h 2556"/>
                  <a:gd name="T70" fmla="*/ 0 w 316"/>
                  <a:gd name="T71" fmla="*/ 16 h 2556"/>
                  <a:gd name="T72" fmla="*/ 0 w 316"/>
                  <a:gd name="T73" fmla="*/ 12 h 2556"/>
                  <a:gd name="T74" fmla="*/ 0 w 316"/>
                  <a:gd name="T75" fmla="*/ 8 h 2556"/>
                  <a:gd name="T76" fmla="*/ 0 w 316"/>
                  <a:gd name="T77" fmla="*/ 5 h 2556"/>
                  <a:gd name="T78" fmla="*/ 0 w 316"/>
                  <a:gd name="T79" fmla="*/ 0 h 2556"/>
                  <a:gd name="T80" fmla="*/ 3 w 316"/>
                  <a:gd name="T81" fmla="*/ 0 h 2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
                  <a:gd name="T124" fmla="*/ 0 h 2556"/>
                  <a:gd name="T125" fmla="*/ 316 w 316"/>
                  <a:gd name="T126" fmla="*/ 2556 h 25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 h="2556">
                    <a:moveTo>
                      <a:pt x="3" y="0"/>
                    </a:moveTo>
                    <a:lnTo>
                      <a:pt x="316" y="2482"/>
                    </a:lnTo>
                    <a:lnTo>
                      <a:pt x="316" y="2486"/>
                    </a:lnTo>
                    <a:lnTo>
                      <a:pt x="316" y="2489"/>
                    </a:lnTo>
                    <a:lnTo>
                      <a:pt x="316" y="2493"/>
                    </a:lnTo>
                    <a:lnTo>
                      <a:pt x="316" y="2498"/>
                    </a:lnTo>
                    <a:lnTo>
                      <a:pt x="313" y="2502"/>
                    </a:lnTo>
                    <a:lnTo>
                      <a:pt x="313" y="2505"/>
                    </a:lnTo>
                    <a:lnTo>
                      <a:pt x="313" y="2509"/>
                    </a:lnTo>
                    <a:lnTo>
                      <a:pt x="313" y="2514"/>
                    </a:lnTo>
                    <a:lnTo>
                      <a:pt x="313" y="2517"/>
                    </a:lnTo>
                    <a:lnTo>
                      <a:pt x="313" y="2521"/>
                    </a:lnTo>
                    <a:lnTo>
                      <a:pt x="313" y="2525"/>
                    </a:lnTo>
                    <a:lnTo>
                      <a:pt x="313" y="2529"/>
                    </a:lnTo>
                    <a:lnTo>
                      <a:pt x="313" y="2533"/>
                    </a:lnTo>
                    <a:lnTo>
                      <a:pt x="313" y="2537"/>
                    </a:lnTo>
                    <a:lnTo>
                      <a:pt x="313" y="2541"/>
                    </a:lnTo>
                    <a:lnTo>
                      <a:pt x="313" y="2545"/>
                    </a:lnTo>
                    <a:lnTo>
                      <a:pt x="313" y="2549"/>
                    </a:lnTo>
                    <a:lnTo>
                      <a:pt x="313" y="2553"/>
                    </a:lnTo>
                    <a:lnTo>
                      <a:pt x="313" y="2556"/>
                    </a:lnTo>
                    <a:lnTo>
                      <a:pt x="0" y="72"/>
                    </a:lnTo>
                    <a:lnTo>
                      <a:pt x="0" y="67"/>
                    </a:lnTo>
                    <a:lnTo>
                      <a:pt x="0" y="63"/>
                    </a:lnTo>
                    <a:lnTo>
                      <a:pt x="0" y="60"/>
                    </a:lnTo>
                    <a:lnTo>
                      <a:pt x="0" y="56"/>
                    </a:lnTo>
                    <a:lnTo>
                      <a:pt x="0" y="51"/>
                    </a:lnTo>
                    <a:lnTo>
                      <a:pt x="0" y="47"/>
                    </a:lnTo>
                    <a:lnTo>
                      <a:pt x="0" y="44"/>
                    </a:lnTo>
                    <a:lnTo>
                      <a:pt x="0" y="40"/>
                    </a:lnTo>
                    <a:lnTo>
                      <a:pt x="0" y="35"/>
                    </a:lnTo>
                    <a:lnTo>
                      <a:pt x="0" y="32"/>
                    </a:lnTo>
                    <a:lnTo>
                      <a:pt x="0" y="28"/>
                    </a:lnTo>
                    <a:lnTo>
                      <a:pt x="0" y="24"/>
                    </a:lnTo>
                    <a:lnTo>
                      <a:pt x="0" y="19"/>
                    </a:lnTo>
                    <a:lnTo>
                      <a:pt x="0" y="16"/>
                    </a:lnTo>
                    <a:lnTo>
                      <a:pt x="0" y="12"/>
                    </a:lnTo>
                    <a:lnTo>
                      <a:pt x="0" y="8"/>
                    </a:lnTo>
                    <a:lnTo>
                      <a:pt x="0" y="5"/>
                    </a:lnTo>
                    <a:lnTo>
                      <a:pt x="0" y="0"/>
                    </a:lnTo>
                    <a:lnTo>
                      <a:pt x="3"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5" name="Freeform 231">
                <a:extLst>
                  <a:ext uri="{FF2B5EF4-FFF2-40B4-BE49-F238E27FC236}">
                    <a16:creationId xmlns:a16="http://schemas.microsoft.com/office/drawing/2014/main" id="{D7FFA3ED-C53E-49B0-92BE-6160AA5E98B1}"/>
                  </a:ext>
                </a:extLst>
              </p:cNvPr>
              <p:cNvSpPr>
                <a:spLocks/>
              </p:cNvSpPr>
              <p:nvPr/>
            </p:nvSpPr>
            <p:spPr bwMode="auto">
              <a:xfrm>
                <a:off x="2848" y="2201"/>
                <a:ext cx="64" cy="517"/>
              </a:xfrm>
              <a:custGeom>
                <a:avLst/>
                <a:gdLst>
                  <a:gd name="T0" fmla="*/ 0 w 320"/>
                  <a:gd name="T1" fmla="*/ 0 h 2584"/>
                  <a:gd name="T2" fmla="*/ 313 w 320"/>
                  <a:gd name="T3" fmla="*/ 2484 h 2584"/>
                  <a:gd name="T4" fmla="*/ 313 w 320"/>
                  <a:gd name="T5" fmla="*/ 2489 h 2584"/>
                  <a:gd name="T6" fmla="*/ 313 w 320"/>
                  <a:gd name="T7" fmla="*/ 2493 h 2584"/>
                  <a:gd name="T8" fmla="*/ 313 w 320"/>
                  <a:gd name="T9" fmla="*/ 2497 h 2584"/>
                  <a:gd name="T10" fmla="*/ 313 w 320"/>
                  <a:gd name="T11" fmla="*/ 2500 h 2584"/>
                  <a:gd name="T12" fmla="*/ 316 w 320"/>
                  <a:gd name="T13" fmla="*/ 2500 h 2584"/>
                  <a:gd name="T14" fmla="*/ 316 w 320"/>
                  <a:gd name="T15" fmla="*/ 2505 h 2584"/>
                  <a:gd name="T16" fmla="*/ 316 w 320"/>
                  <a:gd name="T17" fmla="*/ 2509 h 2584"/>
                  <a:gd name="T18" fmla="*/ 316 w 320"/>
                  <a:gd name="T19" fmla="*/ 2512 h 2584"/>
                  <a:gd name="T20" fmla="*/ 316 w 320"/>
                  <a:gd name="T21" fmla="*/ 2516 h 2584"/>
                  <a:gd name="T22" fmla="*/ 316 w 320"/>
                  <a:gd name="T23" fmla="*/ 2521 h 2584"/>
                  <a:gd name="T24" fmla="*/ 316 w 320"/>
                  <a:gd name="T25" fmla="*/ 2525 h 2584"/>
                  <a:gd name="T26" fmla="*/ 316 w 320"/>
                  <a:gd name="T27" fmla="*/ 2528 h 2584"/>
                  <a:gd name="T28" fmla="*/ 316 w 320"/>
                  <a:gd name="T29" fmla="*/ 2532 h 2584"/>
                  <a:gd name="T30" fmla="*/ 316 w 320"/>
                  <a:gd name="T31" fmla="*/ 2537 h 2584"/>
                  <a:gd name="T32" fmla="*/ 316 w 320"/>
                  <a:gd name="T33" fmla="*/ 2540 h 2584"/>
                  <a:gd name="T34" fmla="*/ 316 w 320"/>
                  <a:gd name="T35" fmla="*/ 2544 h 2584"/>
                  <a:gd name="T36" fmla="*/ 316 w 320"/>
                  <a:gd name="T37" fmla="*/ 2548 h 2584"/>
                  <a:gd name="T38" fmla="*/ 316 w 320"/>
                  <a:gd name="T39" fmla="*/ 2553 h 2584"/>
                  <a:gd name="T40" fmla="*/ 320 w 320"/>
                  <a:gd name="T41" fmla="*/ 2556 h 2584"/>
                  <a:gd name="T42" fmla="*/ 320 w 320"/>
                  <a:gd name="T43" fmla="*/ 2560 h 2584"/>
                  <a:gd name="T44" fmla="*/ 320 w 320"/>
                  <a:gd name="T45" fmla="*/ 2564 h 2584"/>
                  <a:gd name="T46" fmla="*/ 320 w 320"/>
                  <a:gd name="T47" fmla="*/ 2568 h 2584"/>
                  <a:gd name="T48" fmla="*/ 320 w 320"/>
                  <a:gd name="T49" fmla="*/ 2572 h 2584"/>
                  <a:gd name="T50" fmla="*/ 320 w 320"/>
                  <a:gd name="T51" fmla="*/ 2576 h 2584"/>
                  <a:gd name="T52" fmla="*/ 320 w 320"/>
                  <a:gd name="T53" fmla="*/ 2580 h 2584"/>
                  <a:gd name="T54" fmla="*/ 320 w 320"/>
                  <a:gd name="T55" fmla="*/ 2584 h 2584"/>
                  <a:gd name="T56" fmla="*/ 8 w 320"/>
                  <a:gd name="T57" fmla="*/ 95 h 2584"/>
                  <a:gd name="T58" fmla="*/ 3 w 320"/>
                  <a:gd name="T59" fmla="*/ 95 h 2584"/>
                  <a:gd name="T60" fmla="*/ 3 w 320"/>
                  <a:gd name="T61" fmla="*/ 90 h 2584"/>
                  <a:gd name="T62" fmla="*/ 3 w 320"/>
                  <a:gd name="T63" fmla="*/ 86 h 2584"/>
                  <a:gd name="T64" fmla="*/ 3 w 320"/>
                  <a:gd name="T65" fmla="*/ 83 h 2584"/>
                  <a:gd name="T66" fmla="*/ 3 w 320"/>
                  <a:gd name="T67" fmla="*/ 79 h 2584"/>
                  <a:gd name="T68" fmla="*/ 3 w 320"/>
                  <a:gd name="T69" fmla="*/ 74 h 2584"/>
                  <a:gd name="T70" fmla="*/ 3 w 320"/>
                  <a:gd name="T71" fmla="*/ 70 h 2584"/>
                  <a:gd name="T72" fmla="*/ 3 w 320"/>
                  <a:gd name="T73" fmla="*/ 67 h 2584"/>
                  <a:gd name="T74" fmla="*/ 3 w 320"/>
                  <a:gd name="T75" fmla="*/ 63 h 2584"/>
                  <a:gd name="T76" fmla="*/ 3 w 320"/>
                  <a:gd name="T77" fmla="*/ 58 h 2584"/>
                  <a:gd name="T78" fmla="*/ 0 w 320"/>
                  <a:gd name="T79" fmla="*/ 55 h 2584"/>
                  <a:gd name="T80" fmla="*/ 0 w 320"/>
                  <a:gd name="T81" fmla="*/ 51 h 2584"/>
                  <a:gd name="T82" fmla="*/ 0 w 320"/>
                  <a:gd name="T83" fmla="*/ 47 h 2584"/>
                  <a:gd name="T84" fmla="*/ 0 w 320"/>
                  <a:gd name="T85" fmla="*/ 42 h 2584"/>
                  <a:gd name="T86" fmla="*/ 0 w 320"/>
                  <a:gd name="T87" fmla="*/ 39 h 2584"/>
                  <a:gd name="T88" fmla="*/ 0 w 320"/>
                  <a:gd name="T89" fmla="*/ 35 h 2584"/>
                  <a:gd name="T90" fmla="*/ 0 w 320"/>
                  <a:gd name="T91" fmla="*/ 31 h 2584"/>
                  <a:gd name="T92" fmla="*/ 0 w 320"/>
                  <a:gd name="T93" fmla="*/ 27 h 2584"/>
                  <a:gd name="T94" fmla="*/ 0 w 320"/>
                  <a:gd name="T95" fmla="*/ 23 h 2584"/>
                  <a:gd name="T96" fmla="*/ 0 w 320"/>
                  <a:gd name="T97" fmla="*/ 19 h 2584"/>
                  <a:gd name="T98" fmla="*/ 0 w 320"/>
                  <a:gd name="T99" fmla="*/ 16 h 2584"/>
                  <a:gd name="T100" fmla="*/ 0 w 320"/>
                  <a:gd name="T101" fmla="*/ 11 h 2584"/>
                  <a:gd name="T102" fmla="*/ 0 w 320"/>
                  <a:gd name="T103" fmla="*/ 7 h 2584"/>
                  <a:gd name="T104" fmla="*/ 0 w 320"/>
                  <a:gd name="T105" fmla="*/ 3 h 2584"/>
                  <a:gd name="T106" fmla="*/ 0 w 320"/>
                  <a:gd name="T107" fmla="*/ 0 h 25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0"/>
                  <a:gd name="T163" fmla="*/ 0 h 2584"/>
                  <a:gd name="T164" fmla="*/ 320 w 320"/>
                  <a:gd name="T165" fmla="*/ 2584 h 25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0" h="2584">
                    <a:moveTo>
                      <a:pt x="0" y="0"/>
                    </a:moveTo>
                    <a:lnTo>
                      <a:pt x="313" y="2484"/>
                    </a:lnTo>
                    <a:lnTo>
                      <a:pt x="313" y="2489"/>
                    </a:lnTo>
                    <a:lnTo>
                      <a:pt x="313" y="2493"/>
                    </a:lnTo>
                    <a:lnTo>
                      <a:pt x="313" y="2497"/>
                    </a:lnTo>
                    <a:lnTo>
                      <a:pt x="313" y="2500"/>
                    </a:lnTo>
                    <a:lnTo>
                      <a:pt x="316" y="2500"/>
                    </a:lnTo>
                    <a:lnTo>
                      <a:pt x="316" y="2505"/>
                    </a:lnTo>
                    <a:lnTo>
                      <a:pt x="316" y="2509"/>
                    </a:lnTo>
                    <a:lnTo>
                      <a:pt x="316" y="2512"/>
                    </a:lnTo>
                    <a:lnTo>
                      <a:pt x="316" y="2516"/>
                    </a:lnTo>
                    <a:lnTo>
                      <a:pt x="316" y="2521"/>
                    </a:lnTo>
                    <a:lnTo>
                      <a:pt x="316" y="2525"/>
                    </a:lnTo>
                    <a:lnTo>
                      <a:pt x="316" y="2528"/>
                    </a:lnTo>
                    <a:lnTo>
                      <a:pt x="316" y="2532"/>
                    </a:lnTo>
                    <a:lnTo>
                      <a:pt x="316" y="2537"/>
                    </a:lnTo>
                    <a:lnTo>
                      <a:pt x="316" y="2540"/>
                    </a:lnTo>
                    <a:lnTo>
                      <a:pt x="316" y="2544"/>
                    </a:lnTo>
                    <a:lnTo>
                      <a:pt x="316" y="2548"/>
                    </a:lnTo>
                    <a:lnTo>
                      <a:pt x="316" y="2553"/>
                    </a:lnTo>
                    <a:lnTo>
                      <a:pt x="320" y="2556"/>
                    </a:lnTo>
                    <a:lnTo>
                      <a:pt x="320" y="2560"/>
                    </a:lnTo>
                    <a:lnTo>
                      <a:pt x="320" y="2564"/>
                    </a:lnTo>
                    <a:lnTo>
                      <a:pt x="320" y="2568"/>
                    </a:lnTo>
                    <a:lnTo>
                      <a:pt x="320" y="2572"/>
                    </a:lnTo>
                    <a:lnTo>
                      <a:pt x="320" y="2576"/>
                    </a:lnTo>
                    <a:lnTo>
                      <a:pt x="320" y="2580"/>
                    </a:lnTo>
                    <a:lnTo>
                      <a:pt x="320" y="2584"/>
                    </a:lnTo>
                    <a:lnTo>
                      <a:pt x="8" y="95"/>
                    </a:lnTo>
                    <a:lnTo>
                      <a:pt x="3" y="95"/>
                    </a:lnTo>
                    <a:lnTo>
                      <a:pt x="3" y="90"/>
                    </a:lnTo>
                    <a:lnTo>
                      <a:pt x="3" y="86"/>
                    </a:lnTo>
                    <a:lnTo>
                      <a:pt x="3" y="83"/>
                    </a:lnTo>
                    <a:lnTo>
                      <a:pt x="3" y="79"/>
                    </a:lnTo>
                    <a:lnTo>
                      <a:pt x="3" y="74"/>
                    </a:lnTo>
                    <a:lnTo>
                      <a:pt x="3" y="70"/>
                    </a:lnTo>
                    <a:lnTo>
                      <a:pt x="3" y="67"/>
                    </a:lnTo>
                    <a:lnTo>
                      <a:pt x="3" y="63"/>
                    </a:lnTo>
                    <a:lnTo>
                      <a:pt x="3" y="58"/>
                    </a:lnTo>
                    <a:lnTo>
                      <a:pt x="0" y="55"/>
                    </a:lnTo>
                    <a:lnTo>
                      <a:pt x="0" y="51"/>
                    </a:lnTo>
                    <a:lnTo>
                      <a:pt x="0" y="47"/>
                    </a:lnTo>
                    <a:lnTo>
                      <a:pt x="0" y="42"/>
                    </a:lnTo>
                    <a:lnTo>
                      <a:pt x="0" y="39"/>
                    </a:lnTo>
                    <a:lnTo>
                      <a:pt x="0" y="35"/>
                    </a:lnTo>
                    <a:lnTo>
                      <a:pt x="0" y="31"/>
                    </a:lnTo>
                    <a:lnTo>
                      <a:pt x="0" y="27"/>
                    </a:lnTo>
                    <a:lnTo>
                      <a:pt x="0" y="23"/>
                    </a:lnTo>
                    <a:lnTo>
                      <a:pt x="0" y="19"/>
                    </a:lnTo>
                    <a:lnTo>
                      <a:pt x="0" y="16"/>
                    </a:lnTo>
                    <a:lnTo>
                      <a:pt x="0" y="11"/>
                    </a:lnTo>
                    <a:lnTo>
                      <a:pt x="0" y="7"/>
                    </a:lnTo>
                    <a:lnTo>
                      <a:pt x="0" y="3"/>
                    </a:lnTo>
                    <a:lnTo>
                      <a:pt x="0"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6" name="Freeform 232">
                <a:extLst>
                  <a:ext uri="{FF2B5EF4-FFF2-40B4-BE49-F238E27FC236}">
                    <a16:creationId xmlns:a16="http://schemas.microsoft.com/office/drawing/2014/main" id="{F0420A2D-D27F-43E4-AEBD-A75D352FA701}"/>
                  </a:ext>
                </a:extLst>
              </p:cNvPr>
              <p:cNvSpPr>
                <a:spLocks/>
              </p:cNvSpPr>
              <p:nvPr/>
            </p:nvSpPr>
            <p:spPr bwMode="auto">
              <a:xfrm>
                <a:off x="2848" y="2071"/>
                <a:ext cx="456" cy="647"/>
              </a:xfrm>
              <a:custGeom>
                <a:avLst/>
                <a:gdLst>
                  <a:gd name="T0" fmla="*/ 2200 w 2276"/>
                  <a:gd name="T1" fmla="*/ 1678 h 3234"/>
                  <a:gd name="T2" fmla="*/ 2276 w 2276"/>
                  <a:gd name="T3" fmla="*/ 2941 h 3234"/>
                  <a:gd name="T4" fmla="*/ 2272 w 2276"/>
                  <a:gd name="T5" fmla="*/ 2905 h 3234"/>
                  <a:gd name="T6" fmla="*/ 2267 w 2276"/>
                  <a:gd name="T7" fmla="*/ 2865 h 3234"/>
                  <a:gd name="T8" fmla="*/ 2256 w 2276"/>
                  <a:gd name="T9" fmla="*/ 2826 h 3234"/>
                  <a:gd name="T10" fmla="*/ 2240 w 2276"/>
                  <a:gd name="T11" fmla="*/ 2791 h 3234"/>
                  <a:gd name="T12" fmla="*/ 2216 w 2276"/>
                  <a:gd name="T13" fmla="*/ 2755 h 3234"/>
                  <a:gd name="T14" fmla="*/ 2188 w 2276"/>
                  <a:gd name="T15" fmla="*/ 2724 h 3234"/>
                  <a:gd name="T16" fmla="*/ 2125 w 2276"/>
                  <a:gd name="T17" fmla="*/ 2696 h 3234"/>
                  <a:gd name="T18" fmla="*/ 1966 w 2276"/>
                  <a:gd name="T19" fmla="*/ 2648 h 3234"/>
                  <a:gd name="T20" fmla="*/ 1733 w 2276"/>
                  <a:gd name="T21" fmla="*/ 2597 h 3234"/>
                  <a:gd name="T22" fmla="*/ 1468 w 2276"/>
                  <a:gd name="T23" fmla="*/ 2549 h 3234"/>
                  <a:gd name="T24" fmla="*/ 1207 w 2276"/>
                  <a:gd name="T25" fmla="*/ 2506 h 3234"/>
                  <a:gd name="T26" fmla="*/ 985 w 2276"/>
                  <a:gd name="T27" fmla="*/ 2481 h 3234"/>
                  <a:gd name="T28" fmla="*/ 834 w 2276"/>
                  <a:gd name="T29" fmla="*/ 2481 h 3234"/>
                  <a:gd name="T30" fmla="*/ 751 w 2276"/>
                  <a:gd name="T31" fmla="*/ 2506 h 3234"/>
                  <a:gd name="T32" fmla="*/ 668 w 2276"/>
                  <a:gd name="T33" fmla="*/ 2553 h 3234"/>
                  <a:gd name="T34" fmla="*/ 593 w 2276"/>
                  <a:gd name="T35" fmla="*/ 2616 h 3234"/>
                  <a:gd name="T36" fmla="*/ 519 w 2276"/>
                  <a:gd name="T37" fmla="*/ 2692 h 3234"/>
                  <a:gd name="T38" fmla="*/ 450 w 2276"/>
                  <a:gd name="T39" fmla="*/ 2775 h 3234"/>
                  <a:gd name="T40" fmla="*/ 392 w 2276"/>
                  <a:gd name="T41" fmla="*/ 2861 h 3234"/>
                  <a:gd name="T42" fmla="*/ 348 w 2276"/>
                  <a:gd name="T43" fmla="*/ 2937 h 3234"/>
                  <a:gd name="T44" fmla="*/ 332 w 2276"/>
                  <a:gd name="T45" fmla="*/ 2972 h 3234"/>
                  <a:gd name="T46" fmla="*/ 320 w 2276"/>
                  <a:gd name="T47" fmla="*/ 3016 h 3234"/>
                  <a:gd name="T48" fmla="*/ 316 w 2276"/>
                  <a:gd name="T49" fmla="*/ 3060 h 3234"/>
                  <a:gd name="T50" fmla="*/ 313 w 2276"/>
                  <a:gd name="T51" fmla="*/ 3107 h 3234"/>
                  <a:gd name="T52" fmla="*/ 316 w 2276"/>
                  <a:gd name="T53" fmla="*/ 3155 h 3234"/>
                  <a:gd name="T54" fmla="*/ 320 w 2276"/>
                  <a:gd name="T55" fmla="*/ 3206 h 3234"/>
                  <a:gd name="T56" fmla="*/ 225 w 2276"/>
                  <a:gd name="T57" fmla="*/ 2490 h 3234"/>
                  <a:gd name="T58" fmla="*/ 40 w 2276"/>
                  <a:gd name="T59" fmla="*/ 993 h 3234"/>
                  <a:gd name="T60" fmla="*/ 0 w 2276"/>
                  <a:gd name="T61" fmla="*/ 705 h 3234"/>
                  <a:gd name="T62" fmla="*/ 0 w 2276"/>
                  <a:gd name="T63" fmla="*/ 653 h 3234"/>
                  <a:gd name="T64" fmla="*/ 0 w 2276"/>
                  <a:gd name="T65" fmla="*/ 606 h 3234"/>
                  <a:gd name="T66" fmla="*/ 3 w 2276"/>
                  <a:gd name="T67" fmla="*/ 562 h 3234"/>
                  <a:gd name="T68" fmla="*/ 12 w 2276"/>
                  <a:gd name="T69" fmla="*/ 518 h 3234"/>
                  <a:gd name="T70" fmla="*/ 24 w 2276"/>
                  <a:gd name="T71" fmla="*/ 483 h 3234"/>
                  <a:gd name="T72" fmla="*/ 47 w 2276"/>
                  <a:gd name="T73" fmla="*/ 440 h 3234"/>
                  <a:gd name="T74" fmla="*/ 107 w 2276"/>
                  <a:gd name="T75" fmla="*/ 356 h 3234"/>
                  <a:gd name="T76" fmla="*/ 174 w 2276"/>
                  <a:gd name="T77" fmla="*/ 270 h 3234"/>
                  <a:gd name="T78" fmla="*/ 253 w 2276"/>
                  <a:gd name="T79" fmla="*/ 190 h 3234"/>
                  <a:gd name="T80" fmla="*/ 332 w 2276"/>
                  <a:gd name="T81" fmla="*/ 120 h 3234"/>
                  <a:gd name="T82" fmla="*/ 419 w 2276"/>
                  <a:gd name="T83" fmla="*/ 64 h 3234"/>
                  <a:gd name="T84" fmla="*/ 510 w 2276"/>
                  <a:gd name="T85" fmla="*/ 20 h 3234"/>
                  <a:gd name="T86" fmla="*/ 614 w 2276"/>
                  <a:gd name="T87" fmla="*/ 0 h 3234"/>
                  <a:gd name="T88" fmla="*/ 804 w 2276"/>
                  <a:gd name="T89" fmla="*/ 4 h 3234"/>
                  <a:gd name="T90" fmla="*/ 1061 w 2276"/>
                  <a:gd name="T91" fmla="*/ 28 h 3234"/>
                  <a:gd name="T92" fmla="*/ 1350 w 2276"/>
                  <a:gd name="T93" fmla="*/ 64 h 3234"/>
                  <a:gd name="T94" fmla="*/ 1630 w 2276"/>
                  <a:gd name="T95" fmla="*/ 107 h 3234"/>
                  <a:gd name="T96" fmla="*/ 1855 w 2276"/>
                  <a:gd name="T97" fmla="*/ 150 h 3234"/>
                  <a:gd name="T98" fmla="*/ 1994 w 2276"/>
                  <a:gd name="T99" fmla="*/ 187 h 3234"/>
                  <a:gd name="T100" fmla="*/ 2038 w 2276"/>
                  <a:gd name="T101" fmla="*/ 210 h 3234"/>
                  <a:gd name="T102" fmla="*/ 2070 w 2276"/>
                  <a:gd name="T103" fmla="*/ 242 h 3234"/>
                  <a:gd name="T104" fmla="*/ 2089 w 2276"/>
                  <a:gd name="T105" fmla="*/ 277 h 3234"/>
                  <a:gd name="T106" fmla="*/ 2105 w 2276"/>
                  <a:gd name="T107" fmla="*/ 313 h 3234"/>
                  <a:gd name="T108" fmla="*/ 2114 w 2276"/>
                  <a:gd name="T109" fmla="*/ 349 h 3234"/>
                  <a:gd name="T110" fmla="*/ 2121 w 2276"/>
                  <a:gd name="T111" fmla="*/ 384 h 32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76"/>
                  <a:gd name="T169" fmla="*/ 0 h 3234"/>
                  <a:gd name="T170" fmla="*/ 2276 w 2276"/>
                  <a:gd name="T171" fmla="*/ 3234 h 32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76" h="3234">
                    <a:moveTo>
                      <a:pt x="2121" y="412"/>
                    </a:moveTo>
                    <a:lnTo>
                      <a:pt x="2137" y="666"/>
                    </a:lnTo>
                    <a:lnTo>
                      <a:pt x="2153" y="919"/>
                    </a:lnTo>
                    <a:lnTo>
                      <a:pt x="2168" y="1171"/>
                    </a:lnTo>
                    <a:lnTo>
                      <a:pt x="2184" y="1425"/>
                    </a:lnTo>
                    <a:lnTo>
                      <a:pt x="2200" y="1678"/>
                    </a:lnTo>
                    <a:lnTo>
                      <a:pt x="2212" y="1932"/>
                    </a:lnTo>
                    <a:lnTo>
                      <a:pt x="2228" y="2185"/>
                    </a:lnTo>
                    <a:lnTo>
                      <a:pt x="2244" y="2439"/>
                    </a:lnTo>
                    <a:lnTo>
                      <a:pt x="2260" y="2692"/>
                    </a:lnTo>
                    <a:lnTo>
                      <a:pt x="2276" y="2944"/>
                    </a:lnTo>
                    <a:lnTo>
                      <a:pt x="2276" y="2941"/>
                    </a:lnTo>
                    <a:lnTo>
                      <a:pt x="2276" y="2933"/>
                    </a:lnTo>
                    <a:lnTo>
                      <a:pt x="2276" y="2930"/>
                    </a:lnTo>
                    <a:lnTo>
                      <a:pt x="2276" y="2921"/>
                    </a:lnTo>
                    <a:lnTo>
                      <a:pt x="2272" y="2917"/>
                    </a:lnTo>
                    <a:lnTo>
                      <a:pt x="2272" y="2909"/>
                    </a:lnTo>
                    <a:lnTo>
                      <a:pt x="2272" y="2905"/>
                    </a:lnTo>
                    <a:lnTo>
                      <a:pt x="2272" y="2898"/>
                    </a:lnTo>
                    <a:lnTo>
                      <a:pt x="2272" y="2893"/>
                    </a:lnTo>
                    <a:lnTo>
                      <a:pt x="2267" y="2886"/>
                    </a:lnTo>
                    <a:lnTo>
                      <a:pt x="2267" y="2881"/>
                    </a:lnTo>
                    <a:lnTo>
                      <a:pt x="2267" y="2874"/>
                    </a:lnTo>
                    <a:lnTo>
                      <a:pt x="2267" y="2865"/>
                    </a:lnTo>
                    <a:lnTo>
                      <a:pt x="2264" y="2861"/>
                    </a:lnTo>
                    <a:lnTo>
                      <a:pt x="2264" y="2854"/>
                    </a:lnTo>
                    <a:lnTo>
                      <a:pt x="2260" y="2846"/>
                    </a:lnTo>
                    <a:lnTo>
                      <a:pt x="2260" y="2842"/>
                    </a:lnTo>
                    <a:lnTo>
                      <a:pt x="2260" y="2835"/>
                    </a:lnTo>
                    <a:lnTo>
                      <a:pt x="2256" y="2826"/>
                    </a:lnTo>
                    <a:lnTo>
                      <a:pt x="2251" y="2822"/>
                    </a:lnTo>
                    <a:lnTo>
                      <a:pt x="2251" y="2814"/>
                    </a:lnTo>
                    <a:lnTo>
                      <a:pt x="2248" y="2810"/>
                    </a:lnTo>
                    <a:lnTo>
                      <a:pt x="2248" y="2803"/>
                    </a:lnTo>
                    <a:lnTo>
                      <a:pt x="2244" y="2794"/>
                    </a:lnTo>
                    <a:lnTo>
                      <a:pt x="2240" y="2791"/>
                    </a:lnTo>
                    <a:lnTo>
                      <a:pt x="2236" y="2782"/>
                    </a:lnTo>
                    <a:lnTo>
                      <a:pt x="2232" y="2779"/>
                    </a:lnTo>
                    <a:lnTo>
                      <a:pt x="2228" y="2771"/>
                    </a:lnTo>
                    <a:lnTo>
                      <a:pt x="2224" y="2766"/>
                    </a:lnTo>
                    <a:lnTo>
                      <a:pt x="2220" y="2759"/>
                    </a:lnTo>
                    <a:lnTo>
                      <a:pt x="2216" y="2755"/>
                    </a:lnTo>
                    <a:lnTo>
                      <a:pt x="2212" y="2751"/>
                    </a:lnTo>
                    <a:lnTo>
                      <a:pt x="2209" y="2743"/>
                    </a:lnTo>
                    <a:lnTo>
                      <a:pt x="2204" y="2739"/>
                    </a:lnTo>
                    <a:lnTo>
                      <a:pt x="2196" y="2735"/>
                    </a:lnTo>
                    <a:lnTo>
                      <a:pt x="2193" y="2727"/>
                    </a:lnTo>
                    <a:lnTo>
                      <a:pt x="2188" y="2724"/>
                    </a:lnTo>
                    <a:lnTo>
                      <a:pt x="2181" y="2719"/>
                    </a:lnTo>
                    <a:lnTo>
                      <a:pt x="2172" y="2715"/>
                    </a:lnTo>
                    <a:lnTo>
                      <a:pt x="2168" y="2712"/>
                    </a:lnTo>
                    <a:lnTo>
                      <a:pt x="2156" y="2708"/>
                    </a:lnTo>
                    <a:lnTo>
                      <a:pt x="2145" y="2699"/>
                    </a:lnTo>
                    <a:lnTo>
                      <a:pt x="2125" y="2696"/>
                    </a:lnTo>
                    <a:lnTo>
                      <a:pt x="2105" y="2687"/>
                    </a:lnTo>
                    <a:lnTo>
                      <a:pt x="2086" y="2680"/>
                    </a:lnTo>
                    <a:lnTo>
                      <a:pt x="2058" y="2671"/>
                    </a:lnTo>
                    <a:lnTo>
                      <a:pt x="2030" y="2664"/>
                    </a:lnTo>
                    <a:lnTo>
                      <a:pt x="1998" y="2656"/>
                    </a:lnTo>
                    <a:lnTo>
                      <a:pt x="1966" y="2648"/>
                    </a:lnTo>
                    <a:lnTo>
                      <a:pt x="1931" y="2640"/>
                    </a:lnTo>
                    <a:lnTo>
                      <a:pt x="1896" y="2632"/>
                    </a:lnTo>
                    <a:lnTo>
                      <a:pt x="1855" y="2624"/>
                    </a:lnTo>
                    <a:lnTo>
                      <a:pt x="1816" y="2616"/>
                    </a:lnTo>
                    <a:lnTo>
                      <a:pt x="1777" y="2604"/>
                    </a:lnTo>
                    <a:lnTo>
                      <a:pt x="1733" y="2597"/>
                    </a:lnTo>
                    <a:lnTo>
                      <a:pt x="1690" y="2589"/>
                    </a:lnTo>
                    <a:lnTo>
                      <a:pt x="1646" y="2581"/>
                    </a:lnTo>
                    <a:lnTo>
                      <a:pt x="1603" y="2573"/>
                    </a:lnTo>
                    <a:lnTo>
                      <a:pt x="1559" y="2565"/>
                    </a:lnTo>
                    <a:lnTo>
                      <a:pt x="1512" y="2557"/>
                    </a:lnTo>
                    <a:lnTo>
                      <a:pt x="1468" y="2549"/>
                    </a:lnTo>
                    <a:lnTo>
                      <a:pt x="1424" y="2541"/>
                    </a:lnTo>
                    <a:lnTo>
                      <a:pt x="1381" y="2534"/>
                    </a:lnTo>
                    <a:lnTo>
                      <a:pt x="1334" y="2525"/>
                    </a:lnTo>
                    <a:lnTo>
                      <a:pt x="1290" y="2518"/>
                    </a:lnTo>
                    <a:lnTo>
                      <a:pt x="1251" y="2513"/>
                    </a:lnTo>
                    <a:lnTo>
                      <a:pt x="1207" y="2506"/>
                    </a:lnTo>
                    <a:lnTo>
                      <a:pt x="1167" y="2502"/>
                    </a:lnTo>
                    <a:lnTo>
                      <a:pt x="1128" y="2493"/>
                    </a:lnTo>
                    <a:lnTo>
                      <a:pt x="1088" y="2490"/>
                    </a:lnTo>
                    <a:lnTo>
                      <a:pt x="1052" y="2486"/>
                    </a:lnTo>
                    <a:lnTo>
                      <a:pt x="1017" y="2486"/>
                    </a:lnTo>
                    <a:lnTo>
                      <a:pt x="985" y="2481"/>
                    </a:lnTo>
                    <a:lnTo>
                      <a:pt x="954" y="2478"/>
                    </a:lnTo>
                    <a:lnTo>
                      <a:pt x="926" y="2478"/>
                    </a:lnTo>
                    <a:lnTo>
                      <a:pt x="899" y="2478"/>
                    </a:lnTo>
                    <a:lnTo>
                      <a:pt x="874" y="2478"/>
                    </a:lnTo>
                    <a:lnTo>
                      <a:pt x="855" y="2478"/>
                    </a:lnTo>
                    <a:lnTo>
                      <a:pt x="834" y="2481"/>
                    </a:lnTo>
                    <a:lnTo>
                      <a:pt x="818" y="2481"/>
                    </a:lnTo>
                    <a:lnTo>
                      <a:pt x="807" y="2486"/>
                    </a:lnTo>
                    <a:lnTo>
                      <a:pt x="791" y="2490"/>
                    </a:lnTo>
                    <a:lnTo>
                      <a:pt x="779" y="2497"/>
                    </a:lnTo>
                    <a:lnTo>
                      <a:pt x="764" y="2502"/>
                    </a:lnTo>
                    <a:lnTo>
                      <a:pt x="751" y="2506"/>
                    </a:lnTo>
                    <a:lnTo>
                      <a:pt x="736" y="2513"/>
                    </a:lnTo>
                    <a:lnTo>
                      <a:pt x="724" y="2521"/>
                    </a:lnTo>
                    <a:lnTo>
                      <a:pt x="712" y="2529"/>
                    </a:lnTo>
                    <a:lnTo>
                      <a:pt x="696" y="2537"/>
                    </a:lnTo>
                    <a:lnTo>
                      <a:pt x="684" y="2545"/>
                    </a:lnTo>
                    <a:lnTo>
                      <a:pt x="668" y="2553"/>
                    </a:lnTo>
                    <a:lnTo>
                      <a:pt x="656" y="2565"/>
                    </a:lnTo>
                    <a:lnTo>
                      <a:pt x="645" y="2573"/>
                    </a:lnTo>
                    <a:lnTo>
                      <a:pt x="629" y="2585"/>
                    </a:lnTo>
                    <a:lnTo>
                      <a:pt x="617" y="2592"/>
                    </a:lnTo>
                    <a:lnTo>
                      <a:pt x="605" y="2604"/>
                    </a:lnTo>
                    <a:lnTo>
                      <a:pt x="593" y="2616"/>
                    </a:lnTo>
                    <a:lnTo>
                      <a:pt x="577" y="2629"/>
                    </a:lnTo>
                    <a:lnTo>
                      <a:pt x="566" y="2640"/>
                    </a:lnTo>
                    <a:lnTo>
                      <a:pt x="554" y="2652"/>
                    </a:lnTo>
                    <a:lnTo>
                      <a:pt x="542" y="2664"/>
                    </a:lnTo>
                    <a:lnTo>
                      <a:pt x="530" y="2680"/>
                    </a:lnTo>
                    <a:lnTo>
                      <a:pt x="519" y="2692"/>
                    </a:lnTo>
                    <a:lnTo>
                      <a:pt x="506" y="2703"/>
                    </a:lnTo>
                    <a:lnTo>
                      <a:pt x="494" y="2719"/>
                    </a:lnTo>
                    <a:lnTo>
                      <a:pt x="482" y="2731"/>
                    </a:lnTo>
                    <a:lnTo>
                      <a:pt x="471" y="2747"/>
                    </a:lnTo>
                    <a:lnTo>
                      <a:pt x="463" y="2759"/>
                    </a:lnTo>
                    <a:lnTo>
                      <a:pt x="450" y="2775"/>
                    </a:lnTo>
                    <a:lnTo>
                      <a:pt x="439" y="2787"/>
                    </a:lnTo>
                    <a:lnTo>
                      <a:pt x="431" y="2803"/>
                    </a:lnTo>
                    <a:lnTo>
                      <a:pt x="419" y="2819"/>
                    </a:lnTo>
                    <a:lnTo>
                      <a:pt x="411" y="2830"/>
                    </a:lnTo>
                    <a:lnTo>
                      <a:pt x="399" y="2846"/>
                    </a:lnTo>
                    <a:lnTo>
                      <a:pt x="392" y="2861"/>
                    </a:lnTo>
                    <a:lnTo>
                      <a:pt x="383" y="2874"/>
                    </a:lnTo>
                    <a:lnTo>
                      <a:pt x="371" y="2889"/>
                    </a:lnTo>
                    <a:lnTo>
                      <a:pt x="364" y="2905"/>
                    </a:lnTo>
                    <a:lnTo>
                      <a:pt x="355" y="2917"/>
                    </a:lnTo>
                    <a:lnTo>
                      <a:pt x="348" y="2933"/>
                    </a:lnTo>
                    <a:lnTo>
                      <a:pt x="348" y="2937"/>
                    </a:lnTo>
                    <a:lnTo>
                      <a:pt x="344" y="2944"/>
                    </a:lnTo>
                    <a:lnTo>
                      <a:pt x="341" y="2949"/>
                    </a:lnTo>
                    <a:lnTo>
                      <a:pt x="341" y="2957"/>
                    </a:lnTo>
                    <a:lnTo>
                      <a:pt x="336" y="2960"/>
                    </a:lnTo>
                    <a:lnTo>
                      <a:pt x="332" y="2969"/>
                    </a:lnTo>
                    <a:lnTo>
                      <a:pt x="332" y="2972"/>
                    </a:lnTo>
                    <a:lnTo>
                      <a:pt x="328" y="2981"/>
                    </a:lnTo>
                    <a:lnTo>
                      <a:pt x="328" y="2988"/>
                    </a:lnTo>
                    <a:lnTo>
                      <a:pt x="328" y="2992"/>
                    </a:lnTo>
                    <a:lnTo>
                      <a:pt x="325" y="3000"/>
                    </a:lnTo>
                    <a:lnTo>
                      <a:pt x="325" y="3008"/>
                    </a:lnTo>
                    <a:lnTo>
                      <a:pt x="320" y="3016"/>
                    </a:lnTo>
                    <a:lnTo>
                      <a:pt x="320" y="3020"/>
                    </a:lnTo>
                    <a:lnTo>
                      <a:pt x="320" y="3028"/>
                    </a:lnTo>
                    <a:lnTo>
                      <a:pt x="316" y="3036"/>
                    </a:lnTo>
                    <a:lnTo>
                      <a:pt x="316" y="3044"/>
                    </a:lnTo>
                    <a:lnTo>
                      <a:pt x="316" y="3052"/>
                    </a:lnTo>
                    <a:lnTo>
                      <a:pt x="316" y="3060"/>
                    </a:lnTo>
                    <a:lnTo>
                      <a:pt x="316" y="3067"/>
                    </a:lnTo>
                    <a:lnTo>
                      <a:pt x="316" y="3076"/>
                    </a:lnTo>
                    <a:lnTo>
                      <a:pt x="313" y="3083"/>
                    </a:lnTo>
                    <a:lnTo>
                      <a:pt x="313" y="3092"/>
                    </a:lnTo>
                    <a:lnTo>
                      <a:pt x="313" y="3099"/>
                    </a:lnTo>
                    <a:lnTo>
                      <a:pt x="313" y="3107"/>
                    </a:lnTo>
                    <a:lnTo>
                      <a:pt x="313" y="3115"/>
                    </a:lnTo>
                    <a:lnTo>
                      <a:pt x="313" y="3123"/>
                    </a:lnTo>
                    <a:lnTo>
                      <a:pt x="313" y="3131"/>
                    </a:lnTo>
                    <a:lnTo>
                      <a:pt x="313" y="3139"/>
                    </a:lnTo>
                    <a:lnTo>
                      <a:pt x="313" y="3147"/>
                    </a:lnTo>
                    <a:lnTo>
                      <a:pt x="316" y="3155"/>
                    </a:lnTo>
                    <a:lnTo>
                      <a:pt x="316" y="3162"/>
                    </a:lnTo>
                    <a:lnTo>
                      <a:pt x="316" y="3175"/>
                    </a:lnTo>
                    <a:lnTo>
                      <a:pt x="316" y="3182"/>
                    </a:lnTo>
                    <a:lnTo>
                      <a:pt x="316" y="3190"/>
                    </a:lnTo>
                    <a:lnTo>
                      <a:pt x="316" y="3198"/>
                    </a:lnTo>
                    <a:lnTo>
                      <a:pt x="320" y="3206"/>
                    </a:lnTo>
                    <a:lnTo>
                      <a:pt x="320" y="3218"/>
                    </a:lnTo>
                    <a:lnTo>
                      <a:pt x="320" y="3226"/>
                    </a:lnTo>
                    <a:lnTo>
                      <a:pt x="320" y="3234"/>
                    </a:lnTo>
                    <a:lnTo>
                      <a:pt x="288" y="2984"/>
                    </a:lnTo>
                    <a:lnTo>
                      <a:pt x="257" y="2735"/>
                    </a:lnTo>
                    <a:lnTo>
                      <a:pt x="225" y="2490"/>
                    </a:lnTo>
                    <a:lnTo>
                      <a:pt x="193" y="2240"/>
                    </a:lnTo>
                    <a:lnTo>
                      <a:pt x="162" y="1991"/>
                    </a:lnTo>
                    <a:lnTo>
                      <a:pt x="130" y="1742"/>
                    </a:lnTo>
                    <a:lnTo>
                      <a:pt x="98" y="1493"/>
                    </a:lnTo>
                    <a:lnTo>
                      <a:pt x="71" y="1243"/>
                    </a:lnTo>
                    <a:lnTo>
                      <a:pt x="40" y="993"/>
                    </a:lnTo>
                    <a:lnTo>
                      <a:pt x="8" y="745"/>
                    </a:lnTo>
                    <a:lnTo>
                      <a:pt x="3" y="736"/>
                    </a:lnTo>
                    <a:lnTo>
                      <a:pt x="3" y="729"/>
                    </a:lnTo>
                    <a:lnTo>
                      <a:pt x="3" y="720"/>
                    </a:lnTo>
                    <a:lnTo>
                      <a:pt x="3" y="713"/>
                    </a:lnTo>
                    <a:lnTo>
                      <a:pt x="0" y="705"/>
                    </a:lnTo>
                    <a:lnTo>
                      <a:pt x="0" y="697"/>
                    </a:lnTo>
                    <a:lnTo>
                      <a:pt x="0" y="685"/>
                    </a:lnTo>
                    <a:lnTo>
                      <a:pt x="0" y="677"/>
                    </a:lnTo>
                    <a:lnTo>
                      <a:pt x="0" y="669"/>
                    </a:lnTo>
                    <a:lnTo>
                      <a:pt x="0" y="661"/>
                    </a:lnTo>
                    <a:lnTo>
                      <a:pt x="0" y="653"/>
                    </a:lnTo>
                    <a:lnTo>
                      <a:pt x="0" y="645"/>
                    </a:lnTo>
                    <a:lnTo>
                      <a:pt x="0" y="638"/>
                    </a:lnTo>
                    <a:lnTo>
                      <a:pt x="0" y="629"/>
                    </a:lnTo>
                    <a:lnTo>
                      <a:pt x="0" y="622"/>
                    </a:lnTo>
                    <a:lnTo>
                      <a:pt x="0" y="613"/>
                    </a:lnTo>
                    <a:lnTo>
                      <a:pt x="0" y="606"/>
                    </a:lnTo>
                    <a:lnTo>
                      <a:pt x="0" y="597"/>
                    </a:lnTo>
                    <a:lnTo>
                      <a:pt x="0" y="590"/>
                    </a:lnTo>
                    <a:lnTo>
                      <a:pt x="0" y="583"/>
                    </a:lnTo>
                    <a:lnTo>
                      <a:pt x="3" y="578"/>
                    </a:lnTo>
                    <a:lnTo>
                      <a:pt x="3" y="570"/>
                    </a:lnTo>
                    <a:lnTo>
                      <a:pt x="3" y="562"/>
                    </a:lnTo>
                    <a:lnTo>
                      <a:pt x="3" y="555"/>
                    </a:lnTo>
                    <a:lnTo>
                      <a:pt x="8" y="546"/>
                    </a:lnTo>
                    <a:lnTo>
                      <a:pt x="8" y="543"/>
                    </a:lnTo>
                    <a:lnTo>
                      <a:pt x="8" y="534"/>
                    </a:lnTo>
                    <a:lnTo>
                      <a:pt x="12" y="527"/>
                    </a:lnTo>
                    <a:lnTo>
                      <a:pt x="12" y="518"/>
                    </a:lnTo>
                    <a:lnTo>
                      <a:pt x="15" y="515"/>
                    </a:lnTo>
                    <a:lnTo>
                      <a:pt x="15" y="507"/>
                    </a:lnTo>
                    <a:lnTo>
                      <a:pt x="19" y="502"/>
                    </a:lnTo>
                    <a:lnTo>
                      <a:pt x="19" y="495"/>
                    </a:lnTo>
                    <a:lnTo>
                      <a:pt x="24" y="488"/>
                    </a:lnTo>
                    <a:lnTo>
                      <a:pt x="24" y="483"/>
                    </a:lnTo>
                    <a:lnTo>
                      <a:pt x="28" y="475"/>
                    </a:lnTo>
                    <a:lnTo>
                      <a:pt x="31" y="472"/>
                    </a:lnTo>
                    <a:lnTo>
                      <a:pt x="35" y="463"/>
                    </a:lnTo>
                    <a:lnTo>
                      <a:pt x="35" y="460"/>
                    </a:lnTo>
                    <a:lnTo>
                      <a:pt x="40" y="456"/>
                    </a:lnTo>
                    <a:lnTo>
                      <a:pt x="47" y="440"/>
                    </a:lnTo>
                    <a:lnTo>
                      <a:pt x="59" y="428"/>
                    </a:lnTo>
                    <a:lnTo>
                      <a:pt x="67" y="412"/>
                    </a:lnTo>
                    <a:lnTo>
                      <a:pt x="75" y="396"/>
                    </a:lnTo>
                    <a:lnTo>
                      <a:pt x="87" y="384"/>
                    </a:lnTo>
                    <a:lnTo>
                      <a:pt x="95" y="368"/>
                    </a:lnTo>
                    <a:lnTo>
                      <a:pt x="107" y="356"/>
                    </a:lnTo>
                    <a:lnTo>
                      <a:pt x="119" y="340"/>
                    </a:lnTo>
                    <a:lnTo>
                      <a:pt x="126" y="324"/>
                    </a:lnTo>
                    <a:lnTo>
                      <a:pt x="138" y="313"/>
                    </a:lnTo>
                    <a:lnTo>
                      <a:pt x="151" y="297"/>
                    </a:lnTo>
                    <a:lnTo>
                      <a:pt x="162" y="285"/>
                    </a:lnTo>
                    <a:lnTo>
                      <a:pt x="174" y="270"/>
                    </a:lnTo>
                    <a:lnTo>
                      <a:pt x="186" y="257"/>
                    </a:lnTo>
                    <a:lnTo>
                      <a:pt x="198" y="242"/>
                    </a:lnTo>
                    <a:lnTo>
                      <a:pt x="214" y="229"/>
                    </a:lnTo>
                    <a:lnTo>
                      <a:pt x="225" y="218"/>
                    </a:lnTo>
                    <a:lnTo>
                      <a:pt x="237" y="202"/>
                    </a:lnTo>
                    <a:lnTo>
                      <a:pt x="253" y="190"/>
                    </a:lnTo>
                    <a:lnTo>
                      <a:pt x="265" y="178"/>
                    </a:lnTo>
                    <a:lnTo>
                      <a:pt x="277" y="166"/>
                    </a:lnTo>
                    <a:lnTo>
                      <a:pt x="293" y="155"/>
                    </a:lnTo>
                    <a:lnTo>
                      <a:pt x="304" y="143"/>
                    </a:lnTo>
                    <a:lnTo>
                      <a:pt x="320" y="131"/>
                    </a:lnTo>
                    <a:lnTo>
                      <a:pt x="332" y="120"/>
                    </a:lnTo>
                    <a:lnTo>
                      <a:pt x="348" y="111"/>
                    </a:lnTo>
                    <a:lnTo>
                      <a:pt x="364" y="99"/>
                    </a:lnTo>
                    <a:lnTo>
                      <a:pt x="376" y="88"/>
                    </a:lnTo>
                    <a:lnTo>
                      <a:pt x="392" y="79"/>
                    </a:lnTo>
                    <a:lnTo>
                      <a:pt x="408" y="71"/>
                    </a:lnTo>
                    <a:lnTo>
                      <a:pt x="419" y="64"/>
                    </a:lnTo>
                    <a:lnTo>
                      <a:pt x="435" y="55"/>
                    </a:lnTo>
                    <a:lnTo>
                      <a:pt x="450" y="48"/>
                    </a:lnTo>
                    <a:lnTo>
                      <a:pt x="463" y="39"/>
                    </a:lnTo>
                    <a:lnTo>
                      <a:pt x="478" y="32"/>
                    </a:lnTo>
                    <a:lnTo>
                      <a:pt x="494" y="28"/>
                    </a:lnTo>
                    <a:lnTo>
                      <a:pt x="510" y="20"/>
                    </a:lnTo>
                    <a:lnTo>
                      <a:pt x="522" y="16"/>
                    </a:lnTo>
                    <a:lnTo>
                      <a:pt x="538" y="12"/>
                    </a:lnTo>
                    <a:lnTo>
                      <a:pt x="554" y="9"/>
                    </a:lnTo>
                    <a:lnTo>
                      <a:pt x="570" y="4"/>
                    </a:lnTo>
                    <a:lnTo>
                      <a:pt x="589" y="0"/>
                    </a:lnTo>
                    <a:lnTo>
                      <a:pt x="614" y="0"/>
                    </a:lnTo>
                    <a:lnTo>
                      <a:pt x="637" y="0"/>
                    </a:lnTo>
                    <a:lnTo>
                      <a:pt x="665" y="0"/>
                    </a:lnTo>
                    <a:lnTo>
                      <a:pt x="696" y="0"/>
                    </a:lnTo>
                    <a:lnTo>
                      <a:pt x="732" y="0"/>
                    </a:lnTo>
                    <a:lnTo>
                      <a:pt x="764" y="4"/>
                    </a:lnTo>
                    <a:lnTo>
                      <a:pt x="804" y="4"/>
                    </a:lnTo>
                    <a:lnTo>
                      <a:pt x="843" y="9"/>
                    </a:lnTo>
                    <a:lnTo>
                      <a:pt x="883" y="12"/>
                    </a:lnTo>
                    <a:lnTo>
                      <a:pt x="926" y="16"/>
                    </a:lnTo>
                    <a:lnTo>
                      <a:pt x="969" y="20"/>
                    </a:lnTo>
                    <a:lnTo>
                      <a:pt x="1017" y="25"/>
                    </a:lnTo>
                    <a:lnTo>
                      <a:pt x="1061" y="28"/>
                    </a:lnTo>
                    <a:lnTo>
                      <a:pt x="1108" y="32"/>
                    </a:lnTo>
                    <a:lnTo>
                      <a:pt x="1156" y="39"/>
                    </a:lnTo>
                    <a:lnTo>
                      <a:pt x="1203" y="44"/>
                    </a:lnTo>
                    <a:lnTo>
                      <a:pt x="1255" y="51"/>
                    </a:lnTo>
                    <a:lnTo>
                      <a:pt x="1302" y="55"/>
                    </a:lnTo>
                    <a:lnTo>
                      <a:pt x="1350" y="64"/>
                    </a:lnTo>
                    <a:lnTo>
                      <a:pt x="1397" y="71"/>
                    </a:lnTo>
                    <a:lnTo>
                      <a:pt x="1445" y="79"/>
                    </a:lnTo>
                    <a:lnTo>
                      <a:pt x="1492" y="83"/>
                    </a:lnTo>
                    <a:lnTo>
                      <a:pt x="1540" y="92"/>
                    </a:lnTo>
                    <a:lnTo>
                      <a:pt x="1582" y="99"/>
                    </a:lnTo>
                    <a:lnTo>
                      <a:pt x="1630" y="107"/>
                    </a:lnTo>
                    <a:lnTo>
                      <a:pt x="1670" y="115"/>
                    </a:lnTo>
                    <a:lnTo>
                      <a:pt x="1714" y="123"/>
                    </a:lnTo>
                    <a:lnTo>
                      <a:pt x="1753" y="127"/>
                    </a:lnTo>
                    <a:lnTo>
                      <a:pt x="1788" y="134"/>
                    </a:lnTo>
                    <a:lnTo>
                      <a:pt x="1825" y="143"/>
                    </a:lnTo>
                    <a:lnTo>
                      <a:pt x="1855" y="150"/>
                    </a:lnTo>
                    <a:lnTo>
                      <a:pt x="1888" y="155"/>
                    </a:lnTo>
                    <a:lnTo>
                      <a:pt x="1915" y="162"/>
                    </a:lnTo>
                    <a:lnTo>
                      <a:pt x="1939" y="171"/>
                    </a:lnTo>
                    <a:lnTo>
                      <a:pt x="1963" y="174"/>
                    </a:lnTo>
                    <a:lnTo>
                      <a:pt x="1982" y="178"/>
                    </a:lnTo>
                    <a:lnTo>
                      <a:pt x="1994" y="187"/>
                    </a:lnTo>
                    <a:lnTo>
                      <a:pt x="2006" y="190"/>
                    </a:lnTo>
                    <a:lnTo>
                      <a:pt x="2014" y="194"/>
                    </a:lnTo>
                    <a:lnTo>
                      <a:pt x="2022" y="198"/>
                    </a:lnTo>
                    <a:lnTo>
                      <a:pt x="2026" y="202"/>
                    </a:lnTo>
                    <a:lnTo>
                      <a:pt x="2034" y="206"/>
                    </a:lnTo>
                    <a:lnTo>
                      <a:pt x="2038" y="210"/>
                    </a:lnTo>
                    <a:lnTo>
                      <a:pt x="2045" y="214"/>
                    </a:lnTo>
                    <a:lnTo>
                      <a:pt x="2050" y="222"/>
                    </a:lnTo>
                    <a:lnTo>
                      <a:pt x="2054" y="226"/>
                    </a:lnTo>
                    <a:lnTo>
                      <a:pt x="2061" y="229"/>
                    </a:lnTo>
                    <a:lnTo>
                      <a:pt x="2066" y="234"/>
                    </a:lnTo>
                    <a:lnTo>
                      <a:pt x="2070" y="242"/>
                    </a:lnTo>
                    <a:lnTo>
                      <a:pt x="2073" y="245"/>
                    </a:lnTo>
                    <a:lnTo>
                      <a:pt x="2077" y="254"/>
                    </a:lnTo>
                    <a:lnTo>
                      <a:pt x="2082" y="257"/>
                    </a:lnTo>
                    <a:lnTo>
                      <a:pt x="2086" y="266"/>
                    </a:lnTo>
                    <a:lnTo>
                      <a:pt x="2086" y="270"/>
                    </a:lnTo>
                    <a:lnTo>
                      <a:pt x="2089" y="277"/>
                    </a:lnTo>
                    <a:lnTo>
                      <a:pt x="2093" y="282"/>
                    </a:lnTo>
                    <a:lnTo>
                      <a:pt x="2098" y="289"/>
                    </a:lnTo>
                    <a:lnTo>
                      <a:pt x="2098" y="293"/>
                    </a:lnTo>
                    <a:lnTo>
                      <a:pt x="2101" y="301"/>
                    </a:lnTo>
                    <a:lnTo>
                      <a:pt x="2101" y="305"/>
                    </a:lnTo>
                    <a:lnTo>
                      <a:pt x="2105" y="313"/>
                    </a:lnTo>
                    <a:lnTo>
                      <a:pt x="2105" y="321"/>
                    </a:lnTo>
                    <a:lnTo>
                      <a:pt x="2109" y="324"/>
                    </a:lnTo>
                    <a:lnTo>
                      <a:pt x="2109" y="333"/>
                    </a:lnTo>
                    <a:lnTo>
                      <a:pt x="2114" y="337"/>
                    </a:lnTo>
                    <a:lnTo>
                      <a:pt x="2114" y="345"/>
                    </a:lnTo>
                    <a:lnTo>
                      <a:pt x="2114" y="349"/>
                    </a:lnTo>
                    <a:lnTo>
                      <a:pt x="2117" y="356"/>
                    </a:lnTo>
                    <a:lnTo>
                      <a:pt x="2117" y="361"/>
                    </a:lnTo>
                    <a:lnTo>
                      <a:pt x="2117" y="368"/>
                    </a:lnTo>
                    <a:lnTo>
                      <a:pt x="2117" y="372"/>
                    </a:lnTo>
                    <a:lnTo>
                      <a:pt x="2117" y="380"/>
                    </a:lnTo>
                    <a:lnTo>
                      <a:pt x="2121" y="384"/>
                    </a:lnTo>
                    <a:lnTo>
                      <a:pt x="2121" y="393"/>
                    </a:lnTo>
                    <a:lnTo>
                      <a:pt x="2121" y="396"/>
                    </a:lnTo>
                    <a:lnTo>
                      <a:pt x="2121" y="400"/>
                    </a:lnTo>
                    <a:lnTo>
                      <a:pt x="2121" y="408"/>
                    </a:lnTo>
                    <a:lnTo>
                      <a:pt x="2121" y="41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7" name="Freeform 233">
                <a:extLst>
                  <a:ext uri="{FF2B5EF4-FFF2-40B4-BE49-F238E27FC236}">
                    <a16:creationId xmlns:a16="http://schemas.microsoft.com/office/drawing/2014/main" id="{C3C109BD-4ABA-4971-83A1-9E75E528A1F9}"/>
                  </a:ext>
                </a:extLst>
              </p:cNvPr>
              <p:cNvSpPr>
                <a:spLocks/>
              </p:cNvSpPr>
              <p:nvPr/>
            </p:nvSpPr>
            <p:spPr bwMode="auto">
              <a:xfrm>
                <a:off x="2049" y="2347"/>
                <a:ext cx="251" cy="586"/>
              </a:xfrm>
              <a:custGeom>
                <a:avLst/>
                <a:gdLst>
                  <a:gd name="T0" fmla="*/ 685 w 1254"/>
                  <a:gd name="T1" fmla="*/ 0 h 2928"/>
                  <a:gd name="T2" fmla="*/ 1254 w 1254"/>
                  <a:gd name="T3" fmla="*/ 2425 h 2928"/>
                  <a:gd name="T4" fmla="*/ 629 w 1254"/>
                  <a:gd name="T5" fmla="*/ 2928 h 2928"/>
                  <a:gd name="T6" fmla="*/ 0 w 1254"/>
                  <a:gd name="T7" fmla="*/ 506 h 2928"/>
                  <a:gd name="T8" fmla="*/ 685 w 1254"/>
                  <a:gd name="T9" fmla="*/ 0 h 2928"/>
                  <a:gd name="T10" fmla="*/ 0 60000 65536"/>
                  <a:gd name="T11" fmla="*/ 0 60000 65536"/>
                  <a:gd name="T12" fmla="*/ 0 60000 65536"/>
                  <a:gd name="T13" fmla="*/ 0 60000 65536"/>
                  <a:gd name="T14" fmla="*/ 0 60000 65536"/>
                  <a:gd name="T15" fmla="*/ 0 w 1254"/>
                  <a:gd name="T16" fmla="*/ 0 h 2928"/>
                  <a:gd name="T17" fmla="*/ 1254 w 1254"/>
                  <a:gd name="T18" fmla="*/ 2928 h 2928"/>
                </a:gdLst>
                <a:ahLst/>
                <a:cxnLst>
                  <a:cxn ang="T10">
                    <a:pos x="T0" y="T1"/>
                  </a:cxn>
                  <a:cxn ang="T11">
                    <a:pos x="T2" y="T3"/>
                  </a:cxn>
                  <a:cxn ang="T12">
                    <a:pos x="T4" y="T5"/>
                  </a:cxn>
                  <a:cxn ang="T13">
                    <a:pos x="T6" y="T7"/>
                  </a:cxn>
                  <a:cxn ang="T14">
                    <a:pos x="T8" y="T9"/>
                  </a:cxn>
                </a:cxnLst>
                <a:rect l="T15" t="T16" r="T17" b="T18"/>
                <a:pathLst>
                  <a:path w="1254" h="2928">
                    <a:moveTo>
                      <a:pt x="685" y="0"/>
                    </a:moveTo>
                    <a:lnTo>
                      <a:pt x="1254" y="2425"/>
                    </a:lnTo>
                    <a:lnTo>
                      <a:pt x="629" y="2928"/>
                    </a:lnTo>
                    <a:lnTo>
                      <a:pt x="0" y="506"/>
                    </a:lnTo>
                    <a:lnTo>
                      <a:pt x="685" y="0"/>
                    </a:lnTo>
                    <a:close/>
                  </a:path>
                </a:pathLst>
              </a:custGeom>
              <a:solidFill>
                <a:srgbClr val="D8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8" name="Freeform 234">
                <a:extLst>
                  <a:ext uri="{FF2B5EF4-FFF2-40B4-BE49-F238E27FC236}">
                    <a16:creationId xmlns:a16="http://schemas.microsoft.com/office/drawing/2014/main" id="{80CD1C92-EC7E-4F98-87F3-F1DA1A44D78A}"/>
                  </a:ext>
                </a:extLst>
              </p:cNvPr>
              <p:cNvSpPr>
                <a:spLocks/>
              </p:cNvSpPr>
              <p:nvPr/>
            </p:nvSpPr>
            <p:spPr bwMode="auto">
              <a:xfrm>
                <a:off x="3273" y="2160"/>
                <a:ext cx="31" cy="515"/>
              </a:xfrm>
              <a:custGeom>
                <a:avLst/>
                <a:gdLst>
                  <a:gd name="T0" fmla="*/ 0 w 154"/>
                  <a:gd name="T1" fmla="*/ 41 h 2573"/>
                  <a:gd name="T2" fmla="*/ 154 w 154"/>
                  <a:gd name="T3" fmla="*/ 2573 h 2573"/>
                  <a:gd name="T4" fmla="*/ 154 w 154"/>
                  <a:gd name="T5" fmla="*/ 2569 h 2573"/>
                  <a:gd name="T6" fmla="*/ 154 w 154"/>
                  <a:gd name="T7" fmla="*/ 2565 h 2573"/>
                  <a:gd name="T8" fmla="*/ 154 w 154"/>
                  <a:gd name="T9" fmla="*/ 2561 h 2573"/>
                  <a:gd name="T10" fmla="*/ 154 w 154"/>
                  <a:gd name="T11" fmla="*/ 2557 h 2573"/>
                  <a:gd name="T12" fmla="*/ 154 w 154"/>
                  <a:gd name="T13" fmla="*/ 2553 h 2573"/>
                  <a:gd name="T14" fmla="*/ 154 w 154"/>
                  <a:gd name="T15" fmla="*/ 2550 h 2573"/>
                  <a:gd name="T16" fmla="*/ 154 w 154"/>
                  <a:gd name="T17" fmla="*/ 2545 h 2573"/>
                  <a:gd name="T18" fmla="*/ 154 w 154"/>
                  <a:gd name="T19" fmla="*/ 2541 h 2573"/>
                  <a:gd name="T20" fmla="*/ 154 w 154"/>
                  <a:gd name="T21" fmla="*/ 2537 h 2573"/>
                  <a:gd name="T22" fmla="*/ 154 w 154"/>
                  <a:gd name="T23" fmla="*/ 2534 h 2573"/>
                  <a:gd name="T24" fmla="*/ 151 w 154"/>
                  <a:gd name="T25" fmla="*/ 2534 h 2573"/>
                  <a:gd name="T26" fmla="*/ 0 w 154"/>
                  <a:gd name="T27" fmla="*/ 0 h 2573"/>
                  <a:gd name="T28" fmla="*/ 0 w 154"/>
                  <a:gd name="T29" fmla="*/ 4 h 2573"/>
                  <a:gd name="T30" fmla="*/ 0 w 154"/>
                  <a:gd name="T31" fmla="*/ 9 h 2573"/>
                  <a:gd name="T32" fmla="*/ 0 w 154"/>
                  <a:gd name="T33" fmla="*/ 13 h 2573"/>
                  <a:gd name="T34" fmla="*/ 0 w 154"/>
                  <a:gd name="T35" fmla="*/ 16 h 2573"/>
                  <a:gd name="T36" fmla="*/ 0 w 154"/>
                  <a:gd name="T37" fmla="*/ 20 h 2573"/>
                  <a:gd name="T38" fmla="*/ 0 w 154"/>
                  <a:gd name="T39" fmla="*/ 25 h 2573"/>
                  <a:gd name="T40" fmla="*/ 0 w 154"/>
                  <a:gd name="T41" fmla="*/ 28 h 2573"/>
                  <a:gd name="T42" fmla="*/ 0 w 154"/>
                  <a:gd name="T43" fmla="*/ 32 h 2573"/>
                  <a:gd name="T44" fmla="*/ 0 w 154"/>
                  <a:gd name="T45" fmla="*/ 36 h 2573"/>
                  <a:gd name="T46" fmla="*/ 0 w 154"/>
                  <a:gd name="T47" fmla="*/ 41 h 25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2573"/>
                  <a:gd name="T74" fmla="*/ 154 w 154"/>
                  <a:gd name="T75" fmla="*/ 2573 h 25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2573">
                    <a:moveTo>
                      <a:pt x="0" y="41"/>
                    </a:moveTo>
                    <a:lnTo>
                      <a:pt x="154" y="2573"/>
                    </a:lnTo>
                    <a:lnTo>
                      <a:pt x="154" y="2569"/>
                    </a:lnTo>
                    <a:lnTo>
                      <a:pt x="154" y="2565"/>
                    </a:lnTo>
                    <a:lnTo>
                      <a:pt x="154" y="2561"/>
                    </a:lnTo>
                    <a:lnTo>
                      <a:pt x="154" y="2557"/>
                    </a:lnTo>
                    <a:lnTo>
                      <a:pt x="154" y="2553"/>
                    </a:lnTo>
                    <a:lnTo>
                      <a:pt x="154" y="2550"/>
                    </a:lnTo>
                    <a:lnTo>
                      <a:pt x="154" y="2545"/>
                    </a:lnTo>
                    <a:lnTo>
                      <a:pt x="154" y="2541"/>
                    </a:lnTo>
                    <a:lnTo>
                      <a:pt x="154" y="2537"/>
                    </a:lnTo>
                    <a:lnTo>
                      <a:pt x="154" y="2534"/>
                    </a:lnTo>
                    <a:lnTo>
                      <a:pt x="151" y="2534"/>
                    </a:lnTo>
                    <a:lnTo>
                      <a:pt x="0" y="0"/>
                    </a:lnTo>
                    <a:lnTo>
                      <a:pt x="0" y="4"/>
                    </a:lnTo>
                    <a:lnTo>
                      <a:pt x="0" y="9"/>
                    </a:lnTo>
                    <a:lnTo>
                      <a:pt x="0" y="13"/>
                    </a:lnTo>
                    <a:lnTo>
                      <a:pt x="0" y="16"/>
                    </a:lnTo>
                    <a:lnTo>
                      <a:pt x="0" y="20"/>
                    </a:lnTo>
                    <a:lnTo>
                      <a:pt x="0" y="25"/>
                    </a:lnTo>
                    <a:lnTo>
                      <a:pt x="0" y="28"/>
                    </a:lnTo>
                    <a:lnTo>
                      <a:pt x="0" y="32"/>
                    </a:lnTo>
                    <a:lnTo>
                      <a:pt x="0" y="36"/>
                    </a:lnTo>
                    <a:lnTo>
                      <a:pt x="0" y="41"/>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79" name="Freeform 235">
                <a:extLst>
                  <a:ext uri="{FF2B5EF4-FFF2-40B4-BE49-F238E27FC236}">
                    <a16:creationId xmlns:a16="http://schemas.microsoft.com/office/drawing/2014/main" id="{185FE246-1920-4513-A392-3C6364405B76}"/>
                  </a:ext>
                </a:extLst>
              </p:cNvPr>
              <p:cNvSpPr>
                <a:spLocks/>
              </p:cNvSpPr>
              <p:nvPr/>
            </p:nvSpPr>
            <p:spPr bwMode="auto">
              <a:xfrm>
                <a:off x="3273" y="2160"/>
                <a:ext cx="31" cy="515"/>
              </a:xfrm>
              <a:custGeom>
                <a:avLst/>
                <a:gdLst>
                  <a:gd name="T0" fmla="*/ 0 w 154"/>
                  <a:gd name="T1" fmla="*/ 41 h 2573"/>
                  <a:gd name="T2" fmla="*/ 154 w 154"/>
                  <a:gd name="T3" fmla="*/ 2573 h 2573"/>
                  <a:gd name="T4" fmla="*/ 154 w 154"/>
                  <a:gd name="T5" fmla="*/ 2569 h 2573"/>
                  <a:gd name="T6" fmla="*/ 154 w 154"/>
                  <a:gd name="T7" fmla="*/ 2565 h 2573"/>
                  <a:gd name="T8" fmla="*/ 154 w 154"/>
                  <a:gd name="T9" fmla="*/ 2561 h 2573"/>
                  <a:gd name="T10" fmla="*/ 154 w 154"/>
                  <a:gd name="T11" fmla="*/ 2557 h 2573"/>
                  <a:gd name="T12" fmla="*/ 154 w 154"/>
                  <a:gd name="T13" fmla="*/ 2553 h 2573"/>
                  <a:gd name="T14" fmla="*/ 154 w 154"/>
                  <a:gd name="T15" fmla="*/ 2550 h 2573"/>
                  <a:gd name="T16" fmla="*/ 154 w 154"/>
                  <a:gd name="T17" fmla="*/ 2545 h 2573"/>
                  <a:gd name="T18" fmla="*/ 154 w 154"/>
                  <a:gd name="T19" fmla="*/ 2541 h 2573"/>
                  <a:gd name="T20" fmla="*/ 154 w 154"/>
                  <a:gd name="T21" fmla="*/ 2537 h 2573"/>
                  <a:gd name="T22" fmla="*/ 154 w 154"/>
                  <a:gd name="T23" fmla="*/ 2534 h 2573"/>
                  <a:gd name="T24" fmla="*/ 151 w 154"/>
                  <a:gd name="T25" fmla="*/ 2534 h 2573"/>
                  <a:gd name="T26" fmla="*/ 139 w 154"/>
                  <a:gd name="T27" fmla="*/ 2280 h 2573"/>
                  <a:gd name="T28" fmla="*/ 123 w 154"/>
                  <a:gd name="T29" fmla="*/ 2027 h 2573"/>
                  <a:gd name="T30" fmla="*/ 107 w 154"/>
                  <a:gd name="T31" fmla="*/ 1773 h 2573"/>
                  <a:gd name="T32" fmla="*/ 91 w 154"/>
                  <a:gd name="T33" fmla="*/ 1520 h 2573"/>
                  <a:gd name="T34" fmla="*/ 75 w 154"/>
                  <a:gd name="T35" fmla="*/ 1267 h 2573"/>
                  <a:gd name="T36" fmla="*/ 59 w 154"/>
                  <a:gd name="T37" fmla="*/ 1013 h 2573"/>
                  <a:gd name="T38" fmla="*/ 43 w 154"/>
                  <a:gd name="T39" fmla="*/ 761 h 2573"/>
                  <a:gd name="T40" fmla="*/ 28 w 154"/>
                  <a:gd name="T41" fmla="*/ 507 h 2573"/>
                  <a:gd name="T42" fmla="*/ 12 w 154"/>
                  <a:gd name="T43" fmla="*/ 254 h 2573"/>
                  <a:gd name="T44" fmla="*/ 0 w 154"/>
                  <a:gd name="T45" fmla="*/ 0 h 2573"/>
                  <a:gd name="T46" fmla="*/ 0 w 154"/>
                  <a:gd name="T47" fmla="*/ 4 h 2573"/>
                  <a:gd name="T48" fmla="*/ 0 w 154"/>
                  <a:gd name="T49" fmla="*/ 9 h 2573"/>
                  <a:gd name="T50" fmla="*/ 0 w 154"/>
                  <a:gd name="T51" fmla="*/ 13 h 2573"/>
                  <a:gd name="T52" fmla="*/ 0 w 154"/>
                  <a:gd name="T53" fmla="*/ 16 h 2573"/>
                  <a:gd name="T54" fmla="*/ 0 w 154"/>
                  <a:gd name="T55" fmla="*/ 20 h 2573"/>
                  <a:gd name="T56" fmla="*/ 0 w 154"/>
                  <a:gd name="T57" fmla="*/ 25 h 2573"/>
                  <a:gd name="T58" fmla="*/ 0 w 154"/>
                  <a:gd name="T59" fmla="*/ 28 h 2573"/>
                  <a:gd name="T60" fmla="*/ 0 w 154"/>
                  <a:gd name="T61" fmla="*/ 32 h 2573"/>
                  <a:gd name="T62" fmla="*/ 0 w 154"/>
                  <a:gd name="T63" fmla="*/ 36 h 2573"/>
                  <a:gd name="T64" fmla="*/ 0 w 154"/>
                  <a:gd name="T65" fmla="*/ 41 h 25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2573"/>
                  <a:gd name="T101" fmla="*/ 154 w 154"/>
                  <a:gd name="T102" fmla="*/ 2573 h 25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2573">
                    <a:moveTo>
                      <a:pt x="0" y="41"/>
                    </a:moveTo>
                    <a:lnTo>
                      <a:pt x="154" y="2573"/>
                    </a:lnTo>
                    <a:lnTo>
                      <a:pt x="154" y="2569"/>
                    </a:lnTo>
                    <a:lnTo>
                      <a:pt x="154" y="2565"/>
                    </a:lnTo>
                    <a:lnTo>
                      <a:pt x="154" y="2561"/>
                    </a:lnTo>
                    <a:lnTo>
                      <a:pt x="154" y="2557"/>
                    </a:lnTo>
                    <a:lnTo>
                      <a:pt x="154" y="2553"/>
                    </a:lnTo>
                    <a:lnTo>
                      <a:pt x="154" y="2550"/>
                    </a:lnTo>
                    <a:lnTo>
                      <a:pt x="154" y="2545"/>
                    </a:lnTo>
                    <a:lnTo>
                      <a:pt x="154" y="2541"/>
                    </a:lnTo>
                    <a:lnTo>
                      <a:pt x="154" y="2537"/>
                    </a:lnTo>
                    <a:lnTo>
                      <a:pt x="154" y="2534"/>
                    </a:lnTo>
                    <a:lnTo>
                      <a:pt x="151" y="2534"/>
                    </a:lnTo>
                    <a:lnTo>
                      <a:pt x="139" y="2280"/>
                    </a:lnTo>
                    <a:lnTo>
                      <a:pt x="123" y="2027"/>
                    </a:lnTo>
                    <a:lnTo>
                      <a:pt x="107" y="1773"/>
                    </a:lnTo>
                    <a:lnTo>
                      <a:pt x="91" y="1520"/>
                    </a:lnTo>
                    <a:lnTo>
                      <a:pt x="75" y="1267"/>
                    </a:lnTo>
                    <a:lnTo>
                      <a:pt x="59" y="1013"/>
                    </a:lnTo>
                    <a:lnTo>
                      <a:pt x="43" y="761"/>
                    </a:lnTo>
                    <a:lnTo>
                      <a:pt x="28" y="507"/>
                    </a:lnTo>
                    <a:lnTo>
                      <a:pt x="12" y="254"/>
                    </a:lnTo>
                    <a:lnTo>
                      <a:pt x="0" y="0"/>
                    </a:lnTo>
                    <a:lnTo>
                      <a:pt x="0" y="4"/>
                    </a:lnTo>
                    <a:lnTo>
                      <a:pt x="0" y="9"/>
                    </a:lnTo>
                    <a:lnTo>
                      <a:pt x="0" y="13"/>
                    </a:lnTo>
                    <a:lnTo>
                      <a:pt x="0" y="16"/>
                    </a:lnTo>
                    <a:lnTo>
                      <a:pt x="0" y="20"/>
                    </a:lnTo>
                    <a:lnTo>
                      <a:pt x="0" y="25"/>
                    </a:lnTo>
                    <a:lnTo>
                      <a:pt x="0" y="28"/>
                    </a:lnTo>
                    <a:lnTo>
                      <a:pt x="0" y="32"/>
                    </a:lnTo>
                    <a:lnTo>
                      <a:pt x="0" y="36"/>
                    </a:lnTo>
                    <a:lnTo>
                      <a:pt x="0" y="4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0" name="Freeform 236">
                <a:extLst>
                  <a:ext uri="{FF2B5EF4-FFF2-40B4-BE49-F238E27FC236}">
                    <a16:creationId xmlns:a16="http://schemas.microsoft.com/office/drawing/2014/main" id="{E02C7881-9AB9-4DF8-9BF8-C532784D669C}"/>
                  </a:ext>
                </a:extLst>
              </p:cNvPr>
              <p:cNvSpPr>
                <a:spLocks/>
              </p:cNvSpPr>
              <p:nvPr/>
            </p:nvSpPr>
            <p:spPr bwMode="auto">
              <a:xfrm>
                <a:off x="2801" y="2233"/>
                <a:ext cx="72" cy="512"/>
              </a:xfrm>
              <a:custGeom>
                <a:avLst/>
                <a:gdLst>
                  <a:gd name="T0" fmla="*/ 24 w 361"/>
                  <a:gd name="T1" fmla="*/ 79 h 2564"/>
                  <a:gd name="T2" fmla="*/ 361 w 361"/>
                  <a:gd name="T3" fmla="*/ 2564 h 2564"/>
                  <a:gd name="T4" fmla="*/ 357 w 361"/>
                  <a:gd name="T5" fmla="*/ 2560 h 2564"/>
                  <a:gd name="T6" fmla="*/ 357 w 361"/>
                  <a:gd name="T7" fmla="*/ 2557 h 2564"/>
                  <a:gd name="T8" fmla="*/ 357 w 361"/>
                  <a:gd name="T9" fmla="*/ 2553 h 2564"/>
                  <a:gd name="T10" fmla="*/ 357 w 361"/>
                  <a:gd name="T11" fmla="*/ 2548 h 2564"/>
                  <a:gd name="T12" fmla="*/ 357 w 361"/>
                  <a:gd name="T13" fmla="*/ 2545 h 2564"/>
                  <a:gd name="T14" fmla="*/ 352 w 361"/>
                  <a:gd name="T15" fmla="*/ 2541 h 2564"/>
                  <a:gd name="T16" fmla="*/ 352 w 361"/>
                  <a:gd name="T17" fmla="*/ 2536 h 2564"/>
                  <a:gd name="T18" fmla="*/ 352 w 361"/>
                  <a:gd name="T19" fmla="*/ 2532 h 2564"/>
                  <a:gd name="T20" fmla="*/ 352 w 361"/>
                  <a:gd name="T21" fmla="*/ 2529 h 2564"/>
                  <a:gd name="T22" fmla="*/ 348 w 361"/>
                  <a:gd name="T23" fmla="*/ 2525 h 2564"/>
                  <a:gd name="T24" fmla="*/ 348 w 361"/>
                  <a:gd name="T25" fmla="*/ 2520 h 2564"/>
                  <a:gd name="T26" fmla="*/ 348 w 361"/>
                  <a:gd name="T27" fmla="*/ 2517 h 2564"/>
                  <a:gd name="T28" fmla="*/ 345 w 361"/>
                  <a:gd name="T29" fmla="*/ 2513 h 2564"/>
                  <a:gd name="T30" fmla="*/ 345 w 361"/>
                  <a:gd name="T31" fmla="*/ 2509 h 2564"/>
                  <a:gd name="T32" fmla="*/ 345 w 361"/>
                  <a:gd name="T33" fmla="*/ 2504 h 2564"/>
                  <a:gd name="T34" fmla="*/ 341 w 361"/>
                  <a:gd name="T35" fmla="*/ 2501 h 2564"/>
                  <a:gd name="T36" fmla="*/ 341 w 361"/>
                  <a:gd name="T37" fmla="*/ 2497 h 2564"/>
                  <a:gd name="T38" fmla="*/ 336 w 361"/>
                  <a:gd name="T39" fmla="*/ 2493 h 2564"/>
                  <a:gd name="T40" fmla="*/ 336 w 361"/>
                  <a:gd name="T41" fmla="*/ 2490 h 2564"/>
                  <a:gd name="T42" fmla="*/ 333 w 361"/>
                  <a:gd name="T43" fmla="*/ 2485 h 2564"/>
                  <a:gd name="T44" fmla="*/ 0 w 361"/>
                  <a:gd name="T45" fmla="*/ 0 h 2564"/>
                  <a:gd name="T46" fmla="*/ 0 w 361"/>
                  <a:gd name="T47" fmla="*/ 4 h 2564"/>
                  <a:gd name="T48" fmla="*/ 0 w 361"/>
                  <a:gd name="T49" fmla="*/ 7 h 2564"/>
                  <a:gd name="T50" fmla="*/ 5 w 361"/>
                  <a:gd name="T51" fmla="*/ 7 h 2564"/>
                  <a:gd name="T52" fmla="*/ 5 w 361"/>
                  <a:gd name="T53" fmla="*/ 11 h 2564"/>
                  <a:gd name="T54" fmla="*/ 5 w 361"/>
                  <a:gd name="T55" fmla="*/ 16 h 2564"/>
                  <a:gd name="T56" fmla="*/ 8 w 361"/>
                  <a:gd name="T57" fmla="*/ 16 h 2564"/>
                  <a:gd name="T58" fmla="*/ 8 w 361"/>
                  <a:gd name="T59" fmla="*/ 20 h 2564"/>
                  <a:gd name="T60" fmla="*/ 8 w 361"/>
                  <a:gd name="T61" fmla="*/ 23 h 2564"/>
                  <a:gd name="T62" fmla="*/ 12 w 361"/>
                  <a:gd name="T63" fmla="*/ 27 h 2564"/>
                  <a:gd name="T64" fmla="*/ 12 w 361"/>
                  <a:gd name="T65" fmla="*/ 32 h 2564"/>
                  <a:gd name="T66" fmla="*/ 12 w 361"/>
                  <a:gd name="T67" fmla="*/ 35 h 2564"/>
                  <a:gd name="T68" fmla="*/ 16 w 361"/>
                  <a:gd name="T69" fmla="*/ 35 h 2564"/>
                  <a:gd name="T70" fmla="*/ 16 w 361"/>
                  <a:gd name="T71" fmla="*/ 39 h 2564"/>
                  <a:gd name="T72" fmla="*/ 16 w 361"/>
                  <a:gd name="T73" fmla="*/ 43 h 2564"/>
                  <a:gd name="T74" fmla="*/ 16 w 361"/>
                  <a:gd name="T75" fmla="*/ 48 h 2564"/>
                  <a:gd name="T76" fmla="*/ 21 w 361"/>
                  <a:gd name="T77" fmla="*/ 48 h 2564"/>
                  <a:gd name="T78" fmla="*/ 21 w 361"/>
                  <a:gd name="T79" fmla="*/ 51 h 2564"/>
                  <a:gd name="T80" fmla="*/ 21 w 361"/>
                  <a:gd name="T81" fmla="*/ 55 h 2564"/>
                  <a:gd name="T82" fmla="*/ 21 w 361"/>
                  <a:gd name="T83" fmla="*/ 59 h 2564"/>
                  <a:gd name="T84" fmla="*/ 21 w 361"/>
                  <a:gd name="T85" fmla="*/ 63 h 2564"/>
                  <a:gd name="T86" fmla="*/ 24 w 361"/>
                  <a:gd name="T87" fmla="*/ 63 h 2564"/>
                  <a:gd name="T88" fmla="*/ 24 w 361"/>
                  <a:gd name="T89" fmla="*/ 67 h 2564"/>
                  <a:gd name="T90" fmla="*/ 24 w 361"/>
                  <a:gd name="T91" fmla="*/ 71 h 2564"/>
                  <a:gd name="T92" fmla="*/ 24 w 361"/>
                  <a:gd name="T93" fmla="*/ 75 h 2564"/>
                  <a:gd name="T94" fmla="*/ 24 w 361"/>
                  <a:gd name="T95" fmla="*/ 79 h 25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2564"/>
                  <a:gd name="T146" fmla="*/ 361 w 361"/>
                  <a:gd name="T147" fmla="*/ 2564 h 25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2564">
                    <a:moveTo>
                      <a:pt x="24" y="79"/>
                    </a:moveTo>
                    <a:lnTo>
                      <a:pt x="361" y="2564"/>
                    </a:lnTo>
                    <a:lnTo>
                      <a:pt x="357" y="2560"/>
                    </a:lnTo>
                    <a:lnTo>
                      <a:pt x="357" y="2557"/>
                    </a:lnTo>
                    <a:lnTo>
                      <a:pt x="357" y="2553"/>
                    </a:lnTo>
                    <a:lnTo>
                      <a:pt x="357" y="2548"/>
                    </a:lnTo>
                    <a:lnTo>
                      <a:pt x="357" y="2545"/>
                    </a:lnTo>
                    <a:lnTo>
                      <a:pt x="352" y="2541"/>
                    </a:lnTo>
                    <a:lnTo>
                      <a:pt x="352" y="2536"/>
                    </a:lnTo>
                    <a:lnTo>
                      <a:pt x="352" y="2532"/>
                    </a:lnTo>
                    <a:lnTo>
                      <a:pt x="352" y="2529"/>
                    </a:lnTo>
                    <a:lnTo>
                      <a:pt x="348" y="2525"/>
                    </a:lnTo>
                    <a:lnTo>
                      <a:pt x="348" y="2520"/>
                    </a:lnTo>
                    <a:lnTo>
                      <a:pt x="348" y="2517"/>
                    </a:lnTo>
                    <a:lnTo>
                      <a:pt x="345" y="2513"/>
                    </a:lnTo>
                    <a:lnTo>
                      <a:pt x="345" y="2509"/>
                    </a:lnTo>
                    <a:lnTo>
                      <a:pt x="345" y="2504"/>
                    </a:lnTo>
                    <a:lnTo>
                      <a:pt x="341" y="2501"/>
                    </a:lnTo>
                    <a:lnTo>
                      <a:pt x="341" y="2497"/>
                    </a:lnTo>
                    <a:lnTo>
                      <a:pt x="336" y="2493"/>
                    </a:lnTo>
                    <a:lnTo>
                      <a:pt x="336" y="2490"/>
                    </a:lnTo>
                    <a:lnTo>
                      <a:pt x="333" y="2485"/>
                    </a:lnTo>
                    <a:lnTo>
                      <a:pt x="0" y="0"/>
                    </a:lnTo>
                    <a:lnTo>
                      <a:pt x="0" y="4"/>
                    </a:lnTo>
                    <a:lnTo>
                      <a:pt x="0" y="7"/>
                    </a:lnTo>
                    <a:lnTo>
                      <a:pt x="5" y="7"/>
                    </a:lnTo>
                    <a:lnTo>
                      <a:pt x="5" y="11"/>
                    </a:lnTo>
                    <a:lnTo>
                      <a:pt x="5" y="16"/>
                    </a:lnTo>
                    <a:lnTo>
                      <a:pt x="8" y="16"/>
                    </a:lnTo>
                    <a:lnTo>
                      <a:pt x="8" y="20"/>
                    </a:lnTo>
                    <a:lnTo>
                      <a:pt x="8" y="23"/>
                    </a:lnTo>
                    <a:lnTo>
                      <a:pt x="12" y="27"/>
                    </a:lnTo>
                    <a:lnTo>
                      <a:pt x="12" y="32"/>
                    </a:lnTo>
                    <a:lnTo>
                      <a:pt x="12" y="35"/>
                    </a:lnTo>
                    <a:lnTo>
                      <a:pt x="16" y="35"/>
                    </a:lnTo>
                    <a:lnTo>
                      <a:pt x="16" y="39"/>
                    </a:lnTo>
                    <a:lnTo>
                      <a:pt x="16" y="43"/>
                    </a:lnTo>
                    <a:lnTo>
                      <a:pt x="16" y="48"/>
                    </a:lnTo>
                    <a:lnTo>
                      <a:pt x="21" y="48"/>
                    </a:lnTo>
                    <a:lnTo>
                      <a:pt x="21" y="51"/>
                    </a:lnTo>
                    <a:lnTo>
                      <a:pt x="21" y="55"/>
                    </a:lnTo>
                    <a:lnTo>
                      <a:pt x="21" y="59"/>
                    </a:lnTo>
                    <a:lnTo>
                      <a:pt x="21" y="63"/>
                    </a:lnTo>
                    <a:lnTo>
                      <a:pt x="24" y="63"/>
                    </a:lnTo>
                    <a:lnTo>
                      <a:pt x="24" y="67"/>
                    </a:lnTo>
                    <a:lnTo>
                      <a:pt x="24" y="71"/>
                    </a:lnTo>
                    <a:lnTo>
                      <a:pt x="24" y="75"/>
                    </a:lnTo>
                    <a:lnTo>
                      <a:pt x="24" y="79"/>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1" name="Freeform 237">
                <a:extLst>
                  <a:ext uri="{FF2B5EF4-FFF2-40B4-BE49-F238E27FC236}">
                    <a16:creationId xmlns:a16="http://schemas.microsoft.com/office/drawing/2014/main" id="{1F729C68-6FC3-4C65-AC97-B5C7F5F4D206}"/>
                  </a:ext>
                </a:extLst>
              </p:cNvPr>
              <p:cNvSpPr>
                <a:spLocks/>
              </p:cNvSpPr>
              <p:nvPr/>
            </p:nvSpPr>
            <p:spPr bwMode="auto">
              <a:xfrm>
                <a:off x="2799" y="2229"/>
                <a:ext cx="68" cy="501"/>
              </a:xfrm>
              <a:custGeom>
                <a:avLst/>
                <a:gdLst>
                  <a:gd name="T0" fmla="*/ 11 w 344"/>
                  <a:gd name="T1" fmla="*/ 16 h 2501"/>
                  <a:gd name="T2" fmla="*/ 344 w 344"/>
                  <a:gd name="T3" fmla="*/ 2501 h 2501"/>
                  <a:gd name="T4" fmla="*/ 344 w 344"/>
                  <a:gd name="T5" fmla="*/ 2497 h 2501"/>
                  <a:gd name="T6" fmla="*/ 344 w 344"/>
                  <a:gd name="T7" fmla="*/ 2493 h 2501"/>
                  <a:gd name="T8" fmla="*/ 340 w 344"/>
                  <a:gd name="T9" fmla="*/ 2493 h 2501"/>
                  <a:gd name="T10" fmla="*/ 340 w 344"/>
                  <a:gd name="T11" fmla="*/ 2490 h 2501"/>
                  <a:gd name="T12" fmla="*/ 336 w 344"/>
                  <a:gd name="T13" fmla="*/ 2490 h 2501"/>
                  <a:gd name="T14" fmla="*/ 336 w 344"/>
                  <a:gd name="T15" fmla="*/ 2485 h 2501"/>
                  <a:gd name="T16" fmla="*/ 336 w 344"/>
                  <a:gd name="T17" fmla="*/ 2481 h 2501"/>
                  <a:gd name="T18" fmla="*/ 331 w 344"/>
                  <a:gd name="T19" fmla="*/ 2481 h 2501"/>
                  <a:gd name="T20" fmla="*/ 0 w 344"/>
                  <a:gd name="T21" fmla="*/ 0 h 2501"/>
                  <a:gd name="T22" fmla="*/ 0 w 344"/>
                  <a:gd name="T23" fmla="*/ 4 h 2501"/>
                  <a:gd name="T24" fmla="*/ 4 w 344"/>
                  <a:gd name="T25" fmla="*/ 4 h 2501"/>
                  <a:gd name="T26" fmla="*/ 4 w 344"/>
                  <a:gd name="T27" fmla="*/ 8 h 2501"/>
                  <a:gd name="T28" fmla="*/ 7 w 344"/>
                  <a:gd name="T29" fmla="*/ 8 h 2501"/>
                  <a:gd name="T30" fmla="*/ 7 w 344"/>
                  <a:gd name="T31" fmla="*/ 11 h 2501"/>
                  <a:gd name="T32" fmla="*/ 7 w 344"/>
                  <a:gd name="T33" fmla="*/ 16 h 2501"/>
                  <a:gd name="T34" fmla="*/ 11 w 344"/>
                  <a:gd name="T35" fmla="*/ 16 h 25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4"/>
                  <a:gd name="T55" fmla="*/ 0 h 2501"/>
                  <a:gd name="T56" fmla="*/ 344 w 344"/>
                  <a:gd name="T57" fmla="*/ 2501 h 25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4" h="2501">
                    <a:moveTo>
                      <a:pt x="11" y="16"/>
                    </a:moveTo>
                    <a:lnTo>
                      <a:pt x="344" y="2501"/>
                    </a:lnTo>
                    <a:lnTo>
                      <a:pt x="344" y="2497"/>
                    </a:lnTo>
                    <a:lnTo>
                      <a:pt x="344" y="2493"/>
                    </a:lnTo>
                    <a:lnTo>
                      <a:pt x="340" y="2493"/>
                    </a:lnTo>
                    <a:lnTo>
                      <a:pt x="340" y="2490"/>
                    </a:lnTo>
                    <a:lnTo>
                      <a:pt x="336" y="2490"/>
                    </a:lnTo>
                    <a:lnTo>
                      <a:pt x="336" y="2485"/>
                    </a:lnTo>
                    <a:lnTo>
                      <a:pt x="336" y="2481"/>
                    </a:lnTo>
                    <a:lnTo>
                      <a:pt x="331" y="2481"/>
                    </a:lnTo>
                    <a:lnTo>
                      <a:pt x="0" y="0"/>
                    </a:lnTo>
                    <a:lnTo>
                      <a:pt x="0" y="4"/>
                    </a:lnTo>
                    <a:lnTo>
                      <a:pt x="4" y="4"/>
                    </a:lnTo>
                    <a:lnTo>
                      <a:pt x="4" y="8"/>
                    </a:lnTo>
                    <a:lnTo>
                      <a:pt x="7" y="8"/>
                    </a:lnTo>
                    <a:lnTo>
                      <a:pt x="7" y="11"/>
                    </a:lnTo>
                    <a:lnTo>
                      <a:pt x="7" y="16"/>
                    </a:lnTo>
                    <a:lnTo>
                      <a:pt x="11" y="16"/>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2" name="Freeform 238">
                <a:extLst>
                  <a:ext uri="{FF2B5EF4-FFF2-40B4-BE49-F238E27FC236}">
                    <a16:creationId xmlns:a16="http://schemas.microsoft.com/office/drawing/2014/main" id="{34F6E950-1DCF-4B26-87E0-AA6FE38B6136}"/>
                  </a:ext>
                </a:extLst>
              </p:cNvPr>
              <p:cNvSpPr>
                <a:spLocks/>
              </p:cNvSpPr>
              <p:nvPr/>
            </p:nvSpPr>
            <p:spPr bwMode="auto">
              <a:xfrm>
                <a:off x="2795" y="2226"/>
                <a:ext cx="70" cy="500"/>
              </a:xfrm>
              <a:custGeom>
                <a:avLst/>
                <a:gdLst>
                  <a:gd name="T0" fmla="*/ 16 w 347"/>
                  <a:gd name="T1" fmla="*/ 16 h 2497"/>
                  <a:gd name="T2" fmla="*/ 347 w 347"/>
                  <a:gd name="T3" fmla="*/ 2497 h 2497"/>
                  <a:gd name="T4" fmla="*/ 347 w 347"/>
                  <a:gd name="T5" fmla="*/ 2494 h 2497"/>
                  <a:gd name="T6" fmla="*/ 344 w 347"/>
                  <a:gd name="T7" fmla="*/ 2494 h 2497"/>
                  <a:gd name="T8" fmla="*/ 344 w 347"/>
                  <a:gd name="T9" fmla="*/ 2490 h 2497"/>
                  <a:gd name="T10" fmla="*/ 344 w 347"/>
                  <a:gd name="T11" fmla="*/ 2485 h 2497"/>
                  <a:gd name="T12" fmla="*/ 340 w 347"/>
                  <a:gd name="T13" fmla="*/ 2485 h 2497"/>
                  <a:gd name="T14" fmla="*/ 340 w 347"/>
                  <a:gd name="T15" fmla="*/ 2481 h 2497"/>
                  <a:gd name="T16" fmla="*/ 336 w 347"/>
                  <a:gd name="T17" fmla="*/ 2481 h 2497"/>
                  <a:gd name="T18" fmla="*/ 0 w 347"/>
                  <a:gd name="T19" fmla="*/ 0 h 2497"/>
                  <a:gd name="T20" fmla="*/ 4 w 347"/>
                  <a:gd name="T21" fmla="*/ 0 h 2497"/>
                  <a:gd name="T22" fmla="*/ 4 w 347"/>
                  <a:gd name="T23" fmla="*/ 4 h 2497"/>
                  <a:gd name="T24" fmla="*/ 7 w 347"/>
                  <a:gd name="T25" fmla="*/ 4 h 2497"/>
                  <a:gd name="T26" fmla="*/ 7 w 347"/>
                  <a:gd name="T27" fmla="*/ 8 h 2497"/>
                  <a:gd name="T28" fmla="*/ 11 w 347"/>
                  <a:gd name="T29" fmla="*/ 8 h 2497"/>
                  <a:gd name="T30" fmla="*/ 11 w 347"/>
                  <a:gd name="T31" fmla="*/ 12 h 2497"/>
                  <a:gd name="T32" fmla="*/ 16 w 347"/>
                  <a:gd name="T33" fmla="*/ 12 h 2497"/>
                  <a:gd name="T34" fmla="*/ 16 w 347"/>
                  <a:gd name="T35" fmla="*/ 16 h 24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7"/>
                  <a:gd name="T55" fmla="*/ 0 h 2497"/>
                  <a:gd name="T56" fmla="*/ 347 w 347"/>
                  <a:gd name="T57" fmla="*/ 2497 h 24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7" h="2497">
                    <a:moveTo>
                      <a:pt x="16" y="16"/>
                    </a:moveTo>
                    <a:lnTo>
                      <a:pt x="347" y="2497"/>
                    </a:lnTo>
                    <a:lnTo>
                      <a:pt x="347" y="2494"/>
                    </a:lnTo>
                    <a:lnTo>
                      <a:pt x="344" y="2494"/>
                    </a:lnTo>
                    <a:lnTo>
                      <a:pt x="344" y="2490"/>
                    </a:lnTo>
                    <a:lnTo>
                      <a:pt x="344" y="2485"/>
                    </a:lnTo>
                    <a:lnTo>
                      <a:pt x="340" y="2485"/>
                    </a:lnTo>
                    <a:lnTo>
                      <a:pt x="340" y="2481"/>
                    </a:lnTo>
                    <a:lnTo>
                      <a:pt x="336" y="2481"/>
                    </a:lnTo>
                    <a:lnTo>
                      <a:pt x="0" y="0"/>
                    </a:lnTo>
                    <a:lnTo>
                      <a:pt x="4" y="0"/>
                    </a:lnTo>
                    <a:lnTo>
                      <a:pt x="4" y="4"/>
                    </a:lnTo>
                    <a:lnTo>
                      <a:pt x="7" y="4"/>
                    </a:lnTo>
                    <a:lnTo>
                      <a:pt x="7" y="8"/>
                    </a:lnTo>
                    <a:lnTo>
                      <a:pt x="11" y="8"/>
                    </a:lnTo>
                    <a:lnTo>
                      <a:pt x="11" y="12"/>
                    </a:lnTo>
                    <a:lnTo>
                      <a:pt x="16" y="12"/>
                    </a:lnTo>
                    <a:lnTo>
                      <a:pt x="16" y="16"/>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3" name="Freeform 239">
                <a:extLst>
                  <a:ext uri="{FF2B5EF4-FFF2-40B4-BE49-F238E27FC236}">
                    <a16:creationId xmlns:a16="http://schemas.microsoft.com/office/drawing/2014/main" id="{2D59B4C7-FA4B-4416-8049-77541CC16790}"/>
                  </a:ext>
                </a:extLst>
              </p:cNvPr>
              <p:cNvSpPr>
                <a:spLocks/>
              </p:cNvSpPr>
              <p:nvPr/>
            </p:nvSpPr>
            <p:spPr bwMode="auto">
              <a:xfrm>
                <a:off x="2782" y="2219"/>
                <a:ext cx="81" cy="503"/>
              </a:xfrm>
              <a:custGeom>
                <a:avLst/>
                <a:gdLst>
                  <a:gd name="T0" fmla="*/ 68 w 404"/>
                  <a:gd name="T1" fmla="*/ 36 h 2517"/>
                  <a:gd name="T2" fmla="*/ 404 w 404"/>
                  <a:gd name="T3" fmla="*/ 2517 h 2517"/>
                  <a:gd name="T4" fmla="*/ 404 w 404"/>
                  <a:gd name="T5" fmla="*/ 2514 h 2517"/>
                  <a:gd name="T6" fmla="*/ 400 w 404"/>
                  <a:gd name="T7" fmla="*/ 2514 h 2517"/>
                  <a:gd name="T8" fmla="*/ 400 w 404"/>
                  <a:gd name="T9" fmla="*/ 2510 h 2517"/>
                  <a:gd name="T10" fmla="*/ 396 w 404"/>
                  <a:gd name="T11" fmla="*/ 2510 h 2517"/>
                  <a:gd name="T12" fmla="*/ 396 w 404"/>
                  <a:gd name="T13" fmla="*/ 2505 h 2517"/>
                  <a:gd name="T14" fmla="*/ 392 w 404"/>
                  <a:gd name="T15" fmla="*/ 2505 h 2517"/>
                  <a:gd name="T16" fmla="*/ 392 w 404"/>
                  <a:gd name="T17" fmla="*/ 2502 h 2517"/>
                  <a:gd name="T18" fmla="*/ 388 w 404"/>
                  <a:gd name="T19" fmla="*/ 2502 h 2517"/>
                  <a:gd name="T20" fmla="*/ 388 w 404"/>
                  <a:gd name="T21" fmla="*/ 2498 h 2517"/>
                  <a:gd name="T22" fmla="*/ 384 w 404"/>
                  <a:gd name="T23" fmla="*/ 2498 h 2517"/>
                  <a:gd name="T24" fmla="*/ 380 w 404"/>
                  <a:gd name="T25" fmla="*/ 2494 h 2517"/>
                  <a:gd name="T26" fmla="*/ 376 w 404"/>
                  <a:gd name="T27" fmla="*/ 2494 h 2517"/>
                  <a:gd name="T28" fmla="*/ 376 w 404"/>
                  <a:gd name="T29" fmla="*/ 2490 h 2517"/>
                  <a:gd name="T30" fmla="*/ 373 w 404"/>
                  <a:gd name="T31" fmla="*/ 2490 h 2517"/>
                  <a:gd name="T32" fmla="*/ 368 w 404"/>
                  <a:gd name="T33" fmla="*/ 2486 h 2517"/>
                  <a:gd name="T34" fmla="*/ 364 w 404"/>
                  <a:gd name="T35" fmla="*/ 2486 h 2517"/>
                  <a:gd name="T36" fmla="*/ 361 w 404"/>
                  <a:gd name="T37" fmla="*/ 2482 h 2517"/>
                  <a:gd name="T38" fmla="*/ 357 w 404"/>
                  <a:gd name="T39" fmla="*/ 2482 h 2517"/>
                  <a:gd name="T40" fmla="*/ 352 w 404"/>
                  <a:gd name="T41" fmla="*/ 2482 h 2517"/>
                  <a:gd name="T42" fmla="*/ 348 w 404"/>
                  <a:gd name="T43" fmla="*/ 2478 h 2517"/>
                  <a:gd name="T44" fmla="*/ 345 w 404"/>
                  <a:gd name="T45" fmla="*/ 2478 h 2517"/>
                  <a:gd name="T46" fmla="*/ 0 w 404"/>
                  <a:gd name="T47" fmla="*/ 0 h 2517"/>
                  <a:gd name="T48" fmla="*/ 5 w 404"/>
                  <a:gd name="T49" fmla="*/ 0 h 2517"/>
                  <a:gd name="T50" fmla="*/ 8 w 404"/>
                  <a:gd name="T51" fmla="*/ 0 h 2517"/>
                  <a:gd name="T52" fmla="*/ 12 w 404"/>
                  <a:gd name="T53" fmla="*/ 0 h 2517"/>
                  <a:gd name="T54" fmla="*/ 16 w 404"/>
                  <a:gd name="T55" fmla="*/ 0 h 2517"/>
                  <a:gd name="T56" fmla="*/ 16 w 404"/>
                  <a:gd name="T57" fmla="*/ 5 h 2517"/>
                  <a:gd name="T58" fmla="*/ 20 w 404"/>
                  <a:gd name="T59" fmla="*/ 5 h 2517"/>
                  <a:gd name="T60" fmla="*/ 24 w 404"/>
                  <a:gd name="T61" fmla="*/ 5 h 2517"/>
                  <a:gd name="T62" fmla="*/ 28 w 404"/>
                  <a:gd name="T63" fmla="*/ 5 h 2517"/>
                  <a:gd name="T64" fmla="*/ 28 w 404"/>
                  <a:gd name="T65" fmla="*/ 8 h 2517"/>
                  <a:gd name="T66" fmla="*/ 32 w 404"/>
                  <a:gd name="T67" fmla="*/ 8 h 2517"/>
                  <a:gd name="T68" fmla="*/ 36 w 404"/>
                  <a:gd name="T69" fmla="*/ 8 h 2517"/>
                  <a:gd name="T70" fmla="*/ 36 w 404"/>
                  <a:gd name="T71" fmla="*/ 12 h 2517"/>
                  <a:gd name="T72" fmla="*/ 40 w 404"/>
                  <a:gd name="T73" fmla="*/ 12 h 2517"/>
                  <a:gd name="T74" fmla="*/ 44 w 404"/>
                  <a:gd name="T75" fmla="*/ 12 h 2517"/>
                  <a:gd name="T76" fmla="*/ 44 w 404"/>
                  <a:gd name="T77" fmla="*/ 16 h 2517"/>
                  <a:gd name="T78" fmla="*/ 47 w 404"/>
                  <a:gd name="T79" fmla="*/ 16 h 2517"/>
                  <a:gd name="T80" fmla="*/ 52 w 404"/>
                  <a:gd name="T81" fmla="*/ 21 h 2517"/>
                  <a:gd name="T82" fmla="*/ 56 w 404"/>
                  <a:gd name="T83" fmla="*/ 21 h 2517"/>
                  <a:gd name="T84" fmla="*/ 56 w 404"/>
                  <a:gd name="T85" fmla="*/ 24 h 2517"/>
                  <a:gd name="T86" fmla="*/ 60 w 404"/>
                  <a:gd name="T87" fmla="*/ 24 h 2517"/>
                  <a:gd name="T88" fmla="*/ 60 w 404"/>
                  <a:gd name="T89" fmla="*/ 28 h 2517"/>
                  <a:gd name="T90" fmla="*/ 63 w 404"/>
                  <a:gd name="T91" fmla="*/ 28 h 2517"/>
                  <a:gd name="T92" fmla="*/ 63 w 404"/>
                  <a:gd name="T93" fmla="*/ 32 h 2517"/>
                  <a:gd name="T94" fmla="*/ 68 w 404"/>
                  <a:gd name="T95" fmla="*/ 32 h 2517"/>
                  <a:gd name="T96" fmla="*/ 68 w 404"/>
                  <a:gd name="T97" fmla="*/ 36 h 25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4"/>
                  <a:gd name="T148" fmla="*/ 0 h 2517"/>
                  <a:gd name="T149" fmla="*/ 404 w 404"/>
                  <a:gd name="T150" fmla="*/ 2517 h 25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4" h="2517">
                    <a:moveTo>
                      <a:pt x="68" y="36"/>
                    </a:moveTo>
                    <a:lnTo>
                      <a:pt x="404" y="2517"/>
                    </a:lnTo>
                    <a:lnTo>
                      <a:pt x="404" y="2514"/>
                    </a:lnTo>
                    <a:lnTo>
                      <a:pt x="400" y="2514"/>
                    </a:lnTo>
                    <a:lnTo>
                      <a:pt x="400" y="2510"/>
                    </a:lnTo>
                    <a:lnTo>
                      <a:pt x="396" y="2510"/>
                    </a:lnTo>
                    <a:lnTo>
                      <a:pt x="396" y="2505"/>
                    </a:lnTo>
                    <a:lnTo>
                      <a:pt x="392" y="2505"/>
                    </a:lnTo>
                    <a:lnTo>
                      <a:pt x="392" y="2502"/>
                    </a:lnTo>
                    <a:lnTo>
                      <a:pt x="388" y="2502"/>
                    </a:lnTo>
                    <a:lnTo>
                      <a:pt x="388" y="2498"/>
                    </a:lnTo>
                    <a:lnTo>
                      <a:pt x="384" y="2498"/>
                    </a:lnTo>
                    <a:lnTo>
                      <a:pt x="380" y="2494"/>
                    </a:lnTo>
                    <a:lnTo>
                      <a:pt x="376" y="2494"/>
                    </a:lnTo>
                    <a:lnTo>
                      <a:pt x="376" y="2490"/>
                    </a:lnTo>
                    <a:lnTo>
                      <a:pt x="373" y="2490"/>
                    </a:lnTo>
                    <a:lnTo>
                      <a:pt x="368" y="2486"/>
                    </a:lnTo>
                    <a:lnTo>
                      <a:pt x="364" y="2486"/>
                    </a:lnTo>
                    <a:lnTo>
                      <a:pt x="361" y="2482"/>
                    </a:lnTo>
                    <a:lnTo>
                      <a:pt x="357" y="2482"/>
                    </a:lnTo>
                    <a:lnTo>
                      <a:pt x="352" y="2482"/>
                    </a:lnTo>
                    <a:lnTo>
                      <a:pt x="348" y="2478"/>
                    </a:lnTo>
                    <a:lnTo>
                      <a:pt x="345" y="2478"/>
                    </a:lnTo>
                    <a:lnTo>
                      <a:pt x="0" y="0"/>
                    </a:lnTo>
                    <a:lnTo>
                      <a:pt x="5" y="0"/>
                    </a:lnTo>
                    <a:lnTo>
                      <a:pt x="8" y="0"/>
                    </a:lnTo>
                    <a:lnTo>
                      <a:pt x="12" y="0"/>
                    </a:lnTo>
                    <a:lnTo>
                      <a:pt x="16" y="0"/>
                    </a:lnTo>
                    <a:lnTo>
                      <a:pt x="16" y="5"/>
                    </a:lnTo>
                    <a:lnTo>
                      <a:pt x="20" y="5"/>
                    </a:lnTo>
                    <a:lnTo>
                      <a:pt x="24" y="5"/>
                    </a:lnTo>
                    <a:lnTo>
                      <a:pt x="28" y="5"/>
                    </a:lnTo>
                    <a:lnTo>
                      <a:pt x="28" y="8"/>
                    </a:lnTo>
                    <a:lnTo>
                      <a:pt x="32" y="8"/>
                    </a:lnTo>
                    <a:lnTo>
                      <a:pt x="36" y="8"/>
                    </a:lnTo>
                    <a:lnTo>
                      <a:pt x="36" y="12"/>
                    </a:lnTo>
                    <a:lnTo>
                      <a:pt x="40" y="12"/>
                    </a:lnTo>
                    <a:lnTo>
                      <a:pt x="44" y="12"/>
                    </a:lnTo>
                    <a:lnTo>
                      <a:pt x="44" y="16"/>
                    </a:lnTo>
                    <a:lnTo>
                      <a:pt x="47" y="16"/>
                    </a:lnTo>
                    <a:lnTo>
                      <a:pt x="52" y="21"/>
                    </a:lnTo>
                    <a:lnTo>
                      <a:pt x="56" y="21"/>
                    </a:lnTo>
                    <a:lnTo>
                      <a:pt x="56" y="24"/>
                    </a:lnTo>
                    <a:lnTo>
                      <a:pt x="60" y="24"/>
                    </a:lnTo>
                    <a:lnTo>
                      <a:pt x="60" y="28"/>
                    </a:lnTo>
                    <a:lnTo>
                      <a:pt x="63" y="28"/>
                    </a:lnTo>
                    <a:lnTo>
                      <a:pt x="63" y="32"/>
                    </a:lnTo>
                    <a:lnTo>
                      <a:pt x="68" y="32"/>
                    </a:lnTo>
                    <a:lnTo>
                      <a:pt x="68" y="36"/>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4" name="Freeform 240">
                <a:extLst>
                  <a:ext uri="{FF2B5EF4-FFF2-40B4-BE49-F238E27FC236}">
                    <a16:creationId xmlns:a16="http://schemas.microsoft.com/office/drawing/2014/main" id="{60C6586C-CAC4-47DF-952C-67FCAB2E3211}"/>
                  </a:ext>
                </a:extLst>
              </p:cNvPr>
              <p:cNvSpPr>
                <a:spLocks/>
              </p:cNvSpPr>
              <p:nvPr/>
            </p:nvSpPr>
            <p:spPr bwMode="auto">
              <a:xfrm>
                <a:off x="2720" y="2218"/>
                <a:ext cx="131" cy="512"/>
              </a:xfrm>
              <a:custGeom>
                <a:avLst/>
                <a:gdLst>
                  <a:gd name="T0" fmla="*/ 653 w 653"/>
                  <a:gd name="T1" fmla="*/ 2482 h 2557"/>
                  <a:gd name="T2" fmla="*/ 644 w 653"/>
                  <a:gd name="T3" fmla="*/ 2482 h 2557"/>
                  <a:gd name="T4" fmla="*/ 637 w 653"/>
                  <a:gd name="T5" fmla="*/ 2482 h 2557"/>
                  <a:gd name="T6" fmla="*/ 633 w 653"/>
                  <a:gd name="T7" fmla="*/ 2478 h 2557"/>
                  <a:gd name="T8" fmla="*/ 625 w 653"/>
                  <a:gd name="T9" fmla="*/ 2478 h 2557"/>
                  <a:gd name="T10" fmla="*/ 621 w 653"/>
                  <a:gd name="T11" fmla="*/ 2482 h 2557"/>
                  <a:gd name="T12" fmla="*/ 613 w 653"/>
                  <a:gd name="T13" fmla="*/ 2482 h 2557"/>
                  <a:gd name="T14" fmla="*/ 605 w 653"/>
                  <a:gd name="T15" fmla="*/ 2482 h 2557"/>
                  <a:gd name="T16" fmla="*/ 593 w 653"/>
                  <a:gd name="T17" fmla="*/ 2486 h 2557"/>
                  <a:gd name="T18" fmla="*/ 581 w 653"/>
                  <a:gd name="T19" fmla="*/ 2486 h 2557"/>
                  <a:gd name="T20" fmla="*/ 570 w 653"/>
                  <a:gd name="T21" fmla="*/ 2490 h 2557"/>
                  <a:gd name="T22" fmla="*/ 554 w 653"/>
                  <a:gd name="T23" fmla="*/ 2494 h 2557"/>
                  <a:gd name="T24" fmla="*/ 542 w 653"/>
                  <a:gd name="T25" fmla="*/ 2494 h 2557"/>
                  <a:gd name="T26" fmla="*/ 530 w 653"/>
                  <a:gd name="T27" fmla="*/ 2498 h 2557"/>
                  <a:gd name="T28" fmla="*/ 519 w 653"/>
                  <a:gd name="T29" fmla="*/ 2502 h 2557"/>
                  <a:gd name="T30" fmla="*/ 506 w 653"/>
                  <a:gd name="T31" fmla="*/ 2506 h 2557"/>
                  <a:gd name="T32" fmla="*/ 494 w 653"/>
                  <a:gd name="T33" fmla="*/ 2509 h 2557"/>
                  <a:gd name="T34" fmla="*/ 482 w 653"/>
                  <a:gd name="T35" fmla="*/ 2514 h 2557"/>
                  <a:gd name="T36" fmla="*/ 471 w 653"/>
                  <a:gd name="T37" fmla="*/ 2518 h 2557"/>
                  <a:gd name="T38" fmla="*/ 459 w 653"/>
                  <a:gd name="T39" fmla="*/ 2521 h 2557"/>
                  <a:gd name="T40" fmla="*/ 447 w 653"/>
                  <a:gd name="T41" fmla="*/ 2525 h 2557"/>
                  <a:gd name="T42" fmla="*/ 435 w 653"/>
                  <a:gd name="T43" fmla="*/ 2530 h 2557"/>
                  <a:gd name="T44" fmla="*/ 424 w 653"/>
                  <a:gd name="T45" fmla="*/ 2534 h 2557"/>
                  <a:gd name="T46" fmla="*/ 411 w 653"/>
                  <a:gd name="T47" fmla="*/ 2537 h 2557"/>
                  <a:gd name="T48" fmla="*/ 399 w 653"/>
                  <a:gd name="T49" fmla="*/ 2546 h 2557"/>
                  <a:gd name="T50" fmla="*/ 387 w 653"/>
                  <a:gd name="T51" fmla="*/ 2549 h 2557"/>
                  <a:gd name="T52" fmla="*/ 376 w 653"/>
                  <a:gd name="T53" fmla="*/ 2553 h 2557"/>
                  <a:gd name="T54" fmla="*/ 364 w 653"/>
                  <a:gd name="T55" fmla="*/ 2557 h 2557"/>
                  <a:gd name="T56" fmla="*/ 7 w 653"/>
                  <a:gd name="T57" fmla="*/ 83 h 2557"/>
                  <a:gd name="T58" fmla="*/ 19 w 653"/>
                  <a:gd name="T59" fmla="*/ 76 h 2557"/>
                  <a:gd name="T60" fmla="*/ 31 w 653"/>
                  <a:gd name="T61" fmla="*/ 72 h 2557"/>
                  <a:gd name="T62" fmla="*/ 43 w 653"/>
                  <a:gd name="T63" fmla="*/ 67 h 2557"/>
                  <a:gd name="T64" fmla="*/ 55 w 653"/>
                  <a:gd name="T65" fmla="*/ 64 h 2557"/>
                  <a:gd name="T66" fmla="*/ 70 w 653"/>
                  <a:gd name="T67" fmla="*/ 56 h 2557"/>
                  <a:gd name="T68" fmla="*/ 82 w 653"/>
                  <a:gd name="T69" fmla="*/ 52 h 2557"/>
                  <a:gd name="T70" fmla="*/ 95 w 653"/>
                  <a:gd name="T71" fmla="*/ 48 h 2557"/>
                  <a:gd name="T72" fmla="*/ 107 w 653"/>
                  <a:gd name="T73" fmla="*/ 44 h 2557"/>
                  <a:gd name="T74" fmla="*/ 123 w 653"/>
                  <a:gd name="T75" fmla="*/ 40 h 2557"/>
                  <a:gd name="T76" fmla="*/ 134 w 653"/>
                  <a:gd name="T77" fmla="*/ 36 h 2557"/>
                  <a:gd name="T78" fmla="*/ 146 w 653"/>
                  <a:gd name="T79" fmla="*/ 32 h 2557"/>
                  <a:gd name="T80" fmla="*/ 162 w 653"/>
                  <a:gd name="T81" fmla="*/ 28 h 2557"/>
                  <a:gd name="T82" fmla="*/ 174 w 653"/>
                  <a:gd name="T83" fmla="*/ 25 h 2557"/>
                  <a:gd name="T84" fmla="*/ 186 w 653"/>
                  <a:gd name="T85" fmla="*/ 20 h 2557"/>
                  <a:gd name="T86" fmla="*/ 202 w 653"/>
                  <a:gd name="T87" fmla="*/ 16 h 2557"/>
                  <a:gd name="T88" fmla="*/ 213 w 653"/>
                  <a:gd name="T89" fmla="*/ 12 h 2557"/>
                  <a:gd name="T90" fmla="*/ 229 w 653"/>
                  <a:gd name="T91" fmla="*/ 12 h 2557"/>
                  <a:gd name="T92" fmla="*/ 241 w 653"/>
                  <a:gd name="T93" fmla="*/ 9 h 2557"/>
                  <a:gd name="T94" fmla="*/ 253 w 653"/>
                  <a:gd name="T95" fmla="*/ 4 h 2557"/>
                  <a:gd name="T96" fmla="*/ 265 w 653"/>
                  <a:gd name="T97" fmla="*/ 4 h 2557"/>
                  <a:gd name="T98" fmla="*/ 273 w 653"/>
                  <a:gd name="T99" fmla="*/ 4 h 2557"/>
                  <a:gd name="T100" fmla="*/ 276 w 653"/>
                  <a:gd name="T101" fmla="*/ 0 h 2557"/>
                  <a:gd name="T102" fmla="*/ 285 w 653"/>
                  <a:gd name="T103" fmla="*/ 0 h 2557"/>
                  <a:gd name="T104" fmla="*/ 292 w 653"/>
                  <a:gd name="T105" fmla="*/ 0 h 2557"/>
                  <a:gd name="T106" fmla="*/ 301 w 653"/>
                  <a:gd name="T107" fmla="*/ 0 h 2557"/>
                  <a:gd name="T108" fmla="*/ 308 w 653"/>
                  <a:gd name="T109" fmla="*/ 0 h 25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3"/>
                  <a:gd name="T166" fmla="*/ 0 h 2557"/>
                  <a:gd name="T167" fmla="*/ 653 w 653"/>
                  <a:gd name="T168" fmla="*/ 2557 h 25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3" h="2557">
                    <a:moveTo>
                      <a:pt x="308" y="4"/>
                    </a:moveTo>
                    <a:lnTo>
                      <a:pt x="653" y="2482"/>
                    </a:lnTo>
                    <a:lnTo>
                      <a:pt x="649" y="2482"/>
                    </a:lnTo>
                    <a:lnTo>
                      <a:pt x="644" y="2482"/>
                    </a:lnTo>
                    <a:lnTo>
                      <a:pt x="641" y="2482"/>
                    </a:lnTo>
                    <a:lnTo>
                      <a:pt x="637" y="2482"/>
                    </a:lnTo>
                    <a:lnTo>
                      <a:pt x="637" y="2478"/>
                    </a:lnTo>
                    <a:lnTo>
                      <a:pt x="633" y="2478"/>
                    </a:lnTo>
                    <a:lnTo>
                      <a:pt x="628" y="2478"/>
                    </a:lnTo>
                    <a:lnTo>
                      <a:pt x="625" y="2478"/>
                    </a:lnTo>
                    <a:lnTo>
                      <a:pt x="621" y="2478"/>
                    </a:lnTo>
                    <a:lnTo>
                      <a:pt x="621" y="2482"/>
                    </a:lnTo>
                    <a:lnTo>
                      <a:pt x="617" y="2482"/>
                    </a:lnTo>
                    <a:lnTo>
                      <a:pt x="613" y="2482"/>
                    </a:lnTo>
                    <a:lnTo>
                      <a:pt x="609" y="2482"/>
                    </a:lnTo>
                    <a:lnTo>
                      <a:pt x="605" y="2482"/>
                    </a:lnTo>
                    <a:lnTo>
                      <a:pt x="601" y="2482"/>
                    </a:lnTo>
                    <a:lnTo>
                      <a:pt x="593" y="2486"/>
                    </a:lnTo>
                    <a:lnTo>
                      <a:pt x="586" y="2486"/>
                    </a:lnTo>
                    <a:lnTo>
                      <a:pt x="581" y="2486"/>
                    </a:lnTo>
                    <a:lnTo>
                      <a:pt x="573" y="2490"/>
                    </a:lnTo>
                    <a:lnTo>
                      <a:pt x="570" y="2490"/>
                    </a:lnTo>
                    <a:lnTo>
                      <a:pt x="561" y="2490"/>
                    </a:lnTo>
                    <a:lnTo>
                      <a:pt x="554" y="2494"/>
                    </a:lnTo>
                    <a:lnTo>
                      <a:pt x="549" y="2494"/>
                    </a:lnTo>
                    <a:lnTo>
                      <a:pt x="542" y="2494"/>
                    </a:lnTo>
                    <a:lnTo>
                      <a:pt x="538" y="2498"/>
                    </a:lnTo>
                    <a:lnTo>
                      <a:pt x="530" y="2498"/>
                    </a:lnTo>
                    <a:lnTo>
                      <a:pt x="526" y="2502"/>
                    </a:lnTo>
                    <a:lnTo>
                      <a:pt x="519" y="2502"/>
                    </a:lnTo>
                    <a:lnTo>
                      <a:pt x="510" y="2506"/>
                    </a:lnTo>
                    <a:lnTo>
                      <a:pt x="506" y="2506"/>
                    </a:lnTo>
                    <a:lnTo>
                      <a:pt x="498" y="2509"/>
                    </a:lnTo>
                    <a:lnTo>
                      <a:pt x="494" y="2509"/>
                    </a:lnTo>
                    <a:lnTo>
                      <a:pt x="487" y="2509"/>
                    </a:lnTo>
                    <a:lnTo>
                      <a:pt x="482" y="2514"/>
                    </a:lnTo>
                    <a:lnTo>
                      <a:pt x="475" y="2514"/>
                    </a:lnTo>
                    <a:lnTo>
                      <a:pt x="471" y="2518"/>
                    </a:lnTo>
                    <a:lnTo>
                      <a:pt x="463" y="2518"/>
                    </a:lnTo>
                    <a:lnTo>
                      <a:pt x="459" y="2521"/>
                    </a:lnTo>
                    <a:lnTo>
                      <a:pt x="450" y="2525"/>
                    </a:lnTo>
                    <a:lnTo>
                      <a:pt x="447" y="2525"/>
                    </a:lnTo>
                    <a:lnTo>
                      <a:pt x="438" y="2530"/>
                    </a:lnTo>
                    <a:lnTo>
                      <a:pt x="435" y="2530"/>
                    </a:lnTo>
                    <a:lnTo>
                      <a:pt x="427" y="2534"/>
                    </a:lnTo>
                    <a:lnTo>
                      <a:pt x="424" y="2534"/>
                    </a:lnTo>
                    <a:lnTo>
                      <a:pt x="415" y="2537"/>
                    </a:lnTo>
                    <a:lnTo>
                      <a:pt x="411" y="2537"/>
                    </a:lnTo>
                    <a:lnTo>
                      <a:pt x="408" y="2541"/>
                    </a:lnTo>
                    <a:lnTo>
                      <a:pt x="399" y="2546"/>
                    </a:lnTo>
                    <a:lnTo>
                      <a:pt x="396" y="2546"/>
                    </a:lnTo>
                    <a:lnTo>
                      <a:pt x="387" y="2549"/>
                    </a:lnTo>
                    <a:lnTo>
                      <a:pt x="383" y="2549"/>
                    </a:lnTo>
                    <a:lnTo>
                      <a:pt x="376" y="2553"/>
                    </a:lnTo>
                    <a:lnTo>
                      <a:pt x="371" y="2557"/>
                    </a:lnTo>
                    <a:lnTo>
                      <a:pt x="364" y="2557"/>
                    </a:lnTo>
                    <a:lnTo>
                      <a:pt x="0" y="83"/>
                    </a:lnTo>
                    <a:lnTo>
                      <a:pt x="7" y="83"/>
                    </a:lnTo>
                    <a:lnTo>
                      <a:pt x="12" y="79"/>
                    </a:lnTo>
                    <a:lnTo>
                      <a:pt x="19" y="76"/>
                    </a:lnTo>
                    <a:lnTo>
                      <a:pt x="28" y="76"/>
                    </a:lnTo>
                    <a:lnTo>
                      <a:pt x="31" y="72"/>
                    </a:lnTo>
                    <a:lnTo>
                      <a:pt x="39" y="67"/>
                    </a:lnTo>
                    <a:lnTo>
                      <a:pt x="43" y="67"/>
                    </a:lnTo>
                    <a:lnTo>
                      <a:pt x="51" y="64"/>
                    </a:lnTo>
                    <a:lnTo>
                      <a:pt x="55" y="64"/>
                    </a:lnTo>
                    <a:lnTo>
                      <a:pt x="63" y="60"/>
                    </a:lnTo>
                    <a:lnTo>
                      <a:pt x="70" y="56"/>
                    </a:lnTo>
                    <a:lnTo>
                      <a:pt x="75" y="56"/>
                    </a:lnTo>
                    <a:lnTo>
                      <a:pt x="82" y="52"/>
                    </a:lnTo>
                    <a:lnTo>
                      <a:pt x="86" y="52"/>
                    </a:lnTo>
                    <a:lnTo>
                      <a:pt x="95" y="48"/>
                    </a:lnTo>
                    <a:lnTo>
                      <a:pt x="102" y="48"/>
                    </a:lnTo>
                    <a:lnTo>
                      <a:pt x="107" y="44"/>
                    </a:lnTo>
                    <a:lnTo>
                      <a:pt x="114" y="44"/>
                    </a:lnTo>
                    <a:lnTo>
                      <a:pt x="123" y="40"/>
                    </a:lnTo>
                    <a:lnTo>
                      <a:pt x="126" y="36"/>
                    </a:lnTo>
                    <a:lnTo>
                      <a:pt x="134" y="36"/>
                    </a:lnTo>
                    <a:lnTo>
                      <a:pt x="142" y="32"/>
                    </a:lnTo>
                    <a:lnTo>
                      <a:pt x="146" y="32"/>
                    </a:lnTo>
                    <a:lnTo>
                      <a:pt x="154" y="28"/>
                    </a:lnTo>
                    <a:lnTo>
                      <a:pt x="162" y="28"/>
                    </a:lnTo>
                    <a:lnTo>
                      <a:pt x="165" y="28"/>
                    </a:lnTo>
                    <a:lnTo>
                      <a:pt x="174" y="25"/>
                    </a:lnTo>
                    <a:lnTo>
                      <a:pt x="181" y="25"/>
                    </a:lnTo>
                    <a:lnTo>
                      <a:pt x="186" y="20"/>
                    </a:lnTo>
                    <a:lnTo>
                      <a:pt x="193" y="20"/>
                    </a:lnTo>
                    <a:lnTo>
                      <a:pt x="202" y="16"/>
                    </a:lnTo>
                    <a:lnTo>
                      <a:pt x="205" y="16"/>
                    </a:lnTo>
                    <a:lnTo>
                      <a:pt x="213" y="12"/>
                    </a:lnTo>
                    <a:lnTo>
                      <a:pt x="221" y="12"/>
                    </a:lnTo>
                    <a:lnTo>
                      <a:pt x="229" y="12"/>
                    </a:lnTo>
                    <a:lnTo>
                      <a:pt x="233" y="9"/>
                    </a:lnTo>
                    <a:lnTo>
                      <a:pt x="241" y="9"/>
                    </a:lnTo>
                    <a:lnTo>
                      <a:pt x="249" y="9"/>
                    </a:lnTo>
                    <a:lnTo>
                      <a:pt x="253" y="4"/>
                    </a:lnTo>
                    <a:lnTo>
                      <a:pt x="260" y="4"/>
                    </a:lnTo>
                    <a:lnTo>
                      <a:pt x="265" y="4"/>
                    </a:lnTo>
                    <a:lnTo>
                      <a:pt x="269" y="4"/>
                    </a:lnTo>
                    <a:lnTo>
                      <a:pt x="273" y="4"/>
                    </a:lnTo>
                    <a:lnTo>
                      <a:pt x="273" y="0"/>
                    </a:lnTo>
                    <a:lnTo>
                      <a:pt x="276" y="0"/>
                    </a:lnTo>
                    <a:lnTo>
                      <a:pt x="281" y="0"/>
                    </a:lnTo>
                    <a:lnTo>
                      <a:pt x="285" y="0"/>
                    </a:lnTo>
                    <a:lnTo>
                      <a:pt x="288" y="0"/>
                    </a:lnTo>
                    <a:lnTo>
                      <a:pt x="292" y="0"/>
                    </a:lnTo>
                    <a:lnTo>
                      <a:pt x="297" y="0"/>
                    </a:lnTo>
                    <a:lnTo>
                      <a:pt x="301" y="0"/>
                    </a:lnTo>
                    <a:lnTo>
                      <a:pt x="304" y="0"/>
                    </a:lnTo>
                    <a:lnTo>
                      <a:pt x="308" y="0"/>
                    </a:lnTo>
                    <a:lnTo>
                      <a:pt x="308" y="4"/>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5" name="Freeform 241">
                <a:extLst>
                  <a:ext uri="{FF2B5EF4-FFF2-40B4-BE49-F238E27FC236}">
                    <a16:creationId xmlns:a16="http://schemas.microsoft.com/office/drawing/2014/main" id="{ABBAC2C9-E791-4181-954B-35AEF8806579}"/>
                  </a:ext>
                </a:extLst>
              </p:cNvPr>
              <p:cNvSpPr>
                <a:spLocks/>
              </p:cNvSpPr>
              <p:nvPr/>
            </p:nvSpPr>
            <p:spPr bwMode="auto">
              <a:xfrm>
                <a:off x="2536" y="2235"/>
                <a:ext cx="257" cy="624"/>
              </a:xfrm>
              <a:custGeom>
                <a:avLst/>
                <a:gdLst>
                  <a:gd name="T0" fmla="*/ 1283 w 1287"/>
                  <a:gd name="T1" fmla="*/ 2479 h 3120"/>
                  <a:gd name="T2" fmla="*/ 1259 w 1287"/>
                  <a:gd name="T3" fmla="*/ 2490 h 3120"/>
                  <a:gd name="T4" fmla="*/ 1236 w 1287"/>
                  <a:gd name="T5" fmla="*/ 2502 h 3120"/>
                  <a:gd name="T6" fmla="*/ 1211 w 1287"/>
                  <a:gd name="T7" fmla="*/ 2509 h 3120"/>
                  <a:gd name="T8" fmla="*/ 1192 w 1287"/>
                  <a:gd name="T9" fmla="*/ 2521 h 3120"/>
                  <a:gd name="T10" fmla="*/ 1168 w 1287"/>
                  <a:gd name="T11" fmla="*/ 2534 h 3120"/>
                  <a:gd name="T12" fmla="*/ 1148 w 1287"/>
                  <a:gd name="T13" fmla="*/ 2546 h 3120"/>
                  <a:gd name="T14" fmla="*/ 1125 w 1287"/>
                  <a:gd name="T15" fmla="*/ 2561 h 3120"/>
                  <a:gd name="T16" fmla="*/ 1104 w 1287"/>
                  <a:gd name="T17" fmla="*/ 2574 h 3120"/>
                  <a:gd name="T18" fmla="*/ 1081 w 1287"/>
                  <a:gd name="T19" fmla="*/ 2585 h 3120"/>
                  <a:gd name="T20" fmla="*/ 1061 w 1287"/>
                  <a:gd name="T21" fmla="*/ 2597 h 3120"/>
                  <a:gd name="T22" fmla="*/ 1037 w 1287"/>
                  <a:gd name="T23" fmla="*/ 2613 h 3120"/>
                  <a:gd name="T24" fmla="*/ 1018 w 1287"/>
                  <a:gd name="T25" fmla="*/ 2625 h 3120"/>
                  <a:gd name="T26" fmla="*/ 993 w 1287"/>
                  <a:gd name="T27" fmla="*/ 2636 h 3120"/>
                  <a:gd name="T28" fmla="*/ 951 w 1287"/>
                  <a:gd name="T29" fmla="*/ 2668 h 3120"/>
                  <a:gd name="T30" fmla="*/ 903 w 1287"/>
                  <a:gd name="T31" fmla="*/ 2699 h 3120"/>
                  <a:gd name="T32" fmla="*/ 852 w 1287"/>
                  <a:gd name="T33" fmla="*/ 2739 h 3120"/>
                  <a:gd name="T34" fmla="*/ 800 w 1287"/>
                  <a:gd name="T35" fmla="*/ 2783 h 3120"/>
                  <a:gd name="T36" fmla="*/ 752 w 1287"/>
                  <a:gd name="T37" fmla="*/ 2826 h 3120"/>
                  <a:gd name="T38" fmla="*/ 701 w 1287"/>
                  <a:gd name="T39" fmla="*/ 2870 h 3120"/>
                  <a:gd name="T40" fmla="*/ 653 w 1287"/>
                  <a:gd name="T41" fmla="*/ 2914 h 3120"/>
                  <a:gd name="T42" fmla="*/ 606 w 1287"/>
                  <a:gd name="T43" fmla="*/ 2956 h 3120"/>
                  <a:gd name="T44" fmla="*/ 562 w 1287"/>
                  <a:gd name="T45" fmla="*/ 3000 h 3120"/>
                  <a:gd name="T46" fmla="*/ 527 w 1287"/>
                  <a:gd name="T47" fmla="*/ 3037 h 3120"/>
                  <a:gd name="T48" fmla="*/ 495 w 1287"/>
                  <a:gd name="T49" fmla="*/ 3067 h 3120"/>
                  <a:gd name="T50" fmla="*/ 467 w 1287"/>
                  <a:gd name="T51" fmla="*/ 3095 h 3120"/>
                  <a:gd name="T52" fmla="*/ 447 w 1287"/>
                  <a:gd name="T53" fmla="*/ 3115 h 3120"/>
                  <a:gd name="T54" fmla="*/ 4 w 1287"/>
                  <a:gd name="T55" fmla="*/ 646 h 3120"/>
                  <a:gd name="T56" fmla="*/ 28 w 1287"/>
                  <a:gd name="T57" fmla="*/ 625 h 3120"/>
                  <a:gd name="T58" fmla="*/ 56 w 1287"/>
                  <a:gd name="T59" fmla="*/ 598 h 3120"/>
                  <a:gd name="T60" fmla="*/ 92 w 1287"/>
                  <a:gd name="T61" fmla="*/ 567 h 3120"/>
                  <a:gd name="T62" fmla="*/ 131 w 1287"/>
                  <a:gd name="T63" fmla="*/ 527 h 3120"/>
                  <a:gd name="T64" fmla="*/ 178 w 1287"/>
                  <a:gd name="T65" fmla="*/ 488 h 3120"/>
                  <a:gd name="T66" fmla="*/ 230 w 1287"/>
                  <a:gd name="T67" fmla="*/ 444 h 3120"/>
                  <a:gd name="T68" fmla="*/ 282 w 1287"/>
                  <a:gd name="T69" fmla="*/ 400 h 3120"/>
                  <a:gd name="T70" fmla="*/ 337 w 1287"/>
                  <a:gd name="T71" fmla="*/ 357 h 3120"/>
                  <a:gd name="T72" fmla="*/ 392 w 1287"/>
                  <a:gd name="T73" fmla="*/ 313 h 3120"/>
                  <a:gd name="T74" fmla="*/ 447 w 1287"/>
                  <a:gd name="T75" fmla="*/ 269 h 3120"/>
                  <a:gd name="T76" fmla="*/ 503 w 1287"/>
                  <a:gd name="T77" fmla="*/ 230 h 3120"/>
                  <a:gd name="T78" fmla="*/ 555 w 1287"/>
                  <a:gd name="T79" fmla="*/ 195 h 3120"/>
                  <a:gd name="T80" fmla="*/ 602 w 1287"/>
                  <a:gd name="T81" fmla="*/ 167 h 3120"/>
                  <a:gd name="T82" fmla="*/ 625 w 1287"/>
                  <a:gd name="T83" fmla="*/ 155 h 3120"/>
                  <a:gd name="T84" fmla="*/ 650 w 1287"/>
                  <a:gd name="T85" fmla="*/ 139 h 3120"/>
                  <a:gd name="T86" fmla="*/ 673 w 1287"/>
                  <a:gd name="T87" fmla="*/ 127 h 3120"/>
                  <a:gd name="T88" fmla="*/ 697 w 1287"/>
                  <a:gd name="T89" fmla="*/ 111 h 3120"/>
                  <a:gd name="T90" fmla="*/ 720 w 1287"/>
                  <a:gd name="T91" fmla="*/ 100 h 3120"/>
                  <a:gd name="T92" fmla="*/ 745 w 1287"/>
                  <a:gd name="T93" fmla="*/ 88 h 3120"/>
                  <a:gd name="T94" fmla="*/ 768 w 1287"/>
                  <a:gd name="T95" fmla="*/ 76 h 3120"/>
                  <a:gd name="T96" fmla="*/ 796 w 1287"/>
                  <a:gd name="T97" fmla="*/ 64 h 3120"/>
                  <a:gd name="T98" fmla="*/ 820 w 1287"/>
                  <a:gd name="T99" fmla="*/ 52 h 3120"/>
                  <a:gd name="T100" fmla="*/ 843 w 1287"/>
                  <a:gd name="T101" fmla="*/ 40 h 3120"/>
                  <a:gd name="T102" fmla="*/ 868 w 1287"/>
                  <a:gd name="T103" fmla="*/ 28 h 3120"/>
                  <a:gd name="T104" fmla="*/ 891 w 1287"/>
                  <a:gd name="T105" fmla="*/ 16 h 3120"/>
                  <a:gd name="T106" fmla="*/ 914 w 1287"/>
                  <a:gd name="T107" fmla="*/ 5 h 3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7"/>
                  <a:gd name="T163" fmla="*/ 0 h 3120"/>
                  <a:gd name="T164" fmla="*/ 1287 w 1287"/>
                  <a:gd name="T165" fmla="*/ 3120 h 3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7" h="3120">
                    <a:moveTo>
                      <a:pt x="923" y="0"/>
                    </a:moveTo>
                    <a:lnTo>
                      <a:pt x="1287" y="2474"/>
                    </a:lnTo>
                    <a:lnTo>
                      <a:pt x="1283" y="2479"/>
                    </a:lnTo>
                    <a:lnTo>
                      <a:pt x="1275" y="2482"/>
                    </a:lnTo>
                    <a:lnTo>
                      <a:pt x="1267" y="2486"/>
                    </a:lnTo>
                    <a:lnTo>
                      <a:pt x="1259" y="2490"/>
                    </a:lnTo>
                    <a:lnTo>
                      <a:pt x="1251" y="2493"/>
                    </a:lnTo>
                    <a:lnTo>
                      <a:pt x="1243" y="2498"/>
                    </a:lnTo>
                    <a:lnTo>
                      <a:pt x="1236" y="2502"/>
                    </a:lnTo>
                    <a:lnTo>
                      <a:pt x="1227" y="2506"/>
                    </a:lnTo>
                    <a:lnTo>
                      <a:pt x="1220" y="2506"/>
                    </a:lnTo>
                    <a:lnTo>
                      <a:pt x="1211" y="2509"/>
                    </a:lnTo>
                    <a:lnTo>
                      <a:pt x="1208" y="2514"/>
                    </a:lnTo>
                    <a:lnTo>
                      <a:pt x="1199" y="2518"/>
                    </a:lnTo>
                    <a:lnTo>
                      <a:pt x="1192" y="2521"/>
                    </a:lnTo>
                    <a:lnTo>
                      <a:pt x="1183" y="2525"/>
                    </a:lnTo>
                    <a:lnTo>
                      <a:pt x="1176" y="2530"/>
                    </a:lnTo>
                    <a:lnTo>
                      <a:pt x="1168" y="2534"/>
                    </a:lnTo>
                    <a:lnTo>
                      <a:pt x="1160" y="2537"/>
                    </a:lnTo>
                    <a:lnTo>
                      <a:pt x="1156" y="2542"/>
                    </a:lnTo>
                    <a:lnTo>
                      <a:pt x="1148" y="2546"/>
                    </a:lnTo>
                    <a:lnTo>
                      <a:pt x="1141" y="2549"/>
                    </a:lnTo>
                    <a:lnTo>
                      <a:pt x="1132" y="2558"/>
                    </a:lnTo>
                    <a:lnTo>
                      <a:pt x="1125" y="2561"/>
                    </a:lnTo>
                    <a:lnTo>
                      <a:pt x="1116" y="2565"/>
                    </a:lnTo>
                    <a:lnTo>
                      <a:pt x="1109" y="2569"/>
                    </a:lnTo>
                    <a:lnTo>
                      <a:pt x="1104" y="2574"/>
                    </a:lnTo>
                    <a:lnTo>
                      <a:pt x="1097" y="2577"/>
                    </a:lnTo>
                    <a:lnTo>
                      <a:pt x="1088" y="2581"/>
                    </a:lnTo>
                    <a:lnTo>
                      <a:pt x="1081" y="2585"/>
                    </a:lnTo>
                    <a:lnTo>
                      <a:pt x="1073" y="2588"/>
                    </a:lnTo>
                    <a:lnTo>
                      <a:pt x="1065" y="2593"/>
                    </a:lnTo>
                    <a:lnTo>
                      <a:pt x="1061" y="2597"/>
                    </a:lnTo>
                    <a:lnTo>
                      <a:pt x="1053" y="2601"/>
                    </a:lnTo>
                    <a:lnTo>
                      <a:pt x="1046" y="2604"/>
                    </a:lnTo>
                    <a:lnTo>
                      <a:pt x="1037" y="2613"/>
                    </a:lnTo>
                    <a:lnTo>
                      <a:pt x="1030" y="2616"/>
                    </a:lnTo>
                    <a:lnTo>
                      <a:pt x="1021" y="2620"/>
                    </a:lnTo>
                    <a:lnTo>
                      <a:pt x="1018" y="2625"/>
                    </a:lnTo>
                    <a:lnTo>
                      <a:pt x="1009" y="2629"/>
                    </a:lnTo>
                    <a:lnTo>
                      <a:pt x="1002" y="2632"/>
                    </a:lnTo>
                    <a:lnTo>
                      <a:pt x="993" y="2636"/>
                    </a:lnTo>
                    <a:lnTo>
                      <a:pt x="978" y="2648"/>
                    </a:lnTo>
                    <a:lnTo>
                      <a:pt x="966" y="2657"/>
                    </a:lnTo>
                    <a:lnTo>
                      <a:pt x="951" y="2668"/>
                    </a:lnTo>
                    <a:lnTo>
                      <a:pt x="935" y="2676"/>
                    </a:lnTo>
                    <a:lnTo>
                      <a:pt x="919" y="2688"/>
                    </a:lnTo>
                    <a:lnTo>
                      <a:pt x="903" y="2699"/>
                    </a:lnTo>
                    <a:lnTo>
                      <a:pt x="887" y="2715"/>
                    </a:lnTo>
                    <a:lnTo>
                      <a:pt x="868" y="2727"/>
                    </a:lnTo>
                    <a:lnTo>
                      <a:pt x="852" y="2739"/>
                    </a:lnTo>
                    <a:lnTo>
                      <a:pt x="836" y="2755"/>
                    </a:lnTo>
                    <a:lnTo>
                      <a:pt x="820" y="2767"/>
                    </a:lnTo>
                    <a:lnTo>
                      <a:pt x="800" y="2783"/>
                    </a:lnTo>
                    <a:lnTo>
                      <a:pt x="784" y="2794"/>
                    </a:lnTo>
                    <a:lnTo>
                      <a:pt x="768" y="2810"/>
                    </a:lnTo>
                    <a:lnTo>
                      <a:pt x="752" y="2826"/>
                    </a:lnTo>
                    <a:lnTo>
                      <a:pt x="733" y="2842"/>
                    </a:lnTo>
                    <a:lnTo>
                      <a:pt x="717" y="2854"/>
                    </a:lnTo>
                    <a:lnTo>
                      <a:pt x="701" y="2870"/>
                    </a:lnTo>
                    <a:lnTo>
                      <a:pt x="685" y="2886"/>
                    </a:lnTo>
                    <a:lnTo>
                      <a:pt x="669" y="2902"/>
                    </a:lnTo>
                    <a:lnTo>
                      <a:pt x="653" y="2914"/>
                    </a:lnTo>
                    <a:lnTo>
                      <a:pt x="637" y="2929"/>
                    </a:lnTo>
                    <a:lnTo>
                      <a:pt x="622" y="2945"/>
                    </a:lnTo>
                    <a:lnTo>
                      <a:pt x="606" y="2956"/>
                    </a:lnTo>
                    <a:lnTo>
                      <a:pt x="590" y="2972"/>
                    </a:lnTo>
                    <a:lnTo>
                      <a:pt x="578" y="2984"/>
                    </a:lnTo>
                    <a:lnTo>
                      <a:pt x="562" y="3000"/>
                    </a:lnTo>
                    <a:lnTo>
                      <a:pt x="551" y="3012"/>
                    </a:lnTo>
                    <a:lnTo>
                      <a:pt x="539" y="3025"/>
                    </a:lnTo>
                    <a:lnTo>
                      <a:pt x="527" y="3037"/>
                    </a:lnTo>
                    <a:lnTo>
                      <a:pt x="514" y="3048"/>
                    </a:lnTo>
                    <a:lnTo>
                      <a:pt x="503" y="3060"/>
                    </a:lnTo>
                    <a:lnTo>
                      <a:pt x="495" y="3067"/>
                    </a:lnTo>
                    <a:lnTo>
                      <a:pt x="483" y="3079"/>
                    </a:lnTo>
                    <a:lnTo>
                      <a:pt x="475" y="3088"/>
                    </a:lnTo>
                    <a:lnTo>
                      <a:pt x="467" y="3095"/>
                    </a:lnTo>
                    <a:lnTo>
                      <a:pt x="460" y="3104"/>
                    </a:lnTo>
                    <a:lnTo>
                      <a:pt x="456" y="3107"/>
                    </a:lnTo>
                    <a:lnTo>
                      <a:pt x="447" y="3115"/>
                    </a:lnTo>
                    <a:lnTo>
                      <a:pt x="444" y="3120"/>
                    </a:lnTo>
                    <a:lnTo>
                      <a:pt x="0" y="650"/>
                    </a:lnTo>
                    <a:lnTo>
                      <a:pt x="4" y="646"/>
                    </a:lnTo>
                    <a:lnTo>
                      <a:pt x="12" y="637"/>
                    </a:lnTo>
                    <a:lnTo>
                      <a:pt x="20" y="634"/>
                    </a:lnTo>
                    <a:lnTo>
                      <a:pt x="28" y="625"/>
                    </a:lnTo>
                    <a:lnTo>
                      <a:pt x="36" y="618"/>
                    </a:lnTo>
                    <a:lnTo>
                      <a:pt x="44" y="606"/>
                    </a:lnTo>
                    <a:lnTo>
                      <a:pt x="56" y="598"/>
                    </a:lnTo>
                    <a:lnTo>
                      <a:pt x="67" y="586"/>
                    </a:lnTo>
                    <a:lnTo>
                      <a:pt x="79" y="579"/>
                    </a:lnTo>
                    <a:lnTo>
                      <a:pt x="92" y="567"/>
                    </a:lnTo>
                    <a:lnTo>
                      <a:pt x="104" y="555"/>
                    </a:lnTo>
                    <a:lnTo>
                      <a:pt x="120" y="542"/>
                    </a:lnTo>
                    <a:lnTo>
                      <a:pt x="131" y="527"/>
                    </a:lnTo>
                    <a:lnTo>
                      <a:pt x="146" y="515"/>
                    </a:lnTo>
                    <a:lnTo>
                      <a:pt x="162" y="503"/>
                    </a:lnTo>
                    <a:lnTo>
                      <a:pt x="178" y="488"/>
                    </a:lnTo>
                    <a:lnTo>
                      <a:pt x="194" y="475"/>
                    </a:lnTo>
                    <a:lnTo>
                      <a:pt x="210" y="460"/>
                    </a:lnTo>
                    <a:lnTo>
                      <a:pt x="230" y="444"/>
                    </a:lnTo>
                    <a:lnTo>
                      <a:pt x="246" y="428"/>
                    </a:lnTo>
                    <a:lnTo>
                      <a:pt x="266" y="416"/>
                    </a:lnTo>
                    <a:lnTo>
                      <a:pt x="282" y="400"/>
                    </a:lnTo>
                    <a:lnTo>
                      <a:pt x="301" y="384"/>
                    </a:lnTo>
                    <a:lnTo>
                      <a:pt x="317" y="368"/>
                    </a:lnTo>
                    <a:lnTo>
                      <a:pt x="337" y="357"/>
                    </a:lnTo>
                    <a:lnTo>
                      <a:pt x="357" y="341"/>
                    </a:lnTo>
                    <a:lnTo>
                      <a:pt x="373" y="325"/>
                    </a:lnTo>
                    <a:lnTo>
                      <a:pt x="392" y="313"/>
                    </a:lnTo>
                    <a:lnTo>
                      <a:pt x="412" y="297"/>
                    </a:lnTo>
                    <a:lnTo>
                      <a:pt x="428" y="282"/>
                    </a:lnTo>
                    <a:lnTo>
                      <a:pt x="447" y="269"/>
                    </a:lnTo>
                    <a:lnTo>
                      <a:pt x="467" y="257"/>
                    </a:lnTo>
                    <a:lnTo>
                      <a:pt x="483" y="241"/>
                    </a:lnTo>
                    <a:lnTo>
                      <a:pt x="503" y="230"/>
                    </a:lnTo>
                    <a:lnTo>
                      <a:pt x="519" y="218"/>
                    </a:lnTo>
                    <a:lnTo>
                      <a:pt x="539" y="206"/>
                    </a:lnTo>
                    <a:lnTo>
                      <a:pt x="555" y="195"/>
                    </a:lnTo>
                    <a:lnTo>
                      <a:pt x="570" y="187"/>
                    </a:lnTo>
                    <a:lnTo>
                      <a:pt x="586" y="174"/>
                    </a:lnTo>
                    <a:lnTo>
                      <a:pt x="602" y="167"/>
                    </a:lnTo>
                    <a:lnTo>
                      <a:pt x="610" y="162"/>
                    </a:lnTo>
                    <a:lnTo>
                      <a:pt x="618" y="159"/>
                    </a:lnTo>
                    <a:lnTo>
                      <a:pt x="625" y="155"/>
                    </a:lnTo>
                    <a:lnTo>
                      <a:pt x="634" y="146"/>
                    </a:lnTo>
                    <a:lnTo>
                      <a:pt x="641" y="143"/>
                    </a:lnTo>
                    <a:lnTo>
                      <a:pt x="650" y="139"/>
                    </a:lnTo>
                    <a:lnTo>
                      <a:pt x="657" y="135"/>
                    </a:lnTo>
                    <a:lnTo>
                      <a:pt x="665" y="132"/>
                    </a:lnTo>
                    <a:lnTo>
                      <a:pt x="673" y="127"/>
                    </a:lnTo>
                    <a:lnTo>
                      <a:pt x="681" y="123"/>
                    </a:lnTo>
                    <a:lnTo>
                      <a:pt x="689" y="119"/>
                    </a:lnTo>
                    <a:lnTo>
                      <a:pt x="697" y="111"/>
                    </a:lnTo>
                    <a:lnTo>
                      <a:pt x="705" y="107"/>
                    </a:lnTo>
                    <a:lnTo>
                      <a:pt x="713" y="104"/>
                    </a:lnTo>
                    <a:lnTo>
                      <a:pt x="720" y="100"/>
                    </a:lnTo>
                    <a:lnTo>
                      <a:pt x="729" y="95"/>
                    </a:lnTo>
                    <a:lnTo>
                      <a:pt x="736" y="92"/>
                    </a:lnTo>
                    <a:lnTo>
                      <a:pt x="745" y="88"/>
                    </a:lnTo>
                    <a:lnTo>
                      <a:pt x="752" y="84"/>
                    </a:lnTo>
                    <a:lnTo>
                      <a:pt x="760" y="79"/>
                    </a:lnTo>
                    <a:lnTo>
                      <a:pt x="768" y="76"/>
                    </a:lnTo>
                    <a:lnTo>
                      <a:pt x="776" y="72"/>
                    </a:lnTo>
                    <a:lnTo>
                      <a:pt x="784" y="68"/>
                    </a:lnTo>
                    <a:lnTo>
                      <a:pt x="796" y="64"/>
                    </a:lnTo>
                    <a:lnTo>
                      <a:pt x="804" y="60"/>
                    </a:lnTo>
                    <a:lnTo>
                      <a:pt x="812" y="56"/>
                    </a:lnTo>
                    <a:lnTo>
                      <a:pt x="820" y="52"/>
                    </a:lnTo>
                    <a:lnTo>
                      <a:pt x="828" y="48"/>
                    </a:lnTo>
                    <a:lnTo>
                      <a:pt x="836" y="44"/>
                    </a:lnTo>
                    <a:lnTo>
                      <a:pt x="843" y="40"/>
                    </a:lnTo>
                    <a:lnTo>
                      <a:pt x="852" y="37"/>
                    </a:lnTo>
                    <a:lnTo>
                      <a:pt x="859" y="32"/>
                    </a:lnTo>
                    <a:lnTo>
                      <a:pt x="868" y="28"/>
                    </a:lnTo>
                    <a:lnTo>
                      <a:pt x="875" y="24"/>
                    </a:lnTo>
                    <a:lnTo>
                      <a:pt x="882" y="21"/>
                    </a:lnTo>
                    <a:lnTo>
                      <a:pt x="891" y="16"/>
                    </a:lnTo>
                    <a:lnTo>
                      <a:pt x="898" y="12"/>
                    </a:lnTo>
                    <a:lnTo>
                      <a:pt x="907" y="9"/>
                    </a:lnTo>
                    <a:lnTo>
                      <a:pt x="914" y="5"/>
                    </a:lnTo>
                    <a:lnTo>
                      <a:pt x="923"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6" name="Freeform 242">
                <a:extLst>
                  <a:ext uri="{FF2B5EF4-FFF2-40B4-BE49-F238E27FC236}">
                    <a16:creationId xmlns:a16="http://schemas.microsoft.com/office/drawing/2014/main" id="{83914851-8359-4B2F-B6A6-AF6ACE271310}"/>
                  </a:ext>
                </a:extLst>
              </p:cNvPr>
              <p:cNvSpPr>
                <a:spLocks/>
              </p:cNvSpPr>
              <p:nvPr/>
            </p:nvSpPr>
            <p:spPr bwMode="auto">
              <a:xfrm>
                <a:off x="2468" y="2365"/>
                <a:ext cx="156" cy="576"/>
              </a:xfrm>
              <a:custGeom>
                <a:avLst/>
                <a:gdLst>
                  <a:gd name="T0" fmla="*/ 784 w 784"/>
                  <a:gd name="T1" fmla="*/ 2470 h 2880"/>
                  <a:gd name="T2" fmla="*/ 780 w 784"/>
                  <a:gd name="T3" fmla="*/ 2473 h 2880"/>
                  <a:gd name="T4" fmla="*/ 775 w 784"/>
                  <a:gd name="T5" fmla="*/ 2477 h 2880"/>
                  <a:gd name="T6" fmla="*/ 764 w 784"/>
                  <a:gd name="T7" fmla="*/ 2501 h 2880"/>
                  <a:gd name="T8" fmla="*/ 748 w 784"/>
                  <a:gd name="T9" fmla="*/ 2521 h 2880"/>
                  <a:gd name="T10" fmla="*/ 736 w 784"/>
                  <a:gd name="T11" fmla="*/ 2540 h 2880"/>
                  <a:gd name="T12" fmla="*/ 720 w 784"/>
                  <a:gd name="T13" fmla="*/ 2560 h 2880"/>
                  <a:gd name="T14" fmla="*/ 708 w 784"/>
                  <a:gd name="T15" fmla="*/ 2584 h 2880"/>
                  <a:gd name="T16" fmla="*/ 692 w 784"/>
                  <a:gd name="T17" fmla="*/ 2604 h 2880"/>
                  <a:gd name="T18" fmla="*/ 677 w 784"/>
                  <a:gd name="T19" fmla="*/ 2623 h 2880"/>
                  <a:gd name="T20" fmla="*/ 664 w 784"/>
                  <a:gd name="T21" fmla="*/ 2644 h 2880"/>
                  <a:gd name="T22" fmla="*/ 650 w 784"/>
                  <a:gd name="T23" fmla="*/ 2667 h 2880"/>
                  <a:gd name="T24" fmla="*/ 634 w 784"/>
                  <a:gd name="T25" fmla="*/ 2687 h 2880"/>
                  <a:gd name="T26" fmla="*/ 622 w 784"/>
                  <a:gd name="T27" fmla="*/ 2707 h 2880"/>
                  <a:gd name="T28" fmla="*/ 606 w 784"/>
                  <a:gd name="T29" fmla="*/ 2727 h 2880"/>
                  <a:gd name="T30" fmla="*/ 590 w 784"/>
                  <a:gd name="T31" fmla="*/ 2746 h 2880"/>
                  <a:gd name="T32" fmla="*/ 574 w 784"/>
                  <a:gd name="T33" fmla="*/ 2766 h 2880"/>
                  <a:gd name="T34" fmla="*/ 558 w 784"/>
                  <a:gd name="T35" fmla="*/ 2785 h 2880"/>
                  <a:gd name="T36" fmla="*/ 542 w 784"/>
                  <a:gd name="T37" fmla="*/ 2806 h 2880"/>
                  <a:gd name="T38" fmla="*/ 527 w 784"/>
                  <a:gd name="T39" fmla="*/ 2825 h 2880"/>
                  <a:gd name="T40" fmla="*/ 511 w 784"/>
                  <a:gd name="T41" fmla="*/ 2845 h 2880"/>
                  <a:gd name="T42" fmla="*/ 495 w 784"/>
                  <a:gd name="T43" fmla="*/ 2866 h 2880"/>
                  <a:gd name="T44" fmla="*/ 479 w 784"/>
                  <a:gd name="T45" fmla="*/ 2880 h 2880"/>
                  <a:gd name="T46" fmla="*/ 8 w 784"/>
                  <a:gd name="T47" fmla="*/ 399 h 2880"/>
                  <a:gd name="T48" fmla="*/ 28 w 784"/>
                  <a:gd name="T49" fmla="*/ 380 h 2880"/>
                  <a:gd name="T50" fmla="*/ 48 w 784"/>
                  <a:gd name="T51" fmla="*/ 364 h 2880"/>
                  <a:gd name="T52" fmla="*/ 64 w 784"/>
                  <a:gd name="T53" fmla="*/ 344 h 2880"/>
                  <a:gd name="T54" fmla="*/ 83 w 784"/>
                  <a:gd name="T55" fmla="*/ 324 h 2880"/>
                  <a:gd name="T56" fmla="*/ 99 w 784"/>
                  <a:gd name="T57" fmla="*/ 304 h 2880"/>
                  <a:gd name="T58" fmla="*/ 115 w 784"/>
                  <a:gd name="T59" fmla="*/ 285 h 2880"/>
                  <a:gd name="T60" fmla="*/ 134 w 784"/>
                  <a:gd name="T61" fmla="*/ 265 h 2880"/>
                  <a:gd name="T62" fmla="*/ 150 w 784"/>
                  <a:gd name="T63" fmla="*/ 245 h 2880"/>
                  <a:gd name="T64" fmla="*/ 166 w 784"/>
                  <a:gd name="T65" fmla="*/ 225 h 2880"/>
                  <a:gd name="T66" fmla="*/ 182 w 784"/>
                  <a:gd name="T67" fmla="*/ 202 h 2880"/>
                  <a:gd name="T68" fmla="*/ 198 w 784"/>
                  <a:gd name="T69" fmla="*/ 181 h 2880"/>
                  <a:gd name="T70" fmla="*/ 214 w 784"/>
                  <a:gd name="T71" fmla="*/ 162 h 2880"/>
                  <a:gd name="T72" fmla="*/ 229 w 784"/>
                  <a:gd name="T73" fmla="*/ 142 h 2880"/>
                  <a:gd name="T74" fmla="*/ 245 w 784"/>
                  <a:gd name="T75" fmla="*/ 123 h 2880"/>
                  <a:gd name="T76" fmla="*/ 261 w 784"/>
                  <a:gd name="T77" fmla="*/ 102 h 2880"/>
                  <a:gd name="T78" fmla="*/ 277 w 784"/>
                  <a:gd name="T79" fmla="*/ 79 h 2880"/>
                  <a:gd name="T80" fmla="*/ 293 w 784"/>
                  <a:gd name="T81" fmla="*/ 59 h 2880"/>
                  <a:gd name="T82" fmla="*/ 309 w 784"/>
                  <a:gd name="T83" fmla="*/ 40 h 2880"/>
                  <a:gd name="T84" fmla="*/ 324 w 784"/>
                  <a:gd name="T85" fmla="*/ 19 h 2880"/>
                  <a:gd name="T86" fmla="*/ 333 w 784"/>
                  <a:gd name="T87" fmla="*/ 3 h 2880"/>
                  <a:gd name="T88" fmla="*/ 337 w 784"/>
                  <a:gd name="T89" fmla="*/ 0 h 28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4"/>
                  <a:gd name="T136" fmla="*/ 0 h 2880"/>
                  <a:gd name="T137" fmla="*/ 784 w 784"/>
                  <a:gd name="T138" fmla="*/ 2880 h 28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4" h="2880">
                    <a:moveTo>
                      <a:pt x="340" y="0"/>
                    </a:moveTo>
                    <a:lnTo>
                      <a:pt x="784" y="2470"/>
                    </a:lnTo>
                    <a:lnTo>
                      <a:pt x="784" y="2473"/>
                    </a:lnTo>
                    <a:lnTo>
                      <a:pt x="780" y="2473"/>
                    </a:lnTo>
                    <a:lnTo>
                      <a:pt x="780" y="2477"/>
                    </a:lnTo>
                    <a:lnTo>
                      <a:pt x="775" y="2477"/>
                    </a:lnTo>
                    <a:lnTo>
                      <a:pt x="768" y="2489"/>
                    </a:lnTo>
                    <a:lnTo>
                      <a:pt x="764" y="2501"/>
                    </a:lnTo>
                    <a:lnTo>
                      <a:pt x="756" y="2509"/>
                    </a:lnTo>
                    <a:lnTo>
                      <a:pt x="748" y="2521"/>
                    </a:lnTo>
                    <a:lnTo>
                      <a:pt x="740" y="2528"/>
                    </a:lnTo>
                    <a:lnTo>
                      <a:pt x="736" y="2540"/>
                    </a:lnTo>
                    <a:lnTo>
                      <a:pt x="729" y="2552"/>
                    </a:lnTo>
                    <a:lnTo>
                      <a:pt x="720" y="2560"/>
                    </a:lnTo>
                    <a:lnTo>
                      <a:pt x="713" y="2572"/>
                    </a:lnTo>
                    <a:lnTo>
                      <a:pt x="708" y="2584"/>
                    </a:lnTo>
                    <a:lnTo>
                      <a:pt x="701" y="2592"/>
                    </a:lnTo>
                    <a:lnTo>
                      <a:pt x="692" y="2604"/>
                    </a:lnTo>
                    <a:lnTo>
                      <a:pt x="685" y="2616"/>
                    </a:lnTo>
                    <a:lnTo>
                      <a:pt x="677" y="2623"/>
                    </a:lnTo>
                    <a:lnTo>
                      <a:pt x="673" y="2635"/>
                    </a:lnTo>
                    <a:lnTo>
                      <a:pt x="664" y="2644"/>
                    </a:lnTo>
                    <a:lnTo>
                      <a:pt x="657" y="2655"/>
                    </a:lnTo>
                    <a:lnTo>
                      <a:pt x="650" y="2667"/>
                    </a:lnTo>
                    <a:lnTo>
                      <a:pt x="641" y="2675"/>
                    </a:lnTo>
                    <a:lnTo>
                      <a:pt x="634" y="2687"/>
                    </a:lnTo>
                    <a:lnTo>
                      <a:pt x="629" y="2695"/>
                    </a:lnTo>
                    <a:lnTo>
                      <a:pt x="622" y="2707"/>
                    </a:lnTo>
                    <a:lnTo>
                      <a:pt x="613" y="2718"/>
                    </a:lnTo>
                    <a:lnTo>
                      <a:pt x="606" y="2727"/>
                    </a:lnTo>
                    <a:lnTo>
                      <a:pt x="597" y="2739"/>
                    </a:lnTo>
                    <a:lnTo>
                      <a:pt x="590" y="2746"/>
                    </a:lnTo>
                    <a:lnTo>
                      <a:pt x="582" y="2758"/>
                    </a:lnTo>
                    <a:lnTo>
                      <a:pt x="574" y="2766"/>
                    </a:lnTo>
                    <a:lnTo>
                      <a:pt x="566" y="2778"/>
                    </a:lnTo>
                    <a:lnTo>
                      <a:pt x="558" y="2785"/>
                    </a:lnTo>
                    <a:lnTo>
                      <a:pt x="550" y="2797"/>
                    </a:lnTo>
                    <a:lnTo>
                      <a:pt x="542" y="2806"/>
                    </a:lnTo>
                    <a:lnTo>
                      <a:pt x="534" y="2817"/>
                    </a:lnTo>
                    <a:lnTo>
                      <a:pt x="527" y="2825"/>
                    </a:lnTo>
                    <a:lnTo>
                      <a:pt x="518" y="2838"/>
                    </a:lnTo>
                    <a:lnTo>
                      <a:pt x="511" y="2845"/>
                    </a:lnTo>
                    <a:lnTo>
                      <a:pt x="502" y="2853"/>
                    </a:lnTo>
                    <a:lnTo>
                      <a:pt x="495" y="2866"/>
                    </a:lnTo>
                    <a:lnTo>
                      <a:pt x="486" y="2873"/>
                    </a:lnTo>
                    <a:lnTo>
                      <a:pt x="479" y="2880"/>
                    </a:lnTo>
                    <a:lnTo>
                      <a:pt x="0" y="408"/>
                    </a:lnTo>
                    <a:lnTo>
                      <a:pt x="8" y="399"/>
                    </a:lnTo>
                    <a:lnTo>
                      <a:pt x="20" y="392"/>
                    </a:lnTo>
                    <a:lnTo>
                      <a:pt x="28" y="380"/>
                    </a:lnTo>
                    <a:lnTo>
                      <a:pt x="36" y="371"/>
                    </a:lnTo>
                    <a:lnTo>
                      <a:pt x="48" y="364"/>
                    </a:lnTo>
                    <a:lnTo>
                      <a:pt x="55" y="352"/>
                    </a:lnTo>
                    <a:lnTo>
                      <a:pt x="64" y="344"/>
                    </a:lnTo>
                    <a:lnTo>
                      <a:pt x="76" y="332"/>
                    </a:lnTo>
                    <a:lnTo>
                      <a:pt x="83" y="324"/>
                    </a:lnTo>
                    <a:lnTo>
                      <a:pt x="92" y="313"/>
                    </a:lnTo>
                    <a:lnTo>
                      <a:pt x="99" y="304"/>
                    </a:lnTo>
                    <a:lnTo>
                      <a:pt x="107" y="292"/>
                    </a:lnTo>
                    <a:lnTo>
                      <a:pt x="115" y="285"/>
                    </a:lnTo>
                    <a:lnTo>
                      <a:pt x="127" y="273"/>
                    </a:lnTo>
                    <a:lnTo>
                      <a:pt x="134" y="265"/>
                    </a:lnTo>
                    <a:lnTo>
                      <a:pt x="143" y="253"/>
                    </a:lnTo>
                    <a:lnTo>
                      <a:pt x="150" y="245"/>
                    </a:lnTo>
                    <a:lnTo>
                      <a:pt x="159" y="233"/>
                    </a:lnTo>
                    <a:lnTo>
                      <a:pt x="166" y="225"/>
                    </a:lnTo>
                    <a:lnTo>
                      <a:pt x="174" y="213"/>
                    </a:lnTo>
                    <a:lnTo>
                      <a:pt x="182" y="202"/>
                    </a:lnTo>
                    <a:lnTo>
                      <a:pt x="190" y="193"/>
                    </a:lnTo>
                    <a:lnTo>
                      <a:pt x="198" y="181"/>
                    </a:lnTo>
                    <a:lnTo>
                      <a:pt x="206" y="174"/>
                    </a:lnTo>
                    <a:lnTo>
                      <a:pt x="214" y="162"/>
                    </a:lnTo>
                    <a:lnTo>
                      <a:pt x="222" y="154"/>
                    </a:lnTo>
                    <a:lnTo>
                      <a:pt x="229" y="142"/>
                    </a:lnTo>
                    <a:lnTo>
                      <a:pt x="238" y="130"/>
                    </a:lnTo>
                    <a:lnTo>
                      <a:pt x="245" y="123"/>
                    </a:lnTo>
                    <a:lnTo>
                      <a:pt x="254" y="110"/>
                    </a:lnTo>
                    <a:lnTo>
                      <a:pt x="261" y="102"/>
                    </a:lnTo>
                    <a:lnTo>
                      <a:pt x="269" y="91"/>
                    </a:lnTo>
                    <a:lnTo>
                      <a:pt x="277" y="79"/>
                    </a:lnTo>
                    <a:lnTo>
                      <a:pt x="285" y="70"/>
                    </a:lnTo>
                    <a:lnTo>
                      <a:pt x="293" y="59"/>
                    </a:lnTo>
                    <a:lnTo>
                      <a:pt x="301" y="47"/>
                    </a:lnTo>
                    <a:lnTo>
                      <a:pt x="309" y="40"/>
                    </a:lnTo>
                    <a:lnTo>
                      <a:pt x="317" y="28"/>
                    </a:lnTo>
                    <a:lnTo>
                      <a:pt x="324" y="19"/>
                    </a:lnTo>
                    <a:lnTo>
                      <a:pt x="333" y="7"/>
                    </a:lnTo>
                    <a:lnTo>
                      <a:pt x="333" y="3"/>
                    </a:lnTo>
                    <a:lnTo>
                      <a:pt x="337" y="3"/>
                    </a:lnTo>
                    <a:lnTo>
                      <a:pt x="337" y="0"/>
                    </a:lnTo>
                    <a:lnTo>
                      <a:pt x="34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7" name="Freeform 243">
                <a:extLst>
                  <a:ext uri="{FF2B5EF4-FFF2-40B4-BE49-F238E27FC236}">
                    <a16:creationId xmlns:a16="http://schemas.microsoft.com/office/drawing/2014/main" id="{F346E499-3576-43F1-8C9D-7ABE99CF5CBC}"/>
                  </a:ext>
                </a:extLst>
              </p:cNvPr>
              <p:cNvSpPr>
                <a:spLocks/>
              </p:cNvSpPr>
              <p:nvPr/>
            </p:nvSpPr>
            <p:spPr bwMode="auto">
              <a:xfrm>
                <a:off x="2385" y="2446"/>
                <a:ext cx="178" cy="551"/>
              </a:xfrm>
              <a:custGeom>
                <a:avLst/>
                <a:gdLst>
                  <a:gd name="T0" fmla="*/ 894 w 894"/>
                  <a:gd name="T1" fmla="*/ 2472 h 2754"/>
                  <a:gd name="T2" fmla="*/ 878 w 894"/>
                  <a:gd name="T3" fmla="*/ 2493 h 2754"/>
                  <a:gd name="T4" fmla="*/ 862 w 894"/>
                  <a:gd name="T5" fmla="*/ 2509 h 2754"/>
                  <a:gd name="T6" fmla="*/ 843 w 894"/>
                  <a:gd name="T7" fmla="*/ 2525 h 2754"/>
                  <a:gd name="T8" fmla="*/ 827 w 894"/>
                  <a:gd name="T9" fmla="*/ 2540 h 2754"/>
                  <a:gd name="T10" fmla="*/ 811 w 894"/>
                  <a:gd name="T11" fmla="*/ 2556 h 2754"/>
                  <a:gd name="T12" fmla="*/ 795 w 894"/>
                  <a:gd name="T13" fmla="*/ 2572 h 2754"/>
                  <a:gd name="T14" fmla="*/ 775 w 894"/>
                  <a:gd name="T15" fmla="*/ 2588 h 2754"/>
                  <a:gd name="T16" fmla="*/ 759 w 894"/>
                  <a:gd name="T17" fmla="*/ 2599 h 2754"/>
                  <a:gd name="T18" fmla="*/ 739 w 894"/>
                  <a:gd name="T19" fmla="*/ 2615 h 2754"/>
                  <a:gd name="T20" fmla="*/ 720 w 894"/>
                  <a:gd name="T21" fmla="*/ 2631 h 2754"/>
                  <a:gd name="T22" fmla="*/ 704 w 894"/>
                  <a:gd name="T23" fmla="*/ 2643 h 2754"/>
                  <a:gd name="T24" fmla="*/ 684 w 894"/>
                  <a:gd name="T25" fmla="*/ 2659 h 2754"/>
                  <a:gd name="T26" fmla="*/ 664 w 894"/>
                  <a:gd name="T27" fmla="*/ 2671 h 2754"/>
                  <a:gd name="T28" fmla="*/ 644 w 894"/>
                  <a:gd name="T29" fmla="*/ 2683 h 2754"/>
                  <a:gd name="T30" fmla="*/ 621 w 894"/>
                  <a:gd name="T31" fmla="*/ 2699 h 2754"/>
                  <a:gd name="T32" fmla="*/ 602 w 894"/>
                  <a:gd name="T33" fmla="*/ 2710 h 2754"/>
                  <a:gd name="T34" fmla="*/ 581 w 894"/>
                  <a:gd name="T35" fmla="*/ 2722 h 2754"/>
                  <a:gd name="T36" fmla="*/ 558 w 894"/>
                  <a:gd name="T37" fmla="*/ 2734 h 2754"/>
                  <a:gd name="T38" fmla="*/ 533 w 894"/>
                  <a:gd name="T39" fmla="*/ 2746 h 2754"/>
                  <a:gd name="T40" fmla="*/ 514 w 894"/>
                  <a:gd name="T41" fmla="*/ 2754 h 2754"/>
                  <a:gd name="T42" fmla="*/ 12 w 894"/>
                  <a:gd name="T43" fmla="*/ 280 h 2754"/>
                  <a:gd name="T44" fmla="*/ 35 w 894"/>
                  <a:gd name="T45" fmla="*/ 268 h 2754"/>
                  <a:gd name="T46" fmla="*/ 58 w 894"/>
                  <a:gd name="T47" fmla="*/ 257 h 2754"/>
                  <a:gd name="T48" fmla="*/ 83 w 894"/>
                  <a:gd name="T49" fmla="*/ 245 h 2754"/>
                  <a:gd name="T50" fmla="*/ 107 w 894"/>
                  <a:gd name="T51" fmla="*/ 233 h 2754"/>
                  <a:gd name="T52" fmla="*/ 130 w 894"/>
                  <a:gd name="T53" fmla="*/ 217 h 2754"/>
                  <a:gd name="T54" fmla="*/ 153 w 894"/>
                  <a:gd name="T55" fmla="*/ 205 h 2754"/>
                  <a:gd name="T56" fmla="*/ 174 w 894"/>
                  <a:gd name="T57" fmla="*/ 194 h 2754"/>
                  <a:gd name="T58" fmla="*/ 197 w 894"/>
                  <a:gd name="T59" fmla="*/ 178 h 2754"/>
                  <a:gd name="T60" fmla="*/ 217 w 894"/>
                  <a:gd name="T61" fmla="*/ 166 h 2754"/>
                  <a:gd name="T62" fmla="*/ 237 w 894"/>
                  <a:gd name="T63" fmla="*/ 150 h 2754"/>
                  <a:gd name="T64" fmla="*/ 257 w 894"/>
                  <a:gd name="T65" fmla="*/ 134 h 2754"/>
                  <a:gd name="T66" fmla="*/ 276 w 894"/>
                  <a:gd name="T67" fmla="*/ 122 h 2754"/>
                  <a:gd name="T68" fmla="*/ 296 w 894"/>
                  <a:gd name="T69" fmla="*/ 106 h 2754"/>
                  <a:gd name="T70" fmla="*/ 316 w 894"/>
                  <a:gd name="T71" fmla="*/ 90 h 2754"/>
                  <a:gd name="T72" fmla="*/ 336 w 894"/>
                  <a:gd name="T73" fmla="*/ 74 h 2754"/>
                  <a:gd name="T74" fmla="*/ 352 w 894"/>
                  <a:gd name="T75" fmla="*/ 58 h 2754"/>
                  <a:gd name="T76" fmla="*/ 371 w 894"/>
                  <a:gd name="T77" fmla="*/ 43 h 2754"/>
                  <a:gd name="T78" fmla="*/ 387 w 894"/>
                  <a:gd name="T79" fmla="*/ 27 h 2754"/>
                  <a:gd name="T80" fmla="*/ 407 w 894"/>
                  <a:gd name="T81" fmla="*/ 11 h 27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4"/>
                  <a:gd name="T124" fmla="*/ 0 h 2754"/>
                  <a:gd name="T125" fmla="*/ 894 w 894"/>
                  <a:gd name="T126" fmla="*/ 2754 h 27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4" h="2754">
                    <a:moveTo>
                      <a:pt x="415" y="0"/>
                    </a:moveTo>
                    <a:lnTo>
                      <a:pt x="894" y="2472"/>
                    </a:lnTo>
                    <a:lnTo>
                      <a:pt x="886" y="2485"/>
                    </a:lnTo>
                    <a:lnTo>
                      <a:pt x="878" y="2493"/>
                    </a:lnTo>
                    <a:lnTo>
                      <a:pt x="870" y="2500"/>
                    </a:lnTo>
                    <a:lnTo>
                      <a:pt x="862" y="2509"/>
                    </a:lnTo>
                    <a:lnTo>
                      <a:pt x="854" y="2516"/>
                    </a:lnTo>
                    <a:lnTo>
                      <a:pt x="843" y="2525"/>
                    </a:lnTo>
                    <a:lnTo>
                      <a:pt x="834" y="2532"/>
                    </a:lnTo>
                    <a:lnTo>
                      <a:pt x="827" y="2540"/>
                    </a:lnTo>
                    <a:lnTo>
                      <a:pt x="819" y="2548"/>
                    </a:lnTo>
                    <a:lnTo>
                      <a:pt x="811" y="2556"/>
                    </a:lnTo>
                    <a:lnTo>
                      <a:pt x="803" y="2564"/>
                    </a:lnTo>
                    <a:lnTo>
                      <a:pt x="795" y="2572"/>
                    </a:lnTo>
                    <a:lnTo>
                      <a:pt x="783" y="2580"/>
                    </a:lnTo>
                    <a:lnTo>
                      <a:pt x="775" y="2588"/>
                    </a:lnTo>
                    <a:lnTo>
                      <a:pt x="767" y="2595"/>
                    </a:lnTo>
                    <a:lnTo>
                      <a:pt x="759" y="2599"/>
                    </a:lnTo>
                    <a:lnTo>
                      <a:pt x="748" y="2608"/>
                    </a:lnTo>
                    <a:lnTo>
                      <a:pt x="739" y="2615"/>
                    </a:lnTo>
                    <a:lnTo>
                      <a:pt x="732" y="2623"/>
                    </a:lnTo>
                    <a:lnTo>
                      <a:pt x="720" y="2631"/>
                    </a:lnTo>
                    <a:lnTo>
                      <a:pt x="711" y="2639"/>
                    </a:lnTo>
                    <a:lnTo>
                      <a:pt x="704" y="2643"/>
                    </a:lnTo>
                    <a:lnTo>
                      <a:pt x="692" y="2651"/>
                    </a:lnTo>
                    <a:lnTo>
                      <a:pt x="684" y="2659"/>
                    </a:lnTo>
                    <a:lnTo>
                      <a:pt x="672" y="2667"/>
                    </a:lnTo>
                    <a:lnTo>
                      <a:pt x="664" y="2671"/>
                    </a:lnTo>
                    <a:lnTo>
                      <a:pt x="653" y="2678"/>
                    </a:lnTo>
                    <a:lnTo>
                      <a:pt x="644" y="2683"/>
                    </a:lnTo>
                    <a:lnTo>
                      <a:pt x="632" y="2690"/>
                    </a:lnTo>
                    <a:lnTo>
                      <a:pt x="621" y="2699"/>
                    </a:lnTo>
                    <a:lnTo>
                      <a:pt x="613" y="2703"/>
                    </a:lnTo>
                    <a:lnTo>
                      <a:pt x="602" y="2710"/>
                    </a:lnTo>
                    <a:lnTo>
                      <a:pt x="589" y="2715"/>
                    </a:lnTo>
                    <a:lnTo>
                      <a:pt x="581" y="2722"/>
                    </a:lnTo>
                    <a:lnTo>
                      <a:pt x="570" y="2726"/>
                    </a:lnTo>
                    <a:lnTo>
                      <a:pt x="558" y="2734"/>
                    </a:lnTo>
                    <a:lnTo>
                      <a:pt x="546" y="2738"/>
                    </a:lnTo>
                    <a:lnTo>
                      <a:pt x="533" y="2746"/>
                    </a:lnTo>
                    <a:lnTo>
                      <a:pt x="526" y="2750"/>
                    </a:lnTo>
                    <a:lnTo>
                      <a:pt x="514" y="2754"/>
                    </a:lnTo>
                    <a:lnTo>
                      <a:pt x="0" y="284"/>
                    </a:lnTo>
                    <a:lnTo>
                      <a:pt x="12" y="280"/>
                    </a:lnTo>
                    <a:lnTo>
                      <a:pt x="23" y="273"/>
                    </a:lnTo>
                    <a:lnTo>
                      <a:pt x="35" y="268"/>
                    </a:lnTo>
                    <a:lnTo>
                      <a:pt x="47" y="261"/>
                    </a:lnTo>
                    <a:lnTo>
                      <a:pt x="58" y="257"/>
                    </a:lnTo>
                    <a:lnTo>
                      <a:pt x="70" y="248"/>
                    </a:lnTo>
                    <a:lnTo>
                      <a:pt x="83" y="245"/>
                    </a:lnTo>
                    <a:lnTo>
                      <a:pt x="95" y="236"/>
                    </a:lnTo>
                    <a:lnTo>
                      <a:pt x="107" y="233"/>
                    </a:lnTo>
                    <a:lnTo>
                      <a:pt x="118" y="225"/>
                    </a:lnTo>
                    <a:lnTo>
                      <a:pt x="130" y="217"/>
                    </a:lnTo>
                    <a:lnTo>
                      <a:pt x="142" y="213"/>
                    </a:lnTo>
                    <a:lnTo>
                      <a:pt x="153" y="205"/>
                    </a:lnTo>
                    <a:lnTo>
                      <a:pt x="162" y="197"/>
                    </a:lnTo>
                    <a:lnTo>
                      <a:pt x="174" y="194"/>
                    </a:lnTo>
                    <a:lnTo>
                      <a:pt x="185" y="185"/>
                    </a:lnTo>
                    <a:lnTo>
                      <a:pt x="197" y="178"/>
                    </a:lnTo>
                    <a:lnTo>
                      <a:pt x="206" y="173"/>
                    </a:lnTo>
                    <a:lnTo>
                      <a:pt x="217" y="166"/>
                    </a:lnTo>
                    <a:lnTo>
                      <a:pt x="229" y="157"/>
                    </a:lnTo>
                    <a:lnTo>
                      <a:pt x="237" y="150"/>
                    </a:lnTo>
                    <a:lnTo>
                      <a:pt x="248" y="141"/>
                    </a:lnTo>
                    <a:lnTo>
                      <a:pt x="257" y="134"/>
                    </a:lnTo>
                    <a:lnTo>
                      <a:pt x="269" y="130"/>
                    </a:lnTo>
                    <a:lnTo>
                      <a:pt x="276" y="122"/>
                    </a:lnTo>
                    <a:lnTo>
                      <a:pt x="288" y="114"/>
                    </a:lnTo>
                    <a:lnTo>
                      <a:pt x="296" y="106"/>
                    </a:lnTo>
                    <a:lnTo>
                      <a:pt x="308" y="98"/>
                    </a:lnTo>
                    <a:lnTo>
                      <a:pt x="316" y="90"/>
                    </a:lnTo>
                    <a:lnTo>
                      <a:pt x="324" y="83"/>
                    </a:lnTo>
                    <a:lnTo>
                      <a:pt x="336" y="74"/>
                    </a:lnTo>
                    <a:lnTo>
                      <a:pt x="343" y="67"/>
                    </a:lnTo>
                    <a:lnTo>
                      <a:pt x="352" y="58"/>
                    </a:lnTo>
                    <a:lnTo>
                      <a:pt x="364" y="51"/>
                    </a:lnTo>
                    <a:lnTo>
                      <a:pt x="371" y="43"/>
                    </a:lnTo>
                    <a:lnTo>
                      <a:pt x="380" y="35"/>
                    </a:lnTo>
                    <a:lnTo>
                      <a:pt x="387" y="27"/>
                    </a:lnTo>
                    <a:lnTo>
                      <a:pt x="399" y="19"/>
                    </a:lnTo>
                    <a:lnTo>
                      <a:pt x="407" y="11"/>
                    </a:lnTo>
                    <a:lnTo>
                      <a:pt x="415"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8" name="Freeform 244">
                <a:extLst>
                  <a:ext uri="{FF2B5EF4-FFF2-40B4-BE49-F238E27FC236}">
                    <a16:creationId xmlns:a16="http://schemas.microsoft.com/office/drawing/2014/main" id="{F776C809-F472-4159-8AB6-8006976E70AB}"/>
                  </a:ext>
                </a:extLst>
              </p:cNvPr>
              <p:cNvSpPr>
                <a:spLocks/>
              </p:cNvSpPr>
              <p:nvPr/>
            </p:nvSpPr>
            <p:spPr bwMode="auto">
              <a:xfrm>
                <a:off x="2350" y="2503"/>
                <a:ext cx="137" cy="497"/>
              </a:xfrm>
              <a:custGeom>
                <a:avLst/>
                <a:gdLst>
                  <a:gd name="T0" fmla="*/ 685 w 685"/>
                  <a:gd name="T1" fmla="*/ 2470 h 2486"/>
                  <a:gd name="T2" fmla="*/ 681 w 685"/>
                  <a:gd name="T3" fmla="*/ 2474 h 2486"/>
                  <a:gd name="T4" fmla="*/ 673 w 685"/>
                  <a:gd name="T5" fmla="*/ 2474 h 2486"/>
                  <a:gd name="T6" fmla="*/ 669 w 685"/>
                  <a:gd name="T7" fmla="*/ 2478 h 2486"/>
                  <a:gd name="T8" fmla="*/ 662 w 685"/>
                  <a:gd name="T9" fmla="*/ 2478 h 2486"/>
                  <a:gd name="T10" fmla="*/ 657 w 685"/>
                  <a:gd name="T11" fmla="*/ 2482 h 2486"/>
                  <a:gd name="T12" fmla="*/ 653 w 685"/>
                  <a:gd name="T13" fmla="*/ 2486 h 2486"/>
                  <a:gd name="T14" fmla="*/ 646 w 685"/>
                  <a:gd name="T15" fmla="*/ 2486 h 2486"/>
                  <a:gd name="T16" fmla="*/ 637 w 685"/>
                  <a:gd name="T17" fmla="*/ 2486 h 2486"/>
                  <a:gd name="T18" fmla="*/ 630 w 685"/>
                  <a:gd name="T19" fmla="*/ 2486 h 2486"/>
                  <a:gd name="T20" fmla="*/ 622 w 685"/>
                  <a:gd name="T21" fmla="*/ 2486 h 2486"/>
                  <a:gd name="T22" fmla="*/ 614 w 685"/>
                  <a:gd name="T23" fmla="*/ 2486 h 2486"/>
                  <a:gd name="T24" fmla="*/ 606 w 685"/>
                  <a:gd name="T25" fmla="*/ 2486 h 2486"/>
                  <a:gd name="T26" fmla="*/ 598 w 685"/>
                  <a:gd name="T27" fmla="*/ 2486 h 2486"/>
                  <a:gd name="T28" fmla="*/ 590 w 685"/>
                  <a:gd name="T29" fmla="*/ 2486 h 2486"/>
                  <a:gd name="T30" fmla="*/ 582 w 685"/>
                  <a:gd name="T31" fmla="*/ 2482 h 2486"/>
                  <a:gd name="T32" fmla="*/ 574 w 685"/>
                  <a:gd name="T33" fmla="*/ 2482 h 2486"/>
                  <a:gd name="T34" fmla="*/ 567 w 685"/>
                  <a:gd name="T35" fmla="*/ 2482 h 2486"/>
                  <a:gd name="T36" fmla="*/ 558 w 685"/>
                  <a:gd name="T37" fmla="*/ 2478 h 2486"/>
                  <a:gd name="T38" fmla="*/ 551 w 685"/>
                  <a:gd name="T39" fmla="*/ 2478 h 2486"/>
                  <a:gd name="T40" fmla="*/ 542 w 685"/>
                  <a:gd name="T41" fmla="*/ 2474 h 2486"/>
                  <a:gd name="T42" fmla="*/ 535 w 685"/>
                  <a:gd name="T43" fmla="*/ 2474 h 2486"/>
                  <a:gd name="T44" fmla="*/ 527 w 685"/>
                  <a:gd name="T45" fmla="*/ 2474 h 2486"/>
                  <a:gd name="T46" fmla="*/ 4 w 685"/>
                  <a:gd name="T47" fmla="*/ 8 h 2486"/>
                  <a:gd name="T48" fmla="*/ 12 w 685"/>
                  <a:gd name="T49" fmla="*/ 8 h 2486"/>
                  <a:gd name="T50" fmla="*/ 20 w 685"/>
                  <a:gd name="T51" fmla="*/ 8 h 2486"/>
                  <a:gd name="T52" fmla="*/ 28 w 685"/>
                  <a:gd name="T53" fmla="*/ 12 h 2486"/>
                  <a:gd name="T54" fmla="*/ 36 w 685"/>
                  <a:gd name="T55" fmla="*/ 12 h 2486"/>
                  <a:gd name="T56" fmla="*/ 44 w 685"/>
                  <a:gd name="T57" fmla="*/ 12 h 2486"/>
                  <a:gd name="T58" fmla="*/ 51 w 685"/>
                  <a:gd name="T59" fmla="*/ 12 h 2486"/>
                  <a:gd name="T60" fmla="*/ 60 w 685"/>
                  <a:gd name="T61" fmla="*/ 16 h 2486"/>
                  <a:gd name="T62" fmla="*/ 67 w 685"/>
                  <a:gd name="T63" fmla="*/ 16 h 2486"/>
                  <a:gd name="T64" fmla="*/ 76 w 685"/>
                  <a:gd name="T65" fmla="*/ 16 h 2486"/>
                  <a:gd name="T66" fmla="*/ 83 w 685"/>
                  <a:gd name="T67" fmla="*/ 16 h 2486"/>
                  <a:gd name="T68" fmla="*/ 91 w 685"/>
                  <a:gd name="T69" fmla="*/ 16 h 2486"/>
                  <a:gd name="T70" fmla="*/ 99 w 685"/>
                  <a:gd name="T71" fmla="*/ 16 h 2486"/>
                  <a:gd name="T72" fmla="*/ 107 w 685"/>
                  <a:gd name="T73" fmla="*/ 16 h 2486"/>
                  <a:gd name="T74" fmla="*/ 115 w 685"/>
                  <a:gd name="T75" fmla="*/ 16 h 2486"/>
                  <a:gd name="T76" fmla="*/ 123 w 685"/>
                  <a:gd name="T77" fmla="*/ 16 h 2486"/>
                  <a:gd name="T78" fmla="*/ 131 w 685"/>
                  <a:gd name="T79" fmla="*/ 16 h 2486"/>
                  <a:gd name="T80" fmla="*/ 135 w 685"/>
                  <a:gd name="T81" fmla="*/ 12 h 2486"/>
                  <a:gd name="T82" fmla="*/ 143 w 685"/>
                  <a:gd name="T83" fmla="*/ 12 h 2486"/>
                  <a:gd name="T84" fmla="*/ 151 w 685"/>
                  <a:gd name="T85" fmla="*/ 8 h 2486"/>
                  <a:gd name="T86" fmla="*/ 155 w 685"/>
                  <a:gd name="T87" fmla="*/ 5 h 2486"/>
                  <a:gd name="T88" fmla="*/ 162 w 685"/>
                  <a:gd name="T89" fmla="*/ 5 h 2486"/>
                  <a:gd name="T90" fmla="*/ 171 w 685"/>
                  <a:gd name="T91" fmla="*/ 0 h 24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5"/>
                  <a:gd name="T139" fmla="*/ 0 h 2486"/>
                  <a:gd name="T140" fmla="*/ 685 w 685"/>
                  <a:gd name="T141" fmla="*/ 2486 h 24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5" h="2486">
                    <a:moveTo>
                      <a:pt x="171" y="0"/>
                    </a:moveTo>
                    <a:lnTo>
                      <a:pt x="685" y="2470"/>
                    </a:lnTo>
                    <a:lnTo>
                      <a:pt x="681" y="2470"/>
                    </a:lnTo>
                    <a:lnTo>
                      <a:pt x="681" y="2474"/>
                    </a:lnTo>
                    <a:lnTo>
                      <a:pt x="678" y="2474"/>
                    </a:lnTo>
                    <a:lnTo>
                      <a:pt x="673" y="2474"/>
                    </a:lnTo>
                    <a:lnTo>
                      <a:pt x="673" y="2478"/>
                    </a:lnTo>
                    <a:lnTo>
                      <a:pt x="669" y="2478"/>
                    </a:lnTo>
                    <a:lnTo>
                      <a:pt x="665" y="2478"/>
                    </a:lnTo>
                    <a:lnTo>
                      <a:pt x="662" y="2478"/>
                    </a:lnTo>
                    <a:lnTo>
                      <a:pt x="662" y="2482"/>
                    </a:lnTo>
                    <a:lnTo>
                      <a:pt x="657" y="2482"/>
                    </a:lnTo>
                    <a:lnTo>
                      <a:pt x="653" y="2482"/>
                    </a:lnTo>
                    <a:lnTo>
                      <a:pt x="653" y="2486"/>
                    </a:lnTo>
                    <a:lnTo>
                      <a:pt x="650" y="2486"/>
                    </a:lnTo>
                    <a:lnTo>
                      <a:pt x="646" y="2486"/>
                    </a:lnTo>
                    <a:lnTo>
                      <a:pt x="641" y="2486"/>
                    </a:lnTo>
                    <a:lnTo>
                      <a:pt x="637" y="2486"/>
                    </a:lnTo>
                    <a:lnTo>
                      <a:pt x="634" y="2486"/>
                    </a:lnTo>
                    <a:lnTo>
                      <a:pt x="630" y="2486"/>
                    </a:lnTo>
                    <a:lnTo>
                      <a:pt x="625" y="2486"/>
                    </a:lnTo>
                    <a:lnTo>
                      <a:pt x="622" y="2486"/>
                    </a:lnTo>
                    <a:lnTo>
                      <a:pt x="618" y="2486"/>
                    </a:lnTo>
                    <a:lnTo>
                      <a:pt x="614" y="2486"/>
                    </a:lnTo>
                    <a:lnTo>
                      <a:pt x="609" y="2486"/>
                    </a:lnTo>
                    <a:lnTo>
                      <a:pt x="606" y="2486"/>
                    </a:lnTo>
                    <a:lnTo>
                      <a:pt x="602" y="2486"/>
                    </a:lnTo>
                    <a:lnTo>
                      <a:pt x="598" y="2486"/>
                    </a:lnTo>
                    <a:lnTo>
                      <a:pt x="594" y="2486"/>
                    </a:lnTo>
                    <a:lnTo>
                      <a:pt x="590" y="2486"/>
                    </a:lnTo>
                    <a:lnTo>
                      <a:pt x="586" y="2482"/>
                    </a:lnTo>
                    <a:lnTo>
                      <a:pt x="582" y="2482"/>
                    </a:lnTo>
                    <a:lnTo>
                      <a:pt x="578" y="2482"/>
                    </a:lnTo>
                    <a:lnTo>
                      <a:pt x="574" y="2482"/>
                    </a:lnTo>
                    <a:lnTo>
                      <a:pt x="570" y="2482"/>
                    </a:lnTo>
                    <a:lnTo>
                      <a:pt x="567" y="2482"/>
                    </a:lnTo>
                    <a:lnTo>
                      <a:pt x="562" y="2478"/>
                    </a:lnTo>
                    <a:lnTo>
                      <a:pt x="558" y="2478"/>
                    </a:lnTo>
                    <a:lnTo>
                      <a:pt x="555" y="2478"/>
                    </a:lnTo>
                    <a:lnTo>
                      <a:pt x="551" y="2478"/>
                    </a:lnTo>
                    <a:lnTo>
                      <a:pt x="546" y="2478"/>
                    </a:lnTo>
                    <a:lnTo>
                      <a:pt x="542" y="2474"/>
                    </a:lnTo>
                    <a:lnTo>
                      <a:pt x="539" y="2474"/>
                    </a:lnTo>
                    <a:lnTo>
                      <a:pt x="535" y="2474"/>
                    </a:lnTo>
                    <a:lnTo>
                      <a:pt x="530" y="2474"/>
                    </a:lnTo>
                    <a:lnTo>
                      <a:pt x="527" y="2474"/>
                    </a:lnTo>
                    <a:lnTo>
                      <a:pt x="0" y="5"/>
                    </a:lnTo>
                    <a:lnTo>
                      <a:pt x="4" y="8"/>
                    </a:lnTo>
                    <a:lnTo>
                      <a:pt x="9" y="8"/>
                    </a:lnTo>
                    <a:lnTo>
                      <a:pt x="12" y="8"/>
                    </a:lnTo>
                    <a:lnTo>
                      <a:pt x="16" y="8"/>
                    </a:lnTo>
                    <a:lnTo>
                      <a:pt x="20" y="8"/>
                    </a:lnTo>
                    <a:lnTo>
                      <a:pt x="24" y="8"/>
                    </a:lnTo>
                    <a:lnTo>
                      <a:pt x="28" y="12"/>
                    </a:lnTo>
                    <a:lnTo>
                      <a:pt x="32" y="12"/>
                    </a:lnTo>
                    <a:lnTo>
                      <a:pt x="36" y="12"/>
                    </a:lnTo>
                    <a:lnTo>
                      <a:pt x="40" y="12"/>
                    </a:lnTo>
                    <a:lnTo>
                      <a:pt x="44" y="12"/>
                    </a:lnTo>
                    <a:lnTo>
                      <a:pt x="48" y="12"/>
                    </a:lnTo>
                    <a:lnTo>
                      <a:pt x="51" y="12"/>
                    </a:lnTo>
                    <a:lnTo>
                      <a:pt x="56" y="16"/>
                    </a:lnTo>
                    <a:lnTo>
                      <a:pt x="60" y="16"/>
                    </a:lnTo>
                    <a:lnTo>
                      <a:pt x="63" y="16"/>
                    </a:lnTo>
                    <a:lnTo>
                      <a:pt x="67" y="16"/>
                    </a:lnTo>
                    <a:lnTo>
                      <a:pt x="72" y="16"/>
                    </a:lnTo>
                    <a:lnTo>
                      <a:pt x="76" y="16"/>
                    </a:lnTo>
                    <a:lnTo>
                      <a:pt x="79" y="16"/>
                    </a:lnTo>
                    <a:lnTo>
                      <a:pt x="83" y="16"/>
                    </a:lnTo>
                    <a:lnTo>
                      <a:pt x="88" y="16"/>
                    </a:lnTo>
                    <a:lnTo>
                      <a:pt x="91" y="16"/>
                    </a:lnTo>
                    <a:lnTo>
                      <a:pt x="95" y="16"/>
                    </a:lnTo>
                    <a:lnTo>
                      <a:pt x="99" y="16"/>
                    </a:lnTo>
                    <a:lnTo>
                      <a:pt x="104" y="16"/>
                    </a:lnTo>
                    <a:lnTo>
                      <a:pt x="107" y="16"/>
                    </a:lnTo>
                    <a:lnTo>
                      <a:pt x="111" y="16"/>
                    </a:lnTo>
                    <a:lnTo>
                      <a:pt x="115" y="16"/>
                    </a:lnTo>
                    <a:lnTo>
                      <a:pt x="119" y="16"/>
                    </a:lnTo>
                    <a:lnTo>
                      <a:pt x="123" y="16"/>
                    </a:lnTo>
                    <a:lnTo>
                      <a:pt x="127" y="16"/>
                    </a:lnTo>
                    <a:lnTo>
                      <a:pt x="131" y="16"/>
                    </a:lnTo>
                    <a:lnTo>
                      <a:pt x="135" y="16"/>
                    </a:lnTo>
                    <a:lnTo>
                      <a:pt x="135" y="12"/>
                    </a:lnTo>
                    <a:lnTo>
                      <a:pt x="139" y="12"/>
                    </a:lnTo>
                    <a:lnTo>
                      <a:pt x="143" y="12"/>
                    </a:lnTo>
                    <a:lnTo>
                      <a:pt x="146" y="8"/>
                    </a:lnTo>
                    <a:lnTo>
                      <a:pt x="151" y="8"/>
                    </a:lnTo>
                    <a:lnTo>
                      <a:pt x="155" y="8"/>
                    </a:lnTo>
                    <a:lnTo>
                      <a:pt x="155" y="5"/>
                    </a:lnTo>
                    <a:lnTo>
                      <a:pt x="159" y="5"/>
                    </a:lnTo>
                    <a:lnTo>
                      <a:pt x="162" y="5"/>
                    </a:lnTo>
                    <a:lnTo>
                      <a:pt x="167" y="0"/>
                    </a:lnTo>
                    <a:lnTo>
                      <a:pt x="171" y="0"/>
                    </a:lnTo>
                    <a:close/>
                  </a:path>
                </a:pathLst>
              </a:custGeom>
              <a:solidFill>
                <a:srgbClr val="F9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89" name="Freeform 245">
                <a:extLst>
                  <a:ext uri="{FF2B5EF4-FFF2-40B4-BE49-F238E27FC236}">
                    <a16:creationId xmlns:a16="http://schemas.microsoft.com/office/drawing/2014/main" id="{4A1100EA-1567-4C2C-B14A-9B92BF038BFF}"/>
                  </a:ext>
                </a:extLst>
              </p:cNvPr>
              <p:cNvSpPr>
                <a:spLocks/>
              </p:cNvSpPr>
              <p:nvPr/>
            </p:nvSpPr>
            <p:spPr bwMode="auto">
              <a:xfrm>
                <a:off x="2340" y="2501"/>
                <a:ext cx="116" cy="497"/>
              </a:xfrm>
              <a:custGeom>
                <a:avLst/>
                <a:gdLst>
                  <a:gd name="T0" fmla="*/ 51 w 578"/>
                  <a:gd name="T1" fmla="*/ 16 h 2485"/>
                  <a:gd name="T2" fmla="*/ 578 w 578"/>
                  <a:gd name="T3" fmla="*/ 2485 h 2485"/>
                  <a:gd name="T4" fmla="*/ 574 w 578"/>
                  <a:gd name="T5" fmla="*/ 2481 h 2485"/>
                  <a:gd name="T6" fmla="*/ 570 w 578"/>
                  <a:gd name="T7" fmla="*/ 2481 h 2485"/>
                  <a:gd name="T8" fmla="*/ 565 w 578"/>
                  <a:gd name="T9" fmla="*/ 2481 h 2485"/>
                  <a:gd name="T10" fmla="*/ 562 w 578"/>
                  <a:gd name="T11" fmla="*/ 2481 h 2485"/>
                  <a:gd name="T12" fmla="*/ 562 w 578"/>
                  <a:gd name="T13" fmla="*/ 2477 h 2485"/>
                  <a:gd name="T14" fmla="*/ 558 w 578"/>
                  <a:gd name="T15" fmla="*/ 2477 h 2485"/>
                  <a:gd name="T16" fmla="*/ 554 w 578"/>
                  <a:gd name="T17" fmla="*/ 2477 h 2485"/>
                  <a:gd name="T18" fmla="*/ 550 w 578"/>
                  <a:gd name="T19" fmla="*/ 2477 h 2485"/>
                  <a:gd name="T20" fmla="*/ 550 w 578"/>
                  <a:gd name="T21" fmla="*/ 2473 h 2485"/>
                  <a:gd name="T22" fmla="*/ 546 w 578"/>
                  <a:gd name="T23" fmla="*/ 2473 h 2485"/>
                  <a:gd name="T24" fmla="*/ 542 w 578"/>
                  <a:gd name="T25" fmla="*/ 2473 h 2485"/>
                  <a:gd name="T26" fmla="*/ 542 w 578"/>
                  <a:gd name="T27" fmla="*/ 2469 h 2485"/>
                  <a:gd name="T28" fmla="*/ 538 w 578"/>
                  <a:gd name="T29" fmla="*/ 2469 h 2485"/>
                  <a:gd name="T30" fmla="*/ 534 w 578"/>
                  <a:gd name="T31" fmla="*/ 2469 h 2485"/>
                  <a:gd name="T32" fmla="*/ 534 w 578"/>
                  <a:gd name="T33" fmla="*/ 2465 h 2485"/>
                  <a:gd name="T34" fmla="*/ 530 w 578"/>
                  <a:gd name="T35" fmla="*/ 2465 h 2485"/>
                  <a:gd name="T36" fmla="*/ 0 w 578"/>
                  <a:gd name="T37" fmla="*/ 0 h 2485"/>
                  <a:gd name="T38" fmla="*/ 4 w 578"/>
                  <a:gd name="T39" fmla="*/ 0 h 2485"/>
                  <a:gd name="T40" fmla="*/ 4 w 578"/>
                  <a:gd name="T41" fmla="*/ 3 h 2485"/>
                  <a:gd name="T42" fmla="*/ 7 w 578"/>
                  <a:gd name="T43" fmla="*/ 3 h 2485"/>
                  <a:gd name="T44" fmla="*/ 12 w 578"/>
                  <a:gd name="T45" fmla="*/ 3 h 2485"/>
                  <a:gd name="T46" fmla="*/ 12 w 578"/>
                  <a:gd name="T47" fmla="*/ 7 h 2485"/>
                  <a:gd name="T48" fmla="*/ 16 w 578"/>
                  <a:gd name="T49" fmla="*/ 7 h 2485"/>
                  <a:gd name="T50" fmla="*/ 19 w 578"/>
                  <a:gd name="T51" fmla="*/ 7 h 2485"/>
                  <a:gd name="T52" fmla="*/ 23 w 578"/>
                  <a:gd name="T53" fmla="*/ 11 h 2485"/>
                  <a:gd name="T54" fmla="*/ 28 w 578"/>
                  <a:gd name="T55" fmla="*/ 11 h 2485"/>
                  <a:gd name="T56" fmla="*/ 32 w 578"/>
                  <a:gd name="T57" fmla="*/ 11 h 2485"/>
                  <a:gd name="T58" fmla="*/ 35 w 578"/>
                  <a:gd name="T59" fmla="*/ 11 h 2485"/>
                  <a:gd name="T60" fmla="*/ 35 w 578"/>
                  <a:gd name="T61" fmla="*/ 16 h 2485"/>
                  <a:gd name="T62" fmla="*/ 39 w 578"/>
                  <a:gd name="T63" fmla="*/ 16 h 2485"/>
                  <a:gd name="T64" fmla="*/ 44 w 578"/>
                  <a:gd name="T65" fmla="*/ 16 h 2485"/>
                  <a:gd name="T66" fmla="*/ 47 w 578"/>
                  <a:gd name="T67" fmla="*/ 16 h 2485"/>
                  <a:gd name="T68" fmla="*/ 51 w 578"/>
                  <a:gd name="T69" fmla="*/ 16 h 2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8"/>
                  <a:gd name="T106" fmla="*/ 0 h 2485"/>
                  <a:gd name="T107" fmla="*/ 578 w 578"/>
                  <a:gd name="T108" fmla="*/ 2485 h 2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8" h="2485">
                    <a:moveTo>
                      <a:pt x="51" y="16"/>
                    </a:moveTo>
                    <a:lnTo>
                      <a:pt x="578" y="2485"/>
                    </a:lnTo>
                    <a:lnTo>
                      <a:pt x="574" y="2481"/>
                    </a:lnTo>
                    <a:lnTo>
                      <a:pt x="570" y="2481"/>
                    </a:lnTo>
                    <a:lnTo>
                      <a:pt x="565" y="2481"/>
                    </a:lnTo>
                    <a:lnTo>
                      <a:pt x="562" y="2481"/>
                    </a:lnTo>
                    <a:lnTo>
                      <a:pt x="562" y="2477"/>
                    </a:lnTo>
                    <a:lnTo>
                      <a:pt x="558" y="2477"/>
                    </a:lnTo>
                    <a:lnTo>
                      <a:pt x="554" y="2477"/>
                    </a:lnTo>
                    <a:lnTo>
                      <a:pt x="550" y="2477"/>
                    </a:lnTo>
                    <a:lnTo>
                      <a:pt x="550" y="2473"/>
                    </a:lnTo>
                    <a:lnTo>
                      <a:pt x="546" y="2473"/>
                    </a:lnTo>
                    <a:lnTo>
                      <a:pt x="542" y="2473"/>
                    </a:lnTo>
                    <a:lnTo>
                      <a:pt x="542" y="2469"/>
                    </a:lnTo>
                    <a:lnTo>
                      <a:pt x="538" y="2469"/>
                    </a:lnTo>
                    <a:lnTo>
                      <a:pt x="534" y="2469"/>
                    </a:lnTo>
                    <a:lnTo>
                      <a:pt x="534" y="2465"/>
                    </a:lnTo>
                    <a:lnTo>
                      <a:pt x="530" y="2465"/>
                    </a:lnTo>
                    <a:lnTo>
                      <a:pt x="0" y="0"/>
                    </a:lnTo>
                    <a:lnTo>
                      <a:pt x="4" y="0"/>
                    </a:lnTo>
                    <a:lnTo>
                      <a:pt x="4" y="3"/>
                    </a:lnTo>
                    <a:lnTo>
                      <a:pt x="7" y="3"/>
                    </a:lnTo>
                    <a:lnTo>
                      <a:pt x="12" y="3"/>
                    </a:lnTo>
                    <a:lnTo>
                      <a:pt x="12" y="7"/>
                    </a:lnTo>
                    <a:lnTo>
                      <a:pt x="16" y="7"/>
                    </a:lnTo>
                    <a:lnTo>
                      <a:pt x="19" y="7"/>
                    </a:lnTo>
                    <a:lnTo>
                      <a:pt x="23" y="11"/>
                    </a:lnTo>
                    <a:lnTo>
                      <a:pt x="28" y="11"/>
                    </a:lnTo>
                    <a:lnTo>
                      <a:pt x="32" y="11"/>
                    </a:lnTo>
                    <a:lnTo>
                      <a:pt x="35" y="11"/>
                    </a:lnTo>
                    <a:lnTo>
                      <a:pt x="35" y="16"/>
                    </a:lnTo>
                    <a:lnTo>
                      <a:pt x="39" y="16"/>
                    </a:lnTo>
                    <a:lnTo>
                      <a:pt x="44" y="16"/>
                    </a:lnTo>
                    <a:lnTo>
                      <a:pt x="47" y="16"/>
                    </a:lnTo>
                    <a:lnTo>
                      <a:pt x="51" y="16"/>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0" name="Freeform 246">
                <a:extLst>
                  <a:ext uri="{FF2B5EF4-FFF2-40B4-BE49-F238E27FC236}">
                    <a16:creationId xmlns:a16="http://schemas.microsoft.com/office/drawing/2014/main" id="{DDDF6501-68DA-4F17-B8F7-2B78C3350ABF}"/>
                  </a:ext>
                </a:extLst>
              </p:cNvPr>
              <p:cNvSpPr>
                <a:spLocks/>
              </p:cNvSpPr>
              <p:nvPr/>
            </p:nvSpPr>
            <p:spPr bwMode="auto">
              <a:xfrm>
                <a:off x="2339" y="2499"/>
                <a:ext cx="107" cy="495"/>
              </a:xfrm>
              <a:custGeom>
                <a:avLst/>
                <a:gdLst>
                  <a:gd name="T0" fmla="*/ 4 w 534"/>
                  <a:gd name="T1" fmla="*/ 9 h 2474"/>
                  <a:gd name="T2" fmla="*/ 534 w 534"/>
                  <a:gd name="T3" fmla="*/ 2474 h 2474"/>
                  <a:gd name="T4" fmla="*/ 534 w 534"/>
                  <a:gd name="T5" fmla="*/ 2470 h 2474"/>
                  <a:gd name="T6" fmla="*/ 530 w 534"/>
                  <a:gd name="T7" fmla="*/ 2470 h 2474"/>
                  <a:gd name="T8" fmla="*/ 530 w 534"/>
                  <a:gd name="T9" fmla="*/ 2467 h 2474"/>
                  <a:gd name="T10" fmla="*/ 0 w 534"/>
                  <a:gd name="T11" fmla="*/ 0 h 2474"/>
                  <a:gd name="T12" fmla="*/ 0 w 534"/>
                  <a:gd name="T13" fmla="*/ 4 h 2474"/>
                  <a:gd name="T14" fmla="*/ 4 w 534"/>
                  <a:gd name="T15" fmla="*/ 4 h 2474"/>
                  <a:gd name="T16" fmla="*/ 4 w 534"/>
                  <a:gd name="T17" fmla="*/ 9 h 24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
                  <a:gd name="T28" fmla="*/ 0 h 2474"/>
                  <a:gd name="T29" fmla="*/ 534 w 534"/>
                  <a:gd name="T30" fmla="*/ 2474 h 24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 h="2474">
                    <a:moveTo>
                      <a:pt x="4" y="9"/>
                    </a:moveTo>
                    <a:lnTo>
                      <a:pt x="534" y="2474"/>
                    </a:lnTo>
                    <a:lnTo>
                      <a:pt x="534" y="2470"/>
                    </a:lnTo>
                    <a:lnTo>
                      <a:pt x="530" y="2470"/>
                    </a:lnTo>
                    <a:lnTo>
                      <a:pt x="530" y="2467"/>
                    </a:lnTo>
                    <a:lnTo>
                      <a:pt x="0" y="0"/>
                    </a:lnTo>
                    <a:lnTo>
                      <a:pt x="0" y="4"/>
                    </a:lnTo>
                    <a:lnTo>
                      <a:pt x="4" y="4"/>
                    </a:lnTo>
                    <a:lnTo>
                      <a:pt x="4" y="9"/>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1" name="Freeform 247">
                <a:extLst>
                  <a:ext uri="{FF2B5EF4-FFF2-40B4-BE49-F238E27FC236}">
                    <a16:creationId xmlns:a16="http://schemas.microsoft.com/office/drawing/2014/main" id="{42632247-70CA-448A-B9CB-A6894686D730}"/>
                  </a:ext>
                </a:extLst>
              </p:cNvPr>
              <p:cNvSpPr>
                <a:spLocks/>
              </p:cNvSpPr>
              <p:nvPr/>
            </p:nvSpPr>
            <p:spPr bwMode="auto">
              <a:xfrm>
                <a:off x="2338" y="2497"/>
                <a:ext cx="107" cy="496"/>
              </a:xfrm>
              <a:custGeom>
                <a:avLst/>
                <a:gdLst>
                  <a:gd name="T0" fmla="*/ 8 w 538"/>
                  <a:gd name="T1" fmla="*/ 12 h 2479"/>
                  <a:gd name="T2" fmla="*/ 538 w 538"/>
                  <a:gd name="T3" fmla="*/ 2479 h 2479"/>
                  <a:gd name="T4" fmla="*/ 538 w 538"/>
                  <a:gd name="T5" fmla="*/ 2474 h 2479"/>
                  <a:gd name="T6" fmla="*/ 535 w 538"/>
                  <a:gd name="T7" fmla="*/ 2474 h 2479"/>
                  <a:gd name="T8" fmla="*/ 535 w 538"/>
                  <a:gd name="T9" fmla="*/ 2470 h 2479"/>
                  <a:gd name="T10" fmla="*/ 535 w 538"/>
                  <a:gd name="T11" fmla="*/ 2466 h 2479"/>
                  <a:gd name="T12" fmla="*/ 0 w 538"/>
                  <a:gd name="T13" fmla="*/ 0 h 2479"/>
                  <a:gd name="T14" fmla="*/ 3 w 538"/>
                  <a:gd name="T15" fmla="*/ 0 h 2479"/>
                  <a:gd name="T16" fmla="*/ 3 w 538"/>
                  <a:gd name="T17" fmla="*/ 5 h 2479"/>
                  <a:gd name="T18" fmla="*/ 3 w 538"/>
                  <a:gd name="T19" fmla="*/ 9 h 2479"/>
                  <a:gd name="T20" fmla="*/ 3 w 538"/>
                  <a:gd name="T21" fmla="*/ 12 h 2479"/>
                  <a:gd name="T22" fmla="*/ 8 w 538"/>
                  <a:gd name="T23" fmla="*/ 12 h 24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8"/>
                  <a:gd name="T37" fmla="*/ 0 h 2479"/>
                  <a:gd name="T38" fmla="*/ 538 w 538"/>
                  <a:gd name="T39" fmla="*/ 2479 h 24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8" h="2479">
                    <a:moveTo>
                      <a:pt x="8" y="12"/>
                    </a:moveTo>
                    <a:lnTo>
                      <a:pt x="538" y="2479"/>
                    </a:lnTo>
                    <a:lnTo>
                      <a:pt x="538" y="2474"/>
                    </a:lnTo>
                    <a:lnTo>
                      <a:pt x="535" y="2474"/>
                    </a:lnTo>
                    <a:lnTo>
                      <a:pt x="535" y="2470"/>
                    </a:lnTo>
                    <a:lnTo>
                      <a:pt x="535" y="2466"/>
                    </a:lnTo>
                    <a:lnTo>
                      <a:pt x="0" y="0"/>
                    </a:lnTo>
                    <a:lnTo>
                      <a:pt x="3" y="0"/>
                    </a:lnTo>
                    <a:lnTo>
                      <a:pt x="3" y="5"/>
                    </a:lnTo>
                    <a:lnTo>
                      <a:pt x="3" y="9"/>
                    </a:lnTo>
                    <a:lnTo>
                      <a:pt x="3" y="12"/>
                    </a:lnTo>
                    <a:lnTo>
                      <a:pt x="8" y="12"/>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2" name="Freeform 248">
                <a:extLst>
                  <a:ext uri="{FF2B5EF4-FFF2-40B4-BE49-F238E27FC236}">
                    <a16:creationId xmlns:a16="http://schemas.microsoft.com/office/drawing/2014/main" id="{26938710-B87A-4D4D-A300-638EB3D7092D}"/>
                  </a:ext>
                </a:extLst>
              </p:cNvPr>
              <p:cNvSpPr>
                <a:spLocks/>
              </p:cNvSpPr>
              <p:nvPr/>
            </p:nvSpPr>
            <p:spPr bwMode="auto">
              <a:xfrm>
                <a:off x="2337" y="2493"/>
                <a:ext cx="108" cy="497"/>
              </a:xfrm>
              <a:custGeom>
                <a:avLst/>
                <a:gdLst>
                  <a:gd name="T0" fmla="*/ 4 w 539"/>
                  <a:gd name="T1" fmla="*/ 19 h 2485"/>
                  <a:gd name="T2" fmla="*/ 539 w 539"/>
                  <a:gd name="T3" fmla="*/ 2485 h 2485"/>
                  <a:gd name="T4" fmla="*/ 534 w 539"/>
                  <a:gd name="T5" fmla="*/ 2485 h 2485"/>
                  <a:gd name="T6" fmla="*/ 534 w 539"/>
                  <a:gd name="T7" fmla="*/ 2482 h 2485"/>
                  <a:gd name="T8" fmla="*/ 534 w 539"/>
                  <a:gd name="T9" fmla="*/ 2477 h 2485"/>
                  <a:gd name="T10" fmla="*/ 534 w 539"/>
                  <a:gd name="T11" fmla="*/ 2473 h 2485"/>
                  <a:gd name="T12" fmla="*/ 530 w 539"/>
                  <a:gd name="T13" fmla="*/ 2473 h 2485"/>
                  <a:gd name="T14" fmla="*/ 530 w 539"/>
                  <a:gd name="T15" fmla="*/ 2470 h 2485"/>
                  <a:gd name="T16" fmla="*/ 530 w 539"/>
                  <a:gd name="T17" fmla="*/ 2466 h 2485"/>
                  <a:gd name="T18" fmla="*/ 530 w 539"/>
                  <a:gd name="T19" fmla="*/ 2461 h 2485"/>
                  <a:gd name="T20" fmla="*/ 0 w 539"/>
                  <a:gd name="T21" fmla="*/ 0 h 2485"/>
                  <a:gd name="T22" fmla="*/ 0 w 539"/>
                  <a:gd name="T23" fmla="*/ 3 h 2485"/>
                  <a:gd name="T24" fmla="*/ 0 w 539"/>
                  <a:gd name="T25" fmla="*/ 8 h 2485"/>
                  <a:gd name="T26" fmla="*/ 0 w 539"/>
                  <a:gd name="T27" fmla="*/ 12 h 2485"/>
                  <a:gd name="T28" fmla="*/ 4 w 539"/>
                  <a:gd name="T29" fmla="*/ 12 h 2485"/>
                  <a:gd name="T30" fmla="*/ 4 w 539"/>
                  <a:gd name="T31" fmla="*/ 15 h 2485"/>
                  <a:gd name="T32" fmla="*/ 4 w 539"/>
                  <a:gd name="T33" fmla="*/ 19 h 24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2485"/>
                  <a:gd name="T53" fmla="*/ 539 w 539"/>
                  <a:gd name="T54" fmla="*/ 2485 h 24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2485">
                    <a:moveTo>
                      <a:pt x="4" y="19"/>
                    </a:moveTo>
                    <a:lnTo>
                      <a:pt x="539" y="2485"/>
                    </a:lnTo>
                    <a:lnTo>
                      <a:pt x="534" y="2485"/>
                    </a:lnTo>
                    <a:lnTo>
                      <a:pt x="534" y="2482"/>
                    </a:lnTo>
                    <a:lnTo>
                      <a:pt x="534" y="2477"/>
                    </a:lnTo>
                    <a:lnTo>
                      <a:pt x="534" y="2473"/>
                    </a:lnTo>
                    <a:lnTo>
                      <a:pt x="530" y="2473"/>
                    </a:lnTo>
                    <a:lnTo>
                      <a:pt x="530" y="2470"/>
                    </a:lnTo>
                    <a:lnTo>
                      <a:pt x="530" y="2466"/>
                    </a:lnTo>
                    <a:lnTo>
                      <a:pt x="530" y="2461"/>
                    </a:lnTo>
                    <a:lnTo>
                      <a:pt x="0" y="0"/>
                    </a:lnTo>
                    <a:lnTo>
                      <a:pt x="0" y="3"/>
                    </a:lnTo>
                    <a:lnTo>
                      <a:pt x="0" y="8"/>
                    </a:lnTo>
                    <a:lnTo>
                      <a:pt x="0" y="12"/>
                    </a:lnTo>
                    <a:lnTo>
                      <a:pt x="4" y="12"/>
                    </a:lnTo>
                    <a:lnTo>
                      <a:pt x="4" y="15"/>
                    </a:lnTo>
                    <a:lnTo>
                      <a:pt x="4" y="19"/>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3" name="Freeform 249">
                <a:extLst>
                  <a:ext uri="{FF2B5EF4-FFF2-40B4-BE49-F238E27FC236}">
                    <a16:creationId xmlns:a16="http://schemas.microsoft.com/office/drawing/2014/main" id="{78B5484F-63B3-431F-B13E-919F9A449294}"/>
                  </a:ext>
                </a:extLst>
              </p:cNvPr>
              <p:cNvSpPr>
                <a:spLocks/>
              </p:cNvSpPr>
              <p:nvPr/>
            </p:nvSpPr>
            <p:spPr bwMode="auto">
              <a:xfrm>
                <a:off x="2337" y="2218"/>
                <a:ext cx="536" cy="782"/>
              </a:xfrm>
              <a:custGeom>
                <a:avLst/>
                <a:gdLst>
                  <a:gd name="T0" fmla="*/ 2671 w 2680"/>
                  <a:gd name="T1" fmla="*/ 2608 h 3911"/>
                  <a:gd name="T2" fmla="*/ 2660 w 2680"/>
                  <a:gd name="T3" fmla="*/ 2569 h 3911"/>
                  <a:gd name="T4" fmla="*/ 2636 w 2680"/>
                  <a:gd name="T5" fmla="*/ 2530 h 3911"/>
                  <a:gd name="T6" fmla="*/ 2608 w 2680"/>
                  <a:gd name="T7" fmla="*/ 2498 h 3911"/>
                  <a:gd name="T8" fmla="*/ 2569 w 2680"/>
                  <a:gd name="T9" fmla="*/ 2482 h 3911"/>
                  <a:gd name="T10" fmla="*/ 2521 w 2680"/>
                  <a:gd name="T11" fmla="*/ 2482 h 3911"/>
                  <a:gd name="T12" fmla="*/ 2419 w 2680"/>
                  <a:gd name="T13" fmla="*/ 2506 h 3911"/>
                  <a:gd name="T14" fmla="*/ 2324 w 2680"/>
                  <a:gd name="T15" fmla="*/ 2541 h 3911"/>
                  <a:gd name="T16" fmla="*/ 2229 w 2680"/>
                  <a:gd name="T17" fmla="*/ 2585 h 3911"/>
                  <a:gd name="T18" fmla="*/ 2141 w 2680"/>
                  <a:gd name="T19" fmla="*/ 2632 h 3911"/>
                  <a:gd name="T20" fmla="*/ 2050 w 2680"/>
                  <a:gd name="T21" fmla="*/ 2684 h 3911"/>
                  <a:gd name="T22" fmla="*/ 1955 w 2680"/>
                  <a:gd name="T23" fmla="*/ 2740 h 3911"/>
                  <a:gd name="T24" fmla="*/ 1833 w 2680"/>
                  <a:gd name="T25" fmla="*/ 2835 h 3911"/>
                  <a:gd name="T26" fmla="*/ 1702 w 2680"/>
                  <a:gd name="T27" fmla="*/ 2945 h 3911"/>
                  <a:gd name="T28" fmla="*/ 1583 w 2680"/>
                  <a:gd name="T29" fmla="*/ 3055 h 3911"/>
                  <a:gd name="T30" fmla="*/ 1492 w 2680"/>
                  <a:gd name="T31" fmla="*/ 3147 h 3911"/>
                  <a:gd name="T32" fmla="*/ 1437 w 2680"/>
                  <a:gd name="T33" fmla="*/ 3203 h 3911"/>
                  <a:gd name="T34" fmla="*/ 1361 w 2680"/>
                  <a:gd name="T35" fmla="*/ 3313 h 3911"/>
                  <a:gd name="T36" fmla="*/ 1262 w 2680"/>
                  <a:gd name="T37" fmla="*/ 3456 h 3911"/>
                  <a:gd name="T38" fmla="*/ 1152 w 2680"/>
                  <a:gd name="T39" fmla="*/ 3590 h 3911"/>
                  <a:gd name="T40" fmla="*/ 1029 w 2680"/>
                  <a:gd name="T41" fmla="*/ 3713 h 3911"/>
                  <a:gd name="T42" fmla="*/ 886 w 2680"/>
                  <a:gd name="T43" fmla="*/ 3819 h 3911"/>
                  <a:gd name="T44" fmla="*/ 720 w 2680"/>
                  <a:gd name="T45" fmla="*/ 3911 h 3911"/>
                  <a:gd name="T46" fmla="*/ 692 w 2680"/>
                  <a:gd name="T47" fmla="*/ 3911 h 3911"/>
                  <a:gd name="T48" fmla="*/ 657 w 2680"/>
                  <a:gd name="T49" fmla="*/ 3907 h 3911"/>
                  <a:gd name="T50" fmla="*/ 613 w 2680"/>
                  <a:gd name="T51" fmla="*/ 3903 h 3911"/>
                  <a:gd name="T52" fmla="*/ 578 w 2680"/>
                  <a:gd name="T53" fmla="*/ 3891 h 3911"/>
                  <a:gd name="T54" fmla="*/ 550 w 2680"/>
                  <a:gd name="T55" fmla="*/ 3883 h 3911"/>
                  <a:gd name="T56" fmla="*/ 539 w 2680"/>
                  <a:gd name="T57" fmla="*/ 3867 h 3911"/>
                  <a:gd name="T58" fmla="*/ 530 w 2680"/>
                  <a:gd name="T59" fmla="*/ 3847 h 3911"/>
                  <a:gd name="T60" fmla="*/ 4 w 2680"/>
                  <a:gd name="T61" fmla="*/ 1386 h 3911"/>
                  <a:gd name="T62" fmla="*/ 12 w 2680"/>
                  <a:gd name="T63" fmla="*/ 1409 h 3911"/>
                  <a:gd name="T64" fmla="*/ 35 w 2680"/>
                  <a:gd name="T65" fmla="*/ 1421 h 3911"/>
                  <a:gd name="T66" fmla="*/ 71 w 2680"/>
                  <a:gd name="T67" fmla="*/ 1433 h 3911"/>
                  <a:gd name="T68" fmla="*/ 115 w 2680"/>
                  <a:gd name="T69" fmla="*/ 1437 h 3911"/>
                  <a:gd name="T70" fmla="*/ 158 w 2680"/>
                  <a:gd name="T71" fmla="*/ 1441 h 3911"/>
                  <a:gd name="T72" fmla="*/ 190 w 2680"/>
                  <a:gd name="T73" fmla="*/ 1441 h 3911"/>
                  <a:gd name="T74" fmla="*/ 285 w 2680"/>
                  <a:gd name="T75" fmla="*/ 1402 h 3911"/>
                  <a:gd name="T76" fmla="*/ 455 w 2680"/>
                  <a:gd name="T77" fmla="*/ 1303 h 3911"/>
                  <a:gd name="T78" fmla="*/ 606 w 2680"/>
                  <a:gd name="T79" fmla="*/ 1187 h 3911"/>
                  <a:gd name="T80" fmla="*/ 732 w 2680"/>
                  <a:gd name="T81" fmla="*/ 1062 h 3911"/>
                  <a:gd name="T82" fmla="*/ 847 w 2680"/>
                  <a:gd name="T83" fmla="*/ 923 h 3911"/>
                  <a:gd name="T84" fmla="*/ 954 w 2680"/>
                  <a:gd name="T85" fmla="*/ 780 h 3911"/>
                  <a:gd name="T86" fmla="*/ 1013 w 2680"/>
                  <a:gd name="T87" fmla="*/ 713 h 3911"/>
                  <a:gd name="T88" fmla="*/ 1092 w 2680"/>
                  <a:gd name="T89" fmla="*/ 641 h 3911"/>
                  <a:gd name="T90" fmla="*/ 1211 w 2680"/>
                  <a:gd name="T91" fmla="*/ 539 h 3911"/>
                  <a:gd name="T92" fmla="*/ 1345 w 2680"/>
                  <a:gd name="T93" fmla="*/ 424 h 3911"/>
                  <a:gd name="T94" fmla="*/ 1484 w 2680"/>
                  <a:gd name="T95" fmla="*/ 321 h 3911"/>
                  <a:gd name="T96" fmla="*/ 1611 w 2680"/>
                  <a:gd name="T97" fmla="*/ 242 h 3911"/>
                  <a:gd name="T98" fmla="*/ 1706 w 2680"/>
                  <a:gd name="T99" fmla="*/ 187 h 3911"/>
                  <a:gd name="T100" fmla="*/ 1805 w 2680"/>
                  <a:gd name="T101" fmla="*/ 135 h 3911"/>
                  <a:gd name="T102" fmla="*/ 1903 w 2680"/>
                  <a:gd name="T103" fmla="*/ 92 h 3911"/>
                  <a:gd name="T104" fmla="*/ 2007 w 2680"/>
                  <a:gd name="T105" fmla="*/ 52 h 3911"/>
                  <a:gd name="T106" fmla="*/ 2113 w 2680"/>
                  <a:gd name="T107" fmla="*/ 16 h 3911"/>
                  <a:gd name="T108" fmla="*/ 2201 w 2680"/>
                  <a:gd name="T109" fmla="*/ 0 h 3911"/>
                  <a:gd name="T110" fmla="*/ 2248 w 2680"/>
                  <a:gd name="T111" fmla="*/ 9 h 3911"/>
                  <a:gd name="T112" fmla="*/ 2284 w 2680"/>
                  <a:gd name="T113" fmla="*/ 28 h 3911"/>
                  <a:gd name="T114" fmla="*/ 2312 w 2680"/>
                  <a:gd name="T115" fmla="*/ 60 h 3911"/>
                  <a:gd name="T116" fmla="*/ 2331 w 2680"/>
                  <a:gd name="T117" fmla="*/ 99 h 3911"/>
                  <a:gd name="T118" fmla="*/ 2343 w 2680"/>
                  <a:gd name="T119" fmla="*/ 139 h 39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80"/>
                  <a:gd name="T181" fmla="*/ 0 h 3911"/>
                  <a:gd name="T182" fmla="*/ 2680 w 2680"/>
                  <a:gd name="T183" fmla="*/ 3911 h 39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80" h="3911">
                    <a:moveTo>
                      <a:pt x="2343" y="151"/>
                    </a:moveTo>
                    <a:lnTo>
                      <a:pt x="2680" y="2636"/>
                    </a:lnTo>
                    <a:lnTo>
                      <a:pt x="2676" y="2632"/>
                    </a:lnTo>
                    <a:lnTo>
                      <a:pt x="2676" y="2625"/>
                    </a:lnTo>
                    <a:lnTo>
                      <a:pt x="2676" y="2620"/>
                    </a:lnTo>
                    <a:lnTo>
                      <a:pt x="2676" y="2613"/>
                    </a:lnTo>
                    <a:lnTo>
                      <a:pt x="2671" y="2608"/>
                    </a:lnTo>
                    <a:lnTo>
                      <a:pt x="2671" y="2601"/>
                    </a:lnTo>
                    <a:lnTo>
                      <a:pt x="2667" y="2597"/>
                    </a:lnTo>
                    <a:lnTo>
                      <a:pt x="2667" y="2589"/>
                    </a:lnTo>
                    <a:lnTo>
                      <a:pt x="2664" y="2585"/>
                    </a:lnTo>
                    <a:lnTo>
                      <a:pt x="2664" y="2576"/>
                    </a:lnTo>
                    <a:lnTo>
                      <a:pt x="2660" y="2573"/>
                    </a:lnTo>
                    <a:lnTo>
                      <a:pt x="2660" y="2569"/>
                    </a:lnTo>
                    <a:lnTo>
                      <a:pt x="2655" y="2562"/>
                    </a:lnTo>
                    <a:lnTo>
                      <a:pt x="2652" y="2557"/>
                    </a:lnTo>
                    <a:lnTo>
                      <a:pt x="2648" y="2549"/>
                    </a:lnTo>
                    <a:lnTo>
                      <a:pt x="2648" y="2546"/>
                    </a:lnTo>
                    <a:lnTo>
                      <a:pt x="2644" y="2541"/>
                    </a:lnTo>
                    <a:lnTo>
                      <a:pt x="2639" y="2534"/>
                    </a:lnTo>
                    <a:lnTo>
                      <a:pt x="2636" y="2530"/>
                    </a:lnTo>
                    <a:lnTo>
                      <a:pt x="2632" y="2525"/>
                    </a:lnTo>
                    <a:lnTo>
                      <a:pt x="2628" y="2521"/>
                    </a:lnTo>
                    <a:lnTo>
                      <a:pt x="2624" y="2514"/>
                    </a:lnTo>
                    <a:lnTo>
                      <a:pt x="2620" y="2509"/>
                    </a:lnTo>
                    <a:lnTo>
                      <a:pt x="2616" y="2506"/>
                    </a:lnTo>
                    <a:lnTo>
                      <a:pt x="2612" y="2502"/>
                    </a:lnTo>
                    <a:lnTo>
                      <a:pt x="2608" y="2498"/>
                    </a:lnTo>
                    <a:lnTo>
                      <a:pt x="2600" y="2498"/>
                    </a:lnTo>
                    <a:lnTo>
                      <a:pt x="2597" y="2494"/>
                    </a:lnTo>
                    <a:lnTo>
                      <a:pt x="2592" y="2490"/>
                    </a:lnTo>
                    <a:lnTo>
                      <a:pt x="2585" y="2490"/>
                    </a:lnTo>
                    <a:lnTo>
                      <a:pt x="2581" y="2486"/>
                    </a:lnTo>
                    <a:lnTo>
                      <a:pt x="2572" y="2482"/>
                    </a:lnTo>
                    <a:lnTo>
                      <a:pt x="2569" y="2482"/>
                    </a:lnTo>
                    <a:lnTo>
                      <a:pt x="2560" y="2482"/>
                    </a:lnTo>
                    <a:lnTo>
                      <a:pt x="2557" y="2482"/>
                    </a:lnTo>
                    <a:lnTo>
                      <a:pt x="2549" y="2478"/>
                    </a:lnTo>
                    <a:lnTo>
                      <a:pt x="2541" y="2478"/>
                    </a:lnTo>
                    <a:lnTo>
                      <a:pt x="2537" y="2478"/>
                    </a:lnTo>
                    <a:lnTo>
                      <a:pt x="2529" y="2482"/>
                    </a:lnTo>
                    <a:lnTo>
                      <a:pt x="2521" y="2482"/>
                    </a:lnTo>
                    <a:lnTo>
                      <a:pt x="2505" y="2486"/>
                    </a:lnTo>
                    <a:lnTo>
                      <a:pt x="2493" y="2486"/>
                    </a:lnTo>
                    <a:lnTo>
                      <a:pt x="2477" y="2490"/>
                    </a:lnTo>
                    <a:lnTo>
                      <a:pt x="2462" y="2494"/>
                    </a:lnTo>
                    <a:lnTo>
                      <a:pt x="2449" y="2498"/>
                    </a:lnTo>
                    <a:lnTo>
                      <a:pt x="2435" y="2502"/>
                    </a:lnTo>
                    <a:lnTo>
                      <a:pt x="2419" y="2506"/>
                    </a:lnTo>
                    <a:lnTo>
                      <a:pt x="2407" y="2509"/>
                    </a:lnTo>
                    <a:lnTo>
                      <a:pt x="2391" y="2518"/>
                    </a:lnTo>
                    <a:lnTo>
                      <a:pt x="2379" y="2521"/>
                    </a:lnTo>
                    <a:lnTo>
                      <a:pt x="2363" y="2525"/>
                    </a:lnTo>
                    <a:lnTo>
                      <a:pt x="2351" y="2530"/>
                    </a:lnTo>
                    <a:lnTo>
                      <a:pt x="2335" y="2537"/>
                    </a:lnTo>
                    <a:lnTo>
                      <a:pt x="2324" y="2541"/>
                    </a:lnTo>
                    <a:lnTo>
                      <a:pt x="2308" y="2546"/>
                    </a:lnTo>
                    <a:lnTo>
                      <a:pt x="2296" y="2553"/>
                    </a:lnTo>
                    <a:lnTo>
                      <a:pt x="2284" y="2557"/>
                    </a:lnTo>
                    <a:lnTo>
                      <a:pt x="2268" y="2565"/>
                    </a:lnTo>
                    <a:lnTo>
                      <a:pt x="2256" y="2569"/>
                    </a:lnTo>
                    <a:lnTo>
                      <a:pt x="2244" y="2576"/>
                    </a:lnTo>
                    <a:lnTo>
                      <a:pt x="2229" y="2585"/>
                    </a:lnTo>
                    <a:lnTo>
                      <a:pt x="2217" y="2589"/>
                    </a:lnTo>
                    <a:lnTo>
                      <a:pt x="2204" y="2597"/>
                    </a:lnTo>
                    <a:lnTo>
                      <a:pt x="2189" y="2604"/>
                    </a:lnTo>
                    <a:lnTo>
                      <a:pt x="2176" y="2608"/>
                    </a:lnTo>
                    <a:lnTo>
                      <a:pt x="2165" y="2617"/>
                    </a:lnTo>
                    <a:lnTo>
                      <a:pt x="2153" y="2625"/>
                    </a:lnTo>
                    <a:lnTo>
                      <a:pt x="2141" y="2632"/>
                    </a:lnTo>
                    <a:lnTo>
                      <a:pt x="2125" y="2636"/>
                    </a:lnTo>
                    <a:lnTo>
                      <a:pt x="2113" y="2644"/>
                    </a:lnTo>
                    <a:lnTo>
                      <a:pt x="2102" y="2652"/>
                    </a:lnTo>
                    <a:lnTo>
                      <a:pt x="2090" y="2660"/>
                    </a:lnTo>
                    <a:lnTo>
                      <a:pt x="2078" y="2668"/>
                    </a:lnTo>
                    <a:lnTo>
                      <a:pt x="2062" y="2676"/>
                    </a:lnTo>
                    <a:lnTo>
                      <a:pt x="2050" y="2684"/>
                    </a:lnTo>
                    <a:lnTo>
                      <a:pt x="2039" y="2687"/>
                    </a:lnTo>
                    <a:lnTo>
                      <a:pt x="2026" y="2696"/>
                    </a:lnTo>
                    <a:lnTo>
                      <a:pt x="2014" y="2703"/>
                    </a:lnTo>
                    <a:lnTo>
                      <a:pt x="1998" y="2712"/>
                    </a:lnTo>
                    <a:lnTo>
                      <a:pt x="1986" y="2719"/>
                    </a:lnTo>
                    <a:lnTo>
                      <a:pt x="1971" y="2731"/>
                    </a:lnTo>
                    <a:lnTo>
                      <a:pt x="1955" y="2740"/>
                    </a:lnTo>
                    <a:lnTo>
                      <a:pt x="1939" y="2751"/>
                    </a:lnTo>
                    <a:lnTo>
                      <a:pt x="1919" y="2763"/>
                    </a:lnTo>
                    <a:lnTo>
                      <a:pt x="1903" y="2779"/>
                    </a:lnTo>
                    <a:lnTo>
                      <a:pt x="1888" y="2791"/>
                    </a:lnTo>
                    <a:lnTo>
                      <a:pt x="1868" y="2803"/>
                    </a:lnTo>
                    <a:lnTo>
                      <a:pt x="1849" y="2819"/>
                    </a:lnTo>
                    <a:lnTo>
                      <a:pt x="1833" y="2835"/>
                    </a:lnTo>
                    <a:lnTo>
                      <a:pt x="1813" y="2850"/>
                    </a:lnTo>
                    <a:lnTo>
                      <a:pt x="1797" y="2866"/>
                    </a:lnTo>
                    <a:lnTo>
                      <a:pt x="1777" y="2877"/>
                    </a:lnTo>
                    <a:lnTo>
                      <a:pt x="1757" y="2898"/>
                    </a:lnTo>
                    <a:lnTo>
                      <a:pt x="1741" y="2914"/>
                    </a:lnTo>
                    <a:lnTo>
                      <a:pt x="1722" y="2930"/>
                    </a:lnTo>
                    <a:lnTo>
                      <a:pt x="1702" y="2945"/>
                    </a:lnTo>
                    <a:lnTo>
                      <a:pt x="1686" y="2961"/>
                    </a:lnTo>
                    <a:lnTo>
                      <a:pt x="1666" y="2977"/>
                    </a:lnTo>
                    <a:lnTo>
                      <a:pt x="1650" y="2993"/>
                    </a:lnTo>
                    <a:lnTo>
                      <a:pt x="1634" y="3009"/>
                    </a:lnTo>
                    <a:lnTo>
                      <a:pt x="1618" y="3025"/>
                    </a:lnTo>
                    <a:lnTo>
                      <a:pt x="1599" y="3039"/>
                    </a:lnTo>
                    <a:lnTo>
                      <a:pt x="1583" y="3055"/>
                    </a:lnTo>
                    <a:lnTo>
                      <a:pt x="1571" y="3067"/>
                    </a:lnTo>
                    <a:lnTo>
                      <a:pt x="1555" y="3083"/>
                    </a:lnTo>
                    <a:lnTo>
                      <a:pt x="1539" y="3099"/>
                    </a:lnTo>
                    <a:lnTo>
                      <a:pt x="1528" y="3111"/>
                    </a:lnTo>
                    <a:lnTo>
                      <a:pt x="1516" y="3123"/>
                    </a:lnTo>
                    <a:lnTo>
                      <a:pt x="1504" y="3134"/>
                    </a:lnTo>
                    <a:lnTo>
                      <a:pt x="1492" y="3147"/>
                    </a:lnTo>
                    <a:lnTo>
                      <a:pt x="1481" y="3159"/>
                    </a:lnTo>
                    <a:lnTo>
                      <a:pt x="1472" y="3166"/>
                    </a:lnTo>
                    <a:lnTo>
                      <a:pt x="1460" y="3178"/>
                    </a:lnTo>
                    <a:lnTo>
                      <a:pt x="1453" y="3187"/>
                    </a:lnTo>
                    <a:lnTo>
                      <a:pt x="1449" y="3190"/>
                    </a:lnTo>
                    <a:lnTo>
                      <a:pt x="1440" y="3198"/>
                    </a:lnTo>
                    <a:lnTo>
                      <a:pt x="1437" y="3203"/>
                    </a:lnTo>
                    <a:lnTo>
                      <a:pt x="1433" y="3206"/>
                    </a:lnTo>
                    <a:lnTo>
                      <a:pt x="1428" y="3210"/>
                    </a:lnTo>
                    <a:lnTo>
                      <a:pt x="1417" y="3230"/>
                    </a:lnTo>
                    <a:lnTo>
                      <a:pt x="1401" y="3254"/>
                    </a:lnTo>
                    <a:lnTo>
                      <a:pt x="1389" y="3273"/>
                    </a:lnTo>
                    <a:lnTo>
                      <a:pt x="1373" y="3293"/>
                    </a:lnTo>
                    <a:lnTo>
                      <a:pt x="1361" y="3313"/>
                    </a:lnTo>
                    <a:lnTo>
                      <a:pt x="1345" y="3333"/>
                    </a:lnTo>
                    <a:lnTo>
                      <a:pt x="1333" y="3353"/>
                    </a:lnTo>
                    <a:lnTo>
                      <a:pt x="1317" y="3377"/>
                    </a:lnTo>
                    <a:lnTo>
                      <a:pt x="1306" y="3396"/>
                    </a:lnTo>
                    <a:lnTo>
                      <a:pt x="1290" y="3416"/>
                    </a:lnTo>
                    <a:lnTo>
                      <a:pt x="1278" y="3435"/>
                    </a:lnTo>
                    <a:lnTo>
                      <a:pt x="1262" y="3456"/>
                    </a:lnTo>
                    <a:lnTo>
                      <a:pt x="1247" y="3476"/>
                    </a:lnTo>
                    <a:lnTo>
                      <a:pt x="1231" y="3495"/>
                    </a:lnTo>
                    <a:lnTo>
                      <a:pt x="1215" y="3515"/>
                    </a:lnTo>
                    <a:lnTo>
                      <a:pt x="1203" y="3534"/>
                    </a:lnTo>
                    <a:lnTo>
                      <a:pt x="1187" y="3550"/>
                    </a:lnTo>
                    <a:lnTo>
                      <a:pt x="1171" y="3571"/>
                    </a:lnTo>
                    <a:lnTo>
                      <a:pt x="1152" y="3590"/>
                    </a:lnTo>
                    <a:lnTo>
                      <a:pt x="1136" y="3610"/>
                    </a:lnTo>
                    <a:lnTo>
                      <a:pt x="1120" y="3626"/>
                    </a:lnTo>
                    <a:lnTo>
                      <a:pt x="1104" y="3645"/>
                    </a:lnTo>
                    <a:lnTo>
                      <a:pt x="1085" y="3661"/>
                    </a:lnTo>
                    <a:lnTo>
                      <a:pt x="1069" y="3681"/>
                    </a:lnTo>
                    <a:lnTo>
                      <a:pt x="1049" y="3697"/>
                    </a:lnTo>
                    <a:lnTo>
                      <a:pt x="1029" y="3713"/>
                    </a:lnTo>
                    <a:lnTo>
                      <a:pt x="1013" y="3729"/>
                    </a:lnTo>
                    <a:lnTo>
                      <a:pt x="993" y="3745"/>
                    </a:lnTo>
                    <a:lnTo>
                      <a:pt x="974" y="3761"/>
                    </a:lnTo>
                    <a:lnTo>
                      <a:pt x="949" y="3776"/>
                    </a:lnTo>
                    <a:lnTo>
                      <a:pt x="930" y="3792"/>
                    </a:lnTo>
                    <a:lnTo>
                      <a:pt x="910" y="3808"/>
                    </a:lnTo>
                    <a:lnTo>
                      <a:pt x="886" y="3819"/>
                    </a:lnTo>
                    <a:lnTo>
                      <a:pt x="867" y="3835"/>
                    </a:lnTo>
                    <a:lnTo>
                      <a:pt x="843" y="3847"/>
                    </a:lnTo>
                    <a:lnTo>
                      <a:pt x="819" y="3863"/>
                    </a:lnTo>
                    <a:lnTo>
                      <a:pt x="796" y="3875"/>
                    </a:lnTo>
                    <a:lnTo>
                      <a:pt x="771" y="3887"/>
                    </a:lnTo>
                    <a:lnTo>
                      <a:pt x="745" y="3899"/>
                    </a:lnTo>
                    <a:lnTo>
                      <a:pt x="720" y="3911"/>
                    </a:lnTo>
                    <a:lnTo>
                      <a:pt x="717" y="3911"/>
                    </a:lnTo>
                    <a:lnTo>
                      <a:pt x="713" y="3911"/>
                    </a:lnTo>
                    <a:lnTo>
                      <a:pt x="708" y="3911"/>
                    </a:lnTo>
                    <a:lnTo>
                      <a:pt x="704" y="3911"/>
                    </a:lnTo>
                    <a:lnTo>
                      <a:pt x="701" y="3911"/>
                    </a:lnTo>
                    <a:lnTo>
                      <a:pt x="697" y="3911"/>
                    </a:lnTo>
                    <a:lnTo>
                      <a:pt x="692" y="3911"/>
                    </a:lnTo>
                    <a:lnTo>
                      <a:pt x="689" y="3911"/>
                    </a:lnTo>
                    <a:lnTo>
                      <a:pt x="685" y="3911"/>
                    </a:lnTo>
                    <a:lnTo>
                      <a:pt x="676" y="3911"/>
                    </a:lnTo>
                    <a:lnTo>
                      <a:pt x="673" y="3911"/>
                    </a:lnTo>
                    <a:lnTo>
                      <a:pt x="665" y="3911"/>
                    </a:lnTo>
                    <a:lnTo>
                      <a:pt x="661" y="3911"/>
                    </a:lnTo>
                    <a:lnTo>
                      <a:pt x="657" y="3907"/>
                    </a:lnTo>
                    <a:lnTo>
                      <a:pt x="649" y="3907"/>
                    </a:lnTo>
                    <a:lnTo>
                      <a:pt x="645" y="3907"/>
                    </a:lnTo>
                    <a:lnTo>
                      <a:pt x="637" y="3907"/>
                    </a:lnTo>
                    <a:lnTo>
                      <a:pt x="634" y="3907"/>
                    </a:lnTo>
                    <a:lnTo>
                      <a:pt x="625" y="3903"/>
                    </a:lnTo>
                    <a:lnTo>
                      <a:pt x="622" y="3903"/>
                    </a:lnTo>
                    <a:lnTo>
                      <a:pt x="613" y="3903"/>
                    </a:lnTo>
                    <a:lnTo>
                      <a:pt x="609" y="3899"/>
                    </a:lnTo>
                    <a:lnTo>
                      <a:pt x="602" y="3899"/>
                    </a:lnTo>
                    <a:lnTo>
                      <a:pt x="597" y="3899"/>
                    </a:lnTo>
                    <a:lnTo>
                      <a:pt x="594" y="3895"/>
                    </a:lnTo>
                    <a:lnTo>
                      <a:pt x="586" y="3895"/>
                    </a:lnTo>
                    <a:lnTo>
                      <a:pt x="581" y="3895"/>
                    </a:lnTo>
                    <a:lnTo>
                      <a:pt x="578" y="3891"/>
                    </a:lnTo>
                    <a:lnTo>
                      <a:pt x="574" y="3891"/>
                    </a:lnTo>
                    <a:lnTo>
                      <a:pt x="570" y="3891"/>
                    </a:lnTo>
                    <a:lnTo>
                      <a:pt x="566" y="3887"/>
                    </a:lnTo>
                    <a:lnTo>
                      <a:pt x="562" y="3887"/>
                    </a:lnTo>
                    <a:lnTo>
                      <a:pt x="558" y="3883"/>
                    </a:lnTo>
                    <a:lnTo>
                      <a:pt x="554" y="3883"/>
                    </a:lnTo>
                    <a:lnTo>
                      <a:pt x="550" y="3883"/>
                    </a:lnTo>
                    <a:lnTo>
                      <a:pt x="550" y="3879"/>
                    </a:lnTo>
                    <a:lnTo>
                      <a:pt x="546" y="3879"/>
                    </a:lnTo>
                    <a:lnTo>
                      <a:pt x="546" y="3875"/>
                    </a:lnTo>
                    <a:lnTo>
                      <a:pt x="542" y="3875"/>
                    </a:lnTo>
                    <a:lnTo>
                      <a:pt x="542" y="3872"/>
                    </a:lnTo>
                    <a:lnTo>
                      <a:pt x="542" y="3867"/>
                    </a:lnTo>
                    <a:lnTo>
                      <a:pt x="539" y="3867"/>
                    </a:lnTo>
                    <a:lnTo>
                      <a:pt x="539" y="3863"/>
                    </a:lnTo>
                    <a:lnTo>
                      <a:pt x="539" y="3859"/>
                    </a:lnTo>
                    <a:lnTo>
                      <a:pt x="534" y="3859"/>
                    </a:lnTo>
                    <a:lnTo>
                      <a:pt x="534" y="3856"/>
                    </a:lnTo>
                    <a:lnTo>
                      <a:pt x="534" y="3851"/>
                    </a:lnTo>
                    <a:lnTo>
                      <a:pt x="534" y="3847"/>
                    </a:lnTo>
                    <a:lnTo>
                      <a:pt x="530" y="3847"/>
                    </a:lnTo>
                    <a:lnTo>
                      <a:pt x="530" y="3844"/>
                    </a:lnTo>
                    <a:lnTo>
                      <a:pt x="530" y="3840"/>
                    </a:lnTo>
                    <a:lnTo>
                      <a:pt x="530" y="3835"/>
                    </a:lnTo>
                    <a:lnTo>
                      <a:pt x="0" y="1374"/>
                    </a:lnTo>
                    <a:lnTo>
                      <a:pt x="0" y="1377"/>
                    </a:lnTo>
                    <a:lnTo>
                      <a:pt x="0" y="1382"/>
                    </a:lnTo>
                    <a:lnTo>
                      <a:pt x="4" y="1386"/>
                    </a:lnTo>
                    <a:lnTo>
                      <a:pt x="4" y="1389"/>
                    </a:lnTo>
                    <a:lnTo>
                      <a:pt x="4" y="1393"/>
                    </a:lnTo>
                    <a:lnTo>
                      <a:pt x="7" y="1393"/>
                    </a:lnTo>
                    <a:lnTo>
                      <a:pt x="7" y="1398"/>
                    </a:lnTo>
                    <a:lnTo>
                      <a:pt x="7" y="1402"/>
                    </a:lnTo>
                    <a:lnTo>
                      <a:pt x="12" y="1405"/>
                    </a:lnTo>
                    <a:lnTo>
                      <a:pt x="12" y="1409"/>
                    </a:lnTo>
                    <a:lnTo>
                      <a:pt x="16" y="1414"/>
                    </a:lnTo>
                    <a:lnTo>
                      <a:pt x="20" y="1414"/>
                    </a:lnTo>
                    <a:lnTo>
                      <a:pt x="20" y="1417"/>
                    </a:lnTo>
                    <a:lnTo>
                      <a:pt x="23" y="1417"/>
                    </a:lnTo>
                    <a:lnTo>
                      <a:pt x="28" y="1421"/>
                    </a:lnTo>
                    <a:lnTo>
                      <a:pt x="32" y="1421"/>
                    </a:lnTo>
                    <a:lnTo>
                      <a:pt x="35" y="1421"/>
                    </a:lnTo>
                    <a:lnTo>
                      <a:pt x="39" y="1425"/>
                    </a:lnTo>
                    <a:lnTo>
                      <a:pt x="44" y="1425"/>
                    </a:lnTo>
                    <a:lnTo>
                      <a:pt x="48" y="1425"/>
                    </a:lnTo>
                    <a:lnTo>
                      <a:pt x="55" y="1430"/>
                    </a:lnTo>
                    <a:lnTo>
                      <a:pt x="60" y="1430"/>
                    </a:lnTo>
                    <a:lnTo>
                      <a:pt x="63" y="1430"/>
                    </a:lnTo>
                    <a:lnTo>
                      <a:pt x="71" y="1433"/>
                    </a:lnTo>
                    <a:lnTo>
                      <a:pt x="76" y="1433"/>
                    </a:lnTo>
                    <a:lnTo>
                      <a:pt x="83" y="1433"/>
                    </a:lnTo>
                    <a:lnTo>
                      <a:pt x="91" y="1433"/>
                    </a:lnTo>
                    <a:lnTo>
                      <a:pt x="95" y="1437"/>
                    </a:lnTo>
                    <a:lnTo>
                      <a:pt x="103" y="1437"/>
                    </a:lnTo>
                    <a:lnTo>
                      <a:pt x="107" y="1437"/>
                    </a:lnTo>
                    <a:lnTo>
                      <a:pt x="115" y="1437"/>
                    </a:lnTo>
                    <a:lnTo>
                      <a:pt x="123" y="1437"/>
                    </a:lnTo>
                    <a:lnTo>
                      <a:pt x="127" y="1441"/>
                    </a:lnTo>
                    <a:lnTo>
                      <a:pt x="134" y="1441"/>
                    </a:lnTo>
                    <a:lnTo>
                      <a:pt x="139" y="1441"/>
                    </a:lnTo>
                    <a:lnTo>
                      <a:pt x="146" y="1441"/>
                    </a:lnTo>
                    <a:lnTo>
                      <a:pt x="150" y="1441"/>
                    </a:lnTo>
                    <a:lnTo>
                      <a:pt x="158" y="1441"/>
                    </a:lnTo>
                    <a:lnTo>
                      <a:pt x="162" y="1441"/>
                    </a:lnTo>
                    <a:lnTo>
                      <a:pt x="166" y="1441"/>
                    </a:lnTo>
                    <a:lnTo>
                      <a:pt x="174" y="1441"/>
                    </a:lnTo>
                    <a:lnTo>
                      <a:pt x="178" y="1441"/>
                    </a:lnTo>
                    <a:lnTo>
                      <a:pt x="182" y="1441"/>
                    </a:lnTo>
                    <a:lnTo>
                      <a:pt x="186" y="1441"/>
                    </a:lnTo>
                    <a:lnTo>
                      <a:pt x="190" y="1441"/>
                    </a:lnTo>
                    <a:lnTo>
                      <a:pt x="194" y="1441"/>
                    </a:lnTo>
                    <a:lnTo>
                      <a:pt x="198" y="1441"/>
                    </a:lnTo>
                    <a:lnTo>
                      <a:pt x="202" y="1441"/>
                    </a:lnTo>
                    <a:lnTo>
                      <a:pt x="202" y="1437"/>
                    </a:lnTo>
                    <a:lnTo>
                      <a:pt x="229" y="1430"/>
                    </a:lnTo>
                    <a:lnTo>
                      <a:pt x="257" y="1417"/>
                    </a:lnTo>
                    <a:lnTo>
                      <a:pt x="285" y="1402"/>
                    </a:lnTo>
                    <a:lnTo>
                      <a:pt x="312" y="1389"/>
                    </a:lnTo>
                    <a:lnTo>
                      <a:pt x="336" y="1377"/>
                    </a:lnTo>
                    <a:lnTo>
                      <a:pt x="361" y="1361"/>
                    </a:lnTo>
                    <a:lnTo>
                      <a:pt x="388" y="1350"/>
                    </a:lnTo>
                    <a:lnTo>
                      <a:pt x="412" y="1335"/>
                    </a:lnTo>
                    <a:lnTo>
                      <a:pt x="435" y="1319"/>
                    </a:lnTo>
                    <a:lnTo>
                      <a:pt x="455" y="1303"/>
                    </a:lnTo>
                    <a:lnTo>
                      <a:pt x="479" y="1291"/>
                    </a:lnTo>
                    <a:lnTo>
                      <a:pt x="502" y="1275"/>
                    </a:lnTo>
                    <a:lnTo>
                      <a:pt x="523" y="1255"/>
                    </a:lnTo>
                    <a:lnTo>
                      <a:pt x="542" y="1239"/>
                    </a:lnTo>
                    <a:lnTo>
                      <a:pt x="562" y="1224"/>
                    </a:lnTo>
                    <a:lnTo>
                      <a:pt x="586" y="1208"/>
                    </a:lnTo>
                    <a:lnTo>
                      <a:pt x="606" y="1187"/>
                    </a:lnTo>
                    <a:lnTo>
                      <a:pt x="622" y="1171"/>
                    </a:lnTo>
                    <a:lnTo>
                      <a:pt x="641" y="1152"/>
                    </a:lnTo>
                    <a:lnTo>
                      <a:pt x="661" y="1136"/>
                    </a:lnTo>
                    <a:lnTo>
                      <a:pt x="681" y="1116"/>
                    </a:lnTo>
                    <a:lnTo>
                      <a:pt x="697" y="1097"/>
                    </a:lnTo>
                    <a:lnTo>
                      <a:pt x="717" y="1077"/>
                    </a:lnTo>
                    <a:lnTo>
                      <a:pt x="732" y="1062"/>
                    </a:lnTo>
                    <a:lnTo>
                      <a:pt x="748" y="1041"/>
                    </a:lnTo>
                    <a:lnTo>
                      <a:pt x="768" y="1021"/>
                    </a:lnTo>
                    <a:lnTo>
                      <a:pt x="784" y="1002"/>
                    </a:lnTo>
                    <a:lnTo>
                      <a:pt x="799" y="982"/>
                    </a:lnTo>
                    <a:lnTo>
                      <a:pt x="815" y="962"/>
                    </a:lnTo>
                    <a:lnTo>
                      <a:pt x="831" y="942"/>
                    </a:lnTo>
                    <a:lnTo>
                      <a:pt x="847" y="923"/>
                    </a:lnTo>
                    <a:lnTo>
                      <a:pt x="863" y="903"/>
                    </a:lnTo>
                    <a:lnTo>
                      <a:pt x="879" y="883"/>
                    </a:lnTo>
                    <a:lnTo>
                      <a:pt x="894" y="863"/>
                    </a:lnTo>
                    <a:lnTo>
                      <a:pt x="910" y="843"/>
                    </a:lnTo>
                    <a:lnTo>
                      <a:pt x="926" y="824"/>
                    </a:lnTo>
                    <a:lnTo>
                      <a:pt x="938" y="800"/>
                    </a:lnTo>
                    <a:lnTo>
                      <a:pt x="954" y="780"/>
                    </a:lnTo>
                    <a:lnTo>
                      <a:pt x="970" y="761"/>
                    </a:lnTo>
                    <a:lnTo>
                      <a:pt x="986" y="740"/>
                    </a:lnTo>
                    <a:lnTo>
                      <a:pt x="990" y="736"/>
                    </a:lnTo>
                    <a:lnTo>
                      <a:pt x="993" y="733"/>
                    </a:lnTo>
                    <a:lnTo>
                      <a:pt x="997" y="729"/>
                    </a:lnTo>
                    <a:lnTo>
                      <a:pt x="1005" y="720"/>
                    </a:lnTo>
                    <a:lnTo>
                      <a:pt x="1013" y="713"/>
                    </a:lnTo>
                    <a:lnTo>
                      <a:pt x="1021" y="705"/>
                    </a:lnTo>
                    <a:lnTo>
                      <a:pt x="1029" y="697"/>
                    </a:lnTo>
                    <a:lnTo>
                      <a:pt x="1041" y="689"/>
                    </a:lnTo>
                    <a:lnTo>
                      <a:pt x="1053" y="678"/>
                    </a:lnTo>
                    <a:lnTo>
                      <a:pt x="1065" y="666"/>
                    </a:lnTo>
                    <a:lnTo>
                      <a:pt x="1076" y="653"/>
                    </a:lnTo>
                    <a:lnTo>
                      <a:pt x="1092" y="641"/>
                    </a:lnTo>
                    <a:lnTo>
                      <a:pt x="1108" y="625"/>
                    </a:lnTo>
                    <a:lnTo>
                      <a:pt x="1124" y="614"/>
                    </a:lnTo>
                    <a:lnTo>
                      <a:pt x="1139" y="598"/>
                    </a:lnTo>
                    <a:lnTo>
                      <a:pt x="1155" y="586"/>
                    </a:lnTo>
                    <a:lnTo>
                      <a:pt x="1171" y="571"/>
                    </a:lnTo>
                    <a:lnTo>
                      <a:pt x="1192" y="555"/>
                    </a:lnTo>
                    <a:lnTo>
                      <a:pt x="1211" y="539"/>
                    </a:lnTo>
                    <a:lnTo>
                      <a:pt x="1227" y="523"/>
                    </a:lnTo>
                    <a:lnTo>
                      <a:pt x="1247" y="507"/>
                    </a:lnTo>
                    <a:lnTo>
                      <a:pt x="1266" y="491"/>
                    </a:lnTo>
                    <a:lnTo>
                      <a:pt x="1287" y="475"/>
                    </a:lnTo>
                    <a:lnTo>
                      <a:pt x="1306" y="460"/>
                    </a:lnTo>
                    <a:lnTo>
                      <a:pt x="1326" y="440"/>
                    </a:lnTo>
                    <a:lnTo>
                      <a:pt x="1345" y="424"/>
                    </a:lnTo>
                    <a:lnTo>
                      <a:pt x="1366" y="408"/>
                    </a:lnTo>
                    <a:lnTo>
                      <a:pt x="1385" y="393"/>
                    </a:lnTo>
                    <a:lnTo>
                      <a:pt x="1405" y="377"/>
                    </a:lnTo>
                    <a:lnTo>
                      <a:pt x="1428" y="365"/>
                    </a:lnTo>
                    <a:lnTo>
                      <a:pt x="1449" y="349"/>
                    </a:lnTo>
                    <a:lnTo>
                      <a:pt x="1468" y="333"/>
                    </a:lnTo>
                    <a:lnTo>
                      <a:pt x="1484" y="321"/>
                    </a:lnTo>
                    <a:lnTo>
                      <a:pt x="1504" y="305"/>
                    </a:lnTo>
                    <a:lnTo>
                      <a:pt x="1523" y="294"/>
                    </a:lnTo>
                    <a:lnTo>
                      <a:pt x="1544" y="282"/>
                    </a:lnTo>
                    <a:lnTo>
                      <a:pt x="1563" y="270"/>
                    </a:lnTo>
                    <a:lnTo>
                      <a:pt x="1579" y="257"/>
                    </a:lnTo>
                    <a:lnTo>
                      <a:pt x="1595" y="250"/>
                    </a:lnTo>
                    <a:lnTo>
                      <a:pt x="1611" y="242"/>
                    </a:lnTo>
                    <a:lnTo>
                      <a:pt x="1623" y="234"/>
                    </a:lnTo>
                    <a:lnTo>
                      <a:pt x="1639" y="226"/>
                    </a:lnTo>
                    <a:lnTo>
                      <a:pt x="1650" y="218"/>
                    </a:lnTo>
                    <a:lnTo>
                      <a:pt x="1666" y="210"/>
                    </a:lnTo>
                    <a:lnTo>
                      <a:pt x="1678" y="202"/>
                    </a:lnTo>
                    <a:lnTo>
                      <a:pt x="1694" y="194"/>
                    </a:lnTo>
                    <a:lnTo>
                      <a:pt x="1706" y="187"/>
                    </a:lnTo>
                    <a:lnTo>
                      <a:pt x="1722" y="178"/>
                    </a:lnTo>
                    <a:lnTo>
                      <a:pt x="1734" y="175"/>
                    </a:lnTo>
                    <a:lnTo>
                      <a:pt x="1750" y="167"/>
                    </a:lnTo>
                    <a:lnTo>
                      <a:pt x="1761" y="159"/>
                    </a:lnTo>
                    <a:lnTo>
                      <a:pt x="1777" y="151"/>
                    </a:lnTo>
                    <a:lnTo>
                      <a:pt x="1789" y="143"/>
                    </a:lnTo>
                    <a:lnTo>
                      <a:pt x="1805" y="135"/>
                    </a:lnTo>
                    <a:lnTo>
                      <a:pt x="1817" y="131"/>
                    </a:lnTo>
                    <a:lnTo>
                      <a:pt x="1833" y="123"/>
                    </a:lnTo>
                    <a:lnTo>
                      <a:pt x="1845" y="115"/>
                    </a:lnTo>
                    <a:lnTo>
                      <a:pt x="1861" y="111"/>
                    </a:lnTo>
                    <a:lnTo>
                      <a:pt x="1875" y="104"/>
                    </a:lnTo>
                    <a:lnTo>
                      <a:pt x="1888" y="95"/>
                    </a:lnTo>
                    <a:lnTo>
                      <a:pt x="1903" y="92"/>
                    </a:lnTo>
                    <a:lnTo>
                      <a:pt x="1919" y="83"/>
                    </a:lnTo>
                    <a:lnTo>
                      <a:pt x="1931" y="79"/>
                    </a:lnTo>
                    <a:lnTo>
                      <a:pt x="1947" y="72"/>
                    </a:lnTo>
                    <a:lnTo>
                      <a:pt x="1963" y="67"/>
                    </a:lnTo>
                    <a:lnTo>
                      <a:pt x="1975" y="60"/>
                    </a:lnTo>
                    <a:lnTo>
                      <a:pt x="1991" y="56"/>
                    </a:lnTo>
                    <a:lnTo>
                      <a:pt x="2007" y="52"/>
                    </a:lnTo>
                    <a:lnTo>
                      <a:pt x="2023" y="44"/>
                    </a:lnTo>
                    <a:lnTo>
                      <a:pt x="2034" y="40"/>
                    </a:lnTo>
                    <a:lnTo>
                      <a:pt x="2050" y="36"/>
                    </a:lnTo>
                    <a:lnTo>
                      <a:pt x="2066" y="32"/>
                    </a:lnTo>
                    <a:lnTo>
                      <a:pt x="2081" y="28"/>
                    </a:lnTo>
                    <a:lnTo>
                      <a:pt x="2097" y="20"/>
                    </a:lnTo>
                    <a:lnTo>
                      <a:pt x="2113" y="16"/>
                    </a:lnTo>
                    <a:lnTo>
                      <a:pt x="2129" y="12"/>
                    </a:lnTo>
                    <a:lnTo>
                      <a:pt x="2145" y="12"/>
                    </a:lnTo>
                    <a:lnTo>
                      <a:pt x="2161" y="9"/>
                    </a:lnTo>
                    <a:lnTo>
                      <a:pt x="2176" y="4"/>
                    </a:lnTo>
                    <a:lnTo>
                      <a:pt x="2185" y="4"/>
                    </a:lnTo>
                    <a:lnTo>
                      <a:pt x="2192" y="0"/>
                    </a:lnTo>
                    <a:lnTo>
                      <a:pt x="2201" y="0"/>
                    </a:lnTo>
                    <a:lnTo>
                      <a:pt x="2208" y="0"/>
                    </a:lnTo>
                    <a:lnTo>
                      <a:pt x="2217" y="0"/>
                    </a:lnTo>
                    <a:lnTo>
                      <a:pt x="2220" y="0"/>
                    </a:lnTo>
                    <a:lnTo>
                      <a:pt x="2229" y="4"/>
                    </a:lnTo>
                    <a:lnTo>
                      <a:pt x="2236" y="4"/>
                    </a:lnTo>
                    <a:lnTo>
                      <a:pt x="2240" y="4"/>
                    </a:lnTo>
                    <a:lnTo>
                      <a:pt x="2248" y="9"/>
                    </a:lnTo>
                    <a:lnTo>
                      <a:pt x="2252" y="12"/>
                    </a:lnTo>
                    <a:lnTo>
                      <a:pt x="2256" y="12"/>
                    </a:lnTo>
                    <a:lnTo>
                      <a:pt x="2264" y="16"/>
                    </a:lnTo>
                    <a:lnTo>
                      <a:pt x="2268" y="20"/>
                    </a:lnTo>
                    <a:lnTo>
                      <a:pt x="2271" y="25"/>
                    </a:lnTo>
                    <a:lnTo>
                      <a:pt x="2280" y="25"/>
                    </a:lnTo>
                    <a:lnTo>
                      <a:pt x="2284" y="28"/>
                    </a:lnTo>
                    <a:lnTo>
                      <a:pt x="2287" y="32"/>
                    </a:lnTo>
                    <a:lnTo>
                      <a:pt x="2292" y="36"/>
                    </a:lnTo>
                    <a:lnTo>
                      <a:pt x="2296" y="44"/>
                    </a:lnTo>
                    <a:lnTo>
                      <a:pt x="2299" y="48"/>
                    </a:lnTo>
                    <a:lnTo>
                      <a:pt x="2303" y="52"/>
                    </a:lnTo>
                    <a:lnTo>
                      <a:pt x="2308" y="56"/>
                    </a:lnTo>
                    <a:lnTo>
                      <a:pt x="2312" y="60"/>
                    </a:lnTo>
                    <a:lnTo>
                      <a:pt x="2315" y="67"/>
                    </a:lnTo>
                    <a:lnTo>
                      <a:pt x="2319" y="72"/>
                    </a:lnTo>
                    <a:lnTo>
                      <a:pt x="2319" y="76"/>
                    </a:lnTo>
                    <a:lnTo>
                      <a:pt x="2324" y="83"/>
                    </a:lnTo>
                    <a:lnTo>
                      <a:pt x="2327" y="88"/>
                    </a:lnTo>
                    <a:lnTo>
                      <a:pt x="2327" y="95"/>
                    </a:lnTo>
                    <a:lnTo>
                      <a:pt x="2331" y="99"/>
                    </a:lnTo>
                    <a:lnTo>
                      <a:pt x="2331" y="107"/>
                    </a:lnTo>
                    <a:lnTo>
                      <a:pt x="2335" y="111"/>
                    </a:lnTo>
                    <a:lnTo>
                      <a:pt x="2335" y="115"/>
                    </a:lnTo>
                    <a:lnTo>
                      <a:pt x="2340" y="123"/>
                    </a:lnTo>
                    <a:lnTo>
                      <a:pt x="2340" y="127"/>
                    </a:lnTo>
                    <a:lnTo>
                      <a:pt x="2340" y="135"/>
                    </a:lnTo>
                    <a:lnTo>
                      <a:pt x="2343" y="139"/>
                    </a:lnTo>
                    <a:lnTo>
                      <a:pt x="2343" y="147"/>
                    </a:lnTo>
                    <a:lnTo>
                      <a:pt x="2343" y="15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4" name="Freeform 250">
                <a:extLst>
                  <a:ext uri="{FF2B5EF4-FFF2-40B4-BE49-F238E27FC236}">
                    <a16:creationId xmlns:a16="http://schemas.microsoft.com/office/drawing/2014/main" id="{515D5A08-5A1C-43EB-B068-DE94853673B3}"/>
                  </a:ext>
                </a:extLst>
              </p:cNvPr>
              <p:cNvSpPr>
                <a:spLocks/>
              </p:cNvSpPr>
              <p:nvPr/>
            </p:nvSpPr>
            <p:spPr bwMode="auto">
              <a:xfrm>
                <a:off x="3517" y="2184"/>
                <a:ext cx="119" cy="561"/>
              </a:xfrm>
              <a:custGeom>
                <a:avLst/>
                <a:gdLst>
                  <a:gd name="T0" fmla="*/ 578 w 594"/>
                  <a:gd name="T1" fmla="*/ 217 h 2805"/>
                  <a:gd name="T2" fmla="*/ 594 w 594"/>
                  <a:gd name="T3" fmla="*/ 2805 h 2805"/>
                  <a:gd name="T4" fmla="*/ 60 w 594"/>
                  <a:gd name="T5" fmla="*/ 2567 h 2805"/>
                  <a:gd name="T6" fmla="*/ 0 w 594"/>
                  <a:gd name="T7" fmla="*/ 0 h 2805"/>
                  <a:gd name="T8" fmla="*/ 578 w 594"/>
                  <a:gd name="T9" fmla="*/ 217 h 2805"/>
                  <a:gd name="T10" fmla="*/ 0 60000 65536"/>
                  <a:gd name="T11" fmla="*/ 0 60000 65536"/>
                  <a:gd name="T12" fmla="*/ 0 60000 65536"/>
                  <a:gd name="T13" fmla="*/ 0 60000 65536"/>
                  <a:gd name="T14" fmla="*/ 0 60000 65536"/>
                  <a:gd name="T15" fmla="*/ 0 w 594"/>
                  <a:gd name="T16" fmla="*/ 0 h 2805"/>
                  <a:gd name="T17" fmla="*/ 594 w 594"/>
                  <a:gd name="T18" fmla="*/ 2805 h 2805"/>
                </a:gdLst>
                <a:ahLst/>
                <a:cxnLst>
                  <a:cxn ang="T10">
                    <a:pos x="T0" y="T1"/>
                  </a:cxn>
                  <a:cxn ang="T11">
                    <a:pos x="T2" y="T3"/>
                  </a:cxn>
                  <a:cxn ang="T12">
                    <a:pos x="T4" y="T5"/>
                  </a:cxn>
                  <a:cxn ang="T13">
                    <a:pos x="T6" y="T7"/>
                  </a:cxn>
                  <a:cxn ang="T14">
                    <a:pos x="T8" y="T9"/>
                  </a:cxn>
                </a:cxnLst>
                <a:rect l="T15" t="T16" r="T17" b="T18"/>
                <a:pathLst>
                  <a:path w="594" h="2805">
                    <a:moveTo>
                      <a:pt x="578" y="217"/>
                    </a:moveTo>
                    <a:lnTo>
                      <a:pt x="594" y="2805"/>
                    </a:lnTo>
                    <a:lnTo>
                      <a:pt x="60" y="2567"/>
                    </a:lnTo>
                    <a:lnTo>
                      <a:pt x="0" y="0"/>
                    </a:lnTo>
                    <a:lnTo>
                      <a:pt x="578" y="217"/>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5" name="Freeform 251">
                <a:extLst>
                  <a:ext uri="{FF2B5EF4-FFF2-40B4-BE49-F238E27FC236}">
                    <a16:creationId xmlns:a16="http://schemas.microsoft.com/office/drawing/2014/main" id="{C186AEC6-D862-4C76-9A7A-4D2BC4B834C9}"/>
                  </a:ext>
                </a:extLst>
              </p:cNvPr>
              <p:cNvSpPr>
                <a:spLocks/>
              </p:cNvSpPr>
              <p:nvPr/>
            </p:nvSpPr>
            <p:spPr bwMode="auto">
              <a:xfrm>
                <a:off x="2888" y="2358"/>
                <a:ext cx="62" cy="506"/>
              </a:xfrm>
              <a:custGeom>
                <a:avLst/>
                <a:gdLst>
                  <a:gd name="T0" fmla="*/ 0 w 312"/>
                  <a:gd name="T1" fmla="*/ 0 h 2533"/>
                  <a:gd name="T2" fmla="*/ 308 w 312"/>
                  <a:gd name="T3" fmla="*/ 2513 h 2533"/>
                  <a:gd name="T4" fmla="*/ 308 w 312"/>
                  <a:gd name="T5" fmla="*/ 2517 h 2533"/>
                  <a:gd name="T6" fmla="*/ 312 w 312"/>
                  <a:gd name="T7" fmla="*/ 2517 h 2533"/>
                  <a:gd name="T8" fmla="*/ 312 w 312"/>
                  <a:gd name="T9" fmla="*/ 2521 h 2533"/>
                  <a:gd name="T10" fmla="*/ 312 w 312"/>
                  <a:gd name="T11" fmla="*/ 2525 h 2533"/>
                  <a:gd name="T12" fmla="*/ 312 w 312"/>
                  <a:gd name="T13" fmla="*/ 2529 h 2533"/>
                  <a:gd name="T14" fmla="*/ 312 w 312"/>
                  <a:gd name="T15" fmla="*/ 2533 h 2533"/>
                  <a:gd name="T16" fmla="*/ 0 w 312"/>
                  <a:gd name="T17" fmla="*/ 16 h 2533"/>
                  <a:gd name="T18" fmla="*/ 0 w 312"/>
                  <a:gd name="T19" fmla="*/ 11 h 2533"/>
                  <a:gd name="T20" fmla="*/ 0 w 312"/>
                  <a:gd name="T21" fmla="*/ 8 h 2533"/>
                  <a:gd name="T22" fmla="*/ 0 w 312"/>
                  <a:gd name="T23" fmla="*/ 4 h 2533"/>
                  <a:gd name="T24" fmla="*/ 0 w 312"/>
                  <a:gd name="T25" fmla="*/ 0 h 25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2"/>
                  <a:gd name="T40" fmla="*/ 0 h 2533"/>
                  <a:gd name="T41" fmla="*/ 312 w 312"/>
                  <a:gd name="T42" fmla="*/ 2533 h 25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2" h="2533">
                    <a:moveTo>
                      <a:pt x="0" y="0"/>
                    </a:moveTo>
                    <a:lnTo>
                      <a:pt x="308" y="2513"/>
                    </a:lnTo>
                    <a:lnTo>
                      <a:pt x="308" y="2517"/>
                    </a:lnTo>
                    <a:lnTo>
                      <a:pt x="312" y="2517"/>
                    </a:lnTo>
                    <a:lnTo>
                      <a:pt x="312" y="2521"/>
                    </a:lnTo>
                    <a:lnTo>
                      <a:pt x="312" y="2525"/>
                    </a:lnTo>
                    <a:lnTo>
                      <a:pt x="312" y="2529"/>
                    </a:lnTo>
                    <a:lnTo>
                      <a:pt x="312" y="2533"/>
                    </a:lnTo>
                    <a:lnTo>
                      <a:pt x="0" y="16"/>
                    </a:lnTo>
                    <a:lnTo>
                      <a:pt x="0" y="11"/>
                    </a:lnTo>
                    <a:lnTo>
                      <a:pt x="0" y="8"/>
                    </a:lnTo>
                    <a:lnTo>
                      <a:pt x="0" y="4"/>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6" name="Freeform 252">
                <a:extLst>
                  <a:ext uri="{FF2B5EF4-FFF2-40B4-BE49-F238E27FC236}">
                    <a16:creationId xmlns:a16="http://schemas.microsoft.com/office/drawing/2014/main" id="{3E0FFC95-8ADD-4CEB-A5C8-19BF5064FF97}"/>
                  </a:ext>
                </a:extLst>
              </p:cNvPr>
              <p:cNvSpPr>
                <a:spLocks/>
              </p:cNvSpPr>
              <p:nvPr/>
            </p:nvSpPr>
            <p:spPr bwMode="auto">
              <a:xfrm>
                <a:off x="2888" y="2361"/>
                <a:ext cx="62" cy="510"/>
              </a:xfrm>
              <a:custGeom>
                <a:avLst/>
                <a:gdLst>
                  <a:gd name="T0" fmla="*/ 0 w 312"/>
                  <a:gd name="T1" fmla="*/ 0 h 2553"/>
                  <a:gd name="T2" fmla="*/ 312 w 312"/>
                  <a:gd name="T3" fmla="*/ 2517 h 2553"/>
                  <a:gd name="T4" fmla="*/ 312 w 312"/>
                  <a:gd name="T5" fmla="*/ 2521 h 2553"/>
                  <a:gd name="T6" fmla="*/ 312 w 312"/>
                  <a:gd name="T7" fmla="*/ 2525 h 2553"/>
                  <a:gd name="T8" fmla="*/ 312 w 312"/>
                  <a:gd name="T9" fmla="*/ 2529 h 2553"/>
                  <a:gd name="T10" fmla="*/ 312 w 312"/>
                  <a:gd name="T11" fmla="*/ 2532 h 2553"/>
                  <a:gd name="T12" fmla="*/ 312 w 312"/>
                  <a:gd name="T13" fmla="*/ 2537 h 2553"/>
                  <a:gd name="T14" fmla="*/ 312 w 312"/>
                  <a:gd name="T15" fmla="*/ 2541 h 2553"/>
                  <a:gd name="T16" fmla="*/ 312 w 312"/>
                  <a:gd name="T17" fmla="*/ 2545 h 2553"/>
                  <a:gd name="T18" fmla="*/ 312 w 312"/>
                  <a:gd name="T19" fmla="*/ 2548 h 2553"/>
                  <a:gd name="T20" fmla="*/ 312 w 312"/>
                  <a:gd name="T21" fmla="*/ 2553 h 2553"/>
                  <a:gd name="T22" fmla="*/ 308 w 312"/>
                  <a:gd name="T23" fmla="*/ 2553 h 2553"/>
                  <a:gd name="T24" fmla="*/ 0 w 312"/>
                  <a:gd name="T25" fmla="*/ 35 h 2553"/>
                  <a:gd name="T26" fmla="*/ 0 w 312"/>
                  <a:gd name="T27" fmla="*/ 32 h 2553"/>
                  <a:gd name="T28" fmla="*/ 0 w 312"/>
                  <a:gd name="T29" fmla="*/ 27 h 2553"/>
                  <a:gd name="T30" fmla="*/ 0 w 312"/>
                  <a:gd name="T31" fmla="*/ 23 h 2553"/>
                  <a:gd name="T32" fmla="*/ 0 w 312"/>
                  <a:gd name="T33" fmla="*/ 20 h 2553"/>
                  <a:gd name="T34" fmla="*/ 0 w 312"/>
                  <a:gd name="T35" fmla="*/ 16 h 2553"/>
                  <a:gd name="T36" fmla="*/ 0 w 312"/>
                  <a:gd name="T37" fmla="*/ 11 h 2553"/>
                  <a:gd name="T38" fmla="*/ 0 w 312"/>
                  <a:gd name="T39" fmla="*/ 7 h 2553"/>
                  <a:gd name="T40" fmla="*/ 0 w 312"/>
                  <a:gd name="T41" fmla="*/ 4 h 2553"/>
                  <a:gd name="T42" fmla="*/ 0 w 312"/>
                  <a:gd name="T43" fmla="*/ 0 h 25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2"/>
                  <a:gd name="T67" fmla="*/ 0 h 2553"/>
                  <a:gd name="T68" fmla="*/ 312 w 312"/>
                  <a:gd name="T69" fmla="*/ 2553 h 25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2" h="2553">
                    <a:moveTo>
                      <a:pt x="0" y="0"/>
                    </a:moveTo>
                    <a:lnTo>
                      <a:pt x="312" y="2517"/>
                    </a:lnTo>
                    <a:lnTo>
                      <a:pt x="312" y="2521"/>
                    </a:lnTo>
                    <a:lnTo>
                      <a:pt x="312" y="2525"/>
                    </a:lnTo>
                    <a:lnTo>
                      <a:pt x="312" y="2529"/>
                    </a:lnTo>
                    <a:lnTo>
                      <a:pt x="312" y="2532"/>
                    </a:lnTo>
                    <a:lnTo>
                      <a:pt x="312" y="2537"/>
                    </a:lnTo>
                    <a:lnTo>
                      <a:pt x="312" y="2541"/>
                    </a:lnTo>
                    <a:lnTo>
                      <a:pt x="312" y="2545"/>
                    </a:lnTo>
                    <a:lnTo>
                      <a:pt x="312" y="2548"/>
                    </a:lnTo>
                    <a:lnTo>
                      <a:pt x="312" y="2553"/>
                    </a:lnTo>
                    <a:lnTo>
                      <a:pt x="308" y="2553"/>
                    </a:lnTo>
                    <a:lnTo>
                      <a:pt x="0" y="35"/>
                    </a:lnTo>
                    <a:lnTo>
                      <a:pt x="0" y="32"/>
                    </a:lnTo>
                    <a:lnTo>
                      <a:pt x="0" y="27"/>
                    </a:lnTo>
                    <a:lnTo>
                      <a:pt x="0" y="23"/>
                    </a:lnTo>
                    <a:lnTo>
                      <a:pt x="0" y="20"/>
                    </a:lnTo>
                    <a:lnTo>
                      <a:pt x="0" y="16"/>
                    </a:lnTo>
                    <a:lnTo>
                      <a:pt x="0" y="11"/>
                    </a:lnTo>
                    <a:lnTo>
                      <a:pt x="0" y="7"/>
                    </a:lnTo>
                    <a:lnTo>
                      <a:pt x="0" y="4"/>
                    </a:lnTo>
                    <a:lnTo>
                      <a:pt x="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7" name="Freeform 253">
                <a:extLst>
                  <a:ext uri="{FF2B5EF4-FFF2-40B4-BE49-F238E27FC236}">
                    <a16:creationId xmlns:a16="http://schemas.microsoft.com/office/drawing/2014/main" id="{FD8B6286-EB8F-4E18-961B-E40D6682998C}"/>
                  </a:ext>
                </a:extLst>
              </p:cNvPr>
              <p:cNvSpPr>
                <a:spLocks/>
              </p:cNvSpPr>
              <p:nvPr/>
            </p:nvSpPr>
            <p:spPr bwMode="auto">
              <a:xfrm>
                <a:off x="2886" y="2368"/>
                <a:ext cx="64" cy="514"/>
              </a:xfrm>
              <a:custGeom>
                <a:avLst/>
                <a:gdLst>
                  <a:gd name="T0" fmla="*/ 12 w 320"/>
                  <a:gd name="T1" fmla="*/ 0 h 2569"/>
                  <a:gd name="T2" fmla="*/ 320 w 320"/>
                  <a:gd name="T3" fmla="*/ 2518 h 2569"/>
                  <a:gd name="T4" fmla="*/ 320 w 320"/>
                  <a:gd name="T5" fmla="*/ 2522 h 2569"/>
                  <a:gd name="T6" fmla="*/ 320 w 320"/>
                  <a:gd name="T7" fmla="*/ 2525 h 2569"/>
                  <a:gd name="T8" fmla="*/ 320 w 320"/>
                  <a:gd name="T9" fmla="*/ 2529 h 2569"/>
                  <a:gd name="T10" fmla="*/ 320 w 320"/>
                  <a:gd name="T11" fmla="*/ 2534 h 2569"/>
                  <a:gd name="T12" fmla="*/ 320 w 320"/>
                  <a:gd name="T13" fmla="*/ 2537 h 2569"/>
                  <a:gd name="T14" fmla="*/ 320 w 320"/>
                  <a:gd name="T15" fmla="*/ 2541 h 2569"/>
                  <a:gd name="T16" fmla="*/ 320 w 320"/>
                  <a:gd name="T17" fmla="*/ 2545 h 2569"/>
                  <a:gd name="T18" fmla="*/ 320 w 320"/>
                  <a:gd name="T19" fmla="*/ 2550 h 2569"/>
                  <a:gd name="T20" fmla="*/ 317 w 320"/>
                  <a:gd name="T21" fmla="*/ 2550 h 2569"/>
                  <a:gd name="T22" fmla="*/ 317 w 320"/>
                  <a:gd name="T23" fmla="*/ 2553 h 2569"/>
                  <a:gd name="T24" fmla="*/ 317 w 320"/>
                  <a:gd name="T25" fmla="*/ 2557 h 2569"/>
                  <a:gd name="T26" fmla="*/ 317 w 320"/>
                  <a:gd name="T27" fmla="*/ 2561 h 2569"/>
                  <a:gd name="T28" fmla="*/ 317 w 320"/>
                  <a:gd name="T29" fmla="*/ 2565 h 2569"/>
                  <a:gd name="T30" fmla="*/ 317 w 320"/>
                  <a:gd name="T31" fmla="*/ 2569 h 2569"/>
                  <a:gd name="T32" fmla="*/ 312 w 320"/>
                  <a:gd name="T33" fmla="*/ 2569 h 2569"/>
                  <a:gd name="T34" fmla="*/ 0 w 320"/>
                  <a:gd name="T35" fmla="*/ 52 h 2569"/>
                  <a:gd name="T36" fmla="*/ 0 w 320"/>
                  <a:gd name="T37" fmla="*/ 48 h 2569"/>
                  <a:gd name="T38" fmla="*/ 4 w 320"/>
                  <a:gd name="T39" fmla="*/ 48 h 2569"/>
                  <a:gd name="T40" fmla="*/ 4 w 320"/>
                  <a:gd name="T41" fmla="*/ 44 h 2569"/>
                  <a:gd name="T42" fmla="*/ 4 w 320"/>
                  <a:gd name="T43" fmla="*/ 41 h 2569"/>
                  <a:gd name="T44" fmla="*/ 4 w 320"/>
                  <a:gd name="T45" fmla="*/ 36 h 2569"/>
                  <a:gd name="T46" fmla="*/ 4 w 320"/>
                  <a:gd name="T47" fmla="*/ 32 h 2569"/>
                  <a:gd name="T48" fmla="*/ 7 w 320"/>
                  <a:gd name="T49" fmla="*/ 32 h 2569"/>
                  <a:gd name="T50" fmla="*/ 7 w 320"/>
                  <a:gd name="T51" fmla="*/ 28 h 2569"/>
                  <a:gd name="T52" fmla="*/ 7 w 320"/>
                  <a:gd name="T53" fmla="*/ 25 h 2569"/>
                  <a:gd name="T54" fmla="*/ 7 w 320"/>
                  <a:gd name="T55" fmla="*/ 20 h 2569"/>
                  <a:gd name="T56" fmla="*/ 7 w 320"/>
                  <a:gd name="T57" fmla="*/ 16 h 2569"/>
                  <a:gd name="T58" fmla="*/ 7 w 320"/>
                  <a:gd name="T59" fmla="*/ 13 h 2569"/>
                  <a:gd name="T60" fmla="*/ 7 w 320"/>
                  <a:gd name="T61" fmla="*/ 9 h 2569"/>
                  <a:gd name="T62" fmla="*/ 12 w 320"/>
                  <a:gd name="T63" fmla="*/ 9 h 2569"/>
                  <a:gd name="T64" fmla="*/ 12 w 320"/>
                  <a:gd name="T65" fmla="*/ 4 h 2569"/>
                  <a:gd name="T66" fmla="*/ 12 w 320"/>
                  <a:gd name="T67" fmla="*/ 0 h 25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569"/>
                  <a:gd name="T104" fmla="*/ 320 w 320"/>
                  <a:gd name="T105" fmla="*/ 2569 h 25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569">
                    <a:moveTo>
                      <a:pt x="12" y="0"/>
                    </a:moveTo>
                    <a:lnTo>
                      <a:pt x="320" y="2518"/>
                    </a:lnTo>
                    <a:lnTo>
                      <a:pt x="320" y="2522"/>
                    </a:lnTo>
                    <a:lnTo>
                      <a:pt x="320" y="2525"/>
                    </a:lnTo>
                    <a:lnTo>
                      <a:pt x="320" y="2529"/>
                    </a:lnTo>
                    <a:lnTo>
                      <a:pt x="320" y="2534"/>
                    </a:lnTo>
                    <a:lnTo>
                      <a:pt x="320" y="2537"/>
                    </a:lnTo>
                    <a:lnTo>
                      <a:pt x="320" y="2541"/>
                    </a:lnTo>
                    <a:lnTo>
                      <a:pt x="320" y="2545"/>
                    </a:lnTo>
                    <a:lnTo>
                      <a:pt x="320" y="2550"/>
                    </a:lnTo>
                    <a:lnTo>
                      <a:pt x="317" y="2550"/>
                    </a:lnTo>
                    <a:lnTo>
                      <a:pt x="317" y="2553"/>
                    </a:lnTo>
                    <a:lnTo>
                      <a:pt x="317" y="2557"/>
                    </a:lnTo>
                    <a:lnTo>
                      <a:pt x="317" y="2561"/>
                    </a:lnTo>
                    <a:lnTo>
                      <a:pt x="317" y="2565"/>
                    </a:lnTo>
                    <a:lnTo>
                      <a:pt x="317" y="2569"/>
                    </a:lnTo>
                    <a:lnTo>
                      <a:pt x="312" y="2569"/>
                    </a:lnTo>
                    <a:lnTo>
                      <a:pt x="0" y="52"/>
                    </a:lnTo>
                    <a:lnTo>
                      <a:pt x="0" y="48"/>
                    </a:lnTo>
                    <a:lnTo>
                      <a:pt x="4" y="48"/>
                    </a:lnTo>
                    <a:lnTo>
                      <a:pt x="4" y="44"/>
                    </a:lnTo>
                    <a:lnTo>
                      <a:pt x="4" y="41"/>
                    </a:lnTo>
                    <a:lnTo>
                      <a:pt x="4" y="36"/>
                    </a:lnTo>
                    <a:lnTo>
                      <a:pt x="4" y="32"/>
                    </a:lnTo>
                    <a:lnTo>
                      <a:pt x="7" y="32"/>
                    </a:lnTo>
                    <a:lnTo>
                      <a:pt x="7" y="28"/>
                    </a:lnTo>
                    <a:lnTo>
                      <a:pt x="7" y="25"/>
                    </a:lnTo>
                    <a:lnTo>
                      <a:pt x="7" y="20"/>
                    </a:lnTo>
                    <a:lnTo>
                      <a:pt x="7" y="16"/>
                    </a:lnTo>
                    <a:lnTo>
                      <a:pt x="7" y="13"/>
                    </a:lnTo>
                    <a:lnTo>
                      <a:pt x="7" y="9"/>
                    </a:lnTo>
                    <a:lnTo>
                      <a:pt x="12" y="9"/>
                    </a:lnTo>
                    <a:lnTo>
                      <a:pt x="12" y="4"/>
                    </a:lnTo>
                    <a:lnTo>
                      <a:pt x="12"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8" name="Freeform 254">
                <a:extLst>
                  <a:ext uri="{FF2B5EF4-FFF2-40B4-BE49-F238E27FC236}">
                    <a16:creationId xmlns:a16="http://schemas.microsoft.com/office/drawing/2014/main" id="{5365382E-F2E1-4FDE-93C5-C1A7AC6BE688}"/>
                  </a:ext>
                </a:extLst>
              </p:cNvPr>
              <p:cNvSpPr>
                <a:spLocks/>
              </p:cNvSpPr>
              <p:nvPr/>
            </p:nvSpPr>
            <p:spPr bwMode="auto">
              <a:xfrm>
                <a:off x="2874" y="2378"/>
                <a:ext cx="74" cy="526"/>
              </a:xfrm>
              <a:custGeom>
                <a:avLst/>
                <a:gdLst>
                  <a:gd name="T0" fmla="*/ 372 w 372"/>
                  <a:gd name="T1" fmla="*/ 2517 h 2628"/>
                  <a:gd name="T2" fmla="*/ 372 w 372"/>
                  <a:gd name="T3" fmla="*/ 2525 h 2628"/>
                  <a:gd name="T4" fmla="*/ 368 w 372"/>
                  <a:gd name="T5" fmla="*/ 2533 h 2628"/>
                  <a:gd name="T6" fmla="*/ 368 w 372"/>
                  <a:gd name="T7" fmla="*/ 2540 h 2628"/>
                  <a:gd name="T8" fmla="*/ 365 w 372"/>
                  <a:gd name="T9" fmla="*/ 2549 h 2628"/>
                  <a:gd name="T10" fmla="*/ 361 w 372"/>
                  <a:gd name="T11" fmla="*/ 2556 h 2628"/>
                  <a:gd name="T12" fmla="*/ 356 w 372"/>
                  <a:gd name="T13" fmla="*/ 2565 h 2628"/>
                  <a:gd name="T14" fmla="*/ 352 w 372"/>
                  <a:gd name="T15" fmla="*/ 2572 h 2628"/>
                  <a:gd name="T16" fmla="*/ 349 w 372"/>
                  <a:gd name="T17" fmla="*/ 2581 h 2628"/>
                  <a:gd name="T18" fmla="*/ 345 w 372"/>
                  <a:gd name="T19" fmla="*/ 2588 h 2628"/>
                  <a:gd name="T20" fmla="*/ 340 w 372"/>
                  <a:gd name="T21" fmla="*/ 2596 h 2628"/>
                  <a:gd name="T22" fmla="*/ 337 w 372"/>
                  <a:gd name="T23" fmla="*/ 2600 h 2628"/>
                  <a:gd name="T24" fmla="*/ 333 w 372"/>
                  <a:gd name="T25" fmla="*/ 2608 h 2628"/>
                  <a:gd name="T26" fmla="*/ 329 w 372"/>
                  <a:gd name="T27" fmla="*/ 2616 h 2628"/>
                  <a:gd name="T28" fmla="*/ 321 w 372"/>
                  <a:gd name="T29" fmla="*/ 2624 h 2628"/>
                  <a:gd name="T30" fmla="*/ 0 w 372"/>
                  <a:gd name="T31" fmla="*/ 107 h 2628"/>
                  <a:gd name="T32" fmla="*/ 9 w 372"/>
                  <a:gd name="T33" fmla="*/ 103 h 2628"/>
                  <a:gd name="T34" fmla="*/ 12 w 372"/>
                  <a:gd name="T35" fmla="*/ 95 h 2628"/>
                  <a:gd name="T36" fmla="*/ 16 w 372"/>
                  <a:gd name="T37" fmla="*/ 87 h 2628"/>
                  <a:gd name="T38" fmla="*/ 20 w 372"/>
                  <a:gd name="T39" fmla="*/ 83 h 2628"/>
                  <a:gd name="T40" fmla="*/ 25 w 372"/>
                  <a:gd name="T41" fmla="*/ 79 h 2628"/>
                  <a:gd name="T42" fmla="*/ 28 w 372"/>
                  <a:gd name="T43" fmla="*/ 75 h 2628"/>
                  <a:gd name="T44" fmla="*/ 32 w 372"/>
                  <a:gd name="T45" fmla="*/ 67 h 2628"/>
                  <a:gd name="T46" fmla="*/ 36 w 372"/>
                  <a:gd name="T47" fmla="*/ 59 h 2628"/>
                  <a:gd name="T48" fmla="*/ 40 w 372"/>
                  <a:gd name="T49" fmla="*/ 56 h 2628"/>
                  <a:gd name="T50" fmla="*/ 40 w 372"/>
                  <a:gd name="T51" fmla="*/ 47 h 2628"/>
                  <a:gd name="T52" fmla="*/ 44 w 372"/>
                  <a:gd name="T53" fmla="*/ 43 h 2628"/>
                  <a:gd name="T54" fmla="*/ 48 w 372"/>
                  <a:gd name="T55" fmla="*/ 40 h 2628"/>
                  <a:gd name="T56" fmla="*/ 48 w 372"/>
                  <a:gd name="T57" fmla="*/ 31 h 2628"/>
                  <a:gd name="T58" fmla="*/ 51 w 372"/>
                  <a:gd name="T59" fmla="*/ 24 h 2628"/>
                  <a:gd name="T60" fmla="*/ 56 w 372"/>
                  <a:gd name="T61" fmla="*/ 16 h 2628"/>
                  <a:gd name="T62" fmla="*/ 60 w 372"/>
                  <a:gd name="T63" fmla="*/ 8 h 2628"/>
                  <a:gd name="T64" fmla="*/ 60 w 372"/>
                  <a:gd name="T65" fmla="*/ 0 h 26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2"/>
                  <a:gd name="T100" fmla="*/ 0 h 2628"/>
                  <a:gd name="T101" fmla="*/ 372 w 372"/>
                  <a:gd name="T102" fmla="*/ 2628 h 26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2" h="2628">
                    <a:moveTo>
                      <a:pt x="60" y="0"/>
                    </a:moveTo>
                    <a:lnTo>
                      <a:pt x="372" y="2517"/>
                    </a:lnTo>
                    <a:lnTo>
                      <a:pt x="372" y="2521"/>
                    </a:lnTo>
                    <a:lnTo>
                      <a:pt x="372" y="2525"/>
                    </a:lnTo>
                    <a:lnTo>
                      <a:pt x="372" y="2529"/>
                    </a:lnTo>
                    <a:lnTo>
                      <a:pt x="368" y="2533"/>
                    </a:lnTo>
                    <a:lnTo>
                      <a:pt x="368" y="2537"/>
                    </a:lnTo>
                    <a:lnTo>
                      <a:pt x="368" y="2540"/>
                    </a:lnTo>
                    <a:lnTo>
                      <a:pt x="365" y="2545"/>
                    </a:lnTo>
                    <a:lnTo>
                      <a:pt x="365" y="2549"/>
                    </a:lnTo>
                    <a:lnTo>
                      <a:pt x="365" y="2553"/>
                    </a:lnTo>
                    <a:lnTo>
                      <a:pt x="361" y="2556"/>
                    </a:lnTo>
                    <a:lnTo>
                      <a:pt x="361" y="2561"/>
                    </a:lnTo>
                    <a:lnTo>
                      <a:pt x="356" y="2565"/>
                    </a:lnTo>
                    <a:lnTo>
                      <a:pt x="356" y="2568"/>
                    </a:lnTo>
                    <a:lnTo>
                      <a:pt x="352" y="2572"/>
                    </a:lnTo>
                    <a:lnTo>
                      <a:pt x="352" y="2577"/>
                    </a:lnTo>
                    <a:lnTo>
                      <a:pt x="349" y="2581"/>
                    </a:lnTo>
                    <a:lnTo>
                      <a:pt x="349" y="2584"/>
                    </a:lnTo>
                    <a:lnTo>
                      <a:pt x="345" y="2588"/>
                    </a:lnTo>
                    <a:lnTo>
                      <a:pt x="345" y="2593"/>
                    </a:lnTo>
                    <a:lnTo>
                      <a:pt x="340" y="2596"/>
                    </a:lnTo>
                    <a:lnTo>
                      <a:pt x="340" y="2600"/>
                    </a:lnTo>
                    <a:lnTo>
                      <a:pt x="337" y="2600"/>
                    </a:lnTo>
                    <a:lnTo>
                      <a:pt x="337" y="2604"/>
                    </a:lnTo>
                    <a:lnTo>
                      <a:pt x="333" y="2608"/>
                    </a:lnTo>
                    <a:lnTo>
                      <a:pt x="329" y="2612"/>
                    </a:lnTo>
                    <a:lnTo>
                      <a:pt x="329" y="2616"/>
                    </a:lnTo>
                    <a:lnTo>
                      <a:pt x="324" y="2620"/>
                    </a:lnTo>
                    <a:lnTo>
                      <a:pt x="321" y="2624"/>
                    </a:lnTo>
                    <a:lnTo>
                      <a:pt x="321" y="2628"/>
                    </a:lnTo>
                    <a:lnTo>
                      <a:pt x="0" y="107"/>
                    </a:lnTo>
                    <a:lnTo>
                      <a:pt x="4" y="103"/>
                    </a:lnTo>
                    <a:lnTo>
                      <a:pt x="9" y="103"/>
                    </a:lnTo>
                    <a:lnTo>
                      <a:pt x="9" y="98"/>
                    </a:lnTo>
                    <a:lnTo>
                      <a:pt x="12" y="95"/>
                    </a:lnTo>
                    <a:lnTo>
                      <a:pt x="16" y="91"/>
                    </a:lnTo>
                    <a:lnTo>
                      <a:pt x="16" y="87"/>
                    </a:lnTo>
                    <a:lnTo>
                      <a:pt x="20" y="87"/>
                    </a:lnTo>
                    <a:lnTo>
                      <a:pt x="20" y="83"/>
                    </a:lnTo>
                    <a:lnTo>
                      <a:pt x="25" y="83"/>
                    </a:lnTo>
                    <a:lnTo>
                      <a:pt x="25" y="79"/>
                    </a:lnTo>
                    <a:lnTo>
                      <a:pt x="25" y="75"/>
                    </a:lnTo>
                    <a:lnTo>
                      <a:pt x="28" y="75"/>
                    </a:lnTo>
                    <a:lnTo>
                      <a:pt x="28" y="71"/>
                    </a:lnTo>
                    <a:lnTo>
                      <a:pt x="32" y="67"/>
                    </a:lnTo>
                    <a:lnTo>
                      <a:pt x="36" y="63"/>
                    </a:lnTo>
                    <a:lnTo>
                      <a:pt x="36" y="59"/>
                    </a:lnTo>
                    <a:lnTo>
                      <a:pt x="36" y="56"/>
                    </a:lnTo>
                    <a:lnTo>
                      <a:pt x="40" y="56"/>
                    </a:lnTo>
                    <a:lnTo>
                      <a:pt x="40" y="51"/>
                    </a:lnTo>
                    <a:lnTo>
                      <a:pt x="40" y="47"/>
                    </a:lnTo>
                    <a:lnTo>
                      <a:pt x="44" y="47"/>
                    </a:lnTo>
                    <a:lnTo>
                      <a:pt x="44" y="43"/>
                    </a:lnTo>
                    <a:lnTo>
                      <a:pt x="44" y="40"/>
                    </a:lnTo>
                    <a:lnTo>
                      <a:pt x="48" y="40"/>
                    </a:lnTo>
                    <a:lnTo>
                      <a:pt x="48" y="35"/>
                    </a:lnTo>
                    <a:lnTo>
                      <a:pt x="48" y="31"/>
                    </a:lnTo>
                    <a:lnTo>
                      <a:pt x="51" y="28"/>
                    </a:lnTo>
                    <a:lnTo>
                      <a:pt x="51" y="24"/>
                    </a:lnTo>
                    <a:lnTo>
                      <a:pt x="56" y="19"/>
                    </a:lnTo>
                    <a:lnTo>
                      <a:pt x="56" y="16"/>
                    </a:lnTo>
                    <a:lnTo>
                      <a:pt x="56" y="12"/>
                    </a:lnTo>
                    <a:lnTo>
                      <a:pt x="60" y="8"/>
                    </a:lnTo>
                    <a:lnTo>
                      <a:pt x="60" y="3"/>
                    </a:lnTo>
                    <a:lnTo>
                      <a:pt x="6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399" name="Freeform 255">
                <a:extLst>
                  <a:ext uri="{FF2B5EF4-FFF2-40B4-BE49-F238E27FC236}">
                    <a16:creationId xmlns:a16="http://schemas.microsoft.com/office/drawing/2014/main" id="{1F5EAEEF-C3AC-49DE-B4F7-75C260A6BDFD}"/>
                  </a:ext>
                </a:extLst>
              </p:cNvPr>
              <p:cNvSpPr>
                <a:spLocks/>
              </p:cNvSpPr>
              <p:nvPr/>
            </p:nvSpPr>
            <p:spPr bwMode="auto">
              <a:xfrm>
                <a:off x="2858" y="2400"/>
                <a:ext cx="80" cy="514"/>
              </a:xfrm>
              <a:custGeom>
                <a:avLst/>
                <a:gdLst>
                  <a:gd name="T0" fmla="*/ 79 w 400"/>
                  <a:gd name="T1" fmla="*/ 0 h 2572"/>
                  <a:gd name="T2" fmla="*/ 400 w 400"/>
                  <a:gd name="T3" fmla="*/ 2521 h 2572"/>
                  <a:gd name="T4" fmla="*/ 396 w 400"/>
                  <a:gd name="T5" fmla="*/ 2521 h 2572"/>
                  <a:gd name="T6" fmla="*/ 392 w 400"/>
                  <a:gd name="T7" fmla="*/ 2525 h 2572"/>
                  <a:gd name="T8" fmla="*/ 392 w 400"/>
                  <a:gd name="T9" fmla="*/ 2528 h 2572"/>
                  <a:gd name="T10" fmla="*/ 388 w 400"/>
                  <a:gd name="T11" fmla="*/ 2528 h 2572"/>
                  <a:gd name="T12" fmla="*/ 388 w 400"/>
                  <a:gd name="T13" fmla="*/ 2533 h 2572"/>
                  <a:gd name="T14" fmla="*/ 384 w 400"/>
                  <a:gd name="T15" fmla="*/ 2533 h 2572"/>
                  <a:gd name="T16" fmla="*/ 384 w 400"/>
                  <a:gd name="T17" fmla="*/ 2537 h 2572"/>
                  <a:gd name="T18" fmla="*/ 380 w 400"/>
                  <a:gd name="T19" fmla="*/ 2537 h 2572"/>
                  <a:gd name="T20" fmla="*/ 376 w 400"/>
                  <a:gd name="T21" fmla="*/ 2541 h 2572"/>
                  <a:gd name="T22" fmla="*/ 376 w 400"/>
                  <a:gd name="T23" fmla="*/ 2544 h 2572"/>
                  <a:gd name="T24" fmla="*/ 372 w 400"/>
                  <a:gd name="T25" fmla="*/ 2544 h 2572"/>
                  <a:gd name="T26" fmla="*/ 368 w 400"/>
                  <a:gd name="T27" fmla="*/ 2549 h 2572"/>
                  <a:gd name="T28" fmla="*/ 364 w 400"/>
                  <a:gd name="T29" fmla="*/ 2549 h 2572"/>
                  <a:gd name="T30" fmla="*/ 364 w 400"/>
                  <a:gd name="T31" fmla="*/ 2553 h 2572"/>
                  <a:gd name="T32" fmla="*/ 361 w 400"/>
                  <a:gd name="T33" fmla="*/ 2553 h 2572"/>
                  <a:gd name="T34" fmla="*/ 361 w 400"/>
                  <a:gd name="T35" fmla="*/ 2556 h 2572"/>
                  <a:gd name="T36" fmla="*/ 356 w 400"/>
                  <a:gd name="T37" fmla="*/ 2556 h 2572"/>
                  <a:gd name="T38" fmla="*/ 352 w 400"/>
                  <a:gd name="T39" fmla="*/ 2560 h 2572"/>
                  <a:gd name="T40" fmla="*/ 349 w 400"/>
                  <a:gd name="T41" fmla="*/ 2560 h 2572"/>
                  <a:gd name="T42" fmla="*/ 345 w 400"/>
                  <a:gd name="T43" fmla="*/ 2565 h 2572"/>
                  <a:gd name="T44" fmla="*/ 340 w 400"/>
                  <a:gd name="T45" fmla="*/ 2565 h 2572"/>
                  <a:gd name="T46" fmla="*/ 340 w 400"/>
                  <a:gd name="T47" fmla="*/ 2569 h 2572"/>
                  <a:gd name="T48" fmla="*/ 336 w 400"/>
                  <a:gd name="T49" fmla="*/ 2569 h 2572"/>
                  <a:gd name="T50" fmla="*/ 333 w 400"/>
                  <a:gd name="T51" fmla="*/ 2569 h 2572"/>
                  <a:gd name="T52" fmla="*/ 333 w 400"/>
                  <a:gd name="T53" fmla="*/ 2572 h 2572"/>
                  <a:gd name="T54" fmla="*/ 329 w 400"/>
                  <a:gd name="T55" fmla="*/ 2572 h 2572"/>
                  <a:gd name="T56" fmla="*/ 0 w 400"/>
                  <a:gd name="T57" fmla="*/ 55 h 2572"/>
                  <a:gd name="T58" fmla="*/ 4 w 400"/>
                  <a:gd name="T59" fmla="*/ 55 h 2572"/>
                  <a:gd name="T60" fmla="*/ 8 w 400"/>
                  <a:gd name="T61" fmla="*/ 51 h 2572"/>
                  <a:gd name="T62" fmla="*/ 12 w 400"/>
                  <a:gd name="T63" fmla="*/ 51 h 2572"/>
                  <a:gd name="T64" fmla="*/ 16 w 400"/>
                  <a:gd name="T65" fmla="*/ 47 h 2572"/>
                  <a:gd name="T66" fmla="*/ 20 w 400"/>
                  <a:gd name="T67" fmla="*/ 47 h 2572"/>
                  <a:gd name="T68" fmla="*/ 24 w 400"/>
                  <a:gd name="T69" fmla="*/ 44 h 2572"/>
                  <a:gd name="T70" fmla="*/ 28 w 400"/>
                  <a:gd name="T71" fmla="*/ 44 h 2572"/>
                  <a:gd name="T72" fmla="*/ 28 w 400"/>
                  <a:gd name="T73" fmla="*/ 39 h 2572"/>
                  <a:gd name="T74" fmla="*/ 32 w 400"/>
                  <a:gd name="T75" fmla="*/ 39 h 2572"/>
                  <a:gd name="T76" fmla="*/ 35 w 400"/>
                  <a:gd name="T77" fmla="*/ 35 h 2572"/>
                  <a:gd name="T78" fmla="*/ 40 w 400"/>
                  <a:gd name="T79" fmla="*/ 35 h 2572"/>
                  <a:gd name="T80" fmla="*/ 40 w 400"/>
                  <a:gd name="T81" fmla="*/ 32 h 2572"/>
                  <a:gd name="T82" fmla="*/ 44 w 400"/>
                  <a:gd name="T83" fmla="*/ 32 h 2572"/>
                  <a:gd name="T84" fmla="*/ 48 w 400"/>
                  <a:gd name="T85" fmla="*/ 28 h 2572"/>
                  <a:gd name="T86" fmla="*/ 51 w 400"/>
                  <a:gd name="T87" fmla="*/ 28 h 2572"/>
                  <a:gd name="T88" fmla="*/ 51 w 400"/>
                  <a:gd name="T89" fmla="*/ 23 h 2572"/>
                  <a:gd name="T90" fmla="*/ 56 w 400"/>
                  <a:gd name="T91" fmla="*/ 23 h 2572"/>
                  <a:gd name="T92" fmla="*/ 60 w 400"/>
                  <a:gd name="T93" fmla="*/ 19 h 2572"/>
                  <a:gd name="T94" fmla="*/ 63 w 400"/>
                  <a:gd name="T95" fmla="*/ 16 h 2572"/>
                  <a:gd name="T96" fmla="*/ 67 w 400"/>
                  <a:gd name="T97" fmla="*/ 16 h 2572"/>
                  <a:gd name="T98" fmla="*/ 67 w 400"/>
                  <a:gd name="T99" fmla="*/ 12 h 2572"/>
                  <a:gd name="T100" fmla="*/ 72 w 400"/>
                  <a:gd name="T101" fmla="*/ 7 h 2572"/>
                  <a:gd name="T102" fmla="*/ 76 w 400"/>
                  <a:gd name="T103" fmla="*/ 7 h 2572"/>
                  <a:gd name="T104" fmla="*/ 76 w 400"/>
                  <a:gd name="T105" fmla="*/ 4 h 2572"/>
                  <a:gd name="T106" fmla="*/ 79 w 400"/>
                  <a:gd name="T107" fmla="*/ 0 h 25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0"/>
                  <a:gd name="T163" fmla="*/ 0 h 2572"/>
                  <a:gd name="T164" fmla="*/ 400 w 400"/>
                  <a:gd name="T165" fmla="*/ 2572 h 25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0" h="2572">
                    <a:moveTo>
                      <a:pt x="79" y="0"/>
                    </a:moveTo>
                    <a:lnTo>
                      <a:pt x="400" y="2521"/>
                    </a:lnTo>
                    <a:lnTo>
                      <a:pt x="396" y="2521"/>
                    </a:lnTo>
                    <a:lnTo>
                      <a:pt x="392" y="2525"/>
                    </a:lnTo>
                    <a:lnTo>
                      <a:pt x="392" y="2528"/>
                    </a:lnTo>
                    <a:lnTo>
                      <a:pt x="388" y="2528"/>
                    </a:lnTo>
                    <a:lnTo>
                      <a:pt x="388" y="2533"/>
                    </a:lnTo>
                    <a:lnTo>
                      <a:pt x="384" y="2533"/>
                    </a:lnTo>
                    <a:lnTo>
                      <a:pt x="384" y="2537"/>
                    </a:lnTo>
                    <a:lnTo>
                      <a:pt x="380" y="2537"/>
                    </a:lnTo>
                    <a:lnTo>
                      <a:pt x="376" y="2541"/>
                    </a:lnTo>
                    <a:lnTo>
                      <a:pt x="376" y="2544"/>
                    </a:lnTo>
                    <a:lnTo>
                      <a:pt x="372" y="2544"/>
                    </a:lnTo>
                    <a:lnTo>
                      <a:pt x="368" y="2549"/>
                    </a:lnTo>
                    <a:lnTo>
                      <a:pt x="364" y="2549"/>
                    </a:lnTo>
                    <a:lnTo>
                      <a:pt x="364" y="2553"/>
                    </a:lnTo>
                    <a:lnTo>
                      <a:pt x="361" y="2553"/>
                    </a:lnTo>
                    <a:lnTo>
                      <a:pt x="361" y="2556"/>
                    </a:lnTo>
                    <a:lnTo>
                      <a:pt x="356" y="2556"/>
                    </a:lnTo>
                    <a:lnTo>
                      <a:pt x="352" y="2560"/>
                    </a:lnTo>
                    <a:lnTo>
                      <a:pt x="349" y="2560"/>
                    </a:lnTo>
                    <a:lnTo>
                      <a:pt x="345" y="2565"/>
                    </a:lnTo>
                    <a:lnTo>
                      <a:pt x="340" y="2565"/>
                    </a:lnTo>
                    <a:lnTo>
                      <a:pt x="340" y="2569"/>
                    </a:lnTo>
                    <a:lnTo>
                      <a:pt x="336" y="2569"/>
                    </a:lnTo>
                    <a:lnTo>
                      <a:pt x="333" y="2569"/>
                    </a:lnTo>
                    <a:lnTo>
                      <a:pt x="333" y="2572"/>
                    </a:lnTo>
                    <a:lnTo>
                      <a:pt x="329" y="2572"/>
                    </a:lnTo>
                    <a:lnTo>
                      <a:pt x="0" y="55"/>
                    </a:lnTo>
                    <a:lnTo>
                      <a:pt x="4" y="55"/>
                    </a:lnTo>
                    <a:lnTo>
                      <a:pt x="8" y="51"/>
                    </a:lnTo>
                    <a:lnTo>
                      <a:pt x="12" y="51"/>
                    </a:lnTo>
                    <a:lnTo>
                      <a:pt x="16" y="47"/>
                    </a:lnTo>
                    <a:lnTo>
                      <a:pt x="20" y="47"/>
                    </a:lnTo>
                    <a:lnTo>
                      <a:pt x="24" y="44"/>
                    </a:lnTo>
                    <a:lnTo>
                      <a:pt x="28" y="44"/>
                    </a:lnTo>
                    <a:lnTo>
                      <a:pt x="28" y="39"/>
                    </a:lnTo>
                    <a:lnTo>
                      <a:pt x="32" y="39"/>
                    </a:lnTo>
                    <a:lnTo>
                      <a:pt x="35" y="35"/>
                    </a:lnTo>
                    <a:lnTo>
                      <a:pt x="40" y="35"/>
                    </a:lnTo>
                    <a:lnTo>
                      <a:pt x="40" y="32"/>
                    </a:lnTo>
                    <a:lnTo>
                      <a:pt x="44" y="32"/>
                    </a:lnTo>
                    <a:lnTo>
                      <a:pt x="48" y="28"/>
                    </a:lnTo>
                    <a:lnTo>
                      <a:pt x="51" y="28"/>
                    </a:lnTo>
                    <a:lnTo>
                      <a:pt x="51" y="23"/>
                    </a:lnTo>
                    <a:lnTo>
                      <a:pt x="56" y="23"/>
                    </a:lnTo>
                    <a:lnTo>
                      <a:pt x="60" y="19"/>
                    </a:lnTo>
                    <a:lnTo>
                      <a:pt x="63" y="16"/>
                    </a:lnTo>
                    <a:lnTo>
                      <a:pt x="67" y="16"/>
                    </a:lnTo>
                    <a:lnTo>
                      <a:pt x="67" y="12"/>
                    </a:lnTo>
                    <a:lnTo>
                      <a:pt x="72" y="7"/>
                    </a:lnTo>
                    <a:lnTo>
                      <a:pt x="76" y="7"/>
                    </a:lnTo>
                    <a:lnTo>
                      <a:pt x="76" y="4"/>
                    </a:lnTo>
                    <a:lnTo>
                      <a:pt x="79"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0" name="Freeform 256">
                <a:extLst>
                  <a:ext uri="{FF2B5EF4-FFF2-40B4-BE49-F238E27FC236}">
                    <a16:creationId xmlns:a16="http://schemas.microsoft.com/office/drawing/2014/main" id="{87F359CA-4E07-4FD2-BC1A-1F621A45F5DB}"/>
                  </a:ext>
                </a:extLst>
              </p:cNvPr>
              <p:cNvSpPr>
                <a:spLocks/>
              </p:cNvSpPr>
              <p:nvPr/>
            </p:nvSpPr>
            <p:spPr bwMode="auto">
              <a:xfrm>
                <a:off x="2826" y="2411"/>
                <a:ext cx="98" cy="507"/>
              </a:xfrm>
              <a:custGeom>
                <a:avLst/>
                <a:gdLst>
                  <a:gd name="T0" fmla="*/ 487 w 487"/>
                  <a:gd name="T1" fmla="*/ 2517 h 2537"/>
                  <a:gd name="T2" fmla="*/ 479 w 487"/>
                  <a:gd name="T3" fmla="*/ 2521 h 2537"/>
                  <a:gd name="T4" fmla="*/ 471 w 487"/>
                  <a:gd name="T5" fmla="*/ 2526 h 2537"/>
                  <a:gd name="T6" fmla="*/ 463 w 487"/>
                  <a:gd name="T7" fmla="*/ 2526 h 2537"/>
                  <a:gd name="T8" fmla="*/ 455 w 487"/>
                  <a:gd name="T9" fmla="*/ 2529 h 2537"/>
                  <a:gd name="T10" fmla="*/ 447 w 487"/>
                  <a:gd name="T11" fmla="*/ 2529 h 2537"/>
                  <a:gd name="T12" fmla="*/ 443 w 487"/>
                  <a:gd name="T13" fmla="*/ 2533 h 2537"/>
                  <a:gd name="T14" fmla="*/ 436 w 487"/>
                  <a:gd name="T15" fmla="*/ 2533 h 2537"/>
                  <a:gd name="T16" fmla="*/ 427 w 487"/>
                  <a:gd name="T17" fmla="*/ 2537 h 2537"/>
                  <a:gd name="T18" fmla="*/ 420 w 487"/>
                  <a:gd name="T19" fmla="*/ 2537 h 2537"/>
                  <a:gd name="T20" fmla="*/ 411 w 487"/>
                  <a:gd name="T21" fmla="*/ 2537 h 2537"/>
                  <a:gd name="T22" fmla="*/ 404 w 487"/>
                  <a:gd name="T23" fmla="*/ 2537 h 2537"/>
                  <a:gd name="T24" fmla="*/ 396 w 487"/>
                  <a:gd name="T25" fmla="*/ 2537 h 2537"/>
                  <a:gd name="T26" fmla="*/ 388 w 487"/>
                  <a:gd name="T27" fmla="*/ 2537 h 2537"/>
                  <a:gd name="T28" fmla="*/ 380 w 487"/>
                  <a:gd name="T29" fmla="*/ 2537 h 2537"/>
                  <a:gd name="T30" fmla="*/ 372 w 487"/>
                  <a:gd name="T31" fmla="*/ 2537 h 2537"/>
                  <a:gd name="T32" fmla="*/ 364 w 487"/>
                  <a:gd name="T33" fmla="*/ 2537 h 2537"/>
                  <a:gd name="T34" fmla="*/ 357 w 487"/>
                  <a:gd name="T35" fmla="*/ 2537 h 2537"/>
                  <a:gd name="T36" fmla="*/ 348 w 487"/>
                  <a:gd name="T37" fmla="*/ 2537 h 2537"/>
                  <a:gd name="T38" fmla="*/ 341 w 487"/>
                  <a:gd name="T39" fmla="*/ 2537 h 2537"/>
                  <a:gd name="T40" fmla="*/ 336 w 487"/>
                  <a:gd name="T41" fmla="*/ 2533 h 2537"/>
                  <a:gd name="T42" fmla="*/ 3 w 487"/>
                  <a:gd name="T43" fmla="*/ 20 h 2537"/>
                  <a:gd name="T44" fmla="*/ 12 w 487"/>
                  <a:gd name="T45" fmla="*/ 20 h 2537"/>
                  <a:gd name="T46" fmla="*/ 16 w 487"/>
                  <a:gd name="T47" fmla="*/ 24 h 2537"/>
                  <a:gd name="T48" fmla="*/ 24 w 487"/>
                  <a:gd name="T49" fmla="*/ 24 h 2537"/>
                  <a:gd name="T50" fmla="*/ 31 w 487"/>
                  <a:gd name="T51" fmla="*/ 24 h 2537"/>
                  <a:gd name="T52" fmla="*/ 40 w 487"/>
                  <a:gd name="T53" fmla="*/ 24 h 2537"/>
                  <a:gd name="T54" fmla="*/ 47 w 487"/>
                  <a:gd name="T55" fmla="*/ 24 h 2537"/>
                  <a:gd name="T56" fmla="*/ 56 w 487"/>
                  <a:gd name="T57" fmla="*/ 24 h 2537"/>
                  <a:gd name="T58" fmla="*/ 63 w 487"/>
                  <a:gd name="T59" fmla="*/ 24 h 2537"/>
                  <a:gd name="T60" fmla="*/ 71 w 487"/>
                  <a:gd name="T61" fmla="*/ 24 h 2537"/>
                  <a:gd name="T62" fmla="*/ 79 w 487"/>
                  <a:gd name="T63" fmla="*/ 20 h 2537"/>
                  <a:gd name="T64" fmla="*/ 87 w 487"/>
                  <a:gd name="T65" fmla="*/ 20 h 2537"/>
                  <a:gd name="T66" fmla="*/ 95 w 487"/>
                  <a:gd name="T67" fmla="*/ 20 h 2537"/>
                  <a:gd name="T68" fmla="*/ 103 w 487"/>
                  <a:gd name="T69" fmla="*/ 16 h 2537"/>
                  <a:gd name="T70" fmla="*/ 111 w 487"/>
                  <a:gd name="T71" fmla="*/ 16 h 2537"/>
                  <a:gd name="T72" fmla="*/ 119 w 487"/>
                  <a:gd name="T73" fmla="*/ 16 h 2537"/>
                  <a:gd name="T74" fmla="*/ 126 w 487"/>
                  <a:gd name="T75" fmla="*/ 12 h 2537"/>
                  <a:gd name="T76" fmla="*/ 135 w 487"/>
                  <a:gd name="T77" fmla="*/ 12 h 2537"/>
                  <a:gd name="T78" fmla="*/ 139 w 487"/>
                  <a:gd name="T79" fmla="*/ 8 h 2537"/>
                  <a:gd name="T80" fmla="*/ 146 w 487"/>
                  <a:gd name="T81" fmla="*/ 4 h 2537"/>
                  <a:gd name="T82" fmla="*/ 154 w 487"/>
                  <a:gd name="T83" fmla="*/ 4 h 25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7"/>
                  <a:gd name="T127" fmla="*/ 0 h 2537"/>
                  <a:gd name="T128" fmla="*/ 487 w 487"/>
                  <a:gd name="T129" fmla="*/ 2537 h 25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7" h="2537">
                    <a:moveTo>
                      <a:pt x="158" y="0"/>
                    </a:moveTo>
                    <a:lnTo>
                      <a:pt x="487" y="2517"/>
                    </a:lnTo>
                    <a:lnTo>
                      <a:pt x="482" y="2517"/>
                    </a:lnTo>
                    <a:lnTo>
                      <a:pt x="479" y="2521"/>
                    </a:lnTo>
                    <a:lnTo>
                      <a:pt x="475" y="2521"/>
                    </a:lnTo>
                    <a:lnTo>
                      <a:pt x="471" y="2526"/>
                    </a:lnTo>
                    <a:lnTo>
                      <a:pt x="466" y="2526"/>
                    </a:lnTo>
                    <a:lnTo>
                      <a:pt x="463" y="2526"/>
                    </a:lnTo>
                    <a:lnTo>
                      <a:pt x="459" y="2529"/>
                    </a:lnTo>
                    <a:lnTo>
                      <a:pt x="455" y="2529"/>
                    </a:lnTo>
                    <a:lnTo>
                      <a:pt x="452" y="2529"/>
                    </a:lnTo>
                    <a:lnTo>
                      <a:pt x="447" y="2529"/>
                    </a:lnTo>
                    <a:lnTo>
                      <a:pt x="447" y="2533"/>
                    </a:lnTo>
                    <a:lnTo>
                      <a:pt x="443" y="2533"/>
                    </a:lnTo>
                    <a:lnTo>
                      <a:pt x="439" y="2533"/>
                    </a:lnTo>
                    <a:lnTo>
                      <a:pt x="436" y="2533"/>
                    </a:lnTo>
                    <a:lnTo>
                      <a:pt x="431" y="2533"/>
                    </a:lnTo>
                    <a:lnTo>
                      <a:pt x="427" y="2537"/>
                    </a:lnTo>
                    <a:lnTo>
                      <a:pt x="424" y="2537"/>
                    </a:lnTo>
                    <a:lnTo>
                      <a:pt x="420" y="2537"/>
                    </a:lnTo>
                    <a:lnTo>
                      <a:pt x="415" y="2537"/>
                    </a:lnTo>
                    <a:lnTo>
                      <a:pt x="411" y="2537"/>
                    </a:lnTo>
                    <a:lnTo>
                      <a:pt x="408" y="2537"/>
                    </a:lnTo>
                    <a:lnTo>
                      <a:pt x="404" y="2537"/>
                    </a:lnTo>
                    <a:lnTo>
                      <a:pt x="399" y="2537"/>
                    </a:lnTo>
                    <a:lnTo>
                      <a:pt x="396" y="2537"/>
                    </a:lnTo>
                    <a:lnTo>
                      <a:pt x="392" y="2537"/>
                    </a:lnTo>
                    <a:lnTo>
                      <a:pt x="388" y="2537"/>
                    </a:lnTo>
                    <a:lnTo>
                      <a:pt x="384" y="2537"/>
                    </a:lnTo>
                    <a:lnTo>
                      <a:pt x="380" y="2537"/>
                    </a:lnTo>
                    <a:lnTo>
                      <a:pt x="376" y="2537"/>
                    </a:lnTo>
                    <a:lnTo>
                      <a:pt x="372" y="2537"/>
                    </a:lnTo>
                    <a:lnTo>
                      <a:pt x="368" y="2537"/>
                    </a:lnTo>
                    <a:lnTo>
                      <a:pt x="364" y="2537"/>
                    </a:lnTo>
                    <a:lnTo>
                      <a:pt x="360" y="2537"/>
                    </a:lnTo>
                    <a:lnTo>
                      <a:pt x="357" y="2537"/>
                    </a:lnTo>
                    <a:lnTo>
                      <a:pt x="352" y="2537"/>
                    </a:lnTo>
                    <a:lnTo>
                      <a:pt x="348" y="2537"/>
                    </a:lnTo>
                    <a:lnTo>
                      <a:pt x="344" y="2537"/>
                    </a:lnTo>
                    <a:lnTo>
                      <a:pt x="341" y="2537"/>
                    </a:lnTo>
                    <a:lnTo>
                      <a:pt x="341" y="2533"/>
                    </a:lnTo>
                    <a:lnTo>
                      <a:pt x="336" y="2533"/>
                    </a:lnTo>
                    <a:lnTo>
                      <a:pt x="0" y="20"/>
                    </a:lnTo>
                    <a:lnTo>
                      <a:pt x="3" y="20"/>
                    </a:lnTo>
                    <a:lnTo>
                      <a:pt x="8" y="20"/>
                    </a:lnTo>
                    <a:lnTo>
                      <a:pt x="12" y="20"/>
                    </a:lnTo>
                    <a:lnTo>
                      <a:pt x="12" y="24"/>
                    </a:lnTo>
                    <a:lnTo>
                      <a:pt x="16" y="24"/>
                    </a:lnTo>
                    <a:lnTo>
                      <a:pt x="19" y="24"/>
                    </a:lnTo>
                    <a:lnTo>
                      <a:pt x="24" y="24"/>
                    </a:lnTo>
                    <a:lnTo>
                      <a:pt x="28" y="24"/>
                    </a:lnTo>
                    <a:lnTo>
                      <a:pt x="31" y="24"/>
                    </a:lnTo>
                    <a:lnTo>
                      <a:pt x="35" y="24"/>
                    </a:lnTo>
                    <a:lnTo>
                      <a:pt x="40" y="24"/>
                    </a:lnTo>
                    <a:lnTo>
                      <a:pt x="43" y="24"/>
                    </a:lnTo>
                    <a:lnTo>
                      <a:pt x="47" y="24"/>
                    </a:lnTo>
                    <a:lnTo>
                      <a:pt x="51" y="24"/>
                    </a:lnTo>
                    <a:lnTo>
                      <a:pt x="56" y="24"/>
                    </a:lnTo>
                    <a:lnTo>
                      <a:pt x="59" y="24"/>
                    </a:lnTo>
                    <a:lnTo>
                      <a:pt x="63" y="24"/>
                    </a:lnTo>
                    <a:lnTo>
                      <a:pt x="67" y="24"/>
                    </a:lnTo>
                    <a:lnTo>
                      <a:pt x="71" y="24"/>
                    </a:lnTo>
                    <a:lnTo>
                      <a:pt x="75" y="20"/>
                    </a:lnTo>
                    <a:lnTo>
                      <a:pt x="79" y="20"/>
                    </a:lnTo>
                    <a:lnTo>
                      <a:pt x="83" y="20"/>
                    </a:lnTo>
                    <a:lnTo>
                      <a:pt x="87" y="20"/>
                    </a:lnTo>
                    <a:lnTo>
                      <a:pt x="91" y="20"/>
                    </a:lnTo>
                    <a:lnTo>
                      <a:pt x="95" y="20"/>
                    </a:lnTo>
                    <a:lnTo>
                      <a:pt x="98" y="20"/>
                    </a:lnTo>
                    <a:lnTo>
                      <a:pt x="103" y="16"/>
                    </a:lnTo>
                    <a:lnTo>
                      <a:pt x="107" y="16"/>
                    </a:lnTo>
                    <a:lnTo>
                      <a:pt x="111" y="16"/>
                    </a:lnTo>
                    <a:lnTo>
                      <a:pt x="114" y="16"/>
                    </a:lnTo>
                    <a:lnTo>
                      <a:pt x="119" y="16"/>
                    </a:lnTo>
                    <a:lnTo>
                      <a:pt x="123" y="12"/>
                    </a:lnTo>
                    <a:lnTo>
                      <a:pt x="126" y="12"/>
                    </a:lnTo>
                    <a:lnTo>
                      <a:pt x="130" y="12"/>
                    </a:lnTo>
                    <a:lnTo>
                      <a:pt x="135" y="12"/>
                    </a:lnTo>
                    <a:lnTo>
                      <a:pt x="135" y="8"/>
                    </a:lnTo>
                    <a:lnTo>
                      <a:pt x="139" y="8"/>
                    </a:lnTo>
                    <a:lnTo>
                      <a:pt x="142" y="8"/>
                    </a:lnTo>
                    <a:lnTo>
                      <a:pt x="146" y="4"/>
                    </a:lnTo>
                    <a:lnTo>
                      <a:pt x="151" y="4"/>
                    </a:lnTo>
                    <a:lnTo>
                      <a:pt x="154" y="4"/>
                    </a:lnTo>
                    <a:lnTo>
                      <a:pt x="158"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1" name="Freeform 257">
                <a:extLst>
                  <a:ext uri="{FF2B5EF4-FFF2-40B4-BE49-F238E27FC236}">
                    <a16:creationId xmlns:a16="http://schemas.microsoft.com/office/drawing/2014/main" id="{1D3EDE96-83DD-4596-9C0D-CDF9354085D6}"/>
                  </a:ext>
                </a:extLst>
              </p:cNvPr>
              <p:cNvSpPr>
                <a:spLocks/>
              </p:cNvSpPr>
              <p:nvPr/>
            </p:nvSpPr>
            <p:spPr bwMode="auto">
              <a:xfrm>
                <a:off x="2810" y="2406"/>
                <a:ext cx="83" cy="511"/>
              </a:xfrm>
              <a:custGeom>
                <a:avLst/>
                <a:gdLst>
                  <a:gd name="T0" fmla="*/ 83 w 419"/>
                  <a:gd name="T1" fmla="*/ 43 h 2556"/>
                  <a:gd name="T2" fmla="*/ 419 w 419"/>
                  <a:gd name="T3" fmla="*/ 2556 h 2556"/>
                  <a:gd name="T4" fmla="*/ 415 w 419"/>
                  <a:gd name="T5" fmla="*/ 2556 h 2556"/>
                  <a:gd name="T6" fmla="*/ 412 w 419"/>
                  <a:gd name="T7" fmla="*/ 2556 h 2556"/>
                  <a:gd name="T8" fmla="*/ 408 w 419"/>
                  <a:gd name="T9" fmla="*/ 2552 h 2556"/>
                  <a:gd name="T10" fmla="*/ 403 w 419"/>
                  <a:gd name="T11" fmla="*/ 2552 h 2556"/>
                  <a:gd name="T12" fmla="*/ 399 w 419"/>
                  <a:gd name="T13" fmla="*/ 2552 h 2556"/>
                  <a:gd name="T14" fmla="*/ 396 w 419"/>
                  <a:gd name="T15" fmla="*/ 2549 h 2556"/>
                  <a:gd name="T16" fmla="*/ 392 w 419"/>
                  <a:gd name="T17" fmla="*/ 2549 h 2556"/>
                  <a:gd name="T18" fmla="*/ 387 w 419"/>
                  <a:gd name="T19" fmla="*/ 2544 h 2556"/>
                  <a:gd name="T20" fmla="*/ 384 w 419"/>
                  <a:gd name="T21" fmla="*/ 2544 h 2556"/>
                  <a:gd name="T22" fmla="*/ 380 w 419"/>
                  <a:gd name="T23" fmla="*/ 2544 h 2556"/>
                  <a:gd name="T24" fmla="*/ 380 w 419"/>
                  <a:gd name="T25" fmla="*/ 2540 h 2556"/>
                  <a:gd name="T26" fmla="*/ 376 w 419"/>
                  <a:gd name="T27" fmla="*/ 2540 h 2556"/>
                  <a:gd name="T28" fmla="*/ 371 w 419"/>
                  <a:gd name="T29" fmla="*/ 2537 h 2556"/>
                  <a:gd name="T30" fmla="*/ 368 w 419"/>
                  <a:gd name="T31" fmla="*/ 2533 h 2556"/>
                  <a:gd name="T32" fmla="*/ 364 w 419"/>
                  <a:gd name="T33" fmla="*/ 2533 h 2556"/>
                  <a:gd name="T34" fmla="*/ 364 w 419"/>
                  <a:gd name="T35" fmla="*/ 2528 h 2556"/>
                  <a:gd name="T36" fmla="*/ 360 w 419"/>
                  <a:gd name="T37" fmla="*/ 2528 h 2556"/>
                  <a:gd name="T38" fmla="*/ 356 w 419"/>
                  <a:gd name="T39" fmla="*/ 2524 h 2556"/>
                  <a:gd name="T40" fmla="*/ 352 w 419"/>
                  <a:gd name="T41" fmla="*/ 2521 h 2556"/>
                  <a:gd name="T42" fmla="*/ 348 w 419"/>
                  <a:gd name="T43" fmla="*/ 2517 h 2556"/>
                  <a:gd name="T44" fmla="*/ 345 w 419"/>
                  <a:gd name="T45" fmla="*/ 2512 h 2556"/>
                  <a:gd name="T46" fmla="*/ 345 w 419"/>
                  <a:gd name="T47" fmla="*/ 2509 h 2556"/>
                  <a:gd name="T48" fmla="*/ 0 w 419"/>
                  <a:gd name="T49" fmla="*/ 0 h 2556"/>
                  <a:gd name="T50" fmla="*/ 0 w 419"/>
                  <a:gd name="T51" fmla="*/ 3 h 2556"/>
                  <a:gd name="T52" fmla="*/ 3 w 419"/>
                  <a:gd name="T53" fmla="*/ 3 h 2556"/>
                  <a:gd name="T54" fmla="*/ 8 w 419"/>
                  <a:gd name="T55" fmla="*/ 7 h 2556"/>
                  <a:gd name="T56" fmla="*/ 8 w 419"/>
                  <a:gd name="T57" fmla="*/ 12 h 2556"/>
                  <a:gd name="T58" fmla="*/ 12 w 419"/>
                  <a:gd name="T59" fmla="*/ 12 h 2556"/>
                  <a:gd name="T60" fmla="*/ 16 w 419"/>
                  <a:gd name="T61" fmla="*/ 15 h 2556"/>
                  <a:gd name="T62" fmla="*/ 19 w 419"/>
                  <a:gd name="T63" fmla="*/ 15 h 2556"/>
                  <a:gd name="T64" fmla="*/ 19 w 419"/>
                  <a:gd name="T65" fmla="*/ 19 h 2556"/>
                  <a:gd name="T66" fmla="*/ 24 w 419"/>
                  <a:gd name="T67" fmla="*/ 19 h 2556"/>
                  <a:gd name="T68" fmla="*/ 24 w 419"/>
                  <a:gd name="T69" fmla="*/ 23 h 2556"/>
                  <a:gd name="T70" fmla="*/ 28 w 419"/>
                  <a:gd name="T71" fmla="*/ 23 h 2556"/>
                  <a:gd name="T72" fmla="*/ 31 w 419"/>
                  <a:gd name="T73" fmla="*/ 27 h 2556"/>
                  <a:gd name="T74" fmla="*/ 35 w 419"/>
                  <a:gd name="T75" fmla="*/ 27 h 2556"/>
                  <a:gd name="T76" fmla="*/ 40 w 419"/>
                  <a:gd name="T77" fmla="*/ 27 h 2556"/>
                  <a:gd name="T78" fmla="*/ 40 w 419"/>
                  <a:gd name="T79" fmla="*/ 31 h 2556"/>
                  <a:gd name="T80" fmla="*/ 44 w 419"/>
                  <a:gd name="T81" fmla="*/ 31 h 2556"/>
                  <a:gd name="T82" fmla="*/ 47 w 419"/>
                  <a:gd name="T83" fmla="*/ 31 h 2556"/>
                  <a:gd name="T84" fmla="*/ 47 w 419"/>
                  <a:gd name="T85" fmla="*/ 35 h 2556"/>
                  <a:gd name="T86" fmla="*/ 51 w 419"/>
                  <a:gd name="T87" fmla="*/ 35 h 2556"/>
                  <a:gd name="T88" fmla="*/ 56 w 419"/>
                  <a:gd name="T89" fmla="*/ 35 h 2556"/>
                  <a:gd name="T90" fmla="*/ 59 w 419"/>
                  <a:gd name="T91" fmla="*/ 39 h 2556"/>
                  <a:gd name="T92" fmla="*/ 63 w 419"/>
                  <a:gd name="T93" fmla="*/ 39 h 2556"/>
                  <a:gd name="T94" fmla="*/ 67 w 419"/>
                  <a:gd name="T95" fmla="*/ 39 h 2556"/>
                  <a:gd name="T96" fmla="*/ 72 w 419"/>
                  <a:gd name="T97" fmla="*/ 39 h 2556"/>
                  <a:gd name="T98" fmla="*/ 75 w 419"/>
                  <a:gd name="T99" fmla="*/ 43 h 2556"/>
                  <a:gd name="T100" fmla="*/ 79 w 419"/>
                  <a:gd name="T101" fmla="*/ 43 h 2556"/>
                  <a:gd name="T102" fmla="*/ 83 w 419"/>
                  <a:gd name="T103" fmla="*/ 43 h 25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9"/>
                  <a:gd name="T157" fmla="*/ 0 h 2556"/>
                  <a:gd name="T158" fmla="*/ 419 w 419"/>
                  <a:gd name="T159" fmla="*/ 2556 h 25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9" h="2556">
                    <a:moveTo>
                      <a:pt x="83" y="43"/>
                    </a:moveTo>
                    <a:lnTo>
                      <a:pt x="419" y="2556"/>
                    </a:lnTo>
                    <a:lnTo>
                      <a:pt x="415" y="2556"/>
                    </a:lnTo>
                    <a:lnTo>
                      <a:pt x="412" y="2556"/>
                    </a:lnTo>
                    <a:lnTo>
                      <a:pt x="408" y="2552"/>
                    </a:lnTo>
                    <a:lnTo>
                      <a:pt x="403" y="2552"/>
                    </a:lnTo>
                    <a:lnTo>
                      <a:pt x="399" y="2552"/>
                    </a:lnTo>
                    <a:lnTo>
                      <a:pt x="396" y="2549"/>
                    </a:lnTo>
                    <a:lnTo>
                      <a:pt x="392" y="2549"/>
                    </a:lnTo>
                    <a:lnTo>
                      <a:pt x="387" y="2544"/>
                    </a:lnTo>
                    <a:lnTo>
                      <a:pt x="384" y="2544"/>
                    </a:lnTo>
                    <a:lnTo>
                      <a:pt x="380" y="2544"/>
                    </a:lnTo>
                    <a:lnTo>
                      <a:pt x="380" y="2540"/>
                    </a:lnTo>
                    <a:lnTo>
                      <a:pt x="376" y="2540"/>
                    </a:lnTo>
                    <a:lnTo>
                      <a:pt x="371" y="2537"/>
                    </a:lnTo>
                    <a:lnTo>
                      <a:pt x="368" y="2533"/>
                    </a:lnTo>
                    <a:lnTo>
                      <a:pt x="364" y="2533"/>
                    </a:lnTo>
                    <a:lnTo>
                      <a:pt x="364" y="2528"/>
                    </a:lnTo>
                    <a:lnTo>
                      <a:pt x="360" y="2528"/>
                    </a:lnTo>
                    <a:lnTo>
                      <a:pt x="356" y="2524"/>
                    </a:lnTo>
                    <a:lnTo>
                      <a:pt x="352" y="2521"/>
                    </a:lnTo>
                    <a:lnTo>
                      <a:pt x="348" y="2517"/>
                    </a:lnTo>
                    <a:lnTo>
                      <a:pt x="345" y="2512"/>
                    </a:lnTo>
                    <a:lnTo>
                      <a:pt x="345" y="2509"/>
                    </a:lnTo>
                    <a:lnTo>
                      <a:pt x="0" y="0"/>
                    </a:lnTo>
                    <a:lnTo>
                      <a:pt x="0" y="3"/>
                    </a:lnTo>
                    <a:lnTo>
                      <a:pt x="3" y="3"/>
                    </a:lnTo>
                    <a:lnTo>
                      <a:pt x="8" y="7"/>
                    </a:lnTo>
                    <a:lnTo>
                      <a:pt x="8" y="12"/>
                    </a:lnTo>
                    <a:lnTo>
                      <a:pt x="12" y="12"/>
                    </a:lnTo>
                    <a:lnTo>
                      <a:pt x="16" y="15"/>
                    </a:lnTo>
                    <a:lnTo>
                      <a:pt x="19" y="15"/>
                    </a:lnTo>
                    <a:lnTo>
                      <a:pt x="19" y="19"/>
                    </a:lnTo>
                    <a:lnTo>
                      <a:pt x="24" y="19"/>
                    </a:lnTo>
                    <a:lnTo>
                      <a:pt x="24" y="23"/>
                    </a:lnTo>
                    <a:lnTo>
                      <a:pt x="28" y="23"/>
                    </a:lnTo>
                    <a:lnTo>
                      <a:pt x="31" y="27"/>
                    </a:lnTo>
                    <a:lnTo>
                      <a:pt x="35" y="27"/>
                    </a:lnTo>
                    <a:lnTo>
                      <a:pt x="40" y="27"/>
                    </a:lnTo>
                    <a:lnTo>
                      <a:pt x="40" y="31"/>
                    </a:lnTo>
                    <a:lnTo>
                      <a:pt x="44" y="31"/>
                    </a:lnTo>
                    <a:lnTo>
                      <a:pt x="47" y="31"/>
                    </a:lnTo>
                    <a:lnTo>
                      <a:pt x="47" y="35"/>
                    </a:lnTo>
                    <a:lnTo>
                      <a:pt x="51" y="35"/>
                    </a:lnTo>
                    <a:lnTo>
                      <a:pt x="56" y="35"/>
                    </a:lnTo>
                    <a:lnTo>
                      <a:pt x="59" y="39"/>
                    </a:lnTo>
                    <a:lnTo>
                      <a:pt x="63" y="39"/>
                    </a:lnTo>
                    <a:lnTo>
                      <a:pt x="67" y="39"/>
                    </a:lnTo>
                    <a:lnTo>
                      <a:pt x="72" y="39"/>
                    </a:lnTo>
                    <a:lnTo>
                      <a:pt x="75" y="43"/>
                    </a:lnTo>
                    <a:lnTo>
                      <a:pt x="79" y="43"/>
                    </a:lnTo>
                    <a:lnTo>
                      <a:pt x="83" y="43"/>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2" name="Freeform 258">
                <a:extLst>
                  <a:ext uri="{FF2B5EF4-FFF2-40B4-BE49-F238E27FC236}">
                    <a16:creationId xmlns:a16="http://schemas.microsoft.com/office/drawing/2014/main" id="{54200204-25BF-49DE-BACE-2A88EA0D3B18}"/>
                  </a:ext>
                </a:extLst>
              </p:cNvPr>
              <p:cNvSpPr>
                <a:spLocks/>
              </p:cNvSpPr>
              <p:nvPr/>
            </p:nvSpPr>
            <p:spPr bwMode="auto">
              <a:xfrm>
                <a:off x="2807" y="2403"/>
                <a:ext cx="72" cy="505"/>
              </a:xfrm>
              <a:custGeom>
                <a:avLst/>
                <a:gdLst>
                  <a:gd name="T0" fmla="*/ 12 w 357"/>
                  <a:gd name="T1" fmla="*/ 16 h 2525"/>
                  <a:gd name="T2" fmla="*/ 357 w 357"/>
                  <a:gd name="T3" fmla="*/ 2525 h 2525"/>
                  <a:gd name="T4" fmla="*/ 352 w 357"/>
                  <a:gd name="T5" fmla="*/ 2525 h 2525"/>
                  <a:gd name="T6" fmla="*/ 352 w 357"/>
                  <a:gd name="T7" fmla="*/ 2521 h 2525"/>
                  <a:gd name="T8" fmla="*/ 348 w 357"/>
                  <a:gd name="T9" fmla="*/ 2521 h 2525"/>
                  <a:gd name="T10" fmla="*/ 348 w 357"/>
                  <a:gd name="T11" fmla="*/ 2517 h 2525"/>
                  <a:gd name="T12" fmla="*/ 348 w 357"/>
                  <a:gd name="T13" fmla="*/ 2512 h 2525"/>
                  <a:gd name="T14" fmla="*/ 344 w 357"/>
                  <a:gd name="T15" fmla="*/ 2512 h 2525"/>
                  <a:gd name="T16" fmla="*/ 344 w 357"/>
                  <a:gd name="T17" fmla="*/ 2509 h 2525"/>
                  <a:gd name="T18" fmla="*/ 0 w 357"/>
                  <a:gd name="T19" fmla="*/ 0 h 2525"/>
                  <a:gd name="T20" fmla="*/ 0 w 357"/>
                  <a:gd name="T21" fmla="*/ 3 h 2525"/>
                  <a:gd name="T22" fmla="*/ 3 w 357"/>
                  <a:gd name="T23" fmla="*/ 3 h 2525"/>
                  <a:gd name="T24" fmla="*/ 3 w 357"/>
                  <a:gd name="T25" fmla="*/ 7 h 2525"/>
                  <a:gd name="T26" fmla="*/ 3 w 357"/>
                  <a:gd name="T27" fmla="*/ 12 h 2525"/>
                  <a:gd name="T28" fmla="*/ 8 w 357"/>
                  <a:gd name="T29" fmla="*/ 12 h 2525"/>
                  <a:gd name="T30" fmla="*/ 8 w 357"/>
                  <a:gd name="T31" fmla="*/ 16 h 2525"/>
                  <a:gd name="T32" fmla="*/ 12 w 357"/>
                  <a:gd name="T33" fmla="*/ 16 h 25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7"/>
                  <a:gd name="T52" fmla="*/ 0 h 2525"/>
                  <a:gd name="T53" fmla="*/ 357 w 357"/>
                  <a:gd name="T54" fmla="*/ 2525 h 25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7" h="2525">
                    <a:moveTo>
                      <a:pt x="12" y="16"/>
                    </a:moveTo>
                    <a:lnTo>
                      <a:pt x="357" y="2525"/>
                    </a:lnTo>
                    <a:lnTo>
                      <a:pt x="352" y="2525"/>
                    </a:lnTo>
                    <a:lnTo>
                      <a:pt x="352" y="2521"/>
                    </a:lnTo>
                    <a:lnTo>
                      <a:pt x="348" y="2521"/>
                    </a:lnTo>
                    <a:lnTo>
                      <a:pt x="348" y="2517"/>
                    </a:lnTo>
                    <a:lnTo>
                      <a:pt x="348" y="2512"/>
                    </a:lnTo>
                    <a:lnTo>
                      <a:pt x="344" y="2512"/>
                    </a:lnTo>
                    <a:lnTo>
                      <a:pt x="344" y="2509"/>
                    </a:lnTo>
                    <a:lnTo>
                      <a:pt x="0" y="0"/>
                    </a:lnTo>
                    <a:lnTo>
                      <a:pt x="0" y="3"/>
                    </a:lnTo>
                    <a:lnTo>
                      <a:pt x="3" y="3"/>
                    </a:lnTo>
                    <a:lnTo>
                      <a:pt x="3" y="7"/>
                    </a:lnTo>
                    <a:lnTo>
                      <a:pt x="3" y="12"/>
                    </a:lnTo>
                    <a:lnTo>
                      <a:pt x="8" y="12"/>
                    </a:lnTo>
                    <a:lnTo>
                      <a:pt x="8" y="16"/>
                    </a:lnTo>
                    <a:lnTo>
                      <a:pt x="12" y="16"/>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3" name="Freeform 259">
                <a:extLst>
                  <a:ext uri="{FF2B5EF4-FFF2-40B4-BE49-F238E27FC236}">
                    <a16:creationId xmlns:a16="http://schemas.microsoft.com/office/drawing/2014/main" id="{6AF6FDB2-5C1B-4140-AAF5-A3B4B68461EC}"/>
                  </a:ext>
                </a:extLst>
              </p:cNvPr>
              <p:cNvSpPr>
                <a:spLocks/>
              </p:cNvSpPr>
              <p:nvPr/>
            </p:nvSpPr>
            <p:spPr bwMode="auto">
              <a:xfrm>
                <a:off x="2805" y="2399"/>
                <a:ext cx="71" cy="506"/>
              </a:xfrm>
              <a:custGeom>
                <a:avLst/>
                <a:gdLst>
                  <a:gd name="T0" fmla="*/ 11 w 355"/>
                  <a:gd name="T1" fmla="*/ 20 h 2529"/>
                  <a:gd name="T2" fmla="*/ 355 w 355"/>
                  <a:gd name="T3" fmla="*/ 2529 h 2529"/>
                  <a:gd name="T4" fmla="*/ 352 w 355"/>
                  <a:gd name="T5" fmla="*/ 2529 h 2529"/>
                  <a:gd name="T6" fmla="*/ 352 w 355"/>
                  <a:gd name="T7" fmla="*/ 2525 h 2529"/>
                  <a:gd name="T8" fmla="*/ 352 w 355"/>
                  <a:gd name="T9" fmla="*/ 2521 h 2529"/>
                  <a:gd name="T10" fmla="*/ 347 w 355"/>
                  <a:gd name="T11" fmla="*/ 2521 h 2529"/>
                  <a:gd name="T12" fmla="*/ 347 w 355"/>
                  <a:gd name="T13" fmla="*/ 2517 h 2529"/>
                  <a:gd name="T14" fmla="*/ 347 w 355"/>
                  <a:gd name="T15" fmla="*/ 2513 h 2529"/>
                  <a:gd name="T16" fmla="*/ 343 w 355"/>
                  <a:gd name="T17" fmla="*/ 2513 h 2529"/>
                  <a:gd name="T18" fmla="*/ 343 w 355"/>
                  <a:gd name="T19" fmla="*/ 2509 h 2529"/>
                  <a:gd name="T20" fmla="*/ 0 w 355"/>
                  <a:gd name="T21" fmla="*/ 0 h 2529"/>
                  <a:gd name="T22" fmla="*/ 0 w 355"/>
                  <a:gd name="T23" fmla="*/ 4 h 2529"/>
                  <a:gd name="T24" fmla="*/ 0 w 355"/>
                  <a:gd name="T25" fmla="*/ 8 h 2529"/>
                  <a:gd name="T26" fmla="*/ 3 w 355"/>
                  <a:gd name="T27" fmla="*/ 8 h 2529"/>
                  <a:gd name="T28" fmla="*/ 3 w 355"/>
                  <a:gd name="T29" fmla="*/ 11 h 2529"/>
                  <a:gd name="T30" fmla="*/ 7 w 355"/>
                  <a:gd name="T31" fmla="*/ 16 h 2529"/>
                  <a:gd name="T32" fmla="*/ 7 w 355"/>
                  <a:gd name="T33" fmla="*/ 20 h 2529"/>
                  <a:gd name="T34" fmla="*/ 11 w 355"/>
                  <a:gd name="T35" fmla="*/ 20 h 25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5"/>
                  <a:gd name="T55" fmla="*/ 0 h 2529"/>
                  <a:gd name="T56" fmla="*/ 355 w 355"/>
                  <a:gd name="T57" fmla="*/ 2529 h 25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5" h="2529">
                    <a:moveTo>
                      <a:pt x="11" y="20"/>
                    </a:moveTo>
                    <a:lnTo>
                      <a:pt x="355" y="2529"/>
                    </a:lnTo>
                    <a:lnTo>
                      <a:pt x="352" y="2529"/>
                    </a:lnTo>
                    <a:lnTo>
                      <a:pt x="352" y="2525"/>
                    </a:lnTo>
                    <a:lnTo>
                      <a:pt x="352" y="2521"/>
                    </a:lnTo>
                    <a:lnTo>
                      <a:pt x="347" y="2521"/>
                    </a:lnTo>
                    <a:lnTo>
                      <a:pt x="347" y="2517"/>
                    </a:lnTo>
                    <a:lnTo>
                      <a:pt x="347" y="2513"/>
                    </a:lnTo>
                    <a:lnTo>
                      <a:pt x="343" y="2513"/>
                    </a:lnTo>
                    <a:lnTo>
                      <a:pt x="343" y="2509"/>
                    </a:lnTo>
                    <a:lnTo>
                      <a:pt x="0" y="0"/>
                    </a:lnTo>
                    <a:lnTo>
                      <a:pt x="0" y="4"/>
                    </a:lnTo>
                    <a:lnTo>
                      <a:pt x="0" y="8"/>
                    </a:lnTo>
                    <a:lnTo>
                      <a:pt x="3" y="8"/>
                    </a:lnTo>
                    <a:lnTo>
                      <a:pt x="3" y="11"/>
                    </a:lnTo>
                    <a:lnTo>
                      <a:pt x="7" y="16"/>
                    </a:lnTo>
                    <a:lnTo>
                      <a:pt x="7" y="20"/>
                    </a:lnTo>
                    <a:lnTo>
                      <a:pt x="11" y="2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4" name="Freeform 260">
                <a:extLst>
                  <a:ext uri="{FF2B5EF4-FFF2-40B4-BE49-F238E27FC236}">
                    <a16:creationId xmlns:a16="http://schemas.microsoft.com/office/drawing/2014/main" id="{AD8C9C8D-562D-4544-84FC-259511AC9852}"/>
                  </a:ext>
                </a:extLst>
              </p:cNvPr>
              <p:cNvSpPr>
                <a:spLocks/>
              </p:cNvSpPr>
              <p:nvPr/>
            </p:nvSpPr>
            <p:spPr bwMode="auto">
              <a:xfrm>
                <a:off x="2791" y="2346"/>
                <a:ext cx="83" cy="555"/>
              </a:xfrm>
              <a:custGeom>
                <a:avLst/>
                <a:gdLst>
                  <a:gd name="T0" fmla="*/ 412 w 412"/>
                  <a:gd name="T1" fmla="*/ 2771 h 2771"/>
                  <a:gd name="T2" fmla="*/ 409 w 412"/>
                  <a:gd name="T3" fmla="*/ 2763 h 2771"/>
                  <a:gd name="T4" fmla="*/ 405 w 412"/>
                  <a:gd name="T5" fmla="*/ 2752 h 2771"/>
                  <a:gd name="T6" fmla="*/ 400 w 412"/>
                  <a:gd name="T7" fmla="*/ 2743 h 2771"/>
                  <a:gd name="T8" fmla="*/ 396 w 412"/>
                  <a:gd name="T9" fmla="*/ 2731 h 2771"/>
                  <a:gd name="T10" fmla="*/ 393 w 412"/>
                  <a:gd name="T11" fmla="*/ 2720 h 2771"/>
                  <a:gd name="T12" fmla="*/ 393 w 412"/>
                  <a:gd name="T13" fmla="*/ 2712 h 2771"/>
                  <a:gd name="T14" fmla="*/ 389 w 412"/>
                  <a:gd name="T15" fmla="*/ 2699 h 2771"/>
                  <a:gd name="T16" fmla="*/ 384 w 412"/>
                  <a:gd name="T17" fmla="*/ 2688 h 2771"/>
                  <a:gd name="T18" fmla="*/ 384 w 412"/>
                  <a:gd name="T19" fmla="*/ 2676 h 2771"/>
                  <a:gd name="T20" fmla="*/ 381 w 412"/>
                  <a:gd name="T21" fmla="*/ 2668 h 2771"/>
                  <a:gd name="T22" fmla="*/ 381 w 412"/>
                  <a:gd name="T23" fmla="*/ 2657 h 2771"/>
                  <a:gd name="T24" fmla="*/ 377 w 412"/>
                  <a:gd name="T25" fmla="*/ 2644 h 2771"/>
                  <a:gd name="T26" fmla="*/ 377 w 412"/>
                  <a:gd name="T27" fmla="*/ 2632 h 2771"/>
                  <a:gd name="T28" fmla="*/ 373 w 412"/>
                  <a:gd name="T29" fmla="*/ 2625 h 2771"/>
                  <a:gd name="T30" fmla="*/ 373 w 412"/>
                  <a:gd name="T31" fmla="*/ 2613 h 2771"/>
                  <a:gd name="T32" fmla="*/ 368 w 412"/>
                  <a:gd name="T33" fmla="*/ 2601 h 2771"/>
                  <a:gd name="T34" fmla="*/ 368 w 412"/>
                  <a:gd name="T35" fmla="*/ 2593 h 2771"/>
                  <a:gd name="T36" fmla="*/ 365 w 412"/>
                  <a:gd name="T37" fmla="*/ 2581 h 2771"/>
                  <a:gd name="T38" fmla="*/ 365 w 412"/>
                  <a:gd name="T39" fmla="*/ 2573 h 2771"/>
                  <a:gd name="T40" fmla="*/ 361 w 412"/>
                  <a:gd name="T41" fmla="*/ 2565 h 2771"/>
                  <a:gd name="T42" fmla="*/ 361 w 412"/>
                  <a:gd name="T43" fmla="*/ 2557 h 2771"/>
                  <a:gd name="T44" fmla="*/ 357 w 412"/>
                  <a:gd name="T45" fmla="*/ 2549 h 2771"/>
                  <a:gd name="T46" fmla="*/ 357 w 412"/>
                  <a:gd name="T47" fmla="*/ 2541 h 2771"/>
                  <a:gd name="T48" fmla="*/ 357 w 412"/>
                  <a:gd name="T49" fmla="*/ 2534 h 2771"/>
                  <a:gd name="T50" fmla="*/ 353 w 412"/>
                  <a:gd name="T51" fmla="*/ 2530 h 2771"/>
                  <a:gd name="T52" fmla="*/ 353 w 412"/>
                  <a:gd name="T53" fmla="*/ 2521 h 2771"/>
                  <a:gd name="T54" fmla="*/ 353 w 412"/>
                  <a:gd name="T55" fmla="*/ 2514 h 2771"/>
                  <a:gd name="T56" fmla="*/ 349 w 412"/>
                  <a:gd name="T57" fmla="*/ 2509 h 2771"/>
                  <a:gd name="T58" fmla="*/ 349 w 412"/>
                  <a:gd name="T59" fmla="*/ 2502 h 2771"/>
                  <a:gd name="T60" fmla="*/ 5 w 412"/>
                  <a:gd name="T61" fmla="*/ 5 h 2771"/>
                  <a:gd name="T62" fmla="*/ 5 w 412"/>
                  <a:gd name="T63" fmla="*/ 12 h 2771"/>
                  <a:gd name="T64" fmla="*/ 5 w 412"/>
                  <a:gd name="T65" fmla="*/ 21 h 2771"/>
                  <a:gd name="T66" fmla="*/ 9 w 412"/>
                  <a:gd name="T67" fmla="*/ 25 h 2771"/>
                  <a:gd name="T68" fmla="*/ 9 w 412"/>
                  <a:gd name="T69" fmla="*/ 32 h 2771"/>
                  <a:gd name="T70" fmla="*/ 9 w 412"/>
                  <a:gd name="T71" fmla="*/ 40 h 2771"/>
                  <a:gd name="T72" fmla="*/ 13 w 412"/>
                  <a:gd name="T73" fmla="*/ 44 h 2771"/>
                  <a:gd name="T74" fmla="*/ 13 w 412"/>
                  <a:gd name="T75" fmla="*/ 53 h 2771"/>
                  <a:gd name="T76" fmla="*/ 13 w 412"/>
                  <a:gd name="T77" fmla="*/ 60 h 2771"/>
                  <a:gd name="T78" fmla="*/ 16 w 412"/>
                  <a:gd name="T79" fmla="*/ 64 h 2771"/>
                  <a:gd name="T80" fmla="*/ 16 w 412"/>
                  <a:gd name="T81" fmla="*/ 72 h 2771"/>
                  <a:gd name="T82" fmla="*/ 21 w 412"/>
                  <a:gd name="T83" fmla="*/ 79 h 2771"/>
                  <a:gd name="T84" fmla="*/ 21 w 412"/>
                  <a:gd name="T85" fmla="*/ 88 h 2771"/>
                  <a:gd name="T86" fmla="*/ 25 w 412"/>
                  <a:gd name="T87" fmla="*/ 99 h 2771"/>
                  <a:gd name="T88" fmla="*/ 25 w 412"/>
                  <a:gd name="T89" fmla="*/ 107 h 2771"/>
                  <a:gd name="T90" fmla="*/ 28 w 412"/>
                  <a:gd name="T91" fmla="*/ 120 h 2771"/>
                  <a:gd name="T92" fmla="*/ 28 w 412"/>
                  <a:gd name="T93" fmla="*/ 127 h 2771"/>
                  <a:gd name="T94" fmla="*/ 32 w 412"/>
                  <a:gd name="T95" fmla="*/ 139 h 2771"/>
                  <a:gd name="T96" fmla="*/ 32 w 412"/>
                  <a:gd name="T97" fmla="*/ 151 h 2771"/>
                  <a:gd name="T98" fmla="*/ 37 w 412"/>
                  <a:gd name="T99" fmla="*/ 159 h 2771"/>
                  <a:gd name="T100" fmla="*/ 37 w 412"/>
                  <a:gd name="T101" fmla="*/ 171 h 2771"/>
                  <a:gd name="T102" fmla="*/ 41 w 412"/>
                  <a:gd name="T103" fmla="*/ 183 h 2771"/>
                  <a:gd name="T104" fmla="*/ 41 w 412"/>
                  <a:gd name="T105" fmla="*/ 190 h 2771"/>
                  <a:gd name="T106" fmla="*/ 44 w 412"/>
                  <a:gd name="T107" fmla="*/ 202 h 2771"/>
                  <a:gd name="T108" fmla="*/ 48 w 412"/>
                  <a:gd name="T109" fmla="*/ 215 h 2771"/>
                  <a:gd name="T110" fmla="*/ 48 w 412"/>
                  <a:gd name="T111" fmla="*/ 222 h 2771"/>
                  <a:gd name="T112" fmla="*/ 53 w 412"/>
                  <a:gd name="T113" fmla="*/ 234 h 2771"/>
                  <a:gd name="T114" fmla="*/ 56 w 412"/>
                  <a:gd name="T115" fmla="*/ 246 h 2771"/>
                  <a:gd name="T116" fmla="*/ 60 w 412"/>
                  <a:gd name="T117" fmla="*/ 254 h 2771"/>
                  <a:gd name="T118" fmla="*/ 69 w 412"/>
                  <a:gd name="T119" fmla="*/ 262 h 27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2"/>
                  <a:gd name="T181" fmla="*/ 0 h 2771"/>
                  <a:gd name="T182" fmla="*/ 412 w 412"/>
                  <a:gd name="T183" fmla="*/ 2771 h 27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2" h="2771">
                    <a:moveTo>
                      <a:pt x="69" y="262"/>
                    </a:moveTo>
                    <a:lnTo>
                      <a:pt x="412" y="2771"/>
                    </a:lnTo>
                    <a:lnTo>
                      <a:pt x="409" y="2767"/>
                    </a:lnTo>
                    <a:lnTo>
                      <a:pt x="409" y="2763"/>
                    </a:lnTo>
                    <a:lnTo>
                      <a:pt x="405" y="2759"/>
                    </a:lnTo>
                    <a:lnTo>
                      <a:pt x="405" y="2752"/>
                    </a:lnTo>
                    <a:lnTo>
                      <a:pt x="400" y="2747"/>
                    </a:lnTo>
                    <a:lnTo>
                      <a:pt x="400" y="2743"/>
                    </a:lnTo>
                    <a:lnTo>
                      <a:pt x="396" y="2736"/>
                    </a:lnTo>
                    <a:lnTo>
                      <a:pt x="396" y="2731"/>
                    </a:lnTo>
                    <a:lnTo>
                      <a:pt x="396" y="2727"/>
                    </a:lnTo>
                    <a:lnTo>
                      <a:pt x="393" y="2720"/>
                    </a:lnTo>
                    <a:lnTo>
                      <a:pt x="393" y="2715"/>
                    </a:lnTo>
                    <a:lnTo>
                      <a:pt x="393" y="2712"/>
                    </a:lnTo>
                    <a:lnTo>
                      <a:pt x="389" y="2704"/>
                    </a:lnTo>
                    <a:lnTo>
                      <a:pt x="389" y="2699"/>
                    </a:lnTo>
                    <a:lnTo>
                      <a:pt x="389" y="2696"/>
                    </a:lnTo>
                    <a:lnTo>
                      <a:pt x="384" y="2688"/>
                    </a:lnTo>
                    <a:lnTo>
                      <a:pt x="384" y="2684"/>
                    </a:lnTo>
                    <a:lnTo>
                      <a:pt x="384" y="2676"/>
                    </a:lnTo>
                    <a:lnTo>
                      <a:pt x="381" y="2672"/>
                    </a:lnTo>
                    <a:lnTo>
                      <a:pt x="381" y="2668"/>
                    </a:lnTo>
                    <a:lnTo>
                      <a:pt x="381" y="2660"/>
                    </a:lnTo>
                    <a:lnTo>
                      <a:pt x="381" y="2657"/>
                    </a:lnTo>
                    <a:lnTo>
                      <a:pt x="377" y="2648"/>
                    </a:lnTo>
                    <a:lnTo>
                      <a:pt x="377" y="2644"/>
                    </a:lnTo>
                    <a:lnTo>
                      <a:pt x="377" y="2641"/>
                    </a:lnTo>
                    <a:lnTo>
                      <a:pt x="377" y="2632"/>
                    </a:lnTo>
                    <a:lnTo>
                      <a:pt x="373" y="2629"/>
                    </a:lnTo>
                    <a:lnTo>
                      <a:pt x="373" y="2625"/>
                    </a:lnTo>
                    <a:lnTo>
                      <a:pt x="373" y="2617"/>
                    </a:lnTo>
                    <a:lnTo>
                      <a:pt x="373" y="2613"/>
                    </a:lnTo>
                    <a:lnTo>
                      <a:pt x="373" y="2609"/>
                    </a:lnTo>
                    <a:lnTo>
                      <a:pt x="368" y="2601"/>
                    </a:lnTo>
                    <a:lnTo>
                      <a:pt x="368" y="2597"/>
                    </a:lnTo>
                    <a:lnTo>
                      <a:pt x="368" y="2593"/>
                    </a:lnTo>
                    <a:lnTo>
                      <a:pt x="368" y="2589"/>
                    </a:lnTo>
                    <a:lnTo>
                      <a:pt x="365" y="2581"/>
                    </a:lnTo>
                    <a:lnTo>
                      <a:pt x="365" y="2577"/>
                    </a:lnTo>
                    <a:lnTo>
                      <a:pt x="365" y="2573"/>
                    </a:lnTo>
                    <a:lnTo>
                      <a:pt x="365" y="2569"/>
                    </a:lnTo>
                    <a:lnTo>
                      <a:pt x="361" y="2565"/>
                    </a:lnTo>
                    <a:lnTo>
                      <a:pt x="361" y="2562"/>
                    </a:lnTo>
                    <a:lnTo>
                      <a:pt x="361" y="2557"/>
                    </a:lnTo>
                    <a:lnTo>
                      <a:pt x="361" y="2553"/>
                    </a:lnTo>
                    <a:lnTo>
                      <a:pt x="357" y="2549"/>
                    </a:lnTo>
                    <a:lnTo>
                      <a:pt x="357" y="2546"/>
                    </a:lnTo>
                    <a:lnTo>
                      <a:pt x="357" y="2541"/>
                    </a:lnTo>
                    <a:lnTo>
                      <a:pt x="357" y="2537"/>
                    </a:lnTo>
                    <a:lnTo>
                      <a:pt x="357" y="2534"/>
                    </a:lnTo>
                    <a:lnTo>
                      <a:pt x="353" y="2534"/>
                    </a:lnTo>
                    <a:lnTo>
                      <a:pt x="353" y="2530"/>
                    </a:lnTo>
                    <a:lnTo>
                      <a:pt x="353" y="2525"/>
                    </a:lnTo>
                    <a:lnTo>
                      <a:pt x="353" y="2521"/>
                    </a:lnTo>
                    <a:lnTo>
                      <a:pt x="353" y="2518"/>
                    </a:lnTo>
                    <a:lnTo>
                      <a:pt x="353" y="2514"/>
                    </a:lnTo>
                    <a:lnTo>
                      <a:pt x="349" y="2514"/>
                    </a:lnTo>
                    <a:lnTo>
                      <a:pt x="349" y="2509"/>
                    </a:lnTo>
                    <a:lnTo>
                      <a:pt x="349" y="2506"/>
                    </a:lnTo>
                    <a:lnTo>
                      <a:pt x="349" y="2502"/>
                    </a:lnTo>
                    <a:lnTo>
                      <a:pt x="0" y="0"/>
                    </a:lnTo>
                    <a:lnTo>
                      <a:pt x="5" y="5"/>
                    </a:lnTo>
                    <a:lnTo>
                      <a:pt x="5" y="9"/>
                    </a:lnTo>
                    <a:lnTo>
                      <a:pt x="5" y="12"/>
                    </a:lnTo>
                    <a:lnTo>
                      <a:pt x="5" y="16"/>
                    </a:lnTo>
                    <a:lnTo>
                      <a:pt x="5" y="21"/>
                    </a:lnTo>
                    <a:lnTo>
                      <a:pt x="5" y="25"/>
                    </a:lnTo>
                    <a:lnTo>
                      <a:pt x="9" y="25"/>
                    </a:lnTo>
                    <a:lnTo>
                      <a:pt x="9" y="28"/>
                    </a:lnTo>
                    <a:lnTo>
                      <a:pt x="9" y="32"/>
                    </a:lnTo>
                    <a:lnTo>
                      <a:pt x="9" y="37"/>
                    </a:lnTo>
                    <a:lnTo>
                      <a:pt x="9" y="40"/>
                    </a:lnTo>
                    <a:lnTo>
                      <a:pt x="9" y="44"/>
                    </a:lnTo>
                    <a:lnTo>
                      <a:pt x="13" y="44"/>
                    </a:lnTo>
                    <a:lnTo>
                      <a:pt x="13" y="48"/>
                    </a:lnTo>
                    <a:lnTo>
                      <a:pt x="13" y="53"/>
                    </a:lnTo>
                    <a:lnTo>
                      <a:pt x="13" y="56"/>
                    </a:lnTo>
                    <a:lnTo>
                      <a:pt x="13" y="60"/>
                    </a:lnTo>
                    <a:lnTo>
                      <a:pt x="16" y="60"/>
                    </a:lnTo>
                    <a:lnTo>
                      <a:pt x="16" y="64"/>
                    </a:lnTo>
                    <a:lnTo>
                      <a:pt x="16" y="67"/>
                    </a:lnTo>
                    <a:lnTo>
                      <a:pt x="16" y="72"/>
                    </a:lnTo>
                    <a:lnTo>
                      <a:pt x="21" y="76"/>
                    </a:lnTo>
                    <a:lnTo>
                      <a:pt x="21" y="79"/>
                    </a:lnTo>
                    <a:lnTo>
                      <a:pt x="21" y="83"/>
                    </a:lnTo>
                    <a:lnTo>
                      <a:pt x="21" y="88"/>
                    </a:lnTo>
                    <a:lnTo>
                      <a:pt x="25" y="95"/>
                    </a:lnTo>
                    <a:lnTo>
                      <a:pt x="25" y="99"/>
                    </a:lnTo>
                    <a:lnTo>
                      <a:pt x="25" y="104"/>
                    </a:lnTo>
                    <a:lnTo>
                      <a:pt x="25" y="107"/>
                    </a:lnTo>
                    <a:lnTo>
                      <a:pt x="25" y="116"/>
                    </a:lnTo>
                    <a:lnTo>
                      <a:pt x="28" y="120"/>
                    </a:lnTo>
                    <a:lnTo>
                      <a:pt x="28" y="123"/>
                    </a:lnTo>
                    <a:lnTo>
                      <a:pt x="28" y="127"/>
                    </a:lnTo>
                    <a:lnTo>
                      <a:pt x="28" y="135"/>
                    </a:lnTo>
                    <a:lnTo>
                      <a:pt x="32" y="139"/>
                    </a:lnTo>
                    <a:lnTo>
                      <a:pt x="32" y="143"/>
                    </a:lnTo>
                    <a:lnTo>
                      <a:pt x="32" y="151"/>
                    </a:lnTo>
                    <a:lnTo>
                      <a:pt x="32" y="155"/>
                    </a:lnTo>
                    <a:lnTo>
                      <a:pt x="37" y="159"/>
                    </a:lnTo>
                    <a:lnTo>
                      <a:pt x="37" y="167"/>
                    </a:lnTo>
                    <a:lnTo>
                      <a:pt x="37" y="171"/>
                    </a:lnTo>
                    <a:lnTo>
                      <a:pt x="37" y="175"/>
                    </a:lnTo>
                    <a:lnTo>
                      <a:pt x="41" y="183"/>
                    </a:lnTo>
                    <a:lnTo>
                      <a:pt x="41" y="187"/>
                    </a:lnTo>
                    <a:lnTo>
                      <a:pt x="41" y="190"/>
                    </a:lnTo>
                    <a:lnTo>
                      <a:pt x="44" y="199"/>
                    </a:lnTo>
                    <a:lnTo>
                      <a:pt x="44" y="202"/>
                    </a:lnTo>
                    <a:lnTo>
                      <a:pt x="44" y="210"/>
                    </a:lnTo>
                    <a:lnTo>
                      <a:pt x="48" y="215"/>
                    </a:lnTo>
                    <a:lnTo>
                      <a:pt x="48" y="218"/>
                    </a:lnTo>
                    <a:lnTo>
                      <a:pt x="48" y="222"/>
                    </a:lnTo>
                    <a:lnTo>
                      <a:pt x="53" y="230"/>
                    </a:lnTo>
                    <a:lnTo>
                      <a:pt x="53" y="234"/>
                    </a:lnTo>
                    <a:lnTo>
                      <a:pt x="56" y="238"/>
                    </a:lnTo>
                    <a:lnTo>
                      <a:pt x="56" y="246"/>
                    </a:lnTo>
                    <a:lnTo>
                      <a:pt x="60" y="250"/>
                    </a:lnTo>
                    <a:lnTo>
                      <a:pt x="60" y="254"/>
                    </a:lnTo>
                    <a:lnTo>
                      <a:pt x="64" y="257"/>
                    </a:lnTo>
                    <a:lnTo>
                      <a:pt x="69" y="262"/>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5" name="Freeform 261">
                <a:extLst>
                  <a:ext uri="{FF2B5EF4-FFF2-40B4-BE49-F238E27FC236}">
                    <a16:creationId xmlns:a16="http://schemas.microsoft.com/office/drawing/2014/main" id="{121A1D51-51DD-4EE8-A196-E9380CD85FD9}"/>
                  </a:ext>
                </a:extLst>
              </p:cNvPr>
              <p:cNvSpPr>
                <a:spLocks/>
              </p:cNvSpPr>
              <p:nvPr/>
            </p:nvSpPr>
            <p:spPr bwMode="auto">
              <a:xfrm>
                <a:off x="2791" y="2346"/>
                <a:ext cx="159" cy="572"/>
              </a:xfrm>
              <a:custGeom>
                <a:avLst/>
                <a:gdLst>
                  <a:gd name="T0" fmla="*/ 5 w 796"/>
                  <a:gd name="T1" fmla="*/ 9 h 2858"/>
                  <a:gd name="T2" fmla="*/ 5 w 796"/>
                  <a:gd name="T3" fmla="*/ 25 h 2858"/>
                  <a:gd name="T4" fmla="*/ 9 w 796"/>
                  <a:gd name="T5" fmla="*/ 37 h 2858"/>
                  <a:gd name="T6" fmla="*/ 13 w 796"/>
                  <a:gd name="T7" fmla="*/ 48 h 2858"/>
                  <a:gd name="T8" fmla="*/ 16 w 796"/>
                  <a:gd name="T9" fmla="*/ 60 h 2858"/>
                  <a:gd name="T10" fmla="*/ 21 w 796"/>
                  <a:gd name="T11" fmla="*/ 83 h 2858"/>
                  <a:gd name="T12" fmla="*/ 28 w 796"/>
                  <a:gd name="T13" fmla="*/ 120 h 2858"/>
                  <a:gd name="T14" fmla="*/ 32 w 796"/>
                  <a:gd name="T15" fmla="*/ 155 h 2858"/>
                  <a:gd name="T16" fmla="*/ 41 w 796"/>
                  <a:gd name="T17" fmla="*/ 194 h 2858"/>
                  <a:gd name="T18" fmla="*/ 53 w 796"/>
                  <a:gd name="T19" fmla="*/ 230 h 2858"/>
                  <a:gd name="T20" fmla="*/ 69 w 796"/>
                  <a:gd name="T21" fmla="*/ 266 h 2858"/>
                  <a:gd name="T22" fmla="*/ 88 w 796"/>
                  <a:gd name="T23" fmla="*/ 294 h 2858"/>
                  <a:gd name="T24" fmla="*/ 116 w 796"/>
                  <a:gd name="T25" fmla="*/ 321 h 2858"/>
                  <a:gd name="T26" fmla="*/ 155 w 796"/>
                  <a:gd name="T27" fmla="*/ 337 h 2858"/>
                  <a:gd name="T28" fmla="*/ 203 w 796"/>
                  <a:gd name="T29" fmla="*/ 345 h 2858"/>
                  <a:gd name="T30" fmla="*/ 258 w 796"/>
                  <a:gd name="T31" fmla="*/ 341 h 2858"/>
                  <a:gd name="T32" fmla="*/ 310 w 796"/>
                  <a:gd name="T33" fmla="*/ 329 h 2858"/>
                  <a:gd name="T34" fmla="*/ 353 w 796"/>
                  <a:gd name="T35" fmla="*/ 313 h 2858"/>
                  <a:gd name="T36" fmla="*/ 393 w 796"/>
                  <a:gd name="T37" fmla="*/ 285 h 2858"/>
                  <a:gd name="T38" fmla="*/ 421 w 796"/>
                  <a:gd name="T39" fmla="*/ 257 h 2858"/>
                  <a:gd name="T40" fmla="*/ 448 w 796"/>
                  <a:gd name="T41" fmla="*/ 222 h 2858"/>
                  <a:gd name="T42" fmla="*/ 463 w 796"/>
                  <a:gd name="T43" fmla="*/ 183 h 2858"/>
                  <a:gd name="T44" fmla="*/ 476 w 796"/>
                  <a:gd name="T45" fmla="*/ 143 h 2858"/>
                  <a:gd name="T46" fmla="*/ 484 w 796"/>
                  <a:gd name="T47" fmla="*/ 104 h 2858"/>
                  <a:gd name="T48" fmla="*/ 484 w 796"/>
                  <a:gd name="T49" fmla="*/ 64 h 2858"/>
                  <a:gd name="T50" fmla="*/ 796 w 796"/>
                  <a:gd name="T51" fmla="*/ 2589 h 2858"/>
                  <a:gd name="T52" fmla="*/ 792 w 796"/>
                  <a:gd name="T53" fmla="*/ 2629 h 2858"/>
                  <a:gd name="T54" fmla="*/ 789 w 796"/>
                  <a:gd name="T55" fmla="*/ 2672 h 2858"/>
                  <a:gd name="T56" fmla="*/ 777 w 796"/>
                  <a:gd name="T57" fmla="*/ 2712 h 2858"/>
                  <a:gd name="T58" fmla="*/ 757 w 796"/>
                  <a:gd name="T59" fmla="*/ 2747 h 2858"/>
                  <a:gd name="T60" fmla="*/ 733 w 796"/>
                  <a:gd name="T61" fmla="*/ 2783 h 2858"/>
                  <a:gd name="T62" fmla="*/ 705 w 796"/>
                  <a:gd name="T63" fmla="*/ 2810 h 2858"/>
                  <a:gd name="T64" fmla="*/ 669 w 796"/>
                  <a:gd name="T65" fmla="*/ 2835 h 2858"/>
                  <a:gd name="T66" fmla="*/ 627 w 796"/>
                  <a:gd name="T67" fmla="*/ 2850 h 2858"/>
                  <a:gd name="T68" fmla="*/ 579 w 796"/>
                  <a:gd name="T69" fmla="*/ 2858 h 2858"/>
                  <a:gd name="T70" fmla="*/ 527 w 796"/>
                  <a:gd name="T71" fmla="*/ 2858 h 2858"/>
                  <a:gd name="T72" fmla="*/ 484 w 796"/>
                  <a:gd name="T73" fmla="*/ 2847 h 2858"/>
                  <a:gd name="T74" fmla="*/ 452 w 796"/>
                  <a:gd name="T75" fmla="*/ 2826 h 2858"/>
                  <a:gd name="T76" fmla="*/ 428 w 796"/>
                  <a:gd name="T77" fmla="*/ 2799 h 2858"/>
                  <a:gd name="T78" fmla="*/ 409 w 796"/>
                  <a:gd name="T79" fmla="*/ 2767 h 2858"/>
                  <a:gd name="T80" fmla="*/ 396 w 796"/>
                  <a:gd name="T81" fmla="*/ 2731 h 2858"/>
                  <a:gd name="T82" fmla="*/ 384 w 796"/>
                  <a:gd name="T83" fmla="*/ 2692 h 2858"/>
                  <a:gd name="T84" fmla="*/ 381 w 796"/>
                  <a:gd name="T85" fmla="*/ 2652 h 2858"/>
                  <a:gd name="T86" fmla="*/ 373 w 796"/>
                  <a:gd name="T87" fmla="*/ 2617 h 2858"/>
                  <a:gd name="T88" fmla="*/ 365 w 796"/>
                  <a:gd name="T89" fmla="*/ 2581 h 2858"/>
                  <a:gd name="T90" fmla="*/ 361 w 796"/>
                  <a:gd name="T91" fmla="*/ 2557 h 2858"/>
                  <a:gd name="T92" fmla="*/ 357 w 796"/>
                  <a:gd name="T93" fmla="*/ 2541 h 2858"/>
                  <a:gd name="T94" fmla="*/ 353 w 796"/>
                  <a:gd name="T95" fmla="*/ 2530 h 2858"/>
                  <a:gd name="T96" fmla="*/ 353 w 796"/>
                  <a:gd name="T97" fmla="*/ 2514 h 2858"/>
                  <a:gd name="T98" fmla="*/ 349 w 796"/>
                  <a:gd name="T99" fmla="*/ 2502 h 28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6"/>
                  <a:gd name="T151" fmla="*/ 0 h 2858"/>
                  <a:gd name="T152" fmla="*/ 796 w 796"/>
                  <a:gd name="T153" fmla="*/ 2858 h 28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6" h="2858">
                    <a:moveTo>
                      <a:pt x="349" y="2502"/>
                    </a:moveTo>
                    <a:lnTo>
                      <a:pt x="0" y="0"/>
                    </a:lnTo>
                    <a:lnTo>
                      <a:pt x="5" y="5"/>
                    </a:lnTo>
                    <a:lnTo>
                      <a:pt x="5" y="9"/>
                    </a:lnTo>
                    <a:lnTo>
                      <a:pt x="5" y="12"/>
                    </a:lnTo>
                    <a:lnTo>
                      <a:pt x="5" y="16"/>
                    </a:lnTo>
                    <a:lnTo>
                      <a:pt x="5" y="21"/>
                    </a:lnTo>
                    <a:lnTo>
                      <a:pt x="5" y="25"/>
                    </a:lnTo>
                    <a:lnTo>
                      <a:pt x="9" y="25"/>
                    </a:lnTo>
                    <a:lnTo>
                      <a:pt x="9" y="28"/>
                    </a:lnTo>
                    <a:lnTo>
                      <a:pt x="9" y="32"/>
                    </a:lnTo>
                    <a:lnTo>
                      <a:pt x="9" y="37"/>
                    </a:lnTo>
                    <a:lnTo>
                      <a:pt x="9" y="40"/>
                    </a:lnTo>
                    <a:lnTo>
                      <a:pt x="9" y="44"/>
                    </a:lnTo>
                    <a:lnTo>
                      <a:pt x="13" y="44"/>
                    </a:lnTo>
                    <a:lnTo>
                      <a:pt x="13" y="48"/>
                    </a:lnTo>
                    <a:lnTo>
                      <a:pt x="13" y="53"/>
                    </a:lnTo>
                    <a:lnTo>
                      <a:pt x="13" y="56"/>
                    </a:lnTo>
                    <a:lnTo>
                      <a:pt x="13" y="60"/>
                    </a:lnTo>
                    <a:lnTo>
                      <a:pt x="16" y="60"/>
                    </a:lnTo>
                    <a:lnTo>
                      <a:pt x="16" y="64"/>
                    </a:lnTo>
                    <a:lnTo>
                      <a:pt x="16" y="67"/>
                    </a:lnTo>
                    <a:lnTo>
                      <a:pt x="21" y="76"/>
                    </a:lnTo>
                    <a:lnTo>
                      <a:pt x="21" y="83"/>
                    </a:lnTo>
                    <a:lnTo>
                      <a:pt x="25" y="95"/>
                    </a:lnTo>
                    <a:lnTo>
                      <a:pt x="25" y="104"/>
                    </a:lnTo>
                    <a:lnTo>
                      <a:pt x="25" y="111"/>
                    </a:lnTo>
                    <a:lnTo>
                      <a:pt x="28" y="120"/>
                    </a:lnTo>
                    <a:lnTo>
                      <a:pt x="28" y="127"/>
                    </a:lnTo>
                    <a:lnTo>
                      <a:pt x="32" y="139"/>
                    </a:lnTo>
                    <a:lnTo>
                      <a:pt x="32" y="148"/>
                    </a:lnTo>
                    <a:lnTo>
                      <a:pt x="32" y="155"/>
                    </a:lnTo>
                    <a:lnTo>
                      <a:pt x="37" y="167"/>
                    </a:lnTo>
                    <a:lnTo>
                      <a:pt x="37" y="175"/>
                    </a:lnTo>
                    <a:lnTo>
                      <a:pt x="41" y="187"/>
                    </a:lnTo>
                    <a:lnTo>
                      <a:pt x="41" y="194"/>
                    </a:lnTo>
                    <a:lnTo>
                      <a:pt x="44" y="202"/>
                    </a:lnTo>
                    <a:lnTo>
                      <a:pt x="48" y="215"/>
                    </a:lnTo>
                    <a:lnTo>
                      <a:pt x="48" y="222"/>
                    </a:lnTo>
                    <a:lnTo>
                      <a:pt x="53" y="230"/>
                    </a:lnTo>
                    <a:lnTo>
                      <a:pt x="56" y="238"/>
                    </a:lnTo>
                    <a:lnTo>
                      <a:pt x="60" y="250"/>
                    </a:lnTo>
                    <a:lnTo>
                      <a:pt x="64" y="257"/>
                    </a:lnTo>
                    <a:lnTo>
                      <a:pt x="69" y="266"/>
                    </a:lnTo>
                    <a:lnTo>
                      <a:pt x="72" y="273"/>
                    </a:lnTo>
                    <a:lnTo>
                      <a:pt x="76" y="282"/>
                    </a:lnTo>
                    <a:lnTo>
                      <a:pt x="83" y="289"/>
                    </a:lnTo>
                    <a:lnTo>
                      <a:pt x="88" y="294"/>
                    </a:lnTo>
                    <a:lnTo>
                      <a:pt x="95" y="301"/>
                    </a:lnTo>
                    <a:lnTo>
                      <a:pt x="104" y="310"/>
                    </a:lnTo>
                    <a:lnTo>
                      <a:pt x="108" y="313"/>
                    </a:lnTo>
                    <a:lnTo>
                      <a:pt x="116" y="321"/>
                    </a:lnTo>
                    <a:lnTo>
                      <a:pt x="127" y="325"/>
                    </a:lnTo>
                    <a:lnTo>
                      <a:pt x="136" y="329"/>
                    </a:lnTo>
                    <a:lnTo>
                      <a:pt x="143" y="333"/>
                    </a:lnTo>
                    <a:lnTo>
                      <a:pt x="155" y="337"/>
                    </a:lnTo>
                    <a:lnTo>
                      <a:pt x="167" y="341"/>
                    </a:lnTo>
                    <a:lnTo>
                      <a:pt x="175" y="341"/>
                    </a:lnTo>
                    <a:lnTo>
                      <a:pt x="187" y="345"/>
                    </a:lnTo>
                    <a:lnTo>
                      <a:pt x="203" y="345"/>
                    </a:lnTo>
                    <a:lnTo>
                      <a:pt x="215" y="345"/>
                    </a:lnTo>
                    <a:lnTo>
                      <a:pt x="231" y="345"/>
                    </a:lnTo>
                    <a:lnTo>
                      <a:pt x="242" y="345"/>
                    </a:lnTo>
                    <a:lnTo>
                      <a:pt x="258" y="341"/>
                    </a:lnTo>
                    <a:lnTo>
                      <a:pt x="270" y="341"/>
                    </a:lnTo>
                    <a:lnTo>
                      <a:pt x="286" y="337"/>
                    </a:lnTo>
                    <a:lnTo>
                      <a:pt x="298" y="333"/>
                    </a:lnTo>
                    <a:lnTo>
                      <a:pt x="310" y="329"/>
                    </a:lnTo>
                    <a:lnTo>
                      <a:pt x="321" y="325"/>
                    </a:lnTo>
                    <a:lnTo>
                      <a:pt x="333" y="321"/>
                    </a:lnTo>
                    <a:lnTo>
                      <a:pt x="341" y="317"/>
                    </a:lnTo>
                    <a:lnTo>
                      <a:pt x="353" y="313"/>
                    </a:lnTo>
                    <a:lnTo>
                      <a:pt x="365" y="305"/>
                    </a:lnTo>
                    <a:lnTo>
                      <a:pt x="373" y="301"/>
                    </a:lnTo>
                    <a:lnTo>
                      <a:pt x="381" y="294"/>
                    </a:lnTo>
                    <a:lnTo>
                      <a:pt x="393" y="285"/>
                    </a:lnTo>
                    <a:lnTo>
                      <a:pt x="400" y="282"/>
                    </a:lnTo>
                    <a:lnTo>
                      <a:pt x="409" y="273"/>
                    </a:lnTo>
                    <a:lnTo>
                      <a:pt x="416" y="266"/>
                    </a:lnTo>
                    <a:lnTo>
                      <a:pt x="421" y="257"/>
                    </a:lnTo>
                    <a:lnTo>
                      <a:pt x="428" y="250"/>
                    </a:lnTo>
                    <a:lnTo>
                      <a:pt x="437" y="238"/>
                    </a:lnTo>
                    <a:lnTo>
                      <a:pt x="440" y="230"/>
                    </a:lnTo>
                    <a:lnTo>
                      <a:pt x="448" y="222"/>
                    </a:lnTo>
                    <a:lnTo>
                      <a:pt x="452" y="215"/>
                    </a:lnTo>
                    <a:lnTo>
                      <a:pt x="456" y="202"/>
                    </a:lnTo>
                    <a:lnTo>
                      <a:pt x="460" y="194"/>
                    </a:lnTo>
                    <a:lnTo>
                      <a:pt x="463" y="183"/>
                    </a:lnTo>
                    <a:lnTo>
                      <a:pt x="468" y="175"/>
                    </a:lnTo>
                    <a:lnTo>
                      <a:pt x="472" y="162"/>
                    </a:lnTo>
                    <a:lnTo>
                      <a:pt x="476" y="155"/>
                    </a:lnTo>
                    <a:lnTo>
                      <a:pt x="476" y="143"/>
                    </a:lnTo>
                    <a:lnTo>
                      <a:pt x="479" y="135"/>
                    </a:lnTo>
                    <a:lnTo>
                      <a:pt x="479" y="123"/>
                    </a:lnTo>
                    <a:lnTo>
                      <a:pt x="484" y="116"/>
                    </a:lnTo>
                    <a:lnTo>
                      <a:pt x="484" y="104"/>
                    </a:lnTo>
                    <a:lnTo>
                      <a:pt x="484" y="95"/>
                    </a:lnTo>
                    <a:lnTo>
                      <a:pt x="484" y="83"/>
                    </a:lnTo>
                    <a:lnTo>
                      <a:pt x="484" y="76"/>
                    </a:lnTo>
                    <a:lnTo>
                      <a:pt x="484" y="64"/>
                    </a:lnTo>
                    <a:lnTo>
                      <a:pt x="484" y="56"/>
                    </a:lnTo>
                    <a:lnTo>
                      <a:pt x="792" y="2569"/>
                    </a:lnTo>
                    <a:lnTo>
                      <a:pt x="796" y="2577"/>
                    </a:lnTo>
                    <a:lnTo>
                      <a:pt x="796" y="2589"/>
                    </a:lnTo>
                    <a:lnTo>
                      <a:pt x="796" y="2601"/>
                    </a:lnTo>
                    <a:lnTo>
                      <a:pt x="796" y="2609"/>
                    </a:lnTo>
                    <a:lnTo>
                      <a:pt x="796" y="2620"/>
                    </a:lnTo>
                    <a:lnTo>
                      <a:pt x="792" y="2629"/>
                    </a:lnTo>
                    <a:lnTo>
                      <a:pt x="792" y="2641"/>
                    </a:lnTo>
                    <a:lnTo>
                      <a:pt x="792" y="2652"/>
                    </a:lnTo>
                    <a:lnTo>
                      <a:pt x="789" y="2660"/>
                    </a:lnTo>
                    <a:lnTo>
                      <a:pt x="789" y="2672"/>
                    </a:lnTo>
                    <a:lnTo>
                      <a:pt x="784" y="2680"/>
                    </a:lnTo>
                    <a:lnTo>
                      <a:pt x="780" y="2692"/>
                    </a:lnTo>
                    <a:lnTo>
                      <a:pt x="780" y="2699"/>
                    </a:lnTo>
                    <a:lnTo>
                      <a:pt x="777" y="2712"/>
                    </a:lnTo>
                    <a:lnTo>
                      <a:pt x="773" y="2720"/>
                    </a:lnTo>
                    <a:lnTo>
                      <a:pt x="768" y="2731"/>
                    </a:lnTo>
                    <a:lnTo>
                      <a:pt x="761" y="2740"/>
                    </a:lnTo>
                    <a:lnTo>
                      <a:pt x="757" y="2747"/>
                    </a:lnTo>
                    <a:lnTo>
                      <a:pt x="752" y="2759"/>
                    </a:lnTo>
                    <a:lnTo>
                      <a:pt x="745" y="2767"/>
                    </a:lnTo>
                    <a:lnTo>
                      <a:pt x="741" y="2775"/>
                    </a:lnTo>
                    <a:lnTo>
                      <a:pt x="733" y="2783"/>
                    </a:lnTo>
                    <a:lnTo>
                      <a:pt x="725" y="2791"/>
                    </a:lnTo>
                    <a:lnTo>
                      <a:pt x="721" y="2799"/>
                    </a:lnTo>
                    <a:lnTo>
                      <a:pt x="713" y="2807"/>
                    </a:lnTo>
                    <a:lnTo>
                      <a:pt x="705" y="2810"/>
                    </a:lnTo>
                    <a:lnTo>
                      <a:pt x="697" y="2819"/>
                    </a:lnTo>
                    <a:lnTo>
                      <a:pt x="685" y="2822"/>
                    </a:lnTo>
                    <a:lnTo>
                      <a:pt x="678" y="2831"/>
                    </a:lnTo>
                    <a:lnTo>
                      <a:pt x="669" y="2835"/>
                    </a:lnTo>
                    <a:lnTo>
                      <a:pt x="657" y="2838"/>
                    </a:lnTo>
                    <a:lnTo>
                      <a:pt x="650" y="2842"/>
                    </a:lnTo>
                    <a:lnTo>
                      <a:pt x="638" y="2847"/>
                    </a:lnTo>
                    <a:lnTo>
                      <a:pt x="627" y="2850"/>
                    </a:lnTo>
                    <a:lnTo>
                      <a:pt x="614" y="2854"/>
                    </a:lnTo>
                    <a:lnTo>
                      <a:pt x="602" y="2858"/>
                    </a:lnTo>
                    <a:lnTo>
                      <a:pt x="590" y="2858"/>
                    </a:lnTo>
                    <a:lnTo>
                      <a:pt x="579" y="2858"/>
                    </a:lnTo>
                    <a:lnTo>
                      <a:pt x="563" y="2858"/>
                    </a:lnTo>
                    <a:lnTo>
                      <a:pt x="551" y="2858"/>
                    </a:lnTo>
                    <a:lnTo>
                      <a:pt x="539" y="2858"/>
                    </a:lnTo>
                    <a:lnTo>
                      <a:pt x="527" y="2858"/>
                    </a:lnTo>
                    <a:lnTo>
                      <a:pt x="516" y="2854"/>
                    </a:lnTo>
                    <a:lnTo>
                      <a:pt x="504" y="2854"/>
                    </a:lnTo>
                    <a:lnTo>
                      <a:pt x="495" y="2850"/>
                    </a:lnTo>
                    <a:lnTo>
                      <a:pt x="484" y="2847"/>
                    </a:lnTo>
                    <a:lnTo>
                      <a:pt x="476" y="2842"/>
                    </a:lnTo>
                    <a:lnTo>
                      <a:pt x="468" y="2838"/>
                    </a:lnTo>
                    <a:lnTo>
                      <a:pt x="460" y="2831"/>
                    </a:lnTo>
                    <a:lnTo>
                      <a:pt x="452" y="2826"/>
                    </a:lnTo>
                    <a:lnTo>
                      <a:pt x="444" y="2819"/>
                    </a:lnTo>
                    <a:lnTo>
                      <a:pt x="440" y="2815"/>
                    </a:lnTo>
                    <a:lnTo>
                      <a:pt x="432" y="2807"/>
                    </a:lnTo>
                    <a:lnTo>
                      <a:pt x="428" y="2799"/>
                    </a:lnTo>
                    <a:lnTo>
                      <a:pt x="424" y="2791"/>
                    </a:lnTo>
                    <a:lnTo>
                      <a:pt x="416" y="2783"/>
                    </a:lnTo>
                    <a:lnTo>
                      <a:pt x="412" y="2775"/>
                    </a:lnTo>
                    <a:lnTo>
                      <a:pt x="409" y="2767"/>
                    </a:lnTo>
                    <a:lnTo>
                      <a:pt x="405" y="2759"/>
                    </a:lnTo>
                    <a:lnTo>
                      <a:pt x="400" y="2747"/>
                    </a:lnTo>
                    <a:lnTo>
                      <a:pt x="400" y="2740"/>
                    </a:lnTo>
                    <a:lnTo>
                      <a:pt x="396" y="2731"/>
                    </a:lnTo>
                    <a:lnTo>
                      <a:pt x="393" y="2720"/>
                    </a:lnTo>
                    <a:lnTo>
                      <a:pt x="393" y="2712"/>
                    </a:lnTo>
                    <a:lnTo>
                      <a:pt x="389" y="2699"/>
                    </a:lnTo>
                    <a:lnTo>
                      <a:pt x="384" y="2692"/>
                    </a:lnTo>
                    <a:lnTo>
                      <a:pt x="384" y="2680"/>
                    </a:lnTo>
                    <a:lnTo>
                      <a:pt x="381" y="2672"/>
                    </a:lnTo>
                    <a:lnTo>
                      <a:pt x="381" y="2664"/>
                    </a:lnTo>
                    <a:lnTo>
                      <a:pt x="381" y="2652"/>
                    </a:lnTo>
                    <a:lnTo>
                      <a:pt x="377" y="2644"/>
                    </a:lnTo>
                    <a:lnTo>
                      <a:pt x="377" y="2632"/>
                    </a:lnTo>
                    <a:lnTo>
                      <a:pt x="373" y="2625"/>
                    </a:lnTo>
                    <a:lnTo>
                      <a:pt x="373" y="2617"/>
                    </a:lnTo>
                    <a:lnTo>
                      <a:pt x="373" y="2604"/>
                    </a:lnTo>
                    <a:lnTo>
                      <a:pt x="368" y="2597"/>
                    </a:lnTo>
                    <a:lnTo>
                      <a:pt x="368" y="2589"/>
                    </a:lnTo>
                    <a:lnTo>
                      <a:pt x="365" y="2581"/>
                    </a:lnTo>
                    <a:lnTo>
                      <a:pt x="365" y="2573"/>
                    </a:lnTo>
                    <a:lnTo>
                      <a:pt x="361" y="2565"/>
                    </a:lnTo>
                    <a:lnTo>
                      <a:pt x="361" y="2562"/>
                    </a:lnTo>
                    <a:lnTo>
                      <a:pt x="361" y="2557"/>
                    </a:lnTo>
                    <a:lnTo>
                      <a:pt x="361" y="2553"/>
                    </a:lnTo>
                    <a:lnTo>
                      <a:pt x="357" y="2549"/>
                    </a:lnTo>
                    <a:lnTo>
                      <a:pt x="357" y="2546"/>
                    </a:lnTo>
                    <a:lnTo>
                      <a:pt x="357" y="2541"/>
                    </a:lnTo>
                    <a:lnTo>
                      <a:pt x="357" y="2537"/>
                    </a:lnTo>
                    <a:lnTo>
                      <a:pt x="357" y="2534"/>
                    </a:lnTo>
                    <a:lnTo>
                      <a:pt x="353" y="2534"/>
                    </a:lnTo>
                    <a:lnTo>
                      <a:pt x="353" y="2530"/>
                    </a:lnTo>
                    <a:lnTo>
                      <a:pt x="353" y="2525"/>
                    </a:lnTo>
                    <a:lnTo>
                      <a:pt x="353" y="2521"/>
                    </a:lnTo>
                    <a:lnTo>
                      <a:pt x="353" y="2518"/>
                    </a:lnTo>
                    <a:lnTo>
                      <a:pt x="353" y="2514"/>
                    </a:lnTo>
                    <a:lnTo>
                      <a:pt x="349" y="2514"/>
                    </a:lnTo>
                    <a:lnTo>
                      <a:pt x="349" y="2509"/>
                    </a:lnTo>
                    <a:lnTo>
                      <a:pt x="349" y="2506"/>
                    </a:lnTo>
                    <a:lnTo>
                      <a:pt x="349" y="250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6" name="Freeform 262">
                <a:extLst>
                  <a:ext uri="{FF2B5EF4-FFF2-40B4-BE49-F238E27FC236}">
                    <a16:creationId xmlns:a16="http://schemas.microsoft.com/office/drawing/2014/main" id="{600E031F-DC54-4936-A52E-F2B12E8C23AF}"/>
                  </a:ext>
                </a:extLst>
              </p:cNvPr>
              <p:cNvSpPr>
                <a:spLocks/>
              </p:cNvSpPr>
              <p:nvPr/>
            </p:nvSpPr>
            <p:spPr bwMode="auto">
              <a:xfrm>
                <a:off x="3634" y="2229"/>
                <a:ext cx="3" cy="520"/>
              </a:xfrm>
              <a:custGeom>
                <a:avLst/>
                <a:gdLst>
                  <a:gd name="T0" fmla="*/ 0 w 11"/>
                  <a:gd name="T1" fmla="*/ 4 h 2596"/>
                  <a:gd name="T2" fmla="*/ 11 w 11"/>
                  <a:gd name="T3" fmla="*/ 2596 h 2596"/>
                  <a:gd name="T4" fmla="*/ 11 w 11"/>
                  <a:gd name="T5" fmla="*/ 2592 h 2596"/>
                  <a:gd name="T6" fmla="*/ 0 w 11"/>
                  <a:gd name="T7" fmla="*/ 0 h 2596"/>
                  <a:gd name="T8" fmla="*/ 0 w 11"/>
                  <a:gd name="T9" fmla="*/ 4 h 2596"/>
                  <a:gd name="T10" fmla="*/ 0 60000 65536"/>
                  <a:gd name="T11" fmla="*/ 0 60000 65536"/>
                  <a:gd name="T12" fmla="*/ 0 60000 65536"/>
                  <a:gd name="T13" fmla="*/ 0 60000 65536"/>
                  <a:gd name="T14" fmla="*/ 0 60000 65536"/>
                  <a:gd name="T15" fmla="*/ 0 w 11"/>
                  <a:gd name="T16" fmla="*/ 0 h 2596"/>
                  <a:gd name="T17" fmla="*/ 11 w 11"/>
                  <a:gd name="T18" fmla="*/ 2596 h 2596"/>
                </a:gdLst>
                <a:ahLst/>
                <a:cxnLst>
                  <a:cxn ang="T10">
                    <a:pos x="T0" y="T1"/>
                  </a:cxn>
                  <a:cxn ang="T11">
                    <a:pos x="T2" y="T3"/>
                  </a:cxn>
                  <a:cxn ang="T12">
                    <a:pos x="T4" y="T5"/>
                  </a:cxn>
                  <a:cxn ang="T13">
                    <a:pos x="T6" y="T7"/>
                  </a:cxn>
                  <a:cxn ang="T14">
                    <a:pos x="T8" y="T9"/>
                  </a:cxn>
                </a:cxnLst>
                <a:rect l="T15" t="T16" r="T17" b="T18"/>
                <a:pathLst>
                  <a:path w="11" h="2596">
                    <a:moveTo>
                      <a:pt x="0" y="4"/>
                    </a:moveTo>
                    <a:lnTo>
                      <a:pt x="11" y="2596"/>
                    </a:lnTo>
                    <a:lnTo>
                      <a:pt x="11" y="2592"/>
                    </a:lnTo>
                    <a:lnTo>
                      <a:pt x="0" y="0"/>
                    </a:lnTo>
                    <a:lnTo>
                      <a:pt x="0" y="4"/>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7" name="Freeform 263">
                <a:extLst>
                  <a:ext uri="{FF2B5EF4-FFF2-40B4-BE49-F238E27FC236}">
                    <a16:creationId xmlns:a16="http://schemas.microsoft.com/office/drawing/2014/main" id="{92CA4ABB-0090-44ED-B038-75068DB23EDF}"/>
                  </a:ext>
                </a:extLst>
              </p:cNvPr>
              <p:cNvSpPr>
                <a:spLocks/>
              </p:cNvSpPr>
              <p:nvPr/>
            </p:nvSpPr>
            <p:spPr bwMode="auto">
              <a:xfrm>
                <a:off x="3634" y="2229"/>
                <a:ext cx="3" cy="519"/>
              </a:xfrm>
              <a:custGeom>
                <a:avLst/>
                <a:gdLst>
                  <a:gd name="T0" fmla="*/ 4 w 15"/>
                  <a:gd name="T1" fmla="*/ 4 h 2596"/>
                  <a:gd name="T2" fmla="*/ 15 w 15"/>
                  <a:gd name="T3" fmla="*/ 2596 h 2596"/>
                  <a:gd name="T4" fmla="*/ 15 w 15"/>
                  <a:gd name="T5" fmla="*/ 2592 h 2596"/>
                  <a:gd name="T6" fmla="*/ 15 w 15"/>
                  <a:gd name="T7" fmla="*/ 2589 h 2596"/>
                  <a:gd name="T8" fmla="*/ 0 w 15"/>
                  <a:gd name="T9" fmla="*/ 0 h 2596"/>
                  <a:gd name="T10" fmla="*/ 0 w 15"/>
                  <a:gd name="T11" fmla="*/ 4 h 2596"/>
                  <a:gd name="T12" fmla="*/ 4 w 15"/>
                  <a:gd name="T13" fmla="*/ 4 h 2596"/>
                  <a:gd name="T14" fmla="*/ 0 60000 65536"/>
                  <a:gd name="T15" fmla="*/ 0 60000 65536"/>
                  <a:gd name="T16" fmla="*/ 0 60000 65536"/>
                  <a:gd name="T17" fmla="*/ 0 60000 65536"/>
                  <a:gd name="T18" fmla="*/ 0 60000 65536"/>
                  <a:gd name="T19" fmla="*/ 0 60000 65536"/>
                  <a:gd name="T20" fmla="*/ 0 60000 65536"/>
                  <a:gd name="T21" fmla="*/ 0 w 15"/>
                  <a:gd name="T22" fmla="*/ 0 h 2596"/>
                  <a:gd name="T23" fmla="*/ 15 w 15"/>
                  <a:gd name="T24" fmla="*/ 2596 h 25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596">
                    <a:moveTo>
                      <a:pt x="4" y="4"/>
                    </a:moveTo>
                    <a:lnTo>
                      <a:pt x="15" y="2596"/>
                    </a:lnTo>
                    <a:lnTo>
                      <a:pt x="15" y="2592"/>
                    </a:lnTo>
                    <a:lnTo>
                      <a:pt x="15" y="2589"/>
                    </a:lnTo>
                    <a:lnTo>
                      <a:pt x="0" y="0"/>
                    </a:lnTo>
                    <a:lnTo>
                      <a:pt x="0" y="4"/>
                    </a:lnTo>
                    <a:lnTo>
                      <a:pt x="4" y="4"/>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8" name="Freeform 264">
                <a:extLst>
                  <a:ext uri="{FF2B5EF4-FFF2-40B4-BE49-F238E27FC236}">
                    <a16:creationId xmlns:a16="http://schemas.microsoft.com/office/drawing/2014/main" id="{90781710-EB5A-4CAD-85AF-37EBD3F967B3}"/>
                  </a:ext>
                </a:extLst>
              </p:cNvPr>
              <p:cNvSpPr>
                <a:spLocks/>
              </p:cNvSpPr>
              <p:nvPr/>
            </p:nvSpPr>
            <p:spPr bwMode="auto">
              <a:xfrm>
                <a:off x="3633" y="2228"/>
                <a:ext cx="4" cy="518"/>
              </a:xfrm>
              <a:custGeom>
                <a:avLst/>
                <a:gdLst>
                  <a:gd name="T0" fmla="*/ 4 w 19"/>
                  <a:gd name="T1" fmla="*/ 4 h 2593"/>
                  <a:gd name="T2" fmla="*/ 19 w 19"/>
                  <a:gd name="T3" fmla="*/ 2593 h 2593"/>
                  <a:gd name="T4" fmla="*/ 16 w 19"/>
                  <a:gd name="T5" fmla="*/ 2593 h 2593"/>
                  <a:gd name="T6" fmla="*/ 0 w 19"/>
                  <a:gd name="T7" fmla="*/ 0 h 2593"/>
                  <a:gd name="T8" fmla="*/ 4 w 19"/>
                  <a:gd name="T9" fmla="*/ 0 h 2593"/>
                  <a:gd name="T10" fmla="*/ 4 w 19"/>
                  <a:gd name="T11" fmla="*/ 4 h 2593"/>
                  <a:gd name="T12" fmla="*/ 0 60000 65536"/>
                  <a:gd name="T13" fmla="*/ 0 60000 65536"/>
                  <a:gd name="T14" fmla="*/ 0 60000 65536"/>
                  <a:gd name="T15" fmla="*/ 0 60000 65536"/>
                  <a:gd name="T16" fmla="*/ 0 60000 65536"/>
                  <a:gd name="T17" fmla="*/ 0 60000 65536"/>
                  <a:gd name="T18" fmla="*/ 0 w 19"/>
                  <a:gd name="T19" fmla="*/ 0 h 2593"/>
                  <a:gd name="T20" fmla="*/ 19 w 19"/>
                  <a:gd name="T21" fmla="*/ 2593 h 2593"/>
                </a:gdLst>
                <a:ahLst/>
                <a:cxnLst>
                  <a:cxn ang="T12">
                    <a:pos x="T0" y="T1"/>
                  </a:cxn>
                  <a:cxn ang="T13">
                    <a:pos x="T2" y="T3"/>
                  </a:cxn>
                  <a:cxn ang="T14">
                    <a:pos x="T4" y="T5"/>
                  </a:cxn>
                  <a:cxn ang="T15">
                    <a:pos x="T6" y="T7"/>
                  </a:cxn>
                  <a:cxn ang="T16">
                    <a:pos x="T8" y="T9"/>
                  </a:cxn>
                  <a:cxn ang="T17">
                    <a:pos x="T10" y="T11"/>
                  </a:cxn>
                </a:cxnLst>
                <a:rect l="T18" t="T19" r="T20" b="T21"/>
                <a:pathLst>
                  <a:path w="19" h="2593">
                    <a:moveTo>
                      <a:pt x="4" y="4"/>
                    </a:moveTo>
                    <a:lnTo>
                      <a:pt x="19" y="2593"/>
                    </a:lnTo>
                    <a:lnTo>
                      <a:pt x="16" y="2593"/>
                    </a:lnTo>
                    <a:lnTo>
                      <a:pt x="0" y="0"/>
                    </a:lnTo>
                    <a:lnTo>
                      <a:pt x="4" y="0"/>
                    </a:lnTo>
                    <a:lnTo>
                      <a:pt x="4" y="4"/>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09" name="Freeform 265">
                <a:extLst>
                  <a:ext uri="{FF2B5EF4-FFF2-40B4-BE49-F238E27FC236}">
                    <a16:creationId xmlns:a16="http://schemas.microsoft.com/office/drawing/2014/main" id="{05334D6A-0196-4CB8-A266-782DC26F8DDC}"/>
                  </a:ext>
                </a:extLst>
              </p:cNvPr>
              <p:cNvSpPr>
                <a:spLocks/>
              </p:cNvSpPr>
              <p:nvPr/>
            </p:nvSpPr>
            <p:spPr bwMode="auto">
              <a:xfrm>
                <a:off x="3633" y="2228"/>
                <a:ext cx="3" cy="518"/>
              </a:xfrm>
              <a:custGeom>
                <a:avLst/>
                <a:gdLst>
                  <a:gd name="T0" fmla="*/ 0 w 16"/>
                  <a:gd name="T1" fmla="*/ 0 h 2593"/>
                  <a:gd name="T2" fmla="*/ 16 w 16"/>
                  <a:gd name="T3" fmla="*/ 2593 h 2593"/>
                  <a:gd name="T4" fmla="*/ 16 w 16"/>
                  <a:gd name="T5" fmla="*/ 2588 h 2593"/>
                  <a:gd name="T6" fmla="*/ 0 w 16"/>
                  <a:gd name="T7" fmla="*/ 0 h 2593"/>
                  <a:gd name="T8" fmla="*/ 0 60000 65536"/>
                  <a:gd name="T9" fmla="*/ 0 60000 65536"/>
                  <a:gd name="T10" fmla="*/ 0 60000 65536"/>
                  <a:gd name="T11" fmla="*/ 0 60000 65536"/>
                  <a:gd name="T12" fmla="*/ 0 w 16"/>
                  <a:gd name="T13" fmla="*/ 0 h 2593"/>
                  <a:gd name="T14" fmla="*/ 16 w 16"/>
                  <a:gd name="T15" fmla="*/ 2593 h 2593"/>
                </a:gdLst>
                <a:ahLst/>
                <a:cxnLst>
                  <a:cxn ang="T8">
                    <a:pos x="T0" y="T1"/>
                  </a:cxn>
                  <a:cxn ang="T9">
                    <a:pos x="T2" y="T3"/>
                  </a:cxn>
                  <a:cxn ang="T10">
                    <a:pos x="T4" y="T5"/>
                  </a:cxn>
                  <a:cxn ang="T11">
                    <a:pos x="T6" y="T7"/>
                  </a:cxn>
                </a:cxnLst>
                <a:rect l="T12" t="T13" r="T14" b="T15"/>
                <a:pathLst>
                  <a:path w="16" h="2593">
                    <a:moveTo>
                      <a:pt x="0" y="0"/>
                    </a:moveTo>
                    <a:lnTo>
                      <a:pt x="16" y="2593"/>
                    </a:lnTo>
                    <a:lnTo>
                      <a:pt x="16" y="2588"/>
                    </a:lnTo>
                    <a:lnTo>
                      <a:pt x="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0" name="Freeform 266">
                <a:extLst>
                  <a:ext uri="{FF2B5EF4-FFF2-40B4-BE49-F238E27FC236}">
                    <a16:creationId xmlns:a16="http://schemas.microsoft.com/office/drawing/2014/main" id="{CF4A7E9B-F6FA-4AC0-9C59-7ABD7B8E5FE3}"/>
                  </a:ext>
                </a:extLst>
              </p:cNvPr>
              <p:cNvSpPr>
                <a:spLocks/>
              </p:cNvSpPr>
              <p:nvPr/>
            </p:nvSpPr>
            <p:spPr bwMode="auto">
              <a:xfrm>
                <a:off x="3634" y="2230"/>
                <a:ext cx="3" cy="519"/>
              </a:xfrm>
              <a:custGeom>
                <a:avLst/>
                <a:gdLst>
                  <a:gd name="T0" fmla="*/ 0 w 11"/>
                  <a:gd name="T1" fmla="*/ 0 h 2592"/>
                  <a:gd name="T2" fmla="*/ 11 w 11"/>
                  <a:gd name="T3" fmla="*/ 2592 h 2592"/>
                  <a:gd name="T4" fmla="*/ 11 w 11"/>
                  <a:gd name="T5" fmla="*/ 2588 h 2592"/>
                  <a:gd name="T6" fmla="*/ 11 w 11"/>
                  <a:gd name="T7" fmla="*/ 2584 h 2592"/>
                  <a:gd name="T8" fmla="*/ 11 w 11"/>
                  <a:gd name="T9" fmla="*/ 2581 h 2592"/>
                  <a:gd name="T10" fmla="*/ 8 w 11"/>
                  <a:gd name="T11" fmla="*/ 2581 h 2592"/>
                  <a:gd name="T12" fmla="*/ 8 w 11"/>
                  <a:gd name="T13" fmla="*/ 2576 h 2592"/>
                  <a:gd name="T14" fmla="*/ 0 60000 65536"/>
                  <a:gd name="T15" fmla="*/ 0 60000 65536"/>
                  <a:gd name="T16" fmla="*/ 0 60000 65536"/>
                  <a:gd name="T17" fmla="*/ 0 60000 65536"/>
                  <a:gd name="T18" fmla="*/ 0 60000 65536"/>
                  <a:gd name="T19" fmla="*/ 0 60000 65536"/>
                  <a:gd name="T20" fmla="*/ 0 60000 65536"/>
                  <a:gd name="T21" fmla="*/ 0 w 11"/>
                  <a:gd name="T22" fmla="*/ 0 h 2592"/>
                  <a:gd name="T23" fmla="*/ 11 w 11"/>
                  <a:gd name="T24" fmla="*/ 2592 h 25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592">
                    <a:moveTo>
                      <a:pt x="0" y="0"/>
                    </a:moveTo>
                    <a:lnTo>
                      <a:pt x="11" y="2592"/>
                    </a:lnTo>
                    <a:lnTo>
                      <a:pt x="11" y="2588"/>
                    </a:lnTo>
                    <a:lnTo>
                      <a:pt x="11" y="2584"/>
                    </a:lnTo>
                    <a:lnTo>
                      <a:pt x="11" y="2581"/>
                    </a:lnTo>
                    <a:lnTo>
                      <a:pt x="8" y="2581"/>
                    </a:lnTo>
                    <a:lnTo>
                      <a:pt x="8" y="257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1" name="Freeform 267">
                <a:extLst>
                  <a:ext uri="{FF2B5EF4-FFF2-40B4-BE49-F238E27FC236}">
                    <a16:creationId xmlns:a16="http://schemas.microsoft.com/office/drawing/2014/main" id="{8C36F795-E1A6-4AEB-AB2C-A6608BE8E8C6}"/>
                  </a:ext>
                </a:extLst>
              </p:cNvPr>
              <p:cNvSpPr>
                <a:spLocks/>
              </p:cNvSpPr>
              <p:nvPr/>
            </p:nvSpPr>
            <p:spPr bwMode="auto">
              <a:xfrm>
                <a:off x="3633" y="2228"/>
                <a:ext cx="1" cy="2"/>
              </a:xfrm>
              <a:custGeom>
                <a:avLst/>
                <a:gdLst>
                  <a:gd name="T0" fmla="*/ 0 w 8"/>
                  <a:gd name="T1" fmla="*/ 0 h 12"/>
                  <a:gd name="T2" fmla="*/ 4 w 8"/>
                  <a:gd name="T3" fmla="*/ 0 h 12"/>
                  <a:gd name="T4" fmla="*/ 4 w 8"/>
                  <a:gd name="T5" fmla="*/ 4 h 12"/>
                  <a:gd name="T6" fmla="*/ 8 w 8"/>
                  <a:gd name="T7" fmla="*/ 8 h 12"/>
                  <a:gd name="T8" fmla="*/ 8 w 8"/>
                  <a:gd name="T9" fmla="*/ 12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0"/>
                    </a:moveTo>
                    <a:lnTo>
                      <a:pt x="4" y="0"/>
                    </a:lnTo>
                    <a:lnTo>
                      <a:pt x="4" y="4"/>
                    </a:lnTo>
                    <a:lnTo>
                      <a:pt x="8" y="8"/>
                    </a:lnTo>
                    <a:lnTo>
                      <a:pt x="8" y="1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2" name="Freeform 268">
                <a:extLst>
                  <a:ext uri="{FF2B5EF4-FFF2-40B4-BE49-F238E27FC236}">
                    <a16:creationId xmlns:a16="http://schemas.microsoft.com/office/drawing/2014/main" id="{CF45FB17-6BAE-4246-BC16-7EB6C8CAC50F}"/>
                  </a:ext>
                </a:extLst>
              </p:cNvPr>
              <p:cNvSpPr>
                <a:spLocks/>
              </p:cNvSpPr>
              <p:nvPr/>
            </p:nvSpPr>
            <p:spPr bwMode="auto">
              <a:xfrm>
                <a:off x="3426" y="2184"/>
                <a:ext cx="103" cy="531"/>
              </a:xfrm>
              <a:custGeom>
                <a:avLst/>
                <a:gdLst>
                  <a:gd name="T0" fmla="*/ 515 w 515"/>
                  <a:gd name="T1" fmla="*/ 2567 h 2651"/>
                  <a:gd name="T2" fmla="*/ 491 w 515"/>
                  <a:gd name="T3" fmla="*/ 2567 h 2651"/>
                  <a:gd name="T4" fmla="*/ 467 w 515"/>
                  <a:gd name="T5" fmla="*/ 2567 h 2651"/>
                  <a:gd name="T6" fmla="*/ 443 w 515"/>
                  <a:gd name="T7" fmla="*/ 2572 h 2651"/>
                  <a:gd name="T8" fmla="*/ 420 w 515"/>
                  <a:gd name="T9" fmla="*/ 2572 h 2651"/>
                  <a:gd name="T10" fmla="*/ 396 w 515"/>
                  <a:gd name="T11" fmla="*/ 2572 h 2651"/>
                  <a:gd name="T12" fmla="*/ 372 w 515"/>
                  <a:gd name="T13" fmla="*/ 2576 h 2651"/>
                  <a:gd name="T14" fmla="*/ 348 w 515"/>
                  <a:gd name="T15" fmla="*/ 2580 h 2651"/>
                  <a:gd name="T16" fmla="*/ 329 w 515"/>
                  <a:gd name="T17" fmla="*/ 2583 h 2651"/>
                  <a:gd name="T18" fmla="*/ 304 w 515"/>
                  <a:gd name="T19" fmla="*/ 2583 h 2651"/>
                  <a:gd name="T20" fmla="*/ 285 w 515"/>
                  <a:gd name="T21" fmla="*/ 2588 h 2651"/>
                  <a:gd name="T22" fmla="*/ 265 w 515"/>
                  <a:gd name="T23" fmla="*/ 2595 h 2651"/>
                  <a:gd name="T24" fmla="*/ 246 w 515"/>
                  <a:gd name="T25" fmla="*/ 2599 h 2651"/>
                  <a:gd name="T26" fmla="*/ 225 w 515"/>
                  <a:gd name="T27" fmla="*/ 2604 h 2651"/>
                  <a:gd name="T28" fmla="*/ 206 w 515"/>
                  <a:gd name="T29" fmla="*/ 2611 h 2651"/>
                  <a:gd name="T30" fmla="*/ 186 w 515"/>
                  <a:gd name="T31" fmla="*/ 2615 h 2651"/>
                  <a:gd name="T32" fmla="*/ 166 w 515"/>
                  <a:gd name="T33" fmla="*/ 2623 h 2651"/>
                  <a:gd name="T34" fmla="*/ 151 w 515"/>
                  <a:gd name="T35" fmla="*/ 2627 h 2651"/>
                  <a:gd name="T36" fmla="*/ 130 w 515"/>
                  <a:gd name="T37" fmla="*/ 2636 h 2651"/>
                  <a:gd name="T38" fmla="*/ 114 w 515"/>
                  <a:gd name="T39" fmla="*/ 2643 h 2651"/>
                  <a:gd name="T40" fmla="*/ 95 w 515"/>
                  <a:gd name="T41" fmla="*/ 2651 h 2651"/>
                  <a:gd name="T42" fmla="*/ 8 w 515"/>
                  <a:gd name="T43" fmla="*/ 86 h 2651"/>
                  <a:gd name="T44" fmla="*/ 28 w 515"/>
                  <a:gd name="T45" fmla="*/ 78 h 2651"/>
                  <a:gd name="T46" fmla="*/ 47 w 515"/>
                  <a:gd name="T47" fmla="*/ 71 h 2651"/>
                  <a:gd name="T48" fmla="*/ 68 w 515"/>
                  <a:gd name="T49" fmla="*/ 62 h 2651"/>
                  <a:gd name="T50" fmla="*/ 87 w 515"/>
                  <a:gd name="T51" fmla="*/ 58 h 2651"/>
                  <a:gd name="T52" fmla="*/ 107 w 515"/>
                  <a:gd name="T53" fmla="*/ 51 h 2651"/>
                  <a:gd name="T54" fmla="*/ 130 w 515"/>
                  <a:gd name="T55" fmla="*/ 43 h 2651"/>
                  <a:gd name="T56" fmla="*/ 151 w 515"/>
                  <a:gd name="T57" fmla="*/ 39 h 2651"/>
                  <a:gd name="T58" fmla="*/ 170 w 515"/>
                  <a:gd name="T59" fmla="*/ 35 h 2651"/>
                  <a:gd name="T60" fmla="*/ 193 w 515"/>
                  <a:gd name="T61" fmla="*/ 27 h 2651"/>
                  <a:gd name="T62" fmla="*/ 218 w 515"/>
                  <a:gd name="T63" fmla="*/ 23 h 2651"/>
                  <a:gd name="T64" fmla="*/ 241 w 515"/>
                  <a:gd name="T65" fmla="*/ 19 h 2651"/>
                  <a:gd name="T66" fmla="*/ 265 w 515"/>
                  <a:gd name="T67" fmla="*/ 16 h 2651"/>
                  <a:gd name="T68" fmla="*/ 288 w 515"/>
                  <a:gd name="T69" fmla="*/ 11 h 2651"/>
                  <a:gd name="T70" fmla="*/ 313 w 515"/>
                  <a:gd name="T71" fmla="*/ 7 h 2651"/>
                  <a:gd name="T72" fmla="*/ 336 w 515"/>
                  <a:gd name="T73" fmla="*/ 7 h 2651"/>
                  <a:gd name="T74" fmla="*/ 360 w 515"/>
                  <a:gd name="T75" fmla="*/ 3 h 2651"/>
                  <a:gd name="T76" fmla="*/ 388 w 515"/>
                  <a:gd name="T77" fmla="*/ 3 h 2651"/>
                  <a:gd name="T78" fmla="*/ 415 w 515"/>
                  <a:gd name="T79" fmla="*/ 3 h 2651"/>
                  <a:gd name="T80" fmla="*/ 439 w 515"/>
                  <a:gd name="T81" fmla="*/ 0 h 26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5"/>
                  <a:gd name="T124" fmla="*/ 0 h 2651"/>
                  <a:gd name="T125" fmla="*/ 515 w 515"/>
                  <a:gd name="T126" fmla="*/ 2651 h 26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5" h="2651">
                    <a:moveTo>
                      <a:pt x="455" y="0"/>
                    </a:moveTo>
                    <a:lnTo>
                      <a:pt x="515" y="2567"/>
                    </a:lnTo>
                    <a:lnTo>
                      <a:pt x="503" y="2567"/>
                    </a:lnTo>
                    <a:lnTo>
                      <a:pt x="491" y="2567"/>
                    </a:lnTo>
                    <a:lnTo>
                      <a:pt x="479" y="2567"/>
                    </a:lnTo>
                    <a:lnTo>
                      <a:pt x="467" y="2567"/>
                    </a:lnTo>
                    <a:lnTo>
                      <a:pt x="455" y="2572"/>
                    </a:lnTo>
                    <a:lnTo>
                      <a:pt x="443" y="2572"/>
                    </a:lnTo>
                    <a:lnTo>
                      <a:pt x="431" y="2572"/>
                    </a:lnTo>
                    <a:lnTo>
                      <a:pt x="420" y="2572"/>
                    </a:lnTo>
                    <a:lnTo>
                      <a:pt x="408" y="2572"/>
                    </a:lnTo>
                    <a:lnTo>
                      <a:pt x="396" y="2572"/>
                    </a:lnTo>
                    <a:lnTo>
                      <a:pt x="383" y="2576"/>
                    </a:lnTo>
                    <a:lnTo>
                      <a:pt x="372" y="2576"/>
                    </a:lnTo>
                    <a:lnTo>
                      <a:pt x="360" y="2576"/>
                    </a:lnTo>
                    <a:lnTo>
                      <a:pt x="348" y="2580"/>
                    </a:lnTo>
                    <a:lnTo>
                      <a:pt x="341" y="2580"/>
                    </a:lnTo>
                    <a:lnTo>
                      <a:pt x="329" y="2583"/>
                    </a:lnTo>
                    <a:lnTo>
                      <a:pt x="316" y="2583"/>
                    </a:lnTo>
                    <a:lnTo>
                      <a:pt x="304" y="2583"/>
                    </a:lnTo>
                    <a:lnTo>
                      <a:pt x="297" y="2588"/>
                    </a:lnTo>
                    <a:lnTo>
                      <a:pt x="285" y="2588"/>
                    </a:lnTo>
                    <a:lnTo>
                      <a:pt x="277" y="2592"/>
                    </a:lnTo>
                    <a:lnTo>
                      <a:pt x="265" y="2595"/>
                    </a:lnTo>
                    <a:lnTo>
                      <a:pt x="253" y="2595"/>
                    </a:lnTo>
                    <a:lnTo>
                      <a:pt x="246" y="2599"/>
                    </a:lnTo>
                    <a:lnTo>
                      <a:pt x="234" y="2599"/>
                    </a:lnTo>
                    <a:lnTo>
                      <a:pt x="225" y="2604"/>
                    </a:lnTo>
                    <a:lnTo>
                      <a:pt x="214" y="2608"/>
                    </a:lnTo>
                    <a:lnTo>
                      <a:pt x="206" y="2611"/>
                    </a:lnTo>
                    <a:lnTo>
                      <a:pt x="193" y="2611"/>
                    </a:lnTo>
                    <a:lnTo>
                      <a:pt x="186" y="2615"/>
                    </a:lnTo>
                    <a:lnTo>
                      <a:pt x="178" y="2620"/>
                    </a:lnTo>
                    <a:lnTo>
                      <a:pt x="166" y="2623"/>
                    </a:lnTo>
                    <a:lnTo>
                      <a:pt x="158" y="2623"/>
                    </a:lnTo>
                    <a:lnTo>
                      <a:pt x="151" y="2627"/>
                    </a:lnTo>
                    <a:lnTo>
                      <a:pt x="138" y="2631"/>
                    </a:lnTo>
                    <a:lnTo>
                      <a:pt x="130" y="2636"/>
                    </a:lnTo>
                    <a:lnTo>
                      <a:pt x="123" y="2639"/>
                    </a:lnTo>
                    <a:lnTo>
                      <a:pt x="114" y="2643"/>
                    </a:lnTo>
                    <a:lnTo>
                      <a:pt x="103" y="2647"/>
                    </a:lnTo>
                    <a:lnTo>
                      <a:pt x="95" y="2651"/>
                    </a:lnTo>
                    <a:lnTo>
                      <a:pt x="0" y="90"/>
                    </a:lnTo>
                    <a:lnTo>
                      <a:pt x="8" y="86"/>
                    </a:lnTo>
                    <a:lnTo>
                      <a:pt x="20" y="83"/>
                    </a:lnTo>
                    <a:lnTo>
                      <a:pt x="28" y="78"/>
                    </a:lnTo>
                    <a:lnTo>
                      <a:pt x="40" y="74"/>
                    </a:lnTo>
                    <a:lnTo>
                      <a:pt x="47" y="71"/>
                    </a:lnTo>
                    <a:lnTo>
                      <a:pt x="59" y="67"/>
                    </a:lnTo>
                    <a:lnTo>
                      <a:pt x="68" y="62"/>
                    </a:lnTo>
                    <a:lnTo>
                      <a:pt x="79" y="58"/>
                    </a:lnTo>
                    <a:lnTo>
                      <a:pt x="87" y="58"/>
                    </a:lnTo>
                    <a:lnTo>
                      <a:pt x="98" y="55"/>
                    </a:lnTo>
                    <a:lnTo>
                      <a:pt x="107" y="51"/>
                    </a:lnTo>
                    <a:lnTo>
                      <a:pt x="119" y="46"/>
                    </a:lnTo>
                    <a:lnTo>
                      <a:pt x="130" y="43"/>
                    </a:lnTo>
                    <a:lnTo>
                      <a:pt x="138" y="43"/>
                    </a:lnTo>
                    <a:lnTo>
                      <a:pt x="151" y="39"/>
                    </a:lnTo>
                    <a:lnTo>
                      <a:pt x="162" y="35"/>
                    </a:lnTo>
                    <a:lnTo>
                      <a:pt x="170" y="35"/>
                    </a:lnTo>
                    <a:lnTo>
                      <a:pt x="182" y="30"/>
                    </a:lnTo>
                    <a:lnTo>
                      <a:pt x="193" y="27"/>
                    </a:lnTo>
                    <a:lnTo>
                      <a:pt x="206" y="27"/>
                    </a:lnTo>
                    <a:lnTo>
                      <a:pt x="218" y="23"/>
                    </a:lnTo>
                    <a:lnTo>
                      <a:pt x="230" y="23"/>
                    </a:lnTo>
                    <a:lnTo>
                      <a:pt x="241" y="19"/>
                    </a:lnTo>
                    <a:lnTo>
                      <a:pt x="253" y="19"/>
                    </a:lnTo>
                    <a:lnTo>
                      <a:pt x="265" y="16"/>
                    </a:lnTo>
                    <a:lnTo>
                      <a:pt x="277" y="16"/>
                    </a:lnTo>
                    <a:lnTo>
                      <a:pt x="288" y="11"/>
                    </a:lnTo>
                    <a:lnTo>
                      <a:pt x="301" y="11"/>
                    </a:lnTo>
                    <a:lnTo>
                      <a:pt x="313" y="7"/>
                    </a:lnTo>
                    <a:lnTo>
                      <a:pt x="325" y="7"/>
                    </a:lnTo>
                    <a:lnTo>
                      <a:pt x="336" y="7"/>
                    </a:lnTo>
                    <a:lnTo>
                      <a:pt x="348" y="7"/>
                    </a:lnTo>
                    <a:lnTo>
                      <a:pt x="360" y="3"/>
                    </a:lnTo>
                    <a:lnTo>
                      <a:pt x="376" y="3"/>
                    </a:lnTo>
                    <a:lnTo>
                      <a:pt x="388" y="3"/>
                    </a:lnTo>
                    <a:lnTo>
                      <a:pt x="399" y="3"/>
                    </a:lnTo>
                    <a:lnTo>
                      <a:pt x="415" y="3"/>
                    </a:lnTo>
                    <a:lnTo>
                      <a:pt x="427" y="0"/>
                    </a:lnTo>
                    <a:lnTo>
                      <a:pt x="439" y="0"/>
                    </a:lnTo>
                    <a:lnTo>
                      <a:pt x="455" y="0"/>
                    </a:lnTo>
                    <a:close/>
                  </a:path>
                </a:pathLst>
              </a:custGeom>
              <a:solidFill>
                <a:srgbClr val="CBB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3" name="Freeform 269">
                <a:extLst>
                  <a:ext uri="{FF2B5EF4-FFF2-40B4-BE49-F238E27FC236}">
                    <a16:creationId xmlns:a16="http://schemas.microsoft.com/office/drawing/2014/main" id="{E615D993-A1C9-4AEA-9E00-A00DAEB3DE21}"/>
                  </a:ext>
                </a:extLst>
              </p:cNvPr>
              <p:cNvSpPr>
                <a:spLocks/>
              </p:cNvSpPr>
              <p:nvPr/>
            </p:nvSpPr>
            <p:spPr bwMode="auto">
              <a:xfrm>
                <a:off x="3338" y="2202"/>
                <a:ext cx="107" cy="580"/>
              </a:xfrm>
              <a:custGeom>
                <a:avLst/>
                <a:gdLst>
                  <a:gd name="T0" fmla="*/ 534 w 534"/>
                  <a:gd name="T1" fmla="*/ 2561 h 2898"/>
                  <a:gd name="T2" fmla="*/ 510 w 534"/>
                  <a:gd name="T3" fmla="*/ 2573 h 2898"/>
                  <a:gd name="T4" fmla="*/ 486 w 534"/>
                  <a:gd name="T5" fmla="*/ 2585 h 2898"/>
                  <a:gd name="T6" fmla="*/ 463 w 534"/>
                  <a:gd name="T7" fmla="*/ 2597 h 2898"/>
                  <a:gd name="T8" fmla="*/ 439 w 534"/>
                  <a:gd name="T9" fmla="*/ 2613 h 2898"/>
                  <a:gd name="T10" fmla="*/ 419 w 534"/>
                  <a:gd name="T11" fmla="*/ 2625 h 2898"/>
                  <a:gd name="T12" fmla="*/ 396 w 534"/>
                  <a:gd name="T13" fmla="*/ 2641 h 2898"/>
                  <a:gd name="T14" fmla="*/ 375 w 534"/>
                  <a:gd name="T15" fmla="*/ 2655 h 2898"/>
                  <a:gd name="T16" fmla="*/ 356 w 534"/>
                  <a:gd name="T17" fmla="*/ 2671 h 2898"/>
                  <a:gd name="T18" fmla="*/ 336 w 534"/>
                  <a:gd name="T19" fmla="*/ 2687 h 2898"/>
                  <a:gd name="T20" fmla="*/ 317 w 534"/>
                  <a:gd name="T21" fmla="*/ 2708 h 2898"/>
                  <a:gd name="T22" fmla="*/ 296 w 534"/>
                  <a:gd name="T23" fmla="*/ 2723 h 2898"/>
                  <a:gd name="T24" fmla="*/ 277 w 534"/>
                  <a:gd name="T25" fmla="*/ 2743 h 2898"/>
                  <a:gd name="T26" fmla="*/ 257 w 534"/>
                  <a:gd name="T27" fmla="*/ 2759 h 2898"/>
                  <a:gd name="T28" fmla="*/ 237 w 534"/>
                  <a:gd name="T29" fmla="*/ 2778 h 2898"/>
                  <a:gd name="T30" fmla="*/ 222 w 534"/>
                  <a:gd name="T31" fmla="*/ 2798 h 2898"/>
                  <a:gd name="T32" fmla="*/ 201 w 534"/>
                  <a:gd name="T33" fmla="*/ 2819 h 2898"/>
                  <a:gd name="T34" fmla="*/ 185 w 534"/>
                  <a:gd name="T35" fmla="*/ 2838 h 2898"/>
                  <a:gd name="T36" fmla="*/ 166 w 534"/>
                  <a:gd name="T37" fmla="*/ 2858 h 2898"/>
                  <a:gd name="T38" fmla="*/ 150 w 534"/>
                  <a:gd name="T39" fmla="*/ 2877 h 2898"/>
                  <a:gd name="T40" fmla="*/ 134 w 534"/>
                  <a:gd name="T41" fmla="*/ 2898 h 2898"/>
                  <a:gd name="T42" fmla="*/ 11 w 534"/>
                  <a:gd name="T43" fmla="*/ 329 h 2898"/>
                  <a:gd name="T44" fmla="*/ 27 w 534"/>
                  <a:gd name="T45" fmla="*/ 308 h 2898"/>
                  <a:gd name="T46" fmla="*/ 47 w 534"/>
                  <a:gd name="T47" fmla="*/ 289 h 2898"/>
                  <a:gd name="T48" fmla="*/ 67 w 534"/>
                  <a:gd name="T49" fmla="*/ 269 h 2898"/>
                  <a:gd name="T50" fmla="*/ 86 w 534"/>
                  <a:gd name="T51" fmla="*/ 250 h 2898"/>
                  <a:gd name="T52" fmla="*/ 106 w 534"/>
                  <a:gd name="T53" fmla="*/ 230 h 2898"/>
                  <a:gd name="T54" fmla="*/ 127 w 534"/>
                  <a:gd name="T55" fmla="*/ 210 h 2898"/>
                  <a:gd name="T56" fmla="*/ 146 w 534"/>
                  <a:gd name="T57" fmla="*/ 190 h 2898"/>
                  <a:gd name="T58" fmla="*/ 166 w 534"/>
                  <a:gd name="T59" fmla="*/ 174 h 2898"/>
                  <a:gd name="T60" fmla="*/ 190 w 534"/>
                  <a:gd name="T61" fmla="*/ 155 h 2898"/>
                  <a:gd name="T62" fmla="*/ 209 w 534"/>
                  <a:gd name="T63" fmla="*/ 139 h 2898"/>
                  <a:gd name="T64" fmla="*/ 233 w 534"/>
                  <a:gd name="T65" fmla="*/ 123 h 2898"/>
                  <a:gd name="T66" fmla="*/ 253 w 534"/>
                  <a:gd name="T67" fmla="*/ 107 h 2898"/>
                  <a:gd name="T68" fmla="*/ 277 w 534"/>
                  <a:gd name="T69" fmla="*/ 91 h 2898"/>
                  <a:gd name="T70" fmla="*/ 301 w 534"/>
                  <a:gd name="T71" fmla="*/ 76 h 2898"/>
                  <a:gd name="T72" fmla="*/ 324 w 534"/>
                  <a:gd name="T73" fmla="*/ 60 h 2898"/>
                  <a:gd name="T74" fmla="*/ 348 w 534"/>
                  <a:gd name="T75" fmla="*/ 44 h 2898"/>
                  <a:gd name="T76" fmla="*/ 372 w 534"/>
                  <a:gd name="T77" fmla="*/ 32 h 2898"/>
                  <a:gd name="T78" fmla="*/ 400 w 534"/>
                  <a:gd name="T79" fmla="*/ 20 h 2898"/>
                  <a:gd name="T80" fmla="*/ 428 w 534"/>
                  <a:gd name="T81" fmla="*/ 9 h 28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4"/>
                  <a:gd name="T124" fmla="*/ 0 h 2898"/>
                  <a:gd name="T125" fmla="*/ 534 w 534"/>
                  <a:gd name="T126" fmla="*/ 2898 h 28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4" h="2898">
                    <a:moveTo>
                      <a:pt x="439" y="0"/>
                    </a:moveTo>
                    <a:lnTo>
                      <a:pt x="534" y="2561"/>
                    </a:lnTo>
                    <a:lnTo>
                      <a:pt x="523" y="2565"/>
                    </a:lnTo>
                    <a:lnTo>
                      <a:pt x="510" y="2573"/>
                    </a:lnTo>
                    <a:lnTo>
                      <a:pt x="498" y="2577"/>
                    </a:lnTo>
                    <a:lnTo>
                      <a:pt x="486" y="2585"/>
                    </a:lnTo>
                    <a:lnTo>
                      <a:pt x="475" y="2593"/>
                    </a:lnTo>
                    <a:lnTo>
                      <a:pt x="463" y="2597"/>
                    </a:lnTo>
                    <a:lnTo>
                      <a:pt x="451" y="2604"/>
                    </a:lnTo>
                    <a:lnTo>
                      <a:pt x="439" y="2613"/>
                    </a:lnTo>
                    <a:lnTo>
                      <a:pt x="431" y="2620"/>
                    </a:lnTo>
                    <a:lnTo>
                      <a:pt x="419" y="2625"/>
                    </a:lnTo>
                    <a:lnTo>
                      <a:pt x="407" y="2632"/>
                    </a:lnTo>
                    <a:lnTo>
                      <a:pt x="396" y="2641"/>
                    </a:lnTo>
                    <a:lnTo>
                      <a:pt x="387" y="2648"/>
                    </a:lnTo>
                    <a:lnTo>
                      <a:pt x="375" y="2655"/>
                    </a:lnTo>
                    <a:lnTo>
                      <a:pt x="364" y="2664"/>
                    </a:lnTo>
                    <a:lnTo>
                      <a:pt x="356" y="2671"/>
                    </a:lnTo>
                    <a:lnTo>
                      <a:pt x="344" y="2680"/>
                    </a:lnTo>
                    <a:lnTo>
                      <a:pt x="336" y="2687"/>
                    </a:lnTo>
                    <a:lnTo>
                      <a:pt x="324" y="2696"/>
                    </a:lnTo>
                    <a:lnTo>
                      <a:pt x="317" y="2708"/>
                    </a:lnTo>
                    <a:lnTo>
                      <a:pt x="305" y="2715"/>
                    </a:lnTo>
                    <a:lnTo>
                      <a:pt x="296" y="2723"/>
                    </a:lnTo>
                    <a:lnTo>
                      <a:pt x="285" y="2731"/>
                    </a:lnTo>
                    <a:lnTo>
                      <a:pt x="277" y="2743"/>
                    </a:lnTo>
                    <a:lnTo>
                      <a:pt x="264" y="2750"/>
                    </a:lnTo>
                    <a:lnTo>
                      <a:pt x="257" y="2759"/>
                    </a:lnTo>
                    <a:lnTo>
                      <a:pt x="249" y="2771"/>
                    </a:lnTo>
                    <a:lnTo>
                      <a:pt x="237" y="2778"/>
                    </a:lnTo>
                    <a:lnTo>
                      <a:pt x="229" y="2787"/>
                    </a:lnTo>
                    <a:lnTo>
                      <a:pt x="222" y="2798"/>
                    </a:lnTo>
                    <a:lnTo>
                      <a:pt x="209" y="2806"/>
                    </a:lnTo>
                    <a:lnTo>
                      <a:pt x="201" y="2819"/>
                    </a:lnTo>
                    <a:lnTo>
                      <a:pt x="194" y="2826"/>
                    </a:lnTo>
                    <a:lnTo>
                      <a:pt x="185" y="2838"/>
                    </a:lnTo>
                    <a:lnTo>
                      <a:pt x="178" y="2845"/>
                    </a:lnTo>
                    <a:lnTo>
                      <a:pt x="166" y="2858"/>
                    </a:lnTo>
                    <a:lnTo>
                      <a:pt x="158" y="2870"/>
                    </a:lnTo>
                    <a:lnTo>
                      <a:pt x="150" y="2877"/>
                    </a:lnTo>
                    <a:lnTo>
                      <a:pt x="142" y="2889"/>
                    </a:lnTo>
                    <a:lnTo>
                      <a:pt x="134" y="2898"/>
                    </a:lnTo>
                    <a:lnTo>
                      <a:pt x="0" y="340"/>
                    </a:lnTo>
                    <a:lnTo>
                      <a:pt x="11" y="329"/>
                    </a:lnTo>
                    <a:lnTo>
                      <a:pt x="19" y="321"/>
                    </a:lnTo>
                    <a:lnTo>
                      <a:pt x="27" y="308"/>
                    </a:lnTo>
                    <a:lnTo>
                      <a:pt x="39" y="297"/>
                    </a:lnTo>
                    <a:lnTo>
                      <a:pt x="47" y="289"/>
                    </a:lnTo>
                    <a:lnTo>
                      <a:pt x="59" y="278"/>
                    </a:lnTo>
                    <a:lnTo>
                      <a:pt x="67" y="269"/>
                    </a:lnTo>
                    <a:lnTo>
                      <a:pt x="74" y="257"/>
                    </a:lnTo>
                    <a:lnTo>
                      <a:pt x="86" y="250"/>
                    </a:lnTo>
                    <a:lnTo>
                      <a:pt x="95" y="238"/>
                    </a:lnTo>
                    <a:lnTo>
                      <a:pt x="106" y="230"/>
                    </a:lnTo>
                    <a:lnTo>
                      <a:pt x="114" y="222"/>
                    </a:lnTo>
                    <a:lnTo>
                      <a:pt x="127" y="210"/>
                    </a:lnTo>
                    <a:lnTo>
                      <a:pt x="134" y="202"/>
                    </a:lnTo>
                    <a:lnTo>
                      <a:pt x="146" y="190"/>
                    </a:lnTo>
                    <a:lnTo>
                      <a:pt x="158" y="183"/>
                    </a:lnTo>
                    <a:lnTo>
                      <a:pt x="166" y="174"/>
                    </a:lnTo>
                    <a:lnTo>
                      <a:pt x="178" y="167"/>
                    </a:lnTo>
                    <a:lnTo>
                      <a:pt x="190" y="155"/>
                    </a:lnTo>
                    <a:lnTo>
                      <a:pt x="197" y="146"/>
                    </a:lnTo>
                    <a:lnTo>
                      <a:pt x="209" y="139"/>
                    </a:lnTo>
                    <a:lnTo>
                      <a:pt x="222" y="131"/>
                    </a:lnTo>
                    <a:lnTo>
                      <a:pt x="233" y="123"/>
                    </a:lnTo>
                    <a:lnTo>
                      <a:pt x="241" y="115"/>
                    </a:lnTo>
                    <a:lnTo>
                      <a:pt x="253" y="107"/>
                    </a:lnTo>
                    <a:lnTo>
                      <a:pt x="264" y="99"/>
                    </a:lnTo>
                    <a:lnTo>
                      <a:pt x="277" y="91"/>
                    </a:lnTo>
                    <a:lnTo>
                      <a:pt x="289" y="83"/>
                    </a:lnTo>
                    <a:lnTo>
                      <a:pt x="301" y="76"/>
                    </a:lnTo>
                    <a:lnTo>
                      <a:pt x="312" y="67"/>
                    </a:lnTo>
                    <a:lnTo>
                      <a:pt x="324" y="60"/>
                    </a:lnTo>
                    <a:lnTo>
                      <a:pt x="336" y="51"/>
                    </a:lnTo>
                    <a:lnTo>
                      <a:pt x="348" y="44"/>
                    </a:lnTo>
                    <a:lnTo>
                      <a:pt x="359" y="40"/>
                    </a:lnTo>
                    <a:lnTo>
                      <a:pt x="372" y="32"/>
                    </a:lnTo>
                    <a:lnTo>
                      <a:pt x="387" y="24"/>
                    </a:lnTo>
                    <a:lnTo>
                      <a:pt x="400" y="20"/>
                    </a:lnTo>
                    <a:lnTo>
                      <a:pt x="412" y="12"/>
                    </a:lnTo>
                    <a:lnTo>
                      <a:pt x="428" y="9"/>
                    </a:lnTo>
                    <a:lnTo>
                      <a:pt x="439" y="0"/>
                    </a:lnTo>
                    <a:close/>
                  </a:path>
                </a:pathLst>
              </a:custGeom>
              <a:solidFill>
                <a:srgbClr val="BE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4" name="Freeform 270">
                <a:extLst>
                  <a:ext uri="{FF2B5EF4-FFF2-40B4-BE49-F238E27FC236}">
                    <a16:creationId xmlns:a16="http://schemas.microsoft.com/office/drawing/2014/main" id="{3145CDAE-E620-4E4F-A6FC-F872CC8FBAD4}"/>
                  </a:ext>
                </a:extLst>
              </p:cNvPr>
              <p:cNvSpPr>
                <a:spLocks/>
              </p:cNvSpPr>
              <p:nvPr/>
            </p:nvSpPr>
            <p:spPr bwMode="auto">
              <a:xfrm>
                <a:off x="3277" y="2270"/>
                <a:ext cx="88" cy="586"/>
              </a:xfrm>
              <a:custGeom>
                <a:avLst/>
                <a:gdLst>
                  <a:gd name="T0" fmla="*/ 439 w 439"/>
                  <a:gd name="T1" fmla="*/ 2558 h 2926"/>
                  <a:gd name="T2" fmla="*/ 423 w 439"/>
                  <a:gd name="T3" fmla="*/ 2577 h 2926"/>
                  <a:gd name="T4" fmla="*/ 411 w 439"/>
                  <a:gd name="T5" fmla="*/ 2593 h 2926"/>
                  <a:gd name="T6" fmla="*/ 395 w 439"/>
                  <a:gd name="T7" fmla="*/ 2613 h 2926"/>
                  <a:gd name="T8" fmla="*/ 384 w 439"/>
                  <a:gd name="T9" fmla="*/ 2628 h 2926"/>
                  <a:gd name="T10" fmla="*/ 368 w 439"/>
                  <a:gd name="T11" fmla="*/ 2648 h 2926"/>
                  <a:gd name="T12" fmla="*/ 356 w 439"/>
                  <a:gd name="T13" fmla="*/ 2664 h 2926"/>
                  <a:gd name="T14" fmla="*/ 340 w 439"/>
                  <a:gd name="T15" fmla="*/ 2684 h 2926"/>
                  <a:gd name="T16" fmla="*/ 328 w 439"/>
                  <a:gd name="T17" fmla="*/ 2704 h 2926"/>
                  <a:gd name="T18" fmla="*/ 312 w 439"/>
                  <a:gd name="T19" fmla="*/ 2720 h 2926"/>
                  <a:gd name="T20" fmla="*/ 300 w 439"/>
                  <a:gd name="T21" fmla="*/ 2739 h 2926"/>
                  <a:gd name="T22" fmla="*/ 284 w 439"/>
                  <a:gd name="T23" fmla="*/ 2759 h 2926"/>
                  <a:gd name="T24" fmla="*/ 273 w 439"/>
                  <a:gd name="T25" fmla="*/ 2775 h 2926"/>
                  <a:gd name="T26" fmla="*/ 257 w 439"/>
                  <a:gd name="T27" fmla="*/ 2794 h 2926"/>
                  <a:gd name="T28" fmla="*/ 245 w 439"/>
                  <a:gd name="T29" fmla="*/ 2815 h 2926"/>
                  <a:gd name="T30" fmla="*/ 229 w 439"/>
                  <a:gd name="T31" fmla="*/ 2831 h 2926"/>
                  <a:gd name="T32" fmla="*/ 217 w 439"/>
                  <a:gd name="T33" fmla="*/ 2850 h 2926"/>
                  <a:gd name="T34" fmla="*/ 201 w 439"/>
                  <a:gd name="T35" fmla="*/ 2870 h 2926"/>
                  <a:gd name="T36" fmla="*/ 186 w 439"/>
                  <a:gd name="T37" fmla="*/ 2886 h 2926"/>
                  <a:gd name="T38" fmla="*/ 174 w 439"/>
                  <a:gd name="T39" fmla="*/ 2905 h 2926"/>
                  <a:gd name="T40" fmla="*/ 159 w 439"/>
                  <a:gd name="T41" fmla="*/ 2926 h 2926"/>
                  <a:gd name="T42" fmla="*/ 8 w 439"/>
                  <a:gd name="T43" fmla="*/ 353 h 2926"/>
                  <a:gd name="T44" fmla="*/ 23 w 439"/>
                  <a:gd name="T45" fmla="*/ 333 h 2926"/>
                  <a:gd name="T46" fmla="*/ 39 w 439"/>
                  <a:gd name="T47" fmla="*/ 317 h 2926"/>
                  <a:gd name="T48" fmla="*/ 55 w 439"/>
                  <a:gd name="T49" fmla="*/ 297 h 2926"/>
                  <a:gd name="T50" fmla="*/ 71 w 439"/>
                  <a:gd name="T51" fmla="*/ 282 h 2926"/>
                  <a:gd name="T52" fmla="*/ 87 w 439"/>
                  <a:gd name="T53" fmla="*/ 262 h 2926"/>
                  <a:gd name="T54" fmla="*/ 103 w 439"/>
                  <a:gd name="T55" fmla="*/ 242 h 2926"/>
                  <a:gd name="T56" fmla="*/ 119 w 439"/>
                  <a:gd name="T57" fmla="*/ 227 h 2926"/>
                  <a:gd name="T58" fmla="*/ 131 w 439"/>
                  <a:gd name="T59" fmla="*/ 206 h 2926"/>
                  <a:gd name="T60" fmla="*/ 146 w 439"/>
                  <a:gd name="T61" fmla="*/ 187 h 2926"/>
                  <a:gd name="T62" fmla="*/ 162 w 439"/>
                  <a:gd name="T63" fmla="*/ 171 h 2926"/>
                  <a:gd name="T64" fmla="*/ 178 w 439"/>
                  <a:gd name="T65" fmla="*/ 151 h 2926"/>
                  <a:gd name="T66" fmla="*/ 194 w 439"/>
                  <a:gd name="T67" fmla="*/ 132 h 2926"/>
                  <a:gd name="T68" fmla="*/ 206 w 439"/>
                  <a:gd name="T69" fmla="*/ 116 h 2926"/>
                  <a:gd name="T70" fmla="*/ 222 w 439"/>
                  <a:gd name="T71" fmla="*/ 95 h 2926"/>
                  <a:gd name="T72" fmla="*/ 238 w 439"/>
                  <a:gd name="T73" fmla="*/ 79 h 2926"/>
                  <a:gd name="T74" fmla="*/ 254 w 439"/>
                  <a:gd name="T75" fmla="*/ 60 h 2926"/>
                  <a:gd name="T76" fmla="*/ 268 w 439"/>
                  <a:gd name="T77" fmla="*/ 44 h 2926"/>
                  <a:gd name="T78" fmla="*/ 281 w 439"/>
                  <a:gd name="T79" fmla="*/ 24 h 2926"/>
                  <a:gd name="T80" fmla="*/ 296 w 439"/>
                  <a:gd name="T81" fmla="*/ 9 h 29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9"/>
                  <a:gd name="T124" fmla="*/ 0 h 2926"/>
                  <a:gd name="T125" fmla="*/ 439 w 439"/>
                  <a:gd name="T126" fmla="*/ 2926 h 29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9" h="2926">
                    <a:moveTo>
                      <a:pt x="305" y="0"/>
                    </a:moveTo>
                    <a:lnTo>
                      <a:pt x="439" y="2558"/>
                    </a:lnTo>
                    <a:lnTo>
                      <a:pt x="432" y="2569"/>
                    </a:lnTo>
                    <a:lnTo>
                      <a:pt x="423" y="2577"/>
                    </a:lnTo>
                    <a:lnTo>
                      <a:pt x="416" y="2585"/>
                    </a:lnTo>
                    <a:lnTo>
                      <a:pt x="411" y="2593"/>
                    </a:lnTo>
                    <a:lnTo>
                      <a:pt x="404" y="2605"/>
                    </a:lnTo>
                    <a:lnTo>
                      <a:pt x="395" y="2613"/>
                    </a:lnTo>
                    <a:lnTo>
                      <a:pt x="388" y="2621"/>
                    </a:lnTo>
                    <a:lnTo>
                      <a:pt x="384" y="2628"/>
                    </a:lnTo>
                    <a:lnTo>
                      <a:pt x="376" y="2641"/>
                    </a:lnTo>
                    <a:lnTo>
                      <a:pt x="368" y="2648"/>
                    </a:lnTo>
                    <a:lnTo>
                      <a:pt x="360" y="2656"/>
                    </a:lnTo>
                    <a:lnTo>
                      <a:pt x="356" y="2664"/>
                    </a:lnTo>
                    <a:lnTo>
                      <a:pt x="348" y="2676"/>
                    </a:lnTo>
                    <a:lnTo>
                      <a:pt x="340" y="2684"/>
                    </a:lnTo>
                    <a:lnTo>
                      <a:pt x="332" y="2692"/>
                    </a:lnTo>
                    <a:lnTo>
                      <a:pt x="328" y="2704"/>
                    </a:lnTo>
                    <a:lnTo>
                      <a:pt x="321" y="2711"/>
                    </a:lnTo>
                    <a:lnTo>
                      <a:pt x="312" y="2720"/>
                    </a:lnTo>
                    <a:lnTo>
                      <a:pt x="309" y="2732"/>
                    </a:lnTo>
                    <a:lnTo>
                      <a:pt x="300" y="2739"/>
                    </a:lnTo>
                    <a:lnTo>
                      <a:pt x="293" y="2748"/>
                    </a:lnTo>
                    <a:lnTo>
                      <a:pt x="284" y="2759"/>
                    </a:lnTo>
                    <a:lnTo>
                      <a:pt x="281" y="2767"/>
                    </a:lnTo>
                    <a:lnTo>
                      <a:pt x="273" y="2775"/>
                    </a:lnTo>
                    <a:lnTo>
                      <a:pt x="265" y="2787"/>
                    </a:lnTo>
                    <a:lnTo>
                      <a:pt x="257" y="2794"/>
                    </a:lnTo>
                    <a:lnTo>
                      <a:pt x="254" y="2803"/>
                    </a:lnTo>
                    <a:lnTo>
                      <a:pt x="245" y="2815"/>
                    </a:lnTo>
                    <a:lnTo>
                      <a:pt x="238" y="2822"/>
                    </a:lnTo>
                    <a:lnTo>
                      <a:pt x="229" y="2831"/>
                    </a:lnTo>
                    <a:lnTo>
                      <a:pt x="222" y="2843"/>
                    </a:lnTo>
                    <a:lnTo>
                      <a:pt x="217" y="2850"/>
                    </a:lnTo>
                    <a:lnTo>
                      <a:pt x="210" y="2859"/>
                    </a:lnTo>
                    <a:lnTo>
                      <a:pt x="201" y="2870"/>
                    </a:lnTo>
                    <a:lnTo>
                      <a:pt x="194" y="2878"/>
                    </a:lnTo>
                    <a:lnTo>
                      <a:pt x="186" y="2886"/>
                    </a:lnTo>
                    <a:lnTo>
                      <a:pt x="182" y="2898"/>
                    </a:lnTo>
                    <a:lnTo>
                      <a:pt x="174" y="2905"/>
                    </a:lnTo>
                    <a:lnTo>
                      <a:pt x="166" y="2914"/>
                    </a:lnTo>
                    <a:lnTo>
                      <a:pt x="159" y="2926"/>
                    </a:lnTo>
                    <a:lnTo>
                      <a:pt x="0" y="361"/>
                    </a:lnTo>
                    <a:lnTo>
                      <a:pt x="8" y="353"/>
                    </a:lnTo>
                    <a:lnTo>
                      <a:pt x="16" y="345"/>
                    </a:lnTo>
                    <a:lnTo>
                      <a:pt x="23" y="333"/>
                    </a:lnTo>
                    <a:lnTo>
                      <a:pt x="32" y="325"/>
                    </a:lnTo>
                    <a:lnTo>
                      <a:pt x="39" y="317"/>
                    </a:lnTo>
                    <a:lnTo>
                      <a:pt x="48" y="310"/>
                    </a:lnTo>
                    <a:lnTo>
                      <a:pt x="55" y="297"/>
                    </a:lnTo>
                    <a:lnTo>
                      <a:pt x="64" y="290"/>
                    </a:lnTo>
                    <a:lnTo>
                      <a:pt x="71" y="282"/>
                    </a:lnTo>
                    <a:lnTo>
                      <a:pt x="79" y="269"/>
                    </a:lnTo>
                    <a:lnTo>
                      <a:pt x="87" y="262"/>
                    </a:lnTo>
                    <a:lnTo>
                      <a:pt x="95" y="254"/>
                    </a:lnTo>
                    <a:lnTo>
                      <a:pt x="103" y="242"/>
                    </a:lnTo>
                    <a:lnTo>
                      <a:pt x="111" y="234"/>
                    </a:lnTo>
                    <a:lnTo>
                      <a:pt x="119" y="227"/>
                    </a:lnTo>
                    <a:lnTo>
                      <a:pt x="122" y="214"/>
                    </a:lnTo>
                    <a:lnTo>
                      <a:pt x="131" y="206"/>
                    </a:lnTo>
                    <a:lnTo>
                      <a:pt x="138" y="199"/>
                    </a:lnTo>
                    <a:lnTo>
                      <a:pt x="146" y="187"/>
                    </a:lnTo>
                    <a:lnTo>
                      <a:pt x="154" y="179"/>
                    </a:lnTo>
                    <a:lnTo>
                      <a:pt x="162" y="171"/>
                    </a:lnTo>
                    <a:lnTo>
                      <a:pt x="170" y="159"/>
                    </a:lnTo>
                    <a:lnTo>
                      <a:pt x="178" y="151"/>
                    </a:lnTo>
                    <a:lnTo>
                      <a:pt x="186" y="143"/>
                    </a:lnTo>
                    <a:lnTo>
                      <a:pt x="194" y="132"/>
                    </a:lnTo>
                    <a:lnTo>
                      <a:pt x="198" y="123"/>
                    </a:lnTo>
                    <a:lnTo>
                      <a:pt x="206" y="116"/>
                    </a:lnTo>
                    <a:lnTo>
                      <a:pt x="214" y="107"/>
                    </a:lnTo>
                    <a:lnTo>
                      <a:pt x="222" y="95"/>
                    </a:lnTo>
                    <a:lnTo>
                      <a:pt x="229" y="88"/>
                    </a:lnTo>
                    <a:lnTo>
                      <a:pt x="238" y="79"/>
                    </a:lnTo>
                    <a:lnTo>
                      <a:pt x="245" y="72"/>
                    </a:lnTo>
                    <a:lnTo>
                      <a:pt x="254" y="60"/>
                    </a:lnTo>
                    <a:lnTo>
                      <a:pt x="261" y="52"/>
                    </a:lnTo>
                    <a:lnTo>
                      <a:pt x="268" y="44"/>
                    </a:lnTo>
                    <a:lnTo>
                      <a:pt x="277" y="37"/>
                    </a:lnTo>
                    <a:lnTo>
                      <a:pt x="281" y="24"/>
                    </a:lnTo>
                    <a:lnTo>
                      <a:pt x="289" y="17"/>
                    </a:lnTo>
                    <a:lnTo>
                      <a:pt x="296" y="9"/>
                    </a:lnTo>
                    <a:lnTo>
                      <a:pt x="305"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5" name="Freeform 271">
                <a:extLst>
                  <a:ext uri="{FF2B5EF4-FFF2-40B4-BE49-F238E27FC236}">
                    <a16:creationId xmlns:a16="http://schemas.microsoft.com/office/drawing/2014/main" id="{871AFE80-86FF-4548-BF5D-7F93CE1C7B2B}"/>
                  </a:ext>
                </a:extLst>
              </p:cNvPr>
              <p:cNvSpPr>
                <a:spLocks/>
              </p:cNvSpPr>
              <p:nvPr/>
            </p:nvSpPr>
            <p:spPr bwMode="auto">
              <a:xfrm>
                <a:off x="3212" y="2343"/>
                <a:ext cx="97" cy="570"/>
              </a:xfrm>
              <a:custGeom>
                <a:avLst/>
                <a:gdLst>
                  <a:gd name="T0" fmla="*/ 484 w 484"/>
                  <a:gd name="T1" fmla="*/ 2565 h 2854"/>
                  <a:gd name="T2" fmla="*/ 471 w 484"/>
                  <a:gd name="T3" fmla="*/ 2581 h 2854"/>
                  <a:gd name="T4" fmla="*/ 456 w 484"/>
                  <a:gd name="T5" fmla="*/ 2596 h 2854"/>
                  <a:gd name="T6" fmla="*/ 444 w 484"/>
                  <a:gd name="T7" fmla="*/ 2608 h 2854"/>
                  <a:gd name="T8" fmla="*/ 431 w 484"/>
                  <a:gd name="T9" fmla="*/ 2623 h 2854"/>
                  <a:gd name="T10" fmla="*/ 416 w 484"/>
                  <a:gd name="T11" fmla="*/ 2639 h 2854"/>
                  <a:gd name="T12" fmla="*/ 404 w 484"/>
                  <a:gd name="T13" fmla="*/ 2655 h 2854"/>
                  <a:gd name="T14" fmla="*/ 389 w 484"/>
                  <a:gd name="T15" fmla="*/ 2671 h 2854"/>
                  <a:gd name="T16" fmla="*/ 376 w 484"/>
                  <a:gd name="T17" fmla="*/ 2687 h 2854"/>
                  <a:gd name="T18" fmla="*/ 361 w 484"/>
                  <a:gd name="T19" fmla="*/ 2703 h 2854"/>
                  <a:gd name="T20" fmla="*/ 348 w 484"/>
                  <a:gd name="T21" fmla="*/ 2715 h 2854"/>
                  <a:gd name="T22" fmla="*/ 333 w 484"/>
                  <a:gd name="T23" fmla="*/ 2731 h 2854"/>
                  <a:gd name="T24" fmla="*/ 317 w 484"/>
                  <a:gd name="T25" fmla="*/ 2746 h 2854"/>
                  <a:gd name="T26" fmla="*/ 301 w 484"/>
                  <a:gd name="T27" fmla="*/ 2759 h 2854"/>
                  <a:gd name="T28" fmla="*/ 285 w 484"/>
                  <a:gd name="T29" fmla="*/ 2774 h 2854"/>
                  <a:gd name="T30" fmla="*/ 269 w 484"/>
                  <a:gd name="T31" fmla="*/ 2786 h 2854"/>
                  <a:gd name="T32" fmla="*/ 253 w 484"/>
                  <a:gd name="T33" fmla="*/ 2802 h 2854"/>
                  <a:gd name="T34" fmla="*/ 238 w 484"/>
                  <a:gd name="T35" fmla="*/ 2813 h 2854"/>
                  <a:gd name="T36" fmla="*/ 222 w 484"/>
                  <a:gd name="T37" fmla="*/ 2826 h 2854"/>
                  <a:gd name="T38" fmla="*/ 206 w 484"/>
                  <a:gd name="T39" fmla="*/ 2838 h 2854"/>
                  <a:gd name="T40" fmla="*/ 190 w 484"/>
                  <a:gd name="T41" fmla="*/ 2854 h 2854"/>
                  <a:gd name="T42" fmla="*/ 12 w 484"/>
                  <a:gd name="T43" fmla="*/ 285 h 2854"/>
                  <a:gd name="T44" fmla="*/ 32 w 484"/>
                  <a:gd name="T45" fmla="*/ 273 h 2854"/>
                  <a:gd name="T46" fmla="*/ 48 w 484"/>
                  <a:gd name="T47" fmla="*/ 257 h 2854"/>
                  <a:gd name="T48" fmla="*/ 68 w 484"/>
                  <a:gd name="T49" fmla="*/ 245 h 2854"/>
                  <a:gd name="T50" fmla="*/ 84 w 484"/>
                  <a:gd name="T51" fmla="*/ 234 h 2854"/>
                  <a:gd name="T52" fmla="*/ 100 w 484"/>
                  <a:gd name="T53" fmla="*/ 218 h 2854"/>
                  <a:gd name="T54" fmla="*/ 119 w 484"/>
                  <a:gd name="T55" fmla="*/ 206 h 2854"/>
                  <a:gd name="T56" fmla="*/ 135 w 484"/>
                  <a:gd name="T57" fmla="*/ 190 h 2854"/>
                  <a:gd name="T58" fmla="*/ 151 w 484"/>
                  <a:gd name="T59" fmla="*/ 174 h 2854"/>
                  <a:gd name="T60" fmla="*/ 167 w 484"/>
                  <a:gd name="T61" fmla="*/ 162 h 2854"/>
                  <a:gd name="T62" fmla="*/ 183 w 484"/>
                  <a:gd name="T63" fmla="*/ 146 h 2854"/>
                  <a:gd name="T64" fmla="*/ 199 w 484"/>
                  <a:gd name="T65" fmla="*/ 130 h 2854"/>
                  <a:gd name="T66" fmla="*/ 214 w 484"/>
                  <a:gd name="T67" fmla="*/ 118 h 2854"/>
                  <a:gd name="T68" fmla="*/ 230 w 484"/>
                  <a:gd name="T69" fmla="*/ 102 h 2854"/>
                  <a:gd name="T70" fmla="*/ 246 w 484"/>
                  <a:gd name="T71" fmla="*/ 86 h 2854"/>
                  <a:gd name="T72" fmla="*/ 262 w 484"/>
                  <a:gd name="T73" fmla="*/ 72 h 2854"/>
                  <a:gd name="T74" fmla="*/ 273 w 484"/>
                  <a:gd name="T75" fmla="*/ 56 h 2854"/>
                  <a:gd name="T76" fmla="*/ 289 w 484"/>
                  <a:gd name="T77" fmla="*/ 40 h 2854"/>
                  <a:gd name="T78" fmla="*/ 305 w 484"/>
                  <a:gd name="T79" fmla="*/ 24 h 2854"/>
                  <a:gd name="T80" fmla="*/ 317 w 484"/>
                  <a:gd name="T81" fmla="*/ 8 h 28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4"/>
                  <a:gd name="T124" fmla="*/ 0 h 2854"/>
                  <a:gd name="T125" fmla="*/ 484 w 484"/>
                  <a:gd name="T126" fmla="*/ 2854 h 28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4" h="2854">
                    <a:moveTo>
                      <a:pt x="325" y="0"/>
                    </a:moveTo>
                    <a:lnTo>
                      <a:pt x="484" y="2565"/>
                    </a:lnTo>
                    <a:lnTo>
                      <a:pt x="475" y="2572"/>
                    </a:lnTo>
                    <a:lnTo>
                      <a:pt x="471" y="2581"/>
                    </a:lnTo>
                    <a:lnTo>
                      <a:pt x="463" y="2588"/>
                    </a:lnTo>
                    <a:lnTo>
                      <a:pt x="456" y="2596"/>
                    </a:lnTo>
                    <a:lnTo>
                      <a:pt x="452" y="2604"/>
                    </a:lnTo>
                    <a:lnTo>
                      <a:pt x="444" y="2608"/>
                    </a:lnTo>
                    <a:lnTo>
                      <a:pt x="436" y="2616"/>
                    </a:lnTo>
                    <a:lnTo>
                      <a:pt x="431" y="2623"/>
                    </a:lnTo>
                    <a:lnTo>
                      <a:pt x="424" y="2632"/>
                    </a:lnTo>
                    <a:lnTo>
                      <a:pt x="416" y="2639"/>
                    </a:lnTo>
                    <a:lnTo>
                      <a:pt x="412" y="2648"/>
                    </a:lnTo>
                    <a:lnTo>
                      <a:pt x="404" y="2655"/>
                    </a:lnTo>
                    <a:lnTo>
                      <a:pt x="396" y="2663"/>
                    </a:lnTo>
                    <a:lnTo>
                      <a:pt x="389" y="2671"/>
                    </a:lnTo>
                    <a:lnTo>
                      <a:pt x="384" y="2679"/>
                    </a:lnTo>
                    <a:lnTo>
                      <a:pt x="376" y="2687"/>
                    </a:lnTo>
                    <a:lnTo>
                      <a:pt x="368" y="2695"/>
                    </a:lnTo>
                    <a:lnTo>
                      <a:pt x="361" y="2703"/>
                    </a:lnTo>
                    <a:lnTo>
                      <a:pt x="352" y="2707"/>
                    </a:lnTo>
                    <a:lnTo>
                      <a:pt x="348" y="2715"/>
                    </a:lnTo>
                    <a:lnTo>
                      <a:pt x="341" y="2723"/>
                    </a:lnTo>
                    <a:lnTo>
                      <a:pt x="333" y="2731"/>
                    </a:lnTo>
                    <a:lnTo>
                      <a:pt x="325" y="2739"/>
                    </a:lnTo>
                    <a:lnTo>
                      <a:pt x="317" y="2746"/>
                    </a:lnTo>
                    <a:lnTo>
                      <a:pt x="309" y="2750"/>
                    </a:lnTo>
                    <a:lnTo>
                      <a:pt x="301" y="2759"/>
                    </a:lnTo>
                    <a:lnTo>
                      <a:pt x="294" y="2766"/>
                    </a:lnTo>
                    <a:lnTo>
                      <a:pt x="285" y="2774"/>
                    </a:lnTo>
                    <a:lnTo>
                      <a:pt x="278" y="2778"/>
                    </a:lnTo>
                    <a:lnTo>
                      <a:pt x="269" y="2786"/>
                    </a:lnTo>
                    <a:lnTo>
                      <a:pt x="262" y="2794"/>
                    </a:lnTo>
                    <a:lnTo>
                      <a:pt x="253" y="2802"/>
                    </a:lnTo>
                    <a:lnTo>
                      <a:pt x="246" y="2806"/>
                    </a:lnTo>
                    <a:lnTo>
                      <a:pt x="238" y="2813"/>
                    </a:lnTo>
                    <a:lnTo>
                      <a:pt x="230" y="2822"/>
                    </a:lnTo>
                    <a:lnTo>
                      <a:pt x="222" y="2826"/>
                    </a:lnTo>
                    <a:lnTo>
                      <a:pt x="214" y="2834"/>
                    </a:lnTo>
                    <a:lnTo>
                      <a:pt x="206" y="2838"/>
                    </a:lnTo>
                    <a:lnTo>
                      <a:pt x="199" y="2845"/>
                    </a:lnTo>
                    <a:lnTo>
                      <a:pt x="190" y="2854"/>
                    </a:lnTo>
                    <a:lnTo>
                      <a:pt x="0" y="289"/>
                    </a:lnTo>
                    <a:lnTo>
                      <a:pt x="12" y="285"/>
                    </a:lnTo>
                    <a:lnTo>
                      <a:pt x="21" y="276"/>
                    </a:lnTo>
                    <a:lnTo>
                      <a:pt x="32" y="273"/>
                    </a:lnTo>
                    <a:lnTo>
                      <a:pt x="40" y="265"/>
                    </a:lnTo>
                    <a:lnTo>
                      <a:pt x="48" y="257"/>
                    </a:lnTo>
                    <a:lnTo>
                      <a:pt x="56" y="253"/>
                    </a:lnTo>
                    <a:lnTo>
                      <a:pt x="68" y="245"/>
                    </a:lnTo>
                    <a:lnTo>
                      <a:pt x="76" y="237"/>
                    </a:lnTo>
                    <a:lnTo>
                      <a:pt x="84" y="234"/>
                    </a:lnTo>
                    <a:lnTo>
                      <a:pt x="91" y="225"/>
                    </a:lnTo>
                    <a:lnTo>
                      <a:pt x="100" y="218"/>
                    </a:lnTo>
                    <a:lnTo>
                      <a:pt x="111" y="209"/>
                    </a:lnTo>
                    <a:lnTo>
                      <a:pt x="119" y="206"/>
                    </a:lnTo>
                    <a:lnTo>
                      <a:pt x="127" y="197"/>
                    </a:lnTo>
                    <a:lnTo>
                      <a:pt x="135" y="190"/>
                    </a:lnTo>
                    <a:lnTo>
                      <a:pt x="143" y="181"/>
                    </a:lnTo>
                    <a:lnTo>
                      <a:pt x="151" y="174"/>
                    </a:lnTo>
                    <a:lnTo>
                      <a:pt x="158" y="170"/>
                    </a:lnTo>
                    <a:lnTo>
                      <a:pt x="167" y="162"/>
                    </a:lnTo>
                    <a:lnTo>
                      <a:pt x="174" y="154"/>
                    </a:lnTo>
                    <a:lnTo>
                      <a:pt x="183" y="146"/>
                    </a:lnTo>
                    <a:lnTo>
                      <a:pt x="190" y="139"/>
                    </a:lnTo>
                    <a:lnTo>
                      <a:pt x="199" y="130"/>
                    </a:lnTo>
                    <a:lnTo>
                      <a:pt x="206" y="126"/>
                    </a:lnTo>
                    <a:lnTo>
                      <a:pt x="214" y="118"/>
                    </a:lnTo>
                    <a:lnTo>
                      <a:pt x="222" y="111"/>
                    </a:lnTo>
                    <a:lnTo>
                      <a:pt x="230" y="102"/>
                    </a:lnTo>
                    <a:lnTo>
                      <a:pt x="238" y="95"/>
                    </a:lnTo>
                    <a:lnTo>
                      <a:pt x="246" y="86"/>
                    </a:lnTo>
                    <a:lnTo>
                      <a:pt x="253" y="79"/>
                    </a:lnTo>
                    <a:lnTo>
                      <a:pt x="262" y="72"/>
                    </a:lnTo>
                    <a:lnTo>
                      <a:pt x="266" y="63"/>
                    </a:lnTo>
                    <a:lnTo>
                      <a:pt x="273" y="56"/>
                    </a:lnTo>
                    <a:lnTo>
                      <a:pt x="281" y="47"/>
                    </a:lnTo>
                    <a:lnTo>
                      <a:pt x="289" y="40"/>
                    </a:lnTo>
                    <a:lnTo>
                      <a:pt x="297" y="31"/>
                    </a:lnTo>
                    <a:lnTo>
                      <a:pt x="305" y="24"/>
                    </a:lnTo>
                    <a:lnTo>
                      <a:pt x="309" y="16"/>
                    </a:lnTo>
                    <a:lnTo>
                      <a:pt x="317" y="8"/>
                    </a:lnTo>
                    <a:lnTo>
                      <a:pt x="325"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6" name="Freeform 272">
                <a:extLst>
                  <a:ext uri="{FF2B5EF4-FFF2-40B4-BE49-F238E27FC236}">
                    <a16:creationId xmlns:a16="http://schemas.microsoft.com/office/drawing/2014/main" id="{1526AB2E-01C3-4ECC-8400-477E151B11E1}"/>
                  </a:ext>
                </a:extLst>
              </p:cNvPr>
              <p:cNvSpPr>
                <a:spLocks/>
              </p:cNvSpPr>
              <p:nvPr/>
            </p:nvSpPr>
            <p:spPr bwMode="auto">
              <a:xfrm>
                <a:off x="3179" y="2400"/>
                <a:ext cx="71" cy="532"/>
              </a:xfrm>
              <a:custGeom>
                <a:avLst/>
                <a:gdLst>
                  <a:gd name="T0" fmla="*/ 359 w 359"/>
                  <a:gd name="T1" fmla="*/ 2565 h 2660"/>
                  <a:gd name="T2" fmla="*/ 352 w 359"/>
                  <a:gd name="T3" fmla="*/ 2568 h 2660"/>
                  <a:gd name="T4" fmla="*/ 347 w 359"/>
                  <a:gd name="T5" fmla="*/ 2572 h 2660"/>
                  <a:gd name="T6" fmla="*/ 340 w 359"/>
                  <a:gd name="T7" fmla="*/ 2577 h 2660"/>
                  <a:gd name="T8" fmla="*/ 331 w 359"/>
                  <a:gd name="T9" fmla="*/ 2580 h 2660"/>
                  <a:gd name="T10" fmla="*/ 324 w 359"/>
                  <a:gd name="T11" fmla="*/ 2588 h 2660"/>
                  <a:gd name="T12" fmla="*/ 315 w 359"/>
                  <a:gd name="T13" fmla="*/ 2593 h 2660"/>
                  <a:gd name="T14" fmla="*/ 308 w 359"/>
                  <a:gd name="T15" fmla="*/ 2596 h 2660"/>
                  <a:gd name="T16" fmla="*/ 299 w 359"/>
                  <a:gd name="T17" fmla="*/ 2604 h 2660"/>
                  <a:gd name="T18" fmla="*/ 292 w 359"/>
                  <a:gd name="T19" fmla="*/ 2607 h 2660"/>
                  <a:gd name="T20" fmla="*/ 285 w 359"/>
                  <a:gd name="T21" fmla="*/ 2612 h 2660"/>
                  <a:gd name="T22" fmla="*/ 276 w 359"/>
                  <a:gd name="T23" fmla="*/ 2616 h 2660"/>
                  <a:gd name="T24" fmla="*/ 269 w 359"/>
                  <a:gd name="T25" fmla="*/ 2623 h 2660"/>
                  <a:gd name="T26" fmla="*/ 260 w 359"/>
                  <a:gd name="T27" fmla="*/ 2628 h 2660"/>
                  <a:gd name="T28" fmla="*/ 253 w 359"/>
                  <a:gd name="T29" fmla="*/ 2632 h 2660"/>
                  <a:gd name="T30" fmla="*/ 241 w 359"/>
                  <a:gd name="T31" fmla="*/ 2635 h 2660"/>
                  <a:gd name="T32" fmla="*/ 232 w 359"/>
                  <a:gd name="T33" fmla="*/ 2644 h 2660"/>
                  <a:gd name="T34" fmla="*/ 225 w 359"/>
                  <a:gd name="T35" fmla="*/ 2647 h 2660"/>
                  <a:gd name="T36" fmla="*/ 213 w 359"/>
                  <a:gd name="T37" fmla="*/ 2651 h 2660"/>
                  <a:gd name="T38" fmla="*/ 204 w 359"/>
                  <a:gd name="T39" fmla="*/ 2656 h 2660"/>
                  <a:gd name="T40" fmla="*/ 0 w 359"/>
                  <a:gd name="T41" fmla="*/ 98 h 2660"/>
                  <a:gd name="T42" fmla="*/ 7 w 359"/>
                  <a:gd name="T43" fmla="*/ 95 h 2660"/>
                  <a:gd name="T44" fmla="*/ 19 w 359"/>
                  <a:gd name="T45" fmla="*/ 91 h 2660"/>
                  <a:gd name="T46" fmla="*/ 31 w 359"/>
                  <a:gd name="T47" fmla="*/ 87 h 2660"/>
                  <a:gd name="T48" fmla="*/ 39 w 359"/>
                  <a:gd name="T49" fmla="*/ 79 h 2660"/>
                  <a:gd name="T50" fmla="*/ 51 w 359"/>
                  <a:gd name="T51" fmla="*/ 75 h 2660"/>
                  <a:gd name="T52" fmla="*/ 58 w 359"/>
                  <a:gd name="T53" fmla="*/ 71 h 2660"/>
                  <a:gd name="T54" fmla="*/ 70 w 359"/>
                  <a:gd name="T55" fmla="*/ 63 h 2660"/>
                  <a:gd name="T56" fmla="*/ 79 w 359"/>
                  <a:gd name="T57" fmla="*/ 59 h 2660"/>
                  <a:gd name="T58" fmla="*/ 86 w 359"/>
                  <a:gd name="T59" fmla="*/ 55 h 2660"/>
                  <a:gd name="T60" fmla="*/ 95 w 359"/>
                  <a:gd name="T61" fmla="*/ 51 h 2660"/>
                  <a:gd name="T62" fmla="*/ 106 w 359"/>
                  <a:gd name="T63" fmla="*/ 43 h 2660"/>
                  <a:gd name="T64" fmla="*/ 114 w 359"/>
                  <a:gd name="T65" fmla="*/ 40 h 2660"/>
                  <a:gd name="T66" fmla="*/ 122 w 359"/>
                  <a:gd name="T67" fmla="*/ 35 h 2660"/>
                  <a:gd name="T68" fmla="*/ 130 w 359"/>
                  <a:gd name="T69" fmla="*/ 28 h 2660"/>
                  <a:gd name="T70" fmla="*/ 137 w 359"/>
                  <a:gd name="T71" fmla="*/ 24 h 2660"/>
                  <a:gd name="T72" fmla="*/ 146 w 359"/>
                  <a:gd name="T73" fmla="*/ 19 h 2660"/>
                  <a:gd name="T74" fmla="*/ 153 w 359"/>
                  <a:gd name="T75" fmla="*/ 12 h 2660"/>
                  <a:gd name="T76" fmla="*/ 162 w 359"/>
                  <a:gd name="T77" fmla="*/ 8 h 2660"/>
                  <a:gd name="T78" fmla="*/ 169 w 359"/>
                  <a:gd name="T79" fmla="*/ 3 h 26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9"/>
                  <a:gd name="T121" fmla="*/ 0 h 2660"/>
                  <a:gd name="T122" fmla="*/ 359 w 359"/>
                  <a:gd name="T123" fmla="*/ 2660 h 26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9" h="2660">
                    <a:moveTo>
                      <a:pt x="169" y="0"/>
                    </a:moveTo>
                    <a:lnTo>
                      <a:pt x="359" y="2565"/>
                    </a:lnTo>
                    <a:lnTo>
                      <a:pt x="355" y="2565"/>
                    </a:lnTo>
                    <a:lnTo>
                      <a:pt x="352" y="2568"/>
                    </a:lnTo>
                    <a:lnTo>
                      <a:pt x="347" y="2568"/>
                    </a:lnTo>
                    <a:lnTo>
                      <a:pt x="347" y="2572"/>
                    </a:lnTo>
                    <a:lnTo>
                      <a:pt x="343" y="2572"/>
                    </a:lnTo>
                    <a:lnTo>
                      <a:pt x="340" y="2577"/>
                    </a:lnTo>
                    <a:lnTo>
                      <a:pt x="336" y="2577"/>
                    </a:lnTo>
                    <a:lnTo>
                      <a:pt x="331" y="2580"/>
                    </a:lnTo>
                    <a:lnTo>
                      <a:pt x="327" y="2584"/>
                    </a:lnTo>
                    <a:lnTo>
                      <a:pt x="324" y="2588"/>
                    </a:lnTo>
                    <a:lnTo>
                      <a:pt x="320" y="2588"/>
                    </a:lnTo>
                    <a:lnTo>
                      <a:pt x="315" y="2593"/>
                    </a:lnTo>
                    <a:lnTo>
                      <a:pt x="312" y="2596"/>
                    </a:lnTo>
                    <a:lnTo>
                      <a:pt x="308" y="2596"/>
                    </a:lnTo>
                    <a:lnTo>
                      <a:pt x="304" y="2600"/>
                    </a:lnTo>
                    <a:lnTo>
                      <a:pt x="299" y="2604"/>
                    </a:lnTo>
                    <a:lnTo>
                      <a:pt x="296" y="2604"/>
                    </a:lnTo>
                    <a:lnTo>
                      <a:pt x="292" y="2607"/>
                    </a:lnTo>
                    <a:lnTo>
                      <a:pt x="288" y="2607"/>
                    </a:lnTo>
                    <a:lnTo>
                      <a:pt x="285" y="2612"/>
                    </a:lnTo>
                    <a:lnTo>
                      <a:pt x="280" y="2616"/>
                    </a:lnTo>
                    <a:lnTo>
                      <a:pt x="276" y="2616"/>
                    </a:lnTo>
                    <a:lnTo>
                      <a:pt x="272" y="2619"/>
                    </a:lnTo>
                    <a:lnTo>
                      <a:pt x="269" y="2623"/>
                    </a:lnTo>
                    <a:lnTo>
                      <a:pt x="264" y="2623"/>
                    </a:lnTo>
                    <a:lnTo>
                      <a:pt x="260" y="2628"/>
                    </a:lnTo>
                    <a:lnTo>
                      <a:pt x="257" y="2632"/>
                    </a:lnTo>
                    <a:lnTo>
                      <a:pt x="253" y="2632"/>
                    </a:lnTo>
                    <a:lnTo>
                      <a:pt x="245" y="2635"/>
                    </a:lnTo>
                    <a:lnTo>
                      <a:pt x="241" y="2635"/>
                    </a:lnTo>
                    <a:lnTo>
                      <a:pt x="237" y="2639"/>
                    </a:lnTo>
                    <a:lnTo>
                      <a:pt x="232" y="2644"/>
                    </a:lnTo>
                    <a:lnTo>
                      <a:pt x="229" y="2644"/>
                    </a:lnTo>
                    <a:lnTo>
                      <a:pt x="225" y="2647"/>
                    </a:lnTo>
                    <a:lnTo>
                      <a:pt x="217" y="2647"/>
                    </a:lnTo>
                    <a:lnTo>
                      <a:pt x="213" y="2651"/>
                    </a:lnTo>
                    <a:lnTo>
                      <a:pt x="209" y="2656"/>
                    </a:lnTo>
                    <a:lnTo>
                      <a:pt x="204" y="2656"/>
                    </a:lnTo>
                    <a:lnTo>
                      <a:pt x="197" y="2660"/>
                    </a:lnTo>
                    <a:lnTo>
                      <a:pt x="0" y="98"/>
                    </a:lnTo>
                    <a:lnTo>
                      <a:pt x="3" y="98"/>
                    </a:lnTo>
                    <a:lnTo>
                      <a:pt x="7" y="95"/>
                    </a:lnTo>
                    <a:lnTo>
                      <a:pt x="15" y="91"/>
                    </a:lnTo>
                    <a:lnTo>
                      <a:pt x="19" y="91"/>
                    </a:lnTo>
                    <a:lnTo>
                      <a:pt x="23" y="87"/>
                    </a:lnTo>
                    <a:lnTo>
                      <a:pt x="31" y="87"/>
                    </a:lnTo>
                    <a:lnTo>
                      <a:pt x="35" y="82"/>
                    </a:lnTo>
                    <a:lnTo>
                      <a:pt x="39" y="79"/>
                    </a:lnTo>
                    <a:lnTo>
                      <a:pt x="42" y="79"/>
                    </a:lnTo>
                    <a:lnTo>
                      <a:pt x="51" y="75"/>
                    </a:lnTo>
                    <a:lnTo>
                      <a:pt x="54" y="71"/>
                    </a:lnTo>
                    <a:lnTo>
                      <a:pt x="58" y="71"/>
                    </a:lnTo>
                    <a:lnTo>
                      <a:pt x="63" y="67"/>
                    </a:lnTo>
                    <a:lnTo>
                      <a:pt x="70" y="63"/>
                    </a:lnTo>
                    <a:lnTo>
                      <a:pt x="74" y="63"/>
                    </a:lnTo>
                    <a:lnTo>
                      <a:pt x="79" y="59"/>
                    </a:lnTo>
                    <a:lnTo>
                      <a:pt x="82" y="55"/>
                    </a:lnTo>
                    <a:lnTo>
                      <a:pt x="86" y="55"/>
                    </a:lnTo>
                    <a:lnTo>
                      <a:pt x="90" y="51"/>
                    </a:lnTo>
                    <a:lnTo>
                      <a:pt x="95" y="51"/>
                    </a:lnTo>
                    <a:lnTo>
                      <a:pt x="98" y="47"/>
                    </a:lnTo>
                    <a:lnTo>
                      <a:pt x="106" y="43"/>
                    </a:lnTo>
                    <a:lnTo>
                      <a:pt x="110" y="43"/>
                    </a:lnTo>
                    <a:lnTo>
                      <a:pt x="114" y="40"/>
                    </a:lnTo>
                    <a:lnTo>
                      <a:pt x="118" y="35"/>
                    </a:lnTo>
                    <a:lnTo>
                      <a:pt x="122" y="35"/>
                    </a:lnTo>
                    <a:lnTo>
                      <a:pt x="126" y="31"/>
                    </a:lnTo>
                    <a:lnTo>
                      <a:pt x="130" y="28"/>
                    </a:lnTo>
                    <a:lnTo>
                      <a:pt x="134" y="28"/>
                    </a:lnTo>
                    <a:lnTo>
                      <a:pt x="137" y="24"/>
                    </a:lnTo>
                    <a:lnTo>
                      <a:pt x="142" y="24"/>
                    </a:lnTo>
                    <a:lnTo>
                      <a:pt x="146" y="19"/>
                    </a:lnTo>
                    <a:lnTo>
                      <a:pt x="149" y="15"/>
                    </a:lnTo>
                    <a:lnTo>
                      <a:pt x="153" y="12"/>
                    </a:lnTo>
                    <a:lnTo>
                      <a:pt x="158" y="12"/>
                    </a:lnTo>
                    <a:lnTo>
                      <a:pt x="162" y="8"/>
                    </a:lnTo>
                    <a:lnTo>
                      <a:pt x="165" y="8"/>
                    </a:lnTo>
                    <a:lnTo>
                      <a:pt x="169" y="3"/>
                    </a:lnTo>
                    <a:lnTo>
                      <a:pt x="169"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7" name="Freeform 273">
                <a:extLst>
                  <a:ext uri="{FF2B5EF4-FFF2-40B4-BE49-F238E27FC236}">
                    <a16:creationId xmlns:a16="http://schemas.microsoft.com/office/drawing/2014/main" id="{B79C0E45-429B-46A6-9822-FF8F17BB669F}"/>
                  </a:ext>
                </a:extLst>
              </p:cNvPr>
              <p:cNvSpPr>
                <a:spLocks/>
              </p:cNvSpPr>
              <p:nvPr/>
            </p:nvSpPr>
            <p:spPr bwMode="auto">
              <a:xfrm>
                <a:off x="3114" y="2420"/>
                <a:ext cx="104" cy="522"/>
              </a:xfrm>
              <a:custGeom>
                <a:avLst/>
                <a:gdLst>
                  <a:gd name="T0" fmla="*/ 518 w 518"/>
                  <a:gd name="T1" fmla="*/ 2562 h 2609"/>
                  <a:gd name="T2" fmla="*/ 506 w 518"/>
                  <a:gd name="T3" fmla="*/ 2565 h 2609"/>
                  <a:gd name="T4" fmla="*/ 495 w 518"/>
                  <a:gd name="T5" fmla="*/ 2574 h 2609"/>
                  <a:gd name="T6" fmla="*/ 483 w 518"/>
                  <a:gd name="T7" fmla="*/ 2577 h 2609"/>
                  <a:gd name="T8" fmla="*/ 467 w 518"/>
                  <a:gd name="T9" fmla="*/ 2581 h 2609"/>
                  <a:gd name="T10" fmla="*/ 455 w 518"/>
                  <a:gd name="T11" fmla="*/ 2585 h 2609"/>
                  <a:gd name="T12" fmla="*/ 439 w 518"/>
                  <a:gd name="T13" fmla="*/ 2593 h 2609"/>
                  <a:gd name="T14" fmla="*/ 427 w 518"/>
                  <a:gd name="T15" fmla="*/ 2597 h 2609"/>
                  <a:gd name="T16" fmla="*/ 411 w 518"/>
                  <a:gd name="T17" fmla="*/ 2597 h 2609"/>
                  <a:gd name="T18" fmla="*/ 400 w 518"/>
                  <a:gd name="T19" fmla="*/ 2601 h 2609"/>
                  <a:gd name="T20" fmla="*/ 384 w 518"/>
                  <a:gd name="T21" fmla="*/ 2604 h 2609"/>
                  <a:gd name="T22" fmla="*/ 368 w 518"/>
                  <a:gd name="T23" fmla="*/ 2604 h 2609"/>
                  <a:gd name="T24" fmla="*/ 352 w 518"/>
                  <a:gd name="T25" fmla="*/ 2609 h 2609"/>
                  <a:gd name="T26" fmla="*/ 336 w 518"/>
                  <a:gd name="T27" fmla="*/ 2609 h 2609"/>
                  <a:gd name="T28" fmla="*/ 324 w 518"/>
                  <a:gd name="T29" fmla="*/ 2609 h 2609"/>
                  <a:gd name="T30" fmla="*/ 308 w 518"/>
                  <a:gd name="T31" fmla="*/ 2609 h 2609"/>
                  <a:gd name="T32" fmla="*/ 293 w 518"/>
                  <a:gd name="T33" fmla="*/ 2609 h 2609"/>
                  <a:gd name="T34" fmla="*/ 277 w 518"/>
                  <a:gd name="T35" fmla="*/ 2609 h 2609"/>
                  <a:gd name="T36" fmla="*/ 261 w 518"/>
                  <a:gd name="T37" fmla="*/ 2609 h 2609"/>
                  <a:gd name="T38" fmla="*/ 245 w 518"/>
                  <a:gd name="T39" fmla="*/ 2604 h 2609"/>
                  <a:gd name="T40" fmla="*/ 229 w 518"/>
                  <a:gd name="T41" fmla="*/ 2601 h 2609"/>
                  <a:gd name="T42" fmla="*/ 11 w 518"/>
                  <a:gd name="T43" fmla="*/ 53 h 2609"/>
                  <a:gd name="T44" fmla="*/ 27 w 518"/>
                  <a:gd name="T45" fmla="*/ 53 h 2609"/>
                  <a:gd name="T46" fmla="*/ 43 w 518"/>
                  <a:gd name="T47" fmla="*/ 56 h 2609"/>
                  <a:gd name="T48" fmla="*/ 62 w 518"/>
                  <a:gd name="T49" fmla="*/ 56 h 2609"/>
                  <a:gd name="T50" fmla="*/ 78 w 518"/>
                  <a:gd name="T51" fmla="*/ 56 h 2609"/>
                  <a:gd name="T52" fmla="*/ 94 w 518"/>
                  <a:gd name="T53" fmla="*/ 56 h 2609"/>
                  <a:gd name="T54" fmla="*/ 110 w 518"/>
                  <a:gd name="T55" fmla="*/ 56 h 2609"/>
                  <a:gd name="T56" fmla="*/ 130 w 518"/>
                  <a:gd name="T57" fmla="*/ 53 h 2609"/>
                  <a:gd name="T58" fmla="*/ 146 w 518"/>
                  <a:gd name="T59" fmla="*/ 53 h 2609"/>
                  <a:gd name="T60" fmla="*/ 162 w 518"/>
                  <a:gd name="T61" fmla="*/ 48 h 2609"/>
                  <a:gd name="T62" fmla="*/ 178 w 518"/>
                  <a:gd name="T63" fmla="*/ 48 h 2609"/>
                  <a:gd name="T64" fmla="*/ 194 w 518"/>
                  <a:gd name="T65" fmla="*/ 44 h 2609"/>
                  <a:gd name="T66" fmla="*/ 210 w 518"/>
                  <a:gd name="T67" fmla="*/ 40 h 2609"/>
                  <a:gd name="T68" fmla="*/ 225 w 518"/>
                  <a:gd name="T69" fmla="*/ 37 h 2609"/>
                  <a:gd name="T70" fmla="*/ 241 w 518"/>
                  <a:gd name="T71" fmla="*/ 32 h 2609"/>
                  <a:gd name="T72" fmla="*/ 252 w 518"/>
                  <a:gd name="T73" fmla="*/ 28 h 2609"/>
                  <a:gd name="T74" fmla="*/ 268 w 518"/>
                  <a:gd name="T75" fmla="*/ 21 h 2609"/>
                  <a:gd name="T76" fmla="*/ 284 w 518"/>
                  <a:gd name="T77" fmla="*/ 16 h 2609"/>
                  <a:gd name="T78" fmla="*/ 296 w 518"/>
                  <a:gd name="T79" fmla="*/ 9 h 2609"/>
                  <a:gd name="T80" fmla="*/ 312 w 518"/>
                  <a:gd name="T81" fmla="*/ 5 h 26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2609"/>
                  <a:gd name="T125" fmla="*/ 518 w 518"/>
                  <a:gd name="T126" fmla="*/ 2609 h 26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2609">
                    <a:moveTo>
                      <a:pt x="321" y="0"/>
                    </a:moveTo>
                    <a:lnTo>
                      <a:pt x="518" y="2562"/>
                    </a:lnTo>
                    <a:lnTo>
                      <a:pt x="514" y="2565"/>
                    </a:lnTo>
                    <a:lnTo>
                      <a:pt x="506" y="2565"/>
                    </a:lnTo>
                    <a:lnTo>
                      <a:pt x="502" y="2569"/>
                    </a:lnTo>
                    <a:lnTo>
                      <a:pt x="495" y="2574"/>
                    </a:lnTo>
                    <a:lnTo>
                      <a:pt x="486" y="2574"/>
                    </a:lnTo>
                    <a:lnTo>
                      <a:pt x="483" y="2577"/>
                    </a:lnTo>
                    <a:lnTo>
                      <a:pt x="474" y="2581"/>
                    </a:lnTo>
                    <a:lnTo>
                      <a:pt x="467" y="2581"/>
                    </a:lnTo>
                    <a:lnTo>
                      <a:pt x="463" y="2585"/>
                    </a:lnTo>
                    <a:lnTo>
                      <a:pt x="455" y="2585"/>
                    </a:lnTo>
                    <a:lnTo>
                      <a:pt x="447" y="2590"/>
                    </a:lnTo>
                    <a:lnTo>
                      <a:pt x="439" y="2593"/>
                    </a:lnTo>
                    <a:lnTo>
                      <a:pt x="435" y="2593"/>
                    </a:lnTo>
                    <a:lnTo>
                      <a:pt x="427" y="2597"/>
                    </a:lnTo>
                    <a:lnTo>
                      <a:pt x="419" y="2597"/>
                    </a:lnTo>
                    <a:lnTo>
                      <a:pt x="411" y="2597"/>
                    </a:lnTo>
                    <a:lnTo>
                      <a:pt x="403" y="2601"/>
                    </a:lnTo>
                    <a:lnTo>
                      <a:pt x="400" y="2601"/>
                    </a:lnTo>
                    <a:lnTo>
                      <a:pt x="391" y="2604"/>
                    </a:lnTo>
                    <a:lnTo>
                      <a:pt x="384" y="2604"/>
                    </a:lnTo>
                    <a:lnTo>
                      <a:pt x="375" y="2604"/>
                    </a:lnTo>
                    <a:lnTo>
                      <a:pt x="368" y="2604"/>
                    </a:lnTo>
                    <a:lnTo>
                      <a:pt x="360" y="2609"/>
                    </a:lnTo>
                    <a:lnTo>
                      <a:pt x="352" y="2609"/>
                    </a:lnTo>
                    <a:lnTo>
                      <a:pt x="344" y="2609"/>
                    </a:lnTo>
                    <a:lnTo>
                      <a:pt x="336" y="2609"/>
                    </a:lnTo>
                    <a:lnTo>
                      <a:pt x="332" y="2609"/>
                    </a:lnTo>
                    <a:lnTo>
                      <a:pt x="324" y="2609"/>
                    </a:lnTo>
                    <a:lnTo>
                      <a:pt x="316" y="2609"/>
                    </a:lnTo>
                    <a:lnTo>
                      <a:pt x="308" y="2609"/>
                    </a:lnTo>
                    <a:lnTo>
                      <a:pt x="300" y="2609"/>
                    </a:lnTo>
                    <a:lnTo>
                      <a:pt x="293" y="2609"/>
                    </a:lnTo>
                    <a:lnTo>
                      <a:pt x="284" y="2609"/>
                    </a:lnTo>
                    <a:lnTo>
                      <a:pt x="277" y="2609"/>
                    </a:lnTo>
                    <a:lnTo>
                      <a:pt x="268" y="2609"/>
                    </a:lnTo>
                    <a:lnTo>
                      <a:pt x="261" y="2609"/>
                    </a:lnTo>
                    <a:lnTo>
                      <a:pt x="252" y="2604"/>
                    </a:lnTo>
                    <a:lnTo>
                      <a:pt x="245" y="2604"/>
                    </a:lnTo>
                    <a:lnTo>
                      <a:pt x="237" y="2601"/>
                    </a:lnTo>
                    <a:lnTo>
                      <a:pt x="229" y="2601"/>
                    </a:lnTo>
                    <a:lnTo>
                      <a:pt x="0" y="48"/>
                    </a:lnTo>
                    <a:lnTo>
                      <a:pt x="11" y="53"/>
                    </a:lnTo>
                    <a:lnTo>
                      <a:pt x="20" y="53"/>
                    </a:lnTo>
                    <a:lnTo>
                      <a:pt x="27" y="53"/>
                    </a:lnTo>
                    <a:lnTo>
                      <a:pt x="35" y="53"/>
                    </a:lnTo>
                    <a:lnTo>
                      <a:pt x="43" y="56"/>
                    </a:lnTo>
                    <a:lnTo>
                      <a:pt x="55" y="56"/>
                    </a:lnTo>
                    <a:lnTo>
                      <a:pt x="62" y="56"/>
                    </a:lnTo>
                    <a:lnTo>
                      <a:pt x="71" y="56"/>
                    </a:lnTo>
                    <a:lnTo>
                      <a:pt x="78" y="56"/>
                    </a:lnTo>
                    <a:lnTo>
                      <a:pt x="87" y="56"/>
                    </a:lnTo>
                    <a:lnTo>
                      <a:pt x="94" y="56"/>
                    </a:lnTo>
                    <a:lnTo>
                      <a:pt x="102" y="56"/>
                    </a:lnTo>
                    <a:lnTo>
                      <a:pt x="110" y="56"/>
                    </a:lnTo>
                    <a:lnTo>
                      <a:pt x="122" y="56"/>
                    </a:lnTo>
                    <a:lnTo>
                      <a:pt x="130" y="53"/>
                    </a:lnTo>
                    <a:lnTo>
                      <a:pt x="138" y="53"/>
                    </a:lnTo>
                    <a:lnTo>
                      <a:pt x="146" y="53"/>
                    </a:lnTo>
                    <a:lnTo>
                      <a:pt x="154" y="53"/>
                    </a:lnTo>
                    <a:lnTo>
                      <a:pt x="162" y="48"/>
                    </a:lnTo>
                    <a:lnTo>
                      <a:pt x="170" y="48"/>
                    </a:lnTo>
                    <a:lnTo>
                      <a:pt x="178" y="48"/>
                    </a:lnTo>
                    <a:lnTo>
                      <a:pt x="185" y="44"/>
                    </a:lnTo>
                    <a:lnTo>
                      <a:pt x="194" y="44"/>
                    </a:lnTo>
                    <a:lnTo>
                      <a:pt x="201" y="40"/>
                    </a:lnTo>
                    <a:lnTo>
                      <a:pt x="210" y="40"/>
                    </a:lnTo>
                    <a:lnTo>
                      <a:pt x="217" y="37"/>
                    </a:lnTo>
                    <a:lnTo>
                      <a:pt x="225" y="37"/>
                    </a:lnTo>
                    <a:lnTo>
                      <a:pt x="233" y="32"/>
                    </a:lnTo>
                    <a:lnTo>
                      <a:pt x="241" y="32"/>
                    </a:lnTo>
                    <a:lnTo>
                      <a:pt x="249" y="28"/>
                    </a:lnTo>
                    <a:lnTo>
                      <a:pt x="252" y="28"/>
                    </a:lnTo>
                    <a:lnTo>
                      <a:pt x="261" y="25"/>
                    </a:lnTo>
                    <a:lnTo>
                      <a:pt x="268" y="21"/>
                    </a:lnTo>
                    <a:lnTo>
                      <a:pt x="277" y="21"/>
                    </a:lnTo>
                    <a:lnTo>
                      <a:pt x="284" y="16"/>
                    </a:lnTo>
                    <a:lnTo>
                      <a:pt x="293" y="12"/>
                    </a:lnTo>
                    <a:lnTo>
                      <a:pt x="296" y="9"/>
                    </a:lnTo>
                    <a:lnTo>
                      <a:pt x="305" y="9"/>
                    </a:lnTo>
                    <a:lnTo>
                      <a:pt x="312" y="5"/>
                    </a:lnTo>
                    <a:lnTo>
                      <a:pt x="321"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8" name="Freeform 274">
                <a:extLst>
                  <a:ext uri="{FF2B5EF4-FFF2-40B4-BE49-F238E27FC236}">
                    <a16:creationId xmlns:a16="http://schemas.microsoft.com/office/drawing/2014/main" id="{7A6A4773-66C6-401F-B1ED-36F04B02ACD8}"/>
                  </a:ext>
                </a:extLst>
              </p:cNvPr>
              <p:cNvSpPr>
                <a:spLocks/>
              </p:cNvSpPr>
              <p:nvPr/>
            </p:nvSpPr>
            <p:spPr bwMode="auto">
              <a:xfrm>
                <a:off x="3071" y="2408"/>
                <a:ext cx="89" cy="532"/>
              </a:xfrm>
              <a:custGeom>
                <a:avLst/>
                <a:gdLst>
                  <a:gd name="T0" fmla="*/ 447 w 447"/>
                  <a:gd name="T1" fmla="*/ 2659 h 2659"/>
                  <a:gd name="T2" fmla="*/ 439 w 447"/>
                  <a:gd name="T3" fmla="*/ 2659 h 2659"/>
                  <a:gd name="T4" fmla="*/ 431 w 447"/>
                  <a:gd name="T5" fmla="*/ 2655 h 2659"/>
                  <a:gd name="T6" fmla="*/ 423 w 447"/>
                  <a:gd name="T7" fmla="*/ 2655 h 2659"/>
                  <a:gd name="T8" fmla="*/ 416 w 447"/>
                  <a:gd name="T9" fmla="*/ 2651 h 2659"/>
                  <a:gd name="T10" fmla="*/ 407 w 447"/>
                  <a:gd name="T11" fmla="*/ 2648 h 2659"/>
                  <a:gd name="T12" fmla="*/ 400 w 447"/>
                  <a:gd name="T13" fmla="*/ 2648 h 2659"/>
                  <a:gd name="T14" fmla="*/ 391 w 447"/>
                  <a:gd name="T15" fmla="*/ 2643 h 2659"/>
                  <a:gd name="T16" fmla="*/ 384 w 447"/>
                  <a:gd name="T17" fmla="*/ 2639 h 2659"/>
                  <a:gd name="T18" fmla="*/ 375 w 447"/>
                  <a:gd name="T19" fmla="*/ 2635 h 2659"/>
                  <a:gd name="T20" fmla="*/ 368 w 447"/>
                  <a:gd name="T21" fmla="*/ 2632 h 2659"/>
                  <a:gd name="T22" fmla="*/ 360 w 447"/>
                  <a:gd name="T23" fmla="*/ 2627 h 2659"/>
                  <a:gd name="T24" fmla="*/ 352 w 447"/>
                  <a:gd name="T25" fmla="*/ 2623 h 2659"/>
                  <a:gd name="T26" fmla="*/ 344 w 447"/>
                  <a:gd name="T27" fmla="*/ 2620 h 2659"/>
                  <a:gd name="T28" fmla="*/ 336 w 447"/>
                  <a:gd name="T29" fmla="*/ 2616 h 2659"/>
                  <a:gd name="T30" fmla="*/ 328 w 447"/>
                  <a:gd name="T31" fmla="*/ 2611 h 2659"/>
                  <a:gd name="T32" fmla="*/ 320 w 447"/>
                  <a:gd name="T33" fmla="*/ 2607 h 2659"/>
                  <a:gd name="T34" fmla="*/ 312 w 447"/>
                  <a:gd name="T35" fmla="*/ 2599 h 2659"/>
                  <a:gd name="T36" fmla="*/ 305 w 447"/>
                  <a:gd name="T37" fmla="*/ 2595 h 2659"/>
                  <a:gd name="T38" fmla="*/ 296 w 447"/>
                  <a:gd name="T39" fmla="*/ 2592 h 2659"/>
                  <a:gd name="T40" fmla="*/ 289 w 447"/>
                  <a:gd name="T41" fmla="*/ 2583 h 2659"/>
                  <a:gd name="T42" fmla="*/ 285 w 447"/>
                  <a:gd name="T43" fmla="*/ 2579 h 2659"/>
                  <a:gd name="T44" fmla="*/ 277 w 447"/>
                  <a:gd name="T45" fmla="*/ 2576 h 2659"/>
                  <a:gd name="T46" fmla="*/ 269 w 447"/>
                  <a:gd name="T47" fmla="*/ 2572 h 2659"/>
                  <a:gd name="T48" fmla="*/ 266 w 447"/>
                  <a:gd name="T49" fmla="*/ 2567 h 2659"/>
                  <a:gd name="T50" fmla="*/ 261 w 447"/>
                  <a:gd name="T51" fmla="*/ 2564 h 2659"/>
                  <a:gd name="T52" fmla="*/ 257 w 447"/>
                  <a:gd name="T53" fmla="*/ 2560 h 2659"/>
                  <a:gd name="T54" fmla="*/ 253 w 447"/>
                  <a:gd name="T55" fmla="*/ 2556 h 2659"/>
                  <a:gd name="T56" fmla="*/ 250 w 447"/>
                  <a:gd name="T57" fmla="*/ 2553 h 2659"/>
                  <a:gd name="T58" fmla="*/ 245 w 447"/>
                  <a:gd name="T59" fmla="*/ 2548 h 2659"/>
                  <a:gd name="T60" fmla="*/ 241 w 447"/>
                  <a:gd name="T61" fmla="*/ 2544 h 2659"/>
                  <a:gd name="T62" fmla="*/ 0 w 447"/>
                  <a:gd name="T63" fmla="*/ 3 h 2659"/>
                  <a:gd name="T64" fmla="*/ 7 w 447"/>
                  <a:gd name="T65" fmla="*/ 7 h 2659"/>
                  <a:gd name="T66" fmla="*/ 12 w 447"/>
                  <a:gd name="T67" fmla="*/ 11 h 2659"/>
                  <a:gd name="T68" fmla="*/ 20 w 447"/>
                  <a:gd name="T69" fmla="*/ 15 h 2659"/>
                  <a:gd name="T70" fmla="*/ 23 w 447"/>
                  <a:gd name="T71" fmla="*/ 19 h 2659"/>
                  <a:gd name="T72" fmla="*/ 28 w 447"/>
                  <a:gd name="T73" fmla="*/ 23 h 2659"/>
                  <a:gd name="T74" fmla="*/ 35 w 447"/>
                  <a:gd name="T75" fmla="*/ 27 h 2659"/>
                  <a:gd name="T76" fmla="*/ 39 w 447"/>
                  <a:gd name="T77" fmla="*/ 31 h 2659"/>
                  <a:gd name="T78" fmla="*/ 44 w 447"/>
                  <a:gd name="T79" fmla="*/ 35 h 2659"/>
                  <a:gd name="T80" fmla="*/ 51 w 447"/>
                  <a:gd name="T81" fmla="*/ 39 h 2659"/>
                  <a:gd name="T82" fmla="*/ 60 w 447"/>
                  <a:gd name="T83" fmla="*/ 42 h 2659"/>
                  <a:gd name="T84" fmla="*/ 67 w 447"/>
                  <a:gd name="T85" fmla="*/ 51 h 2659"/>
                  <a:gd name="T86" fmla="*/ 75 w 447"/>
                  <a:gd name="T87" fmla="*/ 55 h 2659"/>
                  <a:gd name="T88" fmla="*/ 83 w 447"/>
                  <a:gd name="T89" fmla="*/ 58 h 2659"/>
                  <a:gd name="T90" fmla="*/ 91 w 447"/>
                  <a:gd name="T91" fmla="*/ 63 h 2659"/>
                  <a:gd name="T92" fmla="*/ 99 w 447"/>
                  <a:gd name="T93" fmla="*/ 67 h 2659"/>
                  <a:gd name="T94" fmla="*/ 107 w 447"/>
                  <a:gd name="T95" fmla="*/ 70 h 2659"/>
                  <a:gd name="T96" fmla="*/ 115 w 447"/>
                  <a:gd name="T97" fmla="*/ 74 h 2659"/>
                  <a:gd name="T98" fmla="*/ 123 w 447"/>
                  <a:gd name="T99" fmla="*/ 79 h 2659"/>
                  <a:gd name="T100" fmla="*/ 134 w 447"/>
                  <a:gd name="T101" fmla="*/ 83 h 2659"/>
                  <a:gd name="T102" fmla="*/ 143 w 447"/>
                  <a:gd name="T103" fmla="*/ 86 h 2659"/>
                  <a:gd name="T104" fmla="*/ 150 w 447"/>
                  <a:gd name="T105" fmla="*/ 86 h 2659"/>
                  <a:gd name="T106" fmla="*/ 158 w 447"/>
                  <a:gd name="T107" fmla="*/ 90 h 2659"/>
                  <a:gd name="T108" fmla="*/ 166 w 447"/>
                  <a:gd name="T109" fmla="*/ 95 h 2659"/>
                  <a:gd name="T110" fmla="*/ 174 w 447"/>
                  <a:gd name="T111" fmla="*/ 95 h 2659"/>
                  <a:gd name="T112" fmla="*/ 182 w 447"/>
                  <a:gd name="T113" fmla="*/ 98 h 2659"/>
                  <a:gd name="T114" fmla="*/ 190 w 447"/>
                  <a:gd name="T115" fmla="*/ 102 h 2659"/>
                  <a:gd name="T116" fmla="*/ 197 w 447"/>
                  <a:gd name="T117" fmla="*/ 102 h 2659"/>
                  <a:gd name="T118" fmla="*/ 206 w 447"/>
                  <a:gd name="T119" fmla="*/ 106 h 2659"/>
                  <a:gd name="T120" fmla="*/ 213 w 447"/>
                  <a:gd name="T121" fmla="*/ 106 h 26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659"/>
                  <a:gd name="T185" fmla="*/ 447 w 447"/>
                  <a:gd name="T186" fmla="*/ 2659 h 26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659">
                    <a:moveTo>
                      <a:pt x="218" y="106"/>
                    </a:moveTo>
                    <a:lnTo>
                      <a:pt x="447" y="2659"/>
                    </a:lnTo>
                    <a:lnTo>
                      <a:pt x="443" y="2659"/>
                    </a:lnTo>
                    <a:lnTo>
                      <a:pt x="439" y="2659"/>
                    </a:lnTo>
                    <a:lnTo>
                      <a:pt x="435" y="2655"/>
                    </a:lnTo>
                    <a:lnTo>
                      <a:pt x="431" y="2655"/>
                    </a:lnTo>
                    <a:lnTo>
                      <a:pt x="428" y="2655"/>
                    </a:lnTo>
                    <a:lnTo>
                      <a:pt x="423" y="2655"/>
                    </a:lnTo>
                    <a:lnTo>
                      <a:pt x="419" y="2651"/>
                    </a:lnTo>
                    <a:lnTo>
                      <a:pt x="416" y="2651"/>
                    </a:lnTo>
                    <a:lnTo>
                      <a:pt x="412" y="2651"/>
                    </a:lnTo>
                    <a:lnTo>
                      <a:pt x="407" y="2648"/>
                    </a:lnTo>
                    <a:lnTo>
                      <a:pt x="403" y="2648"/>
                    </a:lnTo>
                    <a:lnTo>
                      <a:pt x="400" y="2648"/>
                    </a:lnTo>
                    <a:lnTo>
                      <a:pt x="396" y="2643"/>
                    </a:lnTo>
                    <a:lnTo>
                      <a:pt x="391" y="2643"/>
                    </a:lnTo>
                    <a:lnTo>
                      <a:pt x="388" y="2643"/>
                    </a:lnTo>
                    <a:lnTo>
                      <a:pt x="384" y="2639"/>
                    </a:lnTo>
                    <a:lnTo>
                      <a:pt x="380" y="2639"/>
                    </a:lnTo>
                    <a:lnTo>
                      <a:pt x="375" y="2635"/>
                    </a:lnTo>
                    <a:lnTo>
                      <a:pt x="372" y="2635"/>
                    </a:lnTo>
                    <a:lnTo>
                      <a:pt x="368" y="2632"/>
                    </a:lnTo>
                    <a:lnTo>
                      <a:pt x="364" y="2632"/>
                    </a:lnTo>
                    <a:lnTo>
                      <a:pt x="360" y="2627"/>
                    </a:lnTo>
                    <a:lnTo>
                      <a:pt x="356" y="2627"/>
                    </a:lnTo>
                    <a:lnTo>
                      <a:pt x="352" y="2623"/>
                    </a:lnTo>
                    <a:lnTo>
                      <a:pt x="348" y="2623"/>
                    </a:lnTo>
                    <a:lnTo>
                      <a:pt x="344" y="2620"/>
                    </a:lnTo>
                    <a:lnTo>
                      <a:pt x="340" y="2620"/>
                    </a:lnTo>
                    <a:lnTo>
                      <a:pt x="336" y="2616"/>
                    </a:lnTo>
                    <a:lnTo>
                      <a:pt x="333" y="2611"/>
                    </a:lnTo>
                    <a:lnTo>
                      <a:pt x="328" y="2611"/>
                    </a:lnTo>
                    <a:lnTo>
                      <a:pt x="324" y="2607"/>
                    </a:lnTo>
                    <a:lnTo>
                      <a:pt x="320" y="2607"/>
                    </a:lnTo>
                    <a:lnTo>
                      <a:pt x="317" y="2604"/>
                    </a:lnTo>
                    <a:lnTo>
                      <a:pt x="312" y="2599"/>
                    </a:lnTo>
                    <a:lnTo>
                      <a:pt x="308" y="2599"/>
                    </a:lnTo>
                    <a:lnTo>
                      <a:pt x="305" y="2595"/>
                    </a:lnTo>
                    <a:lnTo>
                      <a:pt x="301" y="2592"/>
                    </a:lnTo>
                    <a:lnTo>
                      <a:pt x="296" y="2592"/>
                    </a:lnTo>
                    <a:lnTo>
                      <a:pt x="293" y="2588"/>
                    </a:lnTo>
                    <a:lnTo>
                      <a:pt x="289" y="2583"/>
                    </a:lnTo>
                    <a:lnTo>
                      <a:pt x="285" y="2583"/>
                    </a:lnTo>
                    <a:lnTo>
                      <a:pt x="285" y="2579"/>
                    </a:lnTo>
                    <a:lnTo>
                      <a:pt x="280" y="2579"/>
                    </a:lnTo>
                    <a:lnTo>
                      <a:pt x="277" y="2576"/>
                    </a:lnTo>
                    <a:lnTo>
                      <a:pt x="273" y="2572"/>
                    </a:lnTo>
                    <a:lnTo>
                      <a:pt x="269" y="2572"/>
                    </a:lnTo>
                    <a:lnTo>
                      <a:pt x="269" y="2567"/>
                    </a:lnTo>
                    <a:lnTo>
                      <a:pt x="266" y="2567"/>
                    </a:lnTo>
                    <a:lnTo>
                      <a:pt x="266" y="2564"/>
                    </a:lnTo>
                    <a:lnTo>
                      <a:pt x="261" y="2564"/>
                    </a:lnTo>
                    <a:lnTo>
                      <a:pt x="261" y="2560"/>
                    </a:lnTo>
                    <a:lnTo>
                      <a:pt x="257" y="2560"/>
                    </a:lnTo>
                    <a:lnTo>
                      <a:pt x="257" y="2556"/>
                    </a:lnTo>
                    <a:lnTo>
                      <a:pt x="253" y="2556"/>
                    </a:lnTo>
                    <a:lnTo>
                      <a:pt x="253" y="2553"/>
                    </a:lnTo>
                    <a:lnTo>
                      <a:pt x="250" y="2553"/>
                    </a:lnTo>
                    <a:lnTo>
                      <a:pt x="250" y="2548"/>
                    </a:lnTo>
                    <a:lnTo>
                      <a:pt x="245" y="2548"/>
                    </a:lnTo>
                    <a:lnTo>
                      <a:pt x="245" y="2544"/>
                    </a:lnTo>
                    <a:lnTo>
                      <a:pt x="241" y="2544"/>
                    </a:lnTo>
                    <a:lnTo>
                      <a:pt x="0" y="0"/>
                    </a:lnTo>
                    <a:lnTo>
                      <a:pt x="0" y="3"/>
                    </a:lnTo>
                    <a:lnTo>
                      <a:pt x="4" y="3"/>
                    </a:lnTo>
                    <a:lnTo>
                      <a:pt x="7" y="7"/>
                    </a:lnTo>
                    <a:lnTo>
                      <a:pt x="7" y="11"/>
                    </a:lnTo>
                    <a:lnTo>
                      <a:pt x="12" y="11"/>
                    </a:lnTo>
                    <a:lnTo>
                      <a:pt x="16" y="15"/>
                    </a:lnTo>
                    <a:lnTo>
                      <a:pt x="20" y="15"/>
                    </a:lnTo>
                    <a:lnTo>
                      <a:pt x="20" y="19"/>
                    </a:lnTo>
                    <a:lnTo>
                      <a:pt x="23" y="19"/>
                    </a:lnTo>
                    <a:lnTo>
                      <a:pt x="23" y="23"/>
                    </a:lnTo>
                    <a:lnTo>
                      <a:pt x="28" y="23"/>
                    </a:lnTo>
                    <a:lnTo>
                      <a:pt x="32" y="27"/>
                    </a:lnTo>
                    <a:lnTo>
                      <a:pt x="35" y="27"/>
                    </a:lnTo>
                    <a:lnTo>
                      <a:pt x="35" y="31"/>
                    </a:lnTo>
                    <a:lnTo>
                      <a:pt x="39" y="31"/>
                    </a:lnTo>
                    <a:lnTo>
                      <a:pt x="39" y="35"/>
                    </a:lnTo>
                    <a:lnTo>
                      <a:pt x="44" y="35"/>
                    </a:lnTo>
                    <a:lnTo>
                      <a:pt x="48" y="39"/>
                    </a:lnTo>
                    <a:lnTo>
                      <a:pt x="51" y="39"/>
                    </a:lnTo>
                    <a:lnTo>
                      <a:pt x="55" y="42"/>
                    </a:lnTo>
                    <a:lnTo>
                      <a:pt x="60" y="42"/>
                    </a:lnTo>
                    <a:lnTo>
                      <a:pt x="63" y="47"/>
                    </a:lnTo>
                    <a:lnTo>
                      <a:pt x="67" y="51"/>
                    </a:lnTo>
                    <a:lnTo>
                      <a:pt x="71" y="51"/>
                    </a:lnTo>
                    <a:lnTo>
                      <a:pt x="75" y="55"/>
                    </a:lnTo>
                    <a:lnTo>
                      <a:pt x="79" y="55"/>
                    </a:lnTo>
                    <a:lnTo>
                      <a:pt x="83" y="58"/>
                    </a:lnTo>
                    <a:lnTo>
                      <a:pt x="87" y="63"/>
                    </a:lnTo>
                    <a:lnTo>
                      <a:pt x="91" y="63"/>
                    </a:lnTo>
                    <a:lnTo>
                      <a:pt x="95" y="67"/>
                    </a:lnTo>
                    <a:lnTo>
                      <a:pt x="99" y="67"/>
                    </a:lnTo>
                    <a:lnTo>
                      <a:pt x="102" y="70"/>
                    </a:lnTo>
                    <a:lnTo>
                      <a:pt x="107" y="70"/>
                    </a:lnTo>
                    <a:lnTo>
                      <a:pt x="111" y="74"/>
                    </a:lnTo>
                    <a:lnTo>
                      <a:pt x="115" y="74"/>
                    </a:lnTo>
                    <a:lnTo>
                      <a:pt x="118" y="79"/>
                    </a:lnTo>
                    <a:lnTo>
                      <a:pt x="123" y="79"/>
                    </a:lnTo>
                    <a:lnTo>
                      <a:pt x="127" y="79"/>
                    </a:lnTo>
                    <a:lnTo>
                      <a:pt x="134" y="83"/>
                    </a:lnTo>
                    <a:lnTo>
                      <a:pt x="139" y="83"/>
                    </a:lnTo>
                    <a:lnTo>
                      <a:pt x="143" y="86"/>
                    </a:lnTo>
                    <a:lnTo>
                      <a:pt x="146" y="86"/>
                    </a:lnTo>
                    <a:lnTo>
                      <a:pt x="150" y="86"/>
                    </a:lnTo>
                    <a:lnTo>
                      <a:pt x="155" y="90"/>
                    </a:lnTo>
                    <a:lnTo>
                      <a:pt x="158" y="90"/>
                    </a:lnTo>
                    <a:lnTo>
                      <a:pt x="162" y="95"/>
                    </a:lnTo>
                    <a:lnTo>
                      <a:pt x="166" y="95"/>
                    </a:lnTo>
                    <a:lnTo>
                      <a:pt x="171" y="95"/>
                    </a:lnTo>
                    <a:lnTo>
                      <a:pt x="174" y="95"/>
                    </a:lnTo>
                    <a:lnTo>
                      <a:pt x="178" y="98"/>
                    </a:lnTo>
                    <a:lnTo>
                      <a:pt x="182" y="98"/>
                    </a:lnTo>
                    <a:lnTo>
                      <a:pt x="186" y="98"/>
                    </a:lnTo>
                    <a:lnTo>
                      <a:pt x="190" y="102"/>
                    </a:lnTo>
                    <a:lnTo>
                      <a:pt x="194" y="102"/>
                    </a:lnTo>
                    <a:lnTo>
                      <a:pt x="197" y="102"/>
                    </a:lnTo>
                    <a:lnTo>
                      <a:pt x="202" y="102"/>
                    </a:lnTo>
                    <a:lnTo>
                      <a:pt x="206" y="106"/>
                    </a:lnTo>
                    <a:lnTo>
                      <a:pt x="210" y="106"/>
                    </a:lnTo>
                    <a:lnTo>
                      <a:pt x="213" y="106"/>
                    </a:lnTo>
                    <a:lnTo>
                      <a:pt x="218" y="106"/>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419" name="Freeform 275">
                <a:extLst>
                  <a:ext uri="{FF2B5EF4-FFF2-40B4-BE49-F238E27FC236}">
                    <a16:creationId xmlns:a16="http://schemas.microsoft.com/office/drawing/2014/main" id="{CAE4FACB-9C20-4F65-BF7E-67632A73DCE3}"/>
                  </a:ext>
                </a:extLst>
              </p:cNvPr>
              <p:cNvSpPr>
                <a:spLocks/>
              </p:cNvSpPr>
              <p:nvPr/>
            </p:nvSpPr>
            <p:spPr bwMode="auto">
              <a:xfrm>
                <a:off x="3068" y="2405"/>
                <a:ext cx="51" cy="512"/>
              </a:xfrm>
              <a:custGeom>
                <a:avLst/>
                <a:gdLst>
                  <a:gd name="T0" fmla="*/ 16 w 257"/>
                  <a:gd name="T1" fmla="*/ 16 h 2560"/>
                  <a:gd name="T2" fmla="*/ 257 w 257"/>
                  <a:gd name="T3" fmla="*/ 2560 h 2560"/>
                  <a:gd name="T4" fmla="*/ 257 w 257"/>
                  <a:gd name="T5" fmla="*/ 2556 h 2560"/>
                  <a:gd name="T6" fmla="*/ 254 w 257"/>
                  <a:gd name="T7" fmla="*/ 2556 h 2560"/>
                  <a:gd name="T8" fmla="*/ 254 w 257"/>
                  <a:gd name="T9" fmla="*/ 2553 h 2560"/>
                  <a:gd name="T10" fmla="*/ 250 w 257"/>
                  <a:gd name="T11" fmla="*/ 2553 h 2560"/>
                  <a:gd name="T12" fmla="*/ 250 w 257"/>
                  <a:gd name="T13" fmla="*/ 2548 h 2560"/>
                  <a:gd name="T14" fmla="*/ 245 w 257"/>
                  <a:gd name="T15" fmla="*/ 2544 h 2560"/>
                  <a:gd name="T16" fmla="*/ 0 w 257"/>
                  <a:gd name="T17" fmla="*/ 0 h 2560"/>
                  <a:gd name="T18" fmla="*/ 4 w 257"/>
                  <a:gd name="T19" fmla="*/ 0 h 2560"/>
                  <a:gd name="T20" fmla="*/ 4 w 257"/>
                  <a:gd name="T21" fmla="*/ 4 h 2560"/>
                  <a:gd name="T22" fmla="*/ 4 w 257"/>
                  <a:gd name="T23" fmla="*/ 7 h 2560"/>
                  <a:gd name="T24" fmla="*/ 8 w 257"/>
                  <a:gd name="T25" fmla="*/ 7 h 2560"/>
                  <a:gd name="T26" fmla="*/ 8 w 257"/>
                  <a:gd name="T27" fmla="*/ 11 h 2560"/>
                  <a:gd name="T28" fmla="*/ 12 w 257"/>
                  <a:gd name="T29" fmla="*/ 11 h 2560"/>
                  <a:gd name="T30" fmla="*/ 12 w 257"/>
                  <a:gd name="T31" fmla="*/ 16 h 2560"/>
                  <a:gd name="T32" fmla="*/ 16 w 257"/>
                  <a:gd name="T33" fmla="*/ 16 h 25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7"/>
                  <a:gd name="T52" fmla="*/ 0 h 2560"/>
                  <a:gd name="T53" fmla="*/ 257 w 257"/>
                  <a:gd name="T54" fmla="*/ 2560 h 25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7" h="2560">
                    <a:moveTo>
                      <a:pt x="16" y="16"/>
                    </a:moveTo>
                    <a:lnTo>
                      <a:pt x="257" y="2560"/>
                    </a:lnTo>
                    <a:lnTo>
                      <a:pt x="257" y="2556"/>
                    </a:lnTo>
                    <a:lnTo>
                      <a:pt x="254" y="2556"/>
                    </a:lnTo>
                    <a:lnTo>
                      <a:pt x="254" y="2553"/>
                    </a:lnTo>
                    <a:lnTo>
                      <a:pt x="250" y="2553"/>
                    </a:lnTo>
                    <a:lnTo>
                      <a:pt x="250" y="2548"/>
                    </a:lnTo>
                    <a:lnTo>
                      <a:pt x="245" y="2544"/>
                    </a:lnTo>
                    <a:lnTo>
                      <a:pt x="0" y="0"/>
                    </a:lnTo>
                    <a:lnTo>
                      <a:pt x="4" y="0"/>
                    </a:lnTo>
                    <a:lnTo>
                      <a:pt x="4" y="4"/>
                    </a:lnTo>
                    <a:lnTo>
                      <a:pt x="4" y="7"/>
                    </a:lnTo>
                    <a:lnTo>
                      <a:pt x="8" y="7"/>
                    </a:lnTo>
                    <a:lnTo>
                      <a:pt x="8" y="11"/>
                    </a:lnTo>
                    <a:lnTo>
                      <a:pt x="12" y="11"/>
                    </a:lnTo>
                    <a:lnTo>
                      <a:pt x="12" y="16"/>
                    </a:lnTo>
                    <a:lnTo>
                      <a:pt x="16" y="16"/>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grpSp>
        <p:sp>
          <p:nvSpPr>
            <p:cNvPr id="70" name="Freeform 277">
              <a:extLst>
                <a:ext uri="{FF2B5EF4-FFF2-40B4-BE49-F238E27FC236}">
                  <a16:creationId xmlns:a16="http://schemas.microsoft.com/office/drawing/2014/main" id="{0D786EFE-AEE4-48E1-B680-2B6E340A00BF}"/>
                </a:ext>
              </a:extLst>
            </p:cNvPr>
            <p:cNvSpPr>
              <a:spLocks/>
            </p:cNvSpPr>
            <p:nvPr/>
          </p:nvSpPr>
          <p:spPr bwMode="auto">
            <a:xfrm>
              <a:off x="3066" y="2403"/>
              <a:ext cx="51" cy="511"/>
            </a:xfrm>
            <a:custGeom>
              <a:avLst/>
              <a:gdLst>
                <a:gd name="T0" fmla="*/ 8 w 253"/>
                <a:gd name="T1" fmla="*/ 12 h 2556"/>
                <a:gd name="T2" fmla="*/ 253 w 253"/>
                <a:gd name="T3" fmla="*/ 2556 h 2556"/>
                <a:gd name="T4" fmla="*/ 253 w 253"/>
                <a:gd name="T5" fmla="*/ 2553 h 2556"/>
                <a:gd name="T6" fmla="*/ 249 w 253"/>
                <a:gd name="T7" fmla="*/ 2553 h 2556"/>
                <a:gd name="T8" fmla="*/ 249 w 253"/>
                <a:gd name="T9" fmla="*/ 2549 h 2556"/>
                <a:gd name="T10" fmla="*/ 246 w 253"/>
                <a:gd name="T11" fmla="*/ 2544 h 2556"/>
                <a:gd name="T12" fmla="*/ 0 w 253"/>
                <a:gd name="T13" fmla="*/ 0 h 2556"/>
                <a:gd name="T14" fmla="*/ 0 w 253"/>
                <a:gd name="T15" fmla="*/ 3 h 2556"/>
                <a:gd name="T16" fmla="*/ 4 w 253"/>
                <a:gd name="T17" fmla="*/ 3 h 2556"/>
                <a:gd name="T18" fmla="*/ 4 w 253"/>
                <a:gd name="T19" fmla="*/ 7 h 2556"/>
                <a:gd name="T20" fmla="*/ 8 w 253"/>
                <a:gd name="T21" fmla="*/ 7 h 2556"/>
                <a:gd name="T22" fmla="*/ 8 w 253"/>
                <a:gd name="T23" fmla="*/ 12 h 25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3"/>
                <a:gd name="T37" fmla="*/ 0 h 2556"/>
                <a:gd name="T38" fmla="*/ 253 w 253"/>
                <a:gd name="T39" fmla="*/ 2556 h 25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3" h="2556">
                  <a:moveTo>
                    <a:pt x="8" y="12"/>
                  </a:moveTo>
                  <a:lnTo>
                    <a:pt x="253" y="2556"/>
                  </a:lnTo>
                  <a:lnTo>
                    <a:pt x="253" y="2553"/>
                  </a:lnTo>
                  <a:lnTo>
                    <a:pt x="249" y="2553"/>
                  </a:lnTo>
                  <a:lnTo>
                    <a:pt x="249" y="2549"/>
                  </a:lnTo>
                  <a:lnTo>
                    <a:pt x="246" y="2544"/>
                  </a:lnTo>
                  <a:lnTo>
                    <a:pt x="0" y="0"/>
                  </a:lnTo>
                  <a:lnTo>
                    <a:pt x="0" y="3"/>
                  </a:lnTo>
                  <a:lnTo>
                    <a:pt x="4" y="3"/>
                  </a:lnTo>
                  <a:lnTo>
                    <a:pt x="4" y="7"/>
                  </a:lnTo>
                  <a:lnTo>
                    <a:pt x="8" y="7"/>
                  </a:lnTo>
                  <a:lnTo>
                    <a:pt x="8" y="12"/>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1" name="Freeform 278">
              <a:extLst>
                <a:ext uri="{FF2B5EF4-FFF2-40B4-BE49-F238E27FC236}">
                  <a16:creationId xmlns:a16="http://schemas.microsoft.com/office/drawing/2014/main" id="{D442214A-0936-4D2E-9E45-0CCA29B339BD}"/>
                </a:ext>
              </a:extLst>
            </p:cNvPr>
            <p:cNvSpPr>
              <a:spLocks/>
            </p:cNvSpPr>
            <p:nvPr/>
          </p:nvSpPr>
          <p:spPr bwMode="auto">
            <a:xfrm>
              <a:off x="3064" y="2396"/>
              <a:ext cx="51" cy="516"/>
            </a:xfrm>
            <a:custGeom>
              <a:avLst/>
              <a:gdLst>
                <a:gd name="T0" fmla="*/ 11 w 257"/>
                <a:gd name="T1" fmla="*/ 36 h 2580"/>
                <a:gd name="T2" fmla="*/ 257 w 257"/>
                <a:gd name="T3" fmla="*/ 2580 h 2580"/>
                <a:gd name="T4" fmla="*/ 257 w 257"/>
                <a:gd name="T5" fmla="*/ 2576 h 2580"/>
                <a:gd name="T6" fmla="*/ 253 w 257"/>
                <a:gd name="T7" fmla="*/ 2576 h 2580"/>
                <a:gd name="T8" fmla="*/ 253 w 257"/>
                <a:gd name="T9" fmla="*/ 2573 h 2580"/>
                <a:gd name="T10" fmla="*/ 253 w 257"/>
                <a:gd name="T11" fmla="*/ 2569 h 2580"/>
                <a:gd name="T12" fmla="*/ 248 w 257"/>
                <a:gd name="T13" fmla="*/ 2564 h 2580"/>
                <a:gd name="T14" fmla="*/ 248 w 257"/>
                <a:gd name="T15" fmla="*/ 2561 h 2580"/>
                <a:gd name="T16" fmla="*/ 248 w 257"/>
                <a:gd name="T17" fmla="*/ 2557 h 2580"/>
                <a:gd name="T18" fmla="*/ 248 w 257"/>
                <a:gd name="T19" fmla="*/ 2553 h 2580"/>
                <a:gd name="T20" fmla="*/ 245 w 257"/>
                <a:gd name="T21" fmla="*/ 2553 h 2580"/>
                <a:gd name="T22" fmla="*/ 245 w 257"/>
                <a:gd name="T23" fmla="*/ 2548 h 2580"/>
                <a:gd name="T24" fmla="*/ 245 w 257"/>
                <a:gd name="T25" fmla="*/ 2545 h 2580"/>
                <a:gd name="T26" fmla="*/ 0 w 257"/>
                <a:gd name="T27" fmla="*/ 0 h 2580"/>
                <a:gd name="T28" fmla="*/ 0 w 257"/>
                <a:gd name="T29" fmla="*/ 4 h 2580"/>
                <a:gd name="T30" fmla="*/ 0 w 257"/>
                <a:gd name="T31" fmla="*/ 8 h 2580"/>
                <a:gd name="T32" fmla="*/ 3 w 257"/>
                <a:gd name="T33" fmla="*/ 11 h 2580"/>
                <a:gd name="T34" fmla="*/ 3 w 257"/>
                <a:gd name="T35" fmla="*/ 16 h 2580"/>
                <a:gd name="T36" fmla="*/ 3 w 257"/>
                <a:gd name="T37" fmla="*/ 20 h 2580"/>
                <a:gd name="T38" fmla="*/ 3 w 257"/>
                <a:gd name="T39" fmla="*/ 24 h 2580"/>
                <a:gd name="T40" fmla="*/ 7 w 257"/>
                <a:gd name="T41" fmla="*/ 24 h 2580"/>
                <a:gd name="T42" fmla="*/ 7 w 257"/>
                <a:gd name="T43" fmla="*/ 27 h 2580"/>
                <a:gd name="T44" fmla="*/ 7 w 257"/>
                <a:gd name="T45" fmla="*/ 32 h 2580"/>
                <a:gd name="T46" fmla="*/ 11 w 257"/>
                <a:gd name="T47" fmla="*/ 32 h 2580"/>
                <a:gd name="T48" fmla="*/ 11 w 257"/>
                <a:gd name="T49" fmla="*/ 36 h 25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7"/>
                <a:gd name="T76" fmla="*/ 0 h 2580"/>
                <a:gd name="T77" fmla="*/ 257 w 257"/>
                <a:gd name="T78" fmla="*/ 2580 h 25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7" h="2580">
                  <a:moveTo>
                    <a:pt x="11" y="36"/>
                  </a:moveTo>
                  <a:lnTo>
                    <a:pt x="257" y="2580"/>
                  </a:lnTo>
                  <a:lnTo>
                    <a:pt x="257" y="2576"/>
                  </a:lnTo>
                  <a:lnTo>
                    <a:pt x="253" y="2576"/>
                  </a:lnTo>
                  <a:lnTo>
                    <a:pt x="253" y="2573"/>
                  </a:lnTo>
                  <a:lnTo>
                    <a:pt x="253" y="2569"/>
                  </a:lnTo>
                  <a:lnTo>
                    <a:pt x="248" y="2564"/>
                  </a:lnTo>
                  <a:lnTo>
                    <a:pt x="248" y="2561"/>
                  </a:lnTo>
                  <a:lnTo>
                    <a:pt x="248" y="2557"/>
                  </a:lnTo>
                  <a:lnTo>
                    <a:pt x="248" y="2553"/>
                  </a:lnTo>
                  <a:lnTo>
                    <a:pt x="245" y="2553"/>
                  </a:lnTo>
                  <a:lnTo>
                    <a:pt x="245" y="2548"/>
                  </a:lnTo>
                  <a:lnTo>
                    <a:pt x="245" y="2545"/>
                  </a:lnTo>
                  <a:lnTo>
                    <a:pt x="0" y="0"/>
                  </a:lnTo>
                  <a:lnTo>
                    <a:pt x="0" y="4"/>
                  </a:lnTo>
                  <a:lnTo>
                    <a:pt x="0" y="8"/>
                  </a:lnTo>
                  <a:lnTo>
                    <a:pt x="3" y="11"/>
                  </a:lnTo>
                  <a:lnTo>
                    <a:pt x="3" y="16"/>
                  </a:lnTo>
                  <a:lnTo>
                    <a:pt x="3" y="20"/>
                  </a:lnTo>
                  <a:lnTo>
                    <a:pt x="3" y="24"/>
                  </a:lnTo>
                  <a:lnTo>
                    <a:pt x="7" y="24"/>
                  </a:lnTo>
                  <a:lnTo>
                    <a:pt x="7" y="27"/>
                  </a:lnTo>
                  <a:lnTo>
                    <a:pt x="7" y="32"/>
                  </a:lnTo>
                  <a:lnTo>
                    <a:pt x="11" y="32"/>
                  </a:lnTo>
                  <a:lnTo>
                    <a:pt x="11" y="36"/>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2" name="Freeform 279">
              <a:extLst>
                <a:ext uri="{FF2B5EF4-FFF2-40B4-BE49-F238E27FC236}">
                  <a16:creationId xmlns:a16="http://schemas.microsoft.com/office/drawing/2014/main" id="{6B3CFB46-32B7-4CBF-AF0A-6F7F6CC81470}"/>
                </a:ext>
              </a:extLst>
            </p:cNvPr>
            <p:cNvSpPr>
              <a:spLocks/>
            </p:cNvSpPr>
            <p:nvPr/>
          </p:nvSpPr>
          <p:spPr bwMode="auto">
            <a:xfrm>
              <a:off x="3064" y="2396"/>
              <a:ext cx="148" cy="509"/>
            </a:xfrm>
            <a:custGeom>
              <a:avLst/>
              <a:gdLst>
                <a:gd name="T0" fmla="*/ 0 w 743"/>
                <a:gd name="T1" fmla="*/ 0 h 2545"/>
                <a:gd name="T2" fmla="*/ 0 w 743"/>
                <a:gd name="T3" fmla="*/ 8 h 2545"/>
                <a:gd name="T4" fmla="*/ 3 w 743"/>
                <a:gd name="T5" fmla="*/ 16 h 2545"/>
                <a:gd name="T6" fmla="*/ 7 w 743"/>
                <a:gd name="T7" fmla="*/ 24 h 2545"/>
                <a:gd name="T8" fmla="*/ 11 w 743"/>
                <a:gd name="T9" fmla="*/ 32 h 2545"/>
                <a:gd name="T10" fmla="*/ 15 w 743"/>
                <a:gd name="T11" fmla="*/ 39 h 2545"/>
                <a:gd name="T12" fmla="*/ 19 w 743"/>
                <a:gd name="T13" fmla="*/ 48 h 2545"/>
                <a:gd name="T14" fmla="*/ 27 w 743"/>
                <a:gd name="T15" fmla="*/ 55 h 2545"/>
                <a:gd name="T16" fmla="*/ 31 w 743"/>
                <a:gd name="T17" fmla="*/ 64 h 2545"/>
                <a:gd name="T18" fmla="*/ 39 w 743"/>
                <a:gd name="T19" fmla="*/ 67 h 2545"/>
                <a:gd name="T20" fmla="*/ 42 w 743"/>
                <a:gd name="T21" fmla="*/ 71 h 2545"/>
                <a:gd name="T22" fmla="*/ 51 w 743"/>
                <a:gd name="T23" fmla="*/ 79 h 2545"/>
                <a:gd name="T24" fmla="*/ 58 w 743"/>
                <a:gd name="T25" fmla="*/ 83 h 2545"/>
                <a:gd name="T26" fmla="*/ 63 w 743"/>
                <a:gd name="T27" fmla="*/ 87 h 2545"/>
                <a:gd name="T28" fmla="*/ 70 w 743"/>
                <a:gd name="T29" fmla="*/ 95 h 2545"/>
                <a:gd name="T30" fmla="*/ 79 w 743"/>
                <a:gd name="T31" fmla="*/ 99 h 2545"/>
                <a:gd name="T32" fmla="*/ 90 w 743"/>
                <a:gd name="T33" fmla="*/ 106 h 2545"/>
                <a:gd name="T34" fmla="*/ 130 w 743"/>
                <a:gd name="T35" fmla="*/ 127 h 2545"/>
                <a:gd name="T36" fmla="*/ 169 w 743"/>
                <a:gd name="T37" fmla="*/ 147 h 2545"/>
                <a:gd name="T38" fmla="*/ 209 w 743"/>
                <a:gd name="T39" fmla="*/ 159 h 2545"/>
                <a:gd name="T40" fmla="*/ 248 w 743"/>
                <a:gd name="T41" fmla="*/ 170 h 2545"/>
                <a:gd name="T42" fmla="*/ 288 w 743"/>
                <a:gd name="T43" fmla="*/ 175 h 2545"/>
                <a:gd name="T44" fmla="*/ 328 w 743"/>
                <a:gd name="T45" fmla="*/ 178 h 2545"/>
                <a:gd name="T46" fmla="*/ 363 w 743"/>
                <a:gd name="T47" fmla="*/ 178 h 2545"/>
                <a:gd name="T48" fmla="*/ 403 w 743"/>
                <a:gd name="T49" fmla="*/ 175 h 2545"/>
                <a:gd name="T50" fmla="*/ 438 w 743"/>
                <a:gd name="T51" fmla="*/ 166 h 2545"/>
                <a:gd name="T52" fmla="*/ 474 w 743"/>
                <a:gd name="T53" fmla="*/ 159 h 2545"/>
                <a:gd name="T54" fmla="*/ 505 w 743"/>
                <a:gd name="T55" fmla="*/ 150 h 2545"/>
                <a:gd name="T56" fmla="*/ 542 w 743"/>
                <a:gd name="T57" fmla="*/ 138 h 2545"/>
                <a:gd name="T58" fmla="*/ 574 w 743"/>
                <a:gd name="T59" fmla="*/ 122 h 2545"/>
                <a:gd name="T60" fmla="*/ 600 w 743"/>
                <a:gd name="T61" fmla="*/ 111 h 2545"/>
                <a:gd name="T62" fmla="*/ 628 w 743"/>
                <a:gd name="T63" fmla="*/ 95 h 2545"/>
                <a:gd name="T64" fmla="*/ 656 w 743"/>
                <a:gd name="T65" fmla="*/ 79 h 2545"/>
                <a:gd name="T66" fmla="*/ 680 w 743"/>
                <a:gd name="T67" fmla="*/ 67 h 2545"/>
                <a:gd name="T68" fmla="*/ 704 w 743"/>
                <a:gd name="T69" fmla="*/ 52 h 2545"/>
                <a:gd name="T70" fmla="*/ 727 w 743"/>
                <a:gd name="T71" fmla="*/ 39 h 2545"/>
                <a:gd name="T72" fmla="*/ 743 w 743"/>
                <a:gd name="T73" fmla="*/ 24 h 25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3"/>
                <a:gd name="T112" fmla="*/ 0 h 2545"/>
                <a:gd name="T113" fmla="*/ 743 w 743"/>
                <a:gd name="T114" fmla="*/ 2545 h 25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3" h="2545">
                  <a:moveTo>
                    <a:pt x="245" y="2545"/>
                  </a:moveTo>
                  <a:lnTo>
                    <a:pt x="0" y="0"/>
                  </a:lnTo>
                  <a:lnTo>
                    <a:pt x="0" y="4"/>
                  </a:lnTo>
                  <a:lnTo>
                    <a:pt x="0" y="8"/>
                  </a:lnTo>
                  <a:lnTo>
                    <a:pt x="3" y="11"/>
                  </a:lnTo>
                  <a:lnTo>
                    <a:pt x="3" y="16"/>
                  </a:lnTo>
                  <a:lnTo>
                    <a:pt x="3" y="20"/>
                  </a:lnTo>
                  <a:lnTo>
                    <a:pt x="7" y="24"/>
                  </a:lnTo>
                  <a:lnTo>
                    <a:pt x="7" y="27"/>
                  </a:lnTo>
                  <a:lnTo>
                    <a:pt x="11" y="32"/>
                  </a:lnTo>
                  <a:lnTo>
                    <a:pt x="11" y="36"/>
                  </a:lnTo>
                  <a:lnTo>
                    <a:pt x="15" y="39"/>
                  </a:lnTo>
                  <a:lnTo>
                    <a:pt x="15" y="43"/>
                  </a:lnTo>
                  <a:lnTo>
                    <a:pt x="19" y="48"/>
                  </a:lnTo>
                  <a:lnTo>
                    <a:pt x="23" y="52"/>
                  </a:lnTo>
                  <a:lnTo>
                    <a:pt x="27" y="55"/>
                  </a:lnTo>
                  <a:lnTo>
                    <a:pt x="31" y="59"/>
                  </a:lnTo>
                  <a:lnTo>
                    <a:pt x="31" y="64"/>
                  </a:lnTo>
                  <a:lnTo>
                    <a:pt x="35" y="64"/>
                  </a:lnTo>
                  <a:lnTo>
                    <a:pt x="39" y="67"/>
                  </a:lnTo>
                  <a:lnTo>
                    <a:pt x="39" y="71"/>
                  </a:lnTo>
                  <a:lnTo>
                    <a:pt x="42" y="71"/>
                  </a:lnTo>
                  <a:lnTo>
                    <a:pt x="47" y="75"/>
                  </a:lnTo>
                  <a:lnTo>
                    <a:pt x="51" y="79"/>
                  </a:lnTo>
                  <a:lnTo>
                    <a:pt x="55" y="79"/>
                  </a:lnTo>
                  <a:lnTo>
                    <a:pt x="58" y="83"/>
                  </a:lnTo>
                  <a:lnTo>
                    <a:pt x="58" y="87"/>
                  </a:lnTo>
                  <a:lnTo>
                    <a:pt x="63" y="87"/>
                  </a:lnTo>
                  <a:lnTo>
                    <a:pt x="67" y="91"/>
                  </a:lnTo>
                  <a:lnTo>
                    <a:pt x="70" y="95"/>
                  </a:lnTo>
                  <a:lnTo>
                    <a:pt x="74" y="99"/>
                  </a:lnTo>
                  <a:lnTo>
                    <a:pt x="79" y="99"/>
                  </a:lnTo>
                  <a:lnTo>
                    <a:pt x="83" y="103"/>
                  </a:lnTo>
                  <a:lnTo>
                    <a:pt x="90" y="106"/>
                  </a:lnTo>
                  <a:lnTo>
                    <a:pt x="110" y="119"/>
                  </a:lnTo>
                  <a:lnTo>
                    <a:pt x="130" y="127"/>
                  </a:lnTo>
                  <a:lnTo>
                    <a:pt x="150" y="138"/>
                  </a:lnTo>
                  <a:lnTo>
                    <a:pt x="169" y="147"/>
                  </a:lnTo>
                  <a:lnTo>
                    <a:pt x="190" y="154"/>
                  </a:lnTo>
                  <a:lnTo>
                    <a:pt x="209" y="159"/>
                  </a:lnTo>
                  <a:lnTo>
                    <a:pt x="229" y="166"/>
                  </a:lnTo>
                  <a:lnTo>
                    <a:pt x="248" y="170"/>
                  </a:lnTo>
                  <a:lnTo>
                    <a:pt x="269" y="175"/>
                  </a:lnTo>
                  <a:lnTo>
                    <a:pt x="288" y="175"/>
                  </a:lnTo>
                  <a:lnTo>
                    <a:pt x="308" y="178"/>
                  </a:lnTo>
                  <a:lnTo>
                    <a:pt x="328" y="178"/>
                  </a:lnTo>
                  <a:lnTo>
                    <a:pt x="343" y="178"/>
                  </a:lnTo>
                  <a:lnTo>
                    <a:pt x="363" y="178"/>
                  </a:lnTo>
                  <a:lnTo>
                    <a:pt x="383" y="175"/>
                  </a:lnTo>
                  <a:lnTo>
                    <a:pt x="403" y="175"/>
                  </a:lnTo>
                  <a:lnTo>
                    <a:pt x="419" y="170"/>
                  </a:lnTo>
                  <a:lnTo>
                    <a:pt x="438" y="166"/>
                  </a:lnTo>
                  <a:lnTo>
                    <a:pt x="454" y="162"/>
                  </a:lnTo>
                  <a:lnTo>
                    <a:pt x="474" y="159"/>
                  </a:lnTo>
                  <a:lnTo>
                    <a:pt x="490" y="154"/>
                  </a:lnTo>
                  <a:lnTo>
                    <a:pt x="505" y="150"/>
                  </a:lnTo>
                  <a:lnTo>
                    <a:pt x="526" y="143"/>
                  </a:lnTo>
                  <a:lnTo>
                    <a:pt x="542" y="138"/>
                  </a:lnTo>
                  <a:lnTo>
                    <a:pt x="558" y="131"/>
                  </a:lnTo>
                  <a:lnTo>
                    <a:pt x="574" y="122"/>
                  </a:lnTo>
                  <a:lnTo>
                    <a:pt x="585" y="119"/>
                  </a:lnTo>
                  <a:lnTo>
                    <a:pt x="600" y="111"/>
                  </a:lnTo>
                  <a:lnTo>
                    <a:pt x="616" y="103"/>
                  </a:lnTo>
                  <a:lnTo>
                    <a:pt x="628" y="95"/>
                  </a:lnTo>
                  <a:lnTo>
                    <a:pt x="644" y="87"/>
                  </a:lnTo>
                  <a:lnTo>
                    <a:pt x="656" y="79"/>
                  </a:lnTo>
                  <a:lnTo>
                    <a:pt x="669" y="75"/>
                  </a:lnTo>
                  <a:lnTo>
                    <a:pt x="680" y="67"/>
                  </a:lnTo>
                  <a:lnTo>
                    <a:pt x="692" y="59"/>
                  </a:lnTo>
                  <a:lnTo>
                    <a:pt x="704" y="52"/>
                  </a:lnTo>
                  <a:lnTo>
                    <a:pt x="716" y="43"/>
                  </a:lnTo>
                  <a:lnTo>
                    <a:pt x="727" y="39"/>
                  </a:lnTo>
                  <a:lnTo>
                    <a:pt x="736" y="32"/>
                  </a:lnTo>
                  <a:lnTo>
                    <a:pt x="743" y="2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3" name="Freeform 280">
              <a:extLst>
                <a:ext uri="{FF2B5EF4-FFF2-40B4-BE49-F238E27FC236}">
                  <a16:creationId xmlns:a16="http://schemas.microsoft.com/office/drawing/2014/main" id="{A859C3A9-5E5D-4FCD-984D-AB05916024C6}"/>
                </a:ext>
              </a:extLst>
            </p:cNvPr>
            <p:cNvSpPr>
              <a:spLocks/>
            </p:cNvSpPr>
            <p:nvPr/>
          </p:nvSpPr>
          <p:spPr bwMode="auto">
            <a:xfrm>
              <a:off x="3113" y="2905"/>
              <a:ext cx="137" cy="37"/>
            </a:xfrm>
            <a:custGeom>
              <a:avLst/>
              <a:gdLst>
                <a:gd name="T0" fmla="*/ 676 w 688"/>
                <a:gd name="T1" fmla="*/ 47 h 186"/>
                <a:gd name="T2" fmla="*/ 660 w 688"/>
                <a:gd name="T3" fmla="*/ 59 h 186"/>
                <a:gd name="T4" fmla="*/ 641 w 688"/>
                <a:gd name="T5" fmla="*/ 75 h 186"/>
                <a:gd name="T6" fmla="*/ 617 w 688"/>
                <a:gd name="T7" fmla="*/ 86 h 186"/>
                <a:gd name="T8" fmla="*/ 593 w 688"/>
                <a:gd name="T9" fmla="*/ 102 h 186"/>
                <a:gd name="T10" fmla="*/ 570 w 688"/>
                <a:gd name="T11" fmla="*/ 118 h 186"/>
                <a:gd name="T12" fmla="*/ 542 w 688"/>
                <a:gd name="T13" fmla="*/ 130 h 186"/>
                <a:gd name="T14" fmla="*/ 514 w 688"/>
                <a:gd name="T15" fmla="*/ 146 h 186"/>
                <a:gd name="T16" fmla="*/ 482 w 688"/>
                <a:gd name="T17" fmla="*/ 158 h 186"/>
                <a:gd name="T18" fmla="*/ 455 w 688"/>
                <a:gd name="T19" fmla="*/ 167 h 186"/>
                <a:gd name="T20" fmla="*/ 424 w 688"/>
                <a:gd name="T21" fmla="*/ 174 h 186"/>
                <a:gd name="T22" fmla="*/ 387 w 688"/>
                <a:gd name="T23" fmla="*/ 181 h 186"/>
                <a:gd name="T24" fmla="*/ 355 w 688"/>
                <a:gd name="T25" fmla="*/ 186 h 186"/>
                <a:gd name="T26" fmla="*/ 320 w 688"/>
                <a:gd name="T27" fmla="*/ 186 h 186"/>
                <a:gd name="T28" fmla="*/ 285 w 688"/>
                <a:gd name="T29" fmla="*/ 186 h 186"/>
                <a:gd name="T30" fmla="*/ 249 w 688"/>
                <a:gd name="T31" fmla="*/ 181 h 186"/>
                <a:gd name="T32" fmla="*/ 213 w 688"/>
                <a:gd name="T33" fmla="*/ 170 h 186"/>
                <a:gd name="T34" fmla="*/ 174 w 688"/>
                <a:gd name="T35" fmla="*/ 158 h 186"/>
                <a:gd name="T36" fmla="*/ 138 w 688"/>
                <a:gd name="T37" fmla="*/ 142 h 186"/>
                <a:gd name="T38" fmla="*/ 102 w 688"/>
                <a:gd name="T39" fmla="*/ 118 h 186"/>
                <a:gd name="T40" fmla="*/ 79 w 688"/>
                <a:gd name="T41" fmla="*/ 102 h 186"/>
                <a:gd name="T42" fmla="*/ 70 w 688"/>
                <a:gd name="T43" fmla="*/ 98 h 186"/>
                <a:gd name="T44" fmla="*/ 63 w 688"/>
                <a:gd name="T45" fmla="*/ 91 h 186"/>
                <a:gd name="T46" fmla="*/ 56 w 688"/>
                <a:gd name="T47" fmla="*/ 86 h 186"/>
                <a:gd name="T48" fmla="*/ 51 w 688"/>
                <a:gd name="T49" fmla="*/ 79 h 186"/>
                <a:gd name="T50" fmla="*/ 43 w 688"/>
                <a:gd name="T51" fmla="*/ 75 h 186"/>
                <a:gd name="T52" fmla="*/ 35 w 688"/>
                <a:gd name="T53" fmla="*/ 67 h 186"/>
                <a:gd name="T54" fmla="*/ 31 w 688"/>
                <a:gd name="T55" fmla="*/ 59 h 186"/>
                <a:gd name="T56" fmla="*/ 28 w 688"/>
                <a:gd name="T57" fmla="*/ 56 h 186"/>
                <a:gd name="T58" fmla="*/ 19 w 688"/>
                <a:gd name="T59" fmla="*/ 47 h 186"/>
                <a:gd name="T60" fmla="*/ 15 w 688"/>
                <a:gd name="T61" fmla="*/ 44 h 186"/>
                <a:gd name="T62" fmla="*/ 12 w 688"/>
                <a:gd name="T63" fmla="*/ 35 h 186"/>
                <a:gd name="T64" fmla="*/ 8 w 688"/>
                <a:gd name="T65" fmla="*/ 28 h 186"/>
                <a:gd name="T66" fmla="*/ 3 w 688"/>
                <a:gd name="T67" fmla="*/ 19 h 186"/>
                <a:gd name="T68" fmla="*/ 3 w 688"/>
                <a:gd name="T69" fmla="*/ 12 h 186"/>
                <a:gd name="T70" fmla="*/ 0 w 688"/>
                <a:gd name="T71" fmla="*/ 8 h 186"/>
                <a:gd name="T72" fmla="*/ 0 w 688"/>
                <a:gd name="T73" fmla="*/ 0 h 1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8"/>
                <a:gd name="T112" fmla="*/ 0 h 186"/>
                <a:gd name="T113" fmla="*/ 688 w 688"/>
                <a:gd name="T114" fmla="*/ 186 h 1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8" h="186">
                  <a:moveTo>
                    <a:pt x="688" y="44"/>
                  </a:moveTo>
                  <a:lnTo>
                    <a:pt x="676" y="47"/>
                  </a:lnTo>
                  <a:lnTo>
                    <a:pt x="669" y="56"/>
                  </a:lnTo>
                  <a:lnTo>
                    <a:pt x="660" y="59"/>
                  </a:lnTo>
                  <a:lnTo>
                    <a:pt x="649" y="67"/>
                  </a:lnTo>
                  <a:lnTo>
                    <a:pt x="641" y="75"/>
                  </a:lnTo>
                  <a:lnTo>
                    <a:pt x="628" y="83"/>
                  </a:lnTo>
                  <a:lnTo>
                    <a:pt x="617" y="86"/>
                  </a:lnTo>
                  <a:lnTo>
                    <a:pt x="605" y="95"/>
                  </a:lnTo>
                  <a:lnTo>
                    <a:pt x="593" y="102"/>
                  </a:lnTo>
                  <a:lnTo>
                    <a:pt x="582" y="111"/>
                  </a:lnTo>
                  <a:lnTo>
                    <a:pt x="570" y="118"/>
                  </a:lnTo>
                  <a:lnTo>
                    <a:pt x="554" y="123"/>
                  </a:lnTo>
                  <a:lnTo>
                    <a:pt x="542" y="130"/>
                  </a:lnTo>
                  <a:lnTo>
                    <a:pt x="526" y="139"/>
                  </a:lnTo>
                  <a:lnTo>
                    <a:pt x="514" y="146"/>
                  </a:lnTo>
                  <a:lnTo>
                    <a:pt x="498" y="151"/>
                  </a:lnTo>
                  <a:lnTo>
                    <a:pt x="482" y="158"/>
                  </a:lnTo>
                  <a:lnTo>
                    <a:pt x="466" y="162"/>
                  </a:lnTo>
                  <a:lnTo>
                    <a:pt x="455" y="167"/>
                  </a:lnTo>
                  <a:lnTo>
                    <a:pt x="439" y="170"/>
                  </a:lnTo>
                  <a:lnTo>
                    <a:pt x="424" y="174"/>
                  </a:lnTo>
                  <a:lnTo>
                    <a:pt x="403" y="178"/>
                  </a:lnTo>
                  <a:lnTo>
                    <a:pt x="387" y="181"/>
                  </a:lnTo>
                  <a:lnTo>
                    <a:pt x="371" y="186"/>
                  </a:lnTo>
                  <a:lnTo>
                    <a:pt x="355" y="186"/>
                  </a:lnTo>
                  <a:lnTo>
                    <a:pt x="336" y="186"/>
                  </a:lnTo>
                  <a:lnTo>
                    <a:pt x="320" y="186"/>
                  </a:lnTo>
                  <a:lnTo>
                    <a:pt x="301" y="186"/>
                  </a:lnTo>
                  <a:lnTo>
                    <a:pt x="285" y="186"/>
                  </a:lnTo>
                  <a:lnTo>
                    <a:pt x="265" y="181"/>
                  </a:lnTo>
                  <a:lnTo>
                    <a:pt x="249" y="181"/>
                  </a:lnTo>
                  <a:lnTo>
                    <a:pt x="229" y="178"/>
                  </a:lnTo>
                  <a:lnTo>
                    <a:pt x="213" y="170"/>
                  </a:lnTo>
                  <a:lnTo>
                    <a:pt x="193" y="167"/>
                  </a:lnTo>
                  <a:lnTo>
                    <a:pt x="174" y="158"/>
                  </a:lnTo>
                  <a:lnTo>
                    <a:pt x="158" y="151"/>
                  </a:lnTo>
                  <a:lnTo>
                    <a:pt x="138" y="142"/>
                  </a:lnTo>
                  <a:lnTo>
                    <a:pt x="118" y="130"/>
                  </a:lnTo>
                  <a:lnTo>
                    <a:pt x="102" y="118"/>
                  </a:lnTo>
                  <a:lnTo>
                    <a:pt x="83" y="107"/>
                  </a:lnTo>
                  <a:lnTo>
                    <a:pt x="79" y="102"/>
                  </a:lnTo>
                  <a:lnTo>
                    <a:pt x="75" y="102"/>
                  </a:lnTo>
                  <a:lnTo>
                    <a:pt x="70" y="98"/>
                  </a:lnTo>
                  <a:lnTo>
                    <a:pt x="67" y="95"/>
                  </a:lnTo>
                  <a:lnTo>
                    <a:pt x="63" y="91"/>
                  </a:lnTo>
                  <a:lnTo>
                    <a:pt x="59" y="91"/>
                  </a:lnTo>
                  <a:lnTo>
                    <a:pt x="56" y="86"/>
                  </a:lnTo>
                  <a:lnTo>
                    <a:pt x="56" y="83"/>
                  </a:lnTo>
                  <a:lnTo>
                    <a:pt x="51" y="79"/>
                  </a:lnTo>
                  <a:lnTo>
                    <a:pt x="47" y="79"/>
                  </a:lnTo>
                  <a:lnTo>
                    <a:pt x="43" y="75"/>
                  </a:lnTo>
                  <a:lnTo>
                    <a:pt x="40" y="72"/>
                  </a:lnTo>
                  <a:lnTo>
                    <a:pt x="35" y="67"/>
                  </a:lnTo>
                  <a:lnTo>
                    <a:pt x="31" y="63"/>
                  </a:lnTo>
                  <a:lnTo>
                    <a:pt x="31" y="59"/>
                  </a:lnTo>
                  <a:lnTo>
                    <a:pt x="28" y="59"/>
                  </a:lnTo>
                  <a:lnTo>
                    <a:pt x="28" y="56"/>
                  </a:lnTo>
                  <a:lnTo>
                    <a:pt x="24" y="51"/>
                  </a:lnTo>
                  <a:lnTo>
                    <a:pt x="19" y="47"/>
                  </a:lnTo>
                  <a:lnTo>
                    <a:pt x="19" y="44"/>
                  </a:lnTo>
                  <a:lnTo>
                    <a:pt x="15" y="44"/>
                  </a:lnTo>
                  <a:lnTo>
                    <a:pt x="15" y="40"/>
                  </a:lnTo>
                  <a:lnTo>
                    <a:pt x="12" y="35"/>
                  </a:lnTo>
                  <a:lnTo>
                    <a:pt x="12" y="31"/>
                  </a:lnTo>
                  <a:lnTo>
                    <a:pt x="8" y="28"/>
                  </a:lnTo>
                  <a:lnTo>
                    <a:pt x="8" y="24"/>
                  </a:lnTo>
                  <a:lnTo>
                    <a:pt x="3" y="19"/>
                  </a:lnTo>
                  <a:lnTo>
                    <a:pt x="3" y="16"/>
                  </a:lnTo>
                  <a:lnTo>
                    <a:pt x="3" y="12"/>
                  </a:lnTo>
                  <a:lnTo>
                    <a:pt x="3" y="8"/>
                  </a:lnTo>
                  <a:lnTo>
                    <a:pt x="0" y="8"/>
                  </a:lnTo>
                  <a:lnTo>
                    <a:pt x="0" y="3"/>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4" name="Freeform 281">
              <a:extLst>
                <a:ext uri="{FF2B5EF4-FFF2-40B4-BE49-F238E27FC236}">
                  <a16:creationId xmlns:a16="http://schemas.microsoft.com/office/drawing/2014/main" id="{2CE7CECE-DE38-4867-BA54-674E51A89342}"/>
                </a:ext>
              </a:extLst>
            </p:cNvPr>
            <p:cNvSpPr>
              <a:spLocks/>
            </p:cNvSpPr>
            <p:nvPr/>
          </p:nvSpPr>
          <p:spPr bwMode="auto">
            <a:xfrm>
              <a:off x="3771" y="2318"/>
              <a:ext cx="36" cy="587"/>
            </a:xfrm>
            <a:custGeom>
              <a:avLst/>
              <a:gdLst>
                <a:gd name="T0" fmla="*/ 119 w 179"/>
                <a:gd name="T1" fmla="*/ 2933 h 2933"/>
                <a:gd name="T2" fmla="*/ 119 w 179"/>
                <a:gd name="T3" fmla="*/ 2917 h 2933"/>
                <a:gd name="T4" fmla="*/ 119 w 179"/>
                <a:gd name="T5" fmla="*/ 2901 h 2933"/>
                <a:gd name="T6" fmla="*/ 119 w 179"/>
                <a:gd name="T7" fmla="*/ 2889 h 2933"/>
                <a:gd name="T8" fmla="*/ 116 w 179"/>
                <a:gd name="T9" fmla="*/ 2873 h 2933"/>
                <a:gd name="T10" fmla="*/ 111 w 179"/>
                <a:gd name="T11" fmla="*/ 2857 h 2933"/>
                <a:gd name="T12" fmla="*/ 107 w 179"/>
                <a:gd name="T13" fmla="*/ 2841 h 2933"/>
                <a:gd name="T14" fmla="*/ 104 w 179"/>
                <a:gd name="T15" fmla="*/ 2826 h 2933"/>
                <a:gd name="T16" fmla="*/ 100 w 179"/>
                <a:gd name="T17" fmla="*/ 2810 h 2933"/>
                <a:gd name="T18" fmla="*/ 95 w 179"/>
                <a:gd name="T19" fmla="*/ 2794 h 2933"/>
                <a:gd name="T20" fmla="*/ 88 w 179"/>
                <a:gd name="T21" fmla="*/ 2778 h 2933"/>
                <a:gd name="T22" fmla="*/ 84 w 179"/>
                <a:gd name="T23" fmla="*/ 2762 h 2933"/>
                <a:gd name="T24" fmla="*/ 76 w 179"/>
                <a:gd name="T25" fmla="*/ 2746 h 2933"/>
                <a:gd name="T26" fmla="*/ 68 w 179"/>
                <a:gd name="T27" fmla="*/ 2731 h 2933"/>
                <a:gd name="T28" fmla="*/ 60 w 179"/>
                <a:gd name="T29" fmla="*/ 2715 h 2933"/>
                <a:gd name="T30" fmla="*/ 52 w 179"/>
                <a:gd name="T31" fmla="*/ 2699 h 2933"/>
                <a:gd name="T32" fmla="*/ 44 w 179"/>
                <a:gd name="T33" fmla="*/ 2683 h 2933"/>
                <a:gd name="T34" fmla="*/ 32 w 179"/>
                <a:gd name="T35" fmla="*/ 2667 h 2933"/>
                <a:gd name="T36" fmla="*/ 24 w 179"/>
                <a:gd name="T37" fmla="*/ 2651 h 2933"/>
                <a:gd name="T38" fmla="*/ 12 w 179"/>
                <a:gd name="T39" fmla="*/ 2635 h 2933"/>
                <a:gd name="T40" fmla="*/ 0 w 179"/>
                <a:gd name="T41" fmla="*/ 2621 h 2933"/>
                <a:gd name="T42" fmla="*/ 52 w 179"/>
                <a:gd name="T43" fmla="*/ 4 h 2933"/>
                <a:gd name="T44" fmla="*/ 63 w 179"/>
                <a:gd name="T45" fmla="*/ 20 h 2933"/>
                <a:gd name="T46" fmla="*/ 76 w 179"/>
                <a:gd name="T47" fmla="*/ 36 h 2933"/>
                <a:gd name="T48" fmla="*/ 88 w 179"/>
                <a:gd name="T49" fmla="*/ 52 h 2933"/>
                <a:gd name="T50" fmla="*/ 95 w 179"/>
                <a:gd name="T51" fmla="*/ 63 h 2933"/>
                <a:gd name="T52" fmla="*/ 107 w 179"/>
                <a:gd name="T53" fmla="*/ 79 h 2933"/>
                <a:gd name="T54" fmla="*/ 116 w 179"/>
                <a:gd name="T55" fmla="*/ 95 h 2933"/>
                <a:gd name="T56" fmla="*/ 123 w 179"/>
                <a:gd name="T57" fmla="*/ 111 h 2933"/>
                <a:gd name="T58" fmla="*/ 131 w 179"/>
                <a:gd name="T59" fmla="*/ 126 h 2933"/>
                <a:gd name="T60" fmla="*/ 139 w 179"/>
                <a:gd name="T61" fmla="*/ 142 h 2933"/>
                <a:gd name="T62" fmla="*/ 147 w 179"/>
                <a:gd name="T63" fmla="*/ 158 h 2933"/>
                <a:gd name="T64" fmla="*/ 151 w 179"/>
                <a:gd name="T65" fmla="*/ 174 h 2933"/>
                <a:gd name="T66" fmla="*/ 155 w 179"/>
                <a:gd name="T67" fmla="*/ 195 h 2933"/>
                <a:gd name="T68" fmla="*/ 158 w 179"/>
                <a:gd name="T69" fmla="*/ 209 h 2933"/>
                <a:gd name="T70" fmla="*/ 158 w 179"/>
                <a:gd name="T71" fmla="*/ 225 h 2933"/>
                <a:gd name="T72" fmla="*/ 163 w 179"/>
                <a:gd name="T73" fmla="*/ 241 h 2933"/>
                <a:gd name="T74" fmla="*/ 167 w 179"/>
                <a:gd name="T75" fmla="*/ 253 h 2933"/>
                <a:gd name="T76" fmla="*/ 171 w 179"/>
                <a:gd name="T77" fmla="*/ 265 h 2933"/>
                <a:gd name="T78" fmla="*/ 174 w 179"/>
                <a:gd name="T79" fmla="*/ 281 h 2933"/>
                <a:gd name="T80" fmla="*/ 179 w 179"/>
                <a:gd name="T81" fmla="*/ 293 h 29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9"/>
                <a:gd name="T124" fmla="*/ 0 h 2933"/>
                <a:gd name="T125" fmla="*/ 179 w 179"/>
                <a:gd name="T126" fmla="*/ 2933 h 29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9" h="2933">
                  <a:moveTo>
                    <a:pt x="179" y="297"/>
                  </a:moveTo>
                  <a:lnTo>
                    <a:pt x="119" y="2933"/>
                  </a:lnTo>
                  <a:lnTo>
                    <a:pt x="119" y="2925"/>
                  </a:lnTo>
                  <a:lnTo>
                    <a:pt x="119" y="2917"/>
                  </a:lnTo>
                  <a:lnTo>
                    <a:pt x="119" y="2909"/>
                  </a:lnTo>
                  <a:lnTo>
                    <a:pt x="119" y="2901"/>
                  </a:lnTo>
                  <a:lnTo>
                    <a:pt x="119" y="2897"/>
                  </a:lnTo>
                  <a:lnTo>
                    <a:pt x="119" y="2889"/>
                  </a:lnTo>
                  <a:lnTo>
                    <a:pt x="116" y="2882"/>
                  </a:lnTo>
                  <a:lnTo>
                    <a:pt x="116" y="2873"/>
                  </a:lnTo>
                  <a:lnTo>
                    <a:pt x="116" y="2866"/>
                  </a:lnTo>
                  <a:lnTo>
                    <a:pt x="111" y="2857"/>
                  </a:lnTo>
                  <a:lnTo>
                    <a:pt x="111" y="2850"/>
                  </a:lnTo>
                  <a:lnTo>
                    <a:pt x="107" y="2841"/>
                  </a:lnTo>
                  <a:lnTo>
                    <a:pt x="107" y="2834"/>
                  </a:lnTo>
                  <a:lnTo>
                    <a:pt x="104" y="2826"/>
                  </a:lnTo>
                  <a:lnTo>
                    <a:pt x="104" y="2818"/>
                  </a:lnTo>
                  <a:lnTo>
                    <a:pt x="100" y="2810"/>
                  </a:lnTo>
                  <a:lnTo>
                    <a:pt x="100" y="2802"/>
                  </a:lnTo>
                  <a:lnTo>
                    <a:pt x="95" y="2794"/>
                  </a:lnTo>
                  <a:lnTo>
                    <a:pt x="91" y="2786"/>
                  </a:lnTo>
                  <a:lnTo>
                    <a:pt x="88" y="2778"/>
                  </a:lnTo>
                  <a:lnTo>
                    <a:pt x="88" y="2771"/>
                  </a:lnTo>
                  <a:lnTo>
                    <a:pt x="84" y="2762"/>
                  </a:lnTo>
                  <a:lnTo>
                    <a:pt x="79" y="2755"/>
                  </a:lnTo>
                  <a:lnTo>
                    <a:pt x="76" y="2746"/>
                  </a:lnTo>
                  <a:lnTo>
                    <a:pt x="72" y="2739"/>
                  </a:lnTo>
                  <a:lnTo>
                    <a:pt x="68" y="2731"/>
                  </a:lnTo>
                  <a:lnTo>
                    <a:pt x="63" y="2723"/>
                  </a:lnTo>
                  <a:lnTo>
                    <a:pt x="60" y="2715"/>
                  </a:lnTo>
                  <a:lnTo>
                    <a:pt x="56" y="2707"/>
                  </a:lnTo>
                  <a:lnTo>
                    <a:pt x="52" y="2699"/>
                  </a:lnTo>
                  <a:lnTo>
                    <a:pt x="48" y="2691"/>
                  </a:lnTo>
                  <a:lnTo>
                    <a:pt x="44" y="2683"/>
                  </a:lnTo>
                  <a:lnTo>
                    <a:pt x="36" y="2676"/>
                  </a:lnTo>
                  <a:lnTo>
                    <a:pt x="32" y="2667"/>
                  </a:lnTo>
                  <a:lnTo>
                    <a:pt x="28" y="2660"/>
                  </a:lnTo>
                  <a:lnTo>
                    <a:pt x="24" y="2651"/>
                  </a:lnTo>
                  <a:lnTo>
                    <a:pt x="16" y="2644"/>
                  </a:lnTo>
                  <a:lnTo>
                    <a:pt x="12" y="2635"/>
                  </a:lnTo>
                  <a:lnTo>
                    <a:pt x="8" y="2628"/>
                  </a:lnTo>
                  <a:lnTo>
                    <a:pt x="0" y="2621"/>
                  </a:lnTo>
                  <a:lnTo>
                    <a:pt x="48" y="0"/>
                  </a:lnTo>
                  <a:lnTo>
                    <a:pt x="52" y="4"/>
                  </a:lnTo>
                  <a:lnTo>
                    <a:pt x="60" y="12"/>
                  </a:lnTo>
                  <a:lnTo>
                    <a:pt x="63" y="20"/>
                  </a:lnTo>
                  <a:lnTo>
                    <a:pt x="72" y="28"/>
                  </a:lnTo>
                  <a:lnTo>
                    <a:pt x="76" y="36"/>
                  </a:lnTo>
                  <a:lnTo>
                    <a:pt x="79" y="44"/>
                  </a:lnTo>
                  <a:lnTo>
                    <a:pt x="88" y="52"/>
                  </a:lnTo>
                  <a:lnTo>
                    <a:pt x="91" y="59"/>
                  </a:lnTo>
                  <a:lnTo>
                    <a:pt x="95" y="63"/>
                  </a:lnTo>
                  <a:lnTo>
                    <a:pt x="100" y="72"/>
                  </a:lnTo>
                  <a:lnTo>
                    <a:pt x="107" y="79"/>
                  </a:lnTo>
                  <a:lnTo>
                    <a:pt x="111" y="87"/>
                  </a:lnTo>
                  <a:lnTo>
                    <a:pt x="116" y="95"/>
                  </a:lnTo>
                  <a:lnTo>
                    <a:pt x="119" y="103"/>
                  </a:lnTo>
                  <a:lnTo>
                    <a:pt x="123" y="111"/>
                  </a:lnTo>
                  <a:lnTo>
                    <a:pt x="127" y="119"/>
                  </a:lnTo>
                  <a:lnTo>
                    <a:pt x="131" y="126"/>
                  </a:lnTo>
                  <a:lnTo>
                    <a:pt x="135" y="135"/>
                  </a:lnTo>
                  <a:lnTo>
                    <a:pt x="139" y="142"/>
                  </a:lnTo>
                  <a:lnTo>
                    <a:pt x="143" y="151"/>
                  </a:lnTo>
                  <a:lnTo>
                    <a:pt x="147" y="158"/>
                  </a:lnTo>
                  <a:lnTo>
                    <a:pt x="147" y="167"/>
                  </a:lnTo>
                  <a:lnTo>
                    <a:pt x="151" y="174"/>
                  </a:lnTo>
                  <a:lnTo>
                    <a:pt x="151" y="182"/>
                  </a:lnTo>
                  <a:lnTo>
                    <a:pt x="155" y="195"/>
                  </a:lnTo>
                  <a:lnTo>
                    <a:pt x="155" y="202"/>
                  </a:lnTo>
                  <a:lnTo>
                    <a:pt x="158" y="209"/>
                  </a:lnTo>
                  <a:lnTo>
                    <a:pt x="158" y="218"/>
                  </a:lnTo>
                  <a:lnTo>
                    <a:pt x="158" y="225"/>
                  </a:lnTo>
                  <a:lnTo>
                    <a:pt x="163" y="234"/>
                  </a:lnTo>
                  <a:lnTo>
                    <a:pt x="163" y="241"/>
                  </a:lnTo>
                  <a:lnTo>
                    <a:pt x="167" y="249"/>
                  </a:lnTo>
                  <a:lnTo>
                    <a:pt x="167" y="253"/>
                  </a:lnTo>
                  <a:lnTo>
                    <a:pt x="171" y="262"/>
                  </a:lnTo>
                  <a:lnTo>
                    <a:pt x="171" y="265"/>
                  </a:lnTo>
                  <a:lnTo>
                    <a:pt x="174" y="274"/>
                  </a:lnTo>
                  <a:lnTo>
                    <a:pt x="174" y="281"/>
                  </a:lnTo>
                  <a:lnTo>
                    <a:pt x="179" y="285"/>
                  </a:lnTo>
                  <a:lnTo>
                    <a:pt x="179" y="293"/>
                  </a:lnTo>
                  <a:lnTo>
                    <a:pt x="179" y="297"/>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5" name="Freeform 282">
              <a:extLst>
                <a:ext uri="{FF2B5EF4-FFF2-40B4-BE49-F238E27FC236}">
                  <a16:creationId xmlns:a16="http://schemas.microsoft.com/office/drawing/2014/main" id="{A40DAEE1-093D-45D6-919D-EE6D0E67688D}"/>
                </a:ext>
              </a:extLst>
            </p:cNvPr>
            <p:cNvSpPr>
              <a:spLocks/>
            </p:cNvSpPr>
            <p:nvPr/>
          </p:nvSpPr>
          <p:spPr bwMode="auto">
            <a:xfrm>
              <a:off x="3754" y="2298"/>
              <a:ext cx="28" cy="544"/>
            </a:xfrm>
            <a:custGeom>
              <a:avLst/>
              <a:gdLst>
                <a:gd name="T0" fmla="*/ 143 w 143"/>
                <a:gd name="T1" fmla="*/ 107 h 2720"/>
                <a:gd name="T2" fmla="*/ 108 w 143"/>
                <a:gd name="T3" fmla="*/ 1671 h 2720"/>
                <a:gd name="T4" fmla="*/ 87 w 143"/>
                <a:gd name="T5" fmla="*/ 2720 h 2720"/>
                <a:gd name="T6" fmla="*/ 40 w 143"/>
                <a:gd name="T7" fmla="*/ 2671 h 2720"/>
                <a:gd name="T8" fmla="*/ 40 w 143"/>
                <a:gd name="T9" fmla="*/ 2667 h 2720"/>
                <a:gd name="T10" fmla="*/ 40 w 143"/>
                <a:gd name="T11" fmla="*/ 2664 h 2720"/>
                <a:gd name="T12" fmla="*/ 40 w 143"/>
                <a:gd name="T13" fmla="*/ 2660 h 2720"/>
                <a:gd name="T14" fmla="*/ 40 w 143"/>
                <a:gd name="T15" fmla="*/ 2655 h 2720"/>
                <a:gd name="T16" fmla="*/ 36 w 143"/>
                <a:gd name="T17" fmla="*/ 2655 h 2720"/>
                <a:gd name="T18" fmla="*/ 36 w 143"/>
                <a:gd name="T19" fmla="*/ 2652 h 2720"/>
                <a:gd name="T20" fmla="*/ 32 w 143"/>
                <a:gd name="T21" fmla="*/ 2652 h 2720"/>
                <a:gd name="T22" fmla="*/ 32 w 143"/>
                <a:gd name="T23" fmla="*/ 2648 h 2720"/>
                <a:gd name="T24" fmla="*/ 28 w 143"/>
                <a:gd name="T25" fmla="*/ 2648 h 2720"/>
                <a:gd name="T26" fmla="*/ 28 w 143"/>
                <a:gd name="T27" fmla="*/ 2644 h 2720"/>
                <a:gd name="T28" fmla="*/ 24 w 143"/>
                <a:gd name="T29" fmla="*/ 2639 h 2720"/>
                <a:gd name="T30" fmla="*/ 20 w 143"/>
                <a:gd name="T31" fmla="*/ 2636 h 2720"/>
                <a:gd name="T32" fmla="*/ 16 w 143"/>
                <a:gd name="T33" fmla="*/ 2632 h 2720"/>
                <a:gd name="T34" fmla="*/ 13 w 143"/>
                <a:gd name="T35" fmla="*/ 2628 h 2720"/>
                <a:gd name="T36" fmla="*/ 8 w 143"/>
                <a:gd name="T37" fmla="*/ 2625 h 2720"/>
                <a:gd name="T38" fmla="*/ 4 w 143"/>
                <a:gd name="T39" fmla="*/ 2620 h 2720"/>
                <a:gd name="T40" fmla="*/ 0 w 143"/>
                <a:gd name="T41" fmla="*/ 2616 h 2720"/>
                <a:gd name="T42" fmla="*/ 36 w 143"/>
                <a:gd name="T43" fmla="*/ 0 h 2720"/>
                <a:gd name="T44" fmla="*/ 40 w 143"/>
                <a:gd name="T45" fmla="*/ 0 h 2720"/>
                <a:gd name="T46" fmla="*/ 44 w 143"/>
                <a:gd name="T47" fmla="*/ 4 h 2720"/>
                <a:gd name="T48" fmla="*/ 48 w 143"/>
                <a:gd name="T49" fmla="*/ 8 h 2720"/>
                <a:gd name="T50" fmla="*/ 52 w 143"/>
                <a:gd name="T51" fmla="*/ 8 h 2720"/>
                <a:gd name="T52" fmla="*/ 52 w 143"/>
                <a:gd name="T53" fmla="*/ 12 h 2720"/>
                <a:gd name="T54" fmla="*/ 55 w 143"/>
                <a:gd name="T55" fmla="*/ 12 h 2720"/>
                <a:gd name="T56" fmla="*/ 55 w 143"/>
                <a:gd name="T57" fmla="*/ 16 h 2720"/>
                <a:gd name="T58" fmla="*/ 60 w 143"/>
                <a:gd name="T59" fmla="*/ 16 h 2720"/>
                <a:gd name="T60" fmla="*/ 60 w 143"/>
                <a:gd name="T61" fmla="*/ 20 h 2720"/>
                <a:gd name="T62" fmla="*/ 64 w 143"/>
                <a:gd name="T63" fmla="*/ 20 h 2720"/>
                <a:gd name="T64" fmla="*/ 64 w 143"/>
                <a:gd name="T65" fmla="*/ 24 h 2720"/>
                <a:gd name="T66" fmla="*/ 68 w 143"/>
                <a:gd name="T67" fmla="*/ 24 h 2720"/>
                <a:gd name="T68" fmla="*/ 68 w 143"/>
                <a:gd name="T69" fmla="*/ 28 h 2720"/>
                <a:gd name="T70" fmla="*/ 71 w 143"/>
                <a:gd name="T71" fmla="*/ 28 h 2720"/>
                <a:gd name="T72" fmla="*/ 71 w 143"/>
                <a:gd name="T73" fmla="*/ 32 h 2720"/>
                <a:gd name="T74" fmla="*/ 76 w 143"/>
                <a:gd name="T75" fmla="*/ 32 h 2720"/>
                <a:gd name="T76" fmla="*/ 76 w 143"/>
                <a:gd name="T77" fmla="*/ 35 h 2720"/>
                <a:gd name="T78" fmla="*/ 80 w 143"/>
                <a:gd name="T79" fmla="*/ 35 h 2720"/>
                <a:gd name="T80" fmla="*/ 80 w 143"/>
                <a:gd name="T81" fmla="*/ 40 h 2720"/>
                <a:gd name="T82" fmla="*/ 83 w 143"/>
                <a:gd name="T83" fmla="*/ 40 h 2720"/>
                <a:gd name="T84" fmla="*/ 87 w 143"/>
                <a:gd name="T85" fmla="*/ 44 h 2720"/>
                <a:gd name="T86" fmla="*/ 143 w 143"/>
                <a:gd name="T87" fmla="*/ 107 h 27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2720"/>
                <a:gd name="T134" fmla="*/ 143 w 143"/>
                <a:gd name="T135" fmla="*/ 2720 h 27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2720">
                  <a:moveTo>
                    <a:pt x="143" y="107"/>
                  </a:moveTo>
                  <a:lnTo>
                    <a:pt x="108" y="1671"/>
                  </a:lnTo>
                  <a:lnTo>
                    <a:pt x="87" y="2720"/>
                  </a:lnTo>
                  <a:lnTo>
                    <a:pt x="40" y="2671"/>
                  </a:lnTo>
                  <a:lnTo>
                    <a:pt x="40" y="2667"/>
                  </a:lnTo>
                  <a:lnTo>
                    <a:pt x="40" y="2664"/>
                  </a:lnTo>
                  <a:lnTo>
                    <a:pt x="40" y="2660"/>
                  </a:lnTo>
                  <a:lnTo>
                    <a:pt x="40" y="2655"/>
                  </a:lnTo>
                  <a:lnTo>
                    <a:pt x="36" y="2655"/>
                  </a:lnTo>
                  <a:lnTo>
                    <a:pt x="36" y="2652"/>
                  </a:lnTo>
                  <a:lnTo>
                    <a:pt x="32" y="2652"/>
                  </a:lnTo>
                  <a:lnTo>
                    <a:pt x="32" y="2648"/>
                  </a:lnTo>
                  <a:lnTo>
                    <a:pt x="28" y="2648"/>
                  </a:lnTo>
                  <a:lnTo>
                    <a:pt x="28" y="2644"/>
                  </a:lnTo>
                  <a:lnTo>
                    <a:pt x="24" y="2639"/>
                  </a:lnTo>
                  <a:lnTo>
                    <a:pt x="20" y="2636"/>
                  </a:lnTo>
                  <a:lnTo>
                    <a:pt x="16" y="2632"/>
                  </a:lnTo>
                  <a:lnTo>
                    <a:pt x="13" y="2628"/>
                  </a:lnTo>
                  <a:lnTo>
                    <a:pt x="8" y="2625"/>
                  </a:lnTo>
                  <a:lnTo>
                    <a:pt x="4" y="2620"/>
                  </a:lnTo>
                  <a:lnTo>
                    <a:pt x="0" y="2616"/>
                  </a:lnTo>
                  <a:lnTo>
                    <a:pt x="36" y="0"/>
                  </a:lnTo>
                  <a:lnTo>
                    <a:pt x="40" y="0"/>
                  </a:lnTo>
                  <a:lnTo>
                    <a:pt x="44" y="4"/>
                  </a:lnTo>
                  <a:lnTo>
                    <a:pt x="48" y="8"/>
                  </a:lnTo>
                  <a:lnTo>
                    <a:pt x="52" y="8"/>
                  </a:lnTo>
                  <a:lnTo>
                    <a:pt x="52" y="12"/>
                  </a:lnTo>
                  <a:lnTo>
                    <a:pt x="55" y="12"/>
                  </a:lnTo>
                  <a:lnTo>
                    <a:pt x="55" y="16"/>
                  </a:lnTo>
                  <a:lnTo>
                    <a:pt x="60" y="16"/>
                  </a:lnTo>
                  <a:lnTo>
                    <a:pt x="60" y="20"/>
                  </a:lnTo>
                  <a:lnTo>
                    <a:pt x="64" y="20"/>
                  </a:lnTo>
                  <a:lnTo>
                    <a:pt x="64" y="24"/>
                  </a:lnTo>
                  <a:lnTo>
                    <a:pt x="68" y="24"/>
                  </a:lnTo>
                  <a:lnTo>
                    <a:pt x="68" y="28"/>
                  </a:lnTo>
                  <a:lnTo>
                    <a:pt x="71" y="28"/>
                  </a:lnTo>
                  <a:lnTo>
                    <a:pt x="71" y="32"/>
                  </a:lnTo>
                  <a:lnTo>
                    <a:pt x="76" y="32"/>
                  </a:lnTo>
                  <a:lnTo>
                    <a:pt x="76" y="35"/>
                  </a:lnTo>
                  <a:lnTo>
                    <a:pt x="80" y="35"/>
                  </a:lnTo>
                  <a:lnTo>
                    <a:pt x="80" y="40"/>
                  </a:lnTo>
                  <a:lnTo>
                    <a:pt x="83" y="40"/>
                  </a:lnTo>
                  <a:lnTo>
                    <a:pt x="87" y="44"/>
                  </a:lnTo>
                  <a:lnTo>
                    <a:pt x="143" y="107"/>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6" name="Freeform 283">
              <a:extLst>
                <a:ext uri="{FF2B5EF4-FFF2-40B4-BE49-F238E27FC236}">
                  <a16:creationId xmlns:a16="http://schemas.microsoft.com/office/drawing/2014/main" id="{94DD1C04-150E-486D-A4CE-71360DA643D2}"/>
                </a:ext>
              </a:extLst>
            </p:cNvPr>
            <p:cNvSpPr>
              <a:spLocks/>
            </p:cNvSpPr>
            <p:nvPr/>
          </p:nvSpPr>
          <p:spPr bwMode="auto">
            <a:xfrm>
              <a:off x="3724" y="2280"/>
              <a:ext cx="38" cy="549"/>
            </a:xfrm>
            <a:custGeom>
              <a:avLst/>
              <a:gdLst>
                <a:gd name="T0" fmla="*/ 190 w 190"/>
                <a:gd name="T1" fmla="*/ 2742 h 2742"/>
                <a:gd name="T2" fmla="*/ 182 w 190"/>
                <a:gd name="T3" fmla="*/ 2738 h 2742"/>
                <a:gd name="T4" fmla="*/ 174 w 190"/>
                <a:gd name="T5" fmla="*/ 2729 h 2742"/>
                <a:gd name="T6" fmla="*/ 166 w 190"/>
                <a:gd name="T7" fmla="*/ 2722 h 2742"/>
                <a:gd name="T8" fmla="*/ 158 w 190"/>
                <a:gd name="T9" fmla="*/ 2715 h 2742"/>
                <a:gd name="T10" fmla="*/ 150 w 190"/>
                <a:gd name="T11" fmla="*/ 2706 h 2742"/>
                <a:gd name="T12" fmla="*/ 138 w 190"/>
                <a:gd name="T13" fmla="*/ 2699 h 2742"/>
                <a:gd name="T14" fmla="*/ 122 w 190"/>
                <a:gd name="T15" fmla="*/ 2683 h 2742"/>
                <a:gd name="T16" fmla="*/ 103 w 190"/>
                <a:gd name="T17" fmla="*/ 2667 h 2742"/>
                <a:gd name="T18" fmla="*/ 87 w 190"/>
                <a:gd name="T19" fmla="*/ 2655 h 2742"/>
                <a:gd name="T20" fmla="*/ 75 w 190"/>
                <a:gd name="T21" fmla="*/ 2647 h 2742"/>
                <a:gd name="T22" fmla="*/ 68 w 190"/>
                <a:gd name="T23" fmla="*/ 2643 h 2742"/>
                <a:gd name="T24" fmla="*/ 59 w 190"/>
                <a:gd name="T25" fmla="*/ 2639 h 2742"/>
                <a:gd name="T26" fmla="*/ 55 w 190"/>
                <a:gd name="T27" fmla="*/ 2631 h 2742"/>
                <a:gd name="T28" fmla="*/ 48 w 190"/>
                <a:gd name="T29" fmla="*/ 2627 h 2742"/>
                <a:gd name="T30" fmla="*/ 40 w 190"/>
                <a:gd name="T31" fmla="*/ 2623 h 2742"/>
                <a:gd name="T32" fmla="*/ 32 w 190"/>
                <a:gd name="T33" fmla="*/ 2620 h 2742"/>
                <a:gd name="T34" fmla="*/ 24 w 190"/>
                <a:gd name="T35" fmla="*/ 2620 h 2742"/>
                <a:gd name="T36" fmla="*/ 16 w 190"/>
                <a:gd name="T37" fmla="*/ 2615 h 2742"/>
                <a:gd name="T38" fmla="*/ 8 w 190"/>
                <a:gd name="T39" fmla="*/ 2611 h 2742"/>
                <a:gd name="T40" fmla="*/ 0 w 190"/>
                <a:gd name="T41" fmla="*/ 2607 h 2742"/>
                <a:gd name="T42" fmla="*/ 27 w 190"/>
                <a:gd name="T43" fmla="*/ 0 h 2742"/>
                <a:gd name="T44" fmla="*/ 36 w 190"/>
                <a:gd name="T45" fmla="*/ 3 h 2742"/>
                <a:gd name="T46" fmla="*/ 43 w 190"/>
                <a:gd name="T47" fmla="*/ 3 h 2742"/>
                <a:gd name="T48" fmla="*/ 52 w 190"/>
                <a:gd name="T49" fmla="*/ 7 h 2742"/>
                <a:gd name="T50" fmla="*/ 59 w 190"/>
                <a:gd name="T51" fmla="*/ 11 h 2742"/>
                <a:gd name="T52" fmla="*/ 71 w 190"/>
                <a:gd name="T53" fmla="*/ 14 h 2742"/>
                <a:gd name="T54" fmla="*/ 80 w 190"/>
                <a:gd name="T55" fmla="*/ 19 h 2742"/>
                <a:gd name="T56" fmla="*/ 87 w 190"/>
                <a:gd name="T57" fmla="*/ 23 h 2742"/>
                <a:gd name="T58" fmla="*/ 96 w 190"/>
                <a:gd name="T59" fmla="*/ 27 h 2742"/>
                <a:gd name="T60" fmla="*/ 103 w 190"/>
                <a:gd name="T61" fmla="*/ 30 h 2742"/>
                <a:gd name="T62" fmla="*/ 110 w 190"/>
                <a:gd name="T63" fmla="*/ 35 h 2742"/>
                <a:gd name="T64" fmla="*/ 119 w 190"/>
                <a:gd name="T65" fmla="*/ 39 h 2742"/>
                <a:gd name="T66" fmla="*/ 126 w 190"/>
                <a:gd name="T67" fmla="*/ 46 h 2742"/>
                <a:gd name="T68" fmla="*/ 135 w 190"/>
                <a:gd name="T69" fmla="*/ 51 h 2742"/>
                <a:gd name="T70" fmla="*/ 142 w 190"/>
                <a:gd name="T71" fmla="*/ 55 h 2742"/>
                <a:gd name="T72" fmla="*/ 150 w 190"/>
                <a:gd name="T73" fmla="*/ 62 h 2742"/>
                <a:gd name="T74" fmla="*/ 158 w 190"/>
                <a:gd name="T75" fmla="*/ 67 h 2742"/>
                <a:gd name="T76" fmla="*/ 166 w 190"/>
                <a:gd name="T77" fmla="*/ 74 h 2742"/>
                <a:gd name="T78" fmla="*/ 174 w 190"/>
                <a:gd name="T79" fmla="*/ 78 h 2742"/>
                <a:gd name="T80" fmla="*/ 182 w 190"/>
                <a:gd name="T81" fmla="*/ 86 h 27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0"/>
                <a:gd name="T124" fmla="*/ 0 h 2742"/>
                <a:gd name="T125" fmla="*/ 190 w 190"/>
                <a:gd name="T126" fmla="*/ 2742 h 27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0" h="2742">
                  <a:moveTo>
                    <a:pt x="186" y="90"/>
                  </a:moveTo>
                  <a:lnTo>
                    <a:pt x="190" y="2742"/>
                  </a:lnTo>
                  <a:lnTo>
                    <a:pt x="186" y="2738"/>
                  </a:lnTo>
                  <a:lnTo>
                    <a:pt x="182" y="2738"/>
                  </a:lnTo>
                  <a:lnTo>
                    <a:pt x="178" y="2734"/>
                  </a:lnTo>
                  <a:lnTo>
                    <a:pt x="174" y="2729"/>
                  </a:lnTo>
                  <a:lnTo>
                    <a:pt x="170" y="2726"/>
                  </a:lnTo>
                  <a:lnTo>
                    <a:pt x="166" y="2722"/>
                  </a:lnTo>
                  <a:lnTo>
                    <a:pt x="163" y="2718"/>
                  </a:lnTo>
                  <a:lnTo>
                    <a:pt x="158" y="2715"/>
                  </a:lnTo>
                  <a:lnTo>
                    <a:pt x="154" y="2710"/>
                  </a:lnTo>
                  <a:lnTo>
                    <a:pt x="150" y="2706"/>
                  </a:lnTo>
                  <a:lnTo>
                    <a:pt x="147" y="2702"/>
                  </a:lnTo>
                  <a:lnTo>
                    <a:pt x="138" y="2699"/>
                  </a:lnTo>
                  <a:lnTo>
                    <a:pt x="131" y="2690"/>
                  </a:lnTo>
                  <a:lnTo>
                    <a:pt x="122" y="2683"/>
                  </a:lnTo>
                  <a:lnTo>
                    <a:pt x="115" y="2675"/>
                  </a:lnTo>
                  <a:lnTo>
                    <a:pt x="103" y="2667"/>
                  </a:lnTo>
                  <a:lnTo>
                    <a:pt x="96" y="2662"/>
                  </a:lnTo>
                  <a:lnTo>
                    <a:pt x="87" y="2655"/>
                  </a:lnTo>
                  <a:lnTo>
                    <a:pt x="80" y="2651"/>
                  </a:lnTo>
                  <a:lnTo>
                    <a:pt x="75" y="2647"/>
                  </a:lnTo>
                  <a:lnTo>
                    <a:pt x="71" y="2643"/>
                  </a:lnTo>
                  <a:lnTo>
                    <a:pt x="68" y="2643"/>
                  </a:lnTo>
                  <a:lnTo>
                    <a:pt x="64" y="2639"/>
                  </a:lnTo>
                  <a:lnTo>
                    <a:pt x="59" y="2639"/>
                  </a:lnTo>
                  <a:lnTo>
                    <a:pt x="55" y="2635"/>
                  </a:lnTo>
                  <a:lnTo>
                    <a:pt x="55" y="2631"/>
                  </a:lnTo>
                  <a:lnTo>
                    <a:pt x="52" y="2631"/>
                  </a:lnTo>
                  <a:lnTo>
                    <a:pt x="48" y="2627"/>
                  </a:lnTo>
                  <a:lnTo>
                    <a:pt x="43" y="2627"/>
                  </a:lnTo>
                  <a:lnTo>
                    <a:pt x="40" y="2623"/>
                  </a:lnTo>
                  <a:lnTo>
                    <a:pt x="36" y="2623"/>
                  </a:lnTo>
                  <a:lnTo>
                    <a:pt x="32" y="2620"/>
                  </a:lnTo>
                  <a:lnTo>
                    <a:pt x="27" y="2620"/>
                  </a:lnTo>
                  <a:lnTo>
                    <a:pt x="24" y="2620"/>
                  </a:lnTo>
                  <a:lnTo>
                    <a:pt x="20" y="2615"/>
                  </a:lnTo>
                  <a:lnTo>
                    <a:pt x="16" y="2615"/>
                  </a:lnTo>
                  <a:lnTo>
                    <a:pt x="12" y="2611"/>
                  </a:lnTo>
                  <a:lnTo>
                    <a:pt x="8" y="2611"/>
                  </a:lnTo>
                  <a:lnTo>
                    <a:pt x="4" y="2611"/>
                  </a:lnTo>
                  <a:lnTo>
                    <a:pt x="0" y="2607"/>
                  </a:lnTo>
                  <a:lnTo>
                    <a:pt x="24" y="0"/>
                  </a:lnTo>
                  <a:lnTo>
                    <a:pt x="27" y="0"/>
                  </a:lnTo>
                  <a:lnTo>
                    <a:pt x="32" y="0"/>
                  </a:lnTo>
                  <a:lnTo>
                    <a:pt x="36" y="3"/>
                  </a:lnTo>
                  <a:lnTo>
                    <a:pt x="40" y="3"/>
                  </a:lnTo>
                  <a:lnTo>
                    <a:pt x="43" y="3"/>
                  </a:lnTo>
                  <a:lnTo>
                    <a:pt x="48" y="7"/>
                  </a:lnTo>
                  <a:lnTo>
                    <a:pt x="52" y="7"/>
                  </a:lnTo>
                  <a:lnTo>
                    <a:pt x="55" y="11"/>
                  </a:lnTo>
                  <a:lnTo>
                    <a:pt x="59" y="11"/>
                  </a:lnTo>
                  <a:lnTo>
                    <a:pt x="68" y="11"/>
                  </a:lnTo>
                  <a:lnTo>
                    <a:pt x="71" y="14"/>
                  </a:lnTo>
                  <a:lnTo>
                    <a:pt x="75" y="14"/>
                  </a:lnTo>
                  <a:lnTo>
                    <a:pt x="80" y="19"/>
                  </a:lnTo>
                  <a:lnTo>
                    <a:pt x="83" y="19"/>
                  </a:lnTo>
                  <a:lnTo>
                    <a:pt x="87" y="23"/>
                  </a:lnTo>
                  <a:lnTo>
                    <a:pt x="91" y="23"/>
                  </a:lnTo>
                  <a:lnTo>
                    <a:pt x="96" y="27"/>
                  </a:lnTo>
                  <a:lnTo>
                    <a:pt x="99" y="27"/>
                  </a:lnTo>
                  <a:lnTo>
                    <a:pt x="103" y="30"/>
                  </a:lnTo>
                  <a:lnTo>
                    <a:pt x="107" y="35"/>
                  </a:lnTo>
                  <a:lnTo>
                    <a:pt x="110" y="35"/>
                  </a:lnTo>
                  <a:lnTo>
                    <a:pt x="115" y="39"/>
                  </a:lnTo>
                  <a:lnTo>
                    <a:pt x="119" y="39"/>
                  </a:lnTo>
                  <a:lnTo>
                    <a:pt x="122" y="42"/>
                  </a:lnTo>
                  <a:lnTo>
                    <a:pt x="126" y="46"/>
                  </a:lnTo>
                  <a:lnTo>
                    <a:pt x="131" y="46"/>
                  </a:lnTo>
                  <a:lnTo>
                    <a:pt x="135" y="51"/>
                  </a:lnTo>
                  <a:lnTo>
                    <a:pt x="138" y="55"/>
                  </a:lnTo>
                  <a:lnTo>
                    <a:pt x="142" y="55"/>
                  </a:lnTo>
                  <a:lnTo>
                    <a:pt x="147" y="58"/>
                  </a:lnTo>
                  <a:lnTo>
                    <a:pt x="150" y="62"/>
                  </a:lnTo>
                  <a:lnTo>
                    <a:pt x="154" y="62"/>
                  </a:lnTo>
                  <a:lnTo>
                    <a:pt x="158" y="67"/>
                  </a:lnTo>
                  <a:lnTo>
                    <a:pt x="163" y="70"/>
                  </a:lnTo>
                  <a:lnTo>
                    <a:pt x="166" y="74"/>
                  </a:lnTo>
                  <a:lnTo>
                    <a:pt x="170" y="78"/>
                  </a:lnTo>
                  <a:lnTo>
                    <a:pt x="174" y="78"/>
                  </a:lnTo>
                  <a:lnTo>
                    <a:pt x="178" y="83"/>
                  </a:lnTo>
                  <a:lnTo>
                    <a:pt x="182" y="86"/>
                  </a:lnTo>
                  <a:lnTo>
                    <a:pt x="186" y="9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7" name="Freeform 284">
              <a:extLst>
                <a:ext uri="{FF2B5EF4-FFF2-40B4-BE49-F238E27FC236}">
                  <a16:creationId xmlns:a16="http://schemas.microsoft.com/office/drawing/2014/main" id="{C2D7B027-4832-419A-80AA-D6D0DA385262}"/>
                </a:ext>
              </a:extLst>
            </p:cNvPr>
            <p:cNvSpPr>
              <a:spLocks/>
            </p:cNvSpPr>
            <p:nvPr/>
          </p:nvSpPr>
          <p:spPr bwMode="auto">
            <a:xfrm>
              <a:off x="3444" y="2466"/>
              <a:ext cx="43" cy="536"/>
            </a:xfrm>
            <a:custGeom>
              <a:avLst/>
              <a:gdLst>
                <a:gd name="T0" fmla="*/ 217 w 217"/>
                <a:gd name="T1" fmla="*/ 2680 h 2680"/>
                <a:gd name="T2" fmla="*/ 210 w 217"/>
                <a:gd name="T3" fmla="*/ 2675 h 2680"/>
                <a:gd name="T4" fmla="*/ 201 w 217"/>
                <a:gd name="T5" fmla="*/ 2672 h 2680"/>
                <a:gd name="T6" fmla="*/ 194 w 217"/>
                <a:gd name="T7" fmla="*/ 2668 h 2680"/>
                <a:gd name="T8" fmla="*/ 186 w 217"/>
                <a:gd name="T9" fmla="*/ 2664 h 2680"/>
                <a:gd name="T10" fmla="*/ 178 w 217"/>
                <a:gd name="T11" fmla="*/ 2660 h 2680"/>
                <a:gd name="T12" fmla="*/ 170 w 217"/>
                <a:gd name="T13" fmla="*/ 2656 h 2680"/>
                <a:gd name="T14" fmla="*/ 162 w 217"/>
                <a:gd name="T15" fmla="*/ 2652 h 2680"/>
                <a:gd name="T16" fmla="*/ 154 w 217"/>
                <a:gd name="T17" fmla="*/ 2648 h 2680"/>
                <a:gd name="T18" fmla="*/ 150 w 217"/>
                <a:gd name="T19" fmla="*/ 2640 h 2680"/>
                <a:gd name="T20" fmla="*/ 143 w 217"/>
                <a:gd name="T21" fmla="*/ 2636 h 2680"/>
                <a:gd name="T22" fmla="*/ 134 w 217"/>
                <a:gd name="T23" fmla="*/ 2633 h 2680"/>
                <a:gd name="T24" fmla="*/ 127 w 217"/>
                <a:gd name="T25" fmla="*/ 2628 h 2680"/>
                <a:gd name="T26" fmla="*/ 122 w 217"/>
                <a:gd name="T27" fmla="*/ 2624 h 2680"/>
                <a:gd name="T28" fmla="*/ 115 w 217"/>
                <a:gd name="T29" fmla="*/ 2617 h 2680"/>
                <a:gd name="T30" fmla="*/ 111 w 217"/>
                <a:gd name="T31" fmla="*/ 2612 h 2680"/>
                <a:gd name="T32" fmla="*/ 106 w 217"/>
                <a:gd name="T33" fmla="*/ 2608 h 2680"/>
                <a:gd name="T34" fmla="*/ 103 w 217"/>
                <a:gd name="T35" fmla="*/ 2605 h 2680"/>
                <a:gd name="T36" fmla="*/ 99 w 217"/>
                <a:gd name="T37" fmla="*/ 2601 h 2680"/>
                <a:gd name="T38" fmla="*/ 95 w 217"/>
                <a:gd name="T39" fmla="*/ 2596 h 2680"/>
                <a:gd name="T40" fmla="*/ 0 w 217"/>
                <a:gd name="T41" fmla="*/ 4 h 2680"/>
                <a:gd name="T42" fmla="*/ 4 w 217"/>
                <a:gd name="T43" fmla="*/ 8 h 2680"/>
                <a:gd name="T44" fmla="*/ 11 w 217"/>
                <a:gd name="T45" fmla="*/ 13 h 2680"/>
                <a:gd name="T46" fmla="*/ 16 w 217"/>
                <a:gd name="T47" fmla="*/ 16 h 2680"/>
                <a:gd name="T48" fmla="*/ 24 w 217"/>
                <a:gd name="T49" fmla="*/ 20 h 2680"/>
                <a:gd name="T50" fmla="*/ 32 w 217"/>
                <a:gd name="T51" fmla="*/ 24 h 2680"/>
                <a:gd name="T52" fmla="*/ 36 w 217"/>
                <a:gd name="T53" fmla="*/ 27 h 2680"/>
                <a:gd name="T54" fmla="*/ 43 w 217"/>
                <a:gd name="T55" fmla="*/ 32 h 2680"/>
                <a:gd name="T56" fmla="*/ 51 w 217"/>
                <a:gd name="T57" fmla="*/ 40 h 2680"/>
                <a:gd name="T58" fmla="*/ 59 w 217"/>
                <a:gd name="T59" fmla="*/ 43 h 2680"/>
                <a:gd name="T60" fmla="*/ 67 w 217"/>
                <a:gd name="T61" fmla="*/ 48 h 2680"/>
                <a:gd name="T62" fmla="*/ 75 w 217"/>
                <a:gd name="T63" fmla="*/ 52 h 2680"/>
                <a:gd name="T64" fmla="*/ 83 w 217"/>
                <a:gd name="T65" fmla="*/ 55 h 2680"/>
                <a:gd name="T66" fmla="*/ 91 w 217"/>
                <a:gd name="T67" fmla="*/ 59 h 2680"/>
                <a:gd name="T68" fmla="*/ 99 w 217"/>
                <a:gd name="T69" fmla="*/ 59 h 2680"/>
                <a:gd name="T70" fmla="*/ 106 w 217"/>
                <a:gd name="T71" fmla="*/ 64 h 2680"/>
                <a:gd name="T72" fmla="*/ 115 w 217"/>
                <a:gd name="T73" fmla="*/ 68 h 2680"/>
                <a:gd name="T74" fmla="*/ 127 w 217"/>
                <a:gd name="T75" fmla="*/ 71 h 2680"/>
                <a:gd name="T76" fmla="*/ 134 w 217"/>
                <a:gd name="T77" fmla="*/ 75 h 26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7"/>
                <a:gd name="T118" fmla="*/ 0 h 2680"/>
                <a:gd name="T119" fmla="*/ 217 w 217"/>
                <a:gd name="T120" fmla="*/ 2680 h 26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7" h="2680">
                  <a:moveTo>
                    <a:pt x="134" y="75"/>
                  </a:moveTo>
                  <a:lnTo>
                    <a:pt x="217" y="2680"/>
                  </a:lnTo>
                  <a:lnTo>
                    <a:pt x="214" y="2675"/>
                  </a:lnTo>
                  <a:lnTo>
                    <a:pt x="210" y="2675"/>
                  </a:lnTo>
                  <a:lnTo>
                    <a:pt x="206" y="2672"/>
                  </a:lnTo>
                  <a:lnTo>
                    <a:pt x="201" y="2672"/>
                  </a:lnTo>
                  <a:lnTo>
                    <a:pt x="198" y="2668"/>
                  </a:lnTo>
                  <a:lnTo>
                    <a:pt x="194" y="2668"/>
                  </a:lnTo>
                  <a:lnTo>
                    <a:pt x="190" y="2664"/>
                  </a:lnTo>
                  <a:lnTo>
                    <a:pt x="186" y="2664"/>
                  </a:lnTo>
                  <a:lnTo>
                    <a:pt x="182" y="2660"/>
                  </a:lnTo>
                  <a:lnTo>
                    <a:pt x="178" y="2660"/>
                  </a:lnTo>
                  <a:lnTo>
                    <a:pt x="174" y="2656"/>
                  </a:lnTo>
                  <a:lnTo>
                    <a:pt x="170" y="2656"/>
                  </a:lnTo>
                  <a:lnTo>
                    <a:pt x="166" y="2652"/>
                  </a:lnTo>
                  <a:lnTo>
                    <a:pt x="162" y="2652"/>
                  </a:lnTo>
                  <a:lnTo>
                    <a:pt x="159" y="2648"/>
                  </a:lnTo>
                  <a:lnTo>
                    <a:pt x="154" y="2648"/>
                  </a:lnTo>
                  <a:lnTo>
                    <a:pt x="150" y="2644"/>
                  </a:lnTo>
                  <a:lnTo>
                    <a:pt x="150" y="2640"/>
                  </a:lnTo>
                  <a:lnTo>
                    <a:pt x="147" y="2640"/>
                  </a:lnTo>
                  <a:lnTo>
                    <a:pt x="143" y="2636"/>
                  </a:lnTo>
                  <a:lnTo>
                    <a:pt x="138" y="2636"/>
                  </a:lnTo>
                  <a:lnTo>
                    <a:pt x="134" y="2633"/>
                  </a:lnTo>
                  <a:lnTo>
                    <a:pt x="131" y="2628"/>
                  </a:lnTo>
                  <a:lnTo>
                    <a:pt x="127" y="2628"/>
                  </a:lnTo>
                  <a:lnTo>
                    <a:pt x="127" y="2624"/>
                  </a:lnTo>
                  <a:lnTo>
                    <a:pt x="122" y="2624"/>
                  </a:lnTo>
                  <a:lnTo>
                    <a:pt x="119" y="2620"/>
                  </a:lnTo>
                  <a:lnTo>
                    <a:pt x="115" y="2617"/>
                  </a:lnTo>
                  <a:lnTo>
                    <a:pt x="111" y="2617"/>
                  </a:lnTo>
                  <a:lnTo>
                    <a:pt x="111" y="2612"/>
                  </a:lnTo>
                  <a:lnTo>
                    <a:pt x="106" y="2612"/>
                  </a:lnTo>
                  <a:lnTo>
                    <a:pt x="106" y="2608"/>
                  </a:lnTo>
                  <a:lnTo>
                    <a:pt x="103" y="2608"/>
                  </a:lnTo>
                  <a:lnTo>
                    <a:pt x="103" y="2605"/>
                  </a:lnTo>
                  <a:lnTo>
                    <a:pt x="99" y="2605"/>
                  </a:lnTo>
                  <a:lnTo>
                    <a:pt x="99" y="2601"/>
                  </a:lnTo>
                  <a:lnTo>
                    <a:pt x="95" y="2601"/>
                  </a:lnTo>
                  <a:lnTo>
                    <a:pt x="95" y="2596"/>
                  </a:lnTo>
                  <a:lnTo>
                    <a:pt x="0" y="0"/>
                  </a:lnTo>
                  <a:lnTo>
                    <a:pt x="0" y="4"/>
                  </a:lnTo>
                  <a:lnTo>
                    <a:pt x="4" y="4"/>
                  </a:lnTo>
                  <a:lnTo>
                    <a:pt x="4" y="8"/>
                  </a:lnTo>
                  <a:lnTo>
                    <a:pt x="8" y="8"/>
                  </a:lnTo>
                  <a:lnTo>
                    <a:pt x="11" y="13"/>
                  </a:lnTo>
                  <a:lnTo>
                    <a:pt x="16" y="13"/>
                  </a:lnTo>
                  <a:lnTo>
                    <a:pt x="16" y="16"/>
                  </a:lnTo>
                  <a:lnTo>
                    <a:pt x="20" y="16"/>
                  </a:lnTo>
                  <a:lnTo>
                    <a:pt x="24" y="20"/>
                  </a:lnTo>
                  <a:lnTo>
                    <a:pt x="27" y="24"/>
                  </a:lnTo>
                  <a:lnTo>
                    <a:pt x="32" y="24"/>
                  </a:lnTo>
                  <a:lnTo>
                    <a:pt x="32" y="27"/>
                  </a:lnTo>
                  <a:lnTo>
                    <a:pt x="36" y="27"/>
                  </a:lnTo>
                  <a:lnTo>
                    <a:pt x="39" y="32"/>
                  </a:lnTo>
                  <a:lnTo>
                    <a:pt x="43" y="32"/>
                  </a:lnTo>
                  <a:lnTo>
                    <a:pt x="48" y="36"/>
                  </a:lnTo>
                  <a:lnTo>
                    <a:pt x="51" y="40"/>
                  </a:lnTo>
                  <a:lnTo>
                    <a:pt x="55" y="40"/>
                  </a:lnTo>
                  <a:lnTo>
                    <a:pt x="59" y="43"/>
                  </a:lnTo>
                  <a:lnTo>
                    <a:pt x="64" y="43"/>
                  </a:lnTo>
                  <a:lnTo>
                    <a:pt x="67" y="48"/>
                  </a:lnTo>
                  <a:lnTo>
                    <a:pt x="71" y="48"/>
                  </a:lnTo>
                  <a:lnTo>
                    <a:pt x="75" y="52"/>
                  </a:lnTo>
                  <a:lnTo>
                    <a:pt x="79" y="52"/>
                  </a:lnTo>
                  <a:lnTo>
                    <a:pt x="83" y="55"/>
                  </a:lnTo>
                  <a:lnTo>
                    <a:pt x="87" y="55"/>
                  </a:lnTo>
                  <a:lnTo>
                    <a:pt x="91" y="59"/>
                  </a:lnTo>
                  <a:lnTo>
                    <a:pt x="95" y="59"/>
                  </a:lnTo>
                  <a:lnTo>
                    <a:pt x="99" y="59"/>
                  </a:lnTo>
                  <a:lnTo>
                    <a:pt x="103" y="64"/>
                  </a:lnTo>
                  <a:lnTo>
                    <a:pt x="106" y="64"/>
                  </a:lnTo>
                  <a:lnTo>
                    <a:pt x="111" y="68"/>
                  </a:lnTo>
                  <a:lnTo>
                    <a:pt x="115" y="68"/>
                  </a:lnTo>
                  <a:lnTo>
                    <a:pt x="122" y="71"/>
                  </a:lnTo>
                  <a:lnTo>
                    <a:pt x="127" y="71"/>
                  </a:lnTo>
                  <a:lnTo>
                    <a:pt x="131" y="75"/>
                  </a:lnTo>
                  <a:lnTo>
                    <a:pt x="134" y="75"/>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8" name="Freeform 285">
              <a:extLst>
                <a:ext uri="{FF2B5EF4-FFF2-40B4-BE49-F238E27FC236}">
                  <a16:creationId xmlns:a16="http://schemas.microsoft.com/office/drawing/2014/main" id="{3EAAD614-D645-422A-BB18-B52EF0E49A7D}"/>
                </a:ext>
              </a:extLst>
            </p:cNvPr>
            <p:cNvSpPr>
              <a:spLocks/>
            </p:cNvSpPr>
            <p:nvPr/>
          </p:nvSpPr>
          <p:spPr bwMode="auto">
            <a:xfrm>
              <a:off x="3441" y="2464"/>
              <a:ext cx="22" cy="521"/>
            </a:xfrm>
            <a:custGeom>
              <a:avLst/>
              <a:gdLst>
                <a:gd name="T0" fmla="*/ 12 w 107"/>
                <a:gd name="T1" fmla="*/ 12 h 2608"/>
                <a:gd name="T2" fmla="*/ 107 w 107"/>
                <a:gd name="T3" fmla="*/ 2608 h 2608"/>
                <a:gd name="T4" fmla="*/ 103 w 107"/>
                <a:gd name="T5" fmla="*/ 2608 h 2608"/>
                <a:gd name="T6" fmla="*/ 103 w 107"/>
                <a:gd name="T7" fmla="*/ 2604 h 2608"/>
                <a:gd name="T8" fmla="*/ 99 w 107"/>
                <a:gd name="T9" fmla="*/ 2604 h 2608"/>
                <a:gd name="T10" fmla="*/ 99 w 107"/>
                <a:gd name="T11" fmla="*/ 2601 h 2608"/>
                <a:gd name="T12" fmla="*/ 95 w 107"/>
                <a:gd name="T13" fmla="*/ 2601 h 2608"/>
                <a:gd name="T14" fmla="*/ 95 w 107"/>
                <a:gd name="T15" fmla="*/ 2597 h 2608"/>
                <a:gd name="T16" fmla="*/ 0 w 107"/>
                <a:gd name="T17" fmla="*/ 0 h 2608"/>
                <a:gd name="T18" fmla="*/ 0 w 107"/>
                <a:gd name="T19" fmla="*/ 4 h 2608"/>
                <a:gd name="T20" fmla="*/ 4 w 107"/>
                <a:gd name="T21" fmla="*/ 4 h 2608"/>
                <a:gd name="T22" fmla="*/ 4 w 107"/>
                <a:gd name="T23" fmla="*/ 9 h 2608"/>
                <a:gd name="T24" fmla="*/ 9 w 107"/>
                <a:gd name="T25" fmla="*/ 9 h 2608"/>
                <a:gd name="T26" fmla="*/ 9 w 107"/>
                <a:gd name="T27" fmla="*/ 12 h 2608"/>
                <a:gd name="T28" fmla="*/ 12 w 107"/>
                <a:gd name="T29" fmla="*/ 12 h 26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2608"/>
                <a:gd name="T47" fmla="*/ 107 w 107"/>
                <a:gd name="T48" fmla="*/ 2608 h 26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2608">
                  <a:moveTo>
                    <a:pt x="12" y="12"/>
                  </a:moveTo>
                  <a:lnTo>
                    <a:pt x="107" y="2608"/>
                  </a:lnTo>
                  <a:lnTo>
                    <a:pt x="103" y="2608"/>
                  </a:lnTo>
                  <a:lnTo>
                    <a:pt x="103" y="2604"/>
                  </a:lnTo>
                  <a:lnTo>
                    <a:pt x="99" y="2604"/>
                  </a:lnTo>
                  <a:lnTo>
                    <a:pt x="99" y="2601"/>
                  </a:lnTo>
                  <a:lnTo>
                    <a:pt x="95" y="2601"/>
                  </a:lnTo>
                  <a:lnTo>
                    <a:pt x="95" y="2597"/>
                  </a:lnTo>
                  <a:lnTo>
                    <a:pt x="0" y="0"/>
                  </a:lnTo>
                  <a:lnTo>
                    <a:pt x="0" y="4"/>
                  </a:lnTo>
                  <a:lnTo>
                    <a:pt x="4" y="4"/>
                  </a:lnTo>
                  <a:lnTo>
                    <a:pt x="4" y="9"/>
                  </a:lnTo>
                  <a:lnTo>
                    <a:pt x="9" y="9"/>
                  </a:lnTo>
                  <a:lnTo>
                    <a:pt x="9" y="12"/>
                  </a:lnTo>
                  <a:lnTo>
                    <a:pt x="12" y="12"/>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79" name="Freeform 286">
              <a:extLst>
                <a:ext uri="{FF2B5EF4-FFF2-40B4-BE49-F238E27FC236}">
                  <a16:creationId xmlns:a16="http://schemas.microsoft.com/office/drawing/2014/main" id="{56C045D7-8FAC-48AE-9590-321555CE552F}"/>
                </a:ext>
              </a:extLst>
            </p:cNvPr>
            <p:cNvSpPr>
              <a:spLocks/>
            </p:cNvSpPr>
            <p:nvPr/>
          </p:nvSpPr>
          <p:spPr bwMode="auto">
            <a:xfrm>
              <a:off x="3439" y="2461"/>
              <a:ext cx="21" cy="522"/>
            </a:xfrm>
            <a:custGeom>
              <a:avLst/>
              <a:gdLst>
                <a:gd name="T0" fmla="*/ 12 w 107"/>
                <a:gd name="T1" fmla="*/ 12 h 2609"/>
                <a:gd name="T2" fmla="*/ 107 w 107"/>
                <a:gd name="T3" fmla="*/ 2609 h 2609"/>
                <a:gd name="T4" fmla="*/ 103 w 107"/>
                <a:gd name="T5" fmla="*/ 2609 h 2609"/>
                <a:gd name="T6" fmla="*/ 103 w 107"/>
                <a:gd name="T7" fmla="*/ 2604 h 2609"/>
                <a:gd name="T8" fmla="*/ 103 w 107"/>
                <a:gd name="T9" fmla="*/ 2601 h 2609"/>
                <a:gd name="T10" fmla="*/ 99 w 107"/>
                <a:gd name="T11" fmla="*/ 2601 h 2609"/>
                <a:gd name="T12" fmla="*/ 99 w 107"/>
                <a:gd name="T13" fmla="*/ 2597 h 2609"/>
                <a:gd name="T14" fmla="*/ 0 w 107"/>
                <a:gd name="T15" fmla="*/ 0 h 2609"/>
                <a:gd name="T16" fmla="*/ 5 w 107"/>
                <a:gd name="T17" fmla="*/ 0 h 2609"/>
                <a:gd name="T18" fmla="*/ 5 w 107"/>
                <a:gd name="T19" fmla="*/ 5 h 2609"/>
                <a:gd name="T20" fmla="*/ 5 w 107"/>
                <a:gd name="T21" fmla="*/ 9 h 2609"/>
                <a:gd name="T22" fmla="*/ 8 w 107"/>
                <a:gd name="T23" fmla="*/ 9 h 2609"/>
                <a:gd name="T24" fmla="*/ 8 w 107"/>
                <a:gd name="T25" fmla="*/ 12 h 2609"/>
                <a:gd name="T26" fmla="*/ 12 w 107"/>
                <a:gd name="T27" fmla="*/ 12 h 26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2609"/>
                <a:gd name="T44" fmla="*/ 107 w 107"/>
                <a:gd name="T45" fmla="*/ 2609 h 26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2609">
                  <a:moveTo>
                    <a:pt x="12" y="12"/>
                  </a:moveTo>
                  <a:lnTo>
                    <a:pt x="107" y="2609"/>
                  </a:lnTo>
                  <a:lnTo>
                    <a:pt x="103" y="2609"/>
                  </a:lnTo>
                  <a:lnTo>
                    <a:pt x="103" y="2604"/>
                  </a:lnTo>
                  <a:lnTo>
                    <a:pt x="103" y="2601"/>
                  </a:lnTo>
                  <a:lnTo>
                    <a:pt x="99" y="2601"/>
                  </a:lnTo>
                  <a:lnTo>
                    <a:pt x="99" y="2597"/>
                  </a:lnTo>
                  <a:lnTo>
                    <a:pt x="0" y="0"/>
                  </a:lnTo>
                  <a:lnTo>
                    <a:pt x="5" y="0"/>
                  </a:lnTo>
                  <a:lnTo>
                    <a:pt x="5" y="5"/>
                  </a:lnTo>
                  <a:lnTo>
                    <a:pt x="5" y="9"/>
                  </a:lnTo>
                  <a:lnTo>
                    <a:pt x="8" y="9"/>
                  </a:lnTo>
                  <a:lnTo>
                    <a:pt x="8" y="12"/>
                  </a:lnTo>
                  <a:lnTo>
                    <a:pt x="12" y="12"/>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0" name="Freeform 287">
              <a:extLst>
                <a:ext uri="{FF2B5EF4-FFF2-40B4-BE49-F238E27FC236}">
                  <a16:creationId xmlns:a16="http://schemas.microsoft.com/office/drawing/2014/main" id="{A0900B8C-D38C-42C0-916F-AA57CE42697A}"/>
                </a:ext>
              </a:extLst>
            </p:cNvPr>
            <p:cNvSpPr>
              <a:spLocks/>
            </p:cNvSpPr>
            <p:nvPr/>
          </p:nvSpPr>
          <p:spPr bwMode="auto">
            <a:xfrm>
              <a:off x="3437" y="2452"/>
              <a:ext cx="22" cy="529"/>
            </a:xfrm>
            <a:custGeom>
              <a:avLst/>
              <a:gdLst>
                <a:gd name="T0" fmla="*/ 11 w 110"/>
                <a:gd name="T1" fmla="*/ 44 h 2641"/>
                <a:gd name="T2" fmla="*/ 110 w 110"/>
                <a:gd name="T3" fmla="*/ 2641 h 2641"/>
                <a:gd name="T4" fmla="*/ 106 w 110"/>
                <a:gd name="T5" fmla="*/ 2641 h 2641"/>
                <a:gd name="T6" fmla="*/ 106 w 110"/>
                <a:gd name="T7" fmla="*/ 2637 h 2641"/>
                <a:gd name="T8" fmla="*/ 106 w 110"/>
                <a:gd name="T9" fmla="*/ 2632 h 2641"/>
                <a:gd name="T10" fmla="*/ 102 w 110"/>
                <a:gd name="T11" fmla="*/ 2632 h 2641"/>
                <a:gd name="T12" fmla="*/ 102 w 110"/>
                <a:gd name="T13" fmla="*/ 2629 h 2641"/>
                <a:gd name="T14" fmla="*/ 102 w 110"/>
                <a:gd name="T15" fmla="*/ 2625 h 2641"/>
                <a:gd name="T16" fmla="*/ 102 w 110"/>
                <a:gd name="T17" fmla="*/ 2621 h 2641"/>
                <a:gd name="T18" fmla="*/ 99 w 110"/>
                <a:gd name="T19" fmla="*/ 2621 h 2641"/>
                <a:gd name="T20" fmla="*/ 99 w 110"/>
                <a:gd name="T21" fmla="*/ 2617 h 2641"/>
                <a:gd name="T22" fmla="*/ 99 w 110"/>
                <a:gd name="T23" fmla="*/ 2613 h 2641"/>
                <a:gd name="T24" fmla="*/ 99 w 110"/>
                <a:gd name="T25" fmla="*/ 2609 h 2641"/>
                <a:gd name="T26" fmla="*/ 94 w 110"/>
                <a:gd name="T27" fmla="*/ 2609 h 2641"/>
                <a:gd name="T28" fmla="*/ 94 w 110"/>
                <a:gd name="T29" fmla="*/ 2605 h 2641"/>
                <a:gd name="T30" fmla="*/ 94 w 110"/>
                <a:gd name="T31" fmla="*/ 2601 h 2641"/>
                <a:gd name="T32" fmla="*/ 94 w 110"/>
                <a:gd name="T33" fmla="*/ 2597 h 2641"/>
                <a:gd name="T34" fmla="*/ 0 w 110"/>
                <a:gd name="T35" fmla="*/ 0 h 2641"/>
                <a:gd name="T36" fmla="*/ 0 w 110"/>
                <a:gd name="T37" fmla="*/ 5 h 2641"/>
                <a:gd name="T38" fmla="*/ 0 w 110"/>
                <a:gd name="T39" fmla="*/ 9 h 2641"/>
                <a:gd name="T40" fmla="*/ 0 w 110"/>
                <a:gd name="T41" fmla="*/ 13 h 2641"/>
                <a:gd name="T42" fmla="*/ 0 w 110"/>
                <a:gd name="T43" fmla="*/ 16 h 2641"/>
                <a:gd name="T44" fmla="*/ 0 w 110"/>
                <a:gd name="T45" fmla="*/ 21 h 2641"/>
                <a:gd name="T46" fmla="*/ 4 w 110"/>
                <a:gd name="T47" fmla="*/ 21 h 2641"/>
                <a:gd name="T48" fmla="*/ 4 w 110"/>
                <a:gd name="T49" fmla="*/ 25 h 2641"/>
                <a:gd name="T50" fmla="*/ 4 w 110"/>
                <a:gd name="T51" fmla="*/ 28 h 2641"/>
                <a:gd name="T52" fmla="*/ 4 w 110"/>
                <a:gd name="T53" fmla="*/ 32 h 2641"/>
                <a:gd name="T54" fmla="*/ 7 w 110"/>
                <a:gd name="T55" fmla="*/ 32 h 2641"/>
                <a:gd name="T56" fmla="*/ 7 w 110"/>
                <a:gd name="T57" fmla="*/ 37 h 2641"/>
                <a:gd name="T58" fmla="*/ 7 w 110"/>
                <a:gd name="T59" fmla="*/ 41 h 2641"/>
                <a:gd name="T60" fmla="*/ 11 w 110"/>
                <a:gd name="T61" fmla="*/ 41 h 2641"/>
                <a:gd name="T62" fmla="*/ 11 w 110"/>
                <a:gd name="T63" fmla="*/ 44 h 26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2641"/>
                <a:gd name="T98" fmla="*/ 110 w 110"/>
                <a:gd name="T99" fmla="*/ 2641 h 26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2641">
                  <a:moveTo>
                    <a:pt x="11" y="44"/>
                  </a:moveTo>
                  <a:lnTo>
                    <a:pt x="110" y="2641"/>
                  </a:lnTo>
                  <a:lnTo>
                    <a:pt x="106" y="2641"/>
                  </a:lnTo>
                  <a:lnTo>
                    <a:pt x="106" y="2637"/>
                  </a:lnTo>
                  <a:lnTo>
                    <a:pt x="106" y="2632"/>
                  </a:lnTo>
                  <a:lnTo>
                    <a:pt x="102" y="2632"/>
                  </a:lnTo>
                  <a:lnTo>
                    <a:pt x="102" y="2629"/>
                  </a:lnTo>
                  <a:lnTo>
                    <a:pt x="102" y="2625"/>
                  </a:lnTo>
                  <a:lnTo>
                    <a:pt x="102" y="2621"/>
                  </a:lnTo>
                  <a:lnTo>
                    <a:pt x="99" y="2621"/>
                  </a:lnTo>
                  <a:lnTo>
                    <a:pt x="99" y="2617"/>
                  </a:lnTo>
                  <a:lnTo>
                    <a:pt x="99" y="2613"/>
                  </a:lnTo>
                  <a:lnTo>
                    <a:pt x="99" y="2609"/>
                  </a:lnTo>
                  <a:lnTo>
                    <a:pt x="94" y="2609"/>
                  </a:lnTo>
                  <a:lnTo>
                    <a:pt x="94" y="2605"/>
                  </a:lnTo>
                  <a:lnTo>
                    <a:pt x="94" y="2601"/>
                  </a:lnTo>
                  <a:lnTo>
                    <a:pt x="94" y="2597"/>
                  </a:lnTo>
                  <a:lnTo>
                    <a:pt x="0" y="0"/>
                  </a:lnTo>
                  <a:lnTo>
                    <a:pt x="0" y="5"/>
                  </a:lnTo>
                  <a:lnTo>
                    <a:pt x="0" y="9"/>
                  </a:lnTo>
                  <a:lnTo>
                    <a:pt x="0" y="13"/>
                  </a:lnTo>
                  <a:lnTo>
                    <a:pt x="0" y="16"/>
                  </a:lnTo>
                  <a:lnTo>
                    <a:pt x="0" y="21"/>
                  </a:lnTo>
                  <a:lnTo>
                    <a:pt x="4" y="21"/>
                  </a:lnTo>
                  <a:lnTo>
                    <a:pt x="4" y="25"/>
                  </a:lnTo>
                  <a:lnTo>
                    <a:pt x="4" y="28"/>
                  </a:lnTo>
                  <a:lnTo>
                    <a:pt x="4" y="32"/>
                  </a:lnTo>
                  <a:lnTo>
                    <a:pt x="7" y="32"/>
                  </a:lnTo>
                  <a:lnTo>
                    <a:pt x="7" y="37"/>
                  </a:lnTo>
                  <a:lnTo>
                    <a:pt x="7" y="41"/>
                  </a:lnTo>
                  <a:lnTo>
                    <a:pt x="11" y="41"/>
                  </a:lnTo>
                  <a:lnTo>
                    <a:pt x="11" y="44"/>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1" name="Freeform 288">
              <a:extLst>
                <a:ext uri="{FF2B5EF4-FFF2-40B4-BE49-F238E27FC236}">
                  <a16:creationId xmlns:a16="http://schemas.microsoft.com/office/drawing/2014/main" id="{BFF28E2B-B2A7-489C-B0FA-1F8A2A0EBCAC}"/>
                </a:ext>
              </a:extLst>
            </p:cNvPr>
            <p:cNvSpPr>
              <a:spLocks/>
            </p:cNvSpPr>
            <p:nvPr/>
          </p:nvSpPr>
          <p:spPr bwMode="auto">
            <a:xfrm>
              <a:off x="3437" y="2452"/>
              <a:ext cx="33" cy="520"/>
            </a:xfrm>
            <a:custGeom>
              <a:avLst/>
              <a:gdLst>
                <a:gd name="T0" fmla="*/ 94 w 169"/>
                <a:gd name="T1" fmla="*/ 2597 h 2597"/>
                <a:gd name="T2" fmla="*/ 0 w 169"/>
                <a:gd name="T3" fmla="*/ 0 h 2597"/>
                <a:gd name="T4" fmla="*/ 0 w 169"/>
                <a:gd name="T5" fmla="*/ 5 h 2597"/>
                <a:gd name="T6" fmla="*/ 0 w 169"/>
                <a:gd name="T7" fmla="*/ 9 h 2597"/>
                <a:gd name="T8" fmla="*/ 0 w 169"/>
                <a:gd name="T9" fmla="*/ 13 h 2597"/>
                <a:gd name="T10" fmla="*/ 0 w 169"/>
                <a:gd name="T11" fmla="*/ 16 h 2597"/>
                <a:gd name="T12" fmla="*/ 0 w 169"/>
                <a:gd name="T13" fmla="*/ 21 h 2597"/>
                <a:gd name="T14" fmla="*/ 4 w 169"/>
                <a:gd name="T15" fmla="*/ 21 h 2597"/>
                <a:gd name="T16" fmla="*/ 4 w 169"/>
                <a:gd name="T17" fmla="*/ 25 h 2597"/>
                <a:gd name="T18" fmla="*/ 4 w 169"/>
                <a:gd name="T19" fmla="*/ 28 h 2597"/>
                <a:gd name="T20" fmla="*/ 7 w 169"/>
                <a:gd name="T21" fmla="*/ 32 h 2597"/>
                <a:gd name="T22" fmla="*/ 7 w 169"/>
                <a:gd name="T23" fmla="*/ 37 h 2597"/>
                <a:gd name="T24" fmla="*/ 11 w 169"/>
                <a:gd name="T25" fmla="*/ 41 h 2597"/>
                <a:gd name="T26" fmla="*/ 11 w 169"/>
                <a:gd name="T27" fmla="*/ 44 h 2597"/>
                <a:gd name="T28" fmla="*/ 16 w 169"/>
                <a:gd name="T29" fmla="*/ 49 h 2597"/>
                <a:gd name="T30" fmla="*/ 19 w 169"/>
                <a:gd name="T31" fmla="*/ 53 h 2597"/>
                <a:gd name="T32" fmla="*/ 23 w 169"/>
                <a:gd name="T33" fmla="*/ 56 h 2597"/>
                <a:gd name="T34" fmla="*/ 27 w 169"/>
                <a:gd name="T35" fmla="*/ 60 h 2597"/>
                <a:gd name="T36" fmla="*/ 32 w 169"/>
                <a:gd name="T37" fmla="*/ 65 h 2597"/>
                <a:gd name="T38" fmla="*/ 35 w 169"/>
                <a:gd name="T39" fmla="*/ 68 h 2597"/>
                <a:gd name="T40" fmla="*/ 39 w 169"/>
                <a:gd name="T41" fmla="*/ 72 h 2597"/>
                <a:gd name="T42" fmla="*/ 43 w 169"/>
                <a:gd name="T43" fmla="*/ 76 h 2597"/>
                <a:gd name="T44" fmla="*/ 46 w 169"/>
                <a:gd name="T45" fmla="*/ 81 h 2597"/>
                <a:gd name="T46" fmla="*/ 51 w 169"/>
                <a:gd name="T47" fmla="*/ 84 h 2597"/>
                <a:gd name="T48" fmla="*/ 55 w 169"/>
                <a:gd name="T49" fmla="*/ 88 h 2597"/>
                <a:gd name="T50" fmla="*/ 59 w 169"/>
                <a:gd name="T51" fmla="*/ 88 h 2597"/>
                <a:gd name="T52" fmla="*/ 67 w 169"/>
                <a:gd name="T53" fmla="*/ 92 h 2597"/>
                <a:gd name="T54" fmla="*/ 71 w 169"/>
                <a:gd name="T55" fmla="*/ 95 h 2597"/>
                <a:gd name="T56" fmla="*/ 78 w 169"/>
                <a:gd name="T57" fmla="*/ 100 h 2597"/>
                <a:gd name="T58" fmla="*/ 83 w 169"/>
                <a:gd name="T59" fmla="*/ 104 h 2597"/>
                <a:gd name="T60" fmla="*/ 90 w 169"/>
                <a:gd name="T61" fmla="*/ 108 h 2597"/>
                <a:gd name="T62" fmla="*/ 99 w 169"/>
                <a:gd name="T63" fmla="*/ 111 h 2597"/>
                <a:gd name="T64" fmla="*/ 102 w 169"/>
                <a:gd name="T65" fmla="*/ 116 h 2597"/>
                <a:gd name="T66" fmla="*/ 110 w 169"/>
                <a:gd name="T67" fmla="*/ 120 h 2597"/>
                <a:gd name="T68" fmla="*/ 118 w 169"/>
                <a:gd name="T69" fmla="*/ 123 h 2597"/>
                <a:gd name="T70" fmla="*/ 126 w 169"/>
                <a:gd name="T71" fmla="*/ 127 h 2597"/>
                <a:gd name="T72" fmla="*/ 134 w 169"/>
                <a:gd name="T73" fmla="*/ 132 h 2597"/>
                <a:gd name="T74" fmla="*/ 141 w 169"/>
                <a:gd name="T75" fmla="*/ 136 h 2597"/>
                <a:gd name="T76" fmla="*/ 154 w 169"/>
                <a:gd name="T77" fmla="*/ 139 h 2597"/>
                <a:gd name="T78" fmla="*/ 162 w 169"/>
                <a:gd name="T79" fmla="*/ 139 h 2597"/>
                <a:gd name="T80" fmla="*/ 169 w 169"/>
                <a:gd name="T81" fmla="*/ 143 h 25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9"/>
                <a:gd name="T124" fmla="*/ 0 h 2597"/>
                <a:gd name="T125" fmla="*/ 169 w 169"/>
                <a:gd name="T126" fmla="*/ 2597 h 25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9" h="2597">
                  <a:moveTo>
                    <a:pt x="94" y="2597"/>
                  </a:moveTo>
                  <a:lnTo>
                    <a:pt x="0" y="0"/>
                  </a:lnTo>
                  <a:lnTo>
                    <a:pt x="0" y="5"/>
                  </a:lnTo>
                  <a:lnTo>
                    <a:pt x="0" y="9"/>
                  </a:lnTo>
                  <a:lnTo>
                    <a:pt x="0" y="13"/>
                  </a:lnTo>
                  <a:lnTo>
                    <a:pt x="0" y="16"/>
                  </a:lnTo>
                  <a:lnTo>
                    <a:pt x="0" y="21"/>
                  </a:lnTo>
                  <a:lnTo>
                    <a:pt x="4" y="21"/>
                  </a:lnTo>
                  <a:lnTo>
                    <a:pt x="4" y="25"/>
                  </a:lnTo>
                  <a:lnTo>
                    <a:pt x="4" y="28"/>
                  </a:lnTo>
                  <a:lnTo>
                    <a:pt x="7" y="32"/>
                  </a:lnTo>
                  <a:lnTo>
                    <a:pt x="7" y="37"/>
                  </a:lnTo>
                  <a:lnTo>
                    <a:pt x="11" y="41"/>
                  </a:lnTo>
                  <a:lnTo>
                    <a:pt x="11" y="44"/>
                  </a:lnTo>
                  <a:lnTo>
                    <a:pt x="16" y="49"/>
                  </a:lnTo>
                  <a:lnTo>
                    <a:pt x="19" y="53"/>
                  </a:lnTo>
                  <a:lnTo>
                    <a:pt x="23" y="56"/>
                  </a:lnTo>
                  <a:lnTo>
                    <a:pt x="27" y="60"/>
                  </a:lnTo>
                  <a:lnTo>
                    <a:pt x="32" y="65"/>
                  </a:lnTo>
                  <a:lnTo>
                    <a:pt x="35" y="68"/>
                  </a:lnTo>
                  <a:lnTo>
                    <a:pt x="39" y="72"/>
                  </a:lnTo>
                  <a:lnTo>
                    <a:pt x="43" y="76"/>
                  </a:lnTo>
                  <a:lnTo>
                    <a:pt x="46" y="81"/>
                  </a:lnTo>
                  <a:lnTo>
                    <a:pt x="51" y="84"/>
                  </a:lnTo>
                  <a:lnTo>
                    <a:pt x="55" y="88"/>
                  </a:lnTo>
                  <a:lnTo>
                    <a:pt x="59" y="88"/>
                  </a:lnTo>
                  <a:lnTo>
                    <a:pt x="67" y="92"/>
                  </a:lnTo>
                  <a:lnTo>
                    <a:pt x="71" y="95"/>
                  </a:lnTo>
                  <a:lnTo>
                    <a:pt x="78" y="100"/>
                  </a:lnTo>
                  <a:lnTo>
                    <a:pt x="83" y="104"/>
                  </a:lnTo>
                  <a:lnTo>
                    <a:pt x="90" y="108"/>
                  </a:lnTo>
                  <a:lnTo>
                    <a:pt x="99" y="111"/>
                  </a:lnTo>
                  <a:lnTo>
                    <a:pt x="102" y="116"/>
                  </a:lnTo>
                  <a:lnTo>
                    <a:pt x="110" y="120"/>
                  </a:lnTo>
                  <a:lnTo>
                    <a:pt x="118" y="123"/>
                  </a:lnTo>
                  <a:lnTo>
                    <a:pt x="126" y="127"/>
                  </a:lnTo>
                  <a:lnTo>
                    <a:pt x="134" y="132"/>
                  </a:lnTo>
                  <a:lnTo>
                    <a:pt x="141" y="136"/>
                  </a:lnTo>
                  <a:lnTo>
                    <a:pt x="154" y="139"/>
                  </a:lnTo>
                  <a:lnTo>
                    <a:pt x="162" y="139"/>
                  </a:lnTo>
                  <a:lnTo>
                    <a:pt x="169" y="14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2" name="Freeform 289">
              <a:extLst>
                <a:ext uri="{FF2B5EF4-FFF2-40B4-BE49-F238E27FC236}">
                  <a16:creationId xmlns:a16="http://schemas.microsoft.com/office/drawing/2014/main" id="{5DCDD312-B6B6-4126-818A-BE131F3D9B0C}"/>
                </a:ext>
              </a:extLst>
            </p:cNvPr>
            <p:cNvSpPr>
              <a:spLocks/>
            </p:cNvSpPr>
            <p:nvPr/>
          </p:nvSpPr>
          <p:spPr bwMode="auto">
            <a:xfrm>
              <a:off x="3455" y="2972"/>
              <a:ext cx="32" cy="30"/>
            </a:xfrm>
            <a:custGeom>
              <a:avLst/>
              <a:gdLst>
                <a:gd name="T0" fmla="*/ 158 w 158"/>
                <a:gd name="T1" fmla="*/ 151 h 151"/>
                <a:gd name="T2" fmla="*/ 151 w 158"/>
                <a:gd name="T3" fmla="*/ 146 h 151"/>
                <a:gd name="T4" fmla="*/ 142 w 158"/>
                <a:gd name="T5" fmla="*/ 143 h 151"/>
                <a:gd name="T6" fmla="*/ 135 w 158"/>
                <a:gd name="T7" fmla="*/ 139 h 151"/>
                <a:gd name="T8" fmla="*/ 127 w 158"/>
                <a:gd name="T9" fmla="*/ 135 h 151"/>
                <a:gd name="T10" fmla="*/ 119 w 158"/>
                <a:gd name="T11" fmla="*/ 131 h 151"/>
                <a:gd name="T12" fmla="*/ 111 w 158"/>
                <a:gd name="T13" fmla="*/ 127 h 151"/>
                <a:gd name="T14" fmla="*/ 107 w 158"/>
                <a:gd name="T15" fmla="*/ 123 h 151"/>
                <a:gd name="T16" fmla="*/ 100 w 158"/>
                <a:gd name="T17" fmla="*/ 119 h 151"/>
                <a:gd name="T18" fmla="*/ 91 w 158"/>
                <a:gd name="T19" fmla="*/ 115 h 151"/>
                <a:gd name="T20" fmla="*/ 88 w 158"/>
                <a:gd name="T21" fmla="*/ 111 h 151"/>
                <a:gd name="T22" fmla="*/ 79 w 158"/>
                <a:gd name="T23" fmla="*/ 107 h 151"/>
                <a:gd name="T24" fmla="*/ 75 w 158"/>
                <a:gd name="T25" fmla="*/ 104 h 151"/>
                <a:gd name="T26" fmla="*/ 68 w 158"/>
                <a:gd name="T27" fmla="*/ 99 h 151"/>
                <a:gd name="T28" fmla="*/ 63 w 158"/>
                <a:gd name="T29" fmla="*/ 95 h 151"/>
                <a:gd name="T30" fmla="*/ 60 w 158"/>
                <a:gd name="T31" fmla="*/ 91 h 151"/>
                <a:gd name="T32" fmla="*/ 56 w 158"/>
                <a:gd name="T33" fmla="*/ 88 h 151"/>
                <a:gd name="T34" fmla="*/ 47 w 158"/>
                <a:gd name="T35" fmla="*/ 83 h 151"/>
                <a:gd name="T36" fmla="*/ 44 w 158"/>
                <a:gd name="T37" fmla="*/ 79 h 151"/>
                <a:gd name="T38" fmla="*/ 40 w 158"/>
                <a:gd name="T39" fmla="*/ 76 h 151"/>
                <a:gd name="T40" fmla="*/ 36 w 158"/>
                <a:gd name="T41" fmla="*/ 72 h 151"/>
                <a:gd name="T42" fmla="*/ 32 w 158"/>
                <a:gd name="T43" fmla="*/ 67 h 151"/>
                <a:gd name="T44" fmla="*/ 32 w 158"/>
                <a:gd name="T45" fmla="*/ 63 h 151"/>
                <a:gd name="T46" fmla="*/ 28 w 158"/>
                <a:gd name="T47" fmla="*/ 60 h 151"/>
                <a:gd name="T48" fmla="*/ 24 w 158"/>
                <a:gd name="T49" fmla="*/ 56 h 151"/>
                <a:gd name="T50" fmla="*/ 20 w 158"/>
                <a:gd name="T51" fmla="*/ 51 h 151"/>
                <a:gd name="T52" fmla="*/ 16 w 158"/>
                <a:gd name="T53" fmla="*/ 48 h 151"/>
                <a:gd name="T54" fmla="*/ 16 w 158"/>
                <a:gd name="T55" fmla="*/ 44 h 151"/>
                <a:gd name="T56" fmla="*/ 12 w 158"/>
                <a:gd name="T57" fmla="*/ 40 h 151"/>
                <a:gd name="T58" fmla="*/ 12 w 158"/>
                <a:gd name="T59" fmla="*/ 35 h 151"/>
                <a:gd name="T60" fmla="*/ 8 w 158"/>
                <a:gd name="T61" fmla="*/ 32 h 151"/>
                <a:gd name="T62" fmla="*/ 8 w 158"/>
                <a:gd name="T63" fmla="*/ 28 h 151"/>
                <a:gd name="T64" fmla="*/ 5 w 158"/>
                <a:gd name="T65" fmla="*/ 24 h 151"/>
                <a:gd name="T66" fmla="*/ 5 w 158"/>
                <a:gd name="T67" fmla="*/ 20 h 151"/>
                <a:gd name="T68" fmla="*/ 5 w 158"/>
                <a:gd name="T69" fmla="*/ 16 h 151"/>
                <a:gd name="T70" fmla="*/ 5 w 158"/>
                <a:gd name="T71" fmla="*/ 12 h 151"/>
                <a:gd name="T72" fmla="*/ 0 w 158"/>
                <a:gd name="T73" fmla="*/ 12 h 151"/>
                <a:gd name="T74" fmla="*/ 0 w 158"/>
                <a:gd name="T75" fmla="*/ 8 h 151"/>
                <a:gd name="T76" fmla="*/ 0 w 158"/>
                <a:gd name="T77" fmla="*/ 4 h 151"/>
                <a:gd name="T78" fmla="*/ 0 w 158"/>
                <a:gd name="T79" fmla="*/ 0 h 1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8"/>
                <a:gd name="T121" fmla="*/ 0 h 151"/>
                <a:gd name="T122" fmla="*/ 158 w 158"/>
                <a:gd name="T123" fmla="*/ 151 h 1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8" h="151">
                  <a:moveTo>
                    <a:pt x="158" y="151"/>
                  </a:moveTo>
                  <a:lnTo>
                    <a:pt x="151" y="146"/>
                  </a:lnTo>
                  <a:lnTo>
                    <a:pt x="142" y="143"/>
                  </a:lnTo>
                  <a:lnTo>
                    <a:pt x="135" y="139"/>
                  </a:lnTo>
                  <a:lnTo>
                    <a:pt x="127" y="135"/>
                  </a:lnTo>
                  <a:lnTo>
                    <a:pt x="119" y="131"/>
                  </a:lnTo>
                  <a:lnTo>
                    <a:pt x="111" y="127"/>
                  </a:lnTo>
                  <a:lnTo>
                    <a:pt x="107" y="123"/>
                  </a:lnTo>
                  <a:lnTo>
                    <a:pt x="100" y="119"/>
                  </a:lnTo>
                  <a:lnTo>
                    <a:pt x="91" y="115"/>
                  </a:lnTo>
                  <a:lnTo>
                    <a:pt x="88" y="111"/>
                  </a:lnTo>
                  <a:lnTo>
                    <a:pt x="79" y="107"/>
                  </a:lnTo>
                  <a:lnTo>
                    <a:pt x="75" y="104"/>
                  </a:lnTo>
                  <a:lnTo>
                    <a:pt x="68" y="99"/>
                  </a:lnTo>
                  <a:lnTo>
                    <a:pt x="63" y="95"/>
                  </a:lnTo>
                  <a:lnTo>
                    <a:pt x="60" y="91"/>
                  </a:lnTo>
                  <a:lnTo>
                    <a:pt x="56" y="88"/>
                  </a:lnTo>
                  <a:lnTo>
                    <a:pt x="47" y="83"/>
                  </a:lnTo>
                  <a:lnTo>
                    <a:pt x="44" y="79"/>
                  </a:lnTo>
                  <a:lnTo>
                    <a:pt x="40" y="76"/>
                  </a:lnTo>
                  <a:lnTo>
                    <a:pt x="36" y="72"/>
                  </a:lnTo>
                  <a:lnTo>
                    <a:pt x="32" y="67"/>
                  </a:lnTo>
                  <a:lnTo>
                    <a:pt x="32" y="63"/>
                  </a:lnTo>
                  <a:lnTo>
                    <a:pt x="28" y="60"/>
                  </a:lnTo>
                  <a:lnTo>
                    <a:pt x="24" y="56"/>
                  </a:lnTo>
                  <a:lnTo>
                    <a:pt x="20" y="51"/>
                  </a:lnTo>
                  <a:lnTo>
                    <a:pt x="16" y="48"/>
                  </a:lnTo>
                  <a:lnTo>
                    <a:pt x="16" y="44"/>
                  </a:lnTo>
                  <a:lnTo>
                    <a:pt x="12" y="40"/>
                  </a:lnTo>
                  <a:lnTo>
                    <a:pt x="12" y="35"/>
                  </a:lnTo>
                  <a:lnTo>
                    <a:pt x="8" y="32"/>
                  </a:lnTo>
                  <a:lnTo>
                    <a:pt x="8" y="28"/>
                  </a:lnTo>
                  <a:lnTo>
                    <a:pt x="5" y="24"/>
                  </a:lnTo>
                  <a:lnTo>
                    <a:pt x="5" y="20"/>
                  </a:lnTo>
                  <a:lnTo>
                    <a:pt x="5" y="16"/>
                  </a:lnTo>
                  <a:lnTo>
                    <a:pt x="5" y="12"/>
                  </a:lnTo>
                  <a:lnTo>
                    <a:pt x="0" y="12"/>
                  </a:lnTo>
                  <a:lnTo>
                    <a:pt x="0" y="8"/>
                  </a:lnTo>
                  <a:lnTo>
                    <a:pt x="0" y="4"/>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3" name="Freeform 290">
              <a:extLst>
                <a:ext uri="{FF2B5EF4-FFF2-40B4-BE49-F238E27FC236}">
                  <a16:creationId xmlns:a16="http://schemas.microsoft.com/office/drawing/2014/main" id="{397FD4D0-EB4A-4B1C-B20D-F41BC6125E35}"/>
                </a:ext>
              </a:extLst>
            </p:cNvPr>
            <p:cNvSpPr>
              <a:spLocks/>
            </p:cNvSpPr>
            <p:nvPr/>
          </p:nvSpPr>
          <p:spPr bwMode="auto">
            <a:xfrm>
              <a:off x="2876" y="2536"/>
              <a:ext cx="93" cy="601"/>
            </a:xfrm>
            <a:custGeom>
              <a:avLst/>
              <a:gdLst>
                <a:gd name="T0" fmla="*/ 463 w 463"/>
                <a:gd name="T1" fmla="*/ 3004 h 3004"/>
                <a:gd name="T2" fmla="*/ 460 w 463"/>
                <a:gd name="T3" fmla="*/ 2979 h 3004"/>
                <a:gd name="T4" fmla="*/ 451 w 463"/>
                <a:gd name="T5" fmla="*/ 2956 h 3004"/>
                <a:gd name="T6" fmla="*/ 448 w 463"/>
                <a:gd name="T7" fmla="*/ 2928 h 3004"/>
                <a:gd name="T8" fmla="*/ 439 w 463"/>
                <a:gd name="T9" fmla="*/ 2905 h 3004"/>
                <a:gd name="T10" fmla="*/ 435 w 463"/>
                <a:gd name="T11" fmla="*/ 2881 h 3004"/>
                <a:gd name="T12" fmla="*/ 428 w 463"/>
                <a:gd name="T13" fmla="*/ 2856 h 3004"/>
                <a:gd name="T14" fmla="*/ 420 w 463"/>
                <a:gd name="T15" fmla="*/ 2837 h 3004"/>
                <a:gd name="T16" fmla="*/ 412 w 463"/>
                <a:gd name="T17" fmla="*/ 2814 h 3004"/>
                <a:gd name="T18" fmla="*/ 400 w 463"/>
                <a:gd name="T19" fmla="*/ 2789 h 3004"/>
                <a:gd name="T20" fmla="*/ 392 w 463"/>
                <a:gd name="T21" fmla="*/ 2766 h 3004"/>
                <a:gd name="T22" fmla="*/ 384 w 463"/>
                <a:gd name="T23" fmla="*/ 2747 h 3004"/>
                <a:gd name="T24" fmla="*/ 376 w 463"/>
                <a:gd name="T25" fmla="*/ 2722 h 3004"/>
                <a:gd name="T26" fmla="*/ 368 w 463"/>
                <a:gd name="T27" fmla="*/ 2699 h 3004"/>
                <a:gd name="T28" fmla="*/ 360 w 463"/>
                <a:gd name="T29" fmla="*/ 2679 h 3004"/>
                <a:gd name="T30" fmla="*/ 353 w 463"/>
                <a:gd name="T31" fmla="*/ 2655 h 3004"/>
                <a:gd name="T32" fmla="*/ 349 w 463"/>
                <a:gd name="T33" fmla="*/ 2631 h 3004"/>
                <a:gd name="T34" fmla="*/ 340 w 463"/>
                <a:gd name="T35" fmla="*/ 2608 h 3004"/>
                <a:gd name="T36" fmla="*/ 337 w 463"/>
                <a:gd name="T37" fmla="*/ 2583 h 3004"/>
                <a:gd name="T38" fmla="*/ 328 w 463"/>
                <a:gd name="T39" fmla="*/ 2560 h 3004"/>
                <a:gd name="T40" fmla="*/ 325 w 463"/>
                <a:gd name="T41" fmla="*/ 2536 h 3004"/>
                <a:gd name="T42" fmla="*/ 0 w 463"/>
                <a:gd name="T43" fmla="*/ 11 h 3004"/>
                <a:gd name="T44" fmla="*/ 4 w 463"/>
                <a:gd name="T45" fmla="*/ 35 h 3004"/>
                <a:gd name="T46" fmla="*/ 8 w 463"/>
                <a:gd name="T47" fmla="*/ 59 h 3004"/>
                <a:gd name="T48" fmla="*/ 16 w 463"/>
                <a:gd name="T49" fmla="*/ 83 h 3004"/>
                <a:gd name="T50" fmla="*/ 24 w 463"/>
                <a:gd name="T51" fmla="*/ 106 h 3004"/>
                <a:gd name="T52" fmla="*/ 32 w 463"/>
                <a:gd name="T53" fmla="*/ 127 h 3004"/>
                <a:gd name="T54" fmla="*/ 39 w 463"/>
                <a:gd name="T55" fmla="*/ 150 h 3004"/>
                <a:gd name="T56" fmla="*/ 48 w 463"/>
                <a:gd name="T57" fmla="*/ 173 h 3004"/>
                <a:gd name="T58" fmla="*/ 55 w 463"/>
                <a:gd name="T59" fmla="*/ 194 h 3004"/>
                <a:gd name="T60" fmla="*/ 64 w 463"/>
                <a:gd name="T61" fmla="*/ 217 h 3004"/>
                <a:gd name="T62" fmla="*/ 71 w 463"/>
                <a:gd name="T63" fmla="*/ 237 h 3004"/>
                <a:gd name="T64" fmla="*/ 83 w 463"/>
                <a:gd name="T65" fmla="*/ 261 h 3004"/>
                <a:gd name="T66" fmla="*/ 92 w 463"/>
                <a:gd name="T67" fmla="*/ 280 h 3004"/>
                <a:gd name="T68" fmla="*/ 99 w 463"/>
                <a:gd name="T69" fmla="*/ 305 h 3004"/>
                <a:gd name="T70" fmla="*/ 108 w 463"/>
                <a:gd name="T71" fmla="*/ 328 h 3004"/>
                <a:gd name="T72" fmla="*/ 115 w 463"/>
                <a:gd name="T73" fmla="*/ 347 h 3004"/>
                <a:gd name="T74" fmla="*/ 123 w 463"/>
                <a:gd name="T75" fmla="*/ 372 h 3004"/>
                <a:gd name="T76" fmla="*/ 127 w 463"/>
                <a:gd name="T77" fmla="*/ 395 h 3004"/>
                <a:gd name="T78" fmla="*/ 135 w 463"/>
                <a:gd name="T79" fmla="*/ 419 h 3004"/>
                <a:gd name="T80" fmla="*/ 139 w 463"/>
                <a:gd name="T81" fmla="*/ 447 h 30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3"/>
                <a:gd name="T124" fmla="*/ 0 h 3004"/>
                <a:gd name="T125" fmla="*/ 463 w 463"/>
                <a:gd name="T126" fmla="*/ 3004 h 30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3" h="3004">
                  <a:moveTo>
                    <a:pt x="139" y="458"/>
                  </a:moveTo>
                  <a:lnTo>
                    <a:pt x="463" y="3004"/>
                  </a:lnTo>
                  <a:lnTo>
                    <a:pt x="460" y="2992"/>
                  </a:lnTo>
                  <a:lnTo>
                    <a:pt x="460" y="2979"/>
                  </a:lnTo>
                  <a:lnTo>
                    <a:pt x="455" y="2967"/>
                  </a:lnTo>
                  <a:lnTo>
                    <a:pt x="451" y="2956"/>
                  </a:lnTo>
                  <a:lnTo>
                    <a:pt x="451" y="2940"/>
                  </a:lnTo>
                  <a:lnTo>
                    <a:pt x="448" y="2928"/>
                  </a:lnTo>
                  <a:lnTo>
                    <a:pt x="444" y="2916"/>
                  </a:lnTo>
                  <a:lnTo>
                    <a:pt x="439" y="2905"/>
                  </a:lnTo>
                  <a:lnTo>
                    <a:pt x="435" y="2893"/>
                  </a:lnTo>
                  <a:lnTo>
                    <a:pt x="435" y="2881"/>
                  </a:lnTo>
                  <a:lnTo>
                    <a:pt x="432" y="2869"/>
                  </a:lnTo>
                  <a:lnTo>
                    <a:pt x="428" y="2856"/>
                  </a:lnTo>
                  <a:lnTo>
                    <a:pt x="423" y="2849"/>
                  </a:lnTo>
                  <a:lnTo>
                    <a:pt x="420" y="2837"/>
                  </a:lnTo>
                  <a:lnTo>
                    <a:pt x="416" y="2826"/>
                  </a:lnTo>
                  <a:lnTo>
                    <a:pt x="412" y="2814"/>
                  </a:lnTo>
                  <a:lnTo>
                    <a:pt x="407" y="2802"/>
                  </a:lnTo>
                  <a:lnTo>
                    <a:pt x="400" y="2789"/>
                  </a:lnTo>
                  <a:lnTo>
                    <a:pt x="396" y="2778"/>
                  </a:lnTo>
                  <a:lnTo>
                    <a:pt x="392" y="2766"/>
                  </a:lnTo>
                  <a:lnTo>
                    <a:pt x="388" y="2758"/>
                  </a:lnTo>
                  <a:lnTo>
                    <a:pt x="384" y="2747"/>
                  </a:lnTo>
                  <a:lnTo>
                    <a:pt x="381" y="2734"/>
                  </a:lnTo>
                  <a:lnTo>
                    <a:pt x="376" y="2722"/>
                  </a:lnTo>
                  <a:lnTo>
                    <a:pt x="372" y="2710"/>
                  </a:lnTo>
                  <a:lnTo>
                    <a:pt x="368" y="2699"/>
                  </a:lnTo>
                  <a:lnTo>
                    <a:pt x="365" y="2691"/>
                  </a:lnTo>
                  <a:lnTo>
                    <a:pt x="360" y="2679"/>
                  </a:lnTo>
                  <a:lnTo>
                    <a:pt x="356" y="2667"/>
                  </a:lnTo>
                  <a:lnTo>
                    <a:pt x="353" y="2655"/>
                  </a:lnTo>
                  <a:lnTo>
                    <a:pt x="349" y="2643"/>
                  </a:lnTo>
                  <a:lnTo>
                    <a:pt x="349" y="2631"/>
                  </a:lnTo>
                  <a:lnTo>
                    <a:pt x="344" y="2620"/>
                  </a:lnTo>
                  <a:lnTo>
                    <a:pt x="340" y="2608"/>
                  </a:lnTo>
                  <a:lnTo>
                    <a:pt x="337" y="2596"/>
                  </a:lnTo>
                  <a:lnTo>
                    <a:pt x="337" y="2583"/>
                  </a:lnTo>
                  <a:lnTo>
                    <a:pt x="333" y="2572"/>
                  </a:lnTo>
                  <a:lnTo>
                    <a:pt x="328" y="2560"/>
                  </a:lnTo>
                  <a:lnTo>
                    <a:pt x="328" y="2548"/>
                  </a:lnTo>
                  <a:lnTo>
                    <a:pt x="325" y="2536"/>
                  </a:lnTo>
                  <a:lnTo>
                    <a:pt x="0" y="0"/>
                  </a:lnTo>
                  <a:lnTo>
                    <a:pt x="0" y="11"/>
                  </a:lnTo>
                  <a:lnTo>
                    <a:pt x="4" y="23"/>
                  </a:lnTo>
                  <a:lnTo>
                    <a:pt x="4" y="35"/>
                  </a:lnTo>
                  <a:lnTo>
                    <a:pt x="8" y="46"/>
                  </a:lnTo>
                  <a:lnTo>
                    <a:pt x="8" y="59"/>
                  </a:lnTo>
                  <a:lnTo>
                    <a:pt x="13" y="71"/>
                  </a:lnTo>
                  <a:lnTo>
                    <a:pt x="16" y="83"/>
                  </a:lnTo>
                  <a:lnTo>
                    <a:pt x="20" y="95"/>
                  </a:lnTo>
                  <a:lnTo>
                    <a:pt x="24" y="106"/>
                  </a:lnTo>
                  <a:lnTo>
                    <a:pt x="28" y="118"/>
                  </a:lnTo>
                  <a:lnTo>
                    <a:pt x="32" y="127"/>
                  </a:lnTo>
                  <a:lnTo>
                    <a:pt x="36" y="138"/>
                  </a:lnTo>
                  <a:lnTo>
                    <a:pt x="39" y="150"/>
                  </a:lnTo>
                  <a:lnTo>
                    <a:pt x="44" y="162"/>
                  </a:lnTo>
                  <a:lnTo>
                    <a:pt x="48" y="173"/>
                  </a:lnTo>
                  <a:lnTo>
                    <a:pt x="52" y="182"/>
                  </a:lnTo>
                  <a:lnTo>
                    <a:pt x="55" y="194"/>
                  </a:lnTo>
                  <a:lnTo>
                    <a:pt x="60" y="205"/>
                  </a:lnTo>
                  <a:lnTo>
                    <a:pt x="64" y="217"/>
                  </a:lnTo>
                  <a:lnTo>
                    <a:pt x="67" y="225"/>
                  </a:lnTo>
                  <a:lnTo>
                    <a:pt x="71" y="237"/>
                  </a:lnTo>
                  <a:lnTo>
                    <a:pt x="76" y="249"/>
                  </a:lnTo>
                  <a:lnTo>
                    <a:pt x="83" y="261"/>
                  </a:lnTo>
                  <a:lnTo>
                    <a:pt x="87" y="268"/>
                  </a:lnTo>
                  <a:lnTo>
                    <a:pt x="92" y="280"/>
                  </a:lnTo>
                  <a:lnTo>
                    <a:pt x="95" y="292"/>
                  </a:lnTo>
                  <a:lnTo>
                    <a:pt x="99" y="305"/>
                  </a:lnTo>
                  <a:lnTo>
                    <a:pt x="103" y="316"/>
                  </a:lnTo>
                  <a:lnTo>
                    <a:pt x="108" y="328"/>
                  </a:lnTo>
                  <a:lnTo>
                    <a:pt x="111" y="336"/>
                  </a:lnTo>
                  <a:lnTo>
                    <a:pt x="115" y="347"/>
                  </a:lnTo>
                  <a:lnTo>
                    <a:pt x="119" y="360"/>
                  </a:lnTo>
                  <a:lnTo>
                    <a:pt x="123" y="372"/>
                  </a:lnTo>
                  <a:lnTo>
                    <a:pt x="127" y="384"/>
                  </a:lnTo>
                  <a:lnTo>
                    <a:pt x="127" y="395"/>
                  </a:lnTo>
                  <a:lnTo>
                    <a:pt x="131" y="407"/>
                  </a:lnTo>
                  <a:lnTo>
                    <a:pt x="135" y="419"/>
                  </a:lnTo>
                  <a:lnTo>
                    <a:pt x="135" y="431"/>
                  </a:lnTo>
                  <a:lnTo>
                    <a:pt x="139" y="447"/>
                  </a:lnTo>
                  <a:lnTo>
                    <a:pt x="139" y="458"/>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4" name="Freeform 291">
              <a:extLst>
                <a:ext uri="{FF2B5EF4-FFF2-40B4-BE49-F238E27FC236}">
                  <a16:creationId xmlns:a16="http://schemas.microsoft.com/office/drawing/2014/main" id="{BE32EB72-2A81-41FB-A2FA-C4CC39739D20}"/>
                </a:ext>
              </a:extLst>
            </p:cNvPr>
            <p:cNvSpPr>
              <a:spLocks/>
            </p:cNvSpPr>
            <p:nvPr/>
          </p:nvSpPr>
          <p:spPr bwMode="auto">
            <a:xfrm>
              <a:off x="2876" y="2536"/>
              <a:ext cx="93" cy="601"/>
            </a:xfrm>
            <a:custGeom>
              <a:avLst/>
              <a:gdLst>
                <a:gd name="T0" fmla="*/ 0 w 463"/>
                <a:gd name="T1" fmla="*/ 0 h 3004"/>
                <a:gd name="T2" fmla="*/ 4 w 463"/>
                <a:gd name="T3" fmla="*/ 23 h 3004"/>
                <a:gd name="T4" fmla="*/ 8 w 463"/>
                <a:gd name="T5" fmla="*/ 46 h 3004"/>
                <a:gd name="T6" fmla="*/ 13 w 463"/>
                <a:gd name="T7" fmla="*/ 71 h 3004"/>
                <a:gd name="T8" fmla="*/ 20 w 463"/>
                <a:gd name="T9" fmla="*/ 95 h 3004"/>
                <a:gd name="T10" fmla="*/ 28 w 463"/>
                <a:gd name="T11" fmla="*/ 118 h 3004"/>
                <a:gd name="T12" fmla="*/ 36 w 463"/>
                <a:gd name="T13" fmla="*/ 138 h 3004"/>
                <a:gd name="T14" fmla="*/ 44 w 463"/>
                <a:gd name="T15" fmla="*/ 162 h 3004"/>
                <a:gd name="T16" fmla="*/ 52 w 463"/>
                <a:gd name="T17" fmla="*/ 182 h 3004"/>
                <a:gd name="T18" fmla="*/ 60 w 463"/>
                <a:gd name="T19" fmla="*/ 205 h 3004"/>
                <a:gd name="T20" fmla="*/ 67 w 463"/>
                <a:gd name="T21" fmla="*/ 225 h 3004"/>
                <a:gd name="T22" fmla="*/ 76 w 463"/>
                <a:gd name="T23" fmla="*/ 249 h 3004"/>
                <a:gd name="T24" fmla="*/ 87 w 463"/>
                <a:gd name="T25" fmla="*/ 268 h 3004"/>
                <a:gd name="T26" fmla="*/ 95 w 463"/>
                <a:gd name="T27" fmla="*/ 292 h 3004"/>
                <a:gd name="T28" fmla="*/ 103 w 463"/>
                <a:gd name="T29" fmla="*/ 316 h 3004"/>
                <a:gd name="T30" fmla="*/ 111 w 463"/>
                <a:gd name="T31" fmla="*/ 336 h 3004"/>
                <a:gd name="T32" fmla="*/ 119 w 463"/>
                <a:gd name="T33" fmla="*/ 360 h 3004"/>
                <a:gd name="T34" fmla="*/ 127 w 463"/>
                <a:gd name="T35" fmla="*/ 384 h 3004"/>
                <a:gd name="T36" fmla="*/ 131 w 463"/>
                <a:gd name="T37" fmla="*/ 407 h 3004"/>
                <a:gd name="T38" fmla="*/ 135 w 463"/>
                <a:gd name="T39" fmla="*/ 431 h 3004"/>
                <a:gd name="T40" fmla="*/ 139 w 463"/>
                <a:gd name="T41" fmla="*/ 458 h 3004"/>
                <a:gd name="T42" fmla="*/ 460 w 463"/>
                <a:gd name="T43" fmla="*/ 2992 h 3004"/>
                <a:gd name="T44" fmla="*/ 455 w 463"/>
                <a:gd name="T45" fmla="*/ 2967 h 3004"/>
                <a:gd name="T46" fmla="*/ 451 w 463"/>
                <a:gd name="T47" fmla="*/ 2940 h 3004"/>
                <a:gd name="T48" fmla="*/ 444 w 463"/>
                <a:gd name="T49" fmla="*/ 2916 h 3004"/>
                <a:gd name="T50" fmla="*/ 435 w 463"/>
                <a:gd name="T51" fmla="*/ 2893 h 3004"/>
                <a:gd name="T52" fmla="*/ 432 w 463"/>
                <a:gd name="T53" fmla="*/ 2869 h 3004"/>
                <a:gd name="T54" fmla="*/ 423 w 463"/>
                <a:gd name="T55" fmla="*/ 2849 h 3004"/>
                <a:gd name="T56" fmla="*/ 416 w 463"/>
                <a:gd name="T57" fmla="*/ 2826 h 3004"/>
                <a:gd name="T58" fmla="*/ 407 w 463"/>
                <a:gd name="T59" fmla="*/ 2802 h 3004"/>
                <a:gd name="T60" fmla="*/ 396 w 463"/>
                <a:gd name="T61" fmla="*/ 2778 h 3004"/>
                <a:gd name="T62" fmla="*/ 388 w 463"/>
                <a:gd name="T63" fmla="*/ 2758 h 3004"/>
                <a:gd name="T64" fmla="*/ 381 w 463"/>
                <a:gd name="T65" fmla="*/ 2734 h 3004"/>
                <a:gd name="T66" fmla="*/ 372 w 463"/>
                <a:gd name="T67" fmla="*/ 2710 h 3004"/>
                <a:gd name="T68" fmla="*/ 365 w 463"/>
                <a:gd name="T69" fmla="*/ 2691 h 3004"/>
                <a:gd name="T70" fmla="*/ 356 w 463"/>
                <a:gd name="T71" fmla="*/ 2667 h 3004"/>
                <a:gd name="T72" fmla="*/ 349 w 463"/>
                <a:gd name="T73" fmla="*/ 2643 h 3004"/>
                <a:gd name="T74" fmla="*/ 344 w 463"/>
                <a:gd name="T75" fmla="*/ 2620 h 3004"/>
                <a:gd name="T76" fmla="*/ 337 w 463"/>
                <a:gd name="T77" fmla="*/ 2596 h 3004"/>
                <a:gd name="T78" fmla="*/ 333 w 463"/>
                <a:gd name="T79" fmla="*/ 2572 h 3004"/>
                <a:gd name="T80" fmla="*/ 328 w 463"/>
                <a:gd name="T81" fmla="*/ 2548 h 30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3"/>
                <a:gd name="T124" fmla="*/ 0 h 3004"/>
                <a:gd name="T125" fmla="*/ 463 w 463"/>
                <a:gd name="T126" fmla="*/ 3004 h 30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3" h="3004">
                  <a:moveTo>
                    <a:pt x="325" y="2536"/>
                  </a:moveTo>
                  <a:lnTo>
                    <a:pt x="0" y="0"/>
                  </a:lnTo>
                  <a:lnTo>
                    <a:pt x="0" y="11"/>
                  </a:lnTo>
                  <a:lnTo>
                    <a:pt x="4" y="23"/>
                  </a:lnTo>
                  <a:lnTo>
                    <a:pt x="4" y="35"/>
                  </a:lnTo>
                  <a:lnTo>
                    <a:pt x="8" y="46"/>
                  </a:lnTo>
                  <a:lnTo>
                    <a:pt x="8" y="59"/>
                  </a:lnTo>
                  <a:lnTo>
                    <a:pt x="13" y="71"/>
                  </a:lnTo>
                  <a:lnTo>
                    <a:pt x="16" y="83"/>
                  </a:lnTo>
                  <a:lnTo>
                    <a:pt x="20" y="95"/>
                  </a:lnTo>
                  <a:lnTo>
                    <a:pt x="24" y="106"/>
                  </a:lnTo>
                  <a:lnTo>
                    <a:pt x="28" y="118"/>
                  </a:lnTo>
                  <a:lnTo>
                    <a:pt x="32" y="127"/>
                  </a:lnTo>
                  <a:lnTo>
                    <a:pt x="36" y="138"/>
                  </a:lnTo>
                  <a:lnTo>
                    <a:pt x="39" y="150"/>
                  </a:lnTo>
                  <a:lnTo>
                    <a:pt x="44" y="162"/>
                  </a:lnTo>
                  <a:lnTo>
                    <a:pt x="48" y="173"/>
                  </a:lnTo>
                  <a:lnTo>
                    <a:pt x="52" y="182"/>
                  </a:lnTo>
                  <a:lnTo>
                    <a:pt x="55" y="194"/>
                  </a:lnTo>
                  <a:lnTo>
                    <a:pt x="60" y="205"/>
                  </a:lnTo>
                  <a:lnTo>
                    <a:pt x="64" y="217"/>
                  </a:lnTo>
                  <a:lnTo>
                    <a:pt x="67" y="225"/>
                  </a:lnTo>
                  <a:lnTo>
                    <a:pt x="71" y="237"/>
                  </a:lnTo>
                  <a:lnTo>
                    <a:pt x="76" y="249"/>
                  </a:lnTo>
                  <a:lnTo>
                    <a:pt x="83" y="261"/>
                  </a:lnTo>
                  <a:lnTo>
                    <a:pt x="87" y="268"/>
                  </a:lnTo>
                  <a:lnTo>
                    <a:pt x="92" y="280"/>
                  </a:lnTo>
                  <a:lnTo>
                    <a:pt x="95" y="292"/>
                  </a:lnTo>
                  <a:lnTo>
                    <a:pt x="99" y="305"/>
                  </a:lnTo>
                  <a:lnTo>
                    <a:pt x="103" y="316"/>
                  </a:lnTo>
                  <a:lnTo>
                    <a:pt x="108" y="328"/>
                  </a:lnTo>
                  <a:lnTo>
                    <a:pt x="111" y="336"/>
                  </a:lnTo>
                  <a:lnTo>
                    <a:pt x="115" y="347"/>
                  </a:lnTo>
                  <a:lnTo>
                    <a:pt x="119" y="360"/>
                  </a:lnTo>
                  <a:lnTo>
                    <a:pt x="123" y="372"/>
                  </a:lnTo>
                  <a:lnTo>
                    <a:pt x="127" y="384"/>
                  </a:lnTo>
                  <a:lnTo>
                    <a:pt x="127" y="395"/>
                  </a:lnTo>
                  <a:lnTo>
                    <a:pt x="131" y="407"/>
                  </a:lnTo>
                  <a:lnTo>
                    <a:pt x="135" y="419"/>
                  </a:lnTo>
                  <a:lnTo>
                    <a:pt x="135" y="431"/>
                  </a:lnTo>
                  <a:lnTo>
                    <a:pt x="139" y="447"/>
                  </a:lnTo>
                  <a:lnTo>
                    <a:pt x="139" y="458"/>
                  </a:lnTo>
                  <a:lnTo>
                    <a:pt x="463" y="3004"/>
                  </a:lnTo>
                  <a:lnTo>
                    <a:pt x="460" y="2992"/>
                  </a:lnTo>
                  <a:lnTo>
                    <a:pt x="460" y="2979"/>
                  </a:lnTo>
                  <a:lnTo>
                    <a:pt x="455" y="2967"/>
                  </a:lnTo>
                  <a:lnTo>
                    <a:pt x="451" y="2956"/>
                  </a:lnTo>
                  <a:lnTo>
                    <a:pt x="451" y="2940"/>
                  </a:lnTo>
                  <a:lnTo>
                    <a:pt x="448" y="2928"/>
                  </a:lnTo>
                  <a:lnTo>
                    <a:pt x="444" y="2916"/>
                  </a:lnTo>
                  <a:lnTo>
                    <a:pt x="439" y="2905"/>
                  </a:lnTo>
                  <a:lnTo>
                    <a:pt x="435" y="2893"/>
                  </a:lnTo>
                  <a:lnTo>
                    <a:pt x="435" y="2881"/>
                  </a:lnTo>
                  <a:lnTo>
                    <a:pt x="432" y="2869"/>
                  </a:lnTo>
                  <a:lnTo>
                    <a:pt x="428" y="2856"/>
                  </a:lnTo>
                  <a:lnTo>
                    <a:pt x="423" y="2849"/>
                  </a:lnTo>
                  <a:lnTo>
                    <a:pt x="420" y="2837"/>
                  </a:lnTo>
                  <a:lnTo>
                    <a:pt x="416" y="2826"/>
                  </a:lnTo>
                  <a:lnTo>
                    <a:pt x="412" y="2814"/>
                  </a:lnTo>
                  <a:lnTo>
                    <a:pt x="407" y="2802"/>
                  </a:lnTo>
                  <a:lnTo>
                    <a:pt x="400" y="2789"/>
                  </a:lnTo>
                  <a:lnTo>
                    <a:pt x="396" y="2778"/>
                  </a:lnTo>
                  <a:lnTo>
                    <a:pt x="392" y="2766"/>
                  </a:lnTo>
                  <a:lnTo>
                    <a:pt x="388" y="2758"/>
                  </a:lnTo>
                  <a:lnTo>
                    <a:pt x="384" y="2747"/>
                  </a:lnTo>
                  <a:lnTo>
                    <a:pt x="381" y="2734"/>
                  </a:lnTo>
                  <a:lnTo>
                    <a:pt x="376" y="2722"/>
                  </a:lnTo>
                  <a:lnTo>
                    <a:pt x="372" y="2710"/>
                  </a:lnTo>
                  <a:lnTo>
                    <a:pt x="368" y="2699"/>
                  </a:lnTo>
                  <a:lnTo>
                    <a:pt x="365" y="2691"/>
                  </a:lnTo>
                  <a:lnTo>
                    <a:pt x="360" y="2679"/>
                  </a:lnTo>
                  <a:lnTo>
                    <a:pt x="356" y="2667"/>
                  </a:lnTo>
                  <a:lnTo>
                    <a:pt x="353" y="2655"/>
                  </a:lnTo>
                  <a:lnTo>
                    <a:pt x="349" y="2643"/>
                  </a:lnTo>
                  <a:lnTo>
                    <a:pt x="349" y="2631"/>
                  </a:lnTo>
                  <a:lnTo>
                    <a:pt x="344" y="2620"/>
                  </a:lnTo>
                  <a:lnTo>
                    <a:pt x="340" y="2608"/>
                  </a:lnTo>
                  <a:lnTo>
                    <a:pt x="337" y="2596"/>
                  </a:lnTo>
                  <a:lnTo>
                    <a:pt x="337" y="2583"/>
                  </a:lnTo>
                  <a:lnTo>
                    <a:pt x="333" y="2572"/>
                  </a:lnTo>
                  <a:lnTo>
                    <a:pt x="328" y="2560"/>
                  </a:lnTo>
                  <a:lnTo>
                    <a:pt x="328" y="2548"/>
                  </a:lnTo>
                  <a:lnTo>
                    <a:pt x="325" y="2536"/>
                  </a:lnTo>
                  <a:close/>
                </a:path>
              </a:pathLst>
            </a:custGeom>
            <a:solidFill>
              <a:srgbClr val="CB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5" name="Freeform 292">
              <a:extLst>
                <a:ext uri="{FF2B5EF4-FFF2-40B4-BE49-F238E27FC236}">
                  <a16:creationId xmlns:a16="http://schemas.microsoft.com/office/drawing/2014/main" id="{BA862DF5-8362-472F-922A-5C36C2A202F8}"/>
                </a:ext>
              </a:extLst>
            </p:cNvPr>
            <p:cNvSpPr>
              <a:spLocks/>
            </p:cNvSpPr>
            <p:nvPr/>
          </p:nvSpPr>
          <p:spPr bwMode="auto">
            <a:xfrm>
              <a:off x="2876" y="2536"/>
              <a:ext cx="93" cy="601"/>
            </a:xfrm>
            <a:custGeom>
              <a:avLst/>
              <a:gdLst>
                <a:gd name="T0" fmla="*/ 0 w 463"/>
                <a:gd name="T1" fmla="*/ 0 h 3004"/>
                <a:gd name="T2" fmla="*/ 4 w 463"/>
                <a:gd name="T3" fmla="*/ 23 h 3004"/>
                <a:gd name="T4" fmla="*/ 8 w 463"/>
                <a:gd name="T5" fmla="*/ 46 h 3004"/>
                <a:gd name="T6" fmla="*/ 13 w 463"/>
                <a:gd name="T7" fmla="*/ 71 h 3004"/>
                <a:gd name="T8" fmla="*/ 20 w 463"/>
                <a:gd name="T9" fmla="*/ 95 h 3004"/>
                <a:gd name="T10" fmla="*/ 28 w 463"/>
                <a:gd name="T11" fmla="*/ 118 h 3004"/>
                <a:gd name="T12" fmla="*/ 36 w 463"/>
                <a:gd name="T13" fmla="*/ 138 h 3004"/>
                <a:gd name="T14" fmla="*/ 44 w 463"/>
                <a:gd name="T15" fmla="*/ 162 h 3004"/>
                <a:gd name="T16" fmla="*/ 52 w 463"/>
                <a:gd name="T17" fmla="*/ 182 h 3004"/>
                <a:gd name="T18" fmla="*/ 60 w 463"/>
                <a:gd name="T19" fmla="*/ 205 h 3004"/>
                <a:gd name="T20" fmla="*/ 67 w 463"/>
                <a:gd name="T21" fmla="*/ 225 h 3004"/>
                <a:gd name="T22" fmla="*/ 76 w 463"/>
                <a:gd name="T23" fmla="*/ 249 h 3004"/>
                <a:gd name="T24" fmla="*/ 87 w 463"/>
                <a:gd name="T25" fmla="*/ 268 h 3004"/>
                <a:gd name="T26" fmla="*/ 95 w 463"/>
                <a:gd name="T27" fmla="*/ 292 h 3004"/>
                <a:gd name="T28" fmla="*/ 103 w 463"/>
                <a:gd name="T29" fmla="*/ 316 h 3004"/>
                <a:gd name="T30" fmla="*/ 111 w 463"/>
                <a:gd name="T31" fmla="*/ 336 h 3004"/>
                <a:gd name="T32" fmla="*/ 119 w 463"/>
                <a:gd name="T33" fmla="*/ 360 h 3004"/>
                <a:gd name="T34" fmla="*/ 127 w 463"/>
                <a:gd name="T35" fmla="*/ 384 h 3004"/>
                <a:gd name="T36" fmla="*/ 131 w 463"/>
                <a:gd name="T37" fmla="*/ 407 h 3004"/>
                <a:gd name="T38" fmla="*/ 135 w 463"/>
                <a:gd name="T39" fmla="*/ 431 h 3004"/>
                <a:gd name="T40" fmla="*/ 139 w 463"/>
                <a:gd name="T41" fmla="*/ 458 h 3004"/>
                <a:gd name="T42" fmla="*/ 460 w 463"/>
                <a:gd name="T43" fmla="*/ 2992 h 3004"/>
                <a:gd name="T44" fmla="*/ 455 w 463"/>
                <a:gd name="T45" fmla="*/ 2967 h 3004"/>
                <a:gd name="T46" fmla="*/ 451 w 463"/>
                <a:gd name="T47" fmla="*/ 2940 h 3004"/>
                <a:gd name="T48" fmla="*/ 444 w 463"/>
                <a:gd name="T49" fmla="*/ 2916 h 3004"/>
                <a:gd name="T50" fmla="*/ 435 w 463"/>
                <a:gd name="T51" fmla="*/ 2893 h 3004"/>
                <a:gd name="T52" fmla="*/ 432 w 463"/>
                <a:gd name="T53" fmla="*/ 2869 h 3004"/>
                <a:gd name="T54" fmla="*/ 423 w 463"/>
                <a:gd name="T55" fmla="*/ 2849 h 3004"/>
                <a:gd name="T56" fmla="*/ 416 w 463"/>
                <a:gd name="T57" fmla="*/ 2826 h 3004"/>
                <a:gd name="T58" fmla="*/ 407 w 463"/>
                <a:gd name="T59" fmla="*/ 2802 h 3004"/>
                <a:gd name="T60" fmla="*/ 396 w 463"/>
                <a:gd name="T61" fmla="*/ 2778 h 3004"/>
                <a:gd name="T62" fmla="*/ 388 w 463"/>
                <a:gd name="T63" fmla="*/ 2758 h 3004"/>
                <a:gd name="T64" fmla="*/ 381 w 463"/>
                <a:gd name="T65" fmla="*/ 2734 h 3004"/>
                <a:gd name="T66" fmla="*/ 372 w 463"/>
                <a:gd name="T67" fmla="*/ 2710 h 3004"/>
                <a:gd name="T68" fmla="*/ 365 w 463"/>
                <a:gd name="T69" fmla="*/ 2691 h 3004"/>
                <a:gd name="T70" fmla="*/ 356 w 463"/>
                <a:gd name="T71" fmla="*/ 2667 h 3004"/>
                <a:gd name="T72" fmla="*/ 349 w 463"/>
                <a:gd name="T73" fmla="*/ 2643 h 3004"/>
                <a:gd name="T74" fmla="*/ 344 w 463"/>
                <a:gd name="T75" fmla="*/ 2620 h 3004"/>
                <a:gd name="T76" fmla="*/ 337 w 463"/>
                <a:gd name="T77" fmla="*/ 2596 h 3004"/>
                <a:gd name="T78" fmla="*/ 333 w 463"/>
                <a:gd name="T79" fmla="*/ 2572 h 3004"/>
                <a:gd name="T80" fmla="*/ 328 w 463"/>
                <a:gd name="T81" fmla="*/ 2548 h 30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3"/>
                <a:gd name="T124" fmla="*/ 0 h 3004"/>
                <a:gd name="T125" fmla="*/ 463 w 463"/>
                <a:gd name="T126" fmla="*/ 3004 h 30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3" h="3004">
                  <a:moveTo>
                    <a:pt x="325" y="2536"/>
                  </a:moveTo>
                  <a:lnTo>
                    <a:pt x="0" y="0"/>
                  </a:lnTo>
                  <a:lnTo>
                    <a:pt x="0" y="11"/>
                  </a:lnTo>
                  <a:lnTo>
                    <a:pt x="4" y="23"/>
                  </a:lnTo>
                  <a:lnTo>
                    <a:pt x="4" y="35"/>
                  </a:lnTo>
                  <a:lnTo>
                    <a:pt x="8" y="46"/>
                  </a:lnTo>
                  <a:lnTo>
                    <a:pt x="8" y="59"/>
                  </a:lnTo>
                  <a:lnTo>
                    <a:pt x="13" y="71"/>
                  </a:lnTo>
                  <a:lnTo>
                    <a:pt x="16" y="83"/>
                  </a:lnTo>
                  <a:lnTo>
                    <a:pt x="20" y="95"/>
                  </a:lnTo>
                  <a:lnTo>
                    <a:pt x="24" y="106"/>
                  </a:lnTo>
                  <a:lnTo>
                    <a:pt x="28" y="118"/>
                  </a:lnTo>
                  <a:lnTo>
                    <a:pt x="32" y="127"/>
                  </a:lnTo>
                  <a:lnTo>
                    <a:pt x="36" y="138"/>
                  </a:lnTo>
                  <a:lnTo>
                    <a:pt x="39" y="150"/>
                  </a:lnTo>
                  <a:lnTo>
                    <a:pt x="44" y="162"/>
                  </a:lnTo>
                  <a:lnTo>
                    <a:pt x="48" y="173"/>
                  </a:lnTo>
                  <a:lnTo>
                    <a:pt x="52" y="182"/>
                  </a:lnTo>
                  <a:lnTo>
                    <a:pt x="55" y="194"/>
                  </a:lnTo>
                  <a:lnTo>
                    <a:pt x="60" y="205"/>
                  </a:lnTo>
                  <a:lnTo>
                    <a:pt x="64" y="217"/>
                  </a:lnTo>
                  <a:lnTo>
                    <a:pt x="67" y="225"/>
                  </a:lnTo>
                  <a:lnTo>
                    <a:pt x="71" y="237"/>
                  </a:lnTo>
                  <a:lnTo>
                    <a:pt x="76" y="249"/>
                  </a:lnTo>
                  <a:lnTo>
                    <a:pt x="83" y="261"/>
                  </a:lnTo>
                  <a:lnTo>
                    <a:pt x="87" y="268"/>
                  </a:lnTo>
                  <a:lnTo>
                    <a:pt x="92" y="280"/>
                  </a:lnTo>
                  <a:lnTo>
                    <a:pt x="95" y="292"/>
                  </a:lnTo>
                  <a:lnTo>
                    <a:pt x="99" y="305"/>
                  </a:lnTo>
                  <a:lnTo>
                    <a:pt x="103" y="316"/>
                  </a:lnTo>
                  <a:lnTo>
                    <a:pt x="108" y="328"/>
                  </a:lnTo>
                  <a:lnTo>
                    <a:pt x="111" y="336"/>
                  </a:lnTo>
                  <a:lnTo>
                    <a:pt x="115" y="347"/>
                  </a:lnTo>
                  <a:lnTo>
                    <a:pt x="119" y="360"/>
                  </a:lnTo>
                  <a:lnTo>
                    <a:pt x="123" y="372"/>
                  </a:lnTo>
                  <a:lnTo>
                    <a:pt x="127" y="384"/>
                  </a:lnTo>
                  <a:lnTo>
                    <a:pt x="127" y="395"/>
                  </a:lnTo>
                  <a:lnTo>
                    <a:pt x="131" y="407"/>
                  </a:lnTo>
                  <a:lnTo>
                    <a:pt x="135" y="419"/>
                  </a:lnTo>
                  <a:lnTo>
                    <a:pt x="135" y="431"/>
                  </a:lnTo>
                  <a:lnTo>
                    <a:pt x="139" y="447"/>
                  </a:lnTo>
                  <a:lnTo>
                    <a:pt x="139" y="458"/>
                  </a:lnTo>
                  <a:lnTo>
                    <a:pt x="463" y="3004"/>
                  </a:lnTo>
                  <a:lnTo>
                    <a:pt x="460" y="2992"/>
                  </a:lnTo>
                  <a:lnTo>
                    <a:pt x="460" y="2979"/>
                  </a:lnTo>
                  <a:lnTo>
                    <a:pt x="455" y="2967"/>
                  </a:lnTo>
                  <a:lnTo>
                    <a:pt x="451" y="2956"/>
                  </a:lnTo>
                  <a:lnTo>
                    <a:pt x="451" y="2940"/>
                  </a:lnTo>
                  <a:lnTo>
                    <a:pt x="448" y="2928"/>
                  </a:lnTo>
                  <a:lnTo>
                    <a:pt x="444" y="2916"/>
                  </a:lnTo>
                  <a:lnTo>
                    <a:pt x="439" y="2905"/>
                  </a:lnTo>
                  <a:lnTo>
                    <a:pt x="435" y="2893"/>
                  </a:lnTo>
                  <a:lnTo>
                    <a:pt x="435" y="2881"/>
                  </a:lnTo>
                  <a:lnTo>
                    <a:pt x="432" y="2869"/>
                  </a:lnTo>
                  <a:lnTo>
                    <a:pt x="428" y="2856"/>
                  </a:lnTo>
                  <a:lnTo>
                    <a:pt x="423" y="2849"/>
                  </a:lnTo>
                  <a:lnTo>
                    <a:pt x="420" y="2837"/>
                  </a:lnTo>
                  <a:lnTo>
                    <a:pt x="416" y="2826"/>
                  </a:lnTo>
                  <a:lnTo>
                    <a:pt x="412" y="2814"/>
                  </a:lnTo>
                  <a:lnTo>
                    <a:pt x="407" y="2802"/>
                  </a:lnTo>
                  <a:lnTo>
                    <a:pt x="400" y="2789"/>
                  </a:lnTo>
                  <a:lnTo>
                    <a:pt x="396" y="2778"/>
                  </a:lnTo>
                  <a:lnTo>
                    <a:pt x="392" y="2766"/>
                  </a:lnTo>
                  <a:lnTo>
                    <a:pt x="388" y="2758"/>
                  </a:lnTo>
                  <a:lnTo>
                    <a:pt x="384" y="2747"/>
                  </a:lnTo>
                  <a:lnTo>
                    <a:pt x="381" y="2734"/>
                  </a:lnTo>
                  <a:lnTo>
                    <a:pt x="376" y="2722"/>
                  </a:lnTo>
                  <a:lnTo>
                    <a:pt x="372" y="2710"/>
                  </a:lnTo>
                  <a:lnTo>
                    <a:pt x="368" y="2699"/>
                  </a:lnTo>
                  <a:lnTo>
                    <a:pt x="365" y="2691"/>
                  </a:lnTo>
                  <a:lnTo>
                    <a:pt x="360" y="2679"/>
                  </a:lnTo>
                  <a:lnTo>
                    <a:pt x="356" y="2667"/>
                  </a:lnTo>
                  <a:lnTo>
                    <a:pt x="353" y="2655"/>
                  </a:lnTo>
                  <a:lnTo>
                    <a:pt x="349" y="2643"/>
                  </a:lnTo>
                  <a:lnTo>
                    <a:pt x="349" y="2631"/>
                  </a:lnTo>
                  <a:lnTo>
                    <a:pt x="344" y="2620"/>
                  </a:lnTo>
                  <a:lnTo>
                    <a:pt x="340" y="2608"/>
                  </a:lnTo>
                  <a:lnTo>
                    <a:pt x="337" y="2596"/>
                  </a:lnTo>
                  <a:lnTo>
                    <a:pt x="337" y="2583"/>
                  </a:lnTo>
                  <a:lnTo>
                    <a:pt x="333" y="2572"/>
                  </a:lnTo>
                  <a:lnTo>
                    <a:pt x="328" y="2560"/>
                  </a:lnTo>
                  <a:lnTo>
                    <a:pt x="328" y="2548"/>
                  </a:lnTo>
                  <a:lnTo>
                    <a:pt x="325" y="25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6" name="Freeform 293">
              <a:extLst>
                <a:ext uri="{FF2B5EF4-FFF2-40B4-BE49-F238E27FC236}">
                  <a16:creationId xmlns:a16="http://schemas.microsoft.com/office/drawing/2014/main" id="{404511E7-EB08-44DE-969F-154B290B01F4}"/>
                </a:ext>
              </a:extLst>
            </p:cNvPr>
            <p:cNvSpPr>
              <a:spLocks/>
            </p:cNvSpPr>
            <p:nvPr/>
          </p:nvSpPr>
          <p:spPr bwMode="auto">
            <a:xfrm>
              <a:off x="2876" y="2536"/>
              <a:ext cx="93" cy="601"/>
            </a:xfrm>
            <a:custGeom>
              <a:avLst/>
              <a:gdLst>
                <a:gd name="T0" fmla="*/ 0 w 463"/>
                <a:gd name="T1" fmla="*/ 0 h 3004"/>
                <a:gd name="T2" fmla="*/ 4 w 463"/>
                <a:gd name="T3" fmla="*/ 23 h 3004"/>
                <a:gd name="T4" fmla="*/ 8 w 463"/>
                <a:gd name="T5" fmla="*/ 46 h 3004"/>
                <a:gd name="T6" fmla="*/ 13 w 463"/>
                <a:gd name="T7" fmla="*/ 71 h 3004"/>
                <a:gd name="T8" fmla="*/ 20 w 463"/>
                <a:gd name="T9" fmla="*/ 95 h 3004"/>
                <a:gd name="T10" fmla="*/ 28 w 463"/>
                <a:gd name="T11" fmla="*/ 118 h 3004"/>
                <a:gd name="T12" fmla="*/ 36 w 463"/>
                <a:gd name="T13" fmla="*/ 138 h 3004"/>
                <a:gd name="T14" fmla="*/ 44 w 463"/>
                <a:gd name="T15" fmla="*/ 162 h 3004"/>
                <a:gd name="T16" fmla="*/ 52 w 463"/>
                <a:gd name="T17" fmla="*/ 182 h 3004"/>
                <a:gd name="T18" fmla="*/ 60 w 463"/>
                <a:gd name="T19" fmla="*/ 205 h 3004"/>
                <a:gd name="T20" fmla="*/ 67 w 463"/>
                <a:gd name="T21" fmla="*/ 225 h 3004"/>
                <a:gd name="T22" fmla="*/ 76 w 463"/>
                <a:gd name="T23" fmla="*/ 249 h 3004"/>
                <a:gd name="T24" fmla="*/ 87 w 463"/>
                <a:gd name="T25" fmla="*/ 268 h 3004"/>
                <a:gd name="T26" fmla="*/ 95 w 463"/>
                <a:gd name="T27" fmla="*/ 292 h 3004"/>
                <a:gd name="T28" fmla="*/ 103 w 463"/>
                <a:gd name="T29" fmla="*/ 316 h 3004"/>
                <a:gd name="T30" fmla="*/ 111 w 463"/>
                <a:gd name="T31" fmla="*/ 336 h 3004"/>
                <a:gd name="T32" fmla="*/ 119 w 463"/>
                <a:gd name="T33" fmla="*/ 360 h 3004"/>
                <a:gd name="T34" fmla="*/ 127 w 463"/>
                <a:gd name="T35" fmla="*/ 384 h 3004"/>
                <a:gd name="T36" fmla="*/ 131 w 463"/>
                <a:gd name="T37" fmla="*/ 407 h 3004"/>
                <a:gd name="T38" fmla="*/ 135 w 463"/>
                <a:gd name="T39" fmla="*/ 431 h 3004"/>
                <a:gd name="T40" fmla="*/ 139 w 463"/>
                <a:gd name="T41" fmla="*/ 458 h 3004"/>
                <a:gd name="T42" fmla="*/ 460 w 463"/>
                <a:gd name="T43" fmla="*/ 2992 h 3004"/>
                <a:gd name="T44" fmla="*/ 455 w 463"/>
                <a:gd name="T45" fmla="*/ 2967 h 3004"/>
                <a:gd name="T46" fmla="*/ 451 w 463"/>
                <a:gd name="T47" fmla="*/ 2940 h 3004"/>
                <a:gd name="T48" fmla="*/ 444 w 463"/>
                <a:gd name="T49" fmla="*/ 2916 h 3004"/>
                <a:gd name="T50" fmla="*/ 435 w 463"/>
                <a:gd name="T51" fmla="*/ 2893 h 3004"/>
                <a:gd name="T52" fmla="*/ 432 w 463"/>
                <a:gd name="T53" fmla="*/ 2869 h 3004"/>
                <a:gd name="T54" fmla="*/ 423 w 463"/>
                <a:gd name="T55" fmla="*/ 2849 h 3004"/>
                <a:gd name="T56" fmla="*/ 416 w 463"/>
                <a:gd name="T57" fmla="*/ 2826 h 3004"/>
                <a:gd name="T58" fmla="*/ 407 w 463"/>
                <a:gd name="T59" fmla="*/ 2802 h 3004"/>
                <a:gd name="T60" fmla="*/ 396 w 463"/>
                <a:gd name="T61" fmla="*/ 2778 h 3004"/>
                <a:gd name="T62" fmla="*/ 388 w 463"/>
                <a:gd name="T63" fmla="*/ 2758 h 3004"/>
                <a:gd name="T64" fmla="*/ 381 w 463"/>
                <a:gd name="T65" fmla="*/ 2734 h 3004"/>
                <a:gd name="T66" fmla="*/ 372 w 463"/>
                <a:gd name="T67" fmla="*/ 2710 h 3004"/>
                <a:gd name="T68" fmla="*/ 365 w 463"/>
                <a:gd name="T69" fmla="*/ 2691 h 3004"/>
                <a:gd name="T70" fmla="*/ 356 w 463"/>
                <a:gd name="T71" fmla="*/ 2667 h 3004"/>
                <a:gd name="T72" fmla="*/ 349 w 463"/>
                <a:gd name="T73" fmla="*/ 2643 h 3004"/>
                <a:gd name="T74" fmla="*/ 344 w 463"/>
                <a:gd name="T75" fmla="*/ 2620 h 3004"/>
                <a:gd name="T76" fmla="*/ 337 w 463"/>
                <a:gd name="T77" fmla="*/ 2596 h 3004"/>
                <a:gd name="T78" fmla="*/ 333 w 463"/>
                <a:gd name="T79" fmla="*/ 2572 h 3004"/>
                <a:gd name="T80" fmla="*/ 328 w 463"/>
                <a:gd name="T81" fmla="*/ 2548 h 30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3"/>
                <a:gd name="T124" fmla="*/ 0 h 3004"/>
                <a:gd name="T125" fmla="*/ 463 w 463"/>
                <a:gd name="T126" fmla="*/ 3004 h 30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3" h="3004">
                  <a:moveTo>
                    <a:pt x="325" y="2536"/>
                  </a:moveTo>
                  <a:lnTo>
                    <a:pt x="0" y="0"/>
                  </a:lnTo>
                  <a:lnTo>
                    <a:pt x="0" y="11"/>
                  </a:lnTo>
                  <a:lnTo>
                    <a:pt x="4" y="23"/>
                  </a:lnTo>
                  <a:lnTo>
                    <a:pt x="4" y="35"/>
                  </a:lnTo>
                  <a:lnTo>
                    <a:pt x="8" y="46"/>
                  </a:lnTo>
                  <a:lnTo>
                    <a:pt x="8" y="59"/>
                  </a:lnTo>
                  <a:lnTo>
                    <a:pt x="13" y="71"/>
                  </a:lnTo>
                  <a:lnTo>
                    <a:pt x="16" y="83"/>
                  </a:lnTo>
                  <a:lnTo>
                    <a:pt x="20" y="95"/>
                  </a:lnTo>
                  <a:lnTo>
                    <a:pt x="24" y="106"/>
                  </a:lnTo>
                  <a:lnTo>
                    <a:pt x="28" y="118"/>
                  </a:lnTo>
                  <a:lnTo>
                    <a:pt x="32" y="127"/>
                  </a:lnTo>
                  <a:lnTo>
                    <a:pt x="36" y="138"/>
                  </a:lnTo>
                  <a:lnTo>
                    <a:pt x="39" y="150"/>
                  </a:lnTo>
                  <a:lnTo>
                    <a:pt x="44" y="162"/>
                  </a:lnTo>
                  <a:lnTo>
                    <a:pt x="48" y="173"/>
                  </a:lnTo>
                  <a:lnTo>
                    <a:pt x="52" y="182"/>
                  </a:lnTo>
                  <a:lnTo>
                    <a:pt x="55" y="194"/>
                  </a:lnTo>
                  <a:lnTo>
                    <a:pt x="60" y="205"/>
                  </a:lnTo>
                  <a:lnTo>
                    <a:pt x="64" y="217"/>
                  </a:lnTo>
                  <a:lnTo>
                    <a:pt x="67" y="225"/>
                  </a:lnTo>
                  <a:lnTo>
                    <a:pt x="71" y="237"/>
                  </a:lnTo>
                  <a:lnTo>
                    <a:pt x="76" y="249"/>
                  </a:lnTo>
                  <a:lnTo>
                    <a:pt x="83" y="261"/>
                  </a:lnTo>
                  <a:lnTo>
                    <a:pt x="87" y="268"/>
                  </a:lnTo>
                  <a:lnTo>
                    <a:pt x="92" y="280"/>
                  </a:lnTo>
                  <a:lnTo>
                    <a:pt x="95" y="292"/>
                  </a:lnTo>
                  <a:lnTo>
                    <a:pt x="99" y="305"/>
                  </a:lnTo>
                  <a:lnTo>
                    <a:pt x="103" y="316"/>
                  </a:lnTo>
                  <a:lnTo>
                    <a:pt x="108" y="328"/>
                  </a:lnTo>
                  <a:lnTo>
                    <a:pt x="111" y="336"/>
                  </a:lnTo>
                  <a:lnTo>
                    <a:pt x="115" y="347"/>
                  </a:lnTo>
                  <a:lnTo>
                    <a:pt x="119" y="360"/>
                  </a:lnTo>
                  <a:lnTo>
                    <a:pt x="123" y="372"/>
                  </a:lnTo>
                  <a:lnTo>
                    <a:pt x="127" y="384"/>
                  </a:lnTo>
                  <a:lnTo>
                    <a:pt x="127" y="395"/>
                  </a:lnTo>
                  <a:lnTo>
                    <a:pt x="131" y="407"/>
                  </a:lnTo>
                  <a:lnTo>
                    <a:pt x="135" y="419"/>
                  </a:lnTo>
                  <a:lnTo>
                    <a:pt x="135" y="431"/>
                  </a:lnTo>
                  <a:lnTo>
                    <a:pt x="139" y="447"/>
                  </a:lnTo>
                  <a:lnTo>
                    <a:pt x="139" y="458"/>
                  </a:lnTo>
                  <a:lnTo>
                    <a:pt x="463" y="3004"/>
                  </a:lnTo>
                  <a:lnTo>
                    <a:pt x="460" y="2992"/>
                  </a:lnTo>
                  <a:lnTo>
                    <a:pt x="460" y="2979"/>
                  </a:lnTo>
                  <a:lnTo>
                    <a:pt x="455" y="2967"/>
                  </a:lnTo>
                  <a:lnTo>
                    <a:pt x="451" y="2956"/>
                  </a:lnTo>
                  <a:lnTo>
                    <a:pt x="451" y="2940"/>
                  </a:lnTo>
                  <a:lnTo>
                    <a:pt x="448" y="2928"/>
                  </a:lnTo>
                  <a:lnTo>
                    <a:pt x="444" y="2916"/>
                  </a:lnTo>
                  <a:lnTo>
                    <a:pt x="439" y="2905"/>
                  </a:lnTo>
                  <a:lnTo>
                    <a:pt x="435" y="2893"/>
                  </a:lnTo>
                  <a:lnTo>
                    <a:pt x="435" y="2881"/>
                  </a:lnTo>
                  <a:lnTo>
                    <a:pt x="432" y="2869"/>
                  </a:lnTo>
                  <a:lnTo>
                    <a:pt x="428" y="2856"/>
                  </a:lnTo>
                  <a:lnTo>
                    <a:pt x="423" y="2849"/>
                  </a:lnTo>
                  <a:lnTo>
                    <a:pt x="420" y="2837"/>
                  </a:lnTo>
                  <a:lnTo>
                    <a:pt x="416" y="2826"/>
                  </a:lnTo>
                  <a:lnTo>
                    <a:pt x="412" y="2814"/>
                  </a:lnTo>
                  <a:lnTo>
                    <a:pt x="407" y="2802"/>
                  </a:lnTo>
                  <a:lnTo>
                    <a:pt x="400" y="2789"/>
                  </a:lnTo>
                  <a:lnTo>
                    <a:pt x="396" y="2778"/>
                  </a:lnTo>
                  <a:lnTo>
                    <a:pt x="392" y="2766"/>
                  </a:lnTo>
                  <a:lnTo>
                    <a:pt x="388" y="2758"/>
                  </a:lnTo>
                  <a:lnTo>
                    <a:pt x="384" y="2747"/>
                  </a:lnTo>
                  <a:lnTo>
                    <a:pt x="381" y="2734"/>
                  </a:lnTo>
                  <a:lnTo>
                    <a:pt x="376" y="2722"/>
                  </a:lnTo>
                  <a:lnTo>
                    <a:pt x="372" y="2710"/>
                  </a:lnTo>
                  <a:lnTo>
                    <a:pt x="368" y="2699"/>
                  </a:lnTo>
                  <a:lnTo>
                    <a:pt x="365" y="2691"/>
                  </a:lnTo>
                  <a:lnTo>
                    <a:pt x="360" y="2679"/>
                  </a:lnTo>
                  <a:lnTo>
                    <a:pt x="356" y="2667"/>
                  </a:lnTo>
                  <a:lnTo>
                    <a:pt x="353" y="2655"/>
                  </a:lnTo>
                  <a:lnTo>
                    <a:pt x="349" y="2643"/>
                  </a:lnTo>
                  <a:lnTo>
                    <a:pt x="349" y="2631"/>
                  </a:lnTo>
                  <a:lnTo>
                    <a:pt x="344" y="2620"/>
                  </a:lnTo>
                  <a:lnTo>
                    <a:pt x="340" y="2608"/>
                  </a:lnTo>
                  <a:lnTo>
                    <a:pt x="337" y="2596"/>
                  </a:lnTo>
                  <a:lnTo>
                    <a:pt x="337" y="2583"/>
                  </a:lnTo>
                  <a:lnTo>
                    <a:pt x="333" y="2572"/>
                  </a:lnTo>
                  <a:lnTo>
                    <a:pt x="328" y="2560"/>
                  </a:lnTo>
                  <a:lnTo>
                    <a:pt x="328" y="2548"/>
                  </a:lnTo>
                  <a:lnTo>
                    <a:pt x="325" y="25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7" name="Freeform 294">
              <a:extLst>
                <a:ext uri="{FF2B5EF4-FFF2-40B4-BE49-F238E27FC236}">
                  <a16:creationId xmlns:a16="http://schemas.microsoft.com/office/drawing/2014/main" id="{87F5DF9B-5C12-4173-B1C4-26A37AF8BB7B}"/>
                </a:ext>
              </a:extLst>
            </p:cNvPr>
            <p:cNvSpPr>
              <a:spLocks/>
            </p:cNvSpPr>
            <p:nvPr/>
          </p:nvSpPr>
          <p:spPr bwMode="auto">
            <a:xfrm>
              <a:off x="3658" y="2280"/>
              <a:ext cx="71" cy="643"/>
            </a:xfrm>
            <a:custGeom>
              <a:avLst/>
              <a:gdLst>
                <a:gd name="T0" fmla="*/ 328 w 352"/>
                <a:gd name="T1" fmla="*/ 2607 h 3213"/>
                <a:gd name="T2" fmla="*/ 316 w 352"/>
                <a:gd name="T3" fmla="*/ 2639 h 3213"/>
                <a:gd name="T4" fmla="*/ 304 w 352"/>
                <a:gd name="T5" fmla="*/ 2667 h 3213"/>
                <a:gd name="T6" fmla="*/ 292 w 352"/>
                <a:gd name="T7" fmla="*/ 2699 h 3213"/>
                <a:gd name="T8" fmla="*/ 281 w 352"/>
                <a:gd name="T9" fmla="*/ 2726 h 3213"/>
                <a:gd name="T10" fmla="*/ 269 w 352"/>
                <a:gd name="T11" fmla="*/ 2757 h 3213"/>
                <a:gd name="T12" fmla="*/ 253 w 352"/>
                <a:gd name="T13" fmla="*/ 2789 h 3213"/>
                <a:gd name="T14" fmla="*/ 241 w 352"/>
                <a:gd name="T15" fmla="*/ 2821 h 3213"/>
                <a:gd name="T16" fmla="*/ 225 w 352"/>
                <a:gd name="T17" fmla="*/ 2852 h 3213"/>
                <a:gd name="T18" fmla="*/ 209 w 352"/>
                <a:gd name="T19" fmla="*/ 2880 h 3213"/>
                <a:gd name="T20" fmla="*/ 193 w 352"/>
                <a:gd name="T21" fmla="*/ 2912 h 3213"/>
                <a:gd name="T22" fmla="*/ 178 w 352"/>
                <a:gd name="T23" fmla="*/ 2944 h 3213"/>
                <a:gd name="T24" fmla="*/ 158 w 352"/>
                <a:gd name="T25" fmla="*/ 2975 h 3213"/>
                <a:gd name="T26" fmla="*/ 142 w 352"/>
                <a:gd name="T27" fmla="*/ 3007 h 3213"/>
                <a:gd name="T28" fmla="*/ 123 w 352"/>
                <a:gd name="T29" fmla="*/ 3035 h 3213"/>
                <a:gd name="T30" fmla="*/ 107 w 352"/>
                <a:gd name="T31" fmla="*/ 3067 h 3213"/>
                <a:gd name="T32" fmla="*/ 86 w 352"/>
                <a:gd name="T33" fmla="*/ 3098 h 3213"/>
                <a:gd name="T34" fmla="*/ 67 w 352"/>
                <a:gd name="T35" fmla="*/ 3125 h 3213"/>
                <a:gd name="T36" fmla="*/ 47 w 352"/>
                <a:gd name="T37" fmla="*/ 3157 h 3213"/>
                <a:gd name="T38" fmla="*/ 28 w 352"/>
                <a:gd name="T39" fmla="*/ 3185 h 3213"/>
                <a:gd name="T40" fmla="*/ 3 w 352"/>
                <a:gd name="T41" fmla="*/ 3213 h 3213"/>
                <a:gd name="T42" fmla="*/ 12 w 352"/>
                <a:gd name="T43" fmla="*/ 581 h 3213"/>
                <a:gd name="T44" fmla="*/ 35 w 352"/>
                <a:gd name="T45" fmla="*/ 553 h 3213"/>
                <a:gd name="T46" fmla="*/ 55 w 352"/>
                <a:gd name="T47" fmla="*/ 525 h 3213"/>
                <a:gd name="T48" fmla="*/ 79 w 352"/>
                <a:gd name="T49" fmla="*/ 493 h 3213"/>
                <a:gd name="T50" fmla="*/ 98 w 352"/>
                <a:gd name="T51" fmla="*/ 466 h 3213"/>
                <a:gd name="T52" fmla="*/ 118 w 352"/>
                <a:gd name="T53" fmla="*/ 435 h 3213"/>
                <a:gd name="T54" fmla="*/ 138 w 352"/>
                <a:gd name="T55" fmla="*/ 407 h 3213"/>
                <a:gd name="T56" fmla="*/ 158 w 352"/>
                <a:gd name="T57" fmla="*/ 375 h 3213"/>
                <a:gd name="T58" fmla="*/ 178 w 352"/>
                <a:gd name="T59" fmla="*/ 343 h 3213"/>
                <a:gd name="T60" fmla="*/ 197 w 352"/>
                <a:gd name="T61" fmla="*/ 312 h 3213"/>
                <a:gd name="T62" fmla="*/ 213 w 352"/>
                <a:gd name="T63" fmla="*/ 284 h 3213"/>
                <a:gd name="T64" fmla="*/ 233 w 352"/>
                <a:gd name="T65" fmla="*/ 252 h 3213"/>
                <a:gd name="T66" fmla="*/ 249 w 352"/>
                <a:gd name="T67" fmla="*/ 220 h 3213"/>
                <a:gd name="T68" fmla="*/ 265 w 352"/>
                <a:gd name="T69" fmla="*/ 189 h 3213"/>
                <a:gd name="T70" fmla="*/ 281 w 352"/>
                <a:gd name="T71" fmla="*/ 162 h 3213"/>
                <a:gd name="T72" fmla="*/ 292 w 352"/>
                <a:gd name="T73" fmla="*/ 130 h 3213"/>
                <a:gd name="T74" fmla="*/ 308 w 352"/>
                <a:gd name="T75" fmla="*/ 102 h 3213"/>
                <a:gd name="T76" fmla="*/ 320 w 352"/>
                <a:gd name="T77" fmla="*/ 70 h 3213"/>
                <a:gd name="T78" fmla="*/ 332 w 352"/>
                <a:gd name="T79" fmla="*/ 42 h 3213"/>
                <a:gd name="T80" fmla="*/ 348 w 352"/>
                <a:gd name="T81" fmla="*/ 11 h 3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2"/>
                <a:gd name="T124" fmla="*/ 0 h 3213"/>
                <a:gd name="T125" fmla="*/ 352 w 352"/>
                <a:gd name="T126" fmla="*/ 3213 h 3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2" h="3213">
                  <a:moveTo>
                    <a:pt x="352" y="0"/>
                  </a:moveTo>
                  <a:lnTo>
                    <a:pt x="328" y="2607"/>
                  </a:lnTo>
                  <a:lnTo>
                    <a:pt x="324" y="2623"/>
                  </a:lnTo>
                  <a:lnTo>
                    <a:pt x="316" y="2639"/>
                  </a:lnTo>
                  <a:lnTo>
                    <a:pt x="313" y="2651"/>
                  </a:lnTo>
                  <a:lnTo>
                    <a:pt x="304" y="2667"/>
                  </a:lnTo>
                  <a:lnTo>
                    <a:pt x="301" y="2683"/>
                  </a:lnTo>
                  <a:lnTo>
                    <a:pt x="292" y="2699"/>
                  </a:lnTo>
                  <a:lnTo>
                    <a:pt x="288" y="2715"/>
                  </a:lnTo>
                  <a:lnTo>
                    <a:pt x="281" y="2726"/>
                  </a:lnTo>
                  <a:lnTo>
                    <a:pt x="276" y="2742"/>
                  </a:lnTo>
                  <a:lnTo>
                    <a:pt x="269" y="2757"/>
                  </a:lnTo>
                  <a:lnTo>
                    <a:pt x="260" y="2773"/>
                  </a:lnTo>
                  <a:lnTo>
                    <a:pt x="253" y="2789"/>
                  </a:lnTo>
                  <a:lnTo>
                    <a:pt x="249" y="2805"/>
                  </a:lnTo>
                  <a:lnTo>
                    <a:pt x="241" y="2821"/>
                  </a:lnTo>
                  <a:lnTo>
                    <a:pt x="233" y="2837"/>
                  </a:lnTo>
                  <a:lnTo>
                    <a:pt x="225" y="2852"/>
                  </a:lnTo>
                  <a:lnTo>
                    <a:pt x="218" y="2865"/>
                  </a:lnTo>
                  <a:lnTo>
                    <a:pt x="209" y="2880"/>
                  </a:lnTo>
                  <a:lnTo>
                    <a:pt x="202" y="2896"/>
                  </a:lnTo>
                  <a:lnTo>
                    <a:pt x="193" y="2912"/>
                  </a:lnTo>
                  <a:lnTo>
                    <a:pt x="186" y="2928"/>
                  </a:lnTo>
                  <a:lnTo>
                    <a:pt x="178" y="2944"/>
                  </a:lnTo>
                  <a:lnTo>
                    <a:pt x="170" y="2960"/>
                  </a:lnTo>
                  <a:lnTo>
                    <a:pt x="158" y="2975"/>
                  </a:lnTo>
                  <a:lnTo>
                    <a:pt x="150" y="2991"/>
                  </a:lnTo>
                  <a:lnTo>
                    <a:pt x="142" y="3007"/>
                  </a:lnTo>
                  <a:lnTo>
                    <a:pt x="134" y="3019"/>
                  </a:lnTo>
                  <a:lnTo>
                    <a:pt x="123" y="3035"/>
                  </a:lnTo>
                  <a:lnTo>
                    <a:pt x="114" y="3051"/>
                  </a:lnTo>
                  <a:lnTo>
                    <a:pt x="107" y="3067"/>
                  </a:lnTo>
                  <a:lnTo>
                    <a:pt x="95" y="3083"/>
                  </a:lnTo>
                  <a:lnTo>
                    <a:pt x="86" y="3098"/>
                  </a:lnTo>
                  <a:lnTo>
                    <a:pt x="75" y="3110"/>
                  </a:lnTo>
                  <a:lnTo>
                    <a:pt x="67" y="3125"/>
                  </a:lnTo>
                  <a:lnTo>
                    <a:pt x="55" y="3141"/>
                  </a:lnTo>
                  <a:lnTo>
                    <a:pt x="47" y="3157"/>
                  </a:lnTo>
                  <a:lnTo>
                    <a:pt x="35" y="3169"/>
                  </a:lnTo>
                  <a:lnTo>
                    <a:pt x="28" y="3185"/>
                  </a:lnTo>
                  <a:lnTo>
                    <a:pt x="15" y="3201"/>
                  </a:lnTo>
                  <a:lnTo>
                    <a:pt x="3" y="3213"/>
                  </a:lnTo>
                  <a:lnTo>
                    <a:pt x="0" y="597"/>
                  </a:lnTo>
                  <a:lnTo>
                    <a:pt x="12" y="581"/>
                  </a:lnTo>
                  <a:lnTo>
                    <a:pt x="23" y="569"/>
                  </a:lnTo>
                  <a:lnTo>
                    <a:pt x="35" y="553"/>
                  </a:lnTo>
                  <a:lnTo>
                    <a:pt x="47" y="541"/>
                  </a:lnTo>
                  <a:lnTo>
                    <a:pt x="55" y="525"/>
                  </a:lnTo>
                  <a:lnTo>
                    <a:pt x="67" y="509"/>
                  </a:lnTo>
                  <a:lnTo>
                    <a:pt x="79" y="493"/>
                  </a:lnTo>
                  <a:lnTo>
                    <a:pt x="86" y="482"/>
                  </a:lnTo>
                  <a:lnTo>
                    <a:pt x="98" y="466"/>
                  </a:lnTo>
                  <a:lnTo>
                    <a:pt x="110" y="451"/>
                  </a:lnTo>
                  <a:lnTo>
                    <a:pt x="118" y="435"/>
                  </a:lnTo>
                  <a:lnTo>
                    <a:pt x="130" y="419"/>
                  </a:lnTo>
                  <a:lnTo>
                    <a:pt x="138" y="407"/>
                  </a:lnTo>
                  <a:lnTo>
                    <a:pt x="150" y="391"/>
                  </a:lnTo>
                  <a:lnTo>
                    <a:pt x="158" y="375"/>
                  </a:lnTo>
                  <a:lnTo>
                    <a:pt x="170" y="359"/>
                  </a:lnTo>
                  <a:lnTo>
                    <a:pt x="178" y="343"/>
                  </a:lnTo>
                  <a:lnTo>
                    <a:pt x="186" y="328"/>
                  </a:lnTo>
                  <a:lnTo>
                    <a:pt x="197" y="312"/>
                  </a:lnTo>
                  <a:lnTo>
                    <a:pt x="205" y="300"/>
                  </a:lnTo>
                  <a:lnTo>
                    <a:pt x="213" y="284"/>
                  </a:lnTo>
                  <a:lnTo>
                    <a:pt x="221" y="268"/>
                  </a:lnTo>
                  <a:lnTo>
                    <a:pt x="233" y="252"/>
                  </a:lnTo>
                  <a:lnTo>
                    <a:pt x="241" y="236"/>
                  </a:lnTo>
                  <a:lnTo>
                    <a:pt x="249" y="220"/>
                  </a:lnTo>
                  <a:lnTo>
                    <a:pt x="257" y="205"/>
                  </a:lnTo>
                  <a:lnTo>
                    <a:pt x="265" y="189"/>
                  </a:lnTo>
                  <a:lnTo>
                    <a:pt x="273" y="178"/>
                  </a:lnTo>
                  <a:lnTo>
                    <a:pt x="281" y="162"/>
                  </a:lnTo>
                  <a:lnTo>
                    <a:pt x="288" y="146"/>
                  </a:lnTo>
                  <a:lnTo>
                    <a:pt x="292" y="130"/>
                  </a:lnTo>
                  <a:lnTo>
                    <a:pt x="301" y="114"/>
                  </a:lnTo>
                  <a:lnTo>
                    <a:pt x="308" y="102"/>
                  </a:lnTo>
                  <a:lnTo>
                    <a:pt x="316" y="86"/>
                  </a:lnTo>
                  <a:lnTo>
                    <a:pt x="320" y="70"/>
                  </a:lnTo>
                  <a:lnTo>
                    <a:pt x="328" y="55"/>
                  </a:lnTo>
                  <a:lnTo>
                    <a:pt x="332" y="42"/>
                  </a:lnTo>
                  <a:lnTo>
                    <a:pt x="340" y="27"/>
                  </a:lnTo>
                  <a:lnTo>
                    <a:pt x="348" y="11"/>
                  </a:lnTo>
                  <a:lnTo>
                    <a:pt x="352"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8" name="Freeform 295">
              <a:extLst>
                <a:ext uri="{FF2B5EF4-FFF2-40B4-BE49-F238E27FC236}">
                  <a16:creationId xmlns:a16="http://schemas.microsoft.com/office/drawing/2014/main" id="{97367E49-32D8-47ED-A261-D594C2E357CF}"/>
                </a:ext>
              </a:extLst>
            </p:cNvPr>
            <p:cNvSpPr>
              <a:spLocks/>
            </p:cNvSpPr>
            <p:nvPr/>
          </p:nvSpPr>
          <p:spPr bwMode="auto">
            <a:xfrm>
              <a:off x="3565" y="2400"/>
              <a:ext cx="94" cy="600"/>
            </a:xfrm>
            <a:custGeom>
              <a:avLst/>
              <a:gdLst>
                <a:gd name="T0" fmla="*/ 470 w 470"/>
                <a:gd name="T1" fmla="*/ 2616 h 3000"/>
                <a:gd name="T2" fmla="*/ 454 w 470"/>
                <a:gd name="T3" fmla="*/ 2639 h 3000"/>
                <a:gd name="T4" fmla="*/ 435 w 470"/>
                <a:gd name="T5" fmla="*/ 2667 h 3000"/>
                <a:gd name="T6" fmla="*/ 415 w 470"/>
                <a:gd name="T7" fmla="*/ 2692 h 3000"/>
                <a:gd name="T8" fmla="*/ 396 w 470"/>
                <a:gd name="T9" fmla="*/ 2711 h 3000"/>
                <a:gd name="T10" fmla="*/ 375 w 470"/>
                <a:gd name="T11" fmla="*/ 2734 h 3000"/>
                <a:gd name="T12" fmla="*/ 356 w 470"/>
                <a:gd name="T13" fmla="*/ 2759 h 3000"/>
                <a:gd name="T14" fmla="*/ 336 w 470"/>
                <a:gd name="T15" fmla="*/ 2778 h 3000"/>
                <a:gd name="T16" fmla="*/ 312 w 470"/>
                <a:gd name="T17" fmla="*/ 2801 h 3000"/>
                <a:gd name="T18" fmla="*/ 292 w 470"/>
                <a:gd name="T19" fmla="*/ 2822 h 3000"/>
                <a:gd name="T20" fmla="*/ 273 w 470"/>
                <a:gd name="T21" fmla="*/ 2842 h 3000"/>
                <a:gd name="T22" fmla="*/ 249 w 470"/>
                <a:gd name="T23" fmla="*/ 2861 h 3000"/>
                <a:gd name="T24" fmla="*/ 229 w 470"/>
                <a:gd name="T25" fmla="*/ 2881 h 3000"/>
                <a:gd name="T26" fmla="*/ 206 w 470"/>
                <a:gd name="T27" fmla="*/ 2896 h 3000"/>
                <a:gd name="T28" fmla="*/ 181 w 470"/>
                <a:gd name="T29" fmla="*/ 2912 h 3000"/>
                <a:gd name="T30" fmla="*/ 162 w 470"/>
                <a:gd name="T31" fmla="*/ 2933 h 3000"/>
                <a:gd name="T32" fmla="*/ 138 w 470"/>
                <a:gd name="T33" fmla="*/ 2944 h 3000"/>
                <a:gd name="T34" fmla="*/ 114 w 470"/>
                <a:gd name="T35" fmla="*/ 2960 h 3000"/>
                <a:gd name="T36" fmla="*/ 90 w 470"/>
                <a:gd name="T37" fmla="*/ 2976 h 3000"/>
                <a:gd name="T38" fmla="*/ 67 w 470"/>
                <a:gd name="T39" fmla="*/ 2988 h 3000"/>
                <a:gd name="T40" fmla="*/ 43 w 470"/>
                <a:gd name="T41" fmla="*/ 3000 h 3000"/>
                <a:gd name="T42" fmla="*/ 11 w 470"/>
                <a:gd name="T43" fmla="*/ 380 h 3000"/>
                <a:gd name="T44" fmla="*/ 39 w 470"/>
                <a:gd name="T45" fmla="*/ 368 h 3000"/>
                <a:gd name="T46" fmla="*/ 63 w 470"/>
                <a:gd name="T47" fmla="*/ 352 h 3000"/>
                <a:gd name="T48" fmla="*/ 90 w 470"/>
                <a:gd name="T49" fmla="*/ 340 h 3000"/>
                <a:gd name="T50" fmla="*/ 114 w 470"/>
                <a:gd name="T51" fmla="*/ 324 h 3000"/>
                <a:gd name="T52" fmla="*/ 138 w 470"/>
                <a:gd name="T53" fmla="*/ 308 h 3000"/>
                <a:gd name="T54" fmla="*/ 162 w 470"/>
                <a:gd name="T55" fmla="*/ 289 h 3000"/>
                <a:gd name="T56" fmla="*/ 190 w 470"/>
                <a:gd name="T57" fmla="*/ 273 h 3000"/>
                <a:gd name="T58" fmla="*/ 213 w 470"/>
                <a:gd name="T59" fmla="*/ 253 h 3000"/>
                <a:gd name="T60" fmla="*/ 237 w 470"/>
                <a:gd name="T61" fmla="*/ 237 h 3000"/>
                <a:gd name="T62" fmla="*/ 261 w 470"/>
                <a:gd name="T63" fmla="*/ 218 h 3000"/>
                <a:gd name="T64" fmla="*/ 280 w 470"/>
                <a:gd name="T65" fmla="*/ 194 h 3000"/>
                <a:gd name="T66" fmla="*/ 304 w 470"/>
                <a:gd name="T67" fmla="*/ 174 h 3000"/>
                <a:gd name="T68" fmla="*/ 328 w 470"/>
                <a:gd name="T69" fmla="*/ 155 h 3000"/>
                <a:gd name="T70" fmla="*/ 352 w 470"/>
                <a:gd name="T71" fmla="*/ 130 h 3000"/>
                <a:gd name="T72" fmla="*/ 372 w 470"/>
                <a:gd name="T73" fmla="*/ 107 h 3000"/>
                <a:gd name="T74" fmla="*/ 396 w 470"/>
                <a:gd name="T75" fmla="*/ 83 h 3000"/>
                <a:gd name="T76" fmla="*/ 415 w 470"/>
                <a:gd name="T77" fmla="*/ 59 h 3000"/>
                <a:gd name="T78" fmla="*/ 435 w 470"/>
                <a:gd name="T79" fmla="*/ 35 h 3000"/>
                <a:gd name="T80" fmla="*/ 458 w 470"/>
                <a:gd name="T81" fmla="*/ 12 h 3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0"/>
                <a:gd name="T124" fmla="*/ 0 h 3000"/>
                <a:gd name="T125" fmla="*/ 470 w 470"/>
                <a:gd name="T126" fmla="*/ 3000 h 3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0" h="3000">
                  <a:moveTo>
                    <a:pt x="467" y="0"/>
                  </a:moveTo>
                  <a:lnTo>
                    <a:pt x="470" y="2616"/>
                  </a:lnTo>
                  <a:lnTo>
                    <a:pt x="463" y="2627"/>
                  </a:lnTo>
                  <a:lnTo>
                    <a:pt x="454" y="2639"/>
                  </a:lnTo>
                  <a:lnTo>
                    <a:pt x="442" y="2655"/>
                  </a:lnTo>
                  <a:lnTo>
                    <a:pt x="435" y="2667"/>
                  </a:lnTo>
                  <a:lnTo>
                    <a:pt x="423" y="2679"/>
                  </a:lnTo>
                  <a:lnTo>
                    <a:pt x="415" y="2692"/>
                  </a:lnTo>
                  <a:lnTo>
                    <a:pt x="403" y="2703"/>
                  </a:lnTo>
                  <a:lnTo>
                    <a:pt x="396" y="2711"/>
                  </a:lnTo>
                  <a:lnTo>
                    <a:pt x="384" y="2722"/>
                  </a:lnTo>
                  <a:lnTo>
                    <a:pt x="375" y="2734"/>
                  </a:lnTo>
                  <a:lnTo>
                    <a:pt x="364" y="2746"/>
                  </a:lnTo>
                  <a:lnTo>
                    <a:pt x="356" y="2759"/>
                  </a:lnTo>
                  <a:lnTo>
                    <a:pt x="344" y="2770"/>
                  </a:lnTo>
                  <a:lnTo>
                    <a:pt x="336" y="2778"/>
                  </a:lnTo>
                  <a:lnTo>
                    <a:pt x="324" y="2790"/>
                  </a:lnTo>
                  <a:lnTo>
                    <a:pt x="312" y="2801"/>
                  </a:lnTo>
                  <a:lnTo>
                    <a:pt x="304" y="2810"/>
                  </a:lnTo>
                  <a:lnTo>
                    <a:pt x="292" y="2822"/>
                  </a:lnTo>
                  <a:lnTo>
                    <a:pt x="280" y="2833"/>
                  </a:lnTo>
                  <a:lnTo>
                    <a:pt x="273" y="2842"/>
                  </a:lnTo>
                  <a:lnTo>
                    <a:pt x="261" y="2854"/>
                  </a:lnTo>
                  <a:lnTo>
                    <a:pt x="249" y="2861"/>
                  </a:lnTo>
                  <a:lnTo>
                    <a:pt x="237" y="2869"/>
                  </a:lnTo>
                  <a:lnTo>
                    <a:pt x="229" y="2881"/>
                  </a:lnTo>
                  <a:lnTo>
                    <a:pt x="217" y="2889"/>
                  </a:lnTo>
                  <a:lnTo>
                    <a:pt x="206" y="2896"/>
                  </a:lnTo>
                  <a:lnTo>
                    <a:pt x="194" y="2905"/>
                  </a:lnTo>
                  <a:lnTo>
                    <a:pt x="181" y="2912"/>
                  </a:lnTo>
                  <a:lnTo>
                    <a:pt x="169" y="2924"/>
                  </a:lnTo>
                  <a:lnTo>
                    <a:pt x="162" y="2933"/>
                  </a:lnTo>
                  <a:lnTo>
                    <a:pt x="150" y="2940"/>
                  </a:lnTo>
                  <a:lnTo>
                    <a:pt x="138" y="2944"/>
                  </a:lnTo>
                  <a:lnTo>
                    <a:pt x="127" y="2952"/>
                  </a:lnTo>
                  <a:lnTo>
                    <a:pt x="114" y="2960"/>
                  </a:lnTo>
                  <a:lnTo>
                    <a:pt x="102" y="2968"/>
                  </a:lnTo>
                  <a:lnTo>
                    <a:pt x="90" y="2976"/>
                  </a:lnTo>
                  <a:lnTo>
                    <a:pt x="79" y="2980"/>
                  </a:lnTo>
                  <a:lnTo>
                    <a:pt x="67" y="2988"/>
                  </a:lnTo>
                  <a:lnTo>
                    <a:pt x="55" y="2992"/>
                  </a:lnTo>
                  <a:lnTo>
                    <a:pt x="43" y="3000"/>
                  </a:lnTo>
                  <a:lnTo>
                    <a:pt x="0" y="384"/>
                  </a:lnTo>
                  <a:lnTo>
                    <a:pt x="11" y="380"/>
                  </a:lnTo>
                  <a:lnTo>
                    <a:pt x="27" y="372"/>
                  </a:lnTo>
                  <a:lnTo>
                    <a:pt x="39" y="368"/>
                  </a:lnTo>
                  <a:lnTo>
                    <a:pt x="51" y="359"/>
                  </a:lnTo>
                  <a:lnTo>
                    <a:pt x="63" y="352"/>
                  </a:lnTo>
                  <a:lnTo>
                    <a:pt x="74" y="348"/>
                  </a:lnTo>
                  <a:lnTo>
                    <a:pt x="90" y="340"/>
                  </a:lnTo>
                  <a:lnTo>
                    <a:pt x="102" y="332"/>
                  </a:lnTo>
                  <a:lnTo>
                    <a:pt x="114" y="324"/>
                  </a:lnTo>
                  <a:lnTo>
                    <a:pt x="127" y="317"/>
                  </a:lnTo>
                  <a:lnTo>
                    <a:pt x="138" y="308"/>
                  </a:lnTo>
                  <a:lnTo>
                    <a:pt x="150" y="301"/>
                  </a:lnTo>
                  <a:lnTo>
                    <a:pt x="162" y="289"/>
                  </a:lnTo>
                  <a:lnTo>
                    <a:pt x="174" y="280"/>
                  </a:lnTo>
                  <a:lnTo>
                    <a:pt x="190" y="273"/>
                  </a:lnTo>
                  <a:lnTo>
                    <a:pt x="201" y="264"/>
                  </a:lnTo>
                  <a:lnTo>
                    <a:pt x="213" y="253"/>
                  </a:lnTo>
                  <a:lnTo>
                    <a:pt x="225" y="245"/>
                  </a:lnTo>
                  <a:lnTo>
                    <a:pt x="237" y="237"/>
                  </a:lnTo>
                  <a:lnTo>
                    <a:pt x="249" y="225"/>
                  </a:lnTo>
                  <a:lnTo>
                    <a:pt x="261" y="218"/>
                  </a:lnTo>
                  <a:lnTo>
                    <a:pt x="273" y="206"/>
                  </a:lnTo>
                  <a:lnTo>
                    <a:pt x="280" y="194"/>
                  </a:lnTo>
                  <a:lnTo>
                    <a:pt x="292" y="186"/>
                  </a:lnTo>
                  <a:lnTo>
                    <a:pt x="304" y="174"/>
                  </a:lnTo>
                  <a:lnTo>
                    <a:pt x="317" y="162"/>
                  </a:lnTo>
                  <a:lnTo>
                    <a:pt x="328" y="155"/>
                  </a:lnTo>
                  <a:lnTo>
                    <a:pt x="340" y="142"/>
                  </a:lnTo>
                  <a:lnTo>
                    <a:pt x="352" y="130"/>
                  </a:lnTo>
                  <a:lnTo>
                    <a:pt x="359" y="118"/>
                  </a:lnTo>
                  <a:lnTo>
                    <a:pt x="372" y="107"/>
                  </a:lnTo>
                  <a:lnTo>
                    <a:pt x="384" y="95"/>
                  </a:lnTo>
                  <a:lnTo>
                    <a:pt x="396" y="83"/>
                  </a:lnTo>
                  <a:lnTo>
                    <a:pt x="403" y="71"/>
                  </a:lnTo>
                  <a:lnTo>
                    <a:pt x="415" y="59"/>
                  </a:lnTo>
                  <a:lnTo>
                    <a:pt x="426" y="47"/>
                  </a:lnTo>
                  <a:lnTo>
                    <a:pt x="435" y="35"/>
                  </a:lnTo>
                  <a:lnTo>
                    <a:pt x="447" y="23"/>
                  </a:lnTo>
                  <a:lnTo>
                    <a:pt x="458" y="12"/>
                  </a:lnTo>
                  <a:lnTo>
                    <a:pt x="467"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89" name="Freeform 296">
              <a:extLst>
                <a:ext uri="{FF2B5EF4-FFF2-40B4-BE49-F238E27FC236}">
                  <a16:creationId xmlns:a16="http://schemas.microsoft.com/office/drawing/2014/main" id="{458D76F5-5776-45CD-8F19-F9CB8B9B6083}"/>
                </a:ext>
              </a:extLst>
            </p:cNvPr>
            <p:cNvSpPr>
              <a:spLocks/>
            </p:cNvSpPr>
            <p:nvPr/>
          </p:nvSpPr>
          <p:spPr bwMode="auto">
            <a:xfrm>
              <a:off x="3492" y="2476"/>
              <a:ext cx="81" cy="535"/>
            </a:xfrm>
            <a:custGeom>
              <a:avLst/>
              <a:gdLst>
                <a:gd name="T0" fmla="*/ 407 w 407"/>
                <a:gd name="T1" fmla="*/ 2616 h 2671"/>
                <a:gd name="T2" fmla="*/ 391 w 407"/>
                <a:gd name="T3" fmla="*/ 2623 h 2671"/>
                <a:gd name="T4" fmla="*/ 375 w 407"/>
                <a:gd name="T5" fmla="*/ 2628 h 2671"/>
                <a:gd name="T6" fmla="*/ 359 w 407"/>
                <a:gd name="T7" fmla="*/ 2635 h 2671"/>
                <a:gd name="T8" fmla="*/ 343 w 407"/>
                <a:gd name="T9" fmla="*/ 2644 h 2671"/>
                <a:gd name="T10" fmla="*/ 327 w 407"/>
                <a:gd name="T11" fmla="*/ 2648 h 2671"/>
                <a:gd name="T12" fmla="*/ 308 w 407"/>
                <a:gd name="T13" fmla="*/ 2651 h 2671"/>
                <a:gd name="T14" fmla="*/ 292 w 407"/>
                <a:gd name="T15" fmla="*/ 2655 h 2671"/>
                <a:gd name="T16" fmla="*/ 276 w 407"/>
                <a:gd name="T17" fmla="*/ 2660 h 2671"/>
                <a:gd name="T18" fmla="*/ 260 w 407"/>
                <a:gd name="T19" fmla="*/ 2663 h 2671"/>
                <a:gd name="T20" fmla="*/ 245 w 407"/>
                <a:gd name="T21" fmla="*/ 2667 h 2671"/>
                <a:gd name="T22" fmla="*/ 225 w 407"/>
                <a:gd name="T23" fmla="*/ 2667 h 2671"/>
                <a:gd name="T24" fmla="*/ 209 w 407"/>
                <a:gd name="T25" fmla="*/ 2671 h 2671"/>
                <a:gd name="T26" fmla="*/ 193 w 407"/>
                <a:gd name="T27" fmla="*/ 2671 h 2671"/>
                <a:gd name="T28" fmla="*/ 174 w 407"/>
                <a:gd name="T29" fmla="*/ 2671 h 2671"/>
                <a:gd name="T30" fmla="*/ 158 w 407"/>
                <a:gd name="T31" fmla="*/ 2671 h 2671"/>
                <a:gd name="T32" fmla="*/ 142 w 407"/>
                <a:gd name="T33" fmla="*/ 2671 h 2671"/>
                <a:gd name="T34" fmla="*/ 126 w 407"/>
                <a:gd name="T35" fmla="*/ 2667 h 2671"/>
                <a:gd name="T36" fmla="*/ 107 w 407"/>
                <a:gd name="T37" fmla="*/ 2667 h 2671"/>
                <a:gd name="T38" fmla="*/ 91 w 407"/>
                <a:gd name="T39" fmla="*/ 2663 h 2671"/>
                <a:gd name="T40" fmla="*/ 75 w 407"/>
                <a:gd name="T41" fmla="*/ 2660 h 2671"/>
                <a:gd name="T42" fmla="*/ 7 w 407"/>
                <a:gd name="T43" fmla="*/ 55 h 2671"/>
                <a:gd name="T44" fmla="*/ 28 w 407"/>
                <a:gd name="T45" fmla="*/ 59 h 2671"/>
                <a:gd name="T46" fmla="*/ 43 w 407"/>
                <a:gd name="T47" fmla="*/ 63 h 2671"/>
                <a:gd name="T48" fmla="*/ 63 w 407"/>
                <a:gd name="T49" fmla="*/ 63 h 2671"/>
                <a:gd name="T50" fmla="*/ 82 w 407"/>
                <a:gd name="T51" fmla="*/ 63 h 2671"/>
                <a:gd name="T52" fmla="*/ 102 w 407"/>
                <a:gd name="T53" fmla="*/ 63 h 2671"/>
                <a:gd name="T54" fmla="*/ 118 w 407"/>
                <a:gd name="T55" fmla="*/ 63 h 2671"/>
                <a:gd name="T56" fmla="*/ 138 w 407"/>
                <a:gd name="T57" fmla="*/ 63 h 2671"/>
                <a:gd name="T58" fmla="*/ 154 w 407"/>
                <a:gd name="T59" fmla="*/ 59 h 2671"/>
                <a:gd name="T60" fmla="*/ 174 w 407"/>
                <a:gd name="T61" fmla="*/ 59 h 2671"/>
                <a:gd name="T62" fmla="*/ 193 w 407"/>
                <a:gd name="T63" fmla="*/ 55 h 2671"/>
                <a:gd name="T64" fmla="*/ 209 w 407"/>
                <a:gd name="T65" fmla="*/ 51 h 2671"/>
                <a:gd name="T66" fmla="*/ 229 w 407"/>
                <a:gd name="T67" fmla="*/ 47 h 2671"/>
                <a:gd name="T68" fmla="*/ 248 w 407"/>
                <a:gd name="T69" fmla="*/ 44 h 2671"/>
                <a:gd name="T70" fmla="*/ 264 w 407"/>
                <a:gd name="T71" fmla="*/ 39 h 2671"/>
                <a:gd name="T72" fmla="*/ 285 w 407"/>
                <a:gd name="T73" fmla="*/ 31 h 2671"/>
                <a:gd name="T74" fmla="*/ 300 w 407"/>
                <a:gd name="T75" fmla="*/ 28 h 2671"/>
                <a:gd name="T76" fmla="*/ 320 w 407"/>
                <a:gd name="T77" fmla="*/ 19 h 2671"/>
                <a:gd name="T78" fmla="*/ 336 w 407"/>
                <a:gd name="T79" fmla="*/ 12 h 2671"/>
                <a:gd name="T80" fmla="*/ 355 w 407"/>
                <a:gd name="T81" fmla="*/ 3 h 26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7"/>
                <a:gd name="T124" fmla="*/ 0 h 2671"/>
                <a:gd name="T125" fmla="*/ 407 w 407"/>
                <a:gd name="T126" fmla="*/ 2671 h 26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7" h="2671">
                  <a:moveTo>
                    <a:pt x="364" y="0"/>
                  </a:moveTo>
                  <a:lnTo>
                    <a:pt x="407" y="2616"/>
                  </a:lnTo>
                  <a:lnTo>
                    <a:pt x="399" y="2620"/>
                  </a:lnTo>
                  <a:lnTo>
                    <a:pt x="391" y="2623"/>
                  </a:lnTo>
                  <a:lnTo>
                    <a:pt x="383" y="2628"/>
                  </a:lnTo>
                  <a:lnTo>
                    <a:pt x="375" y="2628"/>
                  </a:lnTo>
                  <a:lnTo>
                    <a:pt x="368" y="2632"/>
                  </a:lnTo>
                  <a:lnTo>
                    <a:pt x="359" y="2635"/>
                  </a:lnTo>
                  <a:lnTo>
                    <a:pt x="352" y="2639"/>
                  </a:lnTo>
                  <a:lnTo>
                    <a:pt x="343" y="2644"/>
                  </a:lnTo>
                  <a:lnTo>
                    <a:pt x="336" y="2644"/>
                  </a:lnTo>
                  <a:lnTo>
                    <a:pt x="327" y="2648"/>
                  </a:lnTo>
                  <a:lnTo>
                    <a:pt x="320" y="2651"/>
                  </a:lnTo>
                  <a:lnTo>
                    <a:pt x="308" y="2651"/>
                  </a:lnTo>
                  <a:lnTo>
                    <a:pt x="300" y="2655"/>
                  </a:lnTo>
                  <a:lnTo>
                    <a:pt x="292" y="2655"/>
                  </a:lnTo>
                  <a:lnTo>
                    <a:pt x="285" y="2660"/>
                  </a:lnTo>
                  <a:lnTo>
                    <a:pt x="276" y="2660"/>
                  </a:lnTo>
                  <a:lnTo>
                    <a:pt x="269" y="2663"/>
                  </a:lnTo>
                  <a:lnTo>
                    <a:pt x="260" y="2663"/>
                  </a:lnTo>
                  <a:lnTo>
                    <a:pt x="253" y="2663"/>
                  </a:lnTo>
                  <a:lnTo>
                    <a:pt x="245" y="2667"/>
                  </a:lnTo>
                  <a:lnTo>
                    <a:pt x="232" y="2667"/>
                  </a:lnTo>
                  <a:lnTo>
                    <a:pt x="225" y="2667"/>
                  </a:lnTo>
                  <a:lnTo>
                    <a:pt x="218" y="2671"/>
                  </a:lnTo>
                  <a:lnTo>
                    <a:pt x="209" y="2671"/>
                  </a:lnTo>
                  <a:lnTo>
                    <a:pt x="202" y="2671"/>
                  </a:lnTo>
                  <a:lnTo>
                    <a:pt x="193" y="2671"/>
                  </a:lnTo>
                  <a:lnTo>
                    <a:pt x="186" y="2671"/>
                  </a:lnTo>
                  <a:lnTo>
                    <a:pt x="174" y="2671"/>
                  </a:lnTo>
                  <a:lnTo>
                    <a:pt x="165" y="2671"/>
                  </a:lnTo>
                  <a:lnTo>
                    <a:pt x="158" y="2671"/>
                  </a:lnTo>
                  <a:lnTo>
                    <a:pt x="150" y="2671"/>
                  </a:lnTo>
                  <a:lnTo>
                    <a:pt x="142" y="2671"/>
                  </a:lnTo>
                  <a:lnTo>
                    <a:pt x="134" y="2671"/>
                  </a:lnTo>
                  <a:lnTo>
                    <a:pt x="126" y="2667"/>
                  </a:lnTo>
                  <a:lnTo>
                    <a:pt x="114" y="2667"/>
                  </a:lnTo>
                  <a:lnTo>
                    <a:pt x="107" y="2667"/>
                  </a:lnTo>
                  <a:lnTo>
                    <a:pt x="98" y="2667"/>
                  </a:lnTo>
                  <a:lnTo>
                    <a:pt x="91" y="2663"/>
                  </a:lnTo>
                  <a:lnTo>
                    <a:pt x="82" y="2663"/>
                  </a:lnTo>
                  <a:lnTo>
                    <a:pt x="75" y="2660"/>
                  </a:lnTo>
                  <a:lnTo>
                    <a:pt x="0" y="55"/>
                  </a:lnTo>
                  <a:lnTo>
                    <a:pt x="7" y="55"/>
                  </a:lnTo>
                  <a:lnTo>
                    <a:pt x="15" y="59"/>
                  </a:lnTo>
                  <a:lnTo>
                    <a:pt x="28" y="59"/>
                  </a:lnTo>
                  <a:lnTo>
                    <a:pt x="35" y="59"/>
                  </a:lnTo>
                  <a:lnTo>
                    <a:pt x="43" y="63"/>
                  </a:lnTo>
                  <a:lnTo>
                    <a:pt x="54" y="63"/>
                  </a:lnTo>
                  <a:lnTo>
                    <a:pt x="63" y="63"/>
                  </a:lnTo>
                  <a:lnTo>
                    <a:pt x="75" y="63"/>
                  </a:lnTo>
                  <a:lnTo>
                    <a:pt x="82" y="63"/>
                  </a:lnTo>
                  <a:lnTo>
                    <a:pt x="91" y="63"/>
                  </a:lnTo>
                  <a:lnTo>
                    <a:pt x="102" y="63"/>
                  </a:lnTo>
                  <a:lnTo>
                    <a:pt x="110" y="63"/>
                  </a:lnTo>
                  <a:lnTo>
                    <a:pt x="118" y="63"/>
                  </a:lnTo>
                  <a:lnTo>
                    <a:pt x="130" y="63"/>
                  </a:lnTo>
                  <a:lnTo>
                    <a:pt x="138" y="63"/>
                  </a:lnTo>
                  <a:lnTo>
                    <a:pt x="146" y="59"/>
                  </a:lnTo>
                  <a:lnTo>
                    <a:pt x="154" y="59"/>
                  </a:lnTo>
                  <a:lnTo>
                    <a:pt x="165" y="59"/>
                  </a:lnTo>
                  <a:lnTo>
                    <a:pt x="174" y="59"/>
                  </a:lnTo>
                  <a:lnTo>
                    <a:pt x="181" y="55"/>
                  </a:lnTo>
                  <a:lnTo>
                    <a:pt x="193" y="55"/>
                  </a:lnTo>
                  <a:lnTo>
                    <a:pt x="202" y="55"/>
                  </a:lnTo>
                  <a:lnTo>
                    <a:pt x="209" y="51"/>
                  </a:lnTo>
                  <a:lnTo>
                    <a:pt x="221" y="51"/>
                  </a:lnTo>
                  <a:lnTo>
                    <a:pt x="229" y="47"/>
                  </a:lnTo>
                  <a:lnTo>
                    <a:pt x="237" y="47"/>
                  </a:lnTo>
                  <a:lnTo>
                    <a:pt x="248" y="44"/>
                  </a:lnTo>
                  <a:lnTo>
                    <a:pt x="257" y="39"/>
                  </a:lnTo>
                  <a:lnTo>
                    <a:pt x="264" y="39"/>
                  </a:lnTo>
                  <a:lnTo>
                    <a:pt x="276" y="35"/>
                  </a:lnTo>
                  <a:lnTo>
                    <a:pt x="285" y="31"/>
                  </a:lnTo>
                  <a:lnTo>
                    <a:pt x="292" y="31"/>
                  </a:lnTo>
                  <a:lnTo>
                    <a:pt x="300" y="28"/>
                  </a:lnTo>
                  <a:lnTo>
                    <a:pt x="312" y="23"/>
                  </a:lnTo>
                  <a:lnTo>
                    <a:pt x="320" y="19"/>
                  </a:lnTo>
                  <a:lnTo>
                    <a:pt x="327" y="16"/>
                  </a:lnTo>
                  <a:lnTo>
                    <a:pt x="336" y="12"/>
                  </a:lnTo>
                  <a:lnTo>
                    <a:pt x="348" y="7"/>
                  </a:lnTo>
                  <a:lnTo>
                    <a:pt x="355" y="3"/>
                  </a:lnTo>
                  <a:lnTo>
                    <a:pt x="364"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0" name="Freeform 297">
              <a:extLst>
                <a:ext uri="{FF2B5EF4-FFF2-40B4-BE49-F238E27FC236}">
                  <a16:creationId xmlns:a16="http://schemas.microsoft.com/office/drawing/2014/main" id="{48DB2FEF-8860-4FA9-BE4F-4869BFA1D575}"/>
                </a:ext>
              </a:extLst>
            </p:cNvPr>
            <p:cNvSpPr>
              <a:spLocks/>
            </p:cNvSpPr>
            <p:nvPr/>
          </p:nvSpPr>
          <p:spPr bwMode="auto">
            <a:xfrm>
              <a:off x="3470" y="2481"/>
              <a:ext cx="37" cy="527"/>
            </a:xfrm>
            <a:custGeom>
              <a:avLst/>
              <a:gdLst>
                <a:gd name="T0" fmla="*/ 108 w 183"/>
                <a:gd name="T1" fmla="*/ 32 h 2637"/>
                <a:gd name="T2" fmla="*/ 183 w 183"/>
                <a:gd name="T3" fmla="*/ 2637 h 2637"/>
                <a:gd name="T4" fmla="*/ 178 w 183"/>
                <a:gd name="T5" fmla="*/ 2637 h 2637"/>
                <a:gd name="T6" fmla="*/ 175 w 183"/>
                <a:gd name="T7" fmla="*/ 2637 h 2637"/>
                <a:gd name="T8" fmla="*/ 171 w 183"/>
                <a:gd name="T9" fmla="*/ 2637 h 2637"/>
                <a:gd name="T10" fmla="*/ 167 w 183"/>
                <a:gd name="T11" fmla="*/ 2632 h 2637"/>
                <a:gd name="T12" fmla="*/ 162 w 183"/>
                <a:gd name="T13" fmla="*/ 2632 h 2637"/>
                <a:gd name="T14" fmla="*/ 159 w 183"/>
                <a:gd name="T15" fmla="*/ 2632 h 2637"/>
                <a:gd name="T16" fmla="*/ 155 w 183"/>
                <a:gd name="T17" fmla="*/ 2632 h 2637"/>
                <a:gd name="T18" fmla="*/ 151 w 183"/>
                <a:gd name="T19" fmla="*/ 2628 h 2637"/>
                <a:gd name="T20" fmla="*/ 147 w 183"/>
                <a:gd name="T21" fmla="*/ 2628 h 2637"/>
                <a:gd name="T22" fmla="*/ 143 w 183"/>
                <a:gd name="T23" fmla="*/ 2628 h 2637"/>
                <a:gd name="T24" fmla="*/ 139 w 183"/>
                <a:gd name="T25" fmla="*/ 2625 h 2637"/>
                <a:gd name="T26" fmla="*/ 136 w 183"/>
                <a:gd name="T27" fmla="*/ 2625 h 2637"/>
                <a:gd name="T28" fmla="*/ 131 w 183"/>
                <a:gd name="T29" fmla="*/ 2625 h 2637"/>
                <a:gd name="T30" fmla="*/ 127 w 183"/>
                <a:gd name="T31" fmla="*/ 2621 h 2637"/>
                <a:gd name="T32" fmla="*/ 123 w 183"/>
                <a:gd name="T33" fmla="*/ 2621 h 2637"/>
                <a:gd name="T34" fmla="*/ 120 w 183"/>
                <a:gd name="T35" fmla="*/ 2621 h 2637"/>
                <a:gd name="T36" fmla="*/ 120 w 183"/>
                <a:gd name="T37" fmla="*/ 2616 h 2637"/>
                <a:gd name="T38" fmla="*/ 115 w 183"/>
                <a:gd name="T39" fmla="*/ 2616 h 2637"/>
                <a:gd name="T40" fmla="*/ 111 w 183"/>
                <a:gd name="T41" fmla="*/ 2616 h 2637"/>
                <a:gd name="T42" fmla="*/ 108 w 183"/>
                <a:gd name="T43" fmla="*/ 2616 h 2637"/>
                <a:gd name="T44" fmla="*/ 108 w 183"/>
                <a:gd name="T45" fmla="*/ 2612 h 2637"/>
                <a:gd name="T46" fmla="*/ 104 w 183"/>
                <a:gd name="T47" fmla="*/ 2612 h 2637"/>
                <a:gd name="T48" fmla="*/ 99 w 183"/>
                <a:gd name="T49" fmla="*/ 2612 h 2637"/>
                <a:gd name="T50" fmla="*/ 95 w 183"/>
                <a:gd name="T51" fmla="*/ 2609 h 2637"/>
                <a:gd name="T52" fmla="*/ 92 w 183"/>
                <a:gd name="T53" fmla="*/ 2609 h 2637"/>
                <a:gd name="T54" fmla="*/ 92 w 183"/>
                <a:gd name="T55" fmla="*/ 2605 h 2637"/>
                <a:gd name="T56" fmla="*/ 88 w 183"/>
                <a:gd name="T57" fmla="*/ 2605 h 2637"/>
                <a:gd name="T58" fmla="*/ 83 w 183"/>
                <a:gd name="T59" fmla="*/ 2605 h 2637"/>
                <a:gd name="T60" fmla="*/ 0 w 183"/>
                <a:gd name="T61" fmla="*/ 0 h 2637"/>
                <a:gd name="T62" fmla="*/ 4 w 183"/>
                <a:gd name="T63" fmla="*/ 5 h 2637"/>
                <a:gd name="T64" fmla="*/ 9 w 183"/>
                <a:gd name="T65" fmla="*/ 5 h 2637"/>
                <a:gd name="T66" fmla="*/ 13 w 183"/>
                <a:gd name="T67" fmla="*/ 5 h 2637"/>
                <a:gd name="T68" fmla="*/ 16 w 183"/>
                <a:gd name="T69" fmla="*/ 8 h 2637"/>
                <a:gd name="T70" fmla="*/ 20 w 183"/>
                <a:gd name="T71" fmla="*/ 8 h 2637"/>
                <a:gd name="T72" fmla="*/ 25 w 183"/>
                <a:gd name="T73" fmla="*/ 12 h 2637"/>
                <a:gd name="T74" fmla="*/ 28 w 183"/>
                <a:gd name="T75" fmla="*/ 12 h 2637"/>
                <a:gd name="T76" fmla="*/ 32 w 183"/>
                <a:gd name="T77" fmla="*/ 12 h 2637"/>
                <a:gd name="T78" fmla="*/ 36 w 183"/>
                <a:gd name="T79" fmla="*/ 12 h 2637"/>
                <a:gd name="T80" fmla="*/ 36 w 183"/>
                <a:gd name="T81" fmla="*/ 16 h 2637"/>
                <a:gd name="T82" fmla="*/ 40 w 183"/>
                <a:gd name="T83" fmla="*/ 16 h 2637"/>
                <a:gd name="T84" fmla="*/ 44 w 183"/>
                <a:gd name="T85" fmla="*/ 16 h 2637"/>
                <a:gd name="T86" fmla="*/ 48 w 183"/>
                <a:gd name="T87" fmla="*/ 21 h 2637"/>
                <a:gd name="T88" fmla="*/ 52 w 183"/>
                <a:gd name="T89" fmla="*/ 21 h 2637"/>
                <a:gd name="T90" fmla="*/ 56 w 183"/>
                <a:gd name="T91" fmla="*/ 21 h 2637"/>
                <a:gd name="T92" fmla="*/ 60 w 183"/>
                <a:gd name="T93" fmla="*/ 21 h 2637"/>
                <a:gd name="T94" fmla="*/ 64 w 183"/>
                <a:gd name="T95" fmla="*/ 24 h 2637"/>
                <a:gd name="T96" fmla="*/ 67 w 183"/>
                <a:gd name="T97" fmla="*/ 24 h 2637"/>
                <a:gd name="T98" fmla="*/ 72 w 183"/>
                <a:gd name="T99" fmla="*/ 24 h 2637"/>
                <a:gd name="T100" fmla="*/ 76 w 183"/>
                <a:gd name="T101" fmla="*/ 24 h 2637"/>
                <a:gd name="T102" fmla="*/ 80 w 183"/>
                <a:gd name="T103" fmla="*/ 28 h 2637"/>
                <a:gd name="T104" fmla="*/ 83 w 183"/>
                <a:gd name="T105" fmla="*/ 28 h 2637"/>
                <a:gd name="T106" fmla="*/ 88 w 183"/>
                <a:gd name="T107" fmla="*/ 28 h 2637"/>
                <a:gd name="T108" fmla="*/ 92 w 183"/>
                <a:gd name="T109" fmla="*/ 28 h 2637"/>
                <a:gd name="T110" fmla="*/ 95 w 183"/>
                <a:gd name="T111" fmla="*/ 28 h 2637"/>
                <a:gd name="T112" fmla="*/ 99 w 183"/>
                <a:gd name="T113" fmla="*/ 32 h 2637"/>
                <a:gd name="T114" fmla="*/ 104 w 183"/>
                <a:gd name="T115" fmla="*/ 32 h 2637"/>
                <a:gd name="T116" fmla="*/ 108 w 183"/>
                <a:gd name="T117" fmla="*/ 32 h 26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
                <a:gd name="T178" fmla="*/ 0 h 2637"/>
                <a:gd name="T179" fmla="*/ 183 w 183"/>
                <a:gd name="T180" fmla="*/ 2637 h 26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 h="2637">
                  <a:moveTo>
                    <a:pt x="108" y="32"/>
                  </a:moveTo>
                  <a:lnTo>
                    <a:pt x="183" y="2637"/>
                  </a:lnTo>
                  <a:lnTo>
                    <a:pt x="178" y="2637"/>
                  </a:lnTo>
                  <a:lnTo>
                    <a:pt x="175" y="2637"/>
                  </a:lnTo>
                  <a:lnTo>
                    <a:pt x="171" y="2637"/>
                  </a:lnTo>
                  <a:lnTo>
                    <a:pt x="167" y="2632"/>
                  </a:lnTo>
                  <a:lnTo>
                    <a:pt x="162" y="2632"/>
                  </a:lnTo>
                  <a:lnTo>
                    <a:pt x="159" y="2632"/>
                  </a:lnTo>
                  <a:lnTo>
                    <a:pt x="155" y="2632"/>
                  </a:lnTo>
                  <a:lnTo>
                    <a:pt x="151" y="2628"/>
                  </a:lnTo>
                  <a:lnTo>
                    <a:pt x="147" y="2628"/>
                  </a:lnTo>
                  <a:lnTo>
                    <a:pt x="143" y="2628"/>
                  </a:lnTo>
                  <a:lnTo>
                    <a:pt x="139" y="2625"/>
                  </a:lnTo>
                  <a:lnTo>
                    <a:pt x="136" y="2625"/>
                  </a:lnTo>
                  <a:lnTo>
                    <a:pt x="131" y="2625"/>
                  </a:lnTo>
                  <a:lnTo>
                    <a:pt x="127" y="2621"/>
                  </a:lnTo>
                  <a:lnTo>
                    <a:pt x="123" y="2621"/>
                  </a:lnTo>
                  <a:lnTo>
                    <a:pt x="120" y="2621"/>
                  </a:lnTo>
                  <a:lnTo>
                    <a:pt x="120" y="2616"/>
                  </a:lnTo>
                  <a:lnTo>
                    <a:pt x="115" y="2616"/>
                  </a:lnTo>
                  <a:lnTo>
                    <a:pt x="111" y="2616"/>
                  </a:lnTo>
                  <a:lnTo>
                    <a:pt x="108" y="2616"/>
                  </a:lnTo>
                  <a:lnTo>
                    <a:pt x="108" y="2612"/>
                  </a:lnTo>
                  <a:lnTo>
                    <a:pt x="104" y="2612"/>
                  </a:lnTo>
                  <a:lnTo>
                    <a:pt x="99" y="2612"/>
                  </a:lnTo>
                  <a:lnTo>
                    <a:pt x="95" y="2609"/>
                  </a:lnTo>
                  <a:lnTo>
                    <a:pt x="92" y="2609"/>
                  </a:lnTo>
                  <a:lnTo>
                    <a:pt x="92" y="2605"/>
                  </a:lnTo>
                  <a:lnTo>
                    <a:pt x="88" y="2605"/>
                  </a:lnTo>
                  <a:lnTo>
                    <a:pt x="83" y="2605"/>
                  </a:lnTo>
                  <a:lnTo>
                    <a:pt x="0" y="0"/>
                  </a:lnTo>
                  <a:lnTo>
                    <a:pt x="4" y="5"/>
                  </a:lnTo>
                  <a:lnTo>
                    <a:pt x="9" y="5"/>
                  </a:lnTo>
                  <a:lnTo>
                    <a:pt x="13" y="5"/>
                  </a:lnTo>
                  <a:lnTo>
                    <a:pt x="16" y="8"/>
                  </a:lnTo>
                  <a:lnTo>
                    <a:pt x="20" y="8"/>
                  </a:lnTo>
                  <a:lnTo>
                    <a:pt x="25" y="12"/>
                  </a:lnTo>
                  <a:lnTo>
                    <a:pt x="28" y="12"/>
                  </a:lnTo>
                  <a:lnTo>
                    <a:pt x="32" y="12"/>
                  </a:lnTo>
                  <a:lnTo>
                    <a:pt x="36" y="12"/>
                  </a:lnTo>
                  <a:lnTo>
                    <a:pt x="36" y="16"/>
                  </a:lnTo>
                  <a:lnTo>
                    <a:pt x="40" y="16"/>
                  </a:lnTo>
                  <a:lnTo>
                    <a:pt x="44" y="16"/>
                  </a:lnTo>
                  <a:lnTo>
                    <a:pt x="48" y="21"/>
                  </a:lnTo>
                  <a:lnTo>
                    <a:pt x="52" y="21"/>
                  </a:lnTo>
                  <a:lnTo>
                    <a:pt x="56" y="21"/>
                  </a:lnTo>
                  <a:lnTo>
                    <a:pt x="60" y="21"/>
                  </a:lnTo>
                  <a:lnTo>
                    <a:pt x="64" y="24"/>
                  </a:lnTo>
                  <a:lnTo>
                    <a:pt x="67" y="24"/>
                  </a:lnTo>
                  <a:lnTo>
                    <a:pt x="72" y="24"/>
                  </a:lnTo>
                  <a:lnTo>
                    <a:pt x="76" y="24"/>
                  </a:lnTo>
                  <a:lnTo>
                    <a:pt x="80" y="28"/>
                  </a:lnTo>
                  <a:lnTo>
                    <a:pt x="83" y="28"/>
                  </a:lnTo>
                  <a:lnTo>
                    <a:pt x="88" y="28"/>
                  </a:lnTo>
                  <a:lnTo>
                    <a:pt x="92" y="28"/>
                  </a:lnTo>
                  <a:lnTo>
                    <a:pt x="95" y="28"/>
                  </a:lnTo>
                  <a:lnTo>
                    <a:pt x="99" y="32"/>
                  </a:lnTo>
                  <a:lnTo>
                    <a:pt x="104" y="32"/>
                  </a:lnTo>
                  <a:lnTo>
                    <a:pt x="108" y="32"/>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1" name="Freeform 298">
              <a:extLst>
                <a:ext uri="{FF2B5EF4-FFF2-40B4-BE49-F238E27FC236}">
                  <a16:creationId xmlns:a16="http://schemas.microsoft.com/office/drawing/2014/main" id="{48820576-C427-40BF-8191-37EB0B0C6B2E}"/>
                </a:ext>
              </a:extLst>
            </p:cNvPr>
            <p:cNvSpPr>
              <a:spLocks/>
            </p:cNvSpPr>
            <p:nvPr/>
          </p:nvSpPr>
          <p:spPr bwMode="auto">
            <a:xfrm>
              <a:off x="3001" y="2597"/>
              <a:ext cx="57" cy="522"/>
            </a:xfrm>
            <a:custGeom>
              <a:avLst/>
              <a:gdLst>
                <a:gd name="T0" fmla="*/ 0 w 285"/>
                <a:gd name="T1" fmla="*/ 0 h 2611"/>
                <a:gd name="T2" fmla="*/ 281 w 285"/>
                <a:gd name="T3" fmla="*/ 2556 h 2611"/>
                <a:gd name="T4" fmla="*/ 281 w 285"/>
                <a:gd name="T5" fmla="*/ 2560 h 2611"/>
                <a:gd name="T6" fmla="*/ 281 w 285"/>
                <a:gd name="T7" fmla="*/ 2564 h 2611"/>
                <a:gd name="T8" fmla="*/ 281 w 285"/>
                <a:gd name="T9" fmla="*/ 2567 h 2611"/>
                <a:gd name="T10" fmla="*/ 281 w 285"/>
                <a:gd name="T11" fmla="*/ 2572 h 2611"/>
                <a:gd name="T12" fmla="*/ 281 w 285"/>
                <a:gd name="T13" fmla="*/ 2576 h 2611"/>
                <a:gd name="T14" fmla="*/ 281 w 285"/>
                <a:gd name="T15" fmla="*/ 2579 h 2611"/>
                <a:gd name="T16" fmla="*/ 281 w 285"/>
                <a:gd name="T17" fmla="*/ 2583 h 2611"/>
                <a:gd name="T18" fmla="*/ 285 w 285"/>
                <a:gd name="T19" fmla="*/ 2583 h 2611"/>
                <a:gd name="T20" fmla="*/ 285 w 285"/>
                <a:gd name="T21" fmla="*/ 2588 h 2611"/>
                <a:gd name="T22" fmla="*/ 285 w 285"/>
                <a:gd name="T23" fmla="*/ 2592 h 2611"/>
                <a:gd name="T24" fmla="*/ 285 w 285"/>
                <a:gd name="T25" fmla="*/ 2595 h 2611"/>
                <a:gd name="T26" fmla="*/ 285 w 285"/>
                <a:gd name="T27" fmla="*/ 2600 h 2611"/>
                <a:gd name="T28" fmla="*/ 285 w 285"/>
                <a:gd name="T29" fmla="*/ 2604 h 2611"/>
                <a:gd name="T30" fmla="*/ 285 w 285"/>
                <a:gd name="T31" fmla="*/ 2607 h 2611"/>
                <a:gd name="T32" fmla="*/ 285 w 285"/>
                <a:gd name="T33" fmla="*/ 2611 h 2611"/>
                <a:gd name="T34" fmla="*/ 3 w 285"/>
                <a:gd name="T35" fmla="*/ 55 h 2611"/>
                <a:gd name="T36" fmla="*/ 3 w 285"/>
                <a:gd name="T37" fmla="*/ 51 h 2611"/>
                <a:gd name="T38" fmla="*/ 3 w 285"/>
                <a:gd name="T39" fmla="*/ 47 h 2611"/>
                <a:gd name="T40" fmla="*/ 3 w 285"/>
                <a:gd name="T41" fmla="*/ 42 h 2611"/>
                <a:gd name="T42" fmla="*/ 3 w 285"/>
                <a:gd name="T43" fmla="*/ 39 h 2611"/>
                <a:gd name="T44" fmla="*/ 3 w 285"/>
                <a:gd name="T45" fmla="*/ 35 h 2611"/>
                <a:gd name="T46" fmla="*/ 3 w 285"/>
                <a:gd name="T47" fmla="*/ 31 h 2611"/>
                <a:gd name="T48" fmla="*/ 0 w 285"/>
                <a:gd name="T49" fmla="*/ 27 h 2611"/>
                <a:gd name="T50" fmla="*/ 0 w 285"/>
                <a:gd name="T51" fmla="*/ 23 h 2611"/>
                <a:gd name="T52" fmla="*/ 0 w 285"/>
                <a:gd name="T53" fmla="*/ 19 h 2611"/>
                <a:gd name="T54" fmla="*/ 0 w 285"/>
                <a:gd name="T55" fmla="*/ 15 h 2611"/>
                <a:gd name="T56" fmla="*/ 0 w 285"/>
                <a:gd name="T57" fmla="*/ 11 h 2611"/>
                <a:gd name="T58" fmla="*/ 0 w 285"/>
                <a:gd name="T59" fmla="*/ 7 h 2611"/>
                <a:gd name="T60" fmla="*/ 0 w 285"/>
                <a:gd name="T61" fmla="*/ 3 h 2611"/>
                <a:gd name="T62" fmla="*/ 0 w 285"/>
                <a:gd name="T63" fmla="*/ 0 h 26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5"/>
                <a:gd name="T97" fmla="*/ 0 h 2611"/>
                <a:gd name="T98" fmla="*/ 285 w 285"/>
                <a:gd name="T99" fmla="*/ 2611 h 26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5" h="2611">
                  <a:moveTo>
                    <a:pt x="0" y="0"/>
                  </a:moveTo>
                  <a:lnTo>
                    <a:pt x="281" y="2556"/>
                  </a:lnTo>
                  <a:lnTo>
                    <a:pt x="281" y="2560"/>
                  </a:lnTo>
                  <a:lnTo>
                    <a:pt x="281" y="2564"/>
                  </a:lnTo>
                  <a:lnTo>
                    <a:pt x="281" y="2567"/>
                  </a:lnTo>
                  <a:lnTo>
                    <a:pt x="281" y="2572"/>
                  </a:lnTo>
                  <a:lnTo>
                    <a:pt x="281" y="2576"/>
                  </a:lnTo>
                  <a:lnTo>
                    <a:pt x="281" y="2579"/>
                  </a:lnTo>
                  <a:lnTo>
                    <a:pt x="281" y="2583"/>
                  </a:lnTo>
                  <a:lnTo>
                    <a:pt x="285" y="2583"/>
                  </a:lnTo>
                  <a:lnTo>
                    <a:pt x="285" y="2588"/>
                  </a:lnTo>
                  <a:lnTo>
                    <a:pt x="285" y="2592"/>
                  </a:lnTo>
                  <a:lnTo>
                    <a:pt x="285" y="2595"/>
                  </a:lnTo>
                  <a:lnTo>
                    <a:pt x="285" y="2600"/>
                  </a:lnTo>
                  <a:lnTo>
                    <a:pt x="285" y="2604"/>
                  </a:lnTo>
                  <a:lnTo>
                    <a:pt x="285" y="2607"/>
                  </a:lnTo>
                  <a:lnTo>
                    <a:pt x="285" y="2611"/>
                  </a:lnTo>
                  <a:lnTo>
                    <a:pt x="3" y="55"/>
                  </a:lnTo>
                  <a:lnTo>
                    <a:pt x="3" y="51"/>
                  </a:lnTo>
                  <a:lnTo>
                    <a:pt x="3" y="47"/>
                  </a:lnTo>
                  <a:lnTo>
                    <a:pt x="3" y="42"/>
                  </a:lnTo>
                  <a:lnTo>
                    <a:pt x="3" y="39"/>
                  </a:lnTo>
                  <a:lnTo>
                    <a:pt x="3" y="35"/>
                  </a:lnTo>
                  <a:lnTo>
                    <a:pt x="3" y="31"/>
                  </a:lnTo>
                  <a:lnTo>
                    <a:pt x="0" y="27"/>
                  </a:lnTo>
                  <a:lnTo>
                    <a:pt x="0" y="23"/>
                  </a:lnTo>
                  <a:lnTo>
                    <a:pt x="0" y="19"/>
                  </a:lnTo>
                  <a:lnTo>
                    <a:pt x="0" y="15"/>
                  </a:lnTo>
                  <a:lnTo>
                    <a:pt x="0" y="11"/>
                  </a:lnTo>
                  <a:lnTo>
                    <a:pt x="0" y="7"/>
                  </a:lnTo>
                  <a:lnTo>
                    <a:pt x="0" y="3"/>
                  </a:lnTo>
                  <a:lnTo>
                    <a:pt x="0" y="0"/>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2" name="Freeform 299">
              <a:extLst>
                <a:ext uri="{FF2B5EF4-FFF2-40B4-BE49-F238E27FC236}">
                  <a16:creationId xmlns:a16="http://schemas.microsoft.com/office/drawing/2014/main" id="{125216EC-46FA-4B14-A65E-D7054A201394}"/>
                </a:ext>
              </a:extLst>
            </p:cNvPr>
            <p:cNvSpPr>
              <a:spLocks/>
            </p:cNvSpPr>
            <p:nvPr/>
          </p:nvSpPr>
          <p:spPr bwMode="auto">
            <a:xfrm>
              <a:off x="3002" y="2608"/>
              <a:ext cx="56" cy="529"/>
            </a:xfrm>
            <a:custGeom>
              <a:avLst/>
              <a:gdLst>
                <a:gd name="T0" fmla="*/ 0 w 282"/>
                <a:gd name="T1" fmla="*/ 0 h 2647"/>
                <a:gd name="T2" fmla="*/ 282 w 282"/>
                <a:gd name="T3" fmla="*/ 2556 h 2647"/>
                <a:gd name="T4" fmla="*/ 282 w 282"/>
                <a:gd name="T5" fmla="*/ 2561 h 2647"/>
                <a:gd name="T6" fmla="*/ 282 w 282"/>
                <a:gd name="T7" fmla="*/ 2565 h 2647"/>
                <a:gd name="T8" fmla="*/ 282 w 282"/>
                <a:gd name="T9" fmla="*/ 2568 h 2647"/>
                <a:gd name="T10" fmla="*/ 282 w 282"/>
                <a:gd name="T11" fmla="*/ 2572 h 2647"/>
                <a:gd name="T12" fmla="*/ 282 w 282"/>
                <a:gd name="T13" fmla="*/ 2577 h 2647"/>
                <a:gd name="T14" fmla="*/ 282 w 282"/>
                <a:gd name="T15" fmla="*/ 2580 h 2647"/>
                <a:gd name="T16" fmla="*/ 282 w 282"/>
                <a:gd name="T17" fmla="*/ 2584 h 2647"/>
                <a:gd name="T18" fmla="*/ 282 w 282"/>
                <a:gd name="T19" fmla="*/ 2588 h 2647"/>
                <a:gd name="T20" fmla="*/ 282 w 282"/>
                <a:gd name="T21" fmla="*/ 2593 h 2647"/>
                <a:gd name="T22" fmla="*/ 282 w 282"/>
                <a:gd name="T23" fmla="*/ 2596 h 2647"/>
                <a:gd name="T24" fmla="*/ 282 w 282"/>
                <a:gd name="T25" fmla="*/ 2600 h 2647"/>
                <a:gd name="T26" fmla="*/ 282 w 282"/>
                <a:gd name="T27" fmla="*/ 2604 h 2647"/>
                <a:gd name="T28" fmla="*/ 282 w 282"/>
                <a:gd name="T29" fmla="*/ 2607 h 2647"/>
                <a:gd name="T30" fmla="*/ 282 w 282"/>
                <a:gd name="T31" fmla="*/ 2612 h 2647"/>
                <a:gd name="T32" fmla="*/ 282 w 282"/>
                <a:gd name="T33" fmla="*/ 2616 h 2647"/>
                <a:gd name="T34" fmla="*/ 282 w 282"/>
                <a:gd name="T35" fmla="*/ 2619 h 2647"/>
                <a:gd name="T36" fmla="*/ 282 w 282"/>
                <a:gd name="T37" fmla="*/ 2623 h 2647"/>
                <a:gd name="T38" fmla="*/ 282 w 282"/>
                <a:gd name="T39" fmla="*/ 2628 h 2647"/>
                <a:gd name="T40" fmla="*/ 282 w 282"/>
                <a:gd name="T41" fmla="*/ 2632 h 2647"/>
                <a:gd name="T42" fmla="*/ 282 w 282"/>
                <a:gd name="T43" fmla="*/ 2635 h 2647"/>
                <a:gd name="T44" fmla="*/ 282 w 282"/>
                <a:gd name="T45" fmla="*/ 2639 h 2647"/>
                <a:gd name="T46" fmla="*/ 282 w 282"/>
                <a:gd name="T47" fmla="*/ 2644 h 2647"/>
                <a:gd name="T48" fmla="*/ 282 w 282"/>
                <a:gd name="T49" fmla="*/ 2647 h 2647"/>
                <a:gd name="T50" fmla="*/ 0 w 282"/>
                <a:gd name="T51" fmla="*/ 87 h 2647"/>
                <a:gd name="T52" fmla="*/ 0 w 282"/>
                <a:gd name="T53" fmla="*/ 82 h 2647"/>
                <a:gd name="T54" fmla="*/ 0 w 282"/>
                <a:gd name="T55" fmla="*/ 79 h 2647"/>
                <a:gd name="T56" fmla="*/ 0 w 282"/>
                <a:gd name="T57" fmla="*/ 75 h 2647"/>
                <a:gd name="T58" fmla="*/ 0 w 282"/>
                <a:gd name="T59" fmla="*/ 71 h 2647"/>
                <a:gd name="T60" fmla="*/ 0 w 282"/>
                <a:gd name="T61" fmla="*/ 67 h 2647"/>
                <a:gd name="T62" fmla="*/ 0 w 282"/>
                <a:gd name="T63" fmla="*/ 63 h 2647"/>
                <a:gd name="T64" fmla="*/ 0 w 282"/>
                <a:gd name="T65" fmla="*/ 59 h 2647"/>
                <a:gd name="T66" fmla="*/ 0 w 282"/>
                <a:gd name="T67" fmla="*/ 55 h 2647"/>
                <a:gd name="T68" fmla="*/ 0 w 282"/>
                <a:gd name="T69" fmla="*/ 51 h 2647"/>
                <a:gd name="T70" fmla="*/ 0 w 282"/>
                <a:gd name="T71" fmla="*/ 47 h 2647"/>
                <a:gd name="T72" fmla="*/ 0 w 282"/>
                <a:gd name="T73" fmla="*/ 43 h 2647"/>
                <a:gd name="T74" fmla="*/ 0 w 282"/>
                <a:gd name="T75" fmla="*/ 40 h 2647"/>
                <a:gd name="T76" fmla="*/ 0 w 282"/>
                <a:gd name="T77" fmla="*/ 35 h 2647"/>
                <a:gd name="T78" fmla="*/ 0 w 282"/>
                <a:gd name="T79" fmla="*/ 31 h 2647"/>
                <a:gd name="T80" fmla="*/ 0 w 282"/>
                <a:gd name="T81" fmla="*/ 28 h 2647"/>
                <a:gd name="T82" fmla="*/ 0 w 282"/>
                <a:gd name="T83" fmla="*/ 24 h 2647"/>
                <a:gd name="T84" fmla="*/ 0 w 282"/>
                <a:gd name="T85" fmla="*/ 19 h 2647"/>
                <a:gd name="T86" fmla="*/ 0 w 282"/>
                <a:gd name="T87" fmla="*/ 15 h 2647"/>
                <a:gd name="T88" fmla="*/ 0 w 282"/>
                <a:gd name="T89" fmla="*/ 12 h 2647"/>
                <a:gd name="T90" fmla="*/ 0 w 282"/>
                <a:gd name="T91" fmla="*/ 8 h 2647"/>
                <a:gd name="T92" fmla="*/ 0 w 282"/>
                <a:gd name="T93" fmla="*/ 3 h 2647"/>
                <a:gd name="T94" fmla="*/ 0 w 282"/>
                <a:gd name="T95" fmla="*/ 0 h 26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
                <a:gd name="T145" fmla="*/ 0 h 2647"/>
                <a:gd name="T146" fmla="*/ 282 w 282"/>
                <a:gd name="T147" fmla="*/ 2647 h 26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 h="2647">
                  <a:moveTo>
                    <a:pt x="0" y="0"/>
                  </a:moveTo>
                  <a:lnTo>
                    <a:pt x="282" y="2556"/>
                  </a:lnTo>
                  <a:lnTo>
                    <a:pt x="282" y="2561"/>
                  </a:lnTo>
                  <a:lnTo>
                    <a:pt x="282" y="2565"/>
                  </a:lnTo>
                  <a:lnTo>
                    <a:pt x="282" y="2568"/>
                  </a:lnTo>
                  <a:lnTo>
                    <a:pt x="282" y="2572"/>
                  </a:lnTo>
                  <a:lnTo>
                    <a:pt x="282" y="2577"/>
                  </a:lnTo>
                  <a:lnTo>
                    <a:pt x="282" y="2580"/>
                  </a:lnTo>
                  <a:lnTo>
                    <a:pt x="282" y="2584"/>
                  </a:lnTo>
                  <a:lnTo>
                    <a:pt x="282" y="2588"/>
                  </a:lnTo>
                  <a:lnTo>
                    <a:pt x="282" y="2593"/>
                  </a:lnTo>
                  <a:lnTo>
                    <a:pt x="282" y="2596"/>
                  </a:lnTo>
                  <a:lnTo>
                    <a:pt x="282" y="2600"/>
                  </a:lnTo>
                  <a:lnTo>
                    <a:pt x="282" y="2604"/>
                  </a:lnTo>
                  <a:lnTo>
                    <a:pt x="282" y="2607"/>
                  </a:lnTo>
                  <a:lnTo>
                    <a:pt x="282" y="2612"/>
                  </a:lnTo>
                  <a:lnTo>
                    <a:pt x="282" y="2616"/>
                  </a:lnTo>
                  <a:lnTo>
                    <a:pt x="282" y="2619"/>
                  </a:lnTo>
                  <a:lnTo>
                    <a:pt x="282" y="2623"/>
                  </a:lnTo>
                  <a:lnTo>
                    <a:pt x="282" y="2628"/>
                  </a:lnTo>
                  <a:lnTo>
                    <a:pt x="282" y="2632"/>
                  </a:lnTo>
                  <a:lnTo>
                    <a:pt x="282" y="2635"/>
                  </a:lnTo>
                  <a:lnTo>
                    <a:pt x="282" y="2639"/>
                  </a:lnTo>
                  <a:lnTo>
                    <a:pt x="282" y="2644"/>
                  </a:lnTo>
                  <a:lnTo>
                    <a:pt x="282" y="2647"/>
                  </a:lnTo>
                  <a:lnTo>
                    <a:pt x="0" y="87"/>
                  </a:lnTo>
                  <a:lnTo>
                    <a:pt x="0" y="82"/>
                  </a:lnTo>
                  <a:lnTo>
                    <a:pt x="0" y="79"/>
                  </a:lnTo>
                  <a:lnTo>
                    <a:pt x="0" y="75"/>
                  </a:lnTo>
                  <a:lnTo>
                    <a:pt x="0" y="71"/>
                  </a:lnTo>
                  <a:lnTo>
                    <a:pt x="0" y="67"/>
                  </a:lnTo>
                  <a:lnTo>
                    <a:pt x="0" y="63"/>
                  </a:lnTo>
                  <a:lnTo>
                    <a:pt x="0" y="59"/>
                  </a:lnTo>
                  <a:lnTo>
                    <a:pt x="0" y="55"/>
                  </a:lnTo>
                  <a:lnTo>
                    <a:pt x="0" y="51"/>
                  </a:lnTo>
                  <a:lnTo>
                    <a:pt x="0" y="47"/>
                  </a:lnTo>
                  <a:lnTo>
                    <a:pt x="0" y="43"/>
                  </a:lnTo>
                  <a:lnTo>
                    <a:pt x="0" y="40"/>
                  </a:lnTo>
                  <a:lnTo>
                    <a:pt x="0" y="35"/>
                  </a:lnTo>
                  <a:lnTo>
                    <a:pt x="0" y="31"/>
                  </a:lnTo>
                  <a:lnTo>
                    <a:pt x="0" y="28"/>
                  </a:lnTo>
                  <a:lnTo>
                    <a:pt x="0" y="24"/>
                  </a:lnTo>
                  <a:lnTo>
                    <a:pt x="0" y="19"/>
                  </a:lnTo>
                  <a:lnTo>
                    <a:pt x="0" y="15"/>
                  </a:lnTo>
                  <a:lnTo>
                    <a:pt x="0" y="12"/>
                  </a:lnTo>
                  <a:lnTo>
                    <a:pt x="0" y="8"/>
                  </a:lnTo>
                  <a:lnTo>
                    <a:pt x="0" y="3"/>
                  </a:lnTo>
                  <a:lnTo>
                    <a:pt x="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3" name="Freeform 300">
              <a:extLst>
                <a:ext uri="{FF2B5EF4-FFF2-40B4-BE49-F238E27FC236}">
                  <a16:creationId xmlns:a16="http://schemas.microsoft.com/office/drawing/2014/main" id="{032A2667-46E0-4623-8C0F-DEF48495EDC9}"/>
                </a:ext>
              </a:extLst>
            </p:cNvPr>
            <p:cNvSpPr>
              <a:spLocks/>
            </p:cNvSpPr>
            <p:nvPr/>
          </p:nvSpPr>
          <p:spPr bwMode="auto">
            <a:xfrm>
              <a:off x="2998" y="2625"/>
              <a:ext cx="60" cy="534"/>
            </a:xfrm>
            <a:custGeom>
              <a:avLst/>
              <a:gdLst>
                <a:gd name="T0" fmla="*/ 19 w 301"/>
                <a:gd name="T1" fmla="*/ 0 h 2668"/>
                <a:gd name="T2" fmla="*/ 301 w 301"/>
                <a:gd name="T3" fmla="*/ 2560 h 2668"/>
                <a:gd name="T4" fmla="*/ 301 w 301"/>
                <a:gd name="T5" fmla="*/ 2564 h 2668"/>
                <a:gd name="T6" fmla="*/ 301 w 301"/>
                <a:gd name="T7" fmla="*/ 2568 h 2668"/>
                <a:gd name="T8" fmla="*/ 301 w 301"/>
                <a:gd name="T9" fmla="*/ 2573 h 2668"/>
                <a:gd name="T10" fmla="*/ 301 w 301"/>
                <a:gd name="T11" fmla="*/ 2576 h 2668"/>
                <a:gd name="T12" fmla="*/ 301 w 301"/>
                <a:gd name="T13" fmla="*/ 2580 h 2668"/>
                <a:gd name="T14" fmla="*/ 301 w 301"/>
                <a:gd name="T15" fmla="*/ 2584 h 2668"/>
                <a:gd name="T16" fmla="*/ 297 w 301"/>
                <a:gd name="T17" fmla="*/ 2588 h 2668"/>
                <a:gd name="T18" fmla="*/ 297 w 301"/>
                <a:gd name="T19" fmla="*/ 2592 h 2668"/>
                <a:gd name="T20" fmla="*/ 297 w 301"/>
                <a:gd name="T21" fmla="*/ 2596 h 2668"/>
                <a:gd name="T22" fmla="*/ 297 w 301"/>
                <a:gd name="T23" fmla="*/ 2600 h 2668"/>
                <a:gd name="T24" fmla="*/ 297 w 301"/>
                <a:gd name="T25" fmla="*/ 2604 h 2668"/>
                <a:gd name="T26" fmla="*/ 297 w 301"/>
                <a:gd name="T27" fmla="*/ 2608 h 2668"/>
                <a:gd name="T28" fmla="*/ 297 w 301"/>
                <a:gd name="T29" fmla="*/ 2612 h 2668"/>
                <a:gd name="T30" fmla="*/ 297 w 301"/>
                <a:gd name="T31" fmla="*/ 2615 h 2668"/>
                <a:gd name="T32" fmla="*/ 297 w 301"/>
                <a:gd name="T33" fmla="*/ 2620 h 2668"/>
                <a:gd name="T34" fmla="*/ 292 w 301"/>
                <a:gd name="T35" fmla="*/ 2620 h 2668"/>
                <a:gd name="T36" fmla="*/ 292 w 301"/>
                <a:gd name="T37" fmla="*/ 2624 h 2668"/>
                <a:gd name="T38" fmla="*/ 292 w 301"/>
                <a:gd name="T39" fmla="*/ 2628 h 2668"/>
                <a:gd name="T40" fmla="*/ 292 w 301"/>
                <a:gd name="T41" fmla="*/ 2631 h 2668"/>
                <a:gd name="T42" fmla="*/ 292 w 301"/>
                <a:gd name="T43" fmla="*/ 2636 h 2668"/>
                <a:gd name="T44" fmla="*/ 292 w 301"/>
                <a:gd name="T45" fmla="*/ 2640 h 2668"/>
                <a:gd name="T46" fmla="*/ 292 w 301"/>
                <a:gd name="T47" fmla="*/ 2643 h 2668"/>
                <a:gd name="T48" fmla="*/ 292 w 301"/>
                <a:gd name="T49" fmla="*/ 2647 h 2668"/>
                <a:gd name="T50" fmla="*/ 289 w 301"/>
                <a:gd name="T51" fmla="*/ 2647 h 2668"/>
                <a:gd name="T52" fmla="*/ 289 w 301"/>
                <a:gd name="T53" fmla="*/ 2652 h 2668"/>
                <a:gd name="T54" fmla="*/ 289 w 301"/>
                <a:gd name="T55" fmla="*/ 2655 h 2668"/>
                <a:gd name="T56" fmla="*/ 289 w 301"/>
                <a:gd name="T57" fmla="*/ 2659 h 2668"/>
                <a:gd name="T58" fmla="*/ 289 w 301"/>
                <a:gd name="T59" fmla="*/ 2663 h 2668"/>
                <a:gd name="T60" fmla="*/ 285 w 301"/>
                <a:gd name="T61" fmla="*/ 2668 h 2668"/>
                <a:gd name="T62" fmla="*/ 0 w 301"/>
                <a:gd name="T63" fmla="*/ 106 h 2668"/>
                <a:gd name="T64" fmla="*/ 3 w 301"/>
                <a:gd name="T65" fmla="*/ 103 h 2668"/>
                <a:gd name="T66" fmla="*/ 3 w 301"/>
                <a:gd name="T67" fmla="*/ 99 h 2668"/>
                <a:gd name="T68" fmla="*/ 3 w 301"/>
                <a:gd name="T69" fmla="*/ 94 h 2668"/>
                <a:gd name="T70" fmla="*/ 3 w 301"/>
                <a:gd name="T71" fmla="*/ 90 h 2668"/>
                <a:gd name="T72" fmla="*/ 8 w 301"/>
                <a:gd name="T73" fmla="*/ 87 h 2668"/>
                <a:gd name="T74" fmla="*/ 8 w 301"/>
                <a:gd name="T75" fmla="*/ 83 h 2668"/>
                <a:gd name="T76" fmla="*/ 8 w 301"/>
                <a:gd name="T77" fmla="*/ 78 h 2668"/>
                <a:gd name="T78" fmla="*/ 8 w 301"/>
                <a:gd name="T79" fmla="*/ 75 h 2668"/>
                <a:gd name="T80" fmla="*/ 8 w 301"/>
                <a:gd name="T81" fmla="*/ 71 h 2668"/>
                <a:gd name="T82" fmla="*/ 12 w 301"/>
                <a:gd name="T83" fmla="*/ 67 h 2668"/>
                <a:gd name="T84" fmla="*/ 12 w 301"/>
                <a:gd name="T85" fmla="*/ 64 h 2668"/>
                <a:gd name="T86" fmla="*/ 12 w 301"/>
                <a:gd name="T87" fmla="*/ 59 h 2668"/>
                <a:gd name="T88" fmla="*/ 12 w 301"/>
                <a:gd name="T89" fmla="*/ 55 h 2668"/>
                <a:gd name="T90" fmla="*/ 12 w 301"/>
                <a:gd name="T91" fmla="*/ 51 h 2668"/>
                <a:gd name="T92" fmla="*/ 12 w 301"/>
                <a:gd name="T93" fmla="*/ 48 h 2668"/>
                <a:gd name="T94" fmla="*/ 16 w 301"/>
                <a:gd name="T95" fmla="*/ 43 h 2668"/>
                <a:gd name="T96" fmla="*/ 16 w 301"/>
                <a:gd name="T97" fmla="*/ 39 h 2668"/>
                <a:gd name="T98" fmla="*/ 16 w 301"/>
                <a:gd name="T99" fmla="*/ 36 h 2668"/>
                <a:gd name="T100" fmla="*/ 16 w 301"/>
                <a:gd name="T101" fmla="*/ 32 h 2668"/>
                <a:gd name="T102" fmla="*/ 16 w 301"/>
                <a:gd name="T103" fmla="*/ 27 h 2668"/>
                <a:gd name="T104" fmla="*/ 16 w 301"/>
                <a:gd name="T105" fmla="*/ 23 h 2668"/>
                <a:gd name="T106" fmla="*/ 16 w 301"/>
                <a:gd name="T107" fmla="*/ 20 h 2668"/>
                <a:gd name="T108" fmla="*/ 16 w 301"/>
                <a:gd name="T109" fmla="*/ 16 h 2668"/>
                <a:gd name="T110" fmla="*/ 16 w 301"/>
                <a:gd name="T111" fmla="*/ 11 h 2668"/>
                <a:gd name="T112" fmla="*/ 16 w 301"/>
                <a:gd name="T113" fmla="*/ 8 h 2668"/>
                <a:gd name="T114" fmla="*/ 19 w 301"/>
                <a:gd name="T115" fmla="*/ 4 h 2668"/>
                <a:gd name="T116" fmla="*/ 19 w 301"/>
                <a:gd name="T117" fmla="*/ 0 h 26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1"/>
                <a:gd name="T178" fmla="*/ 0 h 2668"/>
                <a:gd name="T179" fmla="*/ 301 w 301"/>
                <a:gd name="T180" fmla="*/ 2668 h 26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1" h="2668">
                  <a:moveTo>
                    <a:pt x="19" y="0"/>
                  </a:moveTo>
                  <a:lnTo>
                    <a:pt x="301" y="2560"/>
                  </a:lnTo>
                  <a:lnTo>
                    <a:pt x="301" y="2564"/>
                  </a:lnTo>
                  <a:lnTo>
                    <a:pt x="301" y="2568"/>
                  </a:lnTo>
                  <a:lnTo>
                    <a:pt x="301" y="2573"/>
                  </a:lnTo>
                  <a:lnTo>
                    <a:pt x="301" y="2576"/>
                  </a:lnTo>
                  <a:lnTo>
                    <a:pt x="301" y="2580"/>
                  </a:lnTo>
                  <a:lnTo>
                    <a:pt x="301" y="2584"/>
                  </a:lnTo>
                  <a:lnTo>
                    <a:pt x="297" y="2588"/>
                  </a:lnTo>
                  <a:lnTo>
                    <a:pt x="297" y="2592"/>
                  </a:lnTo>
                  <a:lnTo>
                    <a:pt x="297" y="2596"/>
                  </a:lnTo>
                  <a:lnTo>
                    <a:pt x="297" y="2600"/>
                  </a:lnTo>
                  <a:lnTo>
                    <a:pt x="297" y="2604"/>
                  </a:lnTo>
                  <a:lnTo>
                    <a:pt x="297" y="2608"/>
                  </a:lnTo>
                  <a:lnTo>
                    <a:pt x="297" y="2612"/>
                  </a:lnTo>
                  <a:lnTo>
                    <a:pt x="297" y="2615"/>
                  </a:lnTo>
                  <a:lnTo>
                    <a:pt x="297" y="2620"/>
                  </a:lnTo>
                  <a:lnTo>
                    <a:pt x="292" y="2620"/>
                  </a:lnTo>
                  <a:lnTo>
                    <a:pt x="292" y="2624"/>
                  </a:lnTo>
                  <a:lnTo>
                    <a:pt x="292" y="2628"/>
                  </a:lnTo>
                  <a:lnTo>
                    <a:pt x="292" y="2631"/>
                  </a:lnTo>
                  <a:lnTo>
                    <a:pt x="292" y="2636"/>
                  </a:lnTo>
                  <a:lnTo>
                    <a:pt x="292" y="2640"/>
                  </a:lnTo>
                  <a:lnTo>
                    <a:pt x="292" y="2643"/>
                  </a:lnTo>
                  <a:lnTo>
                    <a:pt x="292" y="2647"/>
                  </a:lnTo>
                  <a:lnTo>
                    <a:pt x="289" y="2647"/>
                  </a:lnTo>
                  <a:lnTo>
                    <a:pt x="289" y="2652"/>
                  </a:lnTo>
                  <a:lnTo>
                    <a:pt x="289" y="2655"/>
                  </a:lnTo>
                  <a:lnTo>
                    <a:pt x="289" y="2659"/>
                  </a:lnTo>
                  <a:lnTo>
                    <a:pt x="289" y="2663"/>
                  </a:lnTo>
                  <a:lnTo>
                    <a:pt x="285" y="2668"/>
                  </a:lnTo>
                  <a:lnTo>
                    <a:pt x="0" y="106"/>
                  </a:lnTo>
                  <a:lnTo>
                    <a:pt x="3" y="103"/>
                  </a:lnTo>
                  <a:lnTo>
                    <a:pt x="3" y="99"/>
                  </a:lnTo>
                  <a:lnTo>
                    <a:pt x="3" y="94"/>
                  </a:lnTo>
                  <a:lnTo>
                    <a:pt x="3" y="90"/>
                  </a:lnTo>
                  <a:lnTo>
                    <a:pt x="8" y="87"/>
                  </a:lnTo>
                  <a:lnTo>
                    <a:pt x="8" y="83"/>
                  </a:lnTo>
                  <a:lnTo>
                    <a:pt x="8" y="78"/>
                  </a:lnTo>
                  <a:lnTo>
                    <a:pt x="8" y="75"/>
                  </a:lnTo>
                  <a:lnTo>
                    <a:pt x="8" y="71"/>
                  </a:lnTo>
                  <a:lnTo>
                    <a:pt x="12" y="67"/>
                  </a:lnTo>
                  <a:lnTo>
                    <a:pt x="12" y="64"/>
                  </a:lnTo>
                  <a:lnTo>
                    <a:pt x="12" y="59"/>
                  </a:lnTo>
                  <a:lnTo>
                    <a:pt x="12" y="55"/>
                  </a:lnTo>
                  <a:lnTo>
                    <a:pt x="12" y="51"/>
                  </a:lnTo>
                  <a:lnTo>
                    <a:pt x="12" y="48"/>
                  </a:lnTo>
                  <a:lnTo>
                    <a:pt x="16" y="43"/>
                  </a:lnTo>
                  <a:lnTo>
                    <a:pt x="16" y="39"/>
                  </a:lnTo>
                  <a:lnTo>
                    <a:pt x="16" y="36"/>
                  </a:lnTo>
                  <a:lnTo>
                    <a:pt x="16" y="32"/>
                  </a:lnTo>
                  <a:lnTo>
                    <a:pt x="16" y="27"/>
                  </a:lnTo>
                  <a:lnTo>
                    <a:pt x="16" y="23"/>
                  </a:lnTo>
                  <a:lnTo>
                    <a:pt x="16" y="20"/>
                  </a:lnTo>
                  <a:lnTo>
                    <a:pt x="16" y="16"/>
                  </a:lnTo>
                  <a:lnTo>
                    <a:pt x="16" y="11"/>
                  </a:lnTo>
                  <a:lnTo>
                    <a:pt x="16" y="8"/>
                  </a:lnTo>
                  <a:lnTo>
                    <a:pt x="19" y="4"/>
                  </a:lnTo>
                  <a:lnTo>
                    <a:pt x="19"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4" name="Freeform 301">
              <a:extLst>
                <a:ext uri="{FF2B5EF4-FFF2-40B4-BE49-F238E27FC236}">
                  <a16:creationId xmlns:a16="http://schemas.microsoft.com/office/drawing/2014/main" id="{EC849C37-2AD2-48DD-94C4-633FFA48FDFC}"/>
                </a:ext>
              </a:extLst>
            </p:cNvPr>
            <p:cNvSpPr>
              <a:spLocks/>
            </p:cNvSpPr>
            <p:nvPr/>
          </p:nvSpPr>
          <p:spPr bwMode="auto">
            <a:xfrm>
              <a:off x="2973" y="2646"/>
              <a:ext cx="82" cy="562"/>
            </a:xfrm>
            <a:custGeom>
              <a:avLst/>
              <a:gdLst>
                <a:gd name="T0" fmla="*/ 408 w 408"/>
                <a:gd name="T1" fmla="*/ 2562 h 2810"/>
                <a:gd name="T2" fmla="*/ 408 w 408"/>
                <a:gd name="T3" fmla="*/ 2573 h 2810"/>
                <a:gd name="T4" fmla="*/ 404 w 408"/>
                <a:gd name="T5" fmla="*/ 2585 h 2810"/>
                <a:gd name="T6" fmla="*/ 399 w 408"/>
                <a:gd name="T7" fmla="*/ 2593 h 2810"/>
                <a:gd name="T8" fmla="*/ 399 w 408"/>
                <a:gd name="T9" fmla="*/ 2604 h 2810"/>
                <a:gd name="T10" fmla="*/ 396 w 408"/>
                <a:gd name="T11" fmla="*/ 2617 h 2810"/>
                <a:gd name="T12" fmla="*/ 392 w 408"/>
                <a:gd name="T13" fmla="*/ 2629 h 2810"/>
                <a:gd name="T14" fmla="*/ 388 w 408"/>
                <a:gd name="T15" fmla="*/ 2641 h 2810"/>
                <a:gd name="T16" fmla="*/ 384 w 408"/>
                <a:gd name="T17" fmla="*/ 2648 h 2810"/>
                <a:gd name="T18" fmla="*/ 380 w 408"/>
                <a:gd name="T19" fmla="*/ 2660 h 2810"/>
                <a:gd name="T20" fmla="*/ 376 w 408"/>
                <a:gd name="T21" fmla="*/ 2672 h 2810"/>
                <a:gd name="T22" fmla="*/ 372 w 408"/>
                <a:gd name="T23" fmla="*/ 2684 h 2810"/>
                <a:gd name="T24" fmla="*/ 364 w 408"/>
                <a:gd name="T25" fmla="*/ 2696 h 2810"/>
                <a:gd name="T26" fmla="*/ 360 w 408"/>
                <a:gd name="T27" fmla="*/ 2704 h 2810"/>
                <a:gd name="T28" fmla="*/ 357 w 408"/>
                <a:gd name="T29" fmla="*/ 2715 h 2810"/>
                <a:gd name="T30" fmla="*/ 348 w 408"/>
                <a:gd name="T31" fmla="*/ 2727 h 2810"/>
                <a:gd name="T32" fmla="*/ 344 w 408"/>
                <a:gd name="T33" fmla="*/ 2740 h 2810"/>
                <a:gd name="T34" fmla="*/ 336 w 408"/>
                <a:gd name="T35" fmla="*/ 2747 h 2810"/>
                <a:gd name="T36" fmla="*/ 332 w 408"/>
                <a:gd name="T37" fmla="*/ 2759 h 2810"/>
                <a:gd name="T38" fmla="*/ 325 w 408"/>
                <a:gd name="T39" fmla="*/ 2771 h 2810"/>
                <a:gd name="T40" fmla="*/ 316 w 408"/>
                <a:gd name="T41" fmla="*/ 2782 h 2810"/>
                <a:gd name="T42" fmla="*/ 313 w 408"/>
                <a:gd name="T43" fmla="*/ 2787 h 2810"/>
                <a:gd name="T44" fmla="*/ 309 w 408"/>
                <a:gd name="T45" fmla="*/ 2791 h 2810"/>
                <a:gd name="T46" fmla="*/ 304 w 408"/>
                <a:gd name="T47" fmla="*/ 2798 h 2810"/>
                <a:gd name="T48" fmla="*/ 301 w 408"/>
                <a:gd name="T49" fmla="*/ 2803 h 2810"/>
                <a:gd name="T50" fmla="*/ 297 w 408"/>
                <a:gd name="T51" fmla="*/ 2807 h 2810"/>
                <a:gd name="T52" fmla="*/ 0 w 408"/>
                <a:gd name="T53" fmla="*/ 246 h 2810"/>
                <a:gd name="T54" fmla="*/ 4 w 408"/>
                <a:gd name="T55" fmla="*/ 238 h 2810"/>
                <a:gd name="T56" fmla="*/ 8 w 408"/>
                <a:gd name="T57" fmla="*/ 234 h 2810"/>
                <a:gd name="T58" fmla="*/ 12 w 408"/>
                <a:gd name="T59" fmla="*/ 230 h 2810"/>
                <a:gd name="T60" fmla="*/ 16 w 408"/>
                <a:gd name="T61" fmla="*/ 226 h 2810"/>
                <a:gd name="T62" fmla="*/ 20 w 408"/>
                <a:gd name="T63" fmla="*/ 222 h 2810"/>
                <a:gd name="T64" fmla="*/ 24 w 408"/>
                <a:gd name="T65" fmla="*/ 215 h 2810"/>
                <a:gd name="T66" fmla="*/ 31 w 408"/>
                <a:gd name="T67" fmla="*/ 203 h 2810"/>
                <a:gd name="T68" fmla="*/ 40 w 408"/>
                <a:gd name="T69" fmla="*/ 194 h 2810"/>
                <a:gd name="T70" fmla="*/ 47 w 408"/>
                <a:gd name="T71" fmla="*/ 183 h 2810"/>
                <a:gd name="T72" fmla="*/ 56 w 408"/>
                <a:gd name="T73" fmla="*/ 171 h 2810"/>
                <a:gd name="T74" fmla="*/ 59 w 408"/>
                <a:gd name="T75" fmla="*/ 159 h 2810"/>
                <a:gd name="T76" fmla="*/ 68 w 408"/>
                <a:gd name="T77" fmla="*/ 151 h 2810"/>
                <a:gd name="T78" fmla="*/ 71 w 408"/>
                <a:gd name="T79" fmla="*/ 139 h 2810"/>
                <a:gd name="T80" fmla="*/ 79 w 408"/>
                <a:gd name="T81" fmla="*/ 127 h 2810"/>
                <a:gd name="T82" fmla="*/ 84 w 408"/>
                <a:gd name="T83" fmla="*/ 115 h 2810"/>
                <a:gd name="T84" fmla="*/ 87 w 408"/>
                <a:gd name="T85" fmla="*/ 107 h 2810"/>
                <a:gd name="T86" fmla="*/ 95 w 408"/>
                <a:gd name="T87" fmla="*/ 95 h 2810"/>
                <a:gd name="T88" fmla="*/ 99 w 408"/>
                <a:gd name="T89" fmla="*/ 83 h 2810"/>
                <a:gd name="T90" fmla="*/ 103 w 408"/>
                <a:gd name="T91" fmla="*/ 72 h 2810"/>
                <a:gd name="T92" fmla="*/ 107 w 408"/>
                <a:gd name="T93" fmla="*/ 60 h 2810"/>
                <a:gd name="T94" fmla="*/ 111 w 408"/>
                <a:gd name="T95" fmla="*/ 53 h 2810"/>
                <a:gd name="T96" fmla="*/ 115 w 408"/>
                <a:gd name="T97" fmla="*/ 40 h 2810"/>
                <a:gd name="T98" fmla="*/ 119 w 408"/>
                <a:gd name="T99" fmla="*/ 28 h 2810"/>
                <a:gd name="T100" fmla="*/ 119 w 408"/>
                <a:gd name="T101" fmla="*/ 16 h 2810"/>
                <a:gd name="T102" fmla="*/ 123 w 408"/>
                <a:gd name="T103" fmla="*/ 4 h 28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8"/>
                <a:gd name="T157" fmla="*/ 0 h 2810"/>
                <a:gd name="T158" fmla="*/ 408 w 408"/>
                <a:gd name="T159" fmla="*/ 2810 h 28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8" h="2810">
                  <a:moveTo>
                    <a:pt x="123" y="0"/>
                  </a:moveTo>
                  <a:lnTo>
                    <a:pt x="408" y="2562"/>
                  </a:lnTo>
                  <a:lnTo>
                    <a:pt x="408" y="2565"/>
                  </a:lnTo>
                  <a:lnTo>
                    <a:pt x="408" y="2573"/>
                  </a:lnTo>
                  <a:lnTo>
                    <a:pt x="408" y="2577"/>
                  </a:lnTo>
                  <a:lnTo>
                    <a:pt x="404" y="2585"/>
                  </a:lnTo>
                  <a:lnTo>
                    <a:pt x="404" y="2589"/>
                  </a:lnTo>
                  <a:lnTo>
                    <a:pt x="399" y="2593"/>
                  </a:lnTo>
                  <a:lnTo>
                    <a:pt x="399" y="2601"/>
                  </a:lnTo>
                  <a:lnTo>
                    <a:pt x="399" y="2604"/>
                  </a:lnTo>
                  <a:lnTo>
                    <a:pt x="396" y="2613"/>
                  </a:lnTo>
                  <a:lnTo>
                    <a:pt x="396" y="2617"/>
                  </a:lnTo>
                  <a:lnTo>
                    <a:pt x="392" y="2620"/>
                  </a:lnTo>
                  <a:lnTo>
                    <a:pt x="392" y="2629"/>
                  </a:lnTo>
                  <a:lnTo>
                    <a:pt x="388" y="2632"/>
                  </a:lnTo>
                  <a:lnTo>
                    <a:pt x="388" y="2641"/>
                  </a:lnTo>
                  <a:lnTo>
                    <a:pt x="388" y="2645"/>
                  </a:lnTo>
                  <a:lnTo>
                    <a:pt x="384" y="2648"/>
                  </a:lnTo>
                  <a:lnTo>
                    <a:pt x="380" y="2657"/>
                  </a:lnTo>
                  <a:lnTo>
                    <a:pt x="380" y="2660"/>
                  </a:lnTo>
                  <a:lnTo>
                    <a:pt x="376" y="2668"/>
                  </a:lnTo>
                  <a:lnTo>
                    <a:pt x="376" y="2672"/>
                  </a:lnTo>
                  <a:lnTo>
                    <a:pt x="372" y="2676"/>
                  </a:lnTo>
                  <a:lnTo>
                    <a:pt x="372" y="2684"/>
                  </a:lnTo>
                  <a:lnTo>
                    <a:pt x="368" y="2688"/>
                  </a:lnTo>
                  <a:lnTo>
                    <a:pt x="364" y="2696"/>
                  </a:lnTo>
                  <a:lnTo>
                    <a:pt x="364" y="2699"/>
                  </a:lnTo>
                  <a:lnTo>
                    <a:pt x="360" y="2704"/>
                  </a:lnTo>
                  <a:lnTo>
                    <a:pt x="357" y="2712"/>
                  </a:lnTo>
                  <a:lnTo>
                    <a:pt x="357" y="2715"/>
                  </a:lnTo>
                  <a:lnTo>
                    <a:pt x="352" y="2720"/>
                  </a:lnTo>
                  <a:lnTo>
                    <a:pt x="348" y="2727"/>
                  </a:lnTo>
                  <a:lnTo>
                    <a:pt x="348" y="2731"/>
                  </a:lnTo>
                  <a:lnTo>
                    <a:pt x="344" y="2740"/>
                  </a:lnTo>
                  <a:lnTo>
                    <a:pt x="341" y="2743"/>
                  </a:lnTo>
                  <a:lnTo>
                    <a:pt x="336" y="2747"/>
                  </a:lnTo>
                  <a:lnTo>
                    <a:pt x="336" y="2755"/>
                  </a:lnTo>
                  <a:lnTo>
                    <a:pt x="332" y="2759"/>
                  </a:lnTo>
                  <a:lnTo>
                    <a:pt x="329" y="2763"/>
                  </a:lnTo>
                  <a:lnTo>
                    <a:pt x="325" y="2771"/>
                  </a:lnTo>
                  <a:lnTo>
                    <a:pt x="320" y="2775"/>
                  </a:lnTo>
                  <a:lnTo>
                    <a:pt x="316" y="2782"/>
                  </a:lnTo>
                  <a:lnTo>
                    <a:pt x="316" y="2787"/>
                  </a:lnTo>
                  <a:lnTo>
                    <a:pt x="313" y="2787"/>
                  </a:lnTo>
                  <a:lnTo>
                    <a:pt x="313" y="2791"/>
                  </a:lnTo>
                  <a:lnTo>
                    <a:pt x="309" y="2791"/>
                  </a:lnTo>
                  <a:lnTo>
                    <a:pt x="309" y="2794"/>
                  </a:lnTo>
                  <a:lnTo>
                    <a:pt x="304" y="2798"/>
                  </a:lnTo>
                  <a:lnTo>
                    <a:pt x="304" y="2803"/>
                  </a:lnTo>
                  <a:lnTo>
                    <a:pt x="301" y="2803"/>
                  </a:lnTo>
                  <a:lnTo>
                    <a:pt x="301" y="2807"/>
                  </a:lnTo>
                  <a:lnTo>
                    <a:pt x="297" y="2807"/>
                  </a:lnTo>
                  <a:lnTo>
                    <a:pt x="297" y="2810"/>
                  </a:lnTo>
                  <a:lnTo>
                    <a:pt x="0" y="246"/>
                  </a:lnTo>
                  <a:lnTo>
                    <a:pt x="4" y="242"/>
                  </a:lnTo>
                  <a:lnTo>
                    <a:pt x="4" y="238"/>
                  </a:lnTo>
                  <a:lnTo>
                    <a:pt x="8" y="238"/>
                  </a:lnTo>
                  <a:lnTo>
                    <a:pt x="8" y="234"/>
                  </a:lnTo>
                  <a:lnTo>
                    <a:pt x="12" y="234"/>
                  </a:lnTo>
                  <a:lnTo>
                    <a:pt x="12" y="230"/>
                  </a:lnTo>
                  <a:lnTo>
                    <a:pt x="16" y="230"/>
                  </a:lnTo>
                  <a:lnTo>
                    <a:pt x="16" y="226"/>
                  </a:lnTo>
                  <a:lnTo>
                    <a:pt x="20" y="226"/>
                  </a:lnTo>
                  <a:lnTo>
                    <a:pt x="20" y="222"/>
                  </a:lnTo>
                  <a:lnTo>
                    <a:pt x="20" y="218"/>
                  </a:lnTo>
                  <a:lnTo>
                    <a:pt x="24" y="215"/>
                  </a:lnTo>
                  <a:lnTo>
                    <a:pt x="28" y="210"/>
                  </a:lnTo>
                  <a:lnTo>
                    <a:pt x="31" y="203"/>
                  </a:lnTo>
                  <a:lnTo>
                    <a:pt x="36" y="199"/>
                  </a:lnTo>
                  <a:lnTo>
                    <a:pt x="40" y="194"/>
                  </a:lnTo>
                  <a:lnTo>
                    <a:pt x="43" y="187"/>
                  </a:lnTo>
                  <a:lnTo>
                    <a:pt x="47" y="183"/>
                  </a:lnTo>
                  <a:lnTo>
                    <a:pt x="52" y="175"/>
                  </a:lnTo>
                  <a:lnTo>
                    <a:pt x="56" y="171"/>
                  </a:lnTo>
                  <a:lnTo>
                    <a:pt x="56" y="167"/>
                  </a:lnTo>
                  <a:lnTo>
                    <a:pt x="59" y="159"/>
                  </a:lnTo>
                  <a:lnTo>
                    <a:pt x="63" y="155"/>
                  </a:lnTo>
                  <a:lnTo>
                    <a:pt x="68" y="151"/>
                  </a:lnTo>
                  <a:lnTo>
                    <a:pt x="71" y="143"/>
                  </a:lnTo>
                  <a:lnTo>
                    <a:pt x="71" y="139"/>
                  </a:lnTo>
                  <a:lnTo>
                    <a:pt x="75" y="131"/>
                  </a:lnTo>
                  <a:lnTo>
                    <a:pt x="79" y="127"/>
                  </a:lnTo>
                  <a:lnTo>
                    <a:pt x="79" y="123"/>
                  </a:lnTo>
                  <a:lnTo>
                    <a:pt x="84" y="115"/>
                  </a:lnTo>
                  <a:lnTo>
                    <a:pt x="87" y="111"/>
                  </a:lnTo>
                  <a:lnTo>
                    <a:pt x="87" y="107"/>
                  </a:lnTo>
                  <a:lnTo>
                    <a:pt x="91" y="99"/>
                  </a:lnTo>
                  <a:lnTo>
                    <a:pt x="95" y="95"/>
                  </a:lnTo>
                  <a:lnTo>
                    <a:pt x="95" y="88"/>
                  </a:lnTo>
                  <a:lnTo>
                    <a:pt x="99" y="83"/>
                  </a:lnTo>
                  <a:lnTo>
                    <a:pt x="99" y="80"/>
                  </a:lnTo>
                  <a:lnTo>
                    <a:pt x="103" y="72"/>
                  </a:lnTo>
                  <a:lnTo>
                    <a:pt x="103" y="67"/>
                  </a:lnTo>
                  <a:lnTo>
                    <a:pt x="107" y="60"/>
                  </a:lnTo>
                  <a:lnTo>
                    <a:pt x="107" y="56"/>
                  </a:lnTo>
                  <a:lnTo>
                    <a:pt x="111" y="53"/>
                  </a:lnTo>
                  <a:lnTo>
                    <a:pt x="111" y="44"/>
                  </a:lnTo>
                  <a:lnTo>
                    <a:pt x="115" y="40"/>
                  </a:lnTo>
                  <a:lnTo>
                    <a:pt x="115" y="32"/>
                  </a:lnTo>
                  <a:lnTo>
                    <a:pt x="119" y="28"/>
                  </a:lnTo>
                  <a:lnTo>
                    <a:pt x="119" y="25"/>
                  </a:lnTo>
                  <a:lnTo>
                    <a:pt x="119" y="16"/>
                  </a:lnTo>
                  <a:lnTo>
                    <a:pt x="123" y="12"/>
                  </a:lnTo>
                  <a:lnTo>
                    <a:pt x="123" y="4"/>
                  </a:lnTo>
                  <a:lnTo>
                    <a:pt x="123"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5" name="Freeform 302">
              <a:extLst>
                <a:ext uri="{FF2B5EF4-FFF2-40B4-BE49-F238E27FC236}">
                  <a16:creationId xmlns:a16="http://schemas.microsoft.com/office/drawing/2014/main" id="{C1963ED6-D659-4D49-993D-FBB28E244826}"/>
                </a:ext>
              </a:extLst>
            </p:cNvPr>
            <p:cNvSpPr>
              <a:spLocks/>
            </p:cNvSpPr>
            <p:nvPr/>
          </p:nvSpPr>
          <p:spPr bwMode="auto">
            <a:xfrm>
              <a:off x="2874" y="2696"/>
              <a:ext cx="159" cy="597"/>
            </a:xfrm>
            <a:custGeom>
              <a:avLst/>
              <a:gdLst>
                <a:gd name="T0" fmla="*/ 796 w 796"/>
                <a:gd name="T1" fmla="*/ 2564 h 2985"/>
                <a:gd name="T2" fmla="*/ 780 w 796"/>
                <a:gd name="T3" fmla="*/ 2580 h 2985"/>
                <a:gd name="T4" fmla="*/ 764 w 796"/>
                <a:gd name="T5" fmla="*/ 2601 h 2985"/>
                <a:gd name="T6" fmla="*/ 745 w 796"/>
                <a:gd name="T7" fmla="*/ 2620 h 2985"/>
                <a:gd name="T8" fmla="*/ 725 w 796"/>
                <a:gd name="T9" fmla="*/ 2640 h 2985"/>
                <a:gd name="T10" fmla="*/ 701 w 796"/>
                <a:gd name="T11" fmla="*/ 2659 h 2985"/>
                <a:gd name="T12" fmla="*/ 678 w 796"/>
                <a:gd name="T13" fmla="*/ 2679 h 2985"/>
                <a:gd name="T14" fmla="*/ 653 w 796"/>
                <a:gd name="T15" fmla="*/ 2703 h 2985"/>
                <a:gd name="T16" fmla="*/ 630 w 796"/>
                <a:gd name="T17" fmla="*/ 2723 h 2985"/>
                <a:gd name="T18" fmla="*/ 602 w 796"/>
                <a:gd name="T19" fmla="*/ 2747 h 2985"/>
                <a:gd name="T20" fmla="*/ 578 w 796"/>
                <a:gd name="T21" fmla="*/ 2767 h 2985"/>
                <a:gd name="T22" fmla="*/ 551 w 796"/>
                <a:gd name="T23" fmla="*/ 2790 h 2985"/>
                <a:gd name="T24" fmla="*/ 527 w 796"/>
                <a:gd name="T25" fmla="*/ 2810 h 2985"/>
                <a:gd name="T26" fmla="*/ 499 w 796"/>
                <a:gd name="T27" fmla="*/ 2834 h 2985"/>
                <a:gd name="T28" fmla="*/ 475 w 796"/>
                <a:gd name="T29" fmla="*/ 2853 h 2985"/>
                <a:gd name="T30" fmla="*/ 451 w 796"/>
                <a:gd name="T31" fmla="*/ 2877 h 2985"/>
                <a:gd name="T32" fmla="*/ 428 w 796"/>
                <a:gd name="T33" fmla="*/ 2901 h 2985"/>
                <a:gd name="T34" fmla="*/ 404 w 796"/>
                <a:gd name="T35" fmla="*/ 2921 h 2985"/>
                <a:gd name="T36" fmla="*/ 384 w 796"/>
                <a:gd name="T37" fmla="*/ 2944 h 2985"/>
                <a:gd name="T38" fmla="*/ 365 w 796"/>
                <a:gd name="T39" fmla="*/ 2964 h 2985"/>
                <a:gd name="T40" fmla="*/ 345 w 796"/>
                <a:gd name="T41" fmla="*/ 2985 h 2985"/>
                <a:gd name="T42" fmla="*/ 9 w 796"/>
                <a:gd name="T43" fmla="*/ 420 h 2985"/>
                <a:gd name="T44" fmla="*/ 32 w 796"/>
                <a:gd name="T45" fmla="*/ 400 h 2985"/>
                <a:gd name="T46" fmla="*/ 51 w 796"/>
                <a:gd name="T47" fmla="*/ 376 h 2985"/>
                <a:gd name="T48" fmla="*/ 79 w 796"/>
                <a:gd name="T49" fmla="*/ 353 h 2985"/>
                <a:gd name="T50" fmla="*/ 104 w 796"/>
                <a:gd name="T51" fmla="*/ 332 h 2985"/>
                <a:gd name="T52" fmla="*/ 131 w 796"/>
                <a:gd name="T53" fmla="*/ 309 h 2985"/>
                <a:gd name="T54" fmla="*/ 159 w 796"/>
                <a:gd name="T55" fmla="*/ 284 h 2985"/>
                <a:gd name="T56" fmla="*/ 187 w 796"/>
                <a:gd name="T57" fmla="*/ 265 h 2985"/>
                <a:gd name="T58" fmla="*/ 215 w 796"/>
                <a:gd name="T59" fmla="*/ 242 h 2985"/>
                <a:gd name="T60" fmla="*/ 242 w 796"/>
                <a:gd name="T61" fmla="*/ 217 h 2985"/>
                <a:gd name="T62" fmla="*/ 270 w 796"/>
                <a:gd name="T63" fmla="*/ 198 h 2985"/>
                <a:gd name="T64" fmla="*/ 297 w 796"/>
                <a:gd name="T65" fmla="*/ 175 h 2985"/>
                <a:gd name="T66" fmla="*/ 324 w 796"/>
                <a:gd name="T67" fmla="*/ 154 h 2985"/>
                <a:gd name="T68" fmla="*/ 352 w 796"/>
                <a:gd name="T69" fmla="*/ 131 h 2985"/>
                <a:gd name="T70" fmla="*/ 380 w 796"/>
                <a:gd name="T71" fmla="*/ 111 h 2985"/>
                <a:gd name="T72" fmla="*/ 404 w 796"/>
                <a:gd name="T73" fmla="*/ 91 h 2985"/>
                <a:gd name="T74" fmla="*/ 428 w 796"/>
                <a:gd name="T75" fmla="*/ 67 h 2985"/>
                <a:gd name="T76" fmla="*/ 451 w 796"/>
                <a:gd name="T77" fmla="*/ 48 h 2985"/>
                <a:gd name="T78" fmla="*/ 472 w 796"/>
                <a:gd name="T79" fmla="*/ 27 h 2985"/>
                <a:gd name="T80" fmla="*/ 491 w 796"/>
                <a:gd name="T81" fmla="*/ 11 h 29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6"/>
                <a:gd name="T124" fmla="*/ 0 h 2985"/>
                <a:gd name="T125" fmla="*/ 796 w 796"/>
                <a:gd name="T126" fmla="*/ 2985 h 29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6" h="2985">
                  <a:moveTo>
                    <a:pt x="499" y="0"/>
                  </a:moveTo>
                  <a:lnTo>
                    <a:pt x="796" y="2564"/>
                  </a:lnTo>
                  <a:lnTo>
                    <a:pt x="789" y="2573"/>
                  </a:lnTo>
                  <a:lnTo>
                    <a:pt x="780" y="2580"/>
                  </a:lnTo>
                  <a:lnTo>
                    <a:pt x="773" y="2592"/>
                  </a:lnTo>
                  <a:lnTo>
                    <a:pt x="764" y="2601"/>
                  </a:lnTo>
                  <a:lnTo>
                    <a:pt x="752" y="2608"/>
                  </a:lnTo>
                  <a:lnTo>
                    <a:pt x="745" y="2620"/>
                  </a:lnTo>
                  <a:lnTo>
                    <a:pt x="733" y="2628"/>
                  </a:lnTo>
                  <a:lnTo>
                    <a:pt x="725" y="2640"/>
                  </a:lnTo>
                  <a:lnTo>
                    <a:pt x="713" y="2652"/>
                  </a:lnTo>
                  <a:lnTo>
                    <a:pt x="701" y="2659"/>
                  </a:lnTo>
                  <a:lnTo>
                    <a:pt x="689" y="2671"/>
                  </a:lnTo>
                  <a:lnTo>
                    <a:pt x="678" y="2679"/>
                  </a:lnTo>
                  <a:lnTo>
                    <a:pt x="665" y="2691"/>
                  </a:lnTo>
                  <a:lnTo>
                    <a:pt x="653" y="2703"/>
                  </a:lnTo>
                  <a:lnTo>
                    <a:pt x="641" y="2711"/>
                  </a:lnTo>
                  <a:lnTo>
                    <a:pt x="630" y="2723"/>
                  </a:lnTo>
                  <a:lnTo>
                    <a:pt x="614" y="2735"/>
                  </a:lnTo>
                  <a:lnTo>
                    <a:pt x="602" y="2747"/>
                  </a:lnTo>
                  <a:lnTo>
                    <a:pt x="590" y="2754"/>
                  </a:lnTo>
                  <a:lnTo>
                    <a:pt x="578" y="2767"/>
                  </a:lnTo>
                  <a:lnTo>
                    <a:pt x="562" y="2779"/>
                  </a:lnTo>
                  <a:lnTo>
                    <a:pt x="551" y="2790"/>
                  </a:lnTo>
                  <a:lnTo>
                    <a:pt x="539" y="2798"/>
                  </a:lnTo>
                  <a:lnTo>
                    <a:pt x="527" y="2810"/>
                  </a:lnTo>
                  <a:lnTo>
                    <a:pt x="511" y="2821"/>
                  </a:lnTo>
                  <a:lnTo>
                    <a:pt x="499" y="2834"/>
                  </a:lnTo>
                  <a:lnTo>
                    <a:pt x="488" y="2846"/>
                  </a:lnTo>
                  <a:lnTo>
                    <a:pt x="475" y="2853"/>
                  </a:lnTo>
                  <a:lnTo>
                    <a:pt x="463" y="2865"/>
                  </a:lnTo>
                  <a:lnTo>
                    <a:pt x="451" y="2877"/>
                  </a:lnTo>
                  <a:lnTo>
                    <a:pt x="440" y="2890"/>
                  </a:lnTo>
                  <a:lnTo>
                    <a:pt x="428" y="2901"/>
                  </a:lnTo>
                  <a:lnTo>
                    <a:pt x="416" y="2909"/>
                  </a:lnTo>
                  <a:lnTo>
                    <a:pt x="404" y="2921"/>
                  </a:lnTo>
                  <a:lnTo>
                    <a:pt x="393" y="2932"/>
                  </a:lnTo>
                  <a:lnTo>
                    <a:pt x="384" y="2944"/>
                  </a:lnTo>
                  <a:lnTo>
                    <a:pt x="372" y="2953"/>
                  </a:lnTo>
                  <a:lnTo>
                    <a:pt x="365" y="2964"/>
                  </a:lnTo>
                  <a:lnTo>
                    <a:pt x="352" y="2976"/>
                  </a:lnTo>
                  <a:lnTo>
                    <a:pt x="345" y="2985"/>
                  </a:lnTo>
                  <a:lnTo>
                    <a:pt x="0" y="432"/>
                  </a:lnTo>
                  <a:lnTo>
                    <a:pt x="9" y="420"/>
                  </a:lnTo>
                  <a:lnTo>
                    <a:pt x="20" y="407"/>
                  </a:lnTo>
                  <a:lnTo>
                    <a:pt x="32" y="400"/>
                  </a:lnTo>
                  <a:lnTo>
                    <a:pt x="44" y="388"/>
                  </a:lnTo>
                  <a:lnTo>
                    <a:pt x="51" y="376"/>
                  </a:lnTo>
                  <a:lnTo>
                    <a:pt x="64" y="364"/>
                  </a:lnTo>
                  <a:lnTo>
                    <a:pt x="79" y="353"/>
                  </a:lnTo>
                  <a:lnTo>
                    <a:pt x="92" y="344"/>
                  </a:lnTo>
                  <a:lnTo>
                    <a:pt x="104" y="332"/>
                  </a:lnTo>
                  <a:lnTo>
                    <a:pt x="115" y="321"/>
                  </a:lnTo>
                  <a:lnTo>
                    <a:pt x="131" y="309"/>
                  </a:lnTo>
                  <a:lnTo>
                    <a:pt x="143" y="297"/>
                  </a:lnTo>
                  <a:lnTo>
                    <a:pt x="159" y="284"/>
                  </a:lnTo>
                  <a:lnTo>
                    <a:pt x="171" y="277"/>
                  </a:lnTo>
                  <a:lnTo>
                    <a:pt x="187" y="265"/>
                  </a:lnTo>
                  <a:lnTo>
                    <a:pt x="199" y="254"/>
                  </a:lnTo>
                  <a:lnTo>
                    <a:pt x="215" y="242"/>
                  </a:lnTo>
                  <a:lnTo>
                    <a:pt x="226" y="230"/>
                  </a:lnTo>
                  <a:lnTo>
                    <a:pt x="242" y="217"/>
                  </a:lnTo>
                  <a:lnTo>
                    <a:pt x="257" y="210"/>
                  </a:lnTo>
                  <a:lnTo>
                    <a:pt x="270" y="198"/>
                  </a:lnTo>
                  <a:lnTo>
                    <a:pt x="285" y="186"/>
                  </a:lnTo>
                  <a:lnTo>
                    <a:pt x="297" y="175"/>
                  </a:lnTo>
                  <a:lnTo>
                    <a:pt x="313" y="162"/>
                  </a:lnTo>
                  <a:lnTo>
                    <a:pt x="324" y="154"/>
                  </a:lnTo>
                  <a:lnTo>
                    <a:pt x="340" y="143"/>
                  </a:lnTo>
                  <a:lnTo>
                    <a:pt x="352" y="131"/>
                  </a:lnTo>
                  <a:lnTo>
                    <a:pt x="368" y="122"/>
                  </a:lnTo>
                  <a:lnTo>
                    <a:pt x="380" y="111"/>
                  </a:lnTo>
                  <a:lnTo>
                    <a:pt x="393" y="99"/>
                  </a:lnTo>
                  <a:lnTo>
                    <a:pt x="404" y="91"/>
                  </a:lnTo>
                  <a:lnTo>
                    <a:pt x="416" y="80"/>
                  </a:lnTo>
                  <a:lnTo>
                    <a:pt x="428" y="67"/>
                  </a:lnTo>
                  <a:lnTo>
                    <a:pt x="440" y="59"/>
                  </a:lnTo>
                  <a:lnTo>
                    <a:pt x="451" y="48"/>
                  </a:lnTo>
                  <a:lnTo>
                    <a:pt x="460" y="39"/>
                  </a:lnTo>
                  <a:lnTo>
                    <a:pt x="472" y="27"/>
                  </a:lnTo>
                  <a:lnTo>
                    <a:pt x="479" y="20"/>
                  </a:lnTo>
                  <a:lnTo>
                    <a:pt x="491" y="11"/>
                  </a:lnTo>
                  <a:lnTo>
                    <a:pt x="499" y="0"/>
                  </a:lnTo>
                  <a:close/>
                </a:path>
              </a:pathLst>
            </a:custGeom>
            <a:solidFill>
              <a:srgbClr val="D8BE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6" name="Freeform 303">
              <a:extLst>
                <a:ext uri="{FF2B5EF4-FFF2-40B4-BE49-F238E27FC236}">
                  <a16:creationId xmlns:a16="http://schemas.microsoft.com/office/drawing/2014/main" id="{AD7A4FCF-70E8-41D6-B87F-9A8C3EBEF661}"/>
                </a:ext>
              </a:extLst>
            </p:cNvPr>
            <p:cNvSpPr>
              <a:spLocks/>
            </p:cNvSpPr>
            <p:nvPr/>
          </p:nvSpPr>
          <p:spPr bwMode="auto">
            <a:xfrm>
              <a:off x="2860" y="2782"/>
              <a:ext cx="83" cy="532"/>
            </a:xfrm>
            <a:custGeom>
              <a:avLst/>
              <a:gdLst>
                <a:gd name="T0" fmla="*/ 67 w 412"/>
                <a:gd name="T1" fmla="*/ 0 h 2659"/>
                <a:gd name="T2" fmla="*/ 412 w 412"/>
                <a:gd name="T3" fmla="*/ 2553 h 2659"/>
                <a:gd name="T4" fmla="*/ 412 w 412"/>
                <a:gd name="T5" fmla="*/ 2556 h 2659"/>
                <a:gd name="T6" fmla="*/ 407 w 412"/>
                <a:gd name="T7" fmla="*/ 2560 h 2659"/>
                <a:gd name="T8" fmla="*/ 404 w 412"/>
                <a:gd name="T9" fmla="*/ 2564 h 2659"/>
                <a:gd name="T10" fmla="*/ 400 w 412"/>
                <a:gd name="T11" fmla="*/ 2567 h 2659"/>
                <a:gd name="T12" fmla="*/ 400 w 412"/>
                <a:gd name="T13" fmla="*/ 2572 h 2659"/>
                <a:gd name="T14" fmla="*/ 396 w 412"/>
                <a:gd name="T15" fmla="*/ 2572 h 2659"/>
                <a:gd name="T16" fmla="*/ 396 w 412"/>
                <a:gd name="T17" fmla="*/ 2576 h 2659"/>
                <a:gd name="T18" fmla="*/ 391 w 412"/>
                <a:gd name="T19" fmla="*/ 2580 h 2659"/>
                <a:gd name="T20" fmla="*/ 388 w 412"/>
                <a:gd name="T21" fmla="*/ 2583 h 2659"/>
                <a:gd name="T22" fmla="*/ 388 w 412"/>
                <a:gd name="T23" fmla="*/ 2588 h 2659"/>
                <a:gd name="T24" fmla="*/ 384 w 412"/>
                <a:gd name="T25" fmla="*/ 2588 h 2659"/>
                <a:gd name="T26" fmla="*/ 384 w 412"/>
                <a:gd name="T27" fmla="*/ 2592 h 2659"/>
                <a:gd name="T28" fmla="*/ 380 w 412"/>
                <a:gd name="T29" fmla="*/ 2595 h 2659"/>
                <a:gd name="T30" fmla="*/ 380 w 412"/>
                <a:gd name="T31" fmla="*/ 2599 h 2659"/>
                <a:gd name="T32" fmla="*/ 376 w 412"/>
                <a:gd name="T33" fmla="*/ 2604 h 2659"/>
                <a:gd name="T34" fmla="*/ 372 w 412"/>
                <a:gd name="T35" fmla="*/ 2608 h 2659"/>
                <a:gd name="T36" fmla="*/ 372 w 412"/>
                <a:gd name="T37" fmla="*/ 2611 h 2659"/>
                <a:gd name="T38" fmla="*/ 368 w 412"/>
                <a:gd name="T39" fmla="*/ 2616 h 2659"/>
                <a:gd name="T40" fmla="*/ 368 w 412"/>
                <a:gd name="T41" fmla="*/ 2620 h 2659"/>
                <a:gd name="T42" fmla="*/ 364 w 412"/>
                <a:gd name="T43" fmla="*/ 2623 h 2659"/>
                <a:gd name="T44" fmla="*/ 364 w 412"/>
                <a:gd name="T45" fmla="*/ 2627 h 2659"/>
                <a:gd name="T46" fmla="*/ 360 w 412"/>
                <a:gd name="T47" fmla="*/ 2632 h 2659"/>
                <a:gd name="T48" fmla="*/ 360 w 412"/>
                <a:gd name="T49" fmla="*/ 2635 h 2659"/>
                <a:gd name="T50" fmla="*/ 360 w 412"/>
                <a:gd name="T51" fmla="*/ 2639 h 2659"/>
                <a:gd name="T52" fmla="*/ 356 w 412"/>
                <a:gd name="T53" fmla="*/ 2643 h 2659"/>
                <a:gd name="T54" fmla="*/ 356 w 412"/>
                <a:gd name="T55" fmla="*/ 2648 h 2659"/>
                <a:gd name="T56" fmla="*/ 356 w 412"/>
                <a:gd name="T57" fmla="*/ 2651 h 2659"/>
                <a:gd name="T58" fmla="*/ 352 w 412"/>
                <a:gd name="T59" fmla="*/ 2655 h 2659"/>
                <a:gd name="T60" fmla="*/ 352 w 412"/>
                <a:gd name="T61" fmla="*/ 2659 h 2659"/>
                <a:gd name="T62" fmla="*/ 0 w 412"/>
                <a:gd name="T63" fmla="*/ 102 h 2659"/>
                <a:gd name="T64" fmla="*/ 0 w 412"/>
                <a:gd name="T65" fmla="*/ 98 h 2659"/>
                <a:gd name="T66" fmla="*/ 4 w 412"/>
                <a:gd name="T67" fmla="*/ 98 h 2659"/>
                <a:gd name="T68" fmla="*/ 4 w 412"/>
                <a:gd name="T69" fmla="*/ 95 h 2659"/>
                <a:gd name="T70" fmla="*/ 4 w 412"/>
                <a:gd name="T71" fmla="*/ 90 h 2659"/>
                <a:gd name="T72" fmla="*/ 8 w 412"/>
                <a:gd name="T73" fmla="*/ 86 h 2659"/>
                <a:gd name="T74" fmla="*/ 8 w 412"/>
                <a:gd name="T75" fmla="*/ 83 h 2659"/>
                <a:gd name="T76" fmla="*/ 8 w 412"/>
                <a:gd name="T77" fmla="*/ 79 h 2659"/>
                <a:gd name="T78" fmla="*/ 12 w 412"/>
                <a:gd name="T79" fmla="*/ 74 h 2659"/>
                <a:gd name="T80" fmla="*/ 12 w 412"/>
                <a:gd name="T81" fmla="*/ 70 h 2659"/>
                <a:gd name="T82" fmla="*/ 16 w 412"/>
                <a:gd name="T83" fmla="*/ 67 h 2659"/>
                <a:gd name="T84" fmla="*/ 20 w 412"/>
                <a:gd name="T85" fmla="*/ 63 h 2659"/>
                <a:gd name="T86" fmla="*/ 20 w 412"/>
                <a:gd name="T87" fmla="*/ 58 h 2659"/>
                <a:gd name="T88" fmla="*/ 23 w 412"/>
                <a:gd name="T89" fmla="*/ 55 h 2659"/>
                <a:gd name="T90" fmla="*/ 28 w 412"/>
                <a:gd name="T91" fmla="*/ 51 h 2659"/>
                <a:gd name="T92" fmla="*/ 28 w 412"/>
                <a:gd name="T93" fmla="*/ 47 h 2659"/>
                <a:gd name="T94" fmla="*/ 32 w 412"/>
                <a:gd name="T95" fmla="*/ 47 h 2659"/>
                <a:gd name="T96" fmla="*/ 32 w 412"/>
                <a:gd name="T97" fmla="*/ 43 h 2659"/>
                <a:gd name="T98" fmla="*/ 32 w 412"/>
                <a:gd name="T99" fmla="*/ 39 h 2659"/>
                <a:gd name="T100" fmla="*/ 36 w 412"/>
                <a:gd name="T101" fmla="*/ 35 h 2659"/>
                <a:gd name="T102" fmla="*/ 39 w 412"/>
                <a:gd name="T103" fmla="*/ 31 h 2659"/>
                <a:gd name="T104" fmla="*/ 44 w 412"/>
                <a:gd name="T105" fmla="*/ 27 h 2659"/>
                <a:gd name="T106" fmla="*/ 48 w 412"/>
                <a:gd name="T107" fmla="*/ 23 h 2659"/>
                <a:gd name="T108" fmla="*/ 48 w 412"/>
                <a:gd name="T109" fmla="*/ 19 h 2659"/>
                <a:gd name="T110" fmla="*/ 51 w 412"/>
                <a:gd name="T111" fmla="*/ 19 h 2659"/>
                <a:gd name="T112" fmla="*/ 51 w 412"/>
                <a:gd name="T113" fmla="*/ 16 h 2659"/>
                <a:gd name="T114" fmla="*/ 55 w 412"/>
                <a:gd name="T115" fmla="*/ 11 h 2659"/>
                <a:gd name="T116" fmla="*/ 60 w 412"/>
                <a:gd name="T117" fmla="*/ 7 h 2659"/>
                <a:gd name="T118" fmla="*/ 64 w 412"/>
                <a:gd name="T119" fmla="*/ 3 h 2659"/>
                <a:gd name="T120" fmla="*/ 64 w 412"/>
                <a:gd name="T121" fmla="*/ 0 h 2659"/>
                <a:gd name="T122" fmla="*/ 67 w 412"/>
                <a:gd name="T123" fmla="*/ 0 h 26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2"/>
                <a:gd name="T187" fmla="*/ 0 h 2659"/>
                <a:gd name="T188" fmla="*/ 412 w 412"/>
                <a:gd name="T189" fmla="*/ 2659 h 26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2" h="2659">
                  <a:moveTo>
                    <a:pt x="67" y="0"/>
                  </a:moveTo>
                  <a:lnTo>
                    <a:pt x="412" y="2553"/>
                  </a:lnTo>
                  <a:lnTo>
                    <a:pt x="412" y="2556"/>
                  </a:lnTo>
                  <a:lnTo>
                    <a:pt x="407" y="2560"/>
                  </a:lnTo>
                  <a:lnTo>
                    <a:pt x="404" y="2564"/>
                  </a:lnTo>
                  <a:lnTo>
                    <a:pt x="400" y="2567"/>
                  </a:lnTo>
                  <a:lnTo>
                    <a:pt x="400" y="2572"/>
                  </a:lnTo>
                  <a:lnTo>
                    <a:pt x="396" y="2572"/>
                  </a:lnTo>
                  <a:lnTo>
                    <a:pt x="396" y="2576"/>
                  </a:lnTo>
                  <a:lnTo>
                    <a:pt x="391" y="2580"/>
                  </a:lnTo>
                  <a:lnTo>
                    <a:pt x="388" y="2583"/>
                  </a:lnTo>
                  <a:lnTo>
                    <a:pt x="388" y="2588"/>
                  </a:lnTo>
                  <a:lnTo>
                    <a:pt x="384" y="2588"/>
                  </a:lnTo>
                  <a:lnTo>
                    <a:pt x="384" y="2592"/>
                  </a:lnTo>
                  <a:lnTo>
                    <a:pt x="380" y="2595"/>
                  </a:lnTo>
                  <a:lnTo>
                    <a:pt x="380" y="2599"/>
                  </a:lnTo>
                  <a:lnTo>
                    <a:pt x="376" y="2604"/>
                  </a:lnTo>
                  <a:lnTo>
                    <a:pt x="372" y="2608"/>
                  </a:lnTo>
                  <a:lnTo>
                    <a:pt x="372" y="2611"/>
                  </a:lnTo>
                  <a:lnTo>
                    <a:pt x="368" y="2616"/>
                  </a:lnTo>
                  <a:lnTo>
                    <a:pt x="368" y="2620"/>
                  </a:lnTo>
                  <a:lnTo>
                    <a:pt x="364" y="2623"/>
                  </a:lnTo>
                  <a:lnTo>
                    <a:pt x="364" y="2627"/>
                  </a:lnTo>
                  <a:lnTo>
                    <a:pt x="360" y="2632"/>
                  </a:lnTo>
                  <a:lnTo>
                    <a:pt x="360" y="2635"/>
                  </a:lnTo>
                  <a:lnTo>
                    <a:pt x="360" y="2639"/>
                  </a:lnTo>
                  <a:lnTo>
                    <a:pt x="356" y="2643"/>
                  </a:lnTo>
                  <a:lnTo>
                    <a:pt x="356" y="2648"/>
                  </a:lnTo>
                  <a:lnTo>
                    <a:pt x="356" y="2651"/>
                  </a:lnTo>
                  <a:lnTo>
                    <a:pt x="352" y="2655"/>
                  </a:lnTo>
                  <a:lnTo>
                    <a:pt x="352" y="2659"/>
                  </a:lnTo>
                  <a:lnTo>
                    <a:pt x="0" y="102"/>
                  </a:lnTo>
                  <a:lnTo>
                    <a:pt x="0" y="98"/>
                  </a:lnTo>
                  <a:lnTo>
                    <a:pt x="4" y="98"/>
                  </a:lnTo>
                  <a:lnTo>
                    <a:pt x="4" y="95"/>
                  </a:lnTo>
                  <a:lnTo>
                    <a:pt x="4" y="90"/>
                  </a:lnTo>
                  <a:lnTo>
                    <a:pt x="8" y="86"/>
                  </a:lnTo>
                  <a:lnTo>
                    <a:pt x="8" y="83"/>
                  </a:lnTo>
                  <a:lnTo>
                    <a:pt x="8" y="79"/>
                  </a:lnTo>
                  <a:lnTo>
                    <a:pt x="12" y="74"/>
                  </a:lnTo>
                  <a:lnTo>
                    <a:pt x="12" y="70"/>
                  </a:lnTo>
                  <a:lnTo>
                    <a:pt x="16" y="67"/>
                  </a:lnTo>
                  <a:lnTo>
                    <a:pt x="20" y="63"/>
                  </a:lnTo>
                  <a:lnTo>
                    <a:pt x="20" y="58"/>
                  </a:lnTo>
                  <a:lnTo>
                    <a:pt x="23" y="55"/>
                  </a:lnTo>
                  <a:lnTo>
                    <a:pt x="28" y="51"/>
                  </a:lnTo>
                  <a:lnTo>
                    <a:pt x="28" y="47"/>
                  </a:lnTo>
                  <a:lnTo>
                    <a:pt x="32" y="47"/>
                  </a:lnTo>
                  <a:lnTo>
                    <a:pt x="32" y="43"/>
                  </a:lnTo>
                  <a:lnTo>
                    <a:pt x="32" y="39"/>
                  </a:lnTo>
                  <a:lnTo>
                    <a:pt x="36" y="35"/>
                  </a:lnTo>
                  <a:lnTo>
                    <a:pt x="39" y="31"/>
                  </a:lnTo>
                  <a:lnTo>
                    <a:pt x="44" y="27"/>
                  </a:lnTo>
                  <a:lnTo>
                    <a:pt x="48" y="23"/>
                  </a:lnTo>
                  <a:lnTo>
                    <a:pt x="48" y="19"/>
                  </a:lnTo>
                  <a:lnTo>
                    <a:pt x="51" y="19"/>
                  </a:lnTo>
                  <a:lnTo>
                    <a:pt x="51" y="16"/>
                  </a:lnTo>
                  <a:lnTo>
                    <a:pt x="55" y="11"/>
                  </a:lnTo>
                  <a:lnTo>
                    <a:pt x="60" y="7"/>
                  </a:lnTo>
                  <a:lnTo>
                    <a:pt x="64" y="3"/>
                  </a:lnTo>
                  <a:lnTo>
                    <a:pt x="64" y="0"/>
                  </a:lnTo>
                  <a:lnTo>
                    <a:pt x="67"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7" name="Freeform 304">
              <a:extLst>
                <a:ext uri="{FF2B5EF4-FFF2-40B4-BE49-F238E27FC236}">
                  <a16:creationId xmlns:a16="http://schemas.microsoft.com/office/drawing/2014/main" id="{1EE93D09-5468-458C-9D46-873AC803682D}"/>
                </a:ext>
              </a:extLst>
            </p:cNvPr>
            <p:cNvSpPr>
              <a:spLocks/>
            </p:cNvSpPr>
            <p:nvPr/>
          </p:nvSpPr>
          <p:spPr bwMode="auto">
            <a:xfrm>
              <a:off x="2859" y="2802"/>
              <a:ext cx="72" cy="515"/>
            </a:xfrm>
            <a:custGeom>
              <a:avLst/>
              <a:gdLst>
                <a:gd name="T0" fmla="*/ 4 w 356"/>
                <a:gd name="T1" fmla="*/ 0 h 2573"/>
                <a:gd name="T2" fmla="*/ 356 w 356"/>
                <a:gd name="T3" fmla="*/ 2557 h 2573"/>
                <a:gd name="T4" fmla="*/ 356 w 356"/>
                <a:gd name="T5" fmla="*/ 2560 h 2573"/>
                <a:gd name="T6" fmla="*/ 356 w 356"/>
                <a:gd name="T7" fmla="*/ 2565 h 2573"/>
                <a:gd name="T8" fmla="*/ 356 w 356"/>
                <a:gd name="T9" fmla="*/ 2569 h 2573"/>
                <a:gd name="T10" fmla="*/ 353 w 356"/>
                <a:gd name="T11" fmla="*/ 2569 h 2573"/>
                <a:gd name="T12" fmla="*/ 353 w 356"/>
                <a:gd name="T13" fmla="*/ 2573 h 2573"/>
                <a:gd name="T14" fmla="*/ 0 w 356"/>
                <a:gd name="T15" fmla="*/ 16 h 2573"/>
                <a:gd name="T16" fmla="*/ 0 w 356"/>
                <a:gd name="T17" fmla="*/ 12 h 2573"/>
                <a:gd name="T18" fmla="*/ 4 w 356"/>
                <a:gd name="T19" fmla="*/ 12 h 2573"/>
                <a:gd name="T20" fmla="*/ 4 w 356"/>
                <a:gd name="T21" fmla="*/ 9 h 2573"/>
                <a:gd name="T22" fmla="*/ 4 w 356"/>
                <a:gd name="T23" fmla="*/ 4 h 2573"/>
                <a:gd name="T24" fmla="*/ 4 w 356"/>
                <a:gd name="T25" fmla="*/ 0 h 2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6"/>
                <a:gd name="T40" fmla="*/ 0 h 2573"/>
                <a:gd name="T41" fmla="*/ 356 w 356"/>
                <a:gd name="T42" fmla="*/ 2573 h 25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6" h="2573">
                  <a:moveTo>
                    <a:pt x="4" y="0"/>
                  </a:moveTo>
                  <a:lnTo>
                    <a:pt x="356" y="2557"/>
                  </a:lnTo>
                  <a:lnTo>
                    <a:pt x="356" y="2560"/>
                  </a:lnTo>
                  <a:lnTo>
                    <a:pt x="356" y="2565"/>
                  </a:lnTo>
                  <a:lnTo>
                    <a:pt x="356" y="2569"/>
                  </a:lnTo>
                  <a:lnTo>
                    <a:pt x="353" y="2569"/>
                  </a:lnTo>
                  <a:lnTo>
                    <a:pt x="353" y="2573"/>
                  </a:lnTo>
                  <a:lnTo>
                    <a:pt x="0" y="16"/>
                  </a:lnTo>
                  <a:lnTo>
                    <a:pt x="0" y="12"/>
                  </a:lnTo>
                  <a:lnTo>
                    <a:pt x="4" y="12"/>
                  </a:lnTo>
                  <a:lnTo>
                    <a:pt x="4" y="9"/>
                  </a:lnTo>
                  <a:lnTo>
                    <a:pt x="4" y="4"/>
                  </a:lnTo>
                  <a:lnTo>
                    <a:pt x="4"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8" name="Freeform 305">
              <a:extLst>
                <a:ext uri="{FF2B5EF4-FFF2-40B4-BE49-F238E27FC236}">
                  <a16:creationId xmlns:a16="http://schemas.microsoft.com/office/drawing/2014/main" id="{82A03143-A105-4C95-BFE2-7E4341B05168}"/>
                </a:ext>
              </a:extLst>
            </p:cNvPr>
            <p:cNvSpPr>
              <a:spLocks/>
            </p:cNvSpPr>
            <p:nvPr/>
          </p:nvSpPr>
          <p:spPr bwMode="auto">
            <a:xfrm>
              <a:off x="2859" y="2806"/>
              <a:ext cx="71" cy="513"/>
            </a:xfrm>
            <a:custGeom>
              <a:avLst/>
              <a:gdLst>
                <a:gd name="T0" fmla="*/ 0 w 353"/>
                <a:gd name="T1" fmla="*/ 0 h 2569"/>
                <a:gd name="T2" fmla="*/ 353 w 353"/>
                <a:gd name="T3" fmla="*/ 2557 h 2569"/>
                <a:gd name="T4" fmla="*/ 353 w 353"/>
                <a:gd name="T5" fmla="*/ 2560 h 2569"/>
                <a:gd name="T6" fmla="*/ 353 w 353"/>
                <a:gd name="T7" fmla="*/ 2565 h 2569"/>
                <a:gd name="T8" fmla="*/ 353 w 353"/>
                <a:gd name="T9" fmla="*/ 2569 h 2569"/>
                <a:gd name="T10" fmla="*/ 0 w 353"/>
                <a:gd name="T11" fmla="*/ 16 h 2569"/>
                <a:gd name="T12" fmla="*/ 0 w 353"/>
                <a:gd name="T13" fmla="*/ 12 h 2569"/>
                <a:gd name="T14" fmla="*/ 0 w 353"/>
                <a:gd name="T15" fmla="*/ 8 h 2569"/>
                <a:gd name="T16" fmla="*/ 0 w 353"/>
                <a:gd name="T17" fmla="*/ 4 h 2569"/>
                <a:gd name="T18" fmla="*/ 0 w 353"/>
                <a:gd name="T19" fmla="*/ 0 h 25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3"/>
                <a:gd name="T31" fmla="*/ 0 h 2569"/>
                <a:gd name="T32" fmla="*/ 353 w 353"/>
                <a:gd name="T33" fmla="*/ 2569 h 25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3" h="2569">
                  <a:moveTo>
                    <a:pt x="0" y="0"/>
                  </a:moveTo>
                  <a:lnTo>
                    <a:pt x="353" y="2557"/>
                  </a:lnTo>
                  <a:lnTo>
                    <a:pt x="353" y="2560"/>
                  </a:lnTo>
                  <a:lnTo>
                    <a:pt x="353" y="2565"/>
                  </a:lnTo>
                  <a:lnTo>
                    <a:pt x="353" y="2569"/>
                  </a:lnTo>
                  <a:lnTo>
                    <a:pt x="0" y="16"/>
                  </a:lnTo>
                  <a:lnTo>
                    <a:pt x="0" y="12"/>
                  </a:lnTo>
                  <a:lnTo>
                    <a:pt x="0" y="8"/>
                  </a:lnTo>
                  <a:lnTo>
                    <a:pt x="0" y="4"/>
                  </a:lnTo>
                  <a:lnTo>
                    <a:pt x="0"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99" name="Freeform 306">
              <a:extLst>
                <a:ext uri="{FF2B5EF4-FFF2-40B4-BE49-F238E27FC236}">
                  <a16:creationId xmlns:a16="http://schemas.microsoft.com/office/drawing/2014/main" id="{F4C03FB5-FB88-45E8-9CA3-67D87BA9272D}"/>
                </a:ext>
              </a:extLst>
            </p:cNvPr>
            <p:cNvSpPr>
              <a:spLocks/>
            </p:cNvSpPr>
            <p:nvPr/>
          </p:nvSpPr>
          <p:spPr bwMode="auto">
            <a:xfrm>
              <a:off x="2859" y="2809"/>
              <a:ext cx="71" cy="513"/>
            </a:xfrm>
            <a:custGeom>
              <a:avLst/>
              <a:gdLst>
                <a:gd name="T0" fmla="*/ 0 w 353"/>
                <a:gd name="T1" fmla="*/ 0 h 2565"/>
                <a:gd name="T2" fmla="*/ 353 w 353"/>
                <a:gd name="T3" fmla="*/ 2553 h 2565"/>
                <a:gd name="T4" fmla="*/ 353 w 353"/>
                <a:gd name="T5" fmla="*/ 2556 h 2565"/>
                <a:gd name="T6" fmla="*/ 353 w 353"/>
                <a:gd name="T7" fmla="*/ 2560 h 2565"/>
                <a:gd name="T8" fmla="*/ 353 w 353"/>
                <a:gd name="T9" fmla="*/ 2565 h 2565"/>
                <a:gd name="T10" fmla="*/ 0 w 353"/>
                <a:gd name="T11" fmla="*/ 8 h 2565"/>
                <a:gd name="T12" fmla="*/ 0 w 353"/>
                <a:gd name="T13" fmla="*/ 4 h 2565"/>
                <a:gd name="T14" fmla="*/ 0 w 353"/>
                <a:gd name="T15" fmla="*/ 0 h 2565"/>
                <a:gd name="T16" fmla="*/ 0 60000 65536"/>
                <a:gd name="T17" fmla="*/ 0 60000 65536"/>
                <a:gd name="T18" fmla="*/ 0 60000 65536"/>
                <a:gd name="T19" fmla="*/ 0 60000 65536"/>
                <a:gd name="T20" fmla="*/ 0 60000 65536"/>
                <a:gd name="T21" fmla="*/ 0 60000 65536"/>
                <a:gd name="T22" fmla="*/ 0 60000 65536"/>
                <a:gd name="T23" fmla="*/ 0 60000 65536"/>
                <a:gd name="T24" fmla="*/ 0 w 353"/>
                <a:gd name="T25" fmla="*/ 0 h 2565"/>
                <a:gd name="T26" fmla="*/ 353 w 353"/>
                <a:gd name="T27" fmla="*/ 2565 h 25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3" h="2565">
                  <a:moveTo>
                    <a:pt x="0" y="0"/>
                  </a:moveTo>
                  <a:lnTo>
                    <a:pt x="353" y="2553"/>
                  </a:lnTo>
                  <a:lnTo>
                    <a:pt x="353" y="2556"/>
                  </a:lnTo>
                  <a:lnTo>
                    <a:pt x="353" y="2560"/>
                  </a:lnTo>
                  <a:lnTo>
                    <a:pt x="353" y="2565"/>
                  </a:lnTo>
                  <a:lnTo>
                    <a:pt x="0" y="8"/>
                  </a:lnTo>
                  <a:lnTo>
                    <a:pt x="0" y="4"/>
                  </a:lnTo>
                  <a:lnTo>
                    <a:pt x="0"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0" name="Freeform 307">
              <a:extLst>
                <a:ext uri="{FF2B5EF4-FFF2-40B4-BE49-F238E27FC236}">
                  <a16:creationId xmlns:a16="http://schemas.microsoft.com/office/drawing/2014/main" id="{D3D9955E-10C7-4042-BEE9-0CA7D3A8B140}"/>
                </a:ext>
              </a:extLst>
            </p:cNvPr>
            <p:cNvSpPr>
              <a:spLocks/>
            </p:cNvSpPr>
            <p:nvPr/>
          </p:nvSpPr>
          <p:spPr bwMode="auto">
            <a:xfrm>
              <a:off x="2859" y="2597"/>
              <a:ext cx="199" cy="725"/>
            </a:xfrm>
            <a:custGeom>
              <a:avLst/>
              <a:gdLst>
                <a:gd name="T0" fmla="*/ 990 w 994"/>
                <a:gd name="T1" fmla="*/ 2567 h 3625"/>
                <a:gd name="T2" fmla="*/ 994 w 994"/>
                <a:gd name="T3" fmla="*/ 2604 h 3625"/>
                <a:gd name="T4" fmla="*/ 994 w 994"/>
                <a:gd name="T5" fmla="*/ 2639 h 3625"/>
                <a:gd name="T6" fmla="*/ 994 w 994"/>
                <a:gd name="T7" fmla="*/ 2674 h 3625"/>
                <a:gd name="T8" fmla="*/ 994 w 994"/>
                <a:gd name="T9" fmla="*/ 2710 h 3625"/>
                <a:gd name="T10" fmla="*/ 990 w 994"/>
                <a:gd name="T11" fmla="*/ 2746 h 3625"/>
                <a:gd name="T12" fmla="*/ 985 w 994"/>
                <a:gd name="T13" fmla="*/ 2782 h 3625"/>
                <a:gd name="T14" fmla="*/ 978 w 994"/>
                <a:gd name="T15" fmla="*/ 2817 h 3625"/>
                <a:gd name="T16" fmla="*/ 969 w 994"/>
                <a:gd name="T17" fmla="*/ 2852 h 3625"/>
                <a:gd name="T18" fmla="*/ 958 w 994"/>
                <a:gd name="T19" fmla="*/ 2889 h 3625"/>
                <a:gd name="T20" fmla="*/ 942 w 994"/>
                <a:gd name="T21" fmla="*/ 2924 h 3625"/>
                <a:gd name="T22" fmla="*/ 927 w 994"/>
                <a:gd name="T23" fmla="*/ 2960 h 3625"/>
                <a:gd name="T24" fmla="*/ 911 w 994"/>
                <a:gd name="T25" fmla="*/ 2995 h 3625"/>
                <a:gd name="T26" fmla="*/ 886 w 994"/>
                <a:gd name="T27" fmla="*/ 3030 h 3625"/>
                <a:gd name="T28" fmla="*/ 860 w 994"/>
                <a:gd name="T29" fmla="*/ 3067 h 3625"/>
                <a:gd name="T30" fmla="*/ 819 w 994"/>
                <a:gd name="T31" fmla="*/ 3111 h 3625"/>
                <a:gd name="T32" fmla="*/ 772 w 994"/>
                <a:gd name="T33" fmla="*/ 3153 h 3625"/>
                <a:gd name="T34" fmla="*/ 721 w 994"/>
                <a:gd name="T35" fmla="*/ 3197 h 3625"/>
                <a:gd name="T36" fmla="*/ 665 w 994"/>
                <a:gd name="T37" fmla="*/ 3245 h 3625"/>
                <a:gd name="T38" fmla="*/ 610 w 994"/>
                <a:gd name="T39" fmla="*/ 3292 h 3625"/>
                <a:gd name="T40" fmla="*/ 554 w 994"/>
                <a:gd name="T41" fmla="*/ 3343 h 3625"/>
                <a:gd name="T42" fmla="*/ 503 w 994"/>
                <a:gd name="T43" fmla="*/ 3391 h 3625"/>
                <a:gd name="T44" fmla="*/ 455 w 994"/>
                <a:gd name="T45" fmla="*/ 3438 h 3625"/>
                <a:gd name="T46" fmla="*/ 411 w 994"/>
                <a:gd name="T47" fmla="*/ 3482 h 3625"/>
                <a:gd name="T48" fmla="*/ 380 w 994"/>
                <a:gd name="T49" fmla="*/ 3530 h 3625"/>
                <a:gd name="T50" fmla="*/ 360 w 994"/>
                <a:gd name="T51" fmla="*/ 3569 h 3625"/>
                <a:gd name="T52" fmla="*/ 353 w 994"/>
                <a:gd name="T53" fmla="*/ 3613 h 3625"/>
                <a:gd name="T54" fmla="*/ 0 w 994"/>
                <a:gd name="T55" fmla="*/ 1056 h 3625"/>
                <a:gd name="T56" fmla="*/ 8 w 994"/>
                <a:gd name="T57" fmla="*/ 1016 h 3625"/>
                <a:gd name="T58" fmla="*/ 32 w 994"/>
                <a:gd name="T59" fmla="*/ 973 h 3625"/>
                <a:gd name="T60" fmla="*/ 68 w 994"/>
                <a:gd name="T61" fmla="*/ 929 h 3625"/>
                <a:gd name="T62" fmla="*/ 111 w 994"/>
                <a:gd name="T63" fmla="*/ 882 h 3625"/>
                <a:gd name="T64" fmla="*/ 166 w 994"/>
                <a:gd name="T65" fmla="*/ 834 h 3625"/>
                <a:gd name="T66" fmla="*/ 226 w 994"/>
                <a:gd name="T67" fmla="*/ 783 h 3625"/>
                <a:gd name="T68" fmla="*/ 286 w 994"/>
                <a:gd name="T69" fmla="*/ 736 h 3625"/>
                <a:gd name="T70" fmla="*/ 348 w 994"/>
                <a:gd name="T71" fmla="*/ 688 h 3625"/>
                <a:gd name="T72" fmla="*/ 408 w 994"/>
                <a:gd name="T73" fmla="*/ 641 h 3625"/>
                <a:gd name="T74" fmla="*/ 464 w 994"/>
                <a:gd name="T75" fmla="*/ 593 h 3625"/>
                <a:gd name="T76" fmla="*/ 515 w 994"/>
                <a:gd name="T77" fmla="*/ 549 h 3625"/>
                <a:gd name="T78" fmla="*/ 559 w 994"/>
                <a:gd name="T79" fmla="*/ 505 h 3625"/>
                <a:gd name="T80" fmla="*/ 590 w 994"/>
                <a:gd name="T81" fmla="*/ 466 h 3625"/>
                <a:gd name="T82" fmla="*/ 613 w 994"/>
                <a:gd name="T83" fmla="*/ 435 h 3625"/>
                <a:gd name="T84" fmla="*/ 638 w 994"/>
                <a:gd name="T85" fmla="*/ 399 h 3625"/>
                <a:gd name="T86" fmla="*/ 654 w 994"/>
                <a:gd name="T87" fmla="*/ 363 h 3625"/>
                <a:gd name="T88" fmla="*/ 669 w 994"/>
                <a:gd name="T89" fmla="*/ 328 h 3625"/>
                <a:gd name="T90" fmla="*/ 681 w 994"/>
                <a:gd name="T91" fmla="*/ 292 h 3625"/>
                <a:gd name="T92" fmla="*/ 693 w 994"/>
                <a:gd name="T93" fmla="*/ 257 h 3625"/>
                <a:gd name="T94" fmla="*/ 701 w 994"/>
                <a:gd name="T95" fmla="*/ 225 h 3625"/>
                <a:gd name="T96" fmla="*/ 705 w 994"/>
                <a:gd name="T97" fmla="*/ 190 h 3625"/>
                <a:gd name="T98" fmla="*/ 709 w 994"/>
                <a:gd name="T99" fmla="*/ 153 h 3625"/>
                <a:gd name="T100" fmla="*/ 712 w 994"/>
                <a:gd name="T101" fmla="*/ 118 h 3625"/>
                <a:gd name="T102" fmla="*/ 712 w 994"/>
                <a:gd name="T103" fmla="*/ 83 h 3625"/>
                <a:gd name="T104" fmla="*/ 712 w 994"/>
                <a:gd name="T105" fmla="*/ 47 h 3625"/>
                <a:gd name="T106" fmla="*/ 709 w 994"/>
                <a:gd name="T107" fmla="*/ 11 h 36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4"/>
                <a:gd name="T163" fmla="*/ 0 h 3625"/>
                <a:gd name="T164" fmla="*/ 994 w 994"/>
                <a:gd name="T165" fmla="*/ 3625 h 36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4" h="3625">
                  <a:moveTo>
                    <a:pt x="709" y="0"/>
                  </a:moveTo>
                  <a:lnTo>
                    <a:pt x="990" y="2556"/>
                  </a:lnTo>
                  <a:lnTo>
                    <a:pt x="990" y="2567"/>
                  </a:lnTo>
                  <a:lnTo>
                    <a:pt x="990" y="2579"/>
                  </a:lnTo>
                  <a:lnTo>
                    <a:pt x="994" y="2592"/>
                  </a:lnTo>
                  <a:lnTo>
                    <a:pt x="994" y="2604"/>
                  </a:lnTo>
                  <a:lnTo>
                    <a:pt x="994" y="2616"/>
                  </a:lnTo>
                  <a:lnTo>
                    <a:pt x="994" y="2627"/>
                  </a:lnTo>
                  <a:lnTo>
                    <a:pt x="994" y="2639"/>
                  </a:lnTo>
                  <a:lnTo>
                    <a:pt x="994" y="2651"/>
                  </a:lnTo>
                  <a:lnTo>
                    <a:pt x="994" y="2662"/>
                  </a:lnTo>
                  <a:lnTo>
                    <a:pt x="994" y="2674"/>
                  </a:lnTo>
                  <a:lnTo>
                    <a:pt x="994" y="2687"/>
                  </a:lnTo>
                  <a:lnTo>
                    <a:pt x="994" y="2699"/>
                  </a:lnTo>
                  <a:lnTo>
                    <a:pt x="994" y="2710"/>
                  </a:lnTo>
                  <a:lnTo>
                    <a:pt x="994" y="2722"/>
                  </a:lnTo>
                  <a:lnTo>
                    <a:pt x="990" y="2734"/>
                  </a:lnTo>
                  <a:lnTo>
                    <a:pt x="990" y="2746"/>
                  </a:lnTo>
                  <a:lnTo>
                    <a:pt x="990" y="2757"/>
                  </a:lnTo>
                  <a:lnTo>
                    <a:pt x="985" y="2770"/>
                  </a:lnTo>
                  <a:lnTo>
                    <a:pt x="985" y="2782"/>
                  </a:lnTo>
                  <a:lnTo>
                    <a:pt x="982" y="2794"/>
                  </a:lnTo>
                  <a:lnTo>
                    <a:pt x="982" y="2805"/>
                  </a:lnTo>
                  <a:lnTo>
                    <a:pt x="978" y="2817"/>
                  </a:lnTo>
                  <a:lnTo>
                    <a:pt x="974" y="2829"/>
                  </a:lnTo>
                  <a:lnTo>
                    <a:pt x="969" y="2841"/>
                  </a:lnTo>
                  <a:lnTo>
                    <a:pt x="969" y="2852"/>
                  </a:lnTo>
                  <a:lnTo>
                    <a:pt x="966" y="2865"/>
                  </a:lnTo>
                  <a:lnTo>
                    <a:pt x="962" y="2877"/>
                  </a:lnTo>
                  <a:lnTo>
                    <a:pt x="958" y="2889"/>
                  </a:lnTo>
                  <a:lnTo>
                    <a:pt x="954" y="2900"/>
                  </a:lnTo>
                  <a:lnTo>
                    <a:pt x="950" y="2912"/>
                  </a:lnTo>
                  <a:lnTo>
                    <a:pt x="942" y="2924"/>
                  </a:lnTo>
                  <a:lnTo>
                    <a:pt x="938" y="2936"/>
                  </a:lnTo>
                  <a:lnTo>
                    <a:pt x="934" y="2947"/>
                  </a:lnTo>
                  <a:lnTo>
                    <a:pt x="927" y="2960"/>
                  </a:lnTo>
                  <a:lnTo>
                    <a:pt x="922" y="2972"/>
                  </a:lnTo>
                  <a:lnTo>
                    <a:pt x="914" y="2984"/>
                  </a:lnTo>
                  <a:lnTo>
                    <a:pt x="911" y="2995"/>
                  </a:lnTo>
                  <a:lnTo>
                    <a:pt x="902" y="3007"/>
                  </a:lnTo>
                  <a:lnTo>
                    <a:pt x="895" y="3019"/>
                  </a:lnTo>
                  <a:lnTo>
                    <a:pt x="886" y="3030"/>
                  </a:lnTo>
                  <a:lnTo>
                    <a:pt x="879" y="3042"/>
                  </a:lnTo>
                  <a:lnTo>
                    <a:pt x="871" y="3055"/>
                  </a:lnTo>
                  <a:lnTo>
                    <a:pt x="860" y="3067"/>
                  </a:lnTo>
                  <a:lnTo>
                    <a:pt x="847" y="3083"/>
                  </a:lnTo>
                  <a:lnTo>
                    <a:pt x="832" y="3095"/>
                  </a:lnTo>
                  <a:lnTo>
                    <a:pt x="819" y="3111"/>
                  </a:lnTo>
                  <a:lnTo>
                    <a:pt x="804" y="3122"/>
                  </a:lnTo>
                  <a:lnTo>
                    <a:pt x="788" y="3138"/>
                  </a:lnTo>
                  <a:lnTo>
                    <a:pt x="772" y="3153"/>
                  </a:lnTo>
                  <a:lnTo>
                    <a:pt x="756" y="3169"/>
                  </a:lnTo>
                  <a:lnTo>
                    <a:pt x="740" y="3181"/>
                  </a:lnTo>
                  <a:lnTo>
                    <a:pt x="721" y="3197"/>
                  </a:lnTo>
                  <a:lnTo>
                    <a:pt x="705" y="3213"/>
                  </a:lnTo>
                  <a:lnTo>
                    <a:pt x="685" y="3229"/>
                  </a:lnTo>
                  <a:lnTo>
                    <a:pt x="665" y="3245"/>
                  </a:lnTo>
                  <a:lnTo>
                    <a:pt x="649" y="3261"/>
                  </a:lnTo>
                  <a:lnTo>
                    <a:pt x="629" y="3276"/>
                  </a:lnTo>
                  <a:lnTo>
                    <a:pt x="610" y="3292"/>
                  </a:lnTo>
                  <a:lnTo>
                    <a:pt x="590" y="3308"/>
                  </a:lnTo>
                  <a:lnTo>
                    <a:pt x="574" y="3324"/>
                  </a:lnTo>
                  <a:lnTo>
                    <a:pt x="554" y="3343"/>
                  </a:lnTo>
                  <a:lnTo>
                    <a:pt x="534" y="3359"/>
                  </a:lnTo>
                  <a:lnTo>
                    <a:pt x="518" y="3375"/>
                  </a:lnTo>
                  <a:lnTo>
                    <a:pt x="503" y="3391"/>
                  </a:lnTo>
                  <a:lnTo>
                    <a:pt x="487" y="3407"/>
                  </a:lnTo>
                  <a:lnTo>
                    <a:pt x="467" y="3423"/>
                  </a:lnTo>
                  <a:lnTo>
                    <a:pt x="455" y="3438"/>
                  </a:lnTo>
                  <a:lnTo>
                    <a:pt x="439" y="3454"/>
                  </a:lnTo>
                  <a:lnTo>
                    <a:pt x="427" y="3470"/>
                  </a:lnTo>
                  <a:lnTo>
                    <a:pt x="411" y="3482"/>
                  </a:lnTo>
                  <a:lnTo>
                    <a:pt x="400" y="3498"/>
                  </a:lnTo>
                  <a:lnTo>
                    <a:pt x="392" y="3514"/>
                  </a:lnTo>
                  <a:lnTo>
                    <a:pt x="380" y="3530"/>
                  </a:lnTo>
                  <a:lnTo>
                    <a:pt x="372" y="3542"/>
                  </a:lnTo>
                  <a:lnTo>
                    <a:pt x="364" y="3558"/>
                  </a:lnTo>
                  <a:lnTo>
                    <a:pt x="360" y="3569"/>
                  </a:lnTo>
                  <a:lnTo>
                    <a:pt x="356" y="3585"/>
                  </a:lnTo>
                  <a:lnTo>
                    <a:pt x="353" y="3597"/>
                  </a:lnTo>
                  <a:lnTo>
                    <a:pt x="353" y="3613"/>
                  </a:lnTo>
                  <a:lnTo>
                    <a:pt x="353" y="3625"/>
                  </a:lnTo>
                  <a:lnTo>
                    <a:pt x="0" y="1068"/>
                  </a:lnTo>
                  <a:lnTo>
                    <a:pt x="0" y="1056"/>
                  </a:lnTo>
                  <a:lnTo>
                    <a:pt x="0" y="1044"/>
                  </a:lnTo>
                  <a:lnTo>
                    <a:pt x="4" y="1028"/>
                  </a:lnTo>
                  <a:lnTo>
                    <a:pt x="8" y="1016"/>
                  </a:lnTo>
                  <a:lnTo>
                    <a:pt x="16" y="1000"/>
                  </a:lnTo>
                  <a:lnTo>
                    <a:pt x="24" y="989"/>
                  </a:lnTo>
                  <a:lnTo>
                    <a:pt x="32" y="973"/>
                  </a:lnTo>
                  <a:lnTo>
                    <a:pt x="43" y="957"/>
                  </a:lnTo>
                  <a:lnTo>
                    <a:pt x="55" y="945"/>
                  </a:lnTo>
                  <a:lnTo>
                    <a:pt x="68" y="929"/>
                  </a:lnTo>
                  <a:lnTo>
                    <a:pt x="83" y="914"/>
                  </a:lnTo>
                  <a:lnTo>
                    <a:pt x="96" y="898"/>
                  </a:lnTo>
                  <a:lnTo>
                    <a:pt x="111" y="882"/>
                  </a:lnTo>
                  <a:lnTo>
                    <a:pt x="131" y="866"/>
                  </a:lnTo>
                  <a:lnTo>
                    <a:pt x="147" y="850"/>
                  </a:lnTo>
                  <a:lnTo>
                    <a:pt x="166" y="834"/>
                  </a:lnTo>
                  <a:lnTo>
                    <a:pt x="186" y="819"/>
                  </a:lnTo>
                  <a:lnTo>
                    <a:pt x="206" y="803"/>
                  </a:lnTo>
                  <a:lnTo>
                    <a:pt x="226" y="783"/>
                  </a:lnTo>
                  <a:lnTo>
                    <a:pt x="245" y="767"/>
                  </a:lnTo>
                  <a:lnTo>
                    <a:pt x="265" y="751"/>
                  </a:lnTo>
                  <a:lnTo>
                    <a:pt x="286" y="736"/>
                  </a:lnTo>
                  <a:lnTo>
                    <a:pt x="305" y="720"/>
                  </a:lnTo>
                  <a:lnTo>
                    <a:pt x="325" y="704"/>
                  </a:lnTo>
                  <a:lnTo>
                    <a:pt x="348" y="688"/>
                  </a:lnTo>
                  <a:lnTo>
                    <a:pt x="368" y="672"/>
                  </a:lnTo>
                  <a:lnTo>
                    <a:pt x="388" y="656"/>
                  </a:lnTo>
                  <a:lnTo>
                    <a:pt x="408" y="641"/>
                  </a:lnTo>
                  <a:lnTo>
                    <a:pt x="427" y="625"/>
                  </a:lnTo>
                  <a:lnTo>
                    <a:pt x="448" y="609"/>
                  </a:lnTo>
                  <a:lnTo>
                    <a:pt x="464" y="593"/>
                  </a:lnTo>
                  <a:lnTo>
                    <a:pt x="483" y="577"/>
                  </a:lnTo>
                  <a:lnTo>
                    <a:pt x="499" y="561"/>
                  </a:lnTo>
                  <a:lnTo>
                    <a:pt x="515" y="549"/>
                  </a:lnTo>
                  <a:lnTo>
                    <a:pt x="531" y="533"/>
                  </a:lnTo>
                  <a:lnTo>
                    <a:pt x="546" y="521"/>
                  </a:lnTo>
                  <a:lnTo>
                    <a:pt x="559" y="505"/>
                  </a:lnTo>
                  <a:lnTo>
                    <a:pt x="570" y="494"/>
                  </a:lnTo>
                  <a:lnTo>
                    <a:pt x="582" y="482"/>
                  </a:lnTo>
                  <a:lnTo>
                    <a:pt x="590" y="466"/>
                  </a:lnTo>
                  <a:lnTo>
                    <a:pt x="601" y="454"/>
                  </a:lnTo>
                  <a:lnTo>
                    <a:pt x="610" y="447"/>
                  </a:lnTo>
                  <a:lnTo>
                    <a:pt x="613" y="435"/>
                  </a:lnTo>
                  <a:lnTo>
                    <a:pt x="622" y="423"/>
                  </a:lnTo>
                  <a:lnTo>
                    <a:pt x="629" y="410"/>
                  </a:lnTo>
                  <a:lnTo>
                    <a:pt x="638" y="399"/>
                  </a:lnTo>
                  <a:lnTo>
                    <a:pt x="641" y="387"/>
                  </a:lnTo>
                  <a:lnTo>
                    <a:pt x="649" y="375"/>
                  </a:lnTo>
                  <a:lnTo>
                    <a:pt x="654" y="363"/>
                  </a:lnTo>
                  <a:lnTo>
                    <a:pt x="657" y="352"/>
                  </a:lnTo>
                  <a:lnTo>
                    <a:pt x="665" y="340"/>
                  </a:lnTo>
                  <a:lnTo>
                    <a:pt x="669" y="328"/>
                  </a:lnTo>
                  <a:lnTo>
                    <a:pt x="673" y="315"/>
                  </a:lnTo>
                  <a:lnTo>
                    <a:pt x="677" y="304"/>
                  </a:lnTo>
                  <a:lnTo>
                    <a:pt x="681" y="292"/>
                  </a:lnTo>
                  <a:lnTo>
                    <a:pt x="685" y="280"/>
                  </a:lnTo>
                  <a:lnTo>
                    <a:pt x="689" y="269"/>
                  </a:lnTo>
                  <a:lnTo>
                    <a:pt x="693" y="257"/>
                  </a:lnTo>
                  <a:lnTo>
                    <a:pt x="696" y="245"/>
                  </a:lnTo>
                  <a:lnTo>
                    <a:pt x="696" y="236"/>
                  </a:lnTo>
                  <a:lnTo>
                    <a:pt x="701" y="225"/>
                  </a:lnTo>
                  <a:lnTo>
                    <a:pt x="701" y="213"/>
                  </a:lnTo>
                  <a:lnTo>
                    <a:pt x="705" y="201"/>
                  </a:lnTo>
                  <a:lnTo>
                    <a:pt x="705" y="190"/>
                  </a:lnTo>
                  <a:lnTo>
                    <a:pt x="709" y="178"/>
                  </a:lnTo>
                  <a:lnTo>
                    <a:pt x="709" y="165"/>
                  </a:lnTo>
                  <a:lnTo>
                    <a:pt x="709" y="153"/>
                  </a:lnTo>
                  <a:lnTo>
                    <a:pt x="712" y="142"/>
                  </a:lnTo>
                  <a:lnTo>
                    <a:pt x="712" y="130"/>
                  </a:lnTo>
                  <a:lnTo>
                    <a:pt x="712" y="118"/>
                  </a:lnTo>
                  <a:lnTo>
                    <a:pt x="712" y="106"/>
                  </a:lnTo>
                  <a:lnTo>
                    <a:pt x="712" y="95"/>
                  </a:lnTo>
                  <a:lnTo>
                    <a:pt x="712" y="83"/>
                  </a:lnTo>
                  <a:lnTo>
                    <a:pt x="712" y="70"/>
                  </a:lnTo>
                  <a:lnTo>
                    <a:pt x="712" y="58"/>
                  </a:lnTo>
                  <a:lnTo>
                    <a:pt x="712" y="47"/>
                  </a:lnTo>
                  <a:lnTo>
                    <a:pt x="712" y="35"/>
                  </a:lnTo>
                  <a:lnTo>
                    <a:pt x="709" y="23"/>
                  </a:lnTo>
                  <a:lnTo>
                    <a:pt x="709" y="11"/>
                  </a:lnTo>
                  <a:lnTo>
                    <a:pt x="709"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1" name="Freeform 308">
              <a:extLst>
                <a:ext uri="{FF2B5EF4-FFF2-40B4-BE49-F238E27FC236}">
                  <a16:creationId xmlns:a16="http://schemas.microsoft.com/office/drawing/2014/main" id="{4544FE3E-745F-47BC-8BD3-8A67F2E70374}"/>
                </a:ext>
              </a:extLst>
            </p:cNvPr>
            <p:cNvSpPr>
              <a:spLocks/>
            </p:cNvSpPr>
            <p:nvPr/>
          </p:nvSpPr>
          <p:spPr bwMode="auto">
            <a:xfrm>
              <a:off x="3839" y="2544"/>
              <a:ext cx="16" cy="507"/>
            </a:xfrm>
            <a:custGeom>
              <a:avLst/>
              <a:gdLst>
                <a:gd name="T0" fmla="*/ 76 w 76"/>
                <a:gd name="T1" fmla="*/ 32 h 2537"/>
                <a:gd name="T2" fmla="*/ 0 w 76"/>
                <a:gd name="T3" fmla="*/ 2518 h 2537"/>
                <a:gd name="T4" fmla="*/ 0 w 76"/>
                <a:gd name="T5" fmla="*/ 2521 h 2537"/>
                <a:gd name="T6" fmla="*/ 4 w 76"/>
                <a:gd name="T7" fmla="*/ 2525 h 2537"/>
                <a:gd name="T8" fmla="*/ 4 w 76"/>
                <a:gd name="T9" fmla="*/ 2529 h 2537"/>
                <a:gd name="T10" fmla="*/ 4 w 76"/>
                <a:gd name="T11" fmla="*/ 2533 h 2537"/>
                <a:gd name="T12" fmla="*/ 4 w 76"/>
                <a:gd name="T13" fmla="*/ 2537 h 2537"/>
                <a:gd name="T14" fmla="*/ 4 w 76"/>
                <a:gd name="T15" fmla="*/ 661 h 2537"/>
                <a:gd name="T16" fmla="*/ 20 w 76"/>
                <a:gd name="T17" fmla="*/ 0 h 2537"/>
                <a:gd name="T18" fmla="*/ 23 w 76"/>
                <a:gd name="T19" fmla="*/ 0 h 2537"/>
                <a:gd name="T20" fmla="*/ 28 w 76"/>
                <a:gd name="T21" fmla="*/ 4 h 2537"/>
                <a:gd name="T22" fmla="*/ 32 w 76"/>
                <a:gd name="T23" fmla="*/ 4 h 2537"/>
                <a:gd name="T24" fmla="*/ 36 w 76"/>
                <a:gd name="T25" fmla="*/ 7 h 2537"/>
                <a:gd name="T26" fmla="*/ 44 w 76"/>
                <a:gd name="T27" fmla="*/ 12 h 2537"/>
                <a:gd name="T28" fmla="*/ 51 w 76"/>
                <a:gd name="T29" fmla="*/ 12 h 2537"/>
                <a:gd name="T30" fmla="*/ 55 w 76"/>
                <a:gd name="T31" fmla="*/ 16 h 2537"/>
                <a:gd name="T32" fmla="*/ 60 w 76"/>
                <a:gd name="T33" fmla="*/ 20 h 2537"/>
                <a:gd name="T34" fmla="*/ 63 w 76"/>
                <a:gd name="T35" fmla="*/ 20 h 2537"/>
                <a:gd name="T36" fmla="*/ 67 w 76"/>
                <a:gd name="T37" fmla="*/ 20 h 2537"/>
                <a:gd name="T38" fmla="*/ 67 w 76"/>
                <a:gd name="T39" fmla="*/ 23 h 2537"/>
                <a:gd name="T40" fmla="*/ 71 w 76"/>
                <a:gd name="T41" fmla="*/ 23 h 2537"/>
                <a:gd name="T42" fmla="*/ 71 w 76"/>
                <a:gd name="T43" fmla="*/ 28 h 2537"/>
                <a:gd name="T44" fmla="*/ 76 w 76"/>
                <a:gd name="T45" fmla="*/ 28 h 2537"/>
                <a:gd name="T46" fmla="*/ 76 w 76"/>
                <a:gd name="T47" fmla="*/ 32 h 25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2537"/>
                <a:gd name="T74" fmla="*/ 76 w 76"/>
                <a:gd name="T75" fmla="*/ 2537 h 25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2537">
                  <a:moveTo>
                    <a:pt x="76" y="32"/>
                  </a:moveTo>
                  <a:lnTo>
                    <a:pt x="0" y="2518"/>
                  </a:lnTo>
                  <a:lnTo>
                    <a:pt x="0" y="2521"/>
                  </a:lnTo>
                  <a:lnTo>
                    <a:pt x="4" y="2525"/>
                  </a:lnTo>
                  <a:lnTo>
                    <a:pt x="4" y="2529"/>
                  </a:lnTo>
                  <a:lnTo>
                    <a:pt x="4" y="2533"/>
                  </a:lnTo>
                  <a:lnTo>
                    <a:pt x="4" y="2537"/>
                  </a:lnTo>
                  <a:lnTo>
                    <a:pt x="4" y="661"/>
                  </a:lnTo>
                  <a:lnTo>
                    <a:pt x="20" y="0"/>
                  </a:lnTo>
                  <a:lnTo>
                    <a:pt x="23" y="0"/>
                  </a:lnTo>
                  <a:lnTo>
                    <a:pt x="28" y="4"/>
                  </a:lnTo>
                  <a:lnTo>
                    <a:pt x="32" y="4"/>
                  </a:lnTo>
                  <a:lnTo>
                    <a:pt x="36" y="7"/>
                  </a:lnTo>
                  <a:lnTo>
                    <a:pt x="44" y="12"/>
                  </a:lnTo>
                  <a:lnTo>
                    <a:pt x="51" y="12"/>
                  </a:lnTo>
                  <a:lnTo>
                    <a:pt x="55" y="16"/>
                  </a:lnTo>
                  <a:lnTo>
                    <a:pt x="60" y="20"/>
                  </a:lnTo>
                  <a:lnTo>
                    <a:pt x="63" y="20"/>
                  </a:lnTo>
                  <a:lnTo>
                    <a:pt x="67" y="20"/>
                  </a:lnTo>
                  <a:lnTo>
                    <a:pt x="67" y="23"/>
                  </a:lnTo>
                  <a:lnTo>
                    <a:pt x="71" y="23"/>
                  </a:lnTo>
                  <a:lnTo>
                    <a:pt x="71" y="28"/>
                  </a:lnTo>
                  <a:lnTo>
                    <a:pt x="76" y="28"/>
                  </a:lnTo>
                  <a:lnTo>
                    <a:pt x="76" y="32"/>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2" name="Freeform 309">
              <a:extLst>
                <a:ext uri="{FF2B5EF4-FFF2-40B4-BE49-F238E27FC236}">
                  <a16:creationId xmlns:a16="http://schemas.microsoft.com/office/drawing/2014/main" id="{B9371080-727B-44E2-A697-23E03BB77228}"/>
                </a:ext>
              </a:extLst>
            </p:cNvPr>
            <p:cNvSpPr>
              <a:spLocks/>
            </p:cNvSpPr>
            <p:nvPr/>
          </p:nvSpPr>
          <p:spPr bwMode="auto">
            <a:xfrm>
              <a:off x="3805" y="2544"/>
              <a:ext cx="38" cy="536"/>
            </a:xfrm>
            <a:custGeom>
              <a:avLst/>
              <a:gdLst>
                <a:gd name="T0" fmla="*/ 123 w 194"/>
                <a:gd name="T1" fmla="*/ 2541 h 2680"/>
                <a:gd name="T2" fmla="*/ 114 w 194"/>
                <a:gd name="T3" fmla="*/ 2549 h 2680"/>
                <a:gd name="T4" fmla="*/ 114 w 194"/>
                <a:gd name="T5" fmla="*/ 2557 h 2680"/>
                <a:gd name="T6" fmla="*/ 111 w 194"/>
                <a:gd name="T7" fmla="*/ 2569 h 2680"/>
                <a:gd name="T8" fmla="*/ 107 w 194"/>
                <a:gd name="T9" fmla="*/ 2576 h 2680"/>
                <a:gd name="T10" fmla="*/ 99 w 194"/>
                <a:gd name="T11" fmla="*/ 2576 h 2680"/>
                <a:gd name="T12" fmla="*/ 91 w 194"/>
                <a:gd name="T13" fmla="*/ 2576 h 2680"/>
                <a:gd name="T14" fmla="*/ 83 w 194"/>
                <a:gd name="T15" fmla="*/ 2581 h 2680"/>
                <a:gd name="T16" fmla="*/ 75 w 194"/>
                <a:gd name="T17" fmla="*/ 2581 h 2680"/>
                <a:gd name="T18" fmla="*/ 67 w 194"/>
                <a:gd name="T19" fmla="*/ 2588 h 2680"/>
                <a:gd name="T20" fmla="*/ 60 w 194"/>
                <a:gd name="T21" fmla="*/ 2608 h 2680"/>
                <a:gd name="T22" fmla="*/ 51 w 194"/>
                <a:gd name="T23" fmla="*/ 2636 h 2680"/>
                <a:gd name="T24" fmla="*/ 39 w 194"/>
                <a:gd name="T25" fmla="*/ 2655 h 2680"/>
                <a:gd name="T26" fmla="*/ 32 w 194"/>
                <a:gd name="T27" fmla="*/ 2667 h 2680"/>
                <a:gd name="T28" fmla="*/ 23 w 194"/>
                <a:gd name="T29" fmla="*/ 2667 h 2680"/>
                <a:gd name="T30" fmla="*/ 16 w 194"/>
                <a:gd name="T31" fmla="*/ 2671 h 2680"/>
                <a:gd name="T32" fmla="*/ 7 w 194"/>
                <a:gd name="T33" fmla="*/ 2676 h 2680"/>
                <a:gd name="T34" fmla="*/ 0 w 194"/>
                <a:gd name="T35" fmla="*/ 2680 h 2680"/>
                <a:gd name="T36" fmla="*/ 67 w 194"/>
                <a:gd name="T37" fmla="*/ 28 h 2680"/>
                <a:gd name="T38" fmla="*/ 75 w 194"/>
                <a:gd name="T39" fmla="*/ 23 h 2680"/>
                <a:gd name="T40" fmla="*/ 83 w 194"/>
                <a:gd name="T41" fmla="*/ 20 h 2680"/>
                <a:gd name="T42" fmla="*/ 91 w 194"/>
                <a:gd name="T43" fmla="*/ 16 h 2680"/>
                <a:gd name="T44" fmla="*/ 99 w 194"/>
                <a:gd name="T45" fmla="*/ 16 h 2680"/>
                <a:gd name="T46" fmla="*/ 102 w 194"/>
                <a:gd name="T47" fmla="*/ 12 h 2680"/>
                <a:gd name="T48" fmla="*/ 111 w 194"/>
                <a:gd name="T49" fmla="*/ 12 h 2680"/>
                <a:gd name="T50" fmla="*/ 118 w 194"/>
                <a:gd name="T51" fmla="*/ 7 h 2680"/>
                <a:gd name="T52" fmla="*/ 127 w 194"/>
                <a:gd name="T53" fmla="*/ 4 h 2680"/>
                <a:gd name="T54" fmla="*/ 134 w 194"/>
                <a:gd name="T55" fmla="*/ 4 h 2680"/>
                <a:gd name="T56" fmla="*/ 142 w 194"/>
                <a:gd name="T57" fmla="*/ 4 h 2680"/>
                <a:gd name="T58" fmla="*/ 146 w 194"/>
                <a:gd name="T59" fmla="*/ 0 h 2680"/>
                <a:gd name="T60" fmla="*/ 155 w 194"/>
                <a:gd name="T61" fmla="*/ 0 h 2680"/>
                <a:gd name="T62" fmla="*/ 162 w 194"/>
                <a:gd name="T63" fmla="*/ 0 h 2680"/>
                <a:gd name="T64" fmla="*/ 170 w 194"/>
                <a:gd name="T65" fmla="*/ 0 h 2680"/>
                <a:gd name="T66" fmla="*/ 178 w 194"/>
                <a:gd name="T67" fmla="*/ 0 h 2680"/>
                <a:gd name="T68" fmla="*/ 186 w 194"/>
                <a:gd name="T69" fmla="*/ 0 h 2680"/>
                <a:gd name="T70" fmla="*/ 194 w 194"/>
                <a:gd name="T71" fmla="*/ 0 h 26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680"/>
                <a:gd name="T110" fmla="*/ 194 w 194"/>
                <a:gd name="T111" fmla="*/ 2680 h 26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680">
                  <a:moveTo>
                    <a:pt x="194" y="0"/>
                  </a:moveTo>
                  <a:lnTo>
                    <a:pt x="123" y="2541"/>
                  </a:lnTo>
                  <a:lnTo>
                    <a:pt x="118" y="2541"/>
                  </a:lnTo>
                  <a:lnTo>
                    <a:pt x="114" y="2549"/>
                  </a:lnTo>
                  <a:lnTo>
                    <a:pt x="114" y="2553"/>
                  </a:lnTo>
                  <a:lnTo>
                    <a:pt x="114" y="2557"/>
                  </a:lnTo>
                  <a:lnTo>
                    <a:pt x="111" y="2565"/>
                  </a:lnTo>
                  <a:lnTo>
                    <a:pt x="111" y="2569"/>
                  </a:lnTo>
                  <a:lnTo>
                    <a:pt x="107" y="2572"/>
                  </a:lnTo>
                  <a:lnTo>
                    <a:pt x="107" y="2576"/>
                  </a:lnTo>
                  <a:lnTo>
                    <a:pt x="102" y="2576"/>
                  </a:lnTo>
                  <a:lnTo>
                    <a:pt x="99" y="2576"/>
                  </a:lnTo>
                  <a:lnTo>
                    <a:pt x="95" y="2576"/>
                  </a:lnTo>
                  <a:lnTo>
                    <a:pt x="91" y="2576"/>
                  </a:lnTo>
                  <a:lnTo>
                    <a:pt x="86" y="2576"/>
                  </a:lnTo>
                  <a:lnTo>
                    <a:pt x="83" y="2581"/>
                  </a:lnTo>
                  <a:lnTo>
                    <a:pt x="79" y="2581"/>
                  </a:lnTo>
                  <a:lnTo>
                    <a:pt x="75" y="2581"/>
                  </a:lnTo>
                  <a:lnTo>
                    <a:pt x="71" y="2585"/>
                  </a:lnTo>
                  <a:lnTo>
                    <a:pt x="67" y="2588"/>
                  </a:lnTo>
                  <a:lnTo>
                    <a:pt x="63" y="2600"/>
                  </a:lnTo>
                  <a:lnTo>
                    <a:pt x="60" y="2608"/>
                  </a:lnTo>
                  <a:lnTo>
                    <a:pt x="55" y="2624"/>
                  </a:lnTo>
                  <a:lnTo>
                    <a:pt x="51" y="2636"/>
                  </a:lnTo>
                  <a:lnTo>
                    <a:pt x="44" y="2644"/>
                  </a:lnTo>
                  <a:lnTo>
                    <a:pt x="39" y="2655"/>
                  </a:lnTo>
                  <a:lnTo>
                    <a:pt x="35" y="2664"/>
                  </a:lnTo>
                  <a:lnTo>
                    <a:pt x="32" y="2667"/>
                  </a:lnTo>
                  <a:lnTo>
                    <a:pt x="28" y="2667"/>
                  </a:lnTo>
                  <a:lnTo>
                    <a:pt x="23" y="2667"/>
                  </a:lnTo>
                  <a:lnTo>
                    <a:pt x="19" y="2671"/>
                  </a:lnTo>
                  <a:lnTo>
                    <a:pt x="16" y="2671"/>
                  </a:lnTo>
                  <a:lnTo>
                    <a:pt x="12" y="2676"/>
                  </a:lnTo>
                  <a:lnTo>
                    <a:pt x="7" y="2676"/>
                  </a:lnTo>
                  <a:lnTo>
                    <a:pt x="4" y="2680"/>
                  </a:lnTo>
                  <a:lnTo>
                    <a:pt x="0" y="2680"/>
                  </a:lnTo>
                  <a:lnTo>
                    <a:pt x="63" y="28"/>
                  </a:lnTo>
                  <a:lnTo>
                    <a:pt x="67" y="28"/>
                  </a:lnTo>
                  <a:lnTo>
                    <a:pt x="71" y="23"/>
                  </a:lnTo>
                  <a:lnTo>
                    <a:pt x="75" y="23"/>
                  </a:lnTo>
                  <a:lnTo>
                    <a:pt x="79" y="23"/>
                  </a:lnTo>
                  <a:lnTo>
                    <a:pt x="83" y="20"/>
                  </a:lnTo>
                  <a:lnTo>
                    <a:pt x="86" y="20"/>
                  </a:lnTo>
                  <a:lnTo>
                    <a:pt x="91" y="16"/>
                  </a:lnTo>
                  <a:lnTo>
                    <a:pt x="95" y="16"/>
                  </a:lnTo>
                  <a:lnTo>
                    <a:pt x="99" y="16"/>
                  </a:lnTo>
                  <a:lnTo>
                    <a:pt x="99" y="12"/>
                  </a:lnTo>
                  <a:lnTo>
                    <a:pt x="102" y="12"/>
                  </a:lnTo>
                  <a:lnTo>
                    <a:pt x="107" y="12"/>
                  </a:lnTo>
                  <a:lnTo>
                    <a:pt x="111" y="12"/>
                  </a:lnTo>
                  <a:lnTo>
                    <a:pt x="114" y="7"/>
                  </a:lnTo>
                  <a:lnTo>
                    <a:pt x="118" y="7"/>
                  </a:lnTo>
                  <a:lnTo>
                    <a:pt x="123" y="7"/>
                  </a:lnTo>
                  <a:lnTo>
                    <a:pt x="127" y="4"/>
                  </a:lnTo>
                  <a:lnTo>
                    <a:pt x="130" y="4"/>
                  </a:lnTo>
                  <a:lnTo>
                    <a:pt x="134" y="4"/>
                  </a:lnTo>
                  <a:lnTo>
                    <a:pt x="139" y="4"/>
                  </a:lnTo>
                  <a:lnTo>
                    <a:pt x="142" y="4"/>
                  </a:lnTo>
                  <a:lnTo>
                    <a:pt x="142" y="0"/>
                  </a:lnTo>
                  <a:lnTo>
                    <a:pt x="146" y="0"/>
                  </a:lnTo>
                  <a:lnTo>
                    <a:pt x="150" y="0"/>
                  </a:lnTo>
                  <a:lnTo>
                    <a:pt x="155" y="0"/>
                  </a:lnTo>
                  <a:lnTo>
                    <a:pt x="158" y="0"/>
                  </a:lnTo>
                  <a:lnTo>
                    <a:pt x="162" y="0"/>
                  </a:lnTo>
                  <a:lnTo>
                    <a:pt x="166" y="0"/>
                  </a:lnTo>
                  <a:lnTo>
                    <a:pt x="170" y="0"/>
                  </a:lnTo>
                  <a:lnTo>
                    <a:pt x="174" y="0"/>
                  </a:lnTo>
                  <a:lnTo>
                    <a:pt x="178" y="0"/>
                  </a:lnTo>
                  <a:lnTo>
                    <a:pt x="182" y="0"/>
                  </a:lnTo>
                  <a:lnTo>
                    <a:pt x="186" y="0"/>
                  </a:lnTo>
                  <a:lnTo>
                    <a:pt x="190" y="0"/>
                  </a:lnTo>
                  <a:lnTo>
                    <a:pt x="194"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3" name="Freeform 310">
              <a:extLst>
                <a:ext uri="{FF2B5EF4-FFF2-40B4-BE49-F238E27FC236}">
                  <a16:creationId xmlns:a16="http://schemas.microsoft.com/office/drawing/2014/main" id="{5E9C70D5-C076-4146-8330-E61CF82B5495}"/>
                </a:ext>
              </a:extLst>
            </p:cNvPr>
            <p:cNvSpPr>
              <a:spLocks/>
            </p:cNvSpPr>
            <p:nvPr/>
          </p:nvSpPr>
          <p:spPr bwMode="auto">
            <a:xfrm>
              <a:off x="3679" y="2549"/>
              <a:ext cx="138" cy="643"/>
            </a:xfrm>
            <a:custGeom>
              <a:avLst/>
              <a:gdLst>
                <a:gd name="T0" fmla="*/ 630 w 693"/>
                <a:gd name="T1" fmla="*/ 2652 h 3213"/>
                <a:gd name="T2" fmla="*/ 598 w 693"/>
                <a:gd name="T3" fmla="*/ 2667 h 3213"/>
                <a:gd name="T4" fmla="*/ 567 w 693"/>
                <a:gd name="T5" fmla="*/ 2687 h 3213"/>
                <a:gd name="T6" fmla="*/ 535 w 693"/>
                <a:gd name="T7" fmla="*/ 2711 h 3213"/>
                <a:gd name="T8" fmla="*/ 499 w 693"/>
                <a:gd name="T9" fmla="*/ 2738 h 3213"/>
                <a:gd name="T10" fmla="*/ 463 w 693"/>
                <a:gd name="T11" fmla="*/ 2766 h 3213"/>
                <a:gd name="T12" fmla="*/ 428 w 693"/>
                <a:gd name="T13" fmla="*/ 2794 h 3213"/>
                <a:gd name="T14" fmla="*/ 392 w 693"/>
                <a:gd name="T15" fmla="*/ 2826 h 3213"/>
                <a:gd name="T16" fmla="*/ 357 w 693"/>
                <a:gd name="T17" fmla="*/ 2861 h 3213"/>
                <a:gd name="T18" fmla="*/ 322 w 693"/>
                <a:gd name="T19" fmla="*/ 2893 h 3213"/>
                <a:gd name="T20" fmla="*/ 285 w 693"/>
                <a:gd name="T21" fmla="*/ 2928 h 3213"/>
                <a:gd name="T22" fmla="*/ 250 w 693"/>
                <a:gd name="T23" fmla="*/ 2964 h 3213"/>
                <a:gd name="T24" fmla="*/ 218 w 693"/>
                <a:gd name="T25" fmla="*/ 2995 h 3213"/>
                <a:gd name="T26" fmla="*/ 186 w 693"/>
                <a:gd name="T27" fmla="*/ 3032 h 3213"/>
                <a:gd name="T28" fmla="*/ 155 w 693"/>
                <a:gd name="T29" fmla="*/ 3063 h 3213"/>
                <a:gd name="T30" fmla="*/ 123 w 693"/>
                <a:gd name="T31" fmla="*/ 3095 h 3213"/>
                <a:gd name="T32" fmla="*/ 95 w 693"/>
                <a:gd name="T33" fmla="*/ 3122 h 3213"/>
                <a:gd name="T34" fmla="*/ 68 w 693"/>
                <a:gd name="T35" fmla="*/ 3150 h 3213"/>
                <a:gd name="T36" fmla="*/ 44 w 693"/>
                <a:gd name="T37" fmla="*/ 3174 h 3213"/>
                <a:gd name="T38" fmla="*/ 21 w 693"/>
                <a:gd name="T39" fmla="*/ 3194 h 3213"/>
                <a:gd name="T40" fmla="*/ 0 w 693"/>
                <a:gd name="T41" fmla="*/ 3213 h 3213"/>
                <a:gd name="T42" fmla="*/ 16 w 693"/>
                <a:gd name="T43" fmla="*/ 562 h 3213"/>
                <a:gd name="T44" fmla="*/ 40 w 693"/>
                <a:gd name="T45" fmla="*/ 542 h 3213"/>
                <a:gd name="T46" fmla="*/ 63 w 693"/>
                <a:gd name="T47" fmla="*/ 518 h 3213"/>
                <a:gd name="T48" fmla="*/ 91 w 693"/>
                <a:gd name="T49" fmla="*/ 490 h 3213"/>
                <a:gd name="T50" fmla="*/ 123 w 693"/>
                <a:gd name="T51" fmla="*/ 463 h 3213"/>
                <a:gd name="T52" fmla="*/ 155 w 693"/>
                <a:gd name="T53" fmla="*/ 435 h 3213"/>
                <a:gd name="T54" fmla="*/ 190 w 693"/>
                <a:gd name="T55" fmla="*/ 403 h 3213"/>
                <a:gd name="T56" fmla="*/ 226 w 693"/>
                <a:gd name="T57" fmla="*/ 368 h 3213"/>
                <a:gd name="T58" fmla="*/ 262 w 693"/>
                <a:gd name="T59" fmla="*/ 333 h 3213"/>
                <a:gd name="T60" fmla="*/ 297 w 693"/>
                <a:gd name="T61" fmla="*/ 301 h 3213"/>
                <a:gd name="T62" fmla="*/ 336 w 693"/>
                <a:gd name="T63" fmla="*/ 265 h 3213"/>
                <a:gd name="T64" fmla="*/ 376 w 693"/>
                <a:gd name="T65" fmla="*/ 229 h 3213"/>
                <a:gd name="T66" fmla="*/ 416 w 693"/>
                <a:gd name="T67" fmla="*/ 198 h 3213"/>
                <a:gd name="T68" fmla="*/ 452 w 693"/>
                <a:gd name="T69" fmla="*/ 162 h 3213"/>
                <a:gd name="T70" fmla="*/ 491 w 693"/>
                <a:gd name="T71" fmla="*/ 130 h 3213"/>
                <a:gd name="T72" fmla="*/ 531 w 693"/>
                <a:gd name="T73" fmla="*/ 102 h 3213"/>
                <a:gd name="T74" fmla="*/ 570 w 693"/>
                <a:gd name="T75" fmla="*/ 74 h 3213"/>
                <a:gd name="T76" fmla="*/ 606 w 693"/>
                <a:gd name="T77" fmla="*/ 51 h 3213"/>
                <a:gd name="T78" fmla="*/ 642 w 693"/>
                <a:gd name="T79" fmla="*/ 28 h 3213"/>
                <a:gd name="T80" fmla="*/ 677 w 693"/>
                <a:gd name="T81" fmla="*/ 7 h 3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3"/>
                <a:gd name="T124" fmla="*/ 0 h 3213"/>
                <a:gd name="T125" fmla="*/ 693 w 693"/>
                <a:gd name="T126" fmla="*/ 3213 h 3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3" h="3213">
                  <a:moveTo>
                    <a:pt x="693" y="0"/>
                  </a:moveTo>
                  <a:lnTo>
                    <a:pt x="630" y="2652"/>
                  </a:lnTo>
                  <a:lnTo>
                    <a:pt x="614" y="2659"/>
                  </a:lnTo>
                  <a:lnTo>
                    <a:pt x="598" y="2667"/>
                  </a:lnTo>
                  <a:lnTo>
                    <a:pt x="582" y="2680"/>
                  </a:lnTo>
                  <a:lnTo>
                    <a:pt x="567" y="2687"/>
                  </a:lnTo>
                  <a:lnTo>
                    <a:pt x="551" y="2699"/>
                  </a:lnTo>
                  <a:lnTo>
                    <a:pt x="535" y="2711"/>
                  </a:lnTo>
                  <a:lnTo>
                    <a:pt x="515" y="2722"/>
                  </a:lnTo>
                  <a:lnTo>
                    <a:pt x="499" y="2738"/>
                  </a:lnTo>
                  <a:lnTo>
                    <a:pt x="479" y="2750"/>
                  </a:lnTo>
                  <a:lnTo>
                    <a:pt x="463" y="2766"/>
                  </a:lnTo>
                  <a:lnTo>
                    <a:pt x="447" y="2782"/>
                  </a:lnTo>
                  <a:lnTo>
                    <a:pt x="428" y="2794"/>
                  </a:lnTo>
                  <a:lnTo>
                    <a:pt x="412" y="2810"/>
                  </a:lnTo>
                  <a:lnTo>
                    <a:pt x="392" y="2826"/>
                  </a:lnTo>
                  <a:lnTo>
                    <a:pt x="376" y="2845"/>
                  </a:lnTo>
                  <a:lnTo>
                    <a:pt x="357" y="2861"/>
                  </a:lnTo>
                  <a:lnTo>
                    <a:pt x="341" y="2877"/>
                  </a:lnTo>
                  <a:lnTo>
                    <a:pt x="322" y="2893"/>
                  </a:lnTo>
                  <a:lnTo>
                    <a:pt x="306" y="2912"/>
                  </a:lnTo>
                  <a:lnTo>
                    <a:pt x="285" y="2928"/>
                  </a:lnTo>
                  <a:lnTo>
                    <a:pt x="269" y="2944"/>
                  </a:lnTo>
                  <a:lnTo>
                    <a:pt x="250" y="2964"/>
                  </a:lnTo>
                  <a:lnTo>
                    <a:pt x="234" y="2980"/>
                  </a:lnTo>
                  <a:lnTo>
                    <a:pt x="218" y="2995"/>
                  </a:lnTo>
                  <a:lnTo>
                    <a:pt x="202" y="3011"/>
                  </a:lnTo>
                  <a:lnTo>
                    <a:pt x="186" y="3032"/>
                  </a:lnTo>
                  <a:lnTo>
                    <a:pt x="171" y="3048"/>
                  </a:lnTo>
                  <a:lnTo>
                    <a:pt x="155" y="3063"/>
                  </a:lnTo>
                  <a:lnTo>
                    <a:pt x="139" y="3079"/>
                  </a:lnTo>
                  <a:lnTo>
                    <a:pt x="123" y="3095"/>
                  </a:lnTo>
                  <a:lnTo>
                    <a:pt x="107" y="3106"/>
                  </a:lnTo>
                  <a:lnTo>
                    <a:pt x="95" y="3122"/>
                  </a:lnTo>
                  <a:lnTo>
                    <a:pt x="79" y="3134"/>
                  </a:lnTo>
                  <a:lnTo>
                    <a:pt x="68" y="3150"/>
                  </a:lnTo>
                  <a:lnTo>
                    <a:pt x="56" y="3162"/>
                  </a:lnTo>
                  <a:lnTo>
                    <a:pt x="44" y="3174"/>
                  </a:lnTo>
                  <a:lnTo>
                    <a:pt x="32" y="3185"/>
                  </a:lnTo>
                  <a:lnTo>
                    <a:pt x="21" y="3194"/>
                  </a:lnTo>
                  <a:lnTo>
                    <a:pt x="8" y="3206"/>
                  </a:lnTo>
                  <a:lnTo>
                    <a:pt x="0" y="3213"/>
                  </a:lnTo>
                  <a:lnTo>
                    <a:pt x="5" y="569"/>
                  </a:lnTo>
                  <a:lnTo>
                    <a:pt x="16" y="562"/>
                  </a:lnTo>
                  <a:lnTo>
                    <a:pt x="28" y="550"/>
                  </a:lnTo>
                  <a:lnTo>
                    <a:pt x="40" y="542"/>
                  </a:lnTo>
                  <a:lnTo>
                    <a:pt x="52" y="530"/>
                  </a:lnTo>
                  <a:lnTo>
                    <a:pt x="63" y="518"/>
                  </a:lnTo>
                  <a:lnTo>
                    <a:pt x="79" y="507"/>
                  </a:lnTo>
                  <a:lnTo>
                    <a:pt x="91" y="490"/>
                  </a:lnTo>
                  <a:lnTo>
                    <a:pt x="107" y="479"/>
                  </a:lnTo>
                  <a:lnTo>
                    <a:pt x="123" y="463"/>
                  </a:lnTo>
                  <a:lnTo>
                    <a:pt x="139" y="451"/>
                  </a:lnTo>
                  <a:lnTo>
                    <a:pt x="155" y="435"/>
                  </a:lnTo>
                  <a:lnTo>
                    <a:pt x="171" y="419"/>
                  </a:lnTo>
                  <a:lnTo>
                    <a:pt x="190" y="403"/>
                  </a:lnTo>
                  <a:lnTo>
                    <a:pt x="206" y="384"/>
                  </a:lnTo>
                  <a:lnTo>
                    <a:pt x="226" y="368"/>
                  </a:lnTo>
                  <a:lnTo>
                    <a:pt x="242" y="352"/>
                  </a:lnTo>
                  <a:lnTo>
                    <a:pt x="262" y="333"/>
                  </a:lnTo>
                  <a:lnTo>
                    <a:pt x="281" y="317"/>
                  </a:lnTo>
                  <a:lnTo>
                    <a:pt x="297" y="301"/>
                  </a:lnTo>
                  <a:lnTo>
                    <a:pt x="317" y="280"/>
                  </a:lnTo>
                  <a:lnTo>
                    <a:pt x="336" y="265"/>
                  </a:lnTo>
                  <a:lnTo>
                    <a:pt x="357" y="249"/>
                  </a:lnTo>
                  <a:lnTo>
                    <a:pt x="376" y="229"/>
                  </a:lnTo>
                  <a:lnTo>
                    <a:pt x="396" y="213"/>
                  </a:lnTo>
                  <a:lnTo>
                    <a:pt x="416" y="198"/>
                  </a:lnTo>
                  <a:lnTo>
                    <a:pt x="436" y="182"/>
                  </a:lnTo>
                  <a:lnTo>
                    <a:pt x="452" y="162"/>
                  </a:lnTo>
                  <a:lnTo>
                    <a:pt x="471" y="146"/>
                  </a:lnTo>
                  <a:lnTo>
                    <a:pt x="491" y="130"/>
                  </a:lnTo>
                  <a:lnTo>
                    <a:pt x="511" y="118"/>
                  </a:lnTo>
                  <a:lnTo>
                    <a:pt x="531" y="102"/>
                  </a:lnTo>
                  <a:lnTo>
                    <a:pt x="551" y="87"/>
                  </a:lnTo>
                  <a:lnTo>
                    <a:pt x="570" y="74"/>
                  </a:lnTo>
                  <a:lnTo>
                    <a:pt x="586" y="63"/>
                  </a:lnTo>
                  <a:lnTo>
                    <a:pt x="606" y="51"/>
                  </a:lnTo>
                  <a:lnTo>
                    <a:pt x="626" y="39"/>
                  </a:lnTo>
                  <a:lnTo>
                    <a:pt x="642" y="28"/>
                  </a:lnTo>
                  <a:lnTo>
                    <a:pt x="662" y="20"/>
                  </a:lnTo>
                  <a:lnTo>
                    <a:pt x="677" y="7"/>
                  </a:lnTo>
                  <a:lnTo>
                    <a:pt x="693" y="0"/>
                  </a:lnTo>
                  <a:close/>
                </a:path>
              </a:pathLst>
            </a:custGeom>
            <a:solidFill>
              <a:srgbClr val="D8BE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4" name="Freeform 311">
              <a:extLst>
                <a:ext uri="{FF2B5EF4-FFF2-40B4-BE49-F238E27FC236}">
                  <a16:creationId xmlns:a16="http://schemas.microsoft.com/office/drawing/2014/main" id="{8D6B2618-1E7A-4DA2-A11B-202F46436BD4}"/>
                </a:ext>
              </a:extLst>
            </p:cNvPr>
            <p:cNvSpPr>
              <a:spLocks/>
            </p:cNvSpPr>
            <p:nvPr/>
          </p:nvSpPr>
          <p:spPr bwMode="auto">
            <a:xfrm>
              <a:off x="3679" y="2550"/>
              <a:ext cx="176" cy="642"/>
            </a:xfrm>
            <a:custGeom>
              <a:avLst/>
              <a:gdLst>
                <a:gd name="T0" fmla="*/ 880 w 880"/>
                <a:gd name="T1" fmla="*/ 0 h 3209"/>
                <a:gd name="T2" fmla="*/ 808 w 880"/>
                <a:gd name="T3" fmla="*/ 2505 h 3209"/>
                <a:gd name="T4" fmla="*/ 796 w 880"/>
                <a:gd name="T5" fmla="*/ 2497 h 3209"/>
                <a:gd name="T6" fmla="*/ 785 w 880"/>
                <a:gd name="T7" fmla="*/ 2501 h 3209"/>
                <a:gd name="T8" fmla="*/ 769 w 880"/>
                <a:gd name="T9" fmla="*/ 2509 h 3209"/>
                <a:gd name="T10" fmla="*/ 753 w 880"/>
                <a:gd name="T11" fmla="*/ 2528 h 3209"/>
                <a:gd name="T12" fmla="*/ 732 w 880"/>
                <a:gd name="T13" fmla="*/ 2549 h 3209"/>
                <a:gd name="T14" fmla="*/ 716 w 880"/>
                <a:gd name="T15" fmla="*/ 2568 h 3209"/>
                <a:gd name="T16" fmla="*/ 697 w 880"/>
                <a:gd name="T17" fmla="*/ 2592 h 3209"/>
                <a:gd name="T18" fmla="*/ 677 w 880"/>
                <a:gd name="T19" fmla="*/ 2612 h 3209"/>
                <a:gd name="T20" fmla="*/ 658 w 880"/>
                <a:gd name="T21" fmla="*/ 2632 h 3209"/>
                <a:gd name="T22" fmla="*/ 637 w 880"/>
                <a:gd name="T23" fmla="*/ 2644 h 3209"/>
                <a:gd name="T24" fmla="*/ 614 w 880"/>
                <a:gd name="T25" fmla="*/ 2655 h 3209"/>
                <a:gd name="T26" fmla="*/ 594 w 880"/>
                <a:gd name="T27" fmla="*/ 2667 h 3209"/>
                <a:gd name="T28" fmla="*/ 570 w 880"/>
                <a:gd name="T29" fmla="*/ 2679 h 3209"/>
                <a:gd name="T30" fmla="*/ 551 w 880"/>
                <a:gd name="T31" fmla="*/ 2695 h 3209"/>
                <a:gd name="T32" fmla="*/ 526 w 880"/>
                <a:gd name="T33" fmla="*/ 2711 h 3209"/>
                <a:gd name="T34" fmla="*/ 503 w 880"/>
                <a:gd name="T35" fmla="*/ 2731 h 3209"/>
                <a:gd name="T36" fmla="*/ 479 w 880"/>
                <a:gd name="T37" fmla="*/ 2746 h 3209"/>
                <a:gd name="T38" fmla="*/ 456 w 880"/>
                <a:gd name="T39" fmla="*/ 2766 h 3209"/>
                <a:gd name="T40" fmla="*/ 431 w 880"/>
                <a:gd name="T41" fmla="*/ 2785 h 3209"/>
                <a:gd name="T42" fmla="*/ 408 w 880"/>
                <a:gd name="T43" fmla="*/ 2810 h 3209"/>
                <a:gd name="T44" fmla="*/ 384 w 880"/>
                <a:gd name="T45" fmla="*/ 2829 h 3209"/>
                <a:gd name="T46" fmla="*/ 361 w 880"/>
                <a:gd name="T47" fmla="*/ 2854 h 3209"/>
                <a:gd name="T48" fmla="*/ 336 w 880"/>
                <a:gd name="T49" fmla="*/ 2877 h 3209"/>
                <a:gd name="T50" fmla="*/ 313 w 880"/>
                <a:gd name="T51" fmla="*/ 2896 h 3209"/>
                <a:gd name="T52" fmla="*/ 290 w 880"/>
                <a:gd name="T53" fmla="*/ 2921 h 3209"/>
                <a:gd name="T54" fmla="*/ 266 w 880"/>
                <a:gd name="T55" fmla="*/ 2944 h 3209"/>
                <a:gd name="T56" fmla="*/ 242 w 880"/>
                <a:gd name="T57" fmla="*/ 2968 h 3209"/>
                <a:gd name="T58" fmla="*/ 218 w 880"/>
                <a:gd name="T59" fmla="*/ 2991 h 3209"/>
                <a:gd name="T60" fmla="*/ 199 w 880"/>
                <a:gd name="T61" fmla="*/ 3012 h 3209"/>
                <a:gd name="T62" fmla="*/ 174 w 880"/>
                <a:gd name="T63" fmla="*/ 3035 h 3209"/>
                <a:gd name="T64" fmla="*/ 155 w 880"/>
                <a:gd name="T65" fmla="*/ 3055 h 3209"/>
                <a:gd name="T66" fmla="*/ 135 w 880"/>
                <a:gd name="T67" fmla="*/ 3079 h 3209"/>
                <a:gd name="T68" fmla="*/ 116 w 880"/>
                <a:gd name="T69" fmla="*/ 3099 h 3209"/>
                <a:gd name="T70" fmla="*/ 95 w 880"/>
                <a:gd name="T71" fmla="*/ 3118 h 3209"/>
                <a:gd name="T72" fmla="*/ 76 w 880"/>
                <a:gd name="T73" fmla="*/ 3134 h 3209"/>
                <a:gd name="T74" fmla="*/ 60 w 880"/>
                <a:gd name="T75" fmla="*/ 3154 h 3209"/>
                <a:gd name="T76" fmla="*/ 44 w 880"/>
                <a:gd name="T77" fmla="*/ 3170 h 3209"/>
                <a:gd name="T78" fmla="*/ 28 w 880"/>
                <a:gd name="T79" fmla="*/ 3186 h 3209"/>
                <a:gd name="T80" fmla="*/ 12 w 880"/>
                <a:gd name="T81" fmla="*/ 3197 h 3209"/>
                <a:gd name="T82" fmla="*/ 0 w 880"/>
                <a:gd name="T83" fmla="*/ 3209 h 32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0"/>
                <a:gd name="T127" fmla="*/ 0 h 3209"/>
                <a:gd name="T128" fmla="*/ 880 w 880"/>
                <a:gd name="T129" fmla="*/ 3209 h 32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0" h="3209">
                  <a:moveTo>
                    <a:pt x="880" y="0"/>
                  </a:moveTo>
                  <a:lnTo>
                    <a:pt x="808" y="2505"/>
                  </a:lnTo>
                  <a:lnTo>
                    <a:pt x="796" y="2497"/>
                  </a:lnTo>
                  <a:lnTo>
                    <a:pt x="785" y="2501"/>
                  </a:lnTo>
                  <a:lnTo>
                    <a:pt x="769" y="2509"/>
                  </a:lnTo>
                  <a:lnTo>
                    <a:pt x="753" y="2528"/>
                  </a:lnTo>
                  <a:lnTo>
                    <a:pt x="732" y="2549"/>
                  </a:lnTo>
                  <a:lnTo>
                    <a:pt x="716" y="2568"/>
                  </a:lnTo>
                  <a:lnTo>
                    <a:pt x="697" y="2592"/>
                  </a:lnTo>
                  <a:lnTo>
                    <a:pt x="677" y="2612"/>
                  </a:lnTo>
                  <a:lnTo>
                    <a:pt x="658" y="2632"/>
                  </a:lnTo>
                  <a:lnTo>
                    <a:pt x="637" y="2644"/>
                  </a:lnTo>
                  <a:lnTo>
                    <a:pt x="614" y="2655"/>
                  </a:lnTo>
                  <a:lnTo>
                    <a:pt x="594" y="2667"/>
                  </a:lnTo>
                  <a:lnTo>
                    <a:pt x="570" y="2679"/>
                  </a:lnTo>
                  <a:lnTo>
                    <a:pt x="551" y="2695"/>
                  </a:lnTo>
                  <a:lnTo>
                    <a:pt x="526" y="2711"/>
                  </a:lnTo>
                  <a:lnTo>
                    <a:pt x="503" y="2731"/>
                  </a:lnTo>
                  <a:lnTo>
                    <a:pt x="479" y="2746"/>
                  </a:lnTo>
                  <a:lnTo>
                    <a:pt x="456" y="2766"/>
                  </a:lnTo>
                  <a:lnTo>
                    <a:pt x="431" y="2785"/>
                  </a:lnTo>
                  <a:lnTo>
                    <a:pt x="408" y="2810"/>
                  </a:lnTo>
                  <a:lnTo>
                    <a:pt x="384" y="2829"/>
                  </a:lnTo>
                  <a:lnTo>
                    <a:pt x="361" y="2854"/>
                  </a:lnTo>
                  <a:lnTo>
                    <a:pt x="336" y="2877"/>
                  </a:lnTo>
                  <a:lnTo>
                    <a:pt x="313" y="2896"/>
                  </a:lnTo>
                  <a:lnTo>
                    <a:pt x="290" y="2921"/>
                  </a:lnTo>
                  <a:lnTo>
                    <a:pt x="266" y="2944"/>
                  </a:lnTo>
                  <a:lnTo>
                    <a:pt x="242" y="2968"/>
                  </a:lnTo>
                  <a:lnTo>
                    <a:pt x="218" y="2991"/>
                  </a:lnTo>
                  <a:lnTo>
                    <a:pt x="199" y="3012"/>
                  </a:lnTo>
                  <a:lnTo>
                    <a:pt x="174" y="3035"/>
                  </a:lnTo>
                  <a:lnTo>
                    <a:pt x="155" y="3055"/>
                  </a:lnTo>
                  <a:lnTo>
                    <a:pt x="135" y="3079"/>
                  </a:lnTo>
                  <a:lnTo>
                    <a:pt x="116" y="3099"/>
                  </a:lnTo>
                  <a:lnTo>
                    <a:pt x="95" y="3118"/>
                  </a:lnTo>
                  <a:lnTo>
                    <a:pt x="76" y="3134"/>
                  </a:lnTo>
                  <a:lnTo>
                    <a:pt x="60" y="3154"/>
                  </a:lnTo>
                  <a:lnTo>
                    <a:pt x="44" y="3170"/>
                  </a:lnTo>
                  <a:lnTo>
                    <a:pt x="28" y="3186"/>
                  </a:lnTo>
                  <a:lnTo>
                    <a:pt x="12" y="3197"/>
                  </a:lnTo>
                  <a:lnTo>
                    <a:pt x="0" y="320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5" name="Freeform 312">
              <a:extLst>
                <a:ext uri="{FF2B5EF4-FFF2-40B4-BE49-F238E27FC236}">
                  <a16:creationId xmlns:a16="http://schemas.microsoft.com/office/drawing/2014/main" id="{4D943872-6CF8-4B0D-AA6F-A2F649B51F07}"/>
                </a:ext>
              </a:extLst>
            </p:cNvPr>
            <p:cNvSpPr>
              <a:spLocks/>
            </p:cNvSpPr>
            <p:nvPr/>
          </p:nvSpPr>
          <p:spPr bwMode="auto">
            <a:xfrm>
              <a:off x="3642" y="2663"/>
              <a:ext cx="38" cy="551"/>
            </a:xfrm>
            <a:custGeom>
              <a:avLst/>
              <a:gdLst>
                <a:gd name="T0" fmla="*/ 182 w 187"/>
                <a:gd name="T1" fmla="*/ 2644 h 2755"/>
                <a:gd name="T2" fmla="*/ 175 w 187"/>
                <a:gd name="T3" fmla="*/ 2648 h 2755"/>
                <a:gd name="T4" fmla="*/ 166 w 187"/>
                <a:gd name="T5" fmla="*/ 2657 h 2755"/>
                <a:gd name="T6" fmla="*/ 159 w 187"/>
                <a:gd name="T7" fmla="*/ 2664 h 2755"/>
                <a:gd name="T8" fmla="*/ 150 w 187"/>
                <a:gd name="T9" fmla="*/ 2669 h 2755"/>
                <a:gd name="T10" fmla="*/ 143 w 187"/>
                <a:gd name="T11" fmla="*/ 2676 h 2755"/>
                <a:gd name="T12" fmla="*/ 135 w 187"/>
                <a:gd name="T13" fmla="*/ 2680 h 2755"/>
                <a:gd name="T14" fmla="*/ 127 w 187"/>
                <a:gd name="T15" fmla="*/ 2688 h 2755"/>
                <a:gd name="T16" fmla="*/ 119 w 187"/>
                <a:gd name="T17" fmla="*/ 2692 h 2755"/>
                <a:gd name="T18" fmla="*/ 111 w 187"/>
                <a:gd name="T19" fmla="*/ 2699 h 2755"/>
                <a:gd name="T20" fmla="*/ 103 w 187"/>
                <a:gd name="T21" fmla="*/ 2704 h 2755"/>
                <a:gd name="T22" fmla="*/ 95 w 187"/>
                <a:gd name="T23" fmla="*/ 2708 h 2755"/>
                <a:gd name="T24" fmla="*/ 87 w 187"/>
                <a:gd name="T25" fmla="*/ 2715 h 2755"/>
                <a:gd name="T26" fmla="*/ 76 w 187"/>
                <a:gd name="T27" fmla="*/ 2720 h 2755"/>
                <a:gd name="T28" fmla="*/ 67 w 187"/>
                <a:gd name="T29" fmla="*/ 2724 h 2755"/>
                <a:gd name="T30" fmla="*/ 60 w 187"/>
                <a:gd name="T31" fmla="*/ 2731 h 2755"/>
                <a:gd name="T32" fmla="*/ 52 w 187"/>
                <a:gd name="T33" fmla="*/ 2736 h 2755"/>
                <a:gd name="T34" fmla="*/ 39 w 187"/>
                <a:gd name="T35" fmla="*/ 2739 h 2755"/>
                <a:gd name="T36" fmla="*/ 32 w 187"/>
                <a:gd name="T37" fmla="*/ 2748 h 2755"/>
                <a:gd name="T38" fmla="*/ 25 w 187"/>
                <a:gd name="T39" fmla="*/ 2752 h 2755"/>
                <a:gd name="T40" fmla="*/ 13 w 187"/>
                <a:gd name="T41" fmla="*/ 2755 h 2755"/>
                <a:gd name="T42" fmla="*/ 4 w 187"/>
                <a:gd name="T43" fmla="*/ 111 h 2755"/>
                <a:gd name="T44" fmla="*/ 16 w 187"/>
                <a:gd name="T45" fmla="*/ 107 h 2755"/>
                <a:gd name="T46" fmla="*/ 28 w 187"/>
                <a:gd name="T47" fmla="*/ 104 h 2755"/>
                <a:gd name="T48" fmla="*/ 36 w 187"/>
                <a:gd name="T49" fmla="*/ 100 h 2755"/>
                <a:gd name="T50" fmla="*/ 48 w 187"/>
                <a:gd name="T51" fmla="*/ 92 h 2755"/>
                <a:gd name="T52" fmla="*/ 55 w 187"/>
                <a:gd name="T53" fmla="*/ 88 h 2755"/>
                <a:gd name="T54" fmla="*/ 67 w 187"/>
                <a:gd name="T55" fmla="*/ 84 h 2755"/>
                <a:gd name="T56" fmla="*/ 76 w 187"/>
                <a:gd name="T57" fmla="*/ 76 h 2755"/>
                <a:gd name="T58" fmla="*/ 83 w 187"/>
                <a:gd name="T59" fmla="*/ 72 h 2755"/>
                <a:gd name="T60" fmla="*/ 95 w 187"/>
                <a:gd name="T61" fmla="*/ 64 h 2755"/>
                <a:gd name="T62" fmla="*/ 103 w 187"/>
                <a:gd name="T63" fmla="*/ 60 h 2755"/>
                <a:gd name="T64" fmla="*/ 111 w 187"/>
                <a:gd name="T65" fmla="*/ 52 h 2755"/>
                <a:gd name="T66" fmla="*/ 123 w 187"/>
                <a:gd name="T67" fmla="*/ 48 h 2755"/>
                <a:gd name="T68" fmla="*/ 131 w 187"/>
                <a:gd name="T69" fmla="*/ 40 h 2755"/>
                <a:gd name="T70" fmla="*/ 139 w 187"/>
                <a:gd name="T71" fmla="*/ 37 h 2755"/>
                <a:gd name="T72" fmla="*/ 150 w 187"/>
                <a:gd name="T73" fmla="*/ 28 h 2755"/>
                <a:gd name="T74" fmla="*/ 159 w 187"/>
                <a:gd name="T75" fmla="*/ 24 h 2755"/>
                <a:gd name="T76" fmla="*/ 166 w 187"/>
                <a:gd name="T77" fmla="*/ 16 h 2755"/>
                <a:gd name="T78" fmla="*/ 175 w 187"/>
                <a:gd name="T79" fmla="*/ 12 h 2755"/>
                <a:gd name="T80" fmla="*/ 182 w 187"/>
                <a:gd name="T81" fmla="*/ 5 h 27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
                <a:gd name="T124" fmla="*/ 0 h 2755"/>
                <a:gd name="T125" fmla="*/ 187 w 187"/>
                <a:gd name="T126" fmla="*/ 2755 h 27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 h="2755">
                  <a:moveTo>
                    <a:pt x="187" y="0"/>
                  </a:moveTo>
                  <a:lnTo>
                    <a:pt x="182" y="2644"/>
                  </a:lnTo>
                  <a:lnTo>
                    <a:pt x="178" y="2648"/>
                  </a:lnTo>
                  <a:lnTo>
                    <a:pt x="175" y="2648"/>
                  </a:lnTo>
                  <a:lnTo>
                    <a:pt x="171" y="2653"/>
                  </a:lnTo>
                  <a:lnTo>
                    <a:pt x="166" y="2657"/>
                  </a:lnTo>
                  <a:lnTo>
                    <a:pt x="162" y="2660"/>
                  </a:lnTo>
                  <a:lnTo>
                    <a:pt x="159" y="2664"/>
                  </a:lnTo>
                  <a:lnTo>
                    <a:pt x="155" y="2664"/>
                  </a:lnTo>
                  <a:lnTo>
                    <a:pt x="150" y="2669"/>
                  </a:lnTo>
                  <a:lnTo>
                    <a:pt x="147" y="2672"/>
                  </a:lnTo>
                  <a:lnTo>
                    <a:pt x="143" y="2676"/>
                  </a:lnTo>
                  <a:lnTo>
                    <a:pt x="139" y="2676"/>
                  </a:lnTo>
                  <a:lnTo>
                    <a:pt x="135" y="2680"/>
                  </a:lnTo>
                  <a:lnTo>
                    <a:pt x="131" y="2685"/>
                  </a:lnTo>
                  <a:lnTo>
                    <a:pt x="127" y="2688"/>
                  </a:lnTo>
                  <a:lnTo>
                    <a:pt x="123" y="2688"/>
                  </a:lnTo>
                  <a:lnTo>
                    <a:pt x="119" y="2692"/>
                  </a:lnTo>
                  <a:lnTo>
                    <a:pt x="115" y="2696"/>
                  </a:lnTo>
                  <a:lnTo>
                    <a:pt x="111" y="2699"/>
                  </a:lnTo>
                  <a:lnTo>
                    <a:pt x="108" y="2699"/>
                  </a:lnTo>
                  <a:lnTo>
                    <a:pt x="103" y="2704"/>
                  </a:lnTo>
                  <a:lnTo>
                    <a:pt x="99" y="2708"/>
                  </a:lnTo>
                  <a:lnTo>
                    <a:pt x="95" y="2708"/>
                  </a:lnTo>
                  <a:lnTo>
                    <a:pt x="92" y="2711"/>
                  </a:lnTo>
                  <a:lnTo>
                    <a:pt x="87" y="2715"/>
                  </a:lnTo>
                  <a:lnTo>
                    <a:pt x="80" y="2715"/>
                  </a:lnTo>
                  <a:lnTo>
                    <a:pt x="76" y="2720"/>
                  </a:lnTo>
                  <a:lnTo>
                    <a:pt x="71" y="2724"/>
                  </a:lnTo>
                  <a:lnTo>
                    <a:pt x="67" y="2724"/>
                  </a:lnTo>
                  <a:lnTo>
                    <a:pt x="64" y="2727"/>
                  </a:lnTo>
                  <a:lnTo>
                    <a:pt x="60" y="2731"/>
                  </a:lnTo>
                  <a:lnTo>
                    <a:pt x="55" y="2731"/>
                  </a:lnTo>
                  <a:lnTo>
                    <a:pt x="52" y="2736"/>
                  </a:lnTo>
                  <a:lnTo>
                    <a:pt x="44" y="2739"/>
                  </a:lnTo>
                  <a:lnTo>
                    <a:pt x="39" y="2739"/>
                  </a:lnTo>
                  <a:lnTo>
                    <a:pt x="36" y="2743"/>
                  </a:lnTo>
                  <a:lnTo>
                    <a:pt x="32" y="2748"/>
                  </a:lnTo>
                  <a:lnTo>
                    <a:pt x="28" y="2748"/>
                  </a:lnTo>
                  <a:lnTo>
                    <a:pt x="25" y="2752"/>
                  </a:lnTo>
                  <a:lnTo>
                    <a:pt x="16" y="2752"/>
                  </a:lnTo>
                  <a:lnTo>
                    <a:pt x="13" y="2755"/>
                  </a:lnTo>
                  <a:lnTo>
                    <a:pt x="0" y="116"/>
                  </a:lnTo>
                  <a:lnTo>
                    <a:pt x="4" y="111"/>
                  </a:lnTo>
                  <a:lnTo>
                    <a:pt x="13" y="111"/>
                  </a:lnTo>
                  <a:lnTo>
                    <a:pt x="16" y="107"/>
                  </a:lnTo>
                  <a:lnTo>
                    <a:pt x="20" y="104"/>
                  </a:lnTo>
                  <a:lnTo>
                    <a:pt x="28" y="104"/>
                  </a:lnTo>
                  <a:lnTo>
                    <a:pt x="32" y="100"/>
                  </a:lnTo>
                  <a:lnTo>
                    <a:pt x="36" y="100"/>
                  </a:lnTo>
                  <a:lnTo>
                    <a:pt x="39" y="95"/>
                  </a:lnTo>
                  <a:lnTo>
                    <a:pt x="48" y="92"/>
                  </a:lnTo>
                  <a:lnTo>
                    <a:pt x="52" y="92"/>
                  </a:lnTo>
                  <a:lnTo>
                    <a:pt x="55" y="88"/>
                  </a:lnTo>
                  <a:lnTo>
                    <a:pt x="60" y="84"/>
                  </a:lnTo>
                  <a:lnTo>
                    <a:pt x="67" y="84"/>
                  </a:lnTo>
                  <a:lnTo>
                    <a:pt x="71" y="79"/>
                  </a:lnTo>
                  <a:lnTo>
                    <a:pt x="76" y="76"/>
                  </a:lnTo>
                  <a:lnTo>
                    <a:pt x="80" y="72"/>
                  </a:lnTo>
                  <a:lnTo>
                    <a:pt x="83" y="72"/>
                  </a:lnTo>
                  <a:lnTo>
                    <a:pt x="92" y="68"/>
                  </a:lnTo>
                  <a:lnTo>
                    <a:pt x="95" y="64"/>
                  </a:lnTo>
                  <a:lnTo>
                    <a:pt x="99" y="64"/>
                  </a:lnTo>
                  <a:lnTo>
                    <a:pt x="103" y="60"/>
                  </a:lnTo>
                  <a:lnTo>
                    <a:pt x="108" y="56"/>
                  </a:lnTo>
                  <a:lnTo>
                    <a:pt x="111" y="52"/>
                  </a:lnTo>
                  <a:lnTo>
                    <a:pt x="119" y="52"/>
                  </a:lnTo>
                  <a:lnTo>
                    <a:pt x="123" y="48"/>
                  </a:lnTo>
                  <a:lnTo>
                    <a:pt x="127" y="44"/>
                  </a:lnTo>
                  <a:lnTo>
                    <a:pt x="131" y="40"/>
                  </a:lnTo>
                  <a:lnTo>
                    <a:pt x="135" y="40"/>
                  </a:lnTo>
                  <a:lnTo>
                    <a:pt x="139" y="37"/>
                  </a:lnTo>
                  <a:lnTo>
                    <a:pt x="143" y="32"/>
                  </a:lnTo>
                  <a:lnTo>
                    <a:pt x="150" y="28"/>
                  </a:lnTo>
                  <a:lnTo>
                    <a:pt x="155" y="24"/>
                  </a:lnTo>
                  <a:lnTo>
                    <a:pt x="159" y="24"/>
                  </a:lnTo>
                  <a:lnTo>
                    <a:pt x="162" y="21"/>
                  </a:lnTo>
                  <a:lnTo>
                    <a:pt x="166" y="16"/>
                  </a:lnTo>
                  <a:lnTo>
                    <a:pt x="171" y="12"/>
                  </a:lnTo>
                  <a:lnTo>
                    <a:pt x="175" y="12"/>
                  </a:lnTo>
                  <a:lnTo>
                    <a:pt x="178" y="9"/>
                  </a:lnTo>
                  <a:lnTo>
                    <a:pt x="182" y="5"/>
                  </a:lnTo>
                  <a:lnTo>
                    <a:pt x="187"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6" name="Freeform 313">
              <a:extLst>
                <a:ext uri="{FF2B5EF4-FFF2-40B4-BE49-F238E27FC236}">
                  <a16:creationId xmlns:a16="http://schemas.microsoft.com/office/drawing/2014/main" id="{C42C1AE6-AB1C-4370-9E59-B63FBC410422}"/>
                </a:ext>
              </a:extLst>
            </p:cNvPr>
            <p:cNvSpPr>
              <a:spLocks/>
            </p:cNvSpPr>
            <p:nvPr/>
          </p:nvSpPr>
          <p:spPr bwMode="auto">
            <a:xfrm>
              <a:off x="3564" y="2686"/>
              <a:ext cx="81" cy="544"/>
            </a:xfrm>
            <a:custGeom>
              <a:avLst/>
              <a:gdLst>
                <a:gd name="T0" fmla="*/ 405 w 405"/>
                <a:gd name="T1" fmla="*/ 2639 h 2718"/>
                <a:gd name="T2" fmla="*/ 389 w 405"/>
                <a:gd name="T3" fmla="*/ 2648 h 2718"/>
                <a:gd name="T4" fmla="*/ 373 w 405"/>
                <a:gd name="T5" fmla="*/ 2651 h 2718"/>
                <a:gd name="T6" fmla="*/ 357 w 405"/>
                <a:gd name="T7" fmla="*/ 2659 h 2718"/>
                <a:gd name="T8" fmla="*/ 341 w 405"/>
                <a:gd name="T9" fmla="*/ 2667 h 2718"/>
                <a:gd name="T10" fmla="*/ 325 w 405"/>
                <a:gd name="T11" fmla="*/ 2671 h 2718"/>
                <a:gd name="T12" fmla="*/ 309 w 405"/>
                <a:gd name="T13" fmla="*/ 2678 h 2718"/>
                <a:gd name="T14" fmla="*/ 294 w 405"/>
                <a:gd name="T15" fmla="*/ 2683 h 2718"/>
                <a:gd name="T16" fmla="*/ 278 w 405"/>
                <a:gd name="T17" fmla="*/ 2687 h 2718"/>
                <a:gd name="T18" fmla="*/ 262 w 405"/>
                <a:gd name="T19" fmla="*/ 2691 h 2718"/>
                <a:gd name="T20" fmla="*/ 242 w 405"/>
                <a:gd name="T21" fmla="*/ 2699 h 2718"/>
                <a:gd name="T22" fmla="*/ 227 w 405"/>
                <a:gd name="T23" fmla="*/ 2703 h 2718"/>
                <a:gd name="T24" fmla="*/ 211 w 405"/>
                <a:gd name="T25" fmla="*/ 2703 h 2718"/>
                <a:gd name="T26" fmla="*/ 190 w 405"/>
                <a:gd name="T27" fmla="*/ 2706 h 2718"/>
                <a:gd name="T28" fmla="*/ 174 w 405"/>
                <a:gd name="T29" fmla="*/ 2710 h 2718"/>
                <a:gd name="T30" fmla="*/ 155 w 405"/>
                <a:gd name="T31" fmla="*/ 2710 h 2718"/>
                <a:gd name="T32" fmla="*/ 139 w 405"/>
                <a:gd name="T33" fmla="*/ 2715 h 2718"/>
                <a:gd name="T34" fmla="*/ 119 w 405"/>
                <a:gd name="T35" fmla="*/ 2715 h 2718"/>
                <a:gd name="T36" fmla="*/ 104 w 405"/>
                <a:gd name="T37" fmla="*/ 2715 h 2718"/>
                <a:gd name="T38" fmla="*/ 84 w 405"/>
                <a:gd name="T39" fmla="*/ 2718 h 2718"/>
                <a:gd name="T40" fmla="*/ 63 w 405"/>
                <a:gd name="T41" fmla="*/ 2718 h 2718"/>
                <a:gd name="T42" fmla="*/ 60 w 405"/>
                <a:gd name="T43" fmla="*/ 2715 h 2718"/>
                <a:gd name="T44" fmla="*/ 52 w 405"/>
                <a:gd name="T45" fmla="*/ 2715 h 2718"/>
                <a:gd name="T46" fmla="*/ 0 w 405"/>
                <a:gd name="T47" fmla="*/ 83 h 2718"/>
                <a:gd name="T48" fmla="*/ 9 w 405"/>
                <a:gd name="T49" fmla="*/ 83 h 2718"/>
                <a:gd name="T50" fmla="*/ 12 w 405"/>
                <a:gd name="T51" fmla="*/ 86 h 2718"/>
                <a:gd name="T52" fmla="*/ 21 w 405"/>
                <a:gd name="T53" fmla="*/ 86 h 2718"/>
                <a:gd name="T54" fmla="*/ 40 w 405"/>
                <a:gd name="T55" fmla="*/ 83 h 2718"/>
                <a:gd name="T56" fmla="*/ 60 w 405"/>
                <a:gd name="T57" fmla="*/ 83 h 2718"/>
                <a:gd name="T58" fmla="*/ 79 w 405"/>
                <a:gd name="T59" fmla="*/ 83 h 2718"/>
                <a:gd name="T60" fmla="*/ 100 w 405"/>
                <a:gd name="T61" fmla="*/ 79 h 2718"/>
                <a:gd name="T62" fmla="*/ 119 w 405"/>
                <a:gd name="T63" fmla="*/ 79 h 2718"/>
                <a:gd name="T64" fmla="*/ 139 w 405"/>
                <a:gd name="T65" fmla="*/ 74 h 2718"/>
                <a:gd name="T66" fmla="*/ 159 w 405"/>
                <a:gd name="T67" fmla="*/ 71 h 2718"/>
                <a:gd name="T68" fmla="*/ 179 w 405"/>
                <a:gd name="T69" fmla="*/ 67 h 2718"/>
                <a:gd name="T70" fmla="*/ 199 w 405"/>
                <a:gd name="T71" fmla="*/ 63 h 2718"/>
                <a:gd name="T72" fmla="*/ 214 w 405"/>
                <a:gd name="T73" fmla="*/ 58 h 2718"/>
                <a:gd name="T74" fmla="*/ 234 w 405"/>
                <a:gd name="T75" fmla="*/ 55 h 2718"/>
                <a:gd name="T76" fmla="*/ 254 w 405"/>
                <a:gd name="T77" fmla="*/ 51 h 2718"/>
                <a:gd name="T78" fmla="*/ 269 w 405"/>
                <a:gd name="T79" fmla="*/ 47 h 2718"/>
                <a:gd name="T80" fmla="*/ 290 w 405"/>
                <a:gd name="T81" fmla="*/ 39 h 2718"/>
                <a:gd name="T82" fmla="*/ 306 w 405"/>
                <a:gd name="T83" fmla="*/ 35 h 2718"/>
                <a:gd name="T84" fmla="*/ 325 w 405"/>
                <a:gd name="T85" fmla="*/ 27 h 2718"/>
                <a:gd name="T86" fmla="*/ 341 w 405"/>
                <a:gd name="T87" fmla="*/ 19 h 2718"/>
                <a:gd name="T88" fmla="*/ 361 w 405"/>
                <a:gd name="T89" fmla="*/ 16 h 2718"/>
                <a:gd name="T90" fmla="*/ 377 w 405"/>
                <a:gd name="T91" fmla="*/ 7 h 2718"/>
                <a:gd name="T92" fmla="*/ 392 w 405"/>
                <a:gd name="T93" fmla="*/ 0 h 27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5"/>
                <a:gd name="T142" fmla="*/ 0 h 2718"/>
                <a:gd name="T143" fmla="*/ 405 w 405"/>
                <a:gd name="T144" fmla="*/ 2718 h 27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5" h="2718">
                  <a:moveTo>
                    <a:pt x="392" y="0"/>
                  </a:moveTo>
                  <a:lnTo>
                    <a:pt x="405" y="2639"/>
                  </a:lnTo>
                  <a:lnTo>
                    <a:pt x="396" y="2643"/>
                  </a:lnTo>
                  <a:lnTo>
                    <a:pt x="389" y="2648"/>
                  </a:lnTo>
                  <a:lnTo>
                    <a:pt x="380" y="2651"/>
                  </a:lnTo>
                  <a:lnTo>
                    <a:pt x="373" y="2651"/>
                  </a:lnTo>
                  <a:lnTo>
                    <a:pt x="364" y="2655"/>
                  </a:lnTo>
                  <a:lnTo>
                    <a:pt x="357" y="2659"/>
                  </a:lnTo>
                  <a:lnTo>
                    <a:pt x="349" y="2664"/>
                  </a:lnTo>
                  <a:lnTo>
                    <a:pt x="341" y="2667"/>
                  </a:lnTo>
                  <a:lnTo>
                    <a:pt x="333" y="2671"/>
                  </a:lnTo>
                  <a:lnTo>
                    <a:pt x="325" y="2671"/>
                  </a:lnTo>
                  <a:lnTo>
                    <a:pt x="317" y="2675"/>
                  </a:lnTo>
                  <a:lnTo>
                    <a:pt x="309" y="2678"/>
                  </a:lnTo>
                  <a:lnTo>
                    <a:pt x="301" y="2678"/>
                  </a:lnTo>
                  <a:lnTo>
                    <a:pt x="294" y="2683"/>
                  </a:lnTo>
                  <a:lnTo>
                    <a:pt x="285" y="2687"/>
                  </a:lnTo>
                  <a:lnTo>
                    <a:pt x="278" y="2687"/>
                  </a:lnTo>
                  <a:lnTo>
                    <a:pt x="269" y="2691"/>
                  </a:lnTo>
                  <a:lnTo>
                    <a:pt x="262" y="2691"/>
                  </a:lnTo>
                  <a:lnTo>
                    <a:pt x="250" y="2694"/>
                  </a:lnTo>
                  <a:lnTo>
                    <a:pt x="242" y="2699"/>
                  </a:lnTo>
                  <a:lnTo>
                    <a:pt x="234" y="2699"/>
                  </a:lnTo>
                  <a:lnTo>
                    <a:pt x="227" y="2703"/>
                  </a:lnTo>
                  <a:lnTo>
                    <a:pt x="218" y="2703"/>
                  </a:lnTo>
                  <a:lnTo>
                    <a:pt x="211" y="2703"/>
                  </a:lnTo>
                  <a:lnTo>
                    <a:pt x="199" y="2706"/>
                  </a:lnTo>
                  <a:lnTo>
                    <a:pt x="190" y="2706"/>
                  </a:lnTo>
                  <a:lnTo>
                    <a:pt x="183" y="2710"/>
                  </a:lnTo>
                  <a:lnTo>
                    <a:pt x="174" y="2710"/>
                  </a:lnTo>
                  <a:lnTo>
                    <a:pt x="163" y="2710"/>
                  </a:lnTo>
                  <a:lnTo>
                    <a:pt x="155" y="2710"/>
                  </a:lnTo>
                  <a:lnTo>
                    <a:pt x="147" y="2715"/>
                  </a:lnTo>
                  <a:lnTo>
                    <a:pt x="139" y="2715"/>
                  </a:lnTo>
                  <a:lnTo>
                    <a:pt x="127" y="2715"/>
                  </a:lnTo>
                  <a:lnTo>
                    <a:pt x="119" y="2715"/>
                  </a:lnTo>
                  <a:lnTo>
                    <a:pt x="111" y="2715"/>
                  </a:lnTo>
                  <a:lnTo>
                    <a:pt x="104" y="2715"/>
                  </a:lnTo>
                  <a:lnTo>
                    <a:pt x="91" y="2718"/>
                  </a:lnTo>
                  <a:lnTo>
                    <a:pt x="84" y="2718"/>
                  </a:lnTo>
                  <a:lnTo>
                    <a:pt x="76" y="2718"/>
                  </a:lnTo>
                  <a:lnTo>
                    <a:pt x="63" y="2718"/>
                  </a:lnTo>
                  <a:lnTo>
                    <a:pt x="60" y="2718"/>
                  </a:lnTo>
                  <a:lnTo>
                    <a:pt x="60" y="2715"/>
                  </a:lnTo>
                  <a:lnTo>
                    <a:pt x="56" y="2715"/>
                  </a:lnTo>
                  <a:lnTo>
                    <a:pt x="52" y="2715"/>
                  </a:lnTo>
                  <a:lnTo>
                    <a:pt x="48" y="2715"/>
                  </a:lnTo>
                  <a:lnTo>
                    <a:pt x="0" y="83"/>
                  </a:lnTo>
                  <a:lnTo>
                    <a:pt x="5" y="83"/>
                  </a:lnTo>
                  <a:lnTo>
                    <a:pt x="9" y="83"/>
                  </a:lnTo>
                  <a:lnTo>
                    <a:pt x="12" y="83"/>
                  </a:lnTo>
                  <a:lnTo>
                    <a:pt x="12" y="86"/>
                  </a:lnTo>
                  <a:lnTo>
                    <a:pt x="16" y="86"/>
                  </a:lnTo>
                  <a:lnTo>
                    <a:pt x="21" y="86"/>
                  </a:lnTo>
                  <a:lnTo>
                    <a:pt x="32" y="83"/>
                  </a:lnTo>
                  <a:lnTo>
                    <a:pt x="40" y="83"/>
                  </a:lnTo>
                  <a:lnTo>
                    <a:pt x="52" y="83"/>
                  </a:lnTo>
                  <a:lnTo>
                    <a:pt x="60" y="83"/>
                  </a:lnTo>
                  <a:lnTo>
                    <a:pt x="72" y="83"/>
                  </a:lnTo>
                  <a:lnTo>
                    <a:pt x="79" y="83"/>
                  </a:lnTo>
                  <a:lnTo>
                    <a:pt x="91" y="83"/>
                  </a:lnTo>
                  <a:lnTo>
                    <a:pt x="100" y="79"/>
                  </a:lnTo>
                  <a:lnTo>
                    <a:pt x="111" y="79"/>
                  </a:lnTo>
                  <a:lnTo>
                    <a:pt x="119" y="79"/>
                  </a:lnTo>
                  <a:lnTo>
                    <a:pt x="132" y="74"/>
                  </a:lnTo>
                  <a:lnTo>
                    <a:pt x="139" y="74"/>
                  </a:lnTo>
                  <a:lnTo>
                    <a:pt x="147" y="74"/>
                  </a:lnTo>
                  <a:lnTo>
                    <a:pt x="159" y="71"/>
                  </a:lnTo>
                  <a:lnTo>
                    <a:pt x="167" y="71"/>
                  </a:lnTo>
                  <a:lnTo>
                    <a:pt x="179" y="67"/>
                  </a:lnTo>
                  <a:lnTo>
                    <a:pt x="186" y="67"/>
                  </a:lnTo>
                  <a:lnTo>
                    <a:pt x="199" y="63"/>
                  </a:lnTo>
                  <a:lnTo>
                    <a:pt x="206" y="63"/>
                  </a:lnTo>
                  <a:lnTo>
                    <a:pt x="214" y="58"/>
                  </a:lnTo>
                  <a:lnTo>
                    <a:pt x="227" y="58"/>
                  </a:lnTo>
                  <a:lnTo>
                    <a:pt x="234" y="55"/>
                  </a:lnTo>
                  <a:lnTo>
                    <a:pt x="242" y="55"/>
                  </a:lnTo>
                  <a:lnTo>
                    <a:pt x="254" y="51"/>
                  </a:lnTo>
                  <a:lnTo>
                    <a:pt x="262" y="47"/>
                  </a:lnTo>
                  <a:lnTo>
                    <a:pt x="269" y="47"/>
                  </a:lnTo>
                  <a:lnTo>
                    <a:pt x="282" y="43"/>
                  </a:lnTo>
                  <a:lnTo>
                    <a:pt x="290" y="39"/>
                  </a:lnTo>
                  <a:lnTo>
                    <a:pt x="297" y="35"/>
                  </a:lnTo>
                  <a:lnTo>
                    <a:pt x="306" y="35"/>
                  </a:lnTo>
                  <a:lnTo>
                    <a:pt x="317" y="31"/>
                  </a:lnTo>
                  <a:lnTo>
                    <a:pt x="325" y="27"/>
                  </a:lnTo>
                  <a:lnTo>
                    <a:pt x="333" y="23"/>
                  </a:lnTo>
                  <a:lnTo>
                    <a:pt x="341" y="19"/>
                  </a:lnTo>
                  <a:lnTo>
                    <a:pt x="349" y="19"/>
                  </a:lnTo>
                  <a:lnTo>
                    <a:pt x="361" y="16"/>
                  </a:lnTo>
                  <a:lnTo>
                    <a:pt x="369" y="11"/>
                  </a:lnTo>
                  <a:lnTo>
                    <a:pt x="377" y="7"/>
                  </a:lnTo>
                  <a:lnTo>
                    <a:pt x="385" y="4"/>
                  </a:lnTo>
                  <a:lnTo>
                    <a:pt x="392"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7" name="Freeform 314">
              <a:extLst>
                <a:ext uri="{FF2B5EF4-FFF2-40B4-BE49-F238E27FC236}">
                  <a16:creationId xmlns:a16="http://schemas.microsoft.com/office/drawing/2014/main" id="{FDD739EC-332D-42C2-8E6F-B19109B9767A}"/>
                </a:ext>
              </a:extLst>
            </p:cNvPr>
            <p:cNvSpPr>
              <a:spLocks/>
            </p:cNvSpPr>
            <p:nvPr/>
          </p:nvSpPr>
          <p:spPr bwMode="auto">
            <a:xfrm>
              <a:off x="3547" y="2692"/>
              <a:ext cx="26" cy="537"/>
            </a:xfrm>
            <a:custGeom>
              <a:avLst/>
              <a:gdLst>
                <a:gd name="T0" fmla="*/ 86 w 134"/>
                <a:gd name="T1" fmla="*/ 52 h 2684"/>
                <a:gd name="T2" fmla="*/ 134 w 134"/>
                <a:gd name="T3" fmla="*/ 2684 h 2684"/>
                <a:gd name="T4" fmla="*/ 130 w 134"/>
                <a:gd name="T5" fmla="*/ 2684 h 2684"/>
                <a:gd name="T6" fmla="*/ 126 w 134"/>
                <a:gd name="T7" fmla="*/ 2679 h 2684"/>
                <a:gd name="T8" fmla="*/ 123 w 134"/>
                <a:gd name="T9" fmla="*/ 2679 h 2684"/>
                <a:gd name="T10" fmla="*/ 118 w 134"/>
                <a:gd name="T11" fmla="*/ 2679 h 2684"/>
                <a:gd name="T12" fmla="*/ 114 w 134"/>
                <a:gd name="T13" fmla="*/ 2679 h 2684"/>
                <a:gd name="T14" fmla="*/ 114 w 134"/>
                <a:gd name="T15" fmla="*/ 2675 h 2684"/>
                <a:gd name="T16" fmla="*/ 110 w 134"/>
                <a:gd name="T17" fmla="*/ 2675 h 2684"/>
                <a:gd name="T18" fmla="*/ 107 w 134"/>
                <a:gd name="T19" fmla="*/ 2675 h 2684"/>
                <a:gd name="T20" fmla="*/ 107 w 134"/>
                <a:gd name="T21" fmla="*/ 2672 h 2684"/>
                <a:gd name="T22" fmla="*/ 102 w 134"/>
                <a:gd name="T23" fmla="*/ 2672 h 2684"/>
                <a:gd name="T24" fmla="*/ 98 w 134"/>
                <a:gd name="T25" fmla="*/ 2668 h 2684"/>
                <a:gd name="T26" fmla="*/ 95 w 134"/>
                <a:gd name="T27" fmla="*/ 2668 h 2684"/>
                <a:gd name="T28" fmla="*/ 95 w 134"/>
                <a:gd name="T29" fmla="*/ 2663 h 2684"/>
                <a:gd name="T30" fmla="*/ 91 w 134"/>
                <a:gd name="T31" fmla="*/ 2663 h 2684"/>
                <a:gd name="T32" fmla="*/ 86 w 134"/>
                <a:gd name="T33" fmla="*/ 2660 h 2684"/>
                <a:gd name="T34" fmla="*/ 82 w 134"/>
                <a:gd name="T35" fmla="*/ 2660 h 2684"/>
                <a:gd name="T36" fmla="*/ 82 w 134"/>
                <a:gd name="T37" fmla="*/ 2656 h 2684"/>
                <a:gd name="T38" fmla="*/ 79 w 134"/>
                <a:gd name="T39" fmla="*/ 2656 h 2684"/>
                <a:gd name="T40" fmla="*/ 79 w 134"/>
                <a:gd name="T41" fmla="*/ 2652 h 2684"/>
                <a:gd name="T42" fmla="*/ 75 w 134"/>
                <a:gd name="T43" fmla="*/ 2652 h 2684"/>
                <a:gd name="T44" fmla="*/ 70 w 134"/>
                <a:gd name="T45" fmla="*/ 2647 h 2684"/>
                <a:gd name="T46" fmla="*/ 67 w 134"/>
                <a:gd name="T47" fmla="*/ 2644 h 2684"/>
                <a:gd name="T48" fmla="*/ 63 w 134"/>
                <a:gd name="T49" fmla="*/ 2640 h 2684"/>
                <a:gd name="T50" fmla="*/ 59 w 134"/>
                <a:gd name="T51" fmla="*/ 2636 h 2684"/>
                <a:gd name="T52" fmla="*/ 59 w 134"/>
                <a:gd name="T53" fmla="*/ 2633 h 2684"/>
                <a:gd name="T54" fmla="*/ 54 w 134"/>
                <a:gd name="T55" fmla="*/ 2633 h 2684"/>
                <a:gd name="T56" fmla="*/ 54 w 134"/>
                <a:gd name="T57" fmla="*/ 2628 h 2684"/>
                <a:gd name="T58" fmla="*/ 0 w 134"/>
                <a:gd name="T59" fmla="*/ 0 h 2684"/>
                <a:gd name="T60" fmla="*/ 0 w 134"/>
                <a:gd name="T61" fmla="*/ 4 h 2684"/>
                <a:gd name="T62" fmla="*/ 3 w 134"/>
                <a:gd name="T63" fmla="*/ 4 h 2684"/>
                <a:gd name="T64" fmla="*/ 3 w 134"/>
                <a:gd name="T65" fmla="*/ 8 h 2684"/>
                <a:gd name="T66" fmla="*/ 7 w 134"/>
                <a:gd name="T67" fmla="*/ 8 h 2684"/>
                <a:gd name="T68" fmla="*/ 12 w 134"/>
                <a:gd name="T69" fmla="*/ 12 h 2684"/>
                <a:gd name="T70" fmla="*/ 15 w 134"/>
                <a:gd name="T71" fmla="*/ 12 h 2684"/>
                <a:gd name="T72" fmla="*/ 15 w 134"/>
                <a:gd name="T73" fmla="*/ 16 h 2684"/>
                <a:gd name="T74" fmla="*/ 19 w 134"/>
                <a:gd name="T75" fmla="*/ 16 h 2684"/>
                <a:gd name="T76" fmla="*/ 19 w 134"/>
                <a:gd name="T77" fmla="*/ 20 h 2684"/>
                <a:gd name="T78" fmla="*/ 23 w 134"/>
                <a:gd name="T79" fmla="*/ 20 h 2684"/>
                <a:gd name="T80" fmla="*/ 23 w 134"/>
                <a:gd name="T81" fmla="*/ 24 h 2684"/>
                <a:gd name="T82" fmla="*/ 27 w 134"/>
                <a:gd name="T83" fmla="*/ 24 h 2684"/>
                <a:gd name="T84" fmla="*/ 31 w 134"/>
                <a:gd name="T85" fmla="*/ 27 h 2684"/>
                <a:gd name="T86" fmla="*/ 35 w 134"/>
                <a:gd name="T87" fmla="*/ 27 h 2684"/>
                <a:gd name="T88" fmla="*/ 35 w 134"/>
                <a:gd name="T89" fmla="*/ 32 h 2684"/>
                <a:gd name="T90" fmla="*/ 39 w 134"/>
                <a:gd name="T91" fmla="*/ 32 h 2684"/>
                <a:gd name="T92" fmla="*/ 43 w 134"/>
                <a:gd name="T93" fmla="*/ 32 h 2684"/>
                <a:gd name="T94" fmla="*/ 43 w 134"/>
                <a:gd name="T95" fmla="*/ 36 h 2684"/>
                <a:gd name="T96" fmla="*/ 47 w 134"/>
                <a:gd name="T97" fmla="*/ 36 h 2684"/>
                <a:gd name="T98" fmla="*/ 51 w 134"/>
                <a:gd name="T99" fmla="*/ 40 h 2684"/>
                <a:gd name="T100" fmla="*/ 54 w 134"/>
                <a:gd name="T101" fmla="*/ 40 h 2684"/>
                <a:gd name="T102" fmla="*/ 54 w 134"/>
                <a:gd name="T103" fmla="*/ 43 h 2684"/>
                <a:gd name="T104" fmla="*/ 59 w 134"/>
                <a:gd name="T105" fmla="*/ 43 h 2684"/>
                <a:gd name="T106" fmla="*/ 63 w 134"/>
                <a:gd name="T107" fmla="*/ 43 h 2684"/>
                <a:gd name="T108" fmla="*/ 67 w 134"/>
                <a:gd name="T109" fmla="*/ 48 h 2684"/>
                <a:gd name="T110" fmla="*/ 70 w 134"/>
                <a:gd name="T111" fmla="*/ 48 h 2684"/>
                <a:gd name="T112" fmla="*/ 75 w 134"/>
                <a:gd name="T113" fmla="*/ 48 h 2684"/>
                <a:gd name="T114" fmla="*/ 79 w 134"/>
                <a:gd name="T115" fmla="*/ 52 h 2684"/>
                <a:gd name="T116" fmla="*/ 82 w 134"/>
                <a:gd name="T117" fmla="*/ 52 h 2684"/>
                <a:gd name="T118" fmla="*/ 86 w 134"/>
                <a:gd name="T119" fmla="*/ 52 h 26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2684"/>
                <a:gd name="T182" fmla="*/ 134 w 134"/>
                <a:gd name="T183" fmla="*/ 2684 h 26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2684">
                  <a:moveTo>
                    <a:pt x="86" y="52"/>
                  </a:moveTo>
                  <a:lnTo>
                    <a:pt x="134" y="2684"/>
                  </a:lnTo>
                  <a:lnTo>
                    <a:pt x="130" y="2684"/>
                  </a:lnTo>
                  <a:lnTo>
                    <a:pt x="126" y="2679"/>
                  </a:lnTo>
                  <a:lnTo>
                    <a:pt x="123" y="2679"/>
                  </a:lnTo>
                  <a:lnTo>
                    <a:pt x="118" y="2679"/>
                  </a:lnTo>
                  <a:lnTo>
                    <a:pt x="114" y="2679"/>
                  </a:lnTo>
                  <a:lnTo>
                    <a:pt x="114" y="2675"/>
                  </a:lnTo>
                  <a:lnTo>
                    <a:pt x="110" y="2675"/>
                  </a:lnTo>
                  <a:lnTo>
                    <a:pt x="107" y="2675"/>
                  </a:lnTo>
                  <a:lnTo>
                    <a:pt x="107" y="2672"/>
                  </a:lnTo>
                  <a:lnTo>
                    <a:pt x="102" y="2672"/>
                  </a:lnTo>
                  <a:lnTo>
                    <a:pt x="98" y="2668"/>
                  </a:lnTo>
                  <a:lnTo>
                    <a:pt x="95" y="2668"/>
                  </a:lnTo>
                  <a:lnTo>
                    <a:pt x="95" y="2663"/>
                  </a:lnTo>
                  <a:lnTo>
                    <a:pt x="91" y="2663"/>
                  </a:lnTo>
                  <a:lnTo>
                    <a:pt x="86" y="2660"/>
                  </a:lnTo>
                  <a:lnTo>
                    <a:pt x="82" y="2660"/>
                  </a:lnTo>
                  <a:lnTo>
                    <a:pt x="82" y="2656"/>
                  </a:lnTo>
                  <a:lnTo>
                    <a:pt x="79" y="2656"/>
                  </a:lnTo>
                  <a:lnTo>
                    <a:pt x="79" y="2652"/>
                  </a:lnTo>
                  <a:lnTo>
                    <a:pt x="75" y="2652"/>
                  </a:lnTo>
                  <a:lnTo>
                    <a:pt x="70" y="2647"/>
                  </a:lnTo>
                  <a:lnTo>
                    <a:pt x="67" y="2644"/>
                  </a:lnTo>
                  <a:lnTo>
                    <a:pt x="63" y="2640"/>
                  </a:lnTo>
                  <a:lnTo>
                    <a:pt x="59" y="2636"/>
                  </a:lnTo>
                  <a:lnTo>
                    <a:pt x="59" y="2633"/>
                  </a:lnTo>
                  <a:lnTo>
                    <a:pt x="54" y="2633"/>
                  </a:lnTo>
                  <a:lnTo>
                    <a:pt x="54" y="2628"/>
                  </a:lnTo>
                  <a:lnTo>
                    <a:pt x="0" y="0"/>
                  </a:lnTo>
                  <a:lnTo>
                    <a:pt x="0" y="4"/>
                  </a:lnTo>
                  <a:lnTo>
                    <a:pt x="3" y="4"/>
                  </a:lnTo>
                  <a:lnTo>
                    <a:pt x="3" y="8"/>
                  </a:lnTo>
                  <a:lnTo>
                    <a:pt x="7" y="8"/>
                  </a:lnTo>
                  <a:lnTo>
                    <a:pt x="12" y="12"/>
                  </a:lnTo>
                  <a:lnTo>
                    <a:pt x="15" y="12"/>
                  </a:lnTo>
                  <a:lnTo>
                    <a:pt x="15" y="16"/>
                  </a:lnTo>
                  <a:lnTo>
                    <a:pt x="19" y="16"/>
                  </a:lnTo>
                  <a:lnTo>
                    <a:pt x="19" y="20"/>
                  </a:lnTo>
                  <a:lnTo>
                    <a:pt x="23" y="20"/>
                  </a:lnTo>
                  <a:lnTo>
                    <a:pt x="23" y="24"/>
                  </a:lnTo>
                  <a:lnTo>
                    <a:pt x="27" y="24"/>
                  </a:lnTo>
                  <a:lnTo>
                    <a:pt x="31" y="27"/>
                  </a:lnTo>
                  <a:lnTo>
                    <a:pt x="35" y="27"/>
                  </a:lnTo>
                  <a:lnTo>
                    <a:pt x="35" y="32"/>
                  </a:lnTo>
                  <a:lnTo>
                    <a:pt x="39" y="32"/>
                  </a:lnTo>
                  <a:lnTo>
                    <a:pt x="43" y="32"/>
                  </a:lnTo>
                  <a:lnTo>
                    <a:pt x="43" y="36"/>
                  </a:lnTo>
                  <a:lnTo>
                    <a:pt x="47" y="36"/>
                  </a:lnTo>
                  <a:lnTo>
                    <a:pt x="51" y="40"/>
                  </a:lnTo>
                  <a:lnTo>
                    <a:pt x="54" y="40"/>
                  </a:lnTo>
                  <a:lnTo>
                    <a:pt x="54" y="43"/>
                  </a:lnTo>
                  <a:lnTo>
                    <a:pt x="59" y="43"/>
                  </a:lnTo>
                  <a:lnTo>
                    <a:pt x="63" y="43"/>
                  </a:lnTo>
                  <a:lnTo>
                    <a:pt x="67" y="48"/>
                  </a:lnTo>
                  <a:lnTo>
                    <a:pt x="70" y="48"/>
                  </a:lnTo>
                  <a:lnTo>
                    <a:pt x="75" y="48"/>
                  </a:lnTo>
                  <a:lnTo>
                    <a:pt x="79" y="52"/>
                  </a:lnTo>
                  <a:lnTo>
                    <a:pt x="82" y="52"/>
                  </a:lnTo>
                  <a:lnTo>
                    <a:pt x="86" y="52"/>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8" name="Freeform 315">
              <a:extLst>
                <a:ext uri="{FF2B5EF4-FFF2-40B4-BE49-F238E27FC236}">
                  <a16:creationId xmlns:a16="http://schemas.microsoft.com/office/drawing/2014/main" id="{99B4FBEA-9B25-4078-AF63-B8160502D2AF}"/>
                </a:ext>
              </a:extLst>
            </p:cNvPr>
            <p:cNvSpPr>
              <a:spLocks/>
            </p:cNvSpPr>
            <p:nvPr/>
          </p:nvSpPr>
          <p:spPr bwMode="auto">
            <a:xfrm>
              <a:off x="3542" y="2687"/>
              <a:ext cx="15" cy="531"/>
            </a:xfrm>
            <a:custGeom>
              <a:avLst/>
              <a:gdLst>
                <a:gd name="T0" fmla="*/ 25 w 79"/>
                <a:gd name="T1" fmla="*/ 27 h 2655"/>
                <a:gd name="T2" fmla="*/ 79 w 79"/>
                <a:gd name="T3" fmla="*/ 2655 h 2655"/>
                <a:gd name="T4" fmla="*/ 76 w 79"/>
                <a:gd name="T5" fmla="*/ 2655 h 2655"/>
                <a:gd name="T6" fmla="*/ 76 w 79"/>
                <a:gd name="T7" fmla="*/ 2651 h 2655"/>
                <a:gd name="T8" fmla="*/ 72 w 79"/>
                <a:gd name="T9" fmla="*/ 2651 h 2655"/>
                <a:gd name="T10" fmla="*/ 72 w 79"/>
                <a:gd name="T11" fmla="*/ 2647 h 2655"/>
                <a:gd name="T12" fmla="*/ 68 w 79"/>
                <a:gd name="T13" fmla="*/ 2647 h 2655"/>
                <a:gd name="T14" fmla="*/ 68 w 79"/>
                <a:gd name="T15" fmla="*/ 2644 h 2655"/>
                <a:gd name="T16" fmla="*/ 64 w 79"/>
                <a:gd name="T17" fmla="*/ 2644 h 2655"/>
                <a:gd name="T18" fmla="*/ 64 w 79"/>
                <a:gd name="T19" fmla="*/ 2639 h 2655"/>
                <a:gd name="T20" fmla="*/ 64 w 79"/>
                <a:gd name="T21" fmla="*/ 2635 h 2655"/>
                <a:gd name="T22" fmla="*/ 60 w 79"/>
                <a:gd name="T23" fmla="*/ 2635 h 2655"/>
                <a:gd name="T24" fmla="*/ 60 w 79"/>
                <a:gd name="T25" fmla="*/ 2632 h 2655"/>
                <a:gd name="T26" fmla="*/ 56 w 79"/>
                <a:gd name="T27" fmla="*/ 2632 h 2655"/>
                <a:gd name="T28" fmla="*/ 56 w 79"/>
                <a:gd name="T29" fmla="*/ 2628 h 2655"/>
                <a:gd name="T30" fmla="*/ 0 w 79"/>
                <a:gd name="T31" fmla="*/ 0 h 2655"/>
                <a:gd name="T32" fmla="*/ 0 w 79"/>
                <a:gd name="T33" fmla="*/ 3 h 2655"/>
                <a:gd name="T34" fmla="*/ 5 w 79"/>
                <a:gd name="T35" fmla="*/ 7 h 2655"/>
                <a:gd name="T36" fmla="*/ 9 w 79"/>
                <a:gd name="T37" fmla="*/ 12 h 2655"/>
                <a:gd name="T38" fmla="*/ 12 w 79"/>
                <a:gd name="T39" fmla="*/ 15 h 2655"/>
                <a:gd name="T40" fmla="*/ 12 w 79"/>
                <a:gd name="T41" fmla="*/ 19 h 2655"/>
                <a:gd name="T42" fmla="*/ 16 w 79"/>
                <a:gd name="T43" fmla="*/ 19 h 2655"/>
                <a:gd name="T44" fmla="*/ 16 w 79"/>
                <a:gd name="T45" fmla="*/ 23 h 2655"/>
                <a:gd name="T46" fmla="*/ 21 w 79"/>
                <a:gd name="T47" fmla="*/ 23 h 2655"/>
                <a:gd name="T48" fmla="*/ 21 w 79"/>
                <a:gd name="T49" fmla="*/ 27 h 2655"/>
                <a:gd name="T50" fmla="*/ 25 w 79"/>
                <a:gd name="T51" fmla="*/ 27 h 26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2655"/>
                <a:gd name="T80" fmla="*/ 79 w 79"/>
                <a:gd name="T81" fmla="*/ 2655 h 26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2655">
                  <a:moveTo>
                    <a:pt x="25" y="27"/>
                  </a:moveTo>
                  <a:lnTo>
                    <a:pt x="79" y="2655"/>
                  </a:lnTo>
                  <a:lnTo>
                    <a:pt x="76" y="2655"/>
                  </a:lnTo>
                  <a:lnTo>
                    <a:pt x="76" y="2651"/>
                  </a:lnTo>
                  <a:lnTo>
                    <a:pt x="72" y="2651"/>
                  </a:lnTo>
                  <a:lnTo>
                    <a:pt x="72" y="2647"/>
                  </a:lnTo>
                  <a:lnTo>
                    <a:pt x="68" y="2647"/>
                  </a:lnTo>
                  <a:lnTo>
                    <a:pt x="68" y="2644"/>
                  </a:lnTo>
                  <a:lnTo>
                    <a:pt x="64" y="2644"/>
                  </a:lnTo>
                  <a:lnTo>
                    <a:pt x="64" y="2639"/>
                  </a:lnTo>
                  <a:lnTo>
                    <a:pt x="64" y="2635"/>
                  </a:lnTo>
                  <a:lnTo>
                    <a:pt x="60" y="2635"/>
                  </a:lnTo>
                  <a:lnTo>
                    <a:pt x="60" y="2632"/>
                  </a:lnTo>
                  <a:lnTo>
                    <a:pt x="56" y="2632"/>
                  </a:lnTo>
                  <a:lnTo>
                    <a:pt x="56" y="2628"/>
                  </a:lnTo>
                  <a:lnTo>
                    <a:pt x="0" y="0"/>
                  </a:lnTo>
                  <a:lnTo>
                    <a:pt x="0" y="3"/>
                  </a:lnTo>
                  <a:lnTo>
                    <a:pt x="5" y="7"/>
                  </a:lnTo>
                  <a:lnTo>
                    <a:pt x="9" y="12"/>
                  </a:lnTo>
                  <a:lnTo>
                    <a:pt x="12" y="15"/>
                  </a:lnTo>
                  <a:lnTo>
                    <a:pt x="12" y="19"/>
                  </a:lnTo>
                  <a:lnTo>
                    <a:pt x="16" y="19"/>
                  </a:lnTo>
                  <a:lnTo>
                    <a:pt x="16" y="23"/>
                  </a:lnTo>
                  <a:lnTo>
                    <a:pt x="21" y="23"/>
                  </a:lnTo>
                  <a:lnTo>
                    <a:pt x="21" y="27"/>
                  </a:lnTo>
                  <a:lnTo>
                    <a:pt x="25" y="27"/>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09" name="Freeform 316">
              <a:extLst>
                <a:ext uri="{FF2B5EF4-FFF2-40B4-BE49-F238E27FC236}">
                  <a16:creationId xmlns:a16="http://schemas.microsoft.com/office/drawing/2014/main" id="{43BC5050-788F-4FDD-81B0-3ED3491862F8}"/>
                </a:ext>
              </a:extLst>
            </p:cNvPr>
            <p:cNvSpPr>
              <a:spLocks/>
            </p:cNvSpPr>
            <p:nvPr/>
          </p:nvSpPr>
          <p:spPr bwMode="auto">
            <a:xfrm>
              <a:off x="3536" y="2680"/>
              <a:ext cx="17" cy="533"/>
            </a:xfrm>
            <a:custGeom>
              <a:avLst/>
              <a:gdLst>
                <a:gd name="T0" fmla="*/ 27 w 83"/>
                <a:gd name="T1" fmla="*/ 36 h 2664"/>
                <a:gd name="T2" fmla="*/ 83 w 83"/>
                <a:gd name="T3" fmla="*/ 2664 h 2664"/>
                <a:gd name="T4" fmla="*/ 79 w 83"/>
                <a:gd name="T5" fmla="*/ 2664 h 2664"/>
                <a:gd name="T6" fmla="*/ 79 w 83"/>
                <a:gd name="T7" fmla="*/ 2659 h 2664"/>
                <a:gd name="T8" fmla="*/ 75 w 83"/>
                <a:gd name="T9" fmla="*/ 2655 h 2664"/>
                <a:gd name="T10" fmla="*/ 75 w 83"/>
                <a:gd name="T11" fmla="*/ 2652 h 2664"/>
                <a:gd name="T12" fmla="*/ 71 w 83"/>
                <a:gd name="T13" fmla="*/ 2652 h 2664"/>
                <a:gd name="T14" fmla="*/ 71 w 83"/>
                <a:gd name="T15" fmla="*/ 2647 h 2664"/>
                <a:gd name="T16" fmla="*/ 67 w 83"/>
                <a:gd name="T17" fmla="*/ 2647 h 2664"/>
                <a:gd name="T18" fmla="*/ 67 w 83"/>
                <a:gd name="T19" fmla="*/ 2643 h 2664"/>
                <a:gd name="T20" fmla="*/ 67 w 83"/>
                <a:gd name="T21" fmla="*/ 2640 h 2664"/>
                <a:gd name="T22" fmla="*/ 64 w 83"/>
                <a:gd name="T23" fmla="*/ 2640 h 2664"/>
                <a:gd name="T24" fmla="*/ 64 w 83"/>
                <a:gd name="T25" fmla="*/ 2636 h 2664"/>
                <a:gd name="T26" fmla="*/ 59 w 83"/>
                <a:gd name="T27" fmla="*/ 2631 h 2664"/>
                <a:gd name="T28" fmla="*/ 59 w 83"/>
                <a:gd name="T29" fmla="*/ 2627 h 2664"/>
                <a:gd name="T30" fmla="*/ 0 w 83"/>
                <a:gd name="T31" fmla="*/ 0 h 2664"/>
                <a:gd name="T32" fmla="*/ 0 w 83"/>
                <a:gd name="T33" fmla="*/ 4 h 2664"/>
                <a:gd name="T34" fmla="*/ 4 w 83"/>
                <a:gd name="T35" fmla="*/ 8 h 2664"/>
                <a:gd name="T36" fmla="*/ 4 w 83"/>
                <a:gd name="T37" fmla="*/ 11 h 2664"/>
                <a:gd name="T38" fmla="*/ 8 w 83"/>
                <a:gd name="T39" fmla="*/ 11 h 2664"/>
                <a:gd name="T40" fmla="*/ 8 w 83"/>
                <a:gd name="T41" fmla="*/ 16 h 2664"/>
                <a:gd name="T42" fmla="*/ 11 w 83"/>
                <a:gd name="T43" fmla="*/ 16 h 2664"/>
                <a:gd name="T44" fmla="*/ 11 w 83"/>
                <a:gd name="T45" fmla="*/ 20 h 2664"/>
                <a:gd name="T46" fmla="*/ 16 w 83"/>
                <a:gd name="T47" fmla="*/ 23 h 2664"/>
                <a:gd name="T48" fmla="*/ 16 w 83"/>
                <a:gd name="T49" fmla="*/ 27 h 2664"/>
                <a:gd name="T50" fmla="*/ 20 w 83"/>
                <a:gd name="T51" fmla="*/ 27 h 2664"/>
                <a:gd name="T52" fmla="*/ 20 w 83"/>
                <a:gd name="T53" fmla="*/ 32 h 2664"/>
                <a:gd name="T54" fmla="*/ 24 w 83"/>
                <a:gd name="T55" fmla="*/ 32 h 2664"/>
                <a:gd name="T56" fmla="*/ 24 w 83"/>
                <a:gd name="T57" fmla="*/ 36 h 2664"/>
                <a:gd name="T58" fmla="*/ 27 w 83"/>
                <a:gd name="T59" fmla="*/ 36 h 26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
                <a:gd name="T91" fmla="*/ 0 h 2664"/>
                <a:gd name="T92" fmla="*/ 83 w 83"/>
                <a:gd name="T93" fmla="*/ 2664 h 26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 h="2664">
                  <a:moveTo>
                    <a:pt x="27" y="36"/>
                  </a:moveTo>
                  <a:lnTo>
                    <a:pt x="83" y="2664"/>
                  </a:lnTo>
                  <a:lnTo>
                    <a:pt x="79" y="2664"/>
                  </a:lnTo>
                  <a:lnTo>
                    <a:pt x="79" y="2659"/>
                  </a:lnTo>
                  <a:lnTo>
                    <a:pt x="75" y="2655"/>
                  </a:lnTo>
                  <a:lnTo>
                    <a:pt x="75" y="2652"/>
                  </a:lnTo>
                  <a:lnTo>
                    <a:pt x="71" y="2652"/>
                  </a:lnTo>
                  <a:lnTo>
                    <a:pt x="71" y="2647"/>
                  </a:lnTo>
                  <a:lnTo>
                    <a:pt x="67" y="2647"/>
                  </a:lnTo>
                  <a:lnTo>
                    <a:pt x="67" y="2643"/>
                  </a:lnTo>
                  <a:lnTo>
                    <a:pt x="67" y="2640"/>
                  </a:lnTo>
                  <a:lnTo>
                    <a:pt x="64" y="2640"/>
                  </a:lnTo>
                  <a:lnTo>
                    <a:pt x="64" y="2636"/>
                  </a:lnTo>
                  <a:lnTo>
                    <a:pt x="59" y="2631"/>
                  </a:lnTo>
                  <a:lnTo>
                    <a:pt x="59" y="2627"/>
                  </a:lnTo>
                  <a:lnTo>
                    <a:pt x="0" y="0"/>
                  </a:lnTo>
                  <a:lnTo>
                    <a:pt x="0" y="4"/>
                  </a:lnTo>
                  <a:lnTo>
                    <a:pt x="4" y="8"/>
                  </a:lnTo>
                  <a:lnTo>
                    <a:pt x="4" y="11"/>
                  </a:lnTo>
                  <a:lnTo>
                    <a:pt x="8" y="11"/>
                  </a:lnTo>
                  <a:lnTo>
                    <a:pt x="8" y="16"/>
                  </a:lnTo>
                  <a:lnTo>
                    <a:pt x="11" y="16"/>
                  </a:lnTo>
                  <a:lnTo>
                    <a:pt x="11" y="20"/>
                  </a:lnTo>
                  <a:lnTo>
                    <a:pt x="16" y="23"/>
                  </a:lnTo>
                  <a:lnTo>
                    <a:pt x="16" y="27"/>
                  </a:lnTo>
                  <a:lnTo>
                    <a:pt x="20" y="27"/>
                  </a:lnTo>
                  <a:lnTo>
                    <a:pt x="20" y="32"/>
                  </a:lnTo>
                  <a:lnTo>
                    <a:pt x="24" y="32"/>
                  </a:lnTo>
                  <a:lnTo>
                    <a:pt x="24" y="36"/>
                  </a:lnTo>
                  <a:lnTo>
                    <a:pt x="27" y="36"/>
                  </a:lnTo>
                  <a:close/>
                </a:path>
              </a:pathLst>
            </a:custGeom>
            <a:solidFill>
              <a:srgbClr val="F5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0" name="Freeform 317">
              <a:extLst>
                <a:ext uri="{FF2B5EF4-FFF2-40B4-BE49-F238E27FC236}">
                  <a16:creationId xmlns:a16="http://schemas.microsoft.com/office/drawing/2014/main" id="{5AED80D6-7CA2-460C-A0DE-FE643515703B}"/>
                </a:ext>
              </a:extLst>
            </p:cNvPr>
            <p:cNvSpPr>
              <a:spLocks/>
            </p:cNvSpPr>
            <p:nvPr/>
          </p:nvSpPr>
          <p:spPr bwMode="auto">
            <a:xfrm>
              <a:off x="3520" y="2640"/>
              <a:ext cx="28" cy="565"/>
            </a:xfrm>
            <a:custGeom>
              <a:avLst/>
              <a:gdLst>
                <a:gd name="T0" fmla="*/ 142 w 142"/>
                <a:gd name="T1" fmla="*/ 2825 h 2825"/>
                <a:gd name="T2" fmla="*/ 135 w 142"/>
                <a:gd name="T3" fmla="*/ 2813 h 2825"/>
                <a:gd name="T4" fmla="*/ 126 w 142"/>
                <a:gd name="T5" fmla="*/ 2802 h 2825"/>
                <a:gd name="T6" fmla="*/ 122 w 142"/>
                <a:gd name="T7" fmla="*/ 2794 h 2825"/>
                <a:gd name="T8" fmla="*/ 115 w 142"/>
                <a:gd name="T9" fmla="*/ 2783 h 2825"/>
                <a:gd name="T10" fmla="*/ 110 w 142"/>
                <a:gd name="T11" fmla="*/ 2771 h 2825"/>
                <a:gd name="T12" fmla="*/ 107 w 142"/>
                <a:gd name="T13" fmla="*/ 2758 h 2825"/>
                <a:gd name="T14" fmla="*/ 99 w 142"/>
                <a:gd name="T15" fmla="*/ 2746 h 2825"/>
                <a:gd name="T16" fmla="*/ 94 w 142"/>
                <a:gd name="T17" fmla="*/ 2735 h 2825"/>
                <a:gd name="T18" fmla="*/ 91 w 142"/>
                <a:gd name="T19" fmla="*/ 2723 h 2825"/>
                <a:gd name="T20" fmla="*/ 87 w 142"/>
                <a:gd name="T21" fmla="*/ 2715 h 2825"/>
                <a:gd name="T22" fmla="*/ 83 w 142"/>
                <a:gd name="T23" fmla="*/ 2703 h 2825"/>
                <a:gd name="T24" fmla="*/ 80 w 142"/>
                <a:gd name="T25" fmla="*/ 2691 h 2825"/>
                <a:gd name="T26" fmla="*/ 75 w 142"/>
                <a:gd name="T27" fmla="*/ 2683 h 2825"/>
                <a:gd name="T28" fmla="*/ 75 w 142"/>
                <a:gd name="T29" fmla="*/ 2672 h 2825"/>
                <a:gd name="T30" fmla="*/ 71 w 142"/>
                <a:gd name="T31" fmla="*/ 2663 h 2825"/>
                <a:gd name="T32" fmla="*/ 71 w 142"/>
                <a:gd name="T33" fmla="*/ 2656 h 2825"/>
                <a:gd name="T34" fmla="*/ 67 w 142"/>
                <a:gd name="T35" fmla="*/ 2648 h 2825"/>
                <a:gd name="T36" fmla="*/ 67 w 142"/>
                <a:gd name="T37" fmla="*/ 2640 h 2825"/>
                <a:gd name="T38" fmla="*/ 67 w 142"/>
                <a:gd name="T39" fmla="*/ 2632 h 2825"/>
                <a:gd name="T40" fmla="*/ 67 w 142"/>
                <a:gd name="T41" fmla="*/ 2624 h 2825"/>
                <a:gd name="T42" fmla="*/ 0 w 142"/>
                <a:gd name="T43" fmla="*/ 3 h 2825"/>
                <a:gd name="T44" fmla="*/ 0 w 142"/>
                <a:gd name="T45" fmla="*/ 12 h 2825"/>
                <a:gd name="T46" fmla="*/ 4 w 142"/>
                <a:gd name="T47" fmla="*/ 19 h 2825"/>
                <a:gd name="T48" fmla="*/ 4 w 142"/>
                <a:gd name="T49" fmla="*/ 28 h 2825"/>
                <a:gd name="T50" fmla="*/ 8 w 142"/>
                <a:gd name="T51" fmla="*/ 35 h 2825"/>
                <a:gd name="T52" fmla="*/ 8 w 142"/>
                <a:gd name="T53" fmla="*/ 43 h 2825"/>
                <a:gd name="T54" fmla="*/ 12 w 142"/>
                <a:gd name="T55" fmla="*/ 56 h 2825"/>
                <a:gd name="T56" fmla="*/ 16 w 142"/>
                <a:gd name="T57" fmla="*/ 63 h 2825"/>
                <a:gd name="T58" fmla="*/ 20 w 142"/>
                <a:gd name="T59" fmla="*/ 75 h 2825"/>
                <a:gd name="T60" fmla="*/ 20 w 142"/>
                <a:gd name="T61" fmla="*/ 84 h 2825"/>
                <a:gd name="T62" fmla="*/ 27 w 142"/>
                <a:gd name="T63" fmla="*/ 95 h 2825"/>
                <a:gd name="T64" fmla="*/ 32 w 142"/>
                <a:gd name="T65" fmla="*/ 107 h 2825"/>
                <a:gd name="T66" fmla="*/ 36 w 142"/>
                <a:gd name="T67" fmla="*/ 119 h 2825"/>
                <a:gd name="T68" fmla="*/ 39 w 142"/>
                <a:gd name="T69" fmla="*/ 126 h 2825"/>
                <a:gd name="T70" fmla="*/ 48 w 142"/>
                <a:gd name="T71" fmla="*/ 138 h 2825"/>
                <a:gd name="T72" fmla="*/ 52 w 142"/>
                <a:gd name="T73" fmla="*/ 151 h 2825"/>
                <a:gd name="T74" fmla="*/ 59 w 142"/>
                <a:gd name="T75" fmla="*/ 162 h 2825"/>
                <a:gd name="T76" fmla="*/ 64 w 142"/>
                <a:gd name="T77" fmla="*/ 174 h 2825"/>
                <a:gd name="T78" fmla="*/ 71 w 142"/>
                <a:gd name="T79" fmla="*/ 182 h 2825"/>
                <a:gd name="T80" fmla="*/ 80 w 142"/>
                <a:gd name="T81" fmla="*/ 193 h 28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825"/>
                <a:gd name="T125" fmla="*/ 142 w 142"/>
                <a:gd name="T126" fmla="*/ 2825 h 28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825">
                  <a:moveTo>
                    <a:pt x="83" y="198"/>
                  </a:moveTo>
                  <a:lnTo>
                    <a:pt x="142" y="2825"/>
                  </a:lnTo>
                  <a:lnTo>
                    <a:pt x="138" y="2822"/>
                  </a:lnTo>
                  <a:lnTo>
                    <a:pt x="135" y="2813"/>
                  </a:lnTo>
                  <a:lnTo>
                    <a:pt x="131" y="2810"/>
                  </a:lnTo>
                  <a:lnTo>
                    <a:pt x="126" y="2802"/>
                  </a:lnTo>
                  <a:lnTo>
                    <a:pt x="126" y="2799"/>
                  </a:lnTo>
                  <a:lnTo>
                    <a:pt x="122" y="2794"/>
                  </a:lnTo>
                  <a:lnTo>
                    <a:pt x="119" y="2786"/>
                  </a:lnTo>
                  <a:lnTo>
                    <a:pt x="115" y="2783"/>
                  </a:lnTo>
                  <a:lnTo>
                    <a:pt x="115" y="2774"/>
                  </a:lnTo>
                  <a:lnTo>
                    <a:pt x="110" y="2771"/>
                  </a:lnTo>
                  <a:lnTo>
                    <a:pt x="107" y="2762"/>
                  </a:lnTo>
                  <a:lnTo>
                    <a:pt x="107" y="2758"/>
                  </a:lnTo>
                  <a:lnTo>
                    <a:pt x="103" y="2755"/>
                  </a:lnTo>
                  <a:lnTo>
                    <a:pt x="99" y="2746"/>
                  </a:lnTo>
                  <a:lnTo>
                    <a:pt x="99" y="2743"/>
                  </a:lnTo>
                  <a:lnTo>
                    <a:pt x="94" y="2735"/>
                  </a:lnTo>
                  <a:lnTo>
                    <a:pt x="94" y="2730"/>
                  </a:lnTo>
                  <a:lnTo>
                    <a:pt x="91" y="2723"/>
                  </a:lnTo>
                  <a:lnTo>
                    <a:pt x="91" y="2719"/>
                  </a:lnTo>
                  <a:lnTo>
                    <a:pt x="87" y="2715"/>
                  </a:lnTo>
                  <a:lnTo>
                    <a:pt x="87" y="2707"/>
                  </a:lnTo>
                  <a:lnTo>
                    <a:pt x="83" y="2703"/>
                  </a:lnTo>
                  <a:lnTo>
                    <a:pt x="83" y="2699"/>
                  </a:lnTo>
                  <a:lnTo>
                    <a:pt x="80" y="2691"/>
                  </a:lnTo>
                  <a:lnTo>
                    <a:pt x="80" y="2688"/>
                  </a:lnTo>
                  <a:lnTo>
                    <a:pt x="75" y="2683"/>
                  </a:lnTo>
                  <a:lnTo>
                    <a:pt x="75" y="2679"/>
                  </a:lnTo>
                  <a:lnTo>
                    <a:pt x="75" y="2672"/>
                  </a:lnTo>
                  <a:lnTo>
                    <a:pt x="71" y="2667"/>
                  </a:lnTo>
                  <a:lnTo>
                    <a:pt x="71" y="2663"/>
                  </a:lnTo>
                  <a:lnTo>
                    <a:pt x="71" y="2660"/>
                  </a:lnTo>
                  <a:lnTo>
                    <a:pt x="71" y="2656"/>
                  </a:lnTo>
                  <a:lnTo>
                    <a:pt x="67" y="2651"/>
                  </a:lnTo>
                  <a:lnTo>
                    <a:pt x="67" y="2648"/>
                  </a:lnTo>
                  <a:lnTo>
                    <a:pt x="67" y="2644"/>
                  </a:lnTo>
                  <a:lnTo>
                    <a:pt x="67" y="2640"/>
                  </a:lnTo>
                  <a:lnTo>
                    <a:pt x="67" y="2635"/>
                  </a:lnTo>
                  <a:lnTo>
                    <a:pt x="67" y="2632"/>
                  </a:lnTo>
                  <a:lnTo>
                    <a:pt x="67" y="2628"/>
                  </a:lnTo>
                  <a:lnTo>
                    <a:pt x="67" y="2624"/>
                  </a:lnTo>
                  <a:lnTo>
                    <a:pt x="0" y="0"/>
                  </a:lnTo>
                  <a:lnTo>
                    <a:pt x="0" y="3"/>
                  </a:lnTo>
                  <a:lnTo>
                    <a:pt x="0" y="8"/>
                  </a:lnTo>
                  <a:lnTo>
                    <a:pt x="0" y="12"/>
                  </a:lnTo>
                  <a:lnTo>
                    <a:pt x="4" y="15"/>
                  </a:lnTo>
                  <a:lnTo>
                    <a:pt x="4" y="19"/>
                  </a:lnTo>
                  <a:lnTo>
                    <a:pt x="4" y="24"/>
                  </a:lnTo>
                  <a:lnTo>
                    <a:pt x="4" y="28"/>
                  </a:lnTo>
                  <a:lnTo>
                    <a:pt x="4" y="31"/>
                  </a:lnTo>
                  <a:lnTo>
                    <a:pt x="8" y="35"/>
                  </a:lnTo>
                  <a:lnTo>
                    <a:pt x="8" y="40"/>
                  </a:lnTo>
                  <a:lnTo>
                    <a:pt x="8" y="43"/>
                  </a:lnTo>
                  <a:lnTo>
                    <a:pt x="8" y="52"/>
                  </a:lnTo>
                  <a:lnTo>
                    <a:pt x="12" y="56"/>
                  </a:lnTo>
                  <a:lnTo>
                    <a:pt x="12" y="59"/>
                  </a:lnTo>
                  <a:lnTo>
                    <a:pt x="16" y="63"/>
                  </a:lnTo>
                  <a:lnTo>
                    <a:pt x="16" y="71"/>
                  </a:lnTo>
                  <a:lnTo>
                    <a:pt x="20" y="75"/>
                  </a:lnTo>
                  <a:lnTo>
                    <a:pt x="20" y="79"/>
                  </a:lnTo>
                  <a:lnTo>
                    <a:pt x="20" y="84"/>
                  </a:lnTo>
                  <a:lnTo>
                    <a:pt x="24" y="91"/>
                  </a:lnTo>
                  <a:lnTo>
                    <a:pt x="27" y="95"/>
                  </a:lnTo>
                  <a:lnTo>
                    <a:pt x="27" y="98"/>
                  </a:lnTo>
                  <a:lnTo>
                    <a:pt x="32" y="107"/>
                  </a:lnTo>
                  <a:lnTo>
                    <a:pt x="32" y="111"/>
                  </a:lnTo>
                  <a:lnTo>
                    <a:pt x="36" y="119"/>
                  </a:lnTo>
                  <a:lnTo>
                    <a:pt x="39" y="123"/>
                  </a:lnTo>
                  <a:lnTo>
                    <a:pt x="39" y="126"/>
                  </a:lnTo>
                  <a:lnTo>
                    <a:pt x="43" y="135"/>
                  </a:lnTo>
                  <a:lnTo>
                    <a:pt x="48" y="138"/>
                  </a:lnTo>
                  <a:lnTo>
                    <a:pt x="48" y="146"/>
                  </a:lnTo>
                  <a:lnTo>
                    <a:pt x="52" y="151"/>
                  </a:lnTo>
                  <a:lnTo>
                    <a:pt x="55" y="154"/>
                  </a:lnTo>
                  <a:lnTo>
                    <a:pt x="59" y="162"/>
                  </a:lnTo>
                  <a:lnTo>
                    <a:pt x="64" y="166"/>
                  </a:lnTo>
                  <a:lnTo>
                    <a:pt x="64" y="174"/>
                  </a:lnTo>
                  <a:lnTo>
                    <a:pt x="67" y="178"/>
                  </a:lnTo>
                  <a:lnTo>
                    <a:pt x="71" y="182"/>
                  </a:lnTo>
                  <a:lnTo>
                    <a:pt x="75" y="190"/>
                  </a:lnTo>
                  <a:lnTo>
                    <a:pt x="80" y="193"/>
                  </a:lnTo>
                  <a:lnTo>
                    <a:pt x="83" y="198"/>
                  </a:lnTo>
                  <a:close/>
                </a:path>
              </a:pathLst>
            </a:custGeom>
            <a:solidFill>
              <a:srgbClr val="F7E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1" name="Freeform 318">
              <a:extLst>
                <a:ext uri="{FF2B5EF4-FFF2-40B4-BE49-F238E27FC236}">
                  <a16:creationId xmlns:a16="http://schemas.microsoft.com/office/drawing/2014/main" id="{29E1A89C-5F9B-4AA8-B9D7-5129B9C8F6B6}"/>
                </a:ext>
              </a:extLst>
            </p:cNvPr>
            <p:cNvSpPr>
              <a:spLocks/>
            </p:cNvSpPr>
            <p:nvPr/>
          </p:nvSpPr>
          <p:spPr bwMode="auto">
            <a:xfrm>
              <a:off x="3520" y="2640"/>
              <a:ext cx="160" cy="525"/>
            </a:xfrm>
            <a:custGeom>
              <a:avLst/>
              <a:gdLst>
                <a:gd name="T0" fmla="*/ 0 w 800"/>
                <a:gd name="T1" fmla="*/ 0 h 2624"/>
                <a:gd name="T2" fmla="*/ 0 w 800"/>
                <a:gd name="T3" fmla="*/ 15 h 2624"/>
                <a:gd name="T4" fmla="*/ 4 w 800"/>
                <a:gd name="T5" fmla="*/ 31 h 2624"/>
                <a:gd name="T6" fmla="*/ 8 w 800"/>
                <a:gd name="T7" fmla="*/ 47 h 2624"/>
                <a:gd name="T8" fmla="*/ 16 w 800"/>
                <a:gd name="T9" fmla="*/ 68 h 2624"/>
                <a:gd name="T10" fmla="*/ 20 w 800"/>
                <a:gd name="T11" fmla="*/ 84 h 2624"/>
                <a:gd name="T12" fmla="*/ 32 w 800"/>
                <a:gd name="T13" fmla="*/ 107 h 2624"/>
                <a:gd name="T14" fmla="*/ 39 w 800"/>
                <a:gd name="T15" fmla="*/ 126 h 2624"/>
                <a:gd name="T16" fmla="*/ 52 w 800"/>
                <a:gd name="T17" fmla="*/ 146 h 2624"/>
                <a:gd name="T18" fmla="*/ 64 w 800"/>
                <a:gd name="T19" fmla="*/ 166 h 2624"/>
                <a:gd name="T20" fmla="*/ 75 w 800"/>
                <a:gd name="T21" fmla="*/ 190 h 2624"/>
                <a:gd name="T22" fmla="*/ 91 w 800"/>
                <a:gd name="T23" fmla="*/ 209 h 2624"/>
                <a:gd name="T24" fmla="*/ 103 w 800"/>
                <a:gd name="T25" fmla="*/ 230 h 2624"/>
                <a:gd name="T26" fmla="*/ 119 w 800"/>
                <a:gd name="T27" fmla="*/ 246 h 2624"/>
                <a:gd name="T28" fmla="*/ 135 w 800"/>
                <a:gd name="T29" fmla="*/ 261 h 2624"/>
                <a:gd name="T30" fmla="*/ 150 w 800"/>
                <a:gd name="T31" fmla="*/ 277 h 2624"/>
                <a:gd name="T32" fmla="*/ 170 w 800"/>
                <a:gd name="T33" fmla="*/ 288 h 2624"/>
                <a:gd name="T34" fmla="*/ 186 w 800"/>
                <a:gd name="T35" fmla="*/ 301 h 2624"/>
                <a:gd name="T36" fmla="*/ 205 w 800"/>
                <a:gd name="T37" fmla="*/ 309 h 2624"/>
                <a:gd name="T38" fmla="*/ 221 w 800"/>
                <a:gd name="T39" fmla="*/ 313 h 2624"/>
                <a:gd name="T40" fmla="*/ 242 w 800"/>
                <a:gd name="T41" fmla="*/ 316 h 2624"/>
                <a:gd name="T42" fmla="*/ 273 w 800"/>
                <a:gd name="T43" fmla="*/ 313 h 2624"/>
                <a:gd name="T44" fmla="*/ 305 w 800"/>
                <a:gd name="T45" fmla="*/ 313 h 2624"/>
                <a:gd name="T46" fmla="*/ 337 w 800"/>
                <a:gd name="T47" fmla="*/ 309 h 2624"/>
                <a:gd name="T48" fmla="*/ 368 w 800"/>
                <a:gd name="T49" fmla="*/ 304 h 2624"/>
                <a:gd name="T50" fmla="*/ 400 w 800"/>
                <a:gd name="T51" fmla="*/ 297 h 2624"/>
                <a:gd name="T52" fmla="*/ 432 w 800"/>
                <a:gd name="T53" fmla="*/ 293 h 2624"/>
                <a:gd name="T54" fmla="*/ 463 w 800"/>
                <a:gd name="T55" fmla="*/ 285 h 2624"/>
                <a:gd name="T56" fmla="*/ 490 w 800"/>
                <a:gd name="T57" fmla="*/ 277 h 2624"/>
                <a:gd name="T58" fmla="*/ 518 w 800"/>
                <a:gd name="T59" fmla="*/ 265 h 2624"/>
                <a:gd name="T60" fmla="*/ 550 w 800"/>
                <a:gd name="T61" fmla="*/ 257 h 2624"/>
                <a:gd name="T62" fmla="*/ 578 w 800"/>
                <a:gd name="T63" fmla="*/ 246 h 2624"/>
                <a:gd name="T64" fmla="*/ 606 w 800"/>
                <a:gd name="T65" fmla="*/ 234 h 2624"/>
                <a:gd name="T66" fmla="*/ 633 w 800"/>
                <a:gd name="T67" fmla="*/ 221 h 2624"/>
                <a:gd name="T68" fmla="*/ 657 w 800"/>
                <a:gd name="T69" fmla="*/ 206 h 2624"/>
                <a:gd name="T70" fmla="*/ 684 w 800"/>
                <a:gd name="T71" fmla="*/ 193 h 2624"/>
                <a:gd name="T72" fmla="*/ 708 w 800"/>
                <a:gd name="T73" fmla="*/ 178 h 2624"/>
                <a:gd name="T74" fmla="*/ 732 w 800"/>
                <a:gd name="T75" fmla="*/ 162 h 2624"/>
                <a:gd name="T76" fmla="*/ 756 w 800"/>
                <a:gd name="T77" fmla="*/ 146 h 2624"/>
                <a:gd name="T78" fmla="*/ 779 w 800"/>
                <a:gd name="T79" fmla="*/ 130 h 2624"/>
                <a:gd name="T80" fmla="*/ 800 w 800"/>
                <a:gd name="T81" fmla="*/ 114 h 26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0"/>
                <a:gd name="T124" fmla="*/ 0 h 2624"/>
                <a:gd name="T125" fmla="*/ 800 w 800"/>
                <a:gd name="T126" fmla="*/ 2624 h 26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0" h="2624">
                  <a:moveTo>
                    <a:pt x="67" y="2624"/>
                  </a:moveTo>
                  <a:lnTo>
                    <a:pt x="0" y="0"/>
                  </a:lnTo>
                  <a:lnTo>
                    <a:pt x="0" y="8"/>
                  </a:lnTo>
                  <a:lnTo>
                    <a:pt x="0" y="15"/>
                  </a:lnTo>
                  <a:lnTo>
                    <a:pt x="4" y="24"/>
                  </a:lnTo>
                  <a:lnTo>
                    <a:pt x="4" y="31"/>
                  </a:lnTo>
                  <a:lnTo>
                    <a:pt x="8" y="40"/>
                  </a:lnTo>
                  <a:lnTo>
                    <a:pt x="8" y="47"/>
                  </a:lnTo>
                  <a:lnTo>
                    <a:pt x="12" y="56"/>
                  </a:lnTo>
                  <a:lnTo>
                    <a:pt x="16" y="68"/>
                  </a:lnTo>
                  <a:lnTo>
                    <a:pt x="20" y="75"/>
                  </a:lnTo>
                  <a:lnTo>
                    <a:pt x="20" y="84"/>
                  </a:lnTo>
                  <a:lnTo>
                    <a:pt x="27" y="95"/>
                  </a:lnTo>
                  <a:lnTo>
                    <a:pt x="32" y="107"/>
                  </a:lnTo>
                  <a:lnTo>
                    <a:pt x="36" y="114"/>
                  </a:lnTo>
                  <a:lnTo>
                    <a:pt x="39" y="126"/>
                  </a:lnTo>
                  <a:lnTo>
                    <a:pt x="43" y="135"/>
                  </a:lnTo>
                  <a:lnTo>
                    <a:pt x="52" y="146"/>
                  </a:lnTo>
                  <a:lnTo>
                    <a:pt x="55" y="158"/>
                  </a:lnTo>
                  <a:lnTo>
                    <a:pt x="64" y="166"/>
                  </a:lnTo>
                  <a:lnTo>
                    <a:pt x="67" y="178"/>
                  </a:lnTo>
                  <a:lnTo>
                    <a:pt x="75" y="190"/>
                  </a:lnTo>
                  <a:lnTo>
                    <a:pt x="83" y="198"/>
                  </a:lnTo>
                  <a:lnTo>
                    <a:pt x="91" y="209"/>
                  </a:lnTo>
                  <a:lnTo>
                    <a:pt x="94" y="218"/>
                  </a:lnTo>
                  <a:lnTo>
                    <a:pt x="103" y="230"/>
                  </a:lnTo>
                  <a:lnTo>
                    <a:pt x="110" y="237"/>
                  </a:lnTo>
                  <a:lnTo>
                    <a:pt x="119" y="246"/>
                  </a:lnTo>
                  <a:lnTo>
                    <a:pt x="126" y="253"/>
                  </a:lnTo>
                  <a:lnTo>
                    <a:pt x="135" y="261"/>
                  </a:lnTo>
                  <a:lnTo>
                    <a:pt x="142" y="269"/>
                  </a:lnTo>
                  <a:lnTo>
                    <a:pt x="150" y="277"/>
                  </a:lnTo>
                  <a:lnTo>
                    <a:pt x="162" y="285"/>
                  </a:lnTo>
                  <a:lnTo>
                    <a:pt x="170" y="288"/>
                  </a:lnTo>
                  <a:lnTo>
                    <a:pt x="178" y="297"/>
                  </a:lnTo>
                  <a:lnTo>
                    <a:pt x="186" y="301"/>
                  </a:lnTo>
                  <a:lnTo>
                    <a:pt x="198" y="304"/>
                  </a:lnTo>
                  <a:lnTo>
                    <a:pt x="205" y="309"/>
                  </a:lnTo>
                  <a:lnTo>
                    <a:pt x="214" y="313"/>
                  </a:lnTo>
                  <a:lnTo>
                    <a:pt x="221" y="313"/>
                  </a:lnTo>
                  <a:lnTo>
                    <a:pt x="233" y="313"/>
                  </a:lnTo>
                  <a:lnTo>
                    <a:pt x="242" y="316"/>
                  </a:lnTo>
                  <a:lnTo>
                    <a:pt x="258" y="313"/>
                  </a:lnTo>
                  <a:lnTo>
                    <a:pt x="273" y="313"/>
                  </a:lnTo>
                  <a:lnTo>
                    <a:pt x="289" y="313"/>
                  </a:lnTo>
                  <a:lnTo>
                    <a:pt x="305" y="313"/>
                  </a:lnTo>
                  <a:lnTo>
                    <a:pt x="321" y="309"/>
                  </a:lnTo>
                  <a:lnTo>
                    <a:pt x="337" y="309"/>
                  </a:lnTo>
                  <a:lnTo>
                    <a:pt x="353" y="304"/>
                  </a:lnTo>
                  <a:lnTo>
                    <a:pt x="368" y="304"/>
                  </a:lnTo>
                  <a:lnTo>
                    <a:pt x="384" y="301"/>
                  </a:lnTo>
                  <a:lnTo>
                    <a:pt x="400" y="297"/>
                  </a:lnTo>
                  <a:lnTo>
                    <a:pt x="416" y="297"/>
                  </a:lnTo>
                  <a:lnTo>
                    <a:pt x="432" y="293"/>
                  </a:lnTo>
                  <a:lnTo>
                    <a:pt x="448" y="288"/>
                  </a:lnTo>
                  <a:lnTo>
                    <a:pt x="463" y="285"/>
                  </a:lnTo>
                  <a:lnTo>
                    <a:pt x="475" y="281"/>
                  </a:lnTo>
                  <a:lnTo>
                    <a:pt x="490" y="277"/>
                  </a:lnTo>
                  <a:lnTo>
                    <a:pt x="506" y="273"/>
                  </a:lnTo>
                  <a:lnTo>
                    <a:pt x="518" y="265"/>
                  </a:lnTo>
                  <a:lnTo>
                    <a:pt x="534" y="261"/>
                  </a:lnTo>
                  <a:lnTo>
                    <a:pt x="550" y="257"/>
                  </a:lnTo>
                  <a:lnTo>
                    <a:pt x="562" y="249"/>
                  </a:lnTo>
                  <a:lnTo>
                    <a:pt x="578" y="246"/>
                  </a:lnTo>
                  <a:lnTo>
                    <a:pt x="590" y="241"/>
                  </a:lnTo>
                  <a:lnTo>
                    <a:pt x="606" y="234"/>
                  </a:lnTo>
                  <a:lnTo>
                    <a:pt x="617" y="225"/>
                  </a:lnTo>
                  <a:lnTo>
                    <a:pt x="633" y="221"/>
                  </a:lnTo>
                  <a:lnTo>
                    <a:pt x="645" y="214"/>
                  </a:lnTo>
                  <a:lnTo>
                    <a:pt x="657" y="206"/>
                  </a:lnTo>
                  <a:lnTo>
                    <a:pt x="668" y="202"/>
                  </a:lnTo>
                  <a:lnTo>
                    <a:pt x="684" y="193"/>
                  </a:lnTo>
                  <a:lnTo>
                    <a:pt x="696" y="186"/>
                  </a:lnTo>
                  <a:lnTo>
                    <a:pt x="708" y="178"/>
                  </a:lnTo>
                  <a:lnTo>
                    <a:pt x="721" y="170"/>
                  </a:lnTo>
                  <a:lnTo>
                    <a:pt x="732" y="162"/>
                  </a:lnTo>
                  <a:lnTo>
                    <a:pt x="744" y="154"/>
                  </a:lnTo>
                  <a:lnTo>
                    <a:pt x="756" y="146"/>
                  </a:lnTo>
                  <a:lnTo>
                    <a:pt x="768" y="138"/>
                  </a:lnTo>
                  <a:lnTo>
                    <a:pt x="779" y="130"/>
                  </a:lnTo>
                  <a:lnTo>
                    <a:pt x="788" y="123"/>
                  </a:lnTo>
                  <a:lnTo>
                    <a:pt x="800" y="1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2" name="Freeform 319">
              <a:extLst>
                <a:ext uri="{FF2B5EF4-FFF2-40B4-BE49-F238E27FC236}">
                  <a16:creationId xmlns:a16="http://schemas.microsoft.com/office/drawing/2014/main" id="{23CB89DF-117B-45F1-8EFB-A7D126C0FB7E}"/>
                </a:ext>
              </a:extLst>
            </p:cNvPr>
            <p:cNvSpPr>
              <a:spLocks/>
            </p:cNvSpPr>
            <p:nvPr/>
          </p:nvSpPr>
          <p:spPr bwMode="auto">
            <a:xfrm>
              <a:off x="3533" y="3165"/>
              <a:ext cx="146" cy="65"/>
            </a:xfrm>
            <a:custGeom>
              <a:avLst/>
              <a:gdLst>
                <a:gd name="T0" fmla="*/ 721 w 728"/>
                <a:gd name="T1" fmla="*/ 143 h 324"/>
                <a:gd name="T2" fmla="*/ 696 w 728"/>
                <a:gd name="T3" fmla="*/ 159 h 324"/>
                <a:gd name="T4" fmla="*/ 677 w 728"/>
                <a:gd name="T5" fmla="*/ 175 h 324"/>
                <a:gd name="T6" fmla="*/ 657 w 728"/>
                <a:gd name="T7" fmla="*/ 189 h 324"/>
                <a:gd name="T8" fmla="*/ 633 w 728"/>
                <a:gd name="T9" fmla="*/ 201 h 324"/>
                <a:gd name="T10" fmla="*/ 610 w 728"/>
                <a:gd name="T11" fmla="*/ 217 h 324"/>
                <a:gd name="T12" fmla="*/ 585 w 728"/>
                <a:gd name="T13" fmla="*/ 229 h 324"/>
                <a:gd name="T14" fmla="*/ 562 w 728"/>
                <a:gd name="T15" fmla="*/ 242 h 324"/>
                <a:gd name="T16" fmla="*/ 539 w 728"/>
                <a:gd name="T17" fmla="*/ 254 h 324"/>
                <a:gd name="T18" fmla="*/ 511 w 728"/>
                <a:gd name="T19" fmla="*/ 265 h 324"/>
                <a:gd name="T20" fmla="*/ 487 w 728"/>
                <a:gd name="T21" fmla="*/ 277 h 324"/>
                <a:gd name="T22" fmla="*/ 460 w 728"/>
                <a:gd name="T23" fmla="*/ 284 h 324"/>
                <a:gd name="T24" fmla="*/ 432 w 728"/>
                <a:gd name="T25" fmla="*/ 293 h 324"/>
                <a:gd name="T26" fmla="*/ 408 w 728"/>
                <a:gd name="T27" fmla="*/ 300 h 324"/>
                <a:gd name="T28" fmla="*/ 381 w 728"/>
                <a:gd name="T29" fmla="*/ 309 h 324"/>
                <a:gd name="T30" fmla="*/ 349 w 728"/>
                <a:gd name="T31" fmla="*/ 312 h 324"/>
                <a:gd name="T32" fmla="*/ 321 w 728"/>
                <a:gd name="T33" fmla="*/ 316 h 324"/>
                <a:gd name="T34" fmla="*/ 293 w 728"/>
                <a:gd name="T35" fmla="*/ 321 h 324"/>
                <a:gd name="T36" fmla="*/ 265 w 728"/>
                <a:gd name="T37" fmla="*/ 321 h 324"/>
                <a:gd name="T38" fmla="*/ 233 w 728"/>
                <a:gd name="T39" fmla="*/ 324 h 324"/>
                <a:gd name="T40" fmla="*/ 210 w 728"/>
                <a:gd name="T41" fmla="*/ 321 h 324"/>
                <a:gd name="T42" fmla="*/ 194 w 728"/>
                <a:gd name="T43" fmla="*/ 321 h 324"/>
                <a:gd name="T44" fmla="*/ 178 w 728"/>
                <a:gd name="T45" fmla="*/ 312 h 324"/>
                <a:gd name="T46" fmla="*/ 163 w 728"/>
                <a:gd name="T47" fmla="*/ 300 h 324"/>
                <a:gd name="T48" fmla="*/ 147 w 728"/>
                <a:gd name="T49" fmla="*/ 289 h 324"/>
                <a:gd name="T50" fmla="*/ 131 w 728"/>
                <a:gd name="T51" fmla="*/ 277 h 324"/>
                <a:gd name="T52" fmla="*/ 115 w 728"/>
                <a:gd name="T53" fmla="*/ 261 h 324"/>
                <a:gd name="T54" fmla="*/ 99 w 728"/>
                <a:gd name="T55" fmla="*/ 242 h 324"/>
                <a:gd name="T56" fmla="*/ 87 w 728"/>
                <a:gd name="T57" fmla="*/ 221 h 324"/>
                <a:gd name="T58" fmla="*/ 75 w 728"/>
                <a:gd name="T59" fmla="*/ 201 h 324"/>
                <a:gd name="T60" fmla="*/ 59 w 728"/>
                <a:gd name="T61" fmla="*/ 182 h 324"/>
                <a:gd name="T62" fmla="*/ 52 w 728"/>
                <a:gd name="T63" fmla="*/ 159 h 324"/>
                <a:gd name="T64" fmla="*/ 40 w 728"/>
                <a:gd name="T65" fmla="*/ 138 h 324"/>
                <a:gd name="T66" fmla="*/ 32 w 728"/>
                <a:gd name="T67" fmla="*/ 115 h 324"/>
                <a:gd name="T68" fmla="*/ 24 w 728"/>
                <a:gd name="T69" fmla="*/ 95 h 324"/>
                <a:gd name="T70" fmla="*/ 16 w 728"/>
                <a:gd name="T71" fmla="*/ 75 h 324"/>
                <a:gd name="T72" fmla="*/ 8 w 728"/>
                <a:gd name="T73" fmla="*/ 55 h 324"/>
                <a:gd name="T74" fmla="*/ 4 w 728"/>
                <a:gd name="T75" fmla="*/ 36 h 324"/>
                <a:gd name="T76" fmla="*/ 0 w 728"/>
                <a:gd name="T77" fmla="*/ 20 h 324"/>
                <a:gd name="T78" fmla="*/ 0 w 728"/>
                <a:gd name="T79" fmla="*/ 8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8"/>
                <a:gd name="T121" fmla="*/ 0 h 324"/>
                <a:gd name="T122" fmla="*/ 728 w 728"/>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8" h="324">
                  <a:moveTo>
                    <a:pt x="728" y="134"/>
                  </a:moveTo>
                  <a:lnTo>
                    <a:pt x="721" y="143"/>
                  </a:lnTo>
                  <a:lnTo>
                    <a:pt x="708" y="150"/>
                  </a:lnTo>
                  <a:lnTo>
                    <a:pt x="696" y="159"/>
                  </a:lnTo>
                  <a:lnTo>
                    <a:pt x="689" y="166"/>
                  </a:lnTo>
                  <a:lnTo>
                    <a:pt x="677" y="175"/>
                  </a:lnTo>
                  <a:lnTo>
                    <a:pt x="665" y="182"/>
                  </a:lnTo>
                  <a:lnTo>
                    <a:pt x="657" y="189"/>
                  </a:lnTo>
                  <a:lnTo>
                    <a:pt x="645" y="198"/>
                  </a:lnTo>
                  <a:lnTo>
                    <a:pt x="633" y="201"/>
                  </a:lnTo>
                  <a:lnTo>
                    <a:pt x="622" y="210"/>
                  </a:lnTo>
                  <a:lnTo>
                    <a:pt x="610" y="217"/>
                  </a:lnTo>
                  <a:lnTo>
                    <a:pt x="598" y="226"/>
                  </a:lnTo>
                  <a:lnTo>
                    <a:pt x="585" y="229"/>
                  </a:lnTo>
                  <a:lnTo>
                    <a:pt x="574" y="238"/>
                  </a:lnTo>
                  <a:lnTo>
                    <a:pt x="562" y="242"/>
                  </a:lnTo>
                  <a:lnTo>
                    <a:pt x="550" y="249"/>
                  </a:lnTo>
                  <a:lnTo>
                    <a:pt x="539" y="254"/>
                  </a:lnTo>
                  <a:lnTo>
                    <a:pt x="527" y="261"/>
                  </a:lnTo>
                  <a:lnTo>
                    <a:pt x="511" y="265"/>
                  </a:lnTo>
                  <a:lnTo>
                    <a:pt x="499" y="270"/>
                  </a:lnTo>
                  <a:lnTo>
                    <a:pt x="487" y="277"/>
                  </a:lnTo>
                  <a:lnTo>
                    <a:pt x="476" y="281"/>
                  </a:lnTo>
                  <a:lnTo>
                    <a:pt x="460" y="284"/>
                  </a:lnTo>
                  <a:lnTo>
                    <a:pt x="448" y="289"/>
                  </a:lnTo>
                  <a:lnTo>
                    <a:pt x="432" y="293"/>
                  </a:lnTo>
                  <a:lnTo>
                    <a:pt x="420" y="297"/>
                  </a:lnTo>
                  <a:lnTo>
                    <a:pt x="408" y="300"/>
                  </a:lnTo>
                  <a:lnTo>
                    <a:pt x="392" y="305"/>
                  </a:lnTo>
                  <a:lnTo>
                    <a:pt x="381" y="309"/>
                  </a:lnTo>
                  <a:lnTo>
                    <a:pt x="365" y="309"/>
                  </a:lnTo>
                  <a:lnTo>
                    <a:pt x="349" y="312"/>
                  </a:lnTo>
                  <a:lnTo>
                    <a:pt x="337" y="316"/>
                  </a:lnTo>
                  <a:lnTo>
                    <a:pt x="321" y="316"/>
                  </a:lnTo>
                  <a:lnTo>
                    <a:pt x="309" y="316"/>
                  </a:lnTo>
                  <a:lnTo>
                    <a:pt x="293" y="321"/>
                  </a:lnTo>
                  <a:lnTo>
                    <a:pt x="277" y="321"/>
                  </a:lnTo>
                  <a:lnTo>
                    <a:pt x="265" y="321"/>
                  </a:lnTo>
                  <a:lnTo>
                    <a:pt x="249" y="321"/>
                  </a:lnTo>
                  <a:lnTo>
                    <a:pt x="233" y="324"/>
                  </a:lnTo>
                  <a:lnTo>
                    <a:pt x="217" y="324"/>
                  </a:lnTo>
                  <a:lnTo>
                    <a:pt x="210" y="321"/>
                  </a:lnTo>
                  <a:lnTo>
                    <a:pt x="202" y="321"/>
                  </a:lnTo>
                  <a:lnTo>
                    <a:pt x="194" y="321"/>
                  </a:lnTo>
                  <a:lnTo>
                    <a:pt x="186" y="316"/>
                  </a:lnTo>
                  <a:lnTo>
                    <a:pt x="178" y="312"/>
                  </a:lnTo>
                  <a:lnTo>
                    <a:pt x="170" y="309"/>
                  </a:lnTo>
                  <a:lnTo>
                    <a:pt x="163" y="300"/>
                  </a:lnTo>
                  <a:lnTo>
                    <a:pt x="154" y="297"/>
                  </a:lnTo>
                  <a:lnTo>
                    <a:pt x="147" y="289"/>
                  </a:lnTo>
                  <a:lnTo>
                    <a:pt x="138" y="284"/>
                  </a:lnTo>
                  <a:lnTo>
                    <a:pt x="131" y="277"/>
                  </a:lnTo>
                  <a:lnTo>
                    <a:pt x="122" y="270"/>
                  </a:lnTo>
                  <a:lnTo>
                    <a:pt x="115" y="261"/>
                  </a:lnTo>
                  <a:lnTo>
                    <a:pt x="107" y="249"/>
                  </a:lnTo>
                  <a:lnTo>
                    <a:pt x="99" y="242"/>
                  </a:lnTo>
                  <a:lnTo>
                    <a:pt x="95" y="233"/>
                  </a:lnTo>
                  <a:lnTo>
                    <a:pt x="87" y="221"/>
                  </a:lnTo>
                  <a:lnTo>
                    <a:pt x="80" y="214"/>
                  </a:lnTo>
                  <a:lnTo>
                    <a:pt x="75" y="201"/>
                  </a:lnTo>
                  <a:lnTo>
                    <a:pt x="68" y="189"/>
                  </a:lnTo>
                  <a:lnTo>
                    <a:pt x="59" y="182"/>
                  </a:lnTo>
                  <a:lnTo>
                    <a:pt x="55" y="170"/>
                  </a:lnTo>
                  <a:lnTo>
                    <a:pt x="52" y="159"/>
                  </a:lnTo>
                  <a:lnTo>
                    <a:pt x="43" y="147"/>
                  </a:lnTo>
                  <a:lnTo>
                    <a:pt x="40" y="138"/>
                  </a:lnTo>
                  <a:lnTo>
                    <a:pt x="36" y="127"/>
                  </a:lnTo>
                  <a:lnTo>
                    <a:pt x="32" y="115"/>
                  </a:lnTo>
                  <a:lnTo>
                    <a:pt x="27" y="106"/>
                  </a:lnTo>
                  <a:lnTo>
                    <a:pt x="24" y="95"/>
                  </a:lnTo>
                  <a:lnTo>
                    <a:pt x="20" y="83"/>
                  </a:lnTo>
                  <a:lnTo>
                    <a:pt x="16" y="75"/>
                  </a:lnTo>
                  <a:lnTo>
                    <a:pt x="13" y="64"/>
                  </a:lnTo>
                  <a:lnTo>
                    <a:pt x="8" y="55"/>
                  </a:lnTo>
                  <a:lnTo>
                    <a:pt x="8" y="48"/>
                  </a:lnTo>
                  <a:lnTo>
                    <a:pt x="4" y="36"/>
                  </a:lnTo>
                  <a:lnTo>
                    <a:pt x="4" y="27"/>
                  </a:lnTo>
                  <a:lnTo>
                    <a:pt x="0" y="20"/>
                  </a:lnTo>
                  <a:lnTo>
                    <a:pt x="0" y="11"/>
                  </a:lnTo>
                  <a:lnTo>
                    <a:pt x="0" y="8"/>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3" name="Freeform 320">
              <a:extLst>
                <a:ext uri="{FF2B5EF4-FFF2-40B4-BE49-F238E27FC236}">
                  <a16:creationId xmlns:a16="http://schemas.microsoft.com/office/drawing/2014/main" id="{BF53FC5C-7225-4006-8919-C507A945A276}"/>
                </a:ext>
              </a:extLst>
            </p:cNvPr>
            <p:cNvSpPr>
              <a:spLocks/>
            </p:cNvSpPr>
            <p:nvPr/>
          </p:nvSpPr>
          <p:spPr bwMode="auto">
            <a:xfrm>
              <a:off x="3370" y="2596"/>
              <a:ext cx="26" cy="526"/>
            </a:xfrm>
            <a:custGeom>
              <a:avLst/>
              <a:gdLst>
                <a:gd name="T0" fmla="*/ 0 w 131"/>
                <a:gd name="T1" fmla="*/ 0 h 2632"/>
                <a:gd name="T2" fmla="*/ 131 w 131"/>
                <a:gd name="T3" fmla="*/ 2600 h 2632"/>
                <a:gd name="T4" fmla="*/ 131 w 131"/>
                <a:gd name="T5" fmla="*/ 2605 h 2632"/>
                <a:gd name="T6" fmla="*/ 131 w 131"/>
                <a:gd name="T7" fmla="*/ 2609 h 2632"/>
                <a:gd name="T8" fmla="*/ 131 w 131"/>
                <a:gd name="T9" fmla="*/ 2612 h 2632"/>
                <a:gd name="T10" fmla="*/ 131 w 131"/>
                <a:gd name="T11" fmla="*/ 2616 h 2632"/>
                <a:gd name="T12" fmla="*/ 131 w 131"/>
                <a:gd name="T13" fmla="*/ 2621 h 2632"/>
                <a:gd name="T14" fmla="*/ 131 w 131"/>
                <a:gd name="T15" fmla="*/ 2625 h 2632"/>
                <a:gd name="T16" fmla="*/ 131 w 131"/>
                <a:gd name="T17" fmla="*/ 2628 h 2632"/>
                <a:gd name="T18" fmla="*/ 131 w 131"/>
                <a:gd name="T19" fmla="*/ 2632 h 2632"/>
                <a:gd name="T20" fmla="*/ 0 w 131"/>
                <a:gd name="T21" fmla="*/ 28 h 2632"/>
                <a:gd name="T22" fmla="*/ 0 w 131"/>
                <a:gd name="T23" fmla="*/ 24 h 2632"/>
                <a:gd name="T24" fmla="*/ 0 w 131"/>
                <a:gd name="T25" fmla="*/ 20 h 2632"/>
                <a:gd name="T26" fmla="*/ 0 w 131"/>
                <a:gd name="T27" fmla="*/ 16 h 2632"/>
                <a:gd name="T28" fmla="*/ 0 w 131"/>
                <a:gd name="T29" fmla="*/ 12 h 2632"/>
                <a:gd name="T30" fmla="*/ 0 w 131"/>
                <a:gd name="T31" fmla="*/ 8 h 2632"/>
                <a:gd name="T32" fmla="*/ 0 w 131"/>
                <a:gd name="T33" fmla="*/ 5 h 2632"/>
                <a:gd name="T34" fmla="*/ 0 w 131"/>
                <a:gd name="T35" fmla="*/ 0 h 26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2632"/>
                <a:gd name="T56" fmla="*/ 131 w 131"/>
                <a:gd name="T57" fmla="*/ 2632 h 26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2632">
                  <a:moveTo>
                    <a:pt x="0" y="0"/>
                  </a:moveTo>
                  <a:lnTo>
                    <a:pt x="131" y="2600"/>
                  </a:lnTo>
                  <a:lnTo>
                    <a:pt x="131" y="2605"/>
                  </a:lnTo>
                  <a:lnTo>
                    <a:pt x="131" y="2609"/>
                  </a:lnTo>
                  <a:lnTo>
                    <a:pt x="131" y="2612"/>
                  </a:lnTo>
                  <a:lnTo>
                    <a:pt x="131" y="2616"/>
                  </a:lnTo>
                  <a:lnTo>
                    <a:pt x="131" y="2621"/>
                  </a:lnTo>
                  <a:lnTo>
                    <a:pt x="131" y="2625"/>
                  </a:lnTo>
                  <a:lnTo>
                    <a:pt x="131" y="2628"/>
                  </a:lnTo>
                  <a:lnTo>
                    <a:pt x="131" y="2632"/>
                  </a:lnTo>
                  <a:lnTo>
                    <a:pt x="0" y="28"/>
                  </a:lnTo>
                  <a:lnTo>
                    <a:pt x="0" y="24"/>
                  </a:lnTo>
                  <a:lnTo>
                    <a:pt x="0" y="20"/>
                  </a:lnTo>
                  <a:lnTo>
                    <a:pt x="0" y="16"/>
                  </a:lnTo>
                  <a:lnTo>
                    <a:pt x="0" y="12"/>
                  </a:lnTo>
                  <a:lnTo>
                    <a:pt x="0" y="8"/>
                  </a:lnTo>
                  <a:lnTo>
                    <a:pt x="0" y="5"/>
                  </a:lnTo>
                  <a:lnTo>
                    <a:pt x="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4" name="Freeform 321">
              <a:extLst>
                <a:ext uri="{FF2B5EF4-FFF2-40B4-BE49-F238E27FC236}">
                  <a16:creationId xmlns:a16="http://schemas.microsoft.com/office/drawing/2014/main" id="{451DEB9B-E1DB-436D-AD87-4776BA7C32E4}"/>
                </a:ext>
              </a:extLst>
            </p:cNvPr>
            <p:cNvSpPr>
              <a:spLocks/>
            </p:cNvSpPr>
            <p:nvPr/>
          </p:nvSpPr>
          <p:spPr bwMode="auto">
            <a:xfrm>
              <a:off x="3362" y="2601"/>
              <a:ext cx="34" cy="595"/>
            </a:xfrm>
            <a:custGeom>
              <a:avLst/>
              <a:gdLst>
                <a:gd name="T0" fmla="*/ 171 w 171"/>
                <a:gd name="T1" fmla="*/ 2612 h 2972"/>
                <a:gd name="T2" fmla="*/ 171 w 171"/>
                <a:gd name="T3" fmla="*/ 2632 h 2972"/>
                <a:gd name="T4" fmla="*/ 171 w 171"/>
                <a:gd name="T5" fmla="*/ 2655 h 2972"/>
                <a:gd name="T6" fmla="*/ 167 w 171"/>
                <a:gd name="T7" fmla="*/ 2679 h 2972"/>
                <a:gd name="T8" fmla="*/ 167 w 171"/>
                <a:gd name="T9" fmla="*/ 2699 h 2972"/>
                <a:gd name="T10" fmla="*/ 167 w 171"/>
                <a:gd name="T11" fmla="*/ 2723 h 2972"/>
                <a:gd name="T12" fmla="*/ 162 w 171"/>
                <a:gd name="T13" fmla="*/ 2747 h 2972"/>
                <a:gd name="T14" fmla="*/ 159 w 171"/>
                <a:gd name="T15" fmla="*/ 2766 h 2972"/>
                <a:gd name="T16" fmla="*/ 159 w 171"/>
                <a:gd name="T17" fmla="*/ 2790 h 2972"/>
                <a:gd name="T18" fmla="*/ 155 w 171"/>
                <a:gd name="T19" fmla="*/ 2810 h 2972"/>
                <a:gd name="T20" fmla="*/ 155 w 171"/>
                <a:gd name="T21" fmla="*/ 2834 h 2972"/>
                <a:gd name="T22" fmla="*/ 151 w 171"/>
                <a:gd name="T23" fmla="*/ 2854 h 2972"/>
                <a:gd name="T24" fmla="*/ 146 w 171"/>
                <a:gd name="T25" fmla="*/ 2873 h 2972"/>
                <a:gd name="T26" fmla="*/ 146 w 171"/>
                <a:gd name="T27" fmla="*/ 2889 h 2972"/>
                <a:gd name="T28" fmla="*/ 146 w 171"/>
                <a:gd name="T29" fmla="*/ 2901 h 2972"/>
                <a:gd name="T30" fmla="*/ 143 w 171"/>
                <a:gd name="T31" fmla="*/ 2909 h 2972"/>
                <a:gd name="T32" fmla="*/ 143 w 171"/>
                <a:gd name="T33" fmla="*/ 2921 h 2972"/>
                <a:gd name="T34" fmla="*/ 143 w 171"/>
                <a:gd name="T35" fmla="*/ 2933 h 2972"/>
                <a:gd name="T36" fmla="*/ 139 w 171"/>
                <a:gd name="T37" fmla="*/ 2945 h 2972"/>
                <a:gd name="T38" fmla="*/ 139 w 171"/>
                <a:gd name="T39" fmla="*/ 2956 h 2972"/>
                <a:gd name="T40" fmla="*/ 135 w 171"/>
                <a:gd name="T41" fmla="*/ 2968 h 2972"/>
                <a:gd name="T42" fmla="*/ 0 w 171"/>
                <a:gd name="T43" fmla="*/ 364 h 2972"/>
                <a:gd name="T44" fmla="*/ 4 w 171"/>
                <a:gd name="T45" fmla="*/ 356 h 2972"/>
                <a:gd name="T46" fmla="*/ 4 w 171"/>
                <a:gd name="T47" fmla="*/ 345 h 2972"/>
                <a:gd name="T48" fmla="*/ 9 w 171"/>
                <a:gd name="T49" fmla="*/ 332 h 2972"/>
                <a:gd name="T50" fmla="*/ 9 w 171"/>
                <a:gd name="T51" fmla="*/ 320 h 2972"/>
                <a:gd name="T52" fmla="*/ 12 w 171"/>
                <a:gd name="T53" fmla="*/ 308 h 2972"/>
                <a:gd name="T54" fmla="*/ 12 w 171"/>
                <a:gd name="T55" fmla="*/ 297 h 2972"/>
                <a:gd name="T56" fmla="*/ 16 w 171"/>
                <a:gd name="T57" fmla="*/ 289 h 2972"/>
                <a:gd name="T58" fmla="*/ 16 w 171"/>
                <a:gd name="T59" fmla="*/ 273 h 2972"/>
                <a:gd name="T60" fmla="*/ 20 w 171"/>
                <a:gd name="T61" fmla="*/ 253 h 2972"/>
                <a:gd name="T62" fmla="*/ 20 w 171"/>
                <a:gd name="T63" fmla="*/ 234 h 2972"/>
                <a:gd name="T64" fmla="*/ 24 w 171"/>
                <a:gd name="T65" fmla="*/ 213 h 2972"/>
                <a:gd name="T66" fmla="*/ 28 w 171"/>
                <a:gd name="T67" fmla="*/ 194 h 2972"/>
                <a:gd name="T68" fmla="*/ 28 w 171"/>
                <a:gd name="T69" fmla="*/ 170 h 2972"/>
                <a:gd name="T70" fmla="*/ 32 w 171"/>
                <a:gd name="T71" fmla="*/ 151 h 2972"/>
                <a:gd name="T72" fmla="*/ 36 w 171"/>
                <a:gd name="T73" fmla="*/ 127 h 2972"/>
                <a:gd name="T74" fmla="*/ 36 w 171"/>
                <a:gd name="T75" fmla="*/ 107 h 2972"/>
                <a:gd name="T76" fmla="*/ 40 w 171"/>
                <a:gd name="T77" fmla="*/ 83 h 2972"/>
                <a:gd name="T78" fmla="*/ 40 w 171"/>
                <a:gd name="T79" fmla="*/ 60 h 2972"/>
                <a:gd name="T80" fmla="*/ 40 w 171"/>
                <a:gd name="T81" fmla="*/ 40 h 2972"/>
                <a:gd name="T82" fmla="*/ 40 w 171"/>
                <a:gd name="T83" fmla="*/ 1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1"/>
                <a:gd name="T127" fmla="*/ 0 h 2972"/>
                <a:gd name="T128" fmla="*/ 171 w 171"/>
                <a:gd name="T129" fmla="*/ 2972 h 29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1" h="2972">
                  <a:moveTo>
                    <a:pt x="40" y="0"/>
                  </a:moveTo>
                  <a:lnTo>
                    <a:pt x="171" y="2604"/>
                  </a:lnTo>
                  <a:lnTo>
                    <a:pt x="171" y="2612"/>
                  </a:lnTo>
                  <a:lnTo>
                    <a:pt x="171" y="2616"/>
                  </a:lnTo>
                  <a:lnTo>
                    <a:pt x="171" y="2625"/>
                  </a:lnTo>
                  <a:lnTo>
                    <a:pt x="171" y="2632"/>
                  </a:lnTo>
                  <a:lnTo>
                    <a:pt x="171" y="2639"/>
                  </a:lnTo>
                  <a:lnTo>
                    <a:pt x="171" y="2648"/>
                  </a:lnTo>
                  <a:lnTo>
                    <a:pt x="171" y="2655"/>
                  </a:lnTo>
                  <a:lnTo>
                    <a:pt x="171" y="2664"/>
                  </a:lnTo>
                  <a:lnTo>
                    <a:pt x="167" y="2671"/>
                  </a:lnTo>
                  <a:lnTo>
                    <a:pt x="167" y="2679"/>
                  </a:lnTo>
                  <a:lnTo>
                    <a:pt x="167" y="2687"/>
                  </a:lnTo>
                  <a:lnTo>
                    <a:pt x="167" y="2695"/>
                  </a:lnTo>
                  <a:lnTo>
                    <a:pt x="167" y="2699"/>
                  </a:lnTo>
                  <a:lnTo>
                    <a:pt x="167" y="2707"/>
                  </a:lnTo>
                  <a:lnTo>
                    <a:pt x="167" y="2715"/>
                  </a:lnTo>
                  <a:lnTo>
                    <a:pt x="167" y="2723"/>
                  </a:lnTo>
                  <a:lnTo>
                    <a:pt x="162" y="2731"/>
                  </a:lnTo>
                  <a:lnTo>
                    <a:pt x="162" y="2739"/>
                  </a:lnTo>
                  <a:lnTo>
                    <a:pt x="162" y="2747"/>
                  </a:lnTo>
                  <a:lnTo>
                    <a:pt x="162" y="2755"/>
                  </a:lnTo>
                  <a:lnTo>
                    <a:pt x="162" y="2762"/>
                  </a:lnTo>
                  <a:lnTo>
                    <a:pt x="159" y="2766"/>
                  </a:lnTo>
                  <a:lnTo>
                    <a:pt x="159" y="2774"/>
                  </a:lnTo>
                  <a:lnTo>
                    <a:pt x="159" y="2782"/>
                  </a:lnTo>
                  <a:lnTo>
                    <a:pt x="159" y="2790"/>
                  </a:lnTo>
                  <a:lnTo>
                    <a:pt x="159" y="2798"/>
                  </a:lnTo>
                  <a:lnTo>
                    <a:pt x="155" y="2802"/>
                  </a:lnTo>
                  <a:lnTo>
                    <a:pt x="155" y="2810"/>
                  </a:lnTo>
                  <a:lnTo>
                    <a:pt x="155" y="2818"/>
                  </a:lnTo>
                  <a:lnTo>
                    <a:pt x="155" y="2826"/>
                  </a:lnTo>
                  <a:lnTo>
                    <a:pt x="155" y="2834"/>
                  </a:lnTo>
                  <a:lnTo>
                    <a:pt x="151" y="2838"/>
                  </a:lnTo>
                  <a:lnTo>
                    <a:pt x="151" y="2845"/>
                  </a:lnTo>
                  <a:lnTo>
                    <a:pt x="151" y="2854"/>
                  </a:lnTo>
                  <a:lnTo>
                    <a:pt x="151" y="2857"/>
                  </a:lnTo>
                  <a:lnTo>
                    <a:pt x="151" y="2866"/>
                  </a:lnTo>
                  <a:lnTo>
                    <a:pt x="146" y="2873"/>
                  </a:lnTo>
                  <a:lnTo>
                    <a:pt x="146" y="2877"/>
                  </a:lnTo>
                  <a:lnTo>
                    <a:pt x="146" y="2885"/>
                  </a:lnTo>
                  <a:lnTo>
                    <a:pt x="146" y="2889"/>
                  </a:lnTo>
                  <a:lnTo>
                    <a:pt x="146" y="2893"/>
                  </a:lnTo>
                  <a:lnTo>
                    <a:pt x="146" y="2897"/>
                  </a:lnTo>
                  <a:lnTo>
                    <a:pt x="146" y="2901"/>
                  </a:lnTo>
                  <a:lnTo>
                    <a:pt x="146" y="2905"/>
                  </a:lnTo>
                  <a:lnTo>
                    <a:pt x="143" y="2905"/>
                  </a:lnTo>
                  <a:lnTo>
                    <a:pt x="143" y="2909"/>
                  </a:lnTo>
                  <a:lnTo>
                    <a:pt x="143" y="2913"/>
                  </a:lnTo>
                  <a:lnTo>
                    <a:pt x="143" y="2917"/>
                  </a:lnTo>
                  <a:lnTo>
                    <a:pt x="143" y="2921"/>
                  </a:lnTo>
                  <a:lnTo>
                    <a:pt x="143" y="2924"/>
                  </a:lnTo>
                  <a:lnTo>
                    <a:pt x="143" y="2929"/>
                  </a:lnTo>
                  <a:lnTo>
                    <a:pt x="143" y="2933"/>
                  </a:lnTo>
                  <a:lnTo>
                    <a:pt x="139" y="2937"/>
                  </a:lnTo>
                  <a:lnTo>
                    <a:pt x="139" y="2940"/>
                  </a:lnTo>
                  <a:lnTo>
                    <a:pt x="139" y="2945"/>
                  </a:lnTo>
                  <a:lnTo>
                    <a:pt x="139" y="2949"/>
                  </a:lnTo>
                  <a:lnTo>
                    <a:pt x="139" y="2952"/>
                  </a:lnTo>
                  <a:lnTo>
                    <a:pt x="139" y="2956"/>
                  </a:lnTo>
                  <a:lnTo>
                    <a:pt x="139" y="2961"/>
                  </a:lnTo>
                  <a:lnTo>
                    <a:pt x="135" y="2965"/>
                  </a:lnTo>
                  <a:lnTo>
                    <a:pt x="135" y="2968"/>
                  </a:lnTo>
                  <a:lnTo>
                    <a:pt x="135" y="2972"/>
                  </a:lnTo>
                  <a:lnTo>
                    <a:pt x="0" y="368"/>
                  </a:lnTo>
                  <a:lnTo>
                    <a:pt x="0" y="364"/>
                  </a:lnTo>
                  <a:lnTo>
                    <a:pt x="4" y="364"/>
                  </a:lnTo>
                  <a:lnTo>
                    <a:pt x="4" y="360"/>
                  </a:lnTo>
                  <a:lnTo>
                    <a:pt x="4" y="356"/>
                  </a:lnTo>
                  <a:lnTo>
                    <a:pt x="4" y="352"/>
                  </a:lnTo>
                  <a:lnTo>
                    <a:pt x="4" y="348"/>
                  </a:lnTo>
                  <a:lnTo>
                    <a:pt x="4" y="345"/>
                  </a:lnTo>
                  <a:lnTo>
                    <a:pt x="9" y="340"/>
                  </a:lnTo>
                  <a:lnTo>
                    <a:pt x="9" y="336"/>
                  </a:lnTo>
                  <a:lnTo>
                    <a:pt x="9" y="332"/>
                  </a:lnTo>
                  <a:lnTo>
                    <a:pt x="9" y="329"/>
                  </a:lnTo>
                  <a:lnTo>
                    <a:pt x="9" y="324"/>
                  </a:lnTo>
                  <a:lnTo>
                    <a:pt x="9" y="320"/>
                  </a:lnTo>
                  <a:lnTo>
                    <a:pt x="9" y="317"/>
                  </a:lnTo>
                  <a:lnTo>
                    <a:pt x="12" y="313"/>
                  </a:lnTo>
                  <a:lnTo>
                    <a:pt x="12" y="308"/>
                  </a:lnTo>
                  <a:lnTo>
                    <a:pt x="12" y="305"/>
                  </a:lnTo>
                  <a:lnTo>
                    <a:pt x="12" y="301"/>
                  </a:lnTo>
                  <a:lnTo>
                    <a:pt x="12" y="297"/>
                  </a:lnTo>
                  <a:lnTo>
                    <a:pt x="12" y="292"/>
                  </a:lnTo>
                  <a:lnTo>
                    <a:pt x="12" y="289"/>
                  </a:lnTo>
                  <a:lnTo>
                    <a:pt x="16" y="289"/>
                  </a:lnTo>
                  <a:lnTo>
                    <a:pt x="16" y="285"/>
                  </a:lnTo>
                  <a:lnTo>
                    <a:pt x="16" y="281"/>
                  </a:lnTo>
                  <a:lnTo>
                    <a:pt x="16" y="273"/>
                  </a:lnTo>
                  <a:lnTo>
                    <a:pt x="16" y="265"/>
                  </a:lnTo>
                  <a:lnTo>
                    <a:pt x="16" y="262"/>
                  </a:lnTo>
                  <a:lnTo>
                    <a:pt x="20" y="253"/>
                  </a:lnTo>
                  <a:lnTo>
                    <a:pt x="20" y="250"/>
                  </a:lnTo>
                  <a:lnTo>
                    <a:pt x="20" y="241"/>
                  </a:lnTo>
                  <a:lnTo>
                    <a:pt x="20" y="234"/>
                  </a:lnTo>
                  <a:lnTo>
                    <a:pt x="24" y="225"/>
                  </a:lnTo>
                  <a:lnTo>
                    <a:pt x="24" y="222"/>
                  </a:lnTo>
                  <a:lnTo>
                    <a:pt x="24" y="213"/>
                  </a:lnTo>
                  <a:lnTo>
                    <a:pt x="24" y="206"/>
                  </a:lnTo>
                  <a:lnTo>
                    <a:pt x="24" y="197"/>
                  </a:lnTo>
                  <a:lnTo>
                    <a:pt x="28" y="194"/>
                  </a:lnTo>
                  <a:lnTo>
                    <a:pt x="28" y="186"/>
                  </a:lnTo>
                  <a:lnTo>
                    <a:pt x="28" y="178"/>
                  </a:lnTo>
                  <a:lnTo>
                    <a:pt x="28" y="170"/>
                  </a:lnTo>
                  <a:lnTo>
                    <a:pt x="32" y="167"/>
                  </a:lnTo>
                  <a:lnTo>
                    <a:pt x="32" y="158"/>
                  </a:lnTo>
                  <a:lnTo>
                    <a:pt x="32" y="151"/>
                  </a:lnTo>
                  <a:lnTo>
                    <a:pt x="32" y="142"/>
                  </a:lnTo>
                  <a:lnTo>
                    <a:pt x="32" y="135"/>
                  </a:lnTo>
                  <a:lnTo>
                    <a:pt x="36" y="127"/>
                  </a:lnTo>
                  <a:lnTo>
                    <a:pt x="36" y="119"/>
                  </a:lnTo>
                  <a:lnTo>
                    <a:pt x="36" y="114"/>
                  </a:lnTo>
                  <a:lnTo>
                    <a:pt x="36" y="107"/>
                  </a:lnTo>
                  <a:lnTo>
                    <a:pt x="36" y="99"/>
                  </a:lnTo>
                  <a:lnTo>
                    <a:pt x="40" y="91"/>
                  </a:lnTo>
                  <a:lnTo>
                    <a:pt x="40" y="83"/>
                  </a:lnTo>
                  <a:lnTo>
                    <a:pt x="40" y="75"/>
                  </a:lnTo>
                  <a:lnTo>
                    <a:pt x="40" y="67"/>
                  </a:lnTo>
                  <a:lnTo>
                    <a:pt x="40" y="60"/>
                  </a:lnTo>
                  <a:lnTo>
                    <a:pt x="40" y="56"/>
                  </a:lnTo>
                  <a:lnTo>
                    <a:pt x="40" y="47"/>
                  </a:lnTo>
                  <a:lnTo>
                    <a:pt x="40" y="40"/>
                  </a:lnTo>
                  <a:lnTo>
                    <a:pt x="40" y="32"/>
                  </a:lnTo>
                  <a:lnTo>
                    <a:pt x="40" y="24"/>
                  </a:lnTo>
                  <a:lnTo>
                    <a:pt x="40" y="16"/>
                  </a:lnTo>
                  <a:lnTo>
                    <a:pt x="40" y="8"/>
                  </a:lnTo>
                  <a:lnTo>
                    <a:pt x="40" y="0"/>
                  </a:lnTo>
                  <a:close/>
                </a:path>
              </a:pathLst>
            </a:custGeom>
            <a:solidFill>
              <a:srgbClr val="CB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5" name="Freeform 322">
              <a:extLst>
                <a:ext uri="{FF2B5EF4-FFF2-40B4-BE49-F238E27FC236}">
                  <a16:creationId xmlns:a16="http://schemas.microsoft.com/office/drawing/2014/main" id="{D90F250E-6E2E-48AD-BFA1-35220412D3BC}"/>
                </a:ext>
              </a:extLst>
            </p:cNvPr>
            <p:cNvSpPr>
              <a:spLocks/>
            </p:cNvSpPr>
            <p:nvPr/>
          </p:nvSpPr>
          <p:spPr bwMode="auto">
            <a:xfrm>
              <a:off x="3360" y="2675"/>
              <a:ext cx="29" cy="538"/>
            </a:xfrm>
            <a:custGeom>
              <a:avLst/>
              <a:gdLst>
                <a:gd name="T0" fmla="*/ 12 w 147"/>
                <a:gd name="T1" fmla="*/ 0 h 2692"/>
                <a:gd name="T2" fmla="*/ 147 w 147"/>
                <a:gd name="T3" fmla="*/ 2604 h 2692"/>
                <a:gd name="T4" fmla="*/ 147 w 147"/>
                <a:gd name="T5" fmla="*/ 2609 h 2692"/>
                <a:gd name="T6" fmla="*/ 147 w 147"/>
                <a:gd name="T7" fmla="*/ 2612 h 2692"/>
                <a:gd name="T8" fmla="*/ 147 w 147"/>
                <a:gd name="T9" fmla="*/ 2616 h 2692"/>
                <a:gd name="T10" fmla="*/ 147 w 147"/>
                <a:gd name="T11" fmla="*/ 2620 h 2692"/>
                <a:gd name="T12" fmla="*/ 143 w 147"/>
                <a:gd name="T13" fmla="*/ 2625 h 2692"/>
                <a:gd name="T14" fmla="*/ 143 w 147"/>
                <a:gd name="T15" fmla="*/ 2628 h 2692"/>
                <a:gd name="T16" fmla="*/ 143 w 147"/>
                <a:gd name="T17" fmla="*/ 2632 h 2692"/>
                <a:gd name="T18" fmla="*/ 143 w 147"/>
                <a:gd name="T19" fmla="*/ 2636 h 2692"/>
                <a:gd name="T20" fmla="*/ 143 w 147"/>
                <a:gd name="T21" fmla="*/ 2639 h 2692"/>
                <a:gd name="T22" fmla="*/ 143 w 147"/>
                <a:gd name="T23" fmla="*/ 2644 h 2692"/>
                <a:gd name="T24" fmla="*/ 143 w 147"/>
                <a:gd name="T25" fmla="*/ 2648 h 2692"/>
                <a:gd name="T26" fmla="*/ 139 w 147"/>
                <a:gd name="T27" fmla="*/ 2648 h 2692"/>
                <a:gd name="T28" fmla="*/ 139 w 147"/>
                <a:gd name="T29" fmla="*/ 2651 h 2692"/>
                <a:gd name="T30" fmla="*/ 139 w 147"/>
                <a:gd name="T31" fmla="*/ 2655 h 2692"/>
                <a:gd name="T32" fmla="*/ 139 w 147"/>
                <a:gd name="T33" fmla="*/ 2660 h 2692"/>
                <a:gd name="T34" fmla="*/ 139 w 147"/>
                <a:gd name="T35" fmla="*/ 2664 h 2692"/>
                <a:gd name="T36" fmla="*/ 139 w 147"/>
                <a:gd name="T37" fmla="*/ 2667 h 2692"/>
                <a:gd name="T38" fmla="*/ 139 w 147"/>
                <a:gd name="T39" fmla="*/ 2671 h 2692"/>
                <a:gd name="T40" fmla="*/ 139 w 147"/>
                <a:gd name="T41" fmla="*/ 2676 h 2692"/>
                <a:gd name="T42" fmla="*/ 135 w 147"/>
                <a:gd name="T43" fmla="*/ 2676 h 2692"/>
                <a:gd name="T44" fmla="*/ 135 w 147"/>
                <a:gd name="T45" fmla="*/ 2679 h 2692"/>
                <a:gd name="T46" fmla="*/ 135 w 147"/>
                <a:gd name="T47" fmla="*/ 2683 h 2692"/>
                <a:gd name="T48" fmla="*/ 135 w 147"/>
                <a:gd name="T49" fmla="*/ 2688 h 2692"/>
                <a:gd name="T50" fmla="*/ 135 w 147"/>
                <a:gd name="T51" fmla="*/ 2692 h 2692"/>
                <a:gd name="T52" fmla="*/ 0 w 147"/>
                <a:gd name="T53" fmla="*/ 87 h 2692"/>
                <a:gd name="T54" fmla="*/ 0 w 147"/>
                <a:gd name="T55" fmla="*/ 83 h 2692"/>
                <a:gd name="T56" fmla="*/ 0 w 147"/>
                <a:gd name="T57" fmla="*/ 79 h 2692"/>
                <a:gd name="T58" fmla="*/ 0 w 147"/>
                <a:gd name="T59" fmla="*/ 75 h 2692"/>
                <a:gd name="T60" fmla="*/ 0 w 147"/>
                <a:gd name="T61" fmla="*/ 72 h 2692"/>
                <a:gd name="T62" fmla="*/ 5 w 147"/>
                <a:gd name="T63" fmla="*/ 67 h 2692"/>
                <a:gd name="T64" fmla="*/ 5 w 147"/>
                <a:gd name="T65" fmla="*/ 63 h 2692"/>
                <a:gd name="T66" fmla="*/ 5 w 147"/>
                <a:gd name="T67" fmla="*/ 60 h 2692"/>
                <a:gd name="T68" fmla="*/ 5 w 147"/>
                <a:gd name="T69" fmla="*/ 56 h 2692"/>
                <a:gd name="T70" fmla="*/ 5 w 147"/>
                <a:gd name="T71" fmla="*/ 51 h 2692"/>
                <a:gd name="T72" fmla="*/ 5 w 147"/>
                <a:gd name="T73" fmla="*/ 47 h 2692"/>
                <a:gd name="T74" fmla="*/ 5 w 147"/>
                <a:gd name="T75" fmla="*/ 44 h 2692"/>
                <a:gd name="T76" fmla="*/ 8 w 147"/>
                <a:gd name="T77" fmla="*/ 44 h 2692"/>
                <a:gd name="T78" fmla="*/ 8 w 147"/>
                <a:gd name="T79" fmla="*/ 40 h 2692"/>
                <a:gd name="T80" fmla="*/ 8 w 147"/>
                <a:gd name="T81" fmla="*/ 35 h 2692"/>
                <a:gd name="T82" fmla="*/ 8 w 147"/>
                <a:gd name="T83" fmla="*/ 32 h 2692"/>
                <a:gd name="T84" fmla="*/ 8 w 147"/>
                <a:gd name="T85" fmla="*/ 28 h 2692"/>
                <a:gd name="T86" fmla="*/ 8 w 147"/>
                <a:gd name="T87" fmla="*/ 24 h 2692"/>
                <a:gd name="T88" fmla="*/ 8 w 147"/>
                <a:gd name="T89" fmla="*/ 19 h 2692"/>
                <a:gd name="T90" fmla="*/ 12 w 147"/>
                <a:gd name="T91" fmla="*/ 19 h 2692"/>
                <a:gd name="T92" fmla="*/ 12 w 147"/>
                <a:gd name="T93" fmla="*/ 16 h 2692"/>
                <a:gd name="T94" fmla="*/ 12 w 147"/>
                <a:gd name="T95" fmla="*/ 12 h 2692"/>
                <a:gd name="T96" fmla="*/ 12 w 147"/>
                <a:gd name="T97" fmla="*/ 8 h 2692"/>
                <a:gd name="T98" fmla="*/ 12 w 147"/>
                <a:gd name="T99" fmla="*/ 4 h 2692"/>
                <a:gd name="T100" fmla="*/ 12 w 147"/>
                <a:gd name="T101" fmla="*/ 0 h 26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7"/>
                <a:gd name="T154" fmla="*/ 0 h 2692"/>
                <a:gd name="T155" fmla="*/ 147 w 147"/>
                <a:gd name="T156" fmla="*/ 2692 h 26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7" h="2692">
                  <a:moveTo>
                    <a:pt x="12" y="0"/>
                  </a:moveTo>
                  <a:lnTo>
                    <a:pt x="147" y="2604"/>
                  </a:lnTo>
                  <a:lnTo>
                    <a:pt x="147" y="2609"/>
                  </a:lnTo>
                  <a:lnTo>
                    <a:pt x="147" y="2612"/>
                  </a:lnTo>
                  <a:lnTo>
                    <a:pt x="147" y="2616"/>
                  </a:lnTo>
                  <a:lnTo>
                    <a:pt x="147" y="2620"/>
                  </a:lnTo>
                  <a:lnTo>
                    <a:pt x="143" y="2625"/>
                  </a:lnTo>
                  <a:lnTo>
                    <a:pt x="143" y="2628"/>
                  </a:lnTo>
                  <a:lnTo>
                    <a:pt x="143" y="2632"/>
                  </a:lnTo>
                  <a:lnTo>
                    <a:pt x="143" y="2636"/>
                  </a:lnTo>
                  <a:lnTo>
                    <a:pt x="143" y="2639"/>
                  </a:lnTo>
                  <a:lnTo>
                    <a:pt x="143" y="2644"/>
                  </a:lnTo>
                  <a:lnTo>
                    <a:pt x="143" y="2648"/>
                  </a:lnTo>
                  <a:lnTo>
                    <a:pt x="139" y="2648"/>
                  </a:lnTo>
                  <a:lnTo>
                    <a:pt x="139" y="2651"/>
                  </a:lnTo>
                  <a:lnTo>
                    <a:pt x="139" y="2655"/>
                  </a:lnTo>
                  <a:lnTo>
                    <a:pt x="139" y="2660"/>
                  </a:lnTo>
                  <a:lnTo>
                    <a:pt x="139" y="2664"/>
                  </a:lnTo>
                  <a:lnTo>
                    <a:pt x="139" y="2667"/>
                  </a:lnTo>
                  <a:lnTo>
                    <a:pt x="139" y="2671"/>
                  </a:lnTo>
                  <a:lnTo>
                    <a:pt x="139" y="2676"/>
                  </a:lnTo>
                  <a:lnTo>
                    <a:pt x="135" y="2676"/>
                  </a:lnTo>
                  <a:lnTo>
                    <a:pt x="135" y="2679"/>
                  </a:lnTo>
                  <a:lnTo>
                    <a:pt x="135" y="2683"/>
                  </a:lnTo>
                  <a:lnTo>
                    <a:pt x="135" y="2688"/>
                  </a:lnTo>
                  <a:lnTo>
                    <a:pt x="135" y="2692"/>
                  </a:lnTo>
                  <a:lnTo>
                    <a:pt x="0" y="87"/>
                  </a:lnTo>
                  <a:lnTo>
                    <a:pt x="0" y="83"/>
                  </a:lnTo>
                  <a:lnTo>
                    <a:pt x="0" y="79"/>
                  </a:lnTo>
                  <a:lnTo>
                    <a:pt x="0" y="75"/>
                  </a:lnTo>
                  <a:lnTo>
                    <a:pt x="0" y="72"/>
                  </a:lnTo>
                  <a:lnTo>
                    <a:pt x="5" y="67"/>
                  </a:lnTo>
                  <a:lnTo>
                    <a:pt x="5" y="63"/>
                  </a:lnTo>
                  <a:lnTo>
                    <a:pt x="5" y="60"/>
                  </a:lnTo>
                  <a:lnTo>
                    <a:pt x="5" y="56"/>
                  </a:lnTo>
                  <a:lnTo>
                    <a:pt x="5" y="51"/>
                  </a:lnTo>
                  <a:lnTo>
                    <a:pt x="5" y="47"/>
                  </a:lnTo>
                  <a:lnTo>
                    <a:pt x="5" y="44"/>
                  </a:lnTo>
                  <a:lnTo>
                    <a:pt x="8" y="44"/>
                  </a:lnTo>
                  <a:lnTo>
                    <a:pt x="8" y="40"/>
                  </a:lnTo>
                  <a:lnTo>
                    <a:pt x="8" y="35"/>
                  </a:lnTo>
                  <a:lnTo>
                    <a:pt x="8" y="32"/>
                  </a:lnTo>
                  <a:lnTo>
                    <a:pt x="8" y="28"/>
                  </a:lnTo>
                  <a:lnTo>
                    <a:pt x="8" y="24"/>
                  </a:lnTo>
                  <a:lnTo>
                    <a:pt x="8" y="19"/>
                  </a:lnTo>
                  <a:lnTo>
                    <a:pt x="12" y="19"/>
                  </a:lnTo>
                  <a:lnTo>
                    <a:pt x="12" y="16"/>
                  </a:lnTo>
                  <a:lnTo>
                    <a:pt x="12" y="12"/>
                  </a:lnTo>
                  <a:lnTo>
                    <a:pt x="12" y="8"/>
                  </a:lnTo>
                  <a:lnTo>
                    <a:pt x="12" y="4"/>
                  </a:lnTo>
                  <a:lnTo>
                    <a:pt x="12" y="0"/>
                  </a:lnTo>
                  <a:close/>
                </a:path>
              </a:pathLst>
            </a:custGeom>
            <a:solidFill>
              <a:srgbClr val="CB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6" name="Freeform 323">
              <a:extLst>
                <a:ext uri="{FF2B5EF4-FFF2-40B4-BE49-F238E27FC236}">
                  <a16:creationId xmlns:a16="http://schemas.microsoft.com/office/drawing/2014/main" id="{231288F2-FBBF-45DC-880C-58DA6C426EB2}"/>
                </a:ext>
              </a:extLst>
            </p:cNvPr>
            <p:cNvSpPr>
              <a:spLocks/>
            </p:cNvSpPr>
            <p:nvPr/>
          </p:nvSpPr>
          <p:spPr bwMode="auto">
            <a:xfrm>
              <a:off x="3343" y="2692"/>
              <a:ext cx="44" cy="641"/>
            </a:xfrm>
            <a:custGeom>
              <a:avLst/>
              <a:gdLst>
                <a:gd name="T0" fmla="*/ 218 w 218"/>
                <a:gd name="T1" fmla="*/ 2605 h 3205"/>
                <a:gd name="T2" fmla="*/ 214 w 218"/>
                <a:gd name="T3" fmla="*/ 2636 h 3205"/>
                <a:gd name="T4" fmla="*/ 210 w 218"/>
                <a:gd name="T5" fmla="*/ 2668 h 3205"/>
                <a:gd name="T6" fmla="*/ 202 w 218"/>
                <a:gd name="T7" fmla="*/ 2703 h 3205"/>
                <a:gd name="T8" fmla="*/ 199 w 218"/>
                <a:gd name="T9" fmla="*/ 2739 h 3205"/>
                <a:gd name="T10" fmla="*/ 194 w 218"/>
                <a:gd name="T11" fmla="*/ 2774 h 3205"/>
                <a:gd name="T12" fmla="*/ 190 w 218"/>
                <a:gd name="T13" fmla="*/ 2814 h 3205"/>
                <a:gd name="T14" fmla="*/ 183 w 218"/>
                <a:gd name="T15" fmla="*/ 2853 h 3205"/>
                <a:gd name="T16" fmla="*/ 178 w 218"/>
                <a:gd name="T17" fmla="*/ 2893 h 3205"/>
                <a:gd name="T18" fmla="*/ 174 w 218"/>
                <a:gd name="T19" fmla="*/ 2933 h 3205"/>
                <a:gd name="T20" fmla="*/ 171 w 218"/>
                <a:gd name="T21" fmla="*/ 2976 h 3205"/>
                <a:gd name="T22" fmla="*/ 167 w 218"/>
                <a:gd name="T23" fmla="*/ 3020 h 3205"/>
                <a:gd name="T24" fmla="*/ 162 w 218"/>
                <a:gd name="T25" fmla="*/ 3059 h 3205"/>
                <a:gd name="T26" fmla="*/ 159 w 218"/>
                <a:gd name="T27" fmla="*/ 3103 h 3205"/>
                <a:gd name="T28" fmla="*/ 155 w 218"/>
                <a:gd name="T29" fmla="*/ 3147 h 3205"/>
                <a:gd name="T30" fmla="*/ 151 w 218"/>
                <a:gd name="T31" fmla="*/ 3190 h 3205"/>
                <a:gd name="T32" fmla="*/ 151 w 218"/>
                <a:gd name="T33" fmla="*/ 3198 h 3205"/>
                <a:gd name="T34" fmla="*/ 155 w 218"/>
                <a:gd name="T35" fmla="*/ 3166 h 3205"/>
                <a:gd name="T36" fmla="*/ 162 w 218"/>
                <a:gd name="T37" fmla="*/ 3135 h 3205"/>
                <a:gd name="T38" fmla="*/ 162 w 218"/>
                <a:gd name="T39" fmla="*/ 3142 h 3205"/>
                <a:gd name="T40" fmla="*/ 0 w 218"/>
                <a:gd name="T41" fmla="*/ 772 h 3205"/>
                <a:gd name="T42" fmla="*/ 0 w 218"/>
                <a:gd name="T43" fmla="*/ 733 h 3205"/>
                <a:gd name="T44" fmla="*/ 0 w 218"/>
                <a:gd name="T45" fmla="*/ 689 h 3205"/>
                <a:gd name="T46" fmla="*/ 4 w 218"/>
                <a:gd name="T47" fmla="*/ 645 h 3205"/>
                <a:gd name="T48" fmla="*/ 4 w 218"/>
                <a:gd name="T49" fmla="*/ 601 h 3205"/>
                <a:gd name="T50" fmla="*/ 9 w 218"/>
                <a:gd name="T51" fmla="*/ 559 h 3205"/>
                <a:gd name="T52" fmla="*/ 12 w 218"/>
                <a:gd name="T53" fmla="*/ 515 h 3205"/>
                <a:gd name="T54" fmla="*/ 16 w 218"/>
                <a:gd name="T55" fmla="*/ 471 h 3205"/>
                <a:gd name="T56" fmla="*/ 20 w 218"/>
                <a:gd name="T57" fmla="*/ 427 h 3205"/>
                <a:gd name="T58" fmla="*/ 24 w 218"/>
                <a:gd name="T59" fmla="*/ 388 h 3205"/>
                <a:gd name="T60" fmla="*/ 32 w 218"/>
                <a:gd name="T61" fmla="*/ 344 h 3205"/>
                <a:gd name="T62" fmla="*/ 36 w 218"/>
                <a:gd name="T63" fmla="*/ 305 h 3205"/>
                <a:gd name="T64" fmla="*/ 40 w 218"/>
                <a:gd name="T65" fmla="*/ 265 h 3205"/>
                <a:gd name="T66" fmla="*/ 48 w 218"/>
                <a:gd name="T67" fmla="*/ 226 h 3205"/>
                <a:gd name="T68" fmla="*/ 51 w 218"/>
                <a:gd name="T69" fmla="*/ 186 h 3205"/>
                <a:gd name="T70" fmla="*/ 60 w 218"/>
                <a:gd name="T71" fmla="*/ 150 h 3205"/>
                <a:gd name="T72" fmla="*/ 63 w 218"/>
                <a:gd name="T73" fmla="*/ 115 h 3205"/>
                <a:gd name="T74" fmla="*/ 67 w 218"/>
                <a:gd name="T75" fmla="*/ 80 h 3205"/>
                <a:gd name="T76" fmla="*/ 76 w 218"/>
                <a:gd name="T77" fmla="*/ 48 h 3205"/>
                <a:gd name="T78" fmla="*/ 79 w 218"/>
                <a:gd name="T79" fmla="*/ 16 h 32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8"/>
                <a:gd name="T121" fmla="*/ 0 h 3205"/>
                <a:gd name="T122" fmla="*/ 218 w 218"/>
                <a:gd name="T123" fmla="*/ 3205 h 32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8" h="3205">
                  <a:moveTo>
                    <a:pt x="83" y="0"/>
                  </a:moveTo>
                  <a:lnTo>
                    <a:pt x="218" y="2605"/>
                  </a:lnTo>
                  <a:lnTo>
                    <a:pt x="214" y="2620"/>
                  </a:lnTo>
                  <a:lnTo>
                    <a:pt x="214" y="2636"/>
                  </a:lnTo>
                  <a:lnTo>
                    <a:pt x="210" y="2652"/>
                  </a:lnTo>
                  <a:lnTo>
                    <a:pt x="210" y="2668"/>
                  </a:lnTo>
                  <a:lnTo>
                    <a:pt x="206" y="2687"/>
                  </a:lnTo>
                  <a:lnTo>
                    <a:pt x="202" y="2703"/>
                  </a:lnTo>
                  <a:lnTo>
                    <a:pt x="202" y="2719"/>
                  </a:lnTo>
                  <a:lnTo>
                    <a:pt x="199" y="2739"/>
                  </a:lnTo>
                  <a:lnTo>
                    <a:pt x="194" y="2758"/>
                  </a:lnTo>
                  <a:lnTo>
                    <a:pt x="194" y="2774"/>
                  </a:lnTo>
                  <a:lnTo>
                    <a:pt x="190" y="2795"/>
                  </a:lnTo>
                  <a:lnTo>
                    <a:pt x="190" y="2814"/>
                  </a:lnTo>
                  <a:lnTo>
                    <a:pt x="186" y="2834"/>
                  </a:lnTo>
                  <a:lnTo>
                    <a:pt x="183" y="2853"/>
                  </a:lnTo>
                  <a:lnTo>
                    <a:pt x="183" y="2874"/>
                  </a:lnTo>
                  <a:lnTo>
                    <a:pt x="178" y="2893"/>
                  </a:lnTo>
                  <a:lnTo>
                    <a:pt x="178" y="2913"/>
                  </a:lnTo>
                  <a:lnTo>
                    <a:pt x="174" y="2933"/>
                  </a:lnTo>
                  <a:lnTo>
                    <a:pt x="171" y="2957"/>
                  </a:lnTo>
                  <a:lnTo>
                    <a:pt x="171" y="2976"/>
                  </a:lnTo>
                  <a:lnTo>
                    <a:pt x="167" y="2996"/>
                  </a:lnTo>
                  <a:lnTo>
                    <a:pt x="167" y="3020"/>
                  </a:lnTo>
                  <a:lnTo>
                    <a:pt x="162" y="3040"/>
                  </a:lnTo>
                  <a:lnTo>
                    <a:pt x="162" y="3059"/>
                  </a:lnTo>
                  <a:lnTo>
                    <a:pt x="159" y="3083"/>
                  </a:lnTo>
                  <a:lnTo>
                    <a:pt x="159" y="3103"/>
                  </a:lnTo>
                  <a:lnTo>
                    <a:pt x="155" y="3126"/>
                  </a:lnTo>
                  <a:lnTo>
                    <a:pt x="155" y="3147"/>
                  </a:lnTo>
                  <a:lnTo>
                    <a:pt x="155" y="3170"/>
                  </a:lnTo>
                  <a:lnTo>
                    <a:pt x="151" y="3190"/>
                  </a:lnTo>
                  <a:lnTo>
                    <a:pt x="151" y="3205"/>
                  </a:lnTo>
                  <a:lnTo>
                    <a:pt x="151" y="3198"/>
                  </a:lnTo>
                  <a:lnTo>
                    <a:pt x="155" y="3186"/>
                  </a:lnTo>
                  <a:lnTo>
                    <a:pt x="155" y="3166"/>
                  </a:lnTo>
                  <a:lnTo>
                    <a:pt x="159" y="3151"/>
                  </a:lnTo>
                  <a:lnTo>
                    <a:pt x="162" y="3135"/>
                  </a:lnTo>
                  <a:lnTo>
                    <a:pt x="162" y="3126"/>
                  </a:lnTo>
                  <a:lnTo>
                    <a:pt x="162" y="3142"/>
                  </a:lnTo>
                  <a:lnTo>
                    <a:pt x="0" y="791"/>
                  </a:lnTo>
                  <a:lnTo>
                    <a:pt x="0" y="772"/>
                  </a:lnTo>
                  <a:lnTo>
                    <a:pt x="0" y="752"/>
                  </a:lnTo>
                  <a:lnTo>
                    <a:pt x="0" y="733"/>
                  </a:lnTo>
                  <a:lnTo>
                    <a:pt x="0" y="709"/>
                  </a:lnTo>
                  <a:lnTo>
                    <a:pt x="0" y="689"/>
                  </a:lnTo>
                  <a:lnTo>
                    <a:pt x="0" y="665"/>
                  </a:lnTo>
                  <a:lnTo>
                    <a:pt x="4" y="645"/>
                  </a:lnTo>
                  <a:lnTo>
                    <a:pt x="4" y="622"/>
                  </a:lnTo>
                  <a:lnTo>
                    <a:pt x="4" y="601"/>
                  </a:lnTo>
                  <a:lnTo>
                    <a:pt x="9" y="578"/>
                  </a:lnTo>
                  <a:lnTo>
                    <a:pt x="9" y="559"/>
                  </a:lnTo>
                  <a:lnTo>
                    <a:pt x="12" y="538"/>
                  </a:lnTo>
                  <a:lnTo>
                    <a:pt x="12" y="515"/>
                  </a:lnTo>
                  <a:lnTo>
                    <a:pt x="16" y="495"/>
                  </a:lnTo>
                  <a:lnTo>
                    <a:pt x="16" y="471"/>
                  </a:lnTo>
                  <a:lnTo>
                    <a:pt x="20" y="451"/>
                  </a:lnTo>
                  <a:lnTo>
                    <a:pt x="20" y="427"/>
                  </a:lnTo>
                  <a:lnTo>
                    <a:pt x="24" y="408"/>
                  </a:lnTo>
                  <a:lnTo>
                    <a:pt x="24" y="388"/>
                  </a:lnTo>
                  <a:lnTo>
                    <a:pt x="28" y="364"/>
                  </a:lnTo>
                  <a:lnTo>
                    <a:pt x="32" y="344"/>
                  </a:lnTo>
                  <a:lnTo>
                    <a:pt x="32" y="325"/>
                  </a:lnTo>
                  <a:lnTo>
                    <a:pt x="36" y="305"/>
                  </a:lnTo>
                  <a:lnTo>
                    <a:pt x="40" y="286"/>
                  </a:lnTo>
                  <a:lnTo>
                    <a:pt x="40" y="265"/>
                  </a:lnTo>
                  <a:lnTo>
                    <a:pt x="44" y="246"/>
                  </a:lnTo>
                  <a:lnTo>
                    <a:pt x="48" y="226"/>
                  </a:lnTo>
                  <a:lnTo>
                    <a:pt x="48" y="205"/>
                  </a:lnTo>
                  <a:lnTo>
                    <a:pt x="51" y="186"/>
                  </a:lnTo>
                  <a:lnTo>
                    <a:pt x="56" y="166"/>
                  </a:lnTo>
                  <a:lnTo>
                    <a:pt x="60" y="150"/>
                  </a:lnTo>
                  <a:lnTo>
                    <a:pt x="60" y="131"/>
                  </a:lnTo>
                  <a:lnTo>
                    <a:pt x="63" y="115"/>
                  </a:lnTo>
                  <a:lnTo>
                    <a:pt x="67" y="96"/>
                  </a:lnTo>
                  <a:lnTo>
                    <a:pt x="67" y="80"/>
                  </a:lnTo>
                  <a:lnTo>
                    <a:pt x="72" y="64"/>
                  </a:lnTo>
                  <a:lnTo>
                    <a:pt x="76" y="48"/>
                  </a:lnTo>
                  <a:lnTo>
                    <a:pt x="76" y="32"/>
                  </a:lnTo>
                  <a:lnTo>
                    <a:pt x="79" y="16"/>
                  </a:lnTo>
                  <a:lnTo>
                    <a:pt x="83" y="0"/>
                  </a:lnTo>
                  <a:close/>
                </a:path>
              </a:pathLst>
            </a:custGeom>
            <a:solidFill>
              <a:srgbClr val="CB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7" name="Freeform 324">
              <a:extLst>
                <a:ext uri="{FF2B5EF4-FFF2-40B4-BE49-F238E27FC236}">
                  <a16:creationId xmlns:a16="http://schemas.microsoft.com/office/drawing/2014/main" id="{A6D11C96-6E9F-4A5B-BAAD-0D5700E6BD5E}"/>
                </a:ext>
              </a:extLst>
            </p:cNvPr>
            <p:cNvSpPr>
              <a:spLocks/>
            </p:cNvSpPr>
            <p:nvPr/>
          </p:nvSpPr>
          <p:spPr bwMode="auto">
            <a:xfrm>
              <a:off x="3343" y="2851"/>
              <a:ext cx="33" cy="490"/>
            </a:xfrm>
            <a:custGeom>
              <a:avLst/>
              <a:gdLst>
                <a:gd name="T0" fmla="*/ 0 w 167"/>
                <a:gd name="T1" fmla="*/ 0 h 2451"/>
                <a:gd name="T2" fmla="*/ 162 w 167"/>
                <a:gd name="T3" fmla="*/ 2351 h 2451"/>
                <a:gd name="T4" fmla="*/ 162 w 167"/>
                <a:gd name="T5" fmla="*/ 2356 h 2451"/>
                <a:gd name="T6" fmla="*/ 162 w 167"/>
                <a:gd name="T7" fmla="*/ 2360 h 2451"/>
                <a:gd name="T8" fmla="*/ 167 w 167"/>
                <a:gd name="T9" fmla="*/ 2363 h 2451"/>
                <a:gd name="T10" fmla="*/ 167 w 167"/>
                <a:gd name="T11" fmla="*/ 2367 h 2451"/>
                <a:gd name="T12" fmla="*/ 167 w 167"/>
                <a:gd name="T13" fmla="*/ 2372 h 2451"/>
                <a:gd name="T14" fmla="*/ 167 w 167"/>
                <a:gd name="T15" fmla="*/ 2375 h 2451"/>
                <a:gd name="T16" fmla="*/ 167 w 167"/>
                <a:gd name="T17" fmla="*/ 2379 h 2451"/>
                <a:gd name="T18" fmla="*/ 167 w 167"/>
                <a:gd name="T19" fmla="*/ 2383 h 2451"/>
                <a:gd name="T20" fmla="*/ 167 w 167"/>
                <a:gd name="T21" fmla="*/ 2388 h 2451"/>
                <a:gd name="T22" fmla="*/ 167 w 167"/>
                <a:gd name="T23" fmla="*/ 2391 h 2451"/>
                <a:gd name="T24" fmla="*/ 167 w 167"/>
                <a:gd name="T25" fmla="*/ 2395 h 2451"/>
                <a:gd name="T26" fmla="*/ 167 w 167"/>
                <a:gd name="T27" fmla="*/ 2399 h 2451"/>
                <a:gd name="T28" fmla="*/ 167 w 167"/>
                <a:gd name="T29" fmla="*/ 2403 h 2451"/>
                <a:gd name="T30" fmla="*/ 167 w 167"/>
                <a:gd name="T31" fmla="*/ 2407 h 2451"/>
                <a:gd name="T32" fmla="*/ 167 w 167"/>
                <a:gd name="T33" fmla="*/ 2411 h 2451"/>
                <a:gd name="T34" fmla="*/ 167 w 167"/>
                <a:gd name="T35" fmla="*/ 2414 h 2451"/>
                <a:gd name="T36" fmla="*/ 167 w 167"/>
                <a:gd name="T37" fmla="*/ 2419 h 2451"/>
                <a:gd name="T38" fmla="*/ 167 w 167"/>
                <a:gd name="T39" fmla="*/ 2423 h 2451"/>
                <a:gd name="T40" fmla="*/ 167 w 167"/>
                <a:gd name="T41" fmla="*/ 2427 h 2451"/>
                <a:gd name="T42" fmla="*/ 167 w 167"/>
                <a:gd name="T43" fmla="*/ 2430 h 2451"/>
                <a:gd name="T44" fmla="*/ 167 w 167"/>
                <a:gd name="T45" fmla="*/ 2435 h 2451"/>
                <a:gd name="T46" fmla="*/ 167 w 167"/>
                <a:gd name="T47" fmla="*/ 2439 h 2451"/>
                <a:gd name="T48" fmla="*/ 167 w 167"/>
                <a:gd name="T49" fmla="*/ 2442 h 2451"/>
                <a:gd name="T50" fmla="*/ 167 w 167"/>
                <a:gd name="T51" fmla="*/ 2446 h 2451"/>
                <a:gd name="T52" fmla="*/ 167 w 167"/>
                <a:gd name="T53" fmla="*/ 2451 h 2451"/>
                <a:gd name="T54" fmla="*/ 0 w 167"/>
                <a:gd name="T55" fmla="*/ 104 h 2451"/>
                <a:gd name="T56" fmla="*/ 0 w 167"/>
                <a:gd name="T57" fmla="*/ 99 h 2451"/>
                <a:gd name="T58" fmla="*/ 0 w 167"/>
                <a:gd name="T59" fmla="*/ 96 h 2451"/>
                <a:gd name="T60" fmla="*/ 0 w 167"/>
                <a:gd name="T61" fmla="*/ 92 h 2451"/>
                <a:gd name="T62" fmla="*/ 0 w 167"/>
                <a:gd name="T63" fmla="*/ 88 h 2451"/>
                <a:gd name="T64" fmla="*/ 0 w 167"/>
                <a:gd name="T65" fmla="*/ 83 h 2451"/>
                <a:gd name="T66" fmla="*/ 0 w 167"/>
                <a:gd name="T67" fmla="*/ 80 h 2451"/>
                <a:gd name="T68" fmla="*/ 0 w 167"/>
                <a:gd name="T69" fmla="*/ 76 h 2451"/>
                <a:gd name="T70" fmla="*/ 0 w 167"/>
                <a:gd name="T71" fmla="*/ 72 h 2451"/>
                <a:gd name="T72" fmla="*/ 0 w 167"/>
                <a:gd name="T73" fmla="*/ 68 h 2451"/>
                <a:gd name="T74" fmla="*/ 0 w 167"/>
                <a:gd name="T75" fmla="*/ 64 h 2451"/>
                <a:gd name="T76" fmla="*/ 0 w 167"/>
                <a:gd name="T77" fmla="*/ 60 h 2451"/>
                <a:gd name="T78" fmla="*/ 0 w 167"/>
                <a:gd name="T79" fmla="*/ 56 h 2451"/>
                <a:gd name="T80" fmla="*/ 0 w 167"/>
                <a:gd name="T81" fmla="*/ 52 h 2451"/>
                <a:gd name="T82" fmla="*/ 0 w 167"/>
                <a:gd name="T83" fmla="*/ 48 h 2451"/>
                <a:gd name="T84" fmla="*/ 0 w 167"/>
                <a:gd name="T85" fmla="*/ 44 h 2451"/>
                <a:gd name="T86" fmla="*/ 0 w 167"/>
                <a:gd name="T87" fmla="*/ 41 h 2451"/>
                <a:gd name="T88" fmla="*/ 0 w 167"/>
                <a:gd name="T89" fmla="*/ 36 h 2451"/>
                <a:gd name="T90" fmla="*/ 0 w 167"/>
                <a:gd name="T91" fmla="*/ 32 h 2451"/>
                <a:gd name="T92" fmla="*/ 0 w 167"/>
                <a:gd name="T93" fmla="*/ 28 h 2451"/>
                <a:gd name="T94" fmla="*/ 0 w 167"/>
                <a:gd name="T95" fmla="*/ 25 h 2451"/>
                <a:gd name="T96" fmla="*/ 0 w 167"/>
                <a:gd name="T97" fmla="*/ 20 h 2451"/>
                <a:gd name="T98" fmla="*/ 0 w 167"/>
                <a:gd name="T99" fmla="*/ 16 h 2451"/>
                <a:gd name="T100" fmla="*/ 0 w 167"/>
                <a:gd name="T101" fmla="*/ 13 h 2451"/>
                <a:gd name="T102" fmla="*/ 0 w 167"/>
                <a:gd name="T103" fmla="*/ 9 h 2451"/>
                <a:gd name="T104" fmla="*/ 0 w 167"/>
                <a:gd name="T105" fmla="*/ 4 h 2451"/>
                <a:gd name="T106" fmla="*/ 0 w 167"/>
                <a:gd name="T107" fmla="*/ 0 h 24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2451"/>
                <a:gd name="T164" fmla="*/ 167 w 167"/>
                <a:gd name="T165" fmla="*/ 2451 h 24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2451">
                  <a:moveTo>
                    <a:pt x="0" y="0"/>
                  </a:moveTo>
                  <a:lnTo>
                    <a:pt x="162" y="2351"/>
                  </a:lnTo>
                  <a:lnTo>
                    <a:pt x="162" y="2356"/>
                  </a:lnTo>
                  <a:lnTo>
                    <a:pt x="162" y="2360"/>
                  </a:lnTo>
                  <a:lnTo>
                    <a:pt x="167" y="2363"/>
                  </a:lnTo>
                  <a:lnTo>
                    <a:pt x="167" y="2367"/>
                  </a:lnTo>
                  <a:lnTo>
                    <a:pt x="167" y="2372"/>
                  </a:lnTo>
                  <a:lnTo>
                    <a:pt x="167" y="2375"/>
                  </a:lnTo>
                  <a:lnTo>
                    <a:pt x="167" y="2379"/>
                  </a:lnTo>
                  <a:lnTo>
                    <a:pt x="167" y="2383"/>
                  </a:lnTo>
                  <a:lnTo>
                    <a:pt x="167" y="2388"/>
                  </a:lnTo>
                  <a:lnTo>
                    <a:pt x="167" y="2391"/>
                  </a:lnTo>
                  <a:lnTo>
                    <a:pt x="167" y="2395"/>
                  </a:lnTo>
                  <a:lnTo>
                    <a:pt x="167" y="2399"/>
                  </a:lnTo>
                  <a:lnTo>
                    <a:pt x="167" y="2403"/>
                  </a:lnTo>
                  <a:lnTo>
                    <a:pt x="167" y="2407"/>
                  </a:lnTo>
                  <a:lnTo>
                    <a:pt x="167" y="2411"/>
                  </a:lnTo>
                  <a:lnTo>
                    <a:pt x="167" y="2414"/>
                  </a:lnTo>
                  <a:lnTo>
                    <a:pt x="167" y="2419"/>
                  </a:lnTo>
                  <a:lnTo>
                    <a:pt x="167" y="2423"/>
                  </a:lnTo>
                  <a:lnTo>
                    <a:pt x="167" y="2427"/>
                  </a:lnTo>
                  <a:lnTo>
                    <a:pt x="167" y="2430"/>
                  </a:lnTo>
                  <a:lnTo>
                    <a:pt x="167" y="2435"/>
                  </a:lnTo>
                  <a:lnTo>
                    <a:pt x="167" y="2439"/>
                  </a:lnTo>
                  <a:lnTo>
                    <a:pt x="167" y="2442"/>
                  </a:lnTo>
                  <a:lnTo>
                    <a:pt x="167" y="2446"/>
                  </a:lnTo>
                  <a:lnTo>
                    <a:pt x="167" y="2451"/>
                  </a:lnTo>
                  <a:lnTo>
                    <a:pt x="0" y="104"/>
                  </a:lnTo>
                  <a:lnTo>
                    <a:pt x="0" y="99"/>
                  </a:lnTo>
                  <a:lnTo>
                    <a:pt x="0" y="96"/>
                  </a:lnTo>
                  <a:lnTo>
                    <a:pt x="0" y="92"/>
                  </a:lnTo>
                  <a:lnTo>
                    <a:pt x="0" y="88"/>
                  </a:lnTo>
                  <a:lnTo>
                    <a:pt x="0" y="83"/>
                  </a:lnTo>
                  <a:lnTo>
                    <a:pt x="0" y="80"/>
                  </a:lnTo>
                  <a:lnTo>
                    <a:pt x="0" y="76"/>
                  </a:lnTo>
                  <a:lnTo>
                    <a:pt x="0" y="72"/>
                  </a:lnTo>
                  <a:lnTo>
                    <a:pt x="0" y="68"/>
                  </a:lnTo>
                  <a:lnTo>
                    <a:pt x="0" y="64"/>
                  </a:lnTo>
                  <a:lnTo>
                    <a:pt x="0" y="60"/>
                  </a:lnTo>
                  <a:lnTo>
                    <a:pt x="0" y="56"/>
                  </a:lnTo>
                  <a:lnTo>
                    <a:pt x="0" y="52"/>
                  </a:lnTo>
                  <a:lnTo>
                    <a:pt x="0" y="48"/>
                  </a:lnTo>
                  <a:lnTo>
                    <a:pt x="0" y="44"/>
                  </a:lnTo>
                  <a:lnTo>
                    <a:pt x="0" y="41"/>
                  </a:lnTo>
                  <a:lnTo>
                    <a:pt x="0" y="36"/>
                  </a:lnTo>
                  <a:lnTo>
                    <a:pt x="0" y="32"/>
                  </a:lnTo>
                  <a:lnTo>
                    <a:pt x="0" y="28"/>
                  </a:lnTo>
                  <a:lnTo>
                    <a:pt x="0" y="25"/>
                  </a:lnTo>
                  <a:lnTo>
                    <a:pt x="0" y="20"/>
                  </a:lnTo>
                  <a:lnTo>
                    <a:pt x="0" y="16"/>
                  </a:lnTo>
                  <a:lnTo>
                    <a:pt x="0" y="13"/>
                  </a:lnTo>
                  <a:lnTo>
                    <a:pt x="0" y="9"/>
                  </a:lnTo>
                  <a:lnTo>
                    <a:pt x="0" y="4"/>
                  </a:lnTo>
                  <a:lnTo>
                    <a:pt x="0" y="0"/>
                  </a:lnTo>
                  <a:close/>
                </a:path>
              </a:pathLst>
            </a:custGeom>
            <a:solidFill>
              <a:srgbClr val="F0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8" name="Freeform 325">
              <a:extLst>
                <a:ext uri="{FF2B5EF4-FFF2-40B4-BE49-F238E27FC236}">
                  <a16:creationId xmlns:a16="http://schemas.microsoft.com/office/drawing/2014/main" id="{DBA28792-8457-4845-AEA5-D3A5C4FF7ECD}"/>
                </a:ext>
              </a:extLst>
            </p:cNvPr>
            <p:cNvSpPr>
              <a:spLocks/>
            </p:cNvSpPr>
            <p:nvPr/>
          </p:nvSpPr>
          <p:spPr bwMode="auto">
            <a:xfrm>
              <a:off x="3343" y="2596"/>
              <a:ext cx="53" cy="739"/>
            </a:xfrm>
            <a:custGeom>
              <a:avLst/>
              <a:gdLst>
                <a:gd name="T0" fmla="*/ 266 w 266"/>
                <a:gd name="T1" fmla="*/ 2609 h 3697"/>
                <a:gd name="T2" fmla="*/ 266 w 266"/>
                <a:gd name="T3" fmla="*/ 2632 h 3697"/>
                <a:gd name="T4" fmla="*/ 266 w 266"/>
                <a:gd name="T5" fmla="*/ 2656 h 3697"/>
                <a:gd name="T6" fmla="*/ 266 w 266"/>
                <a:gd name="T7" fmla="*/ 2683 h 3697"/>
                <a:gd name="T8" fmla="*/ 262 w 266"/>
                <a:gd name="T9" fmla="*/ 2707 h 3697"/>
                <a:gd name="T10" fmla="*/ 262 w 266"/>
                <a:gd name="T11" fmla="*/ 2731 h 3697"/>
                <a:gd name="T12" fmla="*/ 257 w 266"/>
                <a:gd name="T13" fmla="*/ 2759 h 3697"/>
                <a:gd name="T14" fmla="*/ 257 w 266"/>
                <a:gd name="T15" fmla="*/ 2783 h 3697"/>
                <a:gd name="T16" fmla="*/ 254 w 266"/>
                <a:gd name="T17" fmla="*/ 2806 h 3697"/>
                <a:gd name="T18" fmla="*/ 250 w 266"/>
                <a:gd name="T19" fmla="*/ 2830 h 3697"/>
                <a:gd name="T20" fmla="*/ 250 w 266"/>
                <a:gd name="T21" fmla="*/ 2854 h 3697"/>
                <a:gd name="T22" fmla="*/ 246 w 266"/>
                <a:gd name="T23" fmla="*/ 2878 h 3697"/>
                <a:gd name="T24" fmla="*/ 246 w 266"/>
                <a:gd name="T25" fmla="*/ 2898 h 3697"/>
                <a:gd name="T26" fmla="*/ 241 w 266"/>
                <a:gd name="T27" fmla="*/ 2917 h 3697"/>
                <a:gd name="T28" fmla="*/ 238 w 266"/>
                <a:gd name="T29" fmla="*/ 2952 h 3697"/>
                <a:gd name="T30" fmla="*/ 230 w 266"/>
                <a:gd name="T31" fmla="*/ 3000 h 3697"/>
                <a:gd name="T32" fmla="*/ 222 w 266"/>
                <a:gd name="T33" fmla="*/ 3060 h 3697"/>
                <a:gd name="T34" fmla="*/ 210 w 266"/>
                <a:gd name="T35" fmla="*/ 3127 h 3697"/>
                <a:gd name="T36" fmla="*/ 202 w 266"/>
                <a:gd name="T37" fmla="*/ 3206 h 3697"/>
                <a:gd name="T38" fmla="*/ 190 w 266"/>
                <a:gd name="T39" fmla="*/ 3289 h 3697"/>
                <a:gd name="T40" fmla="*/ 178 w 266"/>
                <a:gd name="T41" fmla="*/ 3380 h 3697"/>
                <a:gd name="T42" fmla="*/ 167 w 266"/>
                <a:gd name="T43" fmla="*/ 3475 h 3697"/>
                <a:gd name="T44" fmla="*/ 159 w 266"/>
                <a:gd name="T45" fmla="*/ 3570 h 3697"/>
                <a:gd name="T46" fmla="*/ 151 w 266"/>
                <a:gd name="T47" fmla="*/ 3669 h 3697"/>
                <a:gd name="T48" fmla="*/ 151 w 266"/>
                <a:gd name="T49" fmla="*/ 3688 h 3697"/>
                <a:gd name="T50" fmla="*/ 155 w 266"/>
                <a:gd name="T51" fmla="*/ 3630 h 3697"/>
                <a:gd name="T52" fmla="*/ 162 w 266"/>
                <a:gd name="T53" fmla="*/ 3606 h 3697"/>
                <a:gd name="T54" fmla="*/ 0 w 266"/>
                <a:gd name="T55" fmla="*/ 1346 h 3697"/>
                <a:gd name="T56" fmla="*/ 0 w 266"/>
                <a:gd name="T57" fmla="*/ 1255 h 3697"/>
                <a:gd name="T58" fmla="*/ 0 w 266"/>
                <a:gd name="T59" fmla="*/ 1156 h 3697"/>
                <a:gd name="T60" fmla="*/ 9 w 266"/>
                <a:gd name="T61" fmla="*/ 1057 h 3697"/>
                <a:gd name="T62" fmla="*/ 16 w 266"/>
                <a:gd name="T63" fmla="*/ 962 h 3697"/>
                <a:gd name="T64" fmla="*/ 28 w 266"/>
                <a:gd name="T65" fmla="*/ 863 h 3697"/>
                <a:gd name="T66" fmla="*/ 40 w 266"/>
                <a:gd name="T67" fmla="*/ 769 h 3697"/>
                <a:gd name="T68" fmla="*/ 51 w 266"/>
                <a:gd name="T69" fmla="*/ 681 h 3697"/>
                <a:gd name="T70" fmla="*/ 63 w 266"/>
                <a:gd name="T71" fmla="*/ 598 h 3697"/>
                <a:gd name="T72" fmla="*/ 76 w 266"/>
                <a:gd name="T73" fmla="*/ 523 h 3697"/>
                <a:gd name="T74" fmla="*/ 88 w 266"/>
                <a:gd name="T75" fmla="*/ 452 h 3697"/>
                <a:gd name="T76" fmla="*/ 95 w 266"/>
                <a:gd name="T77" fmla="*/ 396 h 3697"/>
                <a:gd name="T78" fmla="*/ 104 w 266"/>
                <a:gd name="T79" fmla="*/ 348 h 3697"/>
                <a:gd name="T80" fmla="*/ 111 w 266"/>
                <a:gd name="T81" fmla="*/ 313 h 3697"/>
                <a:gd name="T82" fmla="*/ 111 w 266"/>
                <a:gd name="T83" fmla="*/ 293 h 3697"/>
                <a:gd name="T84" fmla="*/ 115 w 266"/>
                <a:gd name="T85" fmla="*/ 269 h 3697"/>
                <a:gd name="T86" fmla="*/ 119 w 266"/>
                <a:gd name="T87" fmla="*/ 250 h 3697"/>
                <a:gd name="T88" fmla="*/ 123 w 266"/>
                <a:gd name="T89" fmla="*/ 225 h 3697"/>
                <a:gd name="T90" fmla="*/ 123 w 266"/>
                <a:gd name="T91" fmla="*/ 202 h 3697"/>
                <a:gd name="T92" fmla="*/ 127 w 266"/>
                <a:gd name="T93" fmla="*/ 179 h 3697"/>
                <a:gd name="T94" fmla="*/ 131 w 266"/>
                <a:gd name="T95" fmla="*/ 155 h 3697"/>
                <a:gd name="T96" fmla="*/ 131 w 266"/>
                <a:gd name="T97" fmla="*/ 131 h 3697"/>
                <a:gd name="T98" fmla="*/ 135 w 266"/>
                <a:gd name="T99" fmla="*/ 107 h 3697"/>
                <a:gd name="T100" fmla="*/ 135 w 266"/>
                <a:gd name="T101" fmla="*/ 79 h 3697"/>
                <a:gd name="T102" fmla="*/ 135 w 266"/>
                <a:gd name="T103" fmla="*/ 56 h 3697"/>
                <a:gd name="T104" fmla="*/ 135 w 266"/>
                <a:gd name="T105" fmla="*/ 32 h 3697"/>
                <a:gd name="T106" fmla="*/ 135 w 266"/>
                <a:gd name="T107" fmla="*/ 8 h 36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6"/>
                <a:gd name="T163" fmla="*/ 0 h 3697"/>
                <a:gd name="T164" fmla="*/ 266 w 266"/>
                <a:gd name="T165" fmla="*/ 3697 h 36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6" h="3697">
                  <a:moveTo>
                    <a:pt x="135" y="0"/>
                  </a:moveTo>
                  <a:lnTo>
                    <a:pt x="266" y="2600"/>
                  </a:lnTo>
                  <a:lnTo>
                    <a:pt x="266" y="2609"/>
                  </a:lnTo>
                  <a:lnTo>
                    <a:pt x="266" y="2616"/>
                  </a:lnTo>
                  <a:lnTo>
                    <a:pt x="266" y="2625"/>
                  </a:lnTo>
                  <a:lnTo>
                    <a:pt x="266" y="2632"/>
                  </a:lnTo>
                  <a:lnTo>
                    <a:pt x="266" y="2640"/>
                  </a:lnTo>
                  <a:lnTo>
                    <a:pt x="266" y="2648"/>
                  </a:lnTo>
                  <a:lnTo>
                    <a:pt x="266" y="2656"/>
                  </a:lnTo>
                  <a:lnTo>
                    <a:pt x="266" y="2664"/>
                  </a:lnTo>
                  <a:lnTo>
                    <a:pt x="266" y="2676"/>
                  </a:lnTo>
                  <a:lnTo>
                    <a:pt x="266" y="2683"/>
                  </a:lnTo>
                  <a:lnTo>
                    <a:pt x="266" y="2692"/>
                  </a:lnTo>
                  <a:lnTo>
                    <a:pt x="262" y="2699"/>
                  </a:lnTo>
                  <a:lnTo>
                    <a:pt x="262" y="2707"/>
                  </a:lnTo>
                  <a:lnTo>
                    <a:pt x="262" y="2715"/>
                  </a:lnTo>
                  <a:lnTo>
                    <a:pt x="262" y="2723"/>
                  </a:lnTo>
                  <a:lnTo>
                    <a:pt x="262" y="2731"/>
                  </a:lnTo>
                  <a:lnTo>
                    <a:pt x="262" y="2739"/>
                  </a:lnTo>
                  <a:lnTo>
                    <a:pt x="262" y="2751"/>
                  </a:lnTo>
                  <a:lnTo>
                    <a:pt x="257" y="2759"/>
                  </a:lnTo>
                  <a:lnTo>
                    <a:pt x="257" y="2767"/>
                  </a:lnTo>
                  <a:lnTo>
                    <a:pt x="257" y="2775"/>
                  </a:lnTo>
                  <a:lnTo>
                    <a:pt x="257" y="2783"/>
                  </a:lnTo>
                  <a:lnTo>
                    <a:pt x="257" y="2790"/>
                  </a:lnTo>
                  <a:lnTo>
                    <a:pt x="254" y="2799"/>
                  </a:lnTo>
                  <a:lnTo>
                    <a:pt x="254" y="2806"/>
                  </a:lnTo>
                  <a:lnTo>
                    <a:pt x="254" y="2815"/>
                  </a:lnTo>
                  <a:lnTo>
                    <a:pt x="254" y="2822"/>
                  </a:lnTo>
                  <a:lnTo>
                    <a:pt x="250" y="2830"/>
                  </a:lnTo>
                  <a:lnTo>
                    <a:pt x="250" y="2838"/>
                  </a:lnTo>
                  <a:lnTo>
                    <a:pt x="250" y="2846"/>
                  </a:lnTo>
                  <a:lnTo>
                    <a:pt x="250" y="2854"/>
                  </a:lnTo>
                  <a:lnTo>
                    <a:pt x="250" y="2862"/>
                  </a:lnTo>
                  <a:lnTo>
                    <a:pt x="246" y="2870"/>
                  </a:lnTo>
                  <a:lnTo>
                    <a:pt x="246" y="2878"/>
                  </a:lnTo>
                  <a:lnTo>
                    <a:pt x="246" y="2882"/>
                  </a:lnTo>
                  <a:lnTo>
                    <a:pt x="246" y="2889"/>
                  </a:lnTo>
                  <a:lnTo>
                    <a:pt x="246" y="2898"/>
                  </a:lnTo>
                  <a:lnTo>
                    <a:pt x="241" y="2905"/>
                  </a:lnTo>
                  <a:lnTo>
                    <a:pt x="241" y="2913"/>
                  </a:lnTo>
                  <a:lnTo>
                    <a:pt x="241" y="2917"/>
                  </a:lnTo>
                  <a:lnTo>
                    <a:pt x="241" y="2929"/>
                  </a:lnTo>
                  <a:lnTo>
                    <a:pt x="238" y="2941"/>
                  </a:lnTo>
                  <a:lnTo>
                    <a:pt x="238" y="2952"/>
                  </a:lnTo>
                  <a:lnTo>
                    <a:pt x="234" y="2968"/>
                  </a:lnTo>
                  <a:lnTo>
                    <a:pt x="234" y="2984"/>
                  </a:lnTo>
                  <a:lnTo>
                    <a:pt x="230" y="3000"/>
                  </a:lnTo>
                  <a:lnTo>
                    <a:pt x="226" y="3021"/>
                  </a:lnTo>
                  <a:lnTo>
                    <a:pt x="226" y="3040"/>
                  </a:lnTo>
                  <a:lnTo>
                    <a:pt x="222" y="3060"/>
                  </a:lnTo>
                  <a:lnTo>
                    <a:pt x="218" y="3084"/>
                  </a:lnTo>
                  <a:lnTo>
                    <a:pt x="214" y="3103"/>
                  </a:lnTo>
                  <a:lnTo>
                    <a:pt x="210" y="3127"/>
                  </a:lnTo>
                  <a:lnTo>
                    <a:pt x="210" y="3155"/>
                  </a:lnTo>
                  <a:lnTo>
                    <a:pt x="206" y="3178"/>
                  </a:lnTo>
                  <a:lnTo>
                    <a:pt x="202" y="3206"/>
                  </a:lnTo>
                  <a:lnTo>
                    <a:pt x="199" y="3234"/>
                  </a:lnTo>
                  <a:lnTo>
                    <a:pt x="194" y="3262"/>
                  </a:lnTo>
                  <a:lnTo>
                    <a:pt x="190" y="3289"/>
                  </a:lnTo>
                  <a:lnTo>
                    <a:pt x="186" y="3317"/>
                  </a:lnTo>
                  <a:lnTo>
                    <a:pt x="183" y="3348"/>
                  </a:lnTo>
                  <a:lnTo>
                    <a:pt x="178" y="3380"/>
                  </a:lnTo>
                  <a:lnTo>
                    <a:pt x="174" y="3412"/>
                  </a:lnTo>
                  <a:lnTo>
                    <a:pt x="171" y="3443"/>
                  </a:lnTo>
                  <a:lnTo>
                    <a:pt x="167" y="3475"/>
                  </a:lnTo>
                  <a:lnTo>
                    <a:pt x="167" y="3507"/>
                  </a:lnTo>
                  <a:lnTo>
                    <a:pt x="162" y="3539"/>
                  </a:lnTo>
                  <a:lnTo>
                    <a:pt x="159" y="3570"/>
                  </a:lnTo>
                  <a:lnTo>
                    <a:pt x="155" y="3602"/>
                  </a:lnTo>
                  <a:lnTo>
                    <a:pt x="155" y="3637"/>
                  </a:lnTo>
                  <a:lnTo>
                    <a:pt x="151" y="3669"/>
                  </a:lnTo>
                  <a:lnTo>
                    <a:pt x="151" y="3693"/>
                  </a:lnTo>
                  <a:lnTo>
                    <a:pt x="151" y="3697"/>
                  </a:lnTo>
                  <a:lnTo>
                    <a:pt x="151" y="3688"/>
                  </a:lnTo>
                  <a:lnTo>
                    <a:pt x="151" y="3673"/>
                  </a:lnTo>
                  <a:lnTo>
                    <a:pt x="155" y="3649"/>
                  </a:lnTo>
                  <a:lnTo>
                    <a:pt x="155" y="3630"/>
                  </a:lnTo>
                  <a:lnTo>
                    <a:pt x="159" y="3609"/>
                  </a:lnTo>
                  <a:lnTo>
                    <a:pt x="159" y="3602"/>
                  </a:lnTo>
                  <a:lnTo>
                    <a:pt x="162" y="3606"/>
                  </a:lnTo>
                  <a:lnTo>
                    <a:pt x="162" y="3625"/>
                  </a:lnTo>
                  <a:lnTo>
                    <a:pt x="0" y="1378"/>
                  </a:lnTo>
                  <a:lnTo>
                    <a:pt x="0" y="1346"/>
                  </a:lnTo>
                  <a:lnTo>
                    <a:pt x="0" y="1315"/>
                  </a:lnTo>
                  <a:lnTo>
                    <a:pt x="0" y="1283"/>
                  </a:lnTo>
                  <a:lnTo>
                    <a:pt x="0" y="1255"/>
                  </a:lnTo>
                  <a:lnTo>
                    <a:pt x="0" y="1220"/>
                  </a:lnTo>
                  <a:lnTo>
                    <a:pt x="0" y="1188"/>
                  </a:lnTo>
                  <a:lnTo>
                    <a:pt x="0" y="1156"/>
                  </a:lnTo>
                  <a:lnTo>
                    <a:pt x="4" y="1124"/>
                  </a:lnTo>
                  <a:lnTo>
                    <a:pt x="4" y="1093"/>
                  </a:lnTo>
                  <a:lnTo>
                    <a:pt x="9" y="1057"/>
                  </a:lnTo>
                  <a:lnTo>
                    <a:pt x="9" y="1026"/>
                  </a:lnTo>
                  <a:lnTo>
                    <a:pt x="12" y="994"/>
                  </a:lnTo>
                  <a:lnTo>
                    <a:pt x="16" y="962"/>
                  </a:lnTo>
                  <a:lnTo>
                    <a:pt x="20" y="926"/>
                  </a:lnTo>
                  <a:lnTo>
                    <a:pt x="24" y="894"/>
                  </a:lnTo>
                  <a:lnTo>
                    <a:pt x="28" y="863"/>
                  </a:lnTo>
                  <a:lnTo>
                    <a:pt x="32" y="831"/>
                  </a:lnTo>
                  <a:lnTo>
                    <a:pt x="36" y="799"/>
                  </a:lnTo>
                  <a:lnTo>
                    <a:pt x="40" y="769"/>
                  </a:lnTo>
                  <a:lnTo>
                    <a:pt x="44" y="741"/>
                  </a:lnTo>
                  <a:lnTo>
                    <a:pt x="48" y="709"/>
                  </a:lnTo>
                  <a:lnTo>
                    <a:pt x="51" y="681"/>
                  </a:lnTo>
                  <a:lnTo>
                    <a:pt x="56" y="653"/>
                  </a:lnTo>
                  <a:lnTo>
                    <a:pt x="60" y="626"/>
                  </a:lnTo>
                  <a:lnTo>
                    <a:pt x="63" y="598"/>
                  </a:lnTo>
                  <a:lnTo>
                    <a:pt x="67" y="570"/>
                  </a:lnTo>
                  <a:lnTo>
                    <a:pt x="72" y="547"/>
                  </a:lnTo>
                  <a:lnTo>
                    <a:pt x="76" y="523"/>
                  </a:lnTo>
                  <a:lnTo>
                    <a:pt x="79" y="499"/>
                  </a:lnTo>
                  <a:lnTo>
                    <a:pt x="83" y="475"/>
                  </a:lnTo>
                  <a:lnTo>
                    <a:pt x="88" y="452"/>
                  </a:lnTo>
                  <a:lnTo>
                    <a:pt x="91" y="431"/>
                  </a:lnTo>
                  <a:lnTo>
                    <a:pt x="95" y="412"/>
                  </a:lnTo>
                  <a:lnTo>
                    <a:pt x="95" y="396"/>
                  </a:lnTo>
                  <a:lnTo>
                    <a:pt x="99" y="380"/>
                  </a:lnTo>
                  <a:lnTo>
                    <a:pt x="104" y="364"/>
                  </a:lnTo>
                  <a:lnTo>
                    <a:pt x="104" y="348"/>
                  </a:lnTo>
                  <a:lnTo>
                    <a:pt x="107" y="336"/>
                  </a:lnTo>
                  <a:lnTo>
                    <a:pt x="107" y="325"/>
                  </a:lnTo>
                  <a:lnTo>
                    <a:pt x="111" y="313"/>
                  </a:lnTo>
                  <a:lnTo>
                    <a:pt x="111" y="306"/>
                  </a:lnTo>
                  <a:lnTo>
                    <a:pt x="111" y="301"/>
                  </a:lnTo>
                  <a:lnTo>
                    <a:pt x="111" y="293"/>
                  </a:lnTo>
                  <a:lnTo>
                    <a:pt x="111" y="285"/>
                  </a:lnTo>
                  <a:lnTo>
                    <a:pt x="115" y="278"/>
                  </a:lnTo>
                  <a:lnTo>
                    <a:pt x="115" y="269"/>
                  </a:lnTo>
                  <a:lnTo>
                    <a:pt x="115" y="265"/>
                  </a:lnTo>
                  <a:lnTo>
                    <a:pt x="115" y="257"/>
                  </a:lnTo>
                  <a:lnTo>
                    <a:pt x="119" y="250"/>
                  </a:lnTo>
                  <a:lnTo>
                    <a:pt x="119" y="241"/>
                  </a:lnTo>
                  <a:lnTo>
                    <a:pt x="119" y="234"/>
                  </a:lnTo>
                  <a:lnTo>
                    <a:pt x="123" y="225"/>
                  </a:lnTo>
                  <a:lnTo>
                    <a:pt x="123" y="218"/>
                  </a:lnTo>
                  <a:lnTo>
                    <a:pt x="123" y="211"/>
                  </a:lnTo>
                  <a:lnTo>
                    <a:pt x="123" y="202"/>
                  </a:lnTo>
                  <a:lnTo>
                    <a:pt x="127" y="195"/>
                  </a:lnTo>
                  <a:lnTo>
                    <a:pt x="127" y="186"/>
                  </a:lnTo>
                  <a:lnTo>
                    <a:pt x="127" y="179"/>
                  </a:lnTo>
                  <a:lnTo>
                    <a:pt x="127" y="170"/>
                  </a:lnTo>
                  <a:lnTo>
                    <a:pt x="127" y="163"/>
                  </a:lnTo>
                  <a:lnTo>
                    <a:pt x="131" y="155"/>
                  </a:lnTo>
                  <a:lnTo>
                    <a:pt x="131" y="147"/>
                  </a:lnTo>
                  <a:lnTo>
                    <a:pt x="131" y="139"/>
                  </a:lnTo>
                  <a:lnTo>
                    <a:pt x="131" y="131"/>
                  </a:lnTo>
                  <a:lnTo>
                    <a:pt x="131" y="123"/>
                  </a:lnTo>
                  <a:lnTo>
                    <a:pt x="135" y="115"/>
                  </a:lnTo>
                  <a:lnTo>
                    <a:pt x="135" y="107"/>
                  </a:lnTo>
                  <a:lnTo>
                    <a:pt x="135" y="95"/>
                  </a:lnTo>
                  <a:lnTo>
                    <a:pt x="135" y="88"/>
                  </a:lnTo>
                  <a:lnTo>
                    <a:pt x="135" y="79"/>
                  </a:lnTo>
                  <a:lnTo>
                    <a:pt x="135" y="72"/>
                  </a:lnTo>
                  <a:lnTo>
                    <a:pt x="135" y="63"/>
                  </a:lnTo>
                  <a:lnTo>
                    <a:pt x="135" y="56"/>
                  </a:lnTo>
                  <a:lnTo>
                    <a:pt x="135" y="47"/>
                  </a:lnTo>
                  <a:lnTo>
                    <a:pt x="135" y="40"/>
                  </a:lnTo>
                  <a:lnTo>
                    <a:pt x="135" y="32"/>
                  </a:lnTo>
                  <a:lnTo>
                    <a:pt x="135" y="24"/>
                  </a:lnTo>
                  <a:lnTo>
                    <a:pt x="135" y="16"/>
                  </a:lnTo>
                  <a:lnTo>
                    <a:pt x="135" y="8"/>
                  </a:lnTo>
                  <a:lnTo>
                    <a:pt x="13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19" name="Freeform 326">
              <a:extLst>
                <a:ext uri="{FF2B5EF4-FFF2-40B4-BE49-F238E27FC236}">
                  <a16:creationId xmlns:a16="http://schemas.microsoft.com/office/drawing/2014/main" id="{0FEB9F15-836F-4A22-B545-5E5A31FF6391}"/>
                </a:ext>
              </a:extLst>
            </p:cNvPr>
            <p:cNvSpPr>
              <a:spLocks/>
            </p:cNvSpPr>
            <p:nvPr/>
          </p:nvSpPr>
          <p:spPr bwMode="auto">
            <a:xfrm>
              <a:off x="748" y="1758"/>
              <a:ext cx="1712" cy="377"/>
            </a:xfrm>
            <a:custGeom>
              <a:avLst/>
              <a:gdLst>
                <a:gd name="T0" fmla="*/ 6047 w 8556"/>
                <a:gd name="T1" fmla="*/ 1100 h 1884"/>
                <a:gd name="T2" fmla="*/ 5592 w 8556"/>
                <a:gd name="T3" fmla="*/ 1382 h 1884"/>
                <a:gd name="T4" fmla="*/ 5450 w 8556"/>
                <a:gd name="T5" fmla="*/ 1373 h 1884"/>
                <a:gd name="T6" fmla="*/ 5505 w 8556"/>
                <a:gd name="T7" fmla="*/ 1151 h 1884"/>
                <a:gd name="T8" fmla="*/ 6071 w 8556"/>
                <a:gd name="T9" fmla="*/ 815 h 1884"/>
                <a:gd name="T10" fmla="*/ 5438 w 8556"/>
                <a:gd name="T11" fmla="*/ 605 h 1884"/>
                <a:gd name="T12" fmla="*/ 3954 w 8556"/>
                <a:gd name="T13" fmla="*/ 1440 h 1884"/>
                <a:gd name="T14" fmla="*/ 3681 w 8556"/>
                <a:gd name="T15" fmla="*/ 1588 h 1884"/>
                <a:gd name="T16" fmla="*/ 3304 w 8556"/>
                <a:gd name="T17" fmla="*/ 1694 h 1884"/>
                <a:gd name="T18" fmla="*/ 2905 w 8556"/>
                <a:gd name="T19" fmla="*/ 1876 h 1884"/>
                <a:gd name="T20" fmla="*/ 2766 w 8556"/>
                <a:gd name="T21" fmla="*/ 1856 h 1884"/>
                <a:gd name="T22" fmla="*/ 2797 w 8556"/>
                <a:gd name="T23" fmla="*/ 1697 h 1884"/>
                <a:gd name="T24" fmla="*/ 3035 w 8556"/>
                <a:gd name="T25" fmla="*/ 1298 h 1884"/>
                <a:gd name="T26" fmla="*/ 2632 w 8556"/>
                <a:gd name="T27" fmla="*/ 1120 h 1884"/>
                <a:gd name="T28" fmla="*/ 2160 w 8556"/>
                <a:gd name="T29" fmla="*/ 1227 h 1884"/>
                <a:gd name="T30" fmla="*/ 1903 w 8556"/>
                <a:gd name="T31" fmla="*/ 1167 h 1884"/>
                <a:gd name="T32" fmla="*/ 1899 w 8556"/>
                <a:gd name="T33" fmla="*/ 1041 h 1884"/>
                <a:gd name="T34" fmla="*/ 2093 w 8556"/>
                <a:gd name="T35" fmla="*/ 970 h 1884"/>
                <a:gd name="T36" fmla="*/ 2683 w 8556"/>
                <a:gd name="T37" fmla="*/ 958 h 1884"/>
                <a:gd name="T38" fmla="*/ 3415 w 8556"/>
                <a:gd name="T39" fmla="*/ 1144 h 1884"/>
                <a:gd name="T40" fmla="*/ 3887 w 8556"/>
                <a:gd name="T41" fmla="*/ 1077 h 1884"/>
                <a:gd name="T42" fmla="*/ 4334 w 8556"/>
                <a:gd name="T43" fmla="*/ 855 h 1884"/>
                <a:gd name="T44" fmla="*/ 4792 w 8556"/>
                <a:gd name="T45" fmla="*/ 467 h 1884"/>
                <a:gd name="T46" fmla="*/ 4757 w 8556"/>
                <a:gd name="T47" fmla="*/ 352 h 1884"/>
                <a:gd name="T48" fmla="*/ 4524 w 8556"/>
                <a:gd name="T49" fmla="*/ 292 h 1884"/>
                <a:gd name="T50" fmla="*/ 3922 w 8556"/>
                <a:gd name="T51" fmla="*/ 709 h 1884"/>
                <a:gd name="T52" fmla="*/ 3273 w 8556"/>
                <a:gd name="T53" fmla="*/ 827 h 1884"/>
                <a:gd name="T54" fmla="*/ 3154 w 8556"/>
                <a:gd name="T55" fmla="*/ 752 h 1884"/>
                <a:gd name="T56" fmla="*/ 2639 w 8556"/>
                <a:gd name="T57" fmla="*/ 741 h 1884"/>
                <a:gd name="T58" fmla="*/ 2552 w 8556"/>
                <a:gd name="T59" fmla="*/ 633 h 1884"/>
                <a:gd name="T60" fmla="*/ 2806 w 8556"/>
                <a:gd name="T61" fmla="*/ 574 h 1884"/>
                <a:gd name="T62" fmla="*/ 3739 w 8556"/>
                <a:gd name="T63" fmla="*/ 482 h 1884"/>
                <a:gd name="T64" fmla="*/ 3993 w 8556"/>
                <a:gd name="T65" fmla="*/ 320 h 1884"/>
                <a:gd name="T66" fmla="*/ 3894 w 8556"/>
                <a:gd name="T67" fmla="*/ 234 h 1884"/>
                <a:gd name="T68" fmla="*/ 3736 w 8556"/>
                <a:gd name="T69" fmla="*/ 246 h 1884"/>
                <a:gd name="T70" fmla="*/ 3249 w 8556"/>
                <a:gd name="T71" fmla="*/ 396 h 1884"/>
                <a:gd name="T72" fmla="*/ 2961 w 8556"/>
                <a:gd name="T73" fmla="*/ 447 h 1884"/>
                <a:gd name="T74" fmla="*/ 2841 w 8556"/>
                <a:gd name="T75" fmla="*/ 392 h 1884"/>
                <a:gd name="T76" fmla="*/ 3181 w 8556"/>
                <a:gd name="T77" fmla="*/ 234 h 1884"/>
                <a:gd name="T78" fmla="*/ 3498 w 8556"/>
                <a:gd name="T79" fmla="*/ 167 h 1884"/>
                <a:gd name="T80" fmla="*/ 3494 w 8556"/>
                <a:gd name="T81" fmla="*/ 83 h 1884"/>
                <a:gd name="T82" fmla="*/ 3193 w 8556"/>
                <a:gd name="T83" fmla="*/ 114 h 1884"/>
                <a:gd name="T84" fmla="*/ 2711 w 8556"/>
                <a:gd name="T85" fmla="*/ 206 h 1884"/>
                <a:gd name="T86" fmla="*/ 2303 w 8556"/>
                <a:gd name="T87" fmla="*/ 186 h 1884"/>
                <a:gd name="T88" fmla="*/ 1899 w 8556"/>
                <a:gd name="T89" fmla="*/ 273 h 1884"/>
                <a:gd name="T90" fmla="*/ 1598 w 8556"/>
                <a:gd name="T91" fmla="*/ 523 h 1884"/>
                <a:gd name="T92" fmla="*/ 1512 w 8556"/>
                <a:gd name="T93" fmla="*/ 676 h 1884"/>
                <a:gd name="T94" fmla="*/ 1223 w 8556"/>
                <a:gd name="T95" fmla="*/ 1045 h 1884"/>
                <a:gd name="T96" fmla="*/ 1017 w 8556"/>
                <a:gd name="T97" fmla="*/ 732 h 1884"/>
                <a:gd name="T98" fmla="*/ 1318 w 8556"/>
                <a:gd name="T99" fmla="*/ 562 h 1884"/>
                <a:gd name="T100" fmla="*/ 1436 w 8556"/>
                <a:gd name="T101" fmla="*/ 400 h 1884"/>
                <a:gd name="T102" fmla="*/ 1329 w 8556"/>
                <a:gd name="T103" fmla="*/ 372 h 1884"/>
                <a:gd name="T104" fmla="*/ 1179 w 8556"/>
                <a:gd name="T105" fmla="*/ 403 h 1884"/>
                <a:gd name="T106" fmla="*/ 684 w 8556"/>
                <a:gd name="T107" fmla="*/ 586 h 1884"/>
                <a:gd name="T108" fmla="*/ 126 w 8556"/>
                <a:gd name="T109" fmla="*/ 653 h 1884"/>
                <a:gd name="T110" fmla="*/ 498 w 8556"/>
                <a:gd name="T111" fmla="*/ 482 h 1884"/>
                <a:gd name="T112" fmla="*/ 1618 w 8556"/>
                <a:gd name="T113" fmla="*/ 190 h 1884"/>
                <a:gd name="T114" fmla="*/ 3609 w 8556"/>
                <a:gd name="T115" fmla="*/ 8 h 1884"/>
                <a:gd name="T116" fmla="*/ 4871 w 8556"/>
                <a:gd name="T117" fmla="*/ 206 h 1884"/>
                <a:gd name="T118" fmla="*/ 5382 w 8556"/>
                <a:gd name="T119" fmla="*/ 372 h 1884"/>
                <a:gd name="T120" fmla="*/ 7392 w 8556"/>
                <a:gd name="T121" fmla="*/ 977 h 18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56"/>
                <a:gd name="T184" fmla="*/ 0 h 1884"/>
                <a:gd name="T185" fmla="*/ 8556 w 8556"/>
                <a:gd name="T186" fmla="*/ 1884 h 18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56" h="1884">
                  <a:moveTo>
                    <a:pt x="8524" y="1405"/>
                  </a:moveTo>
                  <a:lnTo>
                    <a:pt x="8098" y="1385"/>
                  </a:lnTo>
                  <a:lnTo>
                    <a:pt x="6478" y="982"/>
                  </a:lnTo>
                  <a:lnTo>
                    <a:pt x="6459" y="970"/>
                  </a:lnTo>
                  <a:lnTo>
                    <a:pt x="6439" y="961"/>
                  </a:lnTo>
                  <a:lnTo>
                    <a:pt x="6419" y="954"/>
                  </a:lnTo>
                  <a:lnTo>
                    <a:pt x="6399" y="950"/>
                  </a:lnTo>
                  <a:lnTo>
                    <a:pt x="6380" y="950"/>
                  </a:lnTo>
                  <a:lnTo>
                    <a:pt x="6360" y="950"/>
                  </a:lnTo>
                  <a:lnTo>
                    <a:pt x="6340" y="950"/>
                  </a:lnTo>
                  <a:lnTo>
                    <a:pt x="6320" y="954"/>
                  </a:lnTo>
                  <a:lnTo>
                    <a:pt x="6297" y="958"/>
                  </a:lnTo>
                  <a:lnTo>
                    <a:pt x="6276" y="966"/>
                  </a:lnTo>
                  <a:lnTo>
                    <a:pt x="6257" y="970"/>
                  </a:lnTo>
                  <a:lnTo>
                    <a:pt x="6237" y="982"/>
                  </a:lnTo>
                  <a:lnTo>
                    <a:pt x="6218" y="989"/>
                  </a:lnTo>
                  <a:lnTo>
                    <a:pt x="6193" y="1001"/>
                  </a:lnTo>
                  <a:lnTo>
                    <a:pt x="6174" y="1014"/>
                  </a:lnTo>
                  <a:lnTo>
                    <a:pt x="6154" y="1025"/>
                  </a:lnTo>
                  <a:lnTo>
                    <a:pt x="6130" y="1041"/>
                  </a:lnTo>
                  <a:lnTo>
                    <a:pt x="6110" y="1053"/>
                  </a:lnTo>
                  <a:lnTo>
                    <a:pt x="6091" y="1069"/>
                  </a:lnTo>
                  <a:lnTo>
                    <a:pt x="6067" y="1084"/>
                  </a:lnTo>
                  <a:lnTo>
                    <a:pt x="6047" y="1100"/>
                  </a:lnTo>
                  <a:lnTo>
                    <a:pt x="6024" y="1120"/>
                  </a:lnTo>
                  <a:lnTo>
                    <a:pt x="6003" y="1136"/>
                  </a:lnTo>
                  <a:lnTo>
                    <a:pt x="5980" y="1151"/>
                  </a:lnTo>
                  <a:lnTo>
                    <a:pt x="5956" y="1172"/>
                  </a:lnTo>
                  <a:lnTo>
                    <a:pt x="5936" y="1188"/>
                  </a:lnTo>
                  <a:lnTo>
                    <a:pt x="5913" y="1204"/>
                  </a:lnTo>
                  <a:lnTo>
                    <a:pt x="5892" y="1223"/>
                  </a:lnTo>
                  <a:lnTo>
                    <a:pt x="5869" y="1239"/>
                  </a:lnTo>
                  <a:lnTo>
                    <a:pt x="5845" y="1255"/>
                  </a:lnTo>
                  <a:lnTo>
                    <a:pt x="5822" y="1271"/>
                  </a:lnTo>
                  <a:lnTo>
                    <a:pt x="5802" y="1287"/>
                  </a:lnTo>
                  <a:lnTo>
                    <a:pt x="5778" y="1298"/>
                  </a:lnTo>
                  <a:lnTo>
                    <a:pt x="5755" y="1314"/>
                  </a:lnTo>
                  <a:lnTo>
                    <a:pt x="5730" y="1326"/>
                  </a:lnTo>
                  <a:lnTo>
                    <a:pt x="5707" y="1338"/>
                  </a:lnTo>
                  <a:lnTo>
                    <a:pt x="5688" y="1350"/>
                  </a:lnTo>
                  <a:lnTo>
                    <a:pt x="5663" y="1361"/>
                  </a:lnTo>
                  <a:lnTo>
                    <a:pt x="5640" y="1369"/>
                  </a:lnTo>
                  <a:lnTo>
                    <a:pt x="5616" y="1377"/>
                  </a:lnTo>
                  <a:lnTo>
                    <a:pt x="5612" y="1377"/>
                  </a:lnTo>
                  <a:lnTo>
                    <a:pt x="5608" y="1377"/>
                  </a:lnTo>
                  <a:lnTo>
                    <a:pt x="5600" y="1377"/>
                  </a:lnTo>
                  <a:lnTo>
                    <a:pt x="5596" y="1382"/>
                  </a:lnTo>
                  <a:lnTo>
                    <a:pt x="5592" y="1382"/>
                  </a:lnTo>
                  <a:lnTo>
                    <a:pt x="5588" y="1382"/>
                  </a:lnTo>
                  <a:lnTo>
                    <a:pt x="5580" y="1382"/>
                  </a:lnTo>
                  <a:lnTo>
                    <a:pt x="5577" y="1382"/>
                  </a:lnTo>
                  <a:lnTo>
                    <a:pt x="5568" y="1382"/>
                  </a:lnTo>
                  <a:lnTo>
                    <a:pt x="5565" y="1382"/>
                  </a:lnTo>
                  <a:lnTo>
                    <a:pt x="5556" y="1382"/>
                  </a:lnTo>
                  <a:lnTo>
                    <a:pt x="5552" y="1382"/>
                  </a:lnTo>
                  <a:lnTo>
                    <a:pt x="5549" y="1382"/>
                  </a:lnTo>
                  <a:lnTo>
                    <a:pt x="5540" y="1382"/>
                  </a:lnTo>
                  <a:lnTo>
                    <a:pt x="5537" y="1382"/>
                  </a:lnTo>
                  <a:lnTo>
                    <a:pt x="5529" y="1382"/>
                  </a:lnTo>
                  <a:lnTo>
                    <a:pt x="5521" y="1382"/>
                  </a:lnTo>
                  <a:lnTo>
                    <a:pt x="5517" y="1382"/>
                  </a:lnTo>
                  <a:lnTo>
                    <a:pt x="5509" y="1382"/>
                  </a:lnTo>
                  <a:lnTo>
                    <a:pt x="5505" y="1382"/>
                  </a:lnTo>
                  <a:lnTo>
                    <a:pt x="5497" y="1377"/>
                  </a:lnTo>
                  <a:lnTo>
                    <a:pt x="5493" y="1377"/>
                  </a:lnTo>
                  <a:lnTo>
                    <a:pt x="5485" y="1377"/>
                  </a:lnTo>
                  <a:lnTo>
                    <a:pt x="5482" y="1377"/>
                  </a:lnTo>
                  <a:lnTo>
                    <a:pt x="5473" y="1377"/>
                  </a:lnTo>
                  <a:lnTo>
                    <a:pt x="5469" y="1377"/>
                  </a:lnTo>
                  <a:lnTo>
                    <a:pt x="5461" y="1373"/>
                  </a:lnTo>
                  <a:lnTo>
                    <a:pt x="5454" y="1373"/>
                  </a:lnTo>
                  <a:lnTo>
                    <a:pt x="5450" y="1373"/>
                  </a:lnTo>
                  <a:lnTo>
                    <a:pt x="5445" y="1373"/>
                  </a:lnTo>
                  <a:lnTo>
                    <a:pt x="5438" y="1373"/>
                  </a:lnTo>
                  <a:lnTo>
                    <a:pt x="5434" y="1369"/>
                  </a:lnTo>
                  <a:lnTo>
                    <a:pt x="5426" y="1369"/>
                  </a:lnTo>
                  <a:lnTo>
                    <a:pt x="5422" y="1369"/>
                  </a:lnTo>
                  <a:lnTo>
                    <a:pt x="5414" y="1369"/>
                  </a:lnTo>
                  <a:lnTo>
                    <a:pt x="5410" y="1366"/>
                  </a:lnTo>
                  <a:lnTo>
                    <a:pt x="5406" y="1366"/>
                  </a:lnTo>
                  <a:lnTo>
                    <a:pt x="5398" y="1366"/>
                  </a:lnTo>
                  <a:lnTo>
                    <a:pt x="5394" y="1366"/>
                  </a:lnTo>
                  <a:lnTo>
                    <a:pt x="5390" y="1366"/>
                  </a:lnTo>
                  <a:lnTo>
                    <a:pt x="5287" y="1290"/>
                  </a:lnTo>
                  <a:lnTo>
                    <a:pt x="5295" y="1282"/>
                  </a:lnTo>
                  <a:lnTo>
                    <a:pt x="5303" y="1274"/>
                  </a:lnTo>
                  <a:lnTo>
                    <a:pt x="5315" y="1266"/>
                  </a:lnTo>
                  <a:lnTo>
                    <a:pt x="5331" y="1255"/>
                  </a:lnTo>
                  <a:lnTo>
                    <a:pt x="5346" y="1246"/>
                  </a:lnTo>
                  <a:lnTo>
                    <a:pt x="5366" y="1234"/>
                  </a:lnTo>
                  <a:lnTo>
                    <a:pt x="5387" y="1223"/>
                  </a:lnTo>
                  <a:lnTo>
                    <a:pt x="5406" y="1207"/>
                  </a:lnTo>
                  <a:lnTo>
                    <a:pt x="5429" y="1195"/>
                  </a:lnTo>
                  <a:lnTo>
                    <a:pt x="5454" y="1179"/>
                  </a:lnTo>
                  <a:lnTo>
                    <a:pt x="5477" y="1164"/>
                  </a:lnTo>
                  <a:lnTo>
                    <a:pt x="5505" y="1151"/>
                  </a:lnTo>
                  <a:lnTo>
                    <a:pt x="5533" y="1136"/>
                  </a:lnTo>
                  <a:lnTo>
                    <a:pt x="5561" y="1120"/>
                  </a:lnTo>
                  <a:lnTo>
                    <a:pt x="5592" y="1104"/>
                  </a:lnTo>
                  <a:lnTo>
                    <a:pt x="5619" y="1088"/>
                  </a:lnTo>
                  <a:lnTo>
                    <a:pt x="5647" y="1069"/>
                  </a:lnTo>
                  <a:lnTo>
                    <a:pt x="5679" y="1053"/>
                  </a:lnTo>
                  <a:lnTo>
                    <a:pt x="5707" y="1037"/>
                  </a:lnTo>
                  <a:lnTo>
                    <a:pt x="5739" y="1021"/>
                  </a:lnTo>
                  <a:lnTo>
                    <a:pt x="5766" y="1005"/>
                  </a:lnTo>
                  <a:lnTo>
                    <a:pt x="5797" y="989"/>
                  </a:lnTo>
                  <a:lnTo>
                    <a:pt x="5825" y="973"/>
                  </a:lnTo>
                  <a:lnTo>
                    <a:pt x="5853" y="958"/>
                  </a:lnTo>
                  <a:lnTo>
                    <a:pt x="5877" y="942"/>
                  </a:lnTo>
                  <a:lnTo>
                    <a:pt x="5905" y="930"/>
                  </a:lnTo>
                  <a:lnTo>
                    <a:pt x="5929" y="914"/>
                  </a:lnTo>
                  <a:lnTo>
                    <a:pt x="5952" y="903"/>
                  </a:lnTo>
                  <a:lnTo>
                    <a:pt x="5972" y="887"/>
                  </a:lnTo>
                  <a:lnTo>
                    <a:pt x="5992" y="875"/>
                  </a:lnTo>
                  <a:lnTo>
                    <a:pt x="6012" y="863"/>
                  </a:lnTo>
                  <a:lnTo>
                    <a:pt x="6028" y="850"/>
                  </a:lnTo>
                  <a:lnTo>
                    <a:pt x="6040" y="843"/>
                  </a:lnTo>
                  <a:lnTo>
                    <a:pt x="6051" y="831"/>
                  </a:lnTo>
                  <a:lnTo>
                    <a:pt x="6063" y="824"/>
                  </a:lnTo>
                  <a:lnTo>
                    <a:pt x="6071" y="815"/>
                  </a:lnTo>
                  <a:lnTo>
                    <a:pt x="6075" y="811"/>
                  </a:lnTo>
                  <a:lnTo>
                    <a:pt x="6075" y="803"/>
                  </a:lnTo>
                  <a:lnTo>
                    <a:pt x="6075" y="799"/>
                  </a:lnTo>
                  <a:lnTo>
                    <a:pt x="6071" y="799"/>
                  </a:lnTo>
                  <a:lnTo>
                    <a:pt x="6028" y="780"/>
                  </a:lnTo>
                  <a:lnTo>
                    <a:pt x="5987" y="764"/>
                  </a:lnTo>
                  <a:lnTo>
                    <a:pt x="5948" y="752"/>
                  </a:lnTo>
                  <a:lnTo>
                    <a:pt x="5908" y="736"/>
                  </a:lnTo>
                  <a:lnTo>
                    <a:pt x="5869" y="725"/>
                  </a:lnTo>
                  <a:lnTo>
                    <a:pt x="5834" y="709"/>
                  </a:lnTo>
                  <a:lnTo>
                    <a:pt x="5797" y="697"/>
                  </a:lnTo>
                  <a:lnTo>
                    <a:pt x="5762" y="688"/>
                  </a:lnTo>
                  <a:lnTo>
                    <a:pt x="5730" y="676"/>
                  </a:lnTo>
                  <a:lnTo>
                    <a:pt x="5699" y="669"/>
                  </a:lnTo>
                  <a:lnTo>
                    <a:pt x="5667" y="660"/>
                  </a:lnTo>
                  <a:lnTo>
                    <a:pt x="5640" y="653"/>
                  </a:lnTo>
                  <a:lnTo>
                    <a:pt x="5608" y="646"/>
                  </a:lnTo>
                  <a:lnTo>
                    <a:pt x="5580" y="637"/>
                  </a:lnTo>
                  <a:lnTo>
                    <a:pt x="5556" y="630"/>
                  </a:lnTo>
                  <a:lnTo>
                    <a:pt x="5529" y="625"/>
                  </a:lnTo>
                  <a:lnTo>
                    <a:pt x="5505" y="621"/>
                  </a:lnTo>
                  <a:lnTo>
                    <a:pt x="5482" y="614"/>
                  </a:lnTo>
                  <a:lnTo>
                    <a:pt x="5461" y="609"/>
                  </a:lnTo>
                  <a:lnTo>
                    <a:pt x="5438" y="605"/>
                  </a:lnTo>
                  <a:lnTo>
                    <a:pt x="5418" y="602"/>
                  </a:lnTo>
                  <a:lnTo>
                    <a:pt x="5402" y="602"/>
                  </a:lnTo>
                  <a:lnTo>
                    <a:pt x="5382" y="598"/>
                  </a:lnTo>
                  <a:lnTo>
                    <a:pt x="5366" y="593"/>
                  </a:lnTo>
                  <a:lnTo>
                    <a:pt x="5350" y="593"/>
                  </a:lnTo>
                  <a:lnTo>
                    <a:pt x="5334" y="593"/>
                  </a:lnTo>
                  <a:lnTo>
                    <a:pt x="5319" y="590"/>
                  </a:lnTo>
                  <a:lnTo>
                    <a:pt x="5307" y="590"/>
                  </a:lnTo>
                  <a:lnTo>
                    <a:pt x="5295" y="590"/>
                  </a:lnTo>
                  <a:lnTo>
                    <a:pt x="5283" y="590"/>
                  </a:lnTo>
                  <a:lnTo>
                    <a:pt x="5276" y="586"/>
                  </a:lnTo>
                  <a:lnTo>
                    <a:pt x="5267" y="586"/>
                  </a:lnTo>
                  <a:lnTo>
                    <a:pt x="5255" y="586"/>
                  </a:lnTo>
                  <a:lnTo>
                    <a:pt x="5251" y="586"/>
                  </a:lnTo>
                  <a:lnTo>
                    <a:pt x="5244" y="586"/>
                  </a:lnTo>
                  <a:lnTo>
                    <a:pt x="5239" y="586"/>
                  </a:lnTo>
                  <a:lnTo>
                    <a:pt x="5236" y="586"/>
                  </a:lnTo>
                  <a:lnTo>
                    <a:pt x="5232" y="586"/>
                  </a:lnTo>
                  <a:lnTo>
                    <a:pt x="5228" y="586"/>
                  </a:lnTo>
                  <a:lnTo>
                    <a:pt x="4013" y="1405"/>
                  </a:lnTo>
                  <a:lnTo>
                    <a:pt x="3997" y="1413"/>
                  </a:lnTo>
                  <a:lnTo>
                    <a:pt x="3982" y="1421"/>
                  </a:lnTo>
                  <a:lnTo>
                    <a:pt x="3970" y="1433"/>
                  </a:lnTo>
                  <a:lnTo>
                    <a:pt x="3954" y="1440"/>
                  </a:lnTo>
                  <a:lnTo>
                    <a:pt x="3942" y="1449"/>
                  </a:lnTo>
                  <a:lnTo>
                    <a:pt x="3929" y="1456"/>
                  </a:lnTo>
                  <a:lnTo>
                    <a:pt x="3918" y="1465"/>
                  </a:lnTo>
                  <a:lnTo>
                    <a:pt x="3906" y="1472"/>
                  </a:lnTo>
                  <a:lnTo>
                    <a:pt x="3894" y="1480"/>
                  </a:lnTo>
                  <a:lnTo>
                    <a:pt x="3882" y="1488"/>
                  </a:lnTo>
                  <a:lnTo>
                    <a:pt x="3871" y="1496"/>
                  </a:lnTo>
                  <a:lnTo>
                    <a:pt x="3859" y="1500"/>
                  </a:lnTo>
                  <a:lnTo>
                    <a:pt x="3850" y="1508"/>
                  </a:lnTo>
                  <a:lnTo>
                    <a:pt x="3839" y="1516"/>
                  </a:lnTo>
                  <a:lnTo>
                    <a:pt x="3827" y="1519"/>
                  </a:lnTo>
                  <a:lnTo>
                    <a:pt x="3819" y="1528"/>
                  </a:lnTo>
                  <a:lnTo>
                    <a:pt x="3807" y="1532"/>
                  </a:lnTo>
                  <a:lnTo>
                    <a:pt x="3795" y="1540"/>
                  </a:lnTo>
                  <a:lnTo>
                    <a:pt x="3787" y="1544"/>
                  </a:lnTo>
                  <a:lnTo>
                    <a:pt x="3776" y="1547"/>
                  </a:lnTo>
                  <a:lnTo>
                    <a:pt x="3764" y="1556"/>
                  </a:lnTo>
                  <a:lnTo>
                    <a:pt x="3751" y="1560"/>
                  </a:lnTo>
                  <a:lnTo>
                    <a:pt x="3739" y="1563"/>
                  </a:lnTo>
                  <a:lnTo>
                    <a:pt x="3728" y="1567"/>
                  </a:lnTo>
                  <a:lnTo>
                    <a:pt x="3716" y="1575"/>
                  </a:lnTo>
                  <a:lnTo>
                    <a:pt x="3704" y="1579"/>
                  </a:lnTo>
                  <a:lnTo>
                    <a:pt x="3692" y="1583"/>
                  </a:lnTo>
                  <a:lnTo>
                    <a:pt x="3681" y="1588"/>
                  </a:lnTo>
                  <a:lnTo>
                    <a:pt x="3665" y="1591"/>
                  </a:lnTo>
                  <a:lnTo>
                    <a:pt x="3653" y="1595"/>
                  </a:lnTo>
                  <a:lnTo>
                    <a:pt x="3637" y="1599"/>
                  </a:lnTo>
                  <a:lnTo>
                    <a:pt x="3621" y="1602"/>
                  </a:lnTo>
                  <a:lnTo>
                    <a:pt x="3605" y="1607"/>
                  </a:lnTo>
                  <a:lnTo>
                    <a:pt x="3586" y="1611"/>
                  </a:lnTo>
                  <a:lnTo>
                    <a:pt x="3570" y="1614"/>
                  </a:lnTo>
                  <a:lnTo>
                    <a:pt x="3550" y="1618"/>
                  </a:lnTo>
                  <a:lnTo>
                    <a:pt x="3530" y="1623"/>
                  </a:lnTo>
                  <a:lnTo>
                    <a:pt x="3510" y="1627"/>
                  </a:lnTo>
                  <a:lnTo>
                    <a:pt x="3491" y="1627"/>
                  </a:lnTo>
                  <a:lnTo>
                    <a:pt x="3466" y="1630"/>
                  </a:lnTo>
                  <a:lnTo>
                    <a:pt x="3459" y="1634"/>
                  </a:lnTo>
                  <a:lnTo>
                    <a:pt x="3447" y="1634"/>
                  </a:lnTo>
                  <a:lnTo>
                    <a:pt x="3435" y="1639"/>
                  </a:lnTo>
                  <a:lnTo>
                    <a:pt x="3424" y="1642"/>
                  </a:lnTo>
                  <a:lnTo>
                    <a:pt x="3408" y="1646"/>
                  </a:lnTo>
                  <a:lnTo>
                    <a:pt x="3396" y="1655"/>
                  </a:lnTo>
                  <a:lnTo>
                    <a:pt x="3380" y="1658"/>
                  </a:lnTo>
                  <a:lnTo>
                    <a:pt x="3368" y="1667"/>
                  </a:lnTo>
                  <a:lnTo>
                    <a:pt x="3352" y="1670"/>
                  </a:lnTo>
                  <a:lnTo>
                    <a:pt x="3336" y="1678"/>
                  </a:lnTo>
                  <a:lnTo>
                    <a:pt x="3320" y="1686"/>
                  </a:lnTo>
                  <a:lnTo>
                    <a:pt x="3304" y="1694"/>
                  </a:lnTo>
                  <a:lnTo>
                    <a:pt x="3288" y="1702"/>
                  </a:lnTo>
                  <a:lnTo>
                    <a:pt x="3273" y="1710"/>
                  </a:lnTo>
                  <a:lnTo>
                    <a:pt x="3257" y="1718"/>
                  </a:lnTo>
                  <a:lnTo>
                    <a:pt x="3241" y="1725"/>
                  </a:lnTo>
                  <a:lnTo>
                    <a:pt x="3225" y="1734"/>
                  </a:lnTo>
                  <a:lnTo>
                    <a:pt x="3206" y="1745"/>
                  </a:lnTo>
                  <a:lnTo>
                    <a:pt x="3190" y="1753"/>
                  </a:lnTo>
                  <a:lnTo>
                    <a:pt x="3174" y="1761"/>
                  </a:lnTo>
                  <a:lnTo>
                    <a:pt x="3154" y="1769"/>
                  </a:lnTo>
                  <a:lnTo>
                    <a:pt x="3138" y="1781"/>
                  </a:lnTo>
                  <a:lnTo>
                    <a:pt x="3118" y="1789"/>
                  </a:lnTo>
                  <a:lnTo>
                    <a:pt x="3102" y="1797"/>
                  </a:lnTo>
                  <a:lnTo>
                    <a:pt x="3086" y="1805"/>
                  </a:lnTo>
                  <a:lnTo>
                    <a:pt x="3067" y="1813"/>
                  </a:lnTo>
                  <a:lnTo>
                    <a:pt x="3051" y="1820"/>
                  </a:lnTo>
                  <a:lnTo>
                    <a:pt x="3035" y="1829"/>
                  </a:lnTo>
                  <a:lnTo>
                    <a:pt x="3015" y="1836"/>
                  </a:lnTo>
                  <a:lnTo>
                    <a:pt x="3000" y="1845"/>
                  </a:lnTo>
                  <a:lnTo>
                    <a:pt x="2984" y="1848"/>
                  </a:lnTo>
                  <a:lnTo>
                    <a:pt x="2968" y="1856"/>
                  </a:lnTo>
                  <a:lnTo>
                    <a:pt x="2952" y="1860"/>
                  </a:lnTo>
                  <a:lnTo>
                    <a:pt x="2936" y="1868"/>
                  </a:lnTo>
                  <a:lnTo>
                    <a:pt x="2920" y="1872"/>
                  </a:lnTo>
                  <a:lnTo>
                    <a:pt x="2905" y="1876"/>
                  </a:lnTo>
                  <a:lnTo>
                    <a:pt x="2889" y="1880"/>
                  </a:lnTo>
                  <a:lnTo>
                    <a:pt x="2877" y="1880"/>
                  </a:lnTo>
                  <a:lnTo>
                    <a:pt x="2861" y="1884"/>
                  </a:lnTo>
                  <a:lnTo>
                    <a:pt x="2850" y="1884"/>
                  </a:lnTo>
                  <a:lnTo>
                    <a:pt x="2845" y="1884"/>
                  </a:lnTo>
                  <a:lnTo>
                    <a:pt x="2841" y="1884"/>
                  </a:lnTo>
                  <a:lnTo>
                    <a:pt x="2838" y="1884"/>
                  </a:lnTo>
                  <a:lnTo>
                    <a:pt x="2834" y="1884"/>
                  </a:lnTo>
                  <a:lnTo>
                    <a:pt x="2825" y="1884"/>
                  </a:lnTo>
                  <a:lnTo>
                    <a:pt x="2822" y="1884"/>
                  </a:lnTo>
                  <a:lnTo>
                    <a:pt x="2818" y="1880"/>
                  </a:lnTo>
                  <a:lnTo>
                    <a:pt x="2813" y="1880"/>
                  </a:lnTo>
                  <a:lnTo>
                    <a:pt x="2810" y="1880"/>
                  </a:lnTo>
                  <a:lnTo>
                    <a:pt x="2806" y="1876"/>
                  </a:lnTo>
                  <a:lnTo>
                    <a:pt x="2802" y="1876"/>
                  </a:lnTo>
                  <a:lnTo>
                    <a:pt x="2797" y="1876"/>
                  </a:lnTo>
                  <a:lnTo>
                    <a:pt x="2794" y="1872"/>
                  </a:lnTo>
                  <a:lnTo>
                    <a:pt x="2790" y="1872"/>
                  </a:lnTo>
                  <a:lnTo>
                    <a:pt x="2786" y="1868"/>
                  </a:lnTo>
                  <a:lnTo>
                    <a:pt x="2782" y="1864"/>
                  </a:lnTo>
                  <a:lnTo>
                    <a:pt x="2778" y="1864"/>
                  </a:lnTo>
                  <a:lnTo>
                    <a:pt x="2774" y="1860"/>
                  </a:lnTo>
                  <a:lnTo>
                    <a:pt x="2770" y="1860"/>
                  </a:lnTo>
                  <a:lnTo>
                    <a:pt x="2766" y="1856"/>
                  </a:lnTo>
                  <a:lnTo>
                    <a:pt x="2762" y="1852"/>
                  </a:lnTo>
                  <a:lnTo>
                    <a:pt x="2758" y="1848"/>
                  </a:lnTo>
                  <a:lnTo>
                    <a:pt x="2755" y="1845"/>
                  </a:lnTo>
                  <a:lnTo>
                    <a:pt x="2750" y="1840"/>
                  </a:lnTo>
                  <a:lnTo>
                    <a:pt x="2750" y="1836"/>
                  </a:lnTo>
                  <a:lnTo>
                    <a:pt x="2746" y="1836"/>
                  </a:lnTo>
                  <a:lnTo>
                    <a:pt x="2743" y="1833"/>
                  </a:lnTo>
                  <a:lnTo>
                    <a:pt x="2743" y="1829"/>
                  </a:lnTo>
                  <a:lnTo>
                    <a:pt x="2743" y="1824"/>
                  </a:lnTo>
                  <a:lnTo>
                    <a:pt x="2739" y="1820"/>
                  </a:lnTo>
                  <a:lnTo>
                    <a:pt x="2739" y="1817"/>
                  </a:lnTo>
                  <a:lnTo>
                    <a:pt x="2739" y="1813"/>
                  </a:lnTo>
                  <a:lnTo>
                    <a:pt x="2739" y="1808"/>
                  </a:lnTo>
                  <a:lnTo>
                    <a:pt x="2739" y="1805"/>
                  </a:lnTo>
                  <a:lnTo>
                    <a:pt x="2739" y="1801"/>
                  </a:lnTo>
                  <a:lnTo>
                    <a:pt x="2739" y="1797"/>
                  </a:lnTo>
                  <a:lnTo>
                    <a:pt x="2743" y="1792"/>
                  </a:lnTo>
                  <a:lnTo>
                    <a:pt x="2746" y="1781"/>
                  </a:lnTo>
                  <a:lnTo>
                    <a:pt x="2755" y="1769"/>
                  </a:lnTo>
                  <a:lnTo>
                    <a:pt x="2762" y="1757"/>
                  </a:lnTo>
                  <a:lnTo>
                    <a:pt x="2770" y="1741"/>
                  </a:lnTo>
                  <a:lnTo>
                    <a:pt x="2778" y="1725"/>
                  </a:lnTo>
                  <a:lnTo>
                    <a:pt x="2790" y="1713"/>
                  </a:lnTo>
                  <a:lnTo>
                    <a:pt x="2797" y="1697"/>
                  </a:lnTo>
                  <a:lnTo>
                    <a:pt x="2810" y="1678"/>
                  </a:lnTo>
                  <a:lnTo>
                    <a:pt x="2818" y="1662"/>
                  </a:lnTo>
                  <a:lnTo>
                    <a:pt x="2829" y="1646"/>
                  </a:lnTo>
                  <a:lnTo>
                    <a:pt x="2841" y="1630"/>
                  </a:lnTo>
                  <a:lnTo>
                    <a:pt x="2853" y="1611"/>
                  </a:lnTo>
                  <a:lnTo>
                    <a:pt x="2866" y="1595"/>
                  </a:lnTo>
                  <a:lnTo>
                    <a:pt x="2877" y="1575"/>
                  </a:lnTo>
                  <a:lnTo>
                    <a:pt x="2889" y="1556"/>
                  </a:lnTo>
                  <a:lnTo>
                    <a:pt x="2897" y="1540"/>
                  </a:lnTo>
                  <a:lnTo>
                    <a:pt x="2908" y="1519"/>
                  </a:lnTo>
                  <a:lnTo>
                    <a:pt x="2920" y="1504"/>
                  </a:lnTo>
                  <a:lnTo>
                    <a:pt x="2933" y="1484"/>
                  </a:lnTo>
                  <a:lnTo>
                    <a:pt x="2945" y="1468"/>
                  </a:lnTo>
                  <a:lnTo>
                    <a:pt x="2956" y="1449"/>
                  </a:lnTo>
                  <a:lnTo>
                    <a:pt x="2964" y="1433"/>
                  </a:lnTo>
                  <a:lnTo>
                    <a:pt x="2976" y="1413"/>
                  </a:lnTo>
                  <a:lnTo>
                    <a:pt x="2984" y="1397"/>
                  </a:lnTo>
                  <a:lnTo>
                    <a:pt x="2992" y="1382"/>
                  </a:lnTo>
                  <a:lnTo>
                    <a:pt x="3003" y="1366"/>
                  </a:lnTo>
                  <a:lnTo>
                    <a:pt x="3012" y="1350"/>
                  </a:lnTo>
                  <a:lnTo>
                    <a:pt x="3015" y="1338"/>
                  </a:lnTo>
                  <a:lnTo>
                    <a:pt x="3024" y="1322"/>
                  </a:lnTo>
                  <a:lnTo>
                    <a:pt x="3031" y="1310"/>
                  </a:lnTo>
                  <a:lnTo>
                    <a:pt x="3035" y="1298"/>
                  </a:lnTo>
                  <a:lnTo>
                    <a:pt x="3040" y="1287"/>
                  </a:lnTo>
                  <a:lnTo>
                    <a:pt x="3043" y="1274"/>
                  </a:lnTo>
                  <a:lnTo>
                    <a:pt x="3047" y="1266"/>
                  </a:lnTo>
                  <a:lnTo>
                    <a:pt x="3047" y="1259"/>
                  </a:lnTo>
                  <a:lnTo>
                    <a:pt x="3047" y="1250"/>
                  </a:lnTo>
                  <a:lnTo>
                    <a:pt x="3047" y="1243"/>
                  </a:lnTo>
                  <a:lnTo>
                    <a:pt x="3047" y="1239"/>
                  </a:lnTo>
                  <a:lnTo>
                    <a:pt x="3043" y="1234"/>
                  </a:lnTo>
                  <a:lnTo>
                    <a:pt x="3040" y="1231"/>
                  </a:lnTo>
                  <a:lnTo>
                    <a:pt x="3008" y="1215"/>
                  </a:lnTo>
                  <a:lnTo>
                    <a:pt x="2972" y="1195"/>
                  </a:lnTo>
                  <a:lnTo>
                    <a:pt x="2940" y="1183"/>
                  </a:lnTo>
                  <a:lnTo>
                    <a:pt x="2908" y="1172"/>
                  </a:lnTo>
                  <a:lnTo>
                    <a:pt x="2881" y="1160"/>
                  </a:lnTo>
                  <a:lnTo>
                    <a:pt x="2853" y="1148"/>
                  </a:lnTo>
                  <a:lnTo>
                    <a:pt x="2825" y="1139"/>
                  </a:lnTo>
                  <a:lnTo>
                    <a:pt x="2797" y="1136"/>
                  </a:lnTo>
                  <a:lnTo>
                    <a:pt x="2770" y="1128"/>
                  </a:lnTo>
                  <a:lnTo>
                    <a:pt x="2746" y="1123"/>
                  </a:lnTo>
                  <a:lnTo>
                    <a:pt x="2723" y="1120"/>
                  </a:lnTo>
                  <a:lnTo>
                    <a:pt x="2699" y="1120"/>
                  </a:lnTo>
                  <a:lnTo>
                    <a:pt x="2675" y="1120"/>
                  </a:lnTo>
                  <a:lnTo>
                    <a:pt x="2655" y="1120"/>
                  </a:lnTo>
                  <a:lnTo>
                    <a:pt x="2632" y="1120"/>
                  </a:lnTo>
                  <a:lnTo>
                    <a:pt x="2612" y="1120"/>
                  </a:lnTo>
                  <a:lnTo>
                    <a:pt x="2593" y="1123"/>
                  </a:lnTo>
                  <a:lnTo>
                    <a:pt x="2568" y="1128"/>
                  </a:lnTo>
                  <a:lnTo>
                    <a:pt x="2549" y="1132"/>
                  </a:lnTo>
                  <a:lnTo>
                    <a:pt x="2529" y="1136"/>
                  </a:lnTo>
                  <a:lnTo>
                    <a:pt x="2513" y="1139"/>
                  </a:lnTo>
                  <a:lnTo>
                    <a:pt x="2493" y="1148"/>
                  </a:lnTo>
                  <a:lnTo>
                    <a:pt x="2473" y="1151"/>
                  </a:lnTo>
                  <a:lnTo>
                    <a:pt x="2454" y="1155"/>
                  </a:lnTo>
                  <a:lnTo>
                    <a:pt x="2438" y="1164"/>
                  </a:lnTo>
                  <a:lnTo>
                    <a:pt x="2418" y="1172"/>
                  </a:lnTo>
                  <a:lnTo>
                    <a:pt x="2398" y="1176"/>
                  </a:lnTo>
                  <a:lnTo>
                    <a:pt x="2382" y="1183"/>
                  </a:lnTo>
                  <a:lnTo>
                    <a:pt x="2362" y="1188"/>
                  </a:lnTo>
                  <a:lnTo>
                    <a:pt x="2343" y="1195"/>
                  </a:lnTo>
                  <a:lnTo>
                    <a:pt x="2323" y="1199"/>
                  </a:lnTo>
                  <a:lnTo>
                    <a:pt x="2307" y="1204"/>
                  </a:lnTo>
                  <a:lnTo>
                    <a:pt x="2287" y="1211"/>
                  </a:lnTo>
                  <a:lnTo>
                    <a:pt x="2267" y="1215"/>
                  </a:lnTo>
                  <a:lnTo>
                    <a:pt x="2248" y="1218"/>
                  </a:lnTo>
                  <a:lnTo>
                    <a:pt x="2224" y="1223"/>
                  </a:lnTo>
                  <a:lnTo>
                    <a:pt x="2204" y="1227"/>
                  </a:lnTo>
                  <a:lnTo>
                    <a:pt x="2184" y="1227"/>
                  </a:lnTo>
                  <a:lnTo>
                    <a:pt x="2160" y="1227"/>
                  </a:lnTo>
                  <a:lnTo>
                    <a:pt x="2141" y="1227"/>
                  </a:lnTo>
                  <a:lnTo>
                    <a:pt x="2133" y="1227"/>
                  </a:lnTo>
                  <a:lnTo>
                    <a:pt x="2125" y="1227"/>
                  </a:lnTo>
                  <a:lnTo>
                    <a:pt x="2117" y="1227"/>
                  </a:lnTo>
                  <a:lnTo>
                    <a:pt x="2109" y="1227"/>
                  </a:lnTo>
                  <a:lnTo>
                    <a:pt x="2102" y="1227"/>
                  </a:lnTo>
                  <a:lnTo>
                    <a:pt x="2093" y="1223"/>
                  </a:lnTo>
                  <a:lnTo>
                    <a:pt x="2081" y="1223"/>
                  </a:lnTo>
                  <a:lnTo>
                    <a:pt x="2070" y="1218"/>
                  </a:lnTo>
                  <a:lnTo>
                    <a:pt x="2061" y="1218"/>
                  </a:lnTo>
                  <a:lnTo>
                    <a:pt x="2049" y="1215"/>
                  </a:lnTo>
                  <a:lnTo>
                    <a:pt x="2038" y="1211"/>
                  </a:lnTo>
                  <a:lnTo>
                    <a:pt x="2026" y="1211"/>
                  </a:lnTo>
                  <a:lnTo>
                    <a:pt x="2014" y="1207"/>
                  </a:lnTo>
                  <a:lnTo>
                    <a:pt x="2003" y="1204"/>
                  </a:lnTo>
                  <a:lnTo>
                    <a:pt x="1991" y="1199"/>
                  </a:lnTo>
                  <a:lnTo>
                    <a:pt x="1979" y="1195"/>
                  </a:lnTo>
                  <a:lnTo>
                    <a:pt x="1966" y="1192"/>
                  </a:lnTo>
                  <a:lnTo>
                    <a:pt x="1955" y="1188"/>
                  </a:lnTo>
                  <a:lnTo>
                    <a:pt x="1947" y="1183"/>
                  </a:lnTo>
                  <a:lnTo>
                    <a:pt x="1935" y="1179"/>
                  </a:lnTo>
                  <a:lnTo>
                    <a:pt x="1924" y="1176"/>
                  </a:lnTo>
                  <a:lnTo>
                    <a:pt x="1911" y="1172"/>
                  </a:lnTo>
                  <a:lnTo>
                    <a:pt x="1903" y="1167"/>
                  </a:lnTo>
                  <a:lnTo>
                    <a:pt x="1892" y="1164"/>
                  </a:lnTo>
                  <a:lnTo>
                    <a:pt x="1883" y="1160"/>
                  </a:lnTo>
                  <a:lnTo>
                    <a:pt x="1876" y="1151"/>
                  </a:lnTo>
                  <a:lnTo>
                    <a:pt x="1868" y="1148"/>
                  </a:lnTo>
                  <a:lnTo>
                    <a:pt x="1860" y="1144"/>
                  </a:lnTo>
                  <a:lnTo>
                    <a:pt x="1856" y="1136"/>
                  </a:lnTo>
                  <a:lnTo>
                    <a:pt x="1848" y="1132"/>
                  </a:lnTo>
                  <a:lnTo>
                    <a:pt x="1844" y="1128"/>
                  </a:lnTo>
                  <a:lnTo>
                    <a:pt x="1840" y="1120"/>
                  </a:lnTo>
                  <a:lnTo>
                    <a:pt x="1836" y="1116"/>
                  </a:lnTo>
                  <a:lnTo>
                    <a:pt x="1836" y="1112"/>
                  </a:lnTo>
                  <a:lnTo>
                    <a:pt x="1836" y="1104"/>
                  </a:lnTo>
                  <a:lnTo>
                    <a:pt x="1836" y="1100"/>
                  </a:lnTo>
                  <a:lnTo>
                    <a:pt x="1836" y="1093"/>
                  </a:lnTo>
                  <a:lnTo>
                    <a:pt x="1840" y="1088"/>
                  </a:lnTo>
                  <a:lnTo>
                    <a:pt x="1844" y="1081"/>
                  </a:lnTo>
                  <a:lnTo>
                    <a:pt x="1852" y="1077"/>
                  </a:lnTo>
                  <a:lnTo>
                    <a:pt x="1856" y="1072"/>
                  </a:lnTo>
                  <a:lnTo>
                    <a:pt x="1864" y="1065"/>
                  </a:lnTo>
                  <a:lnTo>
                    <a:pt x="1871" y="1061"/>
                  </a:lnTo>
                  <a:lnTo>
                    <a:pt x="1876" y="1053"/>
                  </a:lnTo>
                  <a:lnTo>
                    <a:pt x="1883" y="1049"/>
                  </a:lnTo>
                  <a:lnTo>
                    <a:pt x="1892" y="1045"/>
                  </a:lnTo>
                  <a:lnTo>
                    <a:pt x="1899" y="1041"/>
                  </a:lnTo>
                  <a:lnTo>
                    <a:pt x="1908" y="1037"/>
                  </a:lnTo>
                  <a:lnTo>
                    <a:pt x="1911" y="1033"/>
                  </a:lnTo>
                  <a:lnTo>
                    <a:pt x="1919" y="1029"/>
                  </a:lnTo>
                  <a:lnTo>
                    <a:pt x="1927" y="1025"/>
                  </a:lnTo>
                  <a:lnTo>
                    <a:pt x="1935" y="1021"/>
                  </a:lnTo>
                  <a:lnTo>
                    <a:pt x="1943" y="1017"/>
                  </a:lnTo>
                  <a:lnTo>
                    <a:pt x="1951" y="1014"/>
                  </a:lnTo>
                  <a:lnTo>
                    <a:pt x="1959" y="1009"/>
                  </a:lnTo>
                  <a:lnTo>
                    <a:pt x="1966" y="1005"/>
                  </a:lnTo>
                  <a:lnTo>
                    <a:pt x="1975" y="1001"/>
                  </a:lnTo>
                  <a:lnTo>
                    <a:pt x="1987" y="1001"/>
                  </a:lnTo>
                  <a:lnTo>
                    <a:pt x="1994" y="998"/>
                  </a:lnTo>
                  <a:lnTo>
                    <a:pt x="2003" y="993"/>
                  </a:lnTo>
                  <a:lnTo>
                    <a:pt x="2010" y="989"/>
                  </a:lnTo>
                  <a:lnTo>
                    <a:pt x="2019" y="989"/>
                  </a:lnTo>
                  <a:lnTo>
                    <a:pt x="2026" y="986"/>
                  </a:lnTo>
                  <a:lnTo>
                    <a:pt x="2033" y="986"/>
                  </a:lnTo>
                  <a:lnTo>
                    <a:pt x="2042" y="982"/>
                  </a:lnTo>
                  <a:lnTo>
                    <a:pt x="2049" y="977"/>
                  </a:lnTo>
                  <a:lnTo>
                    <a:pt x="2061" y="977"/>
                  </a:lnTo>
                  <a:lnTo>
                    <a:pt x="2070" y="973"/>
                  </a:lnTo>
                  <a:lnTo>
                    <a:pt x="2077" y="973"/>
                  </a:lnTo>
                  <a:lnTo>
                    <a:pt x="2086" y="970"/>
                  </a:lnTo>
                  <a:lnTo>
                    <a:pt x="2093" y="970"/>
                  </a:lnTo>
                  <a:lnTo>
                    <a:pt x="2102" y="966"/>
                  </a:lnTo>
                  <a:lnTo>
                    <a:pt x="2109" y="966"/>
                  </a:lnTo>
                  <a:lnTo>
                    <a:pt x="2117" y="966"/>
                  </a:lnTo>
                  <a:lnTo>
                    <a:pt x="2125" y="961"/>
                  </a:lnTo>
                  <a:lnTo>
                    <a:pt x="2133" y="961"/>
                  </a:lnTo>
                  <a:lnTo>
                    <a:pt x="2141" y="958"/>
                  </a:lnTo>
                  <a:lnTo>
                    <a:pt x="2149" y="958"/>
                  </a:lnTo>
                  <a:lnTo>
                    <a:pt x="2156" y="958"/>
                  </a:lnTo>
                  <a:lnTo>
                    <a:pt x="2165" y="954"/>
                  </a:lnTo>
                  <a:lnTo>
                    <a:pt x="2204" y="950"/>
                  </a:lnTo>
                  <a:lnTo>
                    <a:pt x="2244" y="942"/>
                  </a:lnTo>
                  <a:lnTo>
                    <a:pt x="2279" y="938"/>
                  </a:lnTo>
                  <a:lnTo>
                    <a:pt x="2319" y="934"/>
                  </a:lnTo>
                  <a:lnTo>
                    <a:pt x="2355" y="934"/>
                  </a:lnTo>
                  <a:lnTo>
                    <a:pt x="2390" y="930"/>
                  </a:lnTo>
                  <a:lnTo>
                    <a:pt x="2426" y="930"/>
                  </a:lnTo>
                  <a:lnTo>
                    <a:pt x="2457" y="934"/>
                  </a:lnTo>
                  <a:lnTo>
                    <a:pt x="2493" y="934"/>
                  </a:lnTo>
                  <a:lnTo>
                    <a:pt x="2524" y="938"/>
                  </a:lnTo>
                  <a:lnTo>
                    <a:pt x="2556" y="938"/>
                  </a:lnTo>
                  <a:lnTo>
                    <a:pt x="2588" y="942"/>
                  </a:lnTo>
                  <a:lnTo>
                    <a:pt x="2619" y="950"/>
                  </a:lnTo>
                  <a:lnTo>
                    <a:pt x="2651" y="954"/>
                  </a:lnTo>
                  <a:lnTo>
                    <a:pt x="2683" y="958"/>
                  </a:lnTo>
                  <a:lnTo>
                    <a:pt x="2711" y="966"/>
                  </a:lnTo>
                  <a:lnTo>
                    <a:pt x="2743" y="973"/>
                  </a:lnTo>
                  <a:lnTo>
                    <a:pt x="2770" y="982"/>
                  </a:lnTo>
                  <a:lnTo>
                    <a:pt x="2802" y="989"/>
                  </a:lnTo>
                  <a:lnTo>
                    <a:pt x="2829" y="998"/>
                  </a:lnTo>
                  <a:lnTo>
                    <a:pt x="2861" y="1005"/>
                  </a:lnTo>
                  <a:lnTo>
                    <a:pt x="2889" y="1014"/>
                  </a:lnTo>
                  <a:lnTo>
                    <a:pt x="2917" y="1021"/>
                  </a:lnTo>
                  <a:lnTo>
                    <a:pt x="2948" y="1033"/>
                  </a:lnTo>
                  <a:lnTo>
                    <a:pt x="2976" y="1041"/>
                  </a:lnTo>
                  <a:lnTo>
                    <a:pt x="3008" y="1049"/>
                  </a:lnTo>
                  <a:lnTo>
                    <a:pt x="3035" y="1056"/>
                  </a:lnTo>
                  <a:lnTo>
                    <a:pt x="3067" y="1069"/>
                  </a:lnTo>
                  <a:lnTo>
                    <a:pt x="3095" y="1077"/>
                  </a:lnTo>
                  <a:lnTo>
                    <a:pt x="3126" y="1084"/>
                  </a:lnTo>
                  <a:lnTo>
                    <a:pt x="3158" y="1093"/>
                  </a:lnTo>
                  <a:lnTo>
                    <a:pt x="3186" y="1100"/>
                  </a:lnTo>
                  <a:lnTo>
                    <a:pt x="3218" y="1109"/>
                  </a:lnTo>
                  <a:lnTo>
                    <a:pt x="3249" y="1116"/>
                  </a:lnTo>
                  <a:lnTo>
                    <a:pt x="3281" y="1123"/>
                  </a:lnTo>
                  <a:lnTo>
                    <a:pt x="3316" y="1128"/>
                  </a:lnTo>
                  <a:lnTo>
                    <a:pt x="3348" y="1136"/>
                  </a:lnTo>
                  <a:lnTo>
                    <a:pt x="3380" y="1139"/>
                  </a:lnTo>
                  <a:lnTo>
                    <a:pt x="3415" y="1144"/>
                  </a:lnTo>
                  <a:lnTo>
                    <a:pt x="3451" y="1148"/>
                  </a:lnTo>
                  <a:lnTo>
                    <a:pt x="3466" y="1148"/>
                  </a:lnTo>
                  <a:lnTo>
                    <a:pt x="3487" y="1151"/>
                  </a:lnTo>
                  <a:lnTo>
                    <a:pt x="3503" y="1151"/>
                  </a:lnTo>
                  <a:lnTo>
                    <a:pt x="3522" y="1151"/>
                  </a:lnTo>
                  <a:lnTo>
                    <a:pt x="3538" y="1151"/>
                  </a:lnTo>
                  <a:lnTo>
                    <a:pt x="3558" y="1148"/>
                  </a:lnTo>
                  <a:lnTo>
                    <a:pt x="3577" y="1148"/>
                  </a:lnTo>
                  <a:lnTo>
                    <a:pt x="3598" y="1148"/>
                  </a:lnTo>
                  <a:lnTo>
                    <a:pt x="3614" y="1144"/>
                  </a:lnTo>
                  <a:lnTo>
                    <a:pt x="3633" y="1139"/>
                  </a:lnTo>
                  <a:lnTo>
                    <a:pt x="3653" y="1139"/>
                  </a:lnTo>
                  <a:lnTo>
                    <a:pt x="3672" y="1136"/>
                  </a:lnTo>
                  <a:lnTo>
                    <a:pt x="3692" y="1132"/>
                  </a:lnTo>
                  <a:lnTo>
                    <a:pt x="3708" y="1128"/>
                  </a:lnTo>
                  <a:lnTo>
                    <a:pt x="3728" y="1123"/>
                  </a:lnTo>
                  <a:lnTo>
                    <a:pt x="3748" y="1120"/>
                  </a:lnTo>
                  <a:lnTo>
                    <a:pt x="3767" y="1112"/>
                  </a:lnTo>
                  <a:lnTo>
                    <a:pt x="3787" y="1109"/>
                  </a:lnTo>
                  <a:lnTo>
                    <a:pt x="3807" y="1100"/>
                  </a:lnTo>
                  <a:lnTo>
                    <a:pt x="3827" y="1096"/>
                  </a:lnTo>
                  <a:lnTo>
                    <a:pt x="3847" y="1088"/>
                  </a:lnTo>
                  <a:lnTo>
                    <a:pt x="3866" y="1084"/>
                  </a:lnTo>
                  <a:lnTo>
                    <a:pt x="3887" y="1077"/>
                  </a:lnTo>
                  <a:lnTo>
                    <a:pt x="3906" y="1069"/>
                  </a:lnTo>
                  <a:lnTo>
                    <a:pt x="3926" y="1065"/>
                  </a:lnTo>
                  <a:lnTo>
                    <a:pt x="3945" y="1056"/>
                  </a:lnTo>
                  <a:lnTo>
                    <a:pt x="3966" y="1049"/>
                  </a:lnTo>
                  <a:lnTo>
                    <a:pt x="3982" y="1041"/>
                  </a:lnTo>
                  <a:lnTo>
                    <a:pt x="4001" y="1033"/>
                  </a:lnTo>
                  <a:lnTo>
                    <a:pt x="4021" y="1025"/>
                  </a:lnTo>
                  <a:lnTo>
                    <a:pt x="4040" y="1017"/>
                  </a:lnTo>
                  <a:lnTo>
                    <a:pt x="4061" y="1005"/>
                  </a:lnTo>
                  <a:lnTo>
                    <a:pt x="4080" y="998"/>
                  </a:lnTo>
                  <a:lnTo>
                    <a:pt x="4096" y="989"/>
                  </a:lnTo>
                  <a:lnTo>
                    <a:pt x="4116" y="982"/>
                  </a:lnTo>
                  <a:lnTo>
                    <a:pt x="4135" y="973"/>
                  </a:lnTo>
                  <a:lnTo>
                    <a:pt x="4151" y="961"/>
                  </a:lnTo>
                  <a:lnTo>
                    <a:pt x="4172" y="954"/>
                  </a:lnTo>
                  <a:lnTo>
                    <a:pt x="4191" y="946"/>
                  </a:lnTo>
                  <a:lnTo>
                    <a:pt x="4207" y="934"/>
                  </a:lnTo>
                  <a:lnTo>
                    <a:pt x="4223" y="926"/>
                  </a:lnTo>
                  <a:lnTo>
                    <a:pt x="4239" y="919"/>
                  </a:lnTo>
                  <a:lnTo>
                    <a:pt x="4258" y="906"/>
                  </a:lnTo>
                  <a:lnTo>
                    <a:pt x="4274" y="894"/>
                  </a:lnTo>
                  <a:lnTo>
                    <a:pt x="4294" y="882"/>
                  </a:lnTo>
                  <a:lnTo>
                    <a:pt x="4313" y="871"/>
                  </a:lnTo>
                  <a:lnTo>
                    <a:pt x="4334" y="855"/>
                  </a:lnTo>
                  <a:lnTo>
                    <a:pt x="4353" y="843"/>
                  </a:lnTo>
                  <a:lnTo>
                    <a:pt x="4373" y="827"/>
                  </a:lnTo>
                  <a:lnTo>
                    <a:pt x="4392" y="811"/>
                  </a:lnTo>
                  <a:lnTo>
                    <a:pt x="4417" y="796"/>
                  </a:lnTo>
                  <a:lnTo>
                    <a:pt x="4436" y="776"/>
                  </a:lnTo>
                  <a:lnTo>
                    <a:pt x="4456" y="760"/>
                  </a:lnTo>
                  <a:lnTo>
                    <a:pt x="4480" y="744"/>
                  </a:lnTo>
                  <a:lnTo>
                    <a:pt x="4500" y="725"/>
                  </a:lnTo>
                  <a:lnTo>
                    <a:pt x="4524" y="709"/>
                  </a:lnTo>
                  <a:lnTo>
                    <a:pt x="4543" y="692"/>
                  </a:lnTo>
                  <a:lnTo>
                    <a:pt x="4563" y="673"/>
                  </a:lnTo>
                  <a:lnTo>
                    <a:pt x="4583" y="657"/>
                  </a:lnTo>
                  <a:lnTo>
                    <a:pt x="4607" y="637"/>
                  </a:lnTo>
                  <a:lnTo>
                    <a:pt x="4626" y="621"/>
                  </a:lnTo>
                  <a:lnTo>
                    <a:pt x="4642" y="602"/>
                  </a:lnTo>
                  <a:lnTo>
                    <a:pt x="4662" y="586"/>
                  </a:lnTo>
                  <a:lnTo>
                    <a:pt x="4681" y="570"/>
                  </a:lnTo>
                  <a:lnTo>
                    <a:pt x="4697" y="554"/>
                  </a:lnTo>
                  <a:lnTo>
                    <a:pt x="4718" y="538"/>
                  </a:lnTo>
                  <a:lnTo>
                    <a:pt x="4733" y="523"/>
                  </a:lnTo>
                  <a:lnTo>
                    <a:pt x="4749" y="507"/>
                  </a:lnTo>
                  <a:lnTo>
                    <a:pt x="4765" y="495"/>
                  </a:lnTo>
                  <a:lnTo>
                    <a:pt x="4776" y="482"/>
                  </a:lnTo>
                  <a:lnTo>
                    <a:pt x="4792" y="467"/>
                  </a:lnTo>
                  <a:lnTo>
                    <a:pt x="4804" y="459"/>
                  </a:lnTo>
                  <a:lnTo>
                    <a:pt x="4816" y="447"/>
                  </a:lnTo>
                  <a:lnTo>
                    <a:pt x="4824" y="435"/>
                  </a:lnTo>
                  <a:lnTo>
                    <a:pt x="4832" y="428"/>
                  </a:lnTo>
                  <a:lnTo>
                    <a:pt x="4840" y="419"/>
                  </a:lnTo>
                  <a:lnTo>
                    <a:pt x="4848" y="415"/>
                  </a:lnTo>
                  <a:lnTo>
                    <a:pt x="4852" y="408"/>
                  </a:lnTo>
                  <a:lnTo>
                    <a:pt x="4855" y="403"/>
                  </a:lnTo>
                  <a:lnTo>
                    <a:pt x="4860" y="400"/>
                  </a:lnTo>
                  <a:lnTo>
                    <a:pt x="4860" y="396"/>
                  </a:lnTo>
                  <a:lnTo>
                    <a:pt x="4855" y="396"/>
                  </a:lnTo>
                  <a:lnTo>
                    <a:pt x="4855" y="392"/>
                  </a:lnTo>
                  <a:lnTo>
                    <a:pt x="4852" y="387"/>
                  </a:lnTo>
                  <a:lnTo>
                    <a:pt x="4848" y="384"/>
                  </a:lnTo>
                  <a:lnTo>
                    <a:pt x="4840" y="384"/>
                  </a:lnTo>
                  <a:lnTo>
                    <a:pt x="4832" y="380"/>
                  </a:lnTo>
                  <a:lnTo>
                    <a:pt x="4824" y="376"/>
                  </a:lnTo>
                  <a:lnTo>
                    <a:pt x="4816" y="372"/>
                  </a:lnTo>
                  <a:lnTo>
                    <a:pt x="4808" y="368"/>
                  </a:lnTo>
                  <a:lnTo>
                    <a:pt x="4801" y="364"/>
                  </a:lnTo>
                  <a:lnTo>
                    <a:pt x="4788" y="360"/>
                  </a:lnTo>
                  <a:lnTo>
                    <a:pt x="4776" y="356"/>
                  </a:lnTo>
                  <a:lnTo>
                    <a:pt x="4769" y="356"/>
                  </a:lnTo>
                  <a:lnTo>
                    <a:pt x="4757" y="352"/>
                  </a:lnTo>
                  <a:lnTo>
                    <a:pt x="4745" y="348"/>
                  </a:lnTo>
                  <a:lnTo>
                    <a:pt x="4729" y="345"/>
                  </a:lnTo>
                  <a:lnTo>
                    <a:pt x="4718" y="340"/>
                  </a:lnTo>
                  <a:lnTo>
                    <a:pt x="4706" y="336"/>
                  </a:lnTo>
                  <a:lnTo>
                    <a:pt x="4693" y="332"/>
                  </a:lnTo>
                  <a:lnTo>
                    <a:pt x="4681" y="329"/>
                  </a:lnTo>
                  <a:lnTo>
                    <a:pt x="4670" y="324"/>
                  </a:lnTo>
                  <a:lnTo>
                    <a:pt x="4658" y="320"/>
                  </a:lnTo>
                  <a:lnTo>
                    <a:pt x="4646" y="320"/>
                  </a:lnTo>
                  <a:lnTo>
                    <a:pt x="4635" y="317"/>
                  </a:lnTo>
                  <a:lnTo>
                    <a:pt x="4623" y="313"/>
                  </a:lnTo>
                  <a:lnTo>
                    <a:pt x="4610" y="308"/>
                  </a:lnTo>
                  <a:lnTo>
                    <a:pt x="4598" y="308"/>
                  </a:lnTo>
                  <a:lnTo>
                    <a:pt x="4587" y="305"/>
                  </a:lnTo>
                  <a:lnTo>
                    <a:pt x="4579" y="301"/>
                  </a:lnTo>
                  <a:lnTo>
                    <a:pt x="4571" y="301"/>
                  </a:lnTo>
                  <a:lnTo>
                    <a:pt x="4563" y="297"/>
                  </a:lnTo>
                  <a:lnTo>
                    <a:pt x="4556" y="297"/>
                  </a:lnTo>
                  <a:lnTo>
                    <a:pt x="4547" y="292"/>
                  </a:lnTo>
                  <a:lnTo>
                    <a:pt x="4540" y="292"/>
                  </a:lnTo>
                  <a:lnTo>
                    <a:pt x="4535" y="292"/>
                  </a:lnTo>
                  <a:lnTo>
                    <a:pt x="4531" y="289"/>
                  </a:lnTo>
                  <a:lnTo>
                    <a:pt x="4528" y="289"/>
                  </a:lnTo>
                  <a:lnTo>
                    <a:pt x="4524" y="292"/>
                  </a:lnTo>
                  <a:lnTo>
                    <a:pt x="4515" y="297"/>
                  </a:lnTo>
                  <a:lnTo>
                    <a:pt x="4508" y="305"/>
                  </a:lnTo>
                  <a:lnTo>
                    <a:pt x="4496" y="313"/>
                  </a:lnTo>
                  <a:lnTo>
                    <a:pt x="4484" y="324"/>
                  </a:lnTo>
                  <a:lnTo>
                    <a:pt x="4472" y="336"/>
                  </a:lnTo>
                  <a:lnTo>
                    <a:pt x="4452" y="348"/>
                  </a:lnTo>
                  <a:lnTo>
                    <a:pt x="4436" y="364"/>
                  </a:lnTo>
                  <a:lnTo>
                    <a:pt x="4417" y="380"/>
                  </a:lnTo>
                  <a:lnTo>
                    <a:pt x="4392" y="396"/>
                  </a:lnTo>
                  <a:lnTo>
                    <a:pt x="4369" y="415"/>
                  </a:lnTo>
                  <a:lnTo>
                    <a:pt x="4345" y="431"/>
                  </a:lnTo>
                  <a:lnTo>
                    <a:pt x="4318" y="451"/>
                  </a:lnTo>
                  <a:lnTo>
                    <a:pt x="4290" y="471"/>
                  </a:lnTo>
                  <a:lnTo>
                    <a:pt x="4262" y="495"/>
                  </a:lnTo>
                  <a:lnTo>
                    <a:pt x="4230" y="514"/>
                  </a:lnTo>
                  <a:lnTo>
                    <a:pt x="4202" y="538"/>
                  </a:lnTo>
                  <a:lnTo>
                    <a:pt x="4167" y="558"/>
                  </a:lnTo>
                  <a:lnTo>
                    <a:pt x="4135" y="582"/>
                  </a:lnTo>
                  <a:lnTo>
                    <a:pt x="4100" y="602"/>
                  </a:lnTo>
                  <a:lnTo>
                    <a:pt x="4068" y="625"/>
                  </a:lnTo>
                  <a:lnTo>
                    <a:pt x="4033" y="646"/>
                  </a:lnTo>
                  <a:lnTo>
                    <a:pt x="3993" y="665"/>
                  </a:lnTo>
                  <a:lnTo>
                    <a:pt x="3957" y="688"/>
                  </a:lnTo>
                  <a:lnTo>
                    <a:pt x="3922" y="709"/>
                  </a:lnTo>
                  <a:lnTo>
                    <a:pt x="3882" y="728"/>
                  </a:lnTo>
                  <a:lnTo>
                    <a:pt x="3847" y="744"/>
                  </a:lnTo>
                  <a:lnTo>
                    <a:pt x="3811" y="764"/>
                  </a:lnTo>
                  <a:lnTo>
                    <a:pt x="3771" y="780"/>
                  </a:lnTo>
                  <a:lnTo>
                    <a:pt x="3736" y="796"/>
                  </a:lnTo>
                  <a:lnTo>
                    <a:pt x="3697" y="808"/>
                  </a:lnTo>
                  <a:lnTo>
                    <a:pt x="3660" y="824"/>
                  </a:lnTo>
                  <a:lnTo>
                    <a:pt x="3621" y="831"/>
                  </a:lnTo>
                  <a:lnTo>
                    <a:pt x="3586" y="843"/>
                  </a:lnTo>
                  <a:lnTo>
                    <a:pt x="3550" y="850"/>
                  </a:lnTo>
                  <a:lnTo>
                    <a:pt x="3514" y="855"/>
                  </a:lnTo>
                  <a:lnTo>
                    <a:pt x="3482" y="859"/>
                  </a:lnTo>
                  <a:lnTo>
                    <a:pt x="3447" y="863"/>
                  </a:lnTo>
                  <a:lnTo>
                    <a:pt x="3415" y="863"/>
                  </a:lnTo>
                  <a:lnTo>
                    <a:pt x="3383" y="859"/>
                  </a:lnTo>
                  <a:lnTo>
                    <a:pt x="3368" y="855"/>
                  </a:lnTo>
                  <a:lnTo>
                    <a:pt x="3352" y="850"/>
                  </a:lnTo>
                  <a:lnTo>
                    <a:pt x="3336" y="850"/>
                  </a:lnTo>
                  <a:lnTo>
                    <a:pt x="3320" y="847"/>
                  </a:lnTo>
                  <a:lnTo>
                    <a:pt x="3308" y="843"/>
                  </a:lnTo>
                  <a:lnTo>
                    <a:pt x="3301" y="839"/>
                  </a:lnTo>
                  <a:lnTo>
                    <a:pt x="3288" y="835"/>
                  </a:lnTo>
                  <a:lnTo>
                    <a:pt x="3281" y="831"/>
                  </a:lnTo>
                  <a:lnTo>
                    <a:pt x="3273" y="827"/>
                  </a:lnTo>
                  <a:lnTo>
                    <a:pt x="3265" y="824"/>
                  </a:lnTo>
                  <a:lnTo>
                    <a:pt x="3260" y="819"/>
                  </a:lnTo>
                  <a:lnTo>
                    <a:pt x="3257" y="815"/>
                  </a:lnTo>
                  <a:lnTo>
                    <a:pt x="3249" y="811"/>
                  </a:lnTo>
                  <a:lnTo>
                    <a:pt x="3245" y="808"/>
                  </a:lnTo>
                  <a:lnTo>
                    <a:pt x="3241" y="803"/>
                  </a:lnTo>
                  <a:lnTo>
                    <a:pt x="3241" y="799"/>
                  </a:lnTo>
                  <a:lnTo>
                    <a:pt x="3237" y="796"/>
                  </a:lnTo>
                  <a:lnTo>
                    <a:pt x="3234" y="792"/>
                  </a:lnTo>
                  <a:lnTo>
                    <a:pt x="3229" y="787"/>
                  </a:lnTo>
                  <a:lnTo>
                    <a:pt x="3229" y="783"/>
                  </a:lnTo>
                  <a:lnTo>
                    <a:pt x="3225" y="780"/>
                  </a:lnTo>
                  <a:lnTo>
                    <a:pt x="3221" y="776"/>
                  </a:lnTo>
                  <a:lnTo>
                    <a:pt x="3218" y="771"/>
                  </a:lnTo>
                  <a:lnTo>
                    <a:pt x="3213" y="771"/>
                  </a:lnTo>
                  <a:lnTo>
                    <a:pt x="3209" y="768"/>
                  </a:lnTo>
                  <a:lnTo>
                    <a:pt x="3206" y="764"/>
                  </a:lnTo>
                  <a:lnTo>
                    <a:pt x="3202" y="760"/>
                  </a:lnTo>
                  <a:lnTo>
                    <a:pt x="3197" y="760"/>
                  </a:lnTo>
                  <a:lnTo>
                    <a:pt x="3190" y="755"/>
                  </a:lnTo>
                  <a:lnTo>
                    <a:pt x="3181" y="755"/>
                  </a:lnTo>
                  <a:lnTo>
                    <a:pt x="3174" y="752"/>
                  </a:lnTo>
                  <a:lnTo>
                    <a:pt x="3165" y="752"/>
                  </a:lnTo>
                  <a:lnTo>
                    <a:pt x="3154" y="752"/>
                  </a:lnTo>
                  <a:lnTo>
                    <a:pt x="3142" y="752"/>
                  </a:lnTo>
                  <a:lnTo>
                    <a:pt x="3130" y="752"/>
                  </a:lnTo>
                  <a:lnTo>
                    <a:pt x="3118" y="752"/>
                  </a:lnTo>
                  <a:lnTo>
                    <a:pt x="3102" y="752"/>
                  </a:lnTo>
                  <a:lnTo>
                    <a:pt x="3083" y="752"/>
                  </a:lnTo>
                  <a:lnTo>
                    <a:pt x="3067" y="752"/>
                  </a:lnTo>
                  <a:lnTo>
                    <a:pt x="3047" y="755"/>
                  </a:lnTo>
                  <a:lnTo>
                    <a:pt x="3012" y="760"/>
                  </a:lnTo>
                  <a:lnTo>
                    <a:pt x="2980" y="760"/>
                  </a:lnTo>
                  <a:lnTo>
                    <a:pt x="2948" y="764"/>
                  </a:lnTo>
                  <a:lnTo>
                    <a:pt x="2917" y="764"/>
                  </a:lnTo>
                  <a:lnTo>
                    <a:pt x="2889" y="764"/>
                  </a:lnTo>
                  <a:lnTo>
                    <a:pt x="2861" y="764"/>
                  </a:lnTo>
                  <a:lnTo>
                    <a:pt x="2834" y="764"/>
                  </a:lnTo>
                  <a:lnTo>
                    <a:pt x="2810" y="764"/>
                  </a:lnTo>
                  <a:lnTo>
                    <a:pt x="2786" y="764"/>
                  </a:lnTo>
                  <a:lnTo>
                    <a:pt x="2762" y="760"/>
                  </a:lnTo>
                  <a:lnTo>
                    <a:pt x="2743" y="760"/>
                  </a:lnTo>
                  <a:lnTo>
                    <a:pt x="2723" y="755"/>
                  </a:lnTo>
                  <a:lnTo>
                    <a:pt x="2702" y="752"/>
                  </a:lnTo>
                  <a:lnTo>
                    <a:pt x="2687" y="752"/>
                  </a:lnTo>
                  <a:lnTo>
                    <a:pt x="2671" y="748"/>
                  </a:lnTo>
                  <a:lnTo>
                    <a:pt x="2655" y="744"/>
                  </a:lnTo>
                  <a:lnTo>
                    <a:pt x="2639" y="741"/>
                  </a:lnTo>
                  <a:lnTo>
                    <a:pt x="2628" y="736"/>
                  </a:lnTo>
                  <a:lnTo>
                    <a:pt x="2616" y="732"/>
                  </a:lnTo>
                  <a:lnTo>
                    <a:pt x="2604" y="728"/>
                  </a:lnTo>
                  <a:lnTo>
                    <a:pt x="2593" y="725"/>
                  </a:lnTo>
                  <a:lnTo>
                    <a:pt x="2584" y="720"/>
                  </a:lnTo>
                  <a:lnTo>
                    <a:pt x="2577" y="716"/>
                  </a:lnTo>
                  <a:lnTo>
                    <a:pt x="2568" y="709"/>
                  </a:lnTo>
                  <a:lnTo>
                    <a:pt x="2561" y="704"/>
                  </a:lnTo>
                  <a:lnTo>
                    <a:pt x="2552" y="701"/>
                  </a:lnTo>
                  <a:lnTo>
                    <a:pt x="2549" y="697"/>
                  </a:lnTo>
                  <a:lnTo>
                    <a:pt x="2545" y="692"/>
                  </a:lnTo>
                  <a:lnTo>
                    <a:pt x="2540" y="688"/>
                  </a:lnTo>
                  <a:lnTo>
                    <a:pt x="2537" y="685"/>
                  </a:lnTo>
                  <a:lnTo>
                    <a:pt x="2533" y="681"/>
                  </a:lnTo>
                  <a:lnTo>
                    <a:pt x="2529" y="676"/>
                  </a:lnTo>
                  <a:lnTo>
                    <a:pt x="2529" y="673"/>
                  </a:lnTo>
                  <a:lnTo>
                    <a:pt x="2524" y="669"/>
                  </a:lnTo>
                  <a:lnTo>
                    <a:pt x="2524" y="665"/>
                  </a:lnTo>
                  <a:lnTo>
                    <a:pt x="2524" y="660"/>
                  </a:lnTo>
                  <a:lnTo>
                    <a:pt x="2524" y="657"/>
                  </a:lnTo>
                  <a:lnTo>
                    <a:pt x="2529" y="653"/>
                  </a:lnTo>
                  <a:lnTo>
                    <a:pt x="2537" y="646"/>
                  </a:lnTo>
                  <a:lnTo>
                    <a:pt x="2545" y="641"/>
                  </a:lnTo>
                  <a:lnTo>
                    <a:pt x="2552" y="633"/>
                  </a:lnTo>
                  <a:lnTo>
                    <a:pt x="2561" y="630"/>
                  </a:lnTo>
                  <a:lnTo>
                    <a:pt x="2568" y="625"/>
                  </a:lnTo>
                  <a:lnTo>
                    <a:pt x="2577" y="618"/>
                  </a:lnTo>
                  <a:lnTo>
                    <a:pt x="2584" y="614"/>
                  </a:lnTo>
                  <a:lnTo>
                    <a:pt x="2593" y="609"/>
                  </a:lnTo>
                  <a:lnTo>
                    <a:pt x="2604" y="605"/>
                  </a:lnTo>
                  <a:lnTo>
                    <a:pt x="2612" y="605"/>
                  </a:lnTo>
                  <a:lnTo>
                    <a:pt x="2623" y="602"/>
                  </a:lnTo>
                  <a:lnTo>
                    <a:pt x="2632" y="598"/>
                  </a:lnTo>
                  <a:lnTo>
                    <a:pt x="2644" y="593"/>
                  </a:lnTo>
                  <a:lnTo>
                    <a:pt x="2655" y="593"/>
                  </a:lnTo>
                  <a:lnTo>
                    <a:pt x="2663" y="590"/>
                  </a:lnTo>
                  <a:lnTo>
                    <a:pt x="2675" y="590"/>
                  </a:lnTo>
                  <a:lnTo>
                    <a:pt x="2687" y="586"/>
                  </a:lnTo>
                  <a:lnTo>
                    <a:pt x="2699" y="586"/>
                  </a:lnTo>
                  <a:lnTo>
                    <a:pt x="2711" y="582"/>
                  </a:lnTo>
                  <a:lnTo>
                    <a:pt x="2723" y="582"/>
                  </a:lnTo>
                  <a:lnTo>
                    <a:pt x="2734" y="582"/>
                  </a:lnTo>
                  <a:lnTo>
                    <a:pt x="2746" y="577"/>
                  </a:lnTo>
                  <a:lnTo>
                    <a:pt x="2758" y="577"/>
                  </a:lnTo>
                  <a:lnTo>
                    <a:pt x="2770" y="577"/>
                  </a:lnTo>
                  <a:lnTo>
                    <a:pt x="2782" y="574"/>
                  </a:lnTo>
                  <a:lnTo>
                    <a:pt x="2794" y="574"/>
                  </a:lnTo>
                  <a:lnTo>
                    <a:pt x="2806" y="574"/>
                  </a:lnTo>
                  <a:lnTo>
                    <a:pt x="2818" y="570"/>
                  </a:lnTo>
                  <a:lnTo>
                    <a:pt x="2829" y="570"/>
                  </a:lnTo>
                  <a:lnTo>
                    <a:pt x="2845" y="570"/>
                  </a:lnTo>
                  <a:lnTo>
                    <a:pt x="2857" y="570"/>
                  </a:lnTo>
                  <a:lnTo>
                    <a:pt x="2869" y="566"/>
                  </a:lnTo>
                  <a:lnTo>
                    <a:pt x="2881" y="566"/>
                  </a:lnTo>
                  <a:lnTo>
                    <a:pt x="2892" y="566"/>
                  </a:lnTo>
                  <a:lnTo>
                    <a:pt x="2905" y="562"/>
                  </a:lnTo>
                  <a:lnTo>
                    <a:pt x="2917" y="562"/>
                  </a:lnTo>
                  <a:lnTo>
                    <a:pt x="2929" y="558"/>
                  </a:lnTo>
                  <a:lnTo>
                    <a:pt x="2940" y="558"/>
                  </a:lnTo>
                  <a:lnTo>
                    <a:pt x="2952" y="554"/>
                  </a:lnTo>
                  <a:lnTo>
                    <a:pt x="3649" y="519"/>
                  </a:lnTo>
                  <a:lnTo>
                    <a:pt x="3653" y="514"/>
                  </a:lnTo>
                  <a:lnTo>
                    <a:pt x="3660" y="514"/>
                  </a:lnTo>
                  <a:lnTo>
                    <a:pt x="3665" y="514"/>
                  </a:lnTo>
                  <a:lnTo>
                    <a:pt x="3672" y="510"/>
                  </a:lnTo>
                  <a:lnTo>
                    <a:pt x="3681" y="507"/>
                  </a:lnTo>
                  <a:lnTo>
                    <a:pt x="3688" y="503"/>
                  </a:lnTo>
                  <a:lnTo>
                    <a:pt x="3700" y="503"/>
                  </a:lnTo>
                  <a:lnTo>
                    <a:pt x="3708" y="498"/>
                  </a:lnTo>
                  <a:lnTo>
                    <a:pt x="3720" y="491"/>
                  </a:lnTo>
                  <a:lnTo>
                    <a:pt x="3728" y="487"/>
                  </a:lnTo>
                  <a:lnTo>
                    <a:pt x="3739" y="482"/>
                  </a:lnTo>
                  <a:lnTo>
                    <a:pt x="3751" y="475"/>
                  </a:lnTo>
                  <a:lnTo>
                    <a:pt x="3764" y="471"/>
                  </a:lnTo>
                  <a:lnTo>
                    <a:pt x="3776" y="463"/>
                  </a:lnTo>
                  <a:lnTo>
                    <a:pt x="3787" y="459"/>
                  </a:lnTo>
                  <a:lnTo>
                    <a:pt x="3803" y="451"/>
                  </a:lnTo>
                  <a:lnTo>
                    <a:pt x="3815" y="447"/>
                  </a:lnTo>
                  <a:lnTo>
                    <a:pt x="3827" y="440"/>
                  </a:lnTo>
                  <a:lnTo>
                    <a:pt x="3839" y="431"/>
                  </a:lnTo>
                  <a:lnTo>
                    <a:pt x="3850" y="424"/>
                  </a:lnTo>
                  <a:lnTo>
                    <a:pt x="3862" y="415"/>
                  </a:lnTo>
                  <a:lnTo>
                    <a:pt x="3874" y="412"/>
                  </a:lnTo>
                  <a:lnTo>
                    <a:pt x="3887" y="403"/>
                  </a:lnTo>
                  <a:lnTo>
                    <a:pt x="3898" y="396"/>
                  </a:lnTo>
                  <a:lnTo>
                    <a:pt x="3910" y="387"/>
                  </a:lnTo>
                  <a:lnTo>
                    <a:pt x="3922" y="380"/>
                  </a:lnTo>
                  <a:lnTo>
                    <a:pt x="3929" y="372"/>
                  </a:lnTo>
                  <a:lnTo>
                    <a:pt x="3942" y="364"/>
                  </a:lnTo>
                  <a:lnTo>
                    <a:pt x="3950" y="360"/>
                  </a:lnTo>
                  <a:lnTo>
                    <a:pt x="3957" y="352"/>
                  </a:lnTo>
                  <a:lnTo>
                    <a:pt x="3966" y="345"/>
                  </a:lnTo>
                  <a:lnTo>
                    <a:pt x="3973" y="336"/>
                  </a:lnTo>
                  <a:lnTo>
                    <a:pt x="3982" y="332"/>
                  </a:lnTo>
                  <a:lnTo>
                    <a:pt x="3985" y="324"/>
                  </a:lnTo>
                  <a:lnTo>
                    <a:pt x="3993" y="320"/>
                  </a:lnTo>
                  <a:lnTo>
                    <a:pt x="3993" y="313"/>
                  </a:lnTo>
                  <a:lnTo>
                    <a:pt x="3997" y="308"/>
                  </a:lnTo>
                  <a:lnTo>
                    <a:pt x="4001" y="301"/>
                  </a:lnTo>
                  <a:lnTo>
                    <a:pt x="4001" y="297"/>
                  </a:lnTo>
                  <a:lnTo>
                    <a:pt x="4001" y="292"/>
                  </a:lnTo>
                  <a:lnTo>
                    <a:pt x="3997" y="289"/>
                  </a:lnTo>
                  <a:lnTo>
                    <a:pt x="3997" y="285"/>
                  </a:lnTo>
                  <a:lnTo>
                    <a:pt x="3993" y="281"/>
                  </a:lnTo>
                  <a:lnTo>
                    <a:pt x="3989" y="278"/>
                  </a:lnTo>
                  <a:lnTo>
                    <a:pt x="3985" y="273"/>
                  </a:lnTo>
                  <a:lnTo>
                    <a:pt x="3982" y="269"/>
                  </a:lnTo>
                  <a:lnTo>
                    <a:pt x="3977" y="265"/>
                  </a:lnTo>
                  <a:lnTo>
                    <a:pt x="3973" y="262"/>
                  </a:lnTo>
                  <a:lnTo>
                    <a:pt x="3966" y="257"/>
                  </a:lnTo>
                  <a:lnTo>
                    <a:pt x="3961" y="253"/>
                  </a:lnTo>
                  <a:lnTo>
                    <a:pt x="3954" y="253"/>
                  </a:lnTo>
                  <a:lnTo>
                    <a:pt x="3950" y="250"/>
                  </a:lnTo>
                  <a:lnTo>
                    <a:pt x="3942" y="246"/>
                  </a:lnTo>
                  <a:lnTo>
                    <a:pt x="3934" y="246"/>
                  </a:lnTo>
                  <a:lnTo>
                    <a:pt x="3926" y="241"/>
                  </a:lnTo>
                  <a:lnTo>
                    <a:pt x="3918" y="237"/>
                  </a:lnTo>
                  <a:lnTo>
                    <a:pt x="3910" y="237"/>
                  </a:lnTo>
                  <a:lnTo>
                    <a:pt x="3902" y="234"/>
                  </a:lnTo>
                  <a:lnTo>
                    <a:pt x="3894" y="234"/>
                  </a:lnTo>
                  <a:lnTo>
                    <a:pt x="3887" y="229"/>
                  </a:lnTo>
                  <a:lnTo>
                    <a:pt x="3878" y="229"/>
                  </a:lnTo>
                  <a:lnTo>
                    <a:pt x="3871" y="229"/>
                  </a:lnTo>
                  <a:lnTo>
                    <a:pt x="3862" y="225"/>
                  </a:lnTo>
                  <a:lnTo>
                    <a:pt x="3855" y="225"/>
                  </a:lnTo>
                  <a:lnTo>
                    <a:pt x="3847" y="225"/>
                  </a:lnTo>
                  <a:lnTo>
                    <a:pt x="3839" y="225"/>
                  </a:lnTo>
                  <a:lnTo>
                    <a:pt x="3831" y="222"/>
                  </a:lnTo>
                  <a:lnTo>
                    <a:pt x="3823" y="222"/>
                  </a:lnTo>
                  <a:lnTo>
                    <a:pt x="3815" y="222"/>
                  </a:lnTo>
                  <a:lnTo>
                    <a:pt x="3811" y="222"/>
                  </a:lnTo>
                  <a:lnTo>
                    <a:pt x="3803" y="222"/>
                  </a:lnTo>
                  <a:lnTo>
                    <a:pt x="3795" y="222"/>
                  </a:lnTo>
                  <a:lnTo>
                    <a:pt x="3792" y="222"/>
                  </a:lnTo>
                  <a:lnTo>
                    <a:pt x="3783" y="225"/>
                  </a:lnTo>
                  <a:lnTo>
                    <a:pt x="3779" y="225"/>
                  </a:lnTo>
                  <a:lnTo>
                    <a:pt x="3776" y="225"/>
                  </a:lnTo>
                  <a:lnTo>
                    <a:pt x="3771" y="225"/>
                  </a:lnTo>
                  <a:lnTo>
                    <a:pt x="3767" y="229"/>
                  </a:lnTo>
                  <a:lnTo>
                    <a:pt x="3764" y="229"/>
                  </a:lnTo>
                  <a:lnTo>
                    <a:pt x="3760" y="229"/>
                  </a:lnTo>
                  <a:lnTo>
                    <a:pt x="3751" y="237"/>
                  </a:lnTo>
                  <a:lnTo>
                    <a:pt x="3744" y="241"/>
                  </a:lnTo>
                  <a:lnTo>
                    <a:pt x="3736" y="246"/>
                  </a:lnTo>
                  <a:lnTo>
                    <a:pt x="3724" y="250"/>
                  </a:lnTo>
                  <a:lnTo>
                    <a:pt x="3712" y="253"/>
                  </a:lnTo>
                  <a:lnTo>
                    <a:pt x="3697" y="262"/>
                  </a:lnTo>
                  <a:lnTo>
                    <a:pt x="3681" y="265"/>
                  </a:lnTo>
                  <a:lnTo>
                    <a:pt x="3665" y="273"/>
                  </a:lnTo>
                  <a:lnTo>
                    <a:pt x="3649" y="278"/>
                  </a:lnTo>
                  <a:lnTo>
                    <a:pt x="3628" y="285"/>
                  </a:lnTo>
                  <a:lnTo>
                    <a:pt x="3609" y="292"/>
                  </a:lnTo>
                  <a:lnTo>
                    <a:pt x="3589" y="297"/>
                  </a:lnTo>
                  <a:lnTo>
                    <a:pt x="3570" y="305"/>
                  </a:lnTo>
                  <a:lnTo>
                    <a:pt x="3546" y="313"/>
                  </a:lnTo>
                  <a:lnTo>
                    <a:pt x="3526" y="317"/>
                  </a:lnTo>
                  <a:lnTo>
                    <a:pt x="3503" y="324"/>
                  </a:lnTo>
                  <a:lnTo>
                    <a:pt x="3479" y="332"/>
                  </a:lnTo>
                  <a:lnTo>
                    <a:pt x="3455" y="340"/>
                  </a:lnTo>
                  <a:lnTo>
                    <a:pt x="3431" y="345"/>
                  </a:lnTo>
                  <a:lnTo>
                    <a:pt x="3408" y="352"/>
                  </a:lnTo>
                  <a:lnTo>
                    <a:pt x="3383" y="360"/>
                  </a:lnTo>
                  <a:lnTo>
                    <a:pt x="3364" y="364"/>
                  </a:lnTo>
                  <a:lnTo>
                    <a:pt x="3340" y="372"/>
                  </a:lnTo>
                  <a:lnTo>
                    <a:pt x="3316" y="380"/>
                  </a:lnTo>
                  <a:lnTo>
                    <a:pt x="3292" y="384"/>
                  </a:lnTo>
                  <a:lnTo>
                    <a:pt x="3269" y="392"/>
                  </a:lnTo>
                  <a:lnTo>
                    <a:pt x="3249" y="396"/>
                  </a:lnTo>
                  <a:lnTo>
                    <a:pt x="3229" y="400"/>
                  </a:lnTo>
                  <a:lnTo>
                    <a:pt x="3206" y="408"/>
                  </a:lnTo>
                  <a:lnTo>
                    <a:pt x="3186" y="412"/>
                  </a:lnTo>
                  <a:lnTo>
                    <a:pt x="3170" y="415"/>
                  </a:lnTo>
                  <a:lnTo>
                    <a:pt x="3151" y="419"/>
                  </a:lnTo>
                  <a:lnTo>
                    <a:pt x="3134" y="424"/>
                  </a:lnTo>
                  <a:lnTo>
                    <a:pt x="3118" y="428"/>
                  </a:lnTo>
                  <a:lnTo>
                    <a:pt x="3102" y="431"/>
                  </a:lnTo>
                  <a:lnTo>
                    <a:pt x="3091" y="435"/>
                  </a:lnTo>
                  <a:lnTo>
                    <a:pt x="3075" y="440"/>
                  </a:lnTo>
                  <a:lnTo>
                    <a:pt x="3067" y="440"/>
                  </a:lnTo>
                  <a:lnTo>
                    <a:pt x="3059" y="440"/>
                  </a:lnTo>
                  <a:lnTo>
                    <a:pt x="3051" y="443"/>
                  </a:lnTo>
                  <a:lnTo>
                    <a:pt x="3043" y="443"/>
                  </a:lnTo>
                  <a:lnTo>
                    <a:pt x="3035" y="443"/>
                  </a:lnTo>
                  <a:lnTo>
                    <a:pt x="3028" y="443"/>
                  </a:lnTo>
                  <a:lnTo>
                    <a:pt x="3019" y="443"/>
                  </a:lnTo>
                  <a:lnTo>
                    <a:pt x="3012" y="447"/>
                  </a:lnTo>
                  <a:lnTo>
                    <a:pt x="3003" y="447"/>
                  </a:lnTo>
                  <a:lnTo>
                    <a:pt x="2996" y="447"/>
                  </a:lnTo>
                  <a:lnTo>
                    <a:pt x="2988" y="447"/>
                  </a:lnTo>
                  <a:lnTo>
                    <a:pt x="2980" y="447"/>
                  </a:lnTo>
                  <a:lnTo>
                    <a:pt x="2968" y="447"/>
                  </a:lnTo>
                  <a:lnTo>
                    <a:pt x="2961" y="447"/>
                  </a:lnTo>
                  <a:lnTo>
                    <a:pt x="2952" y="447"/>
                  </a:lnTo>
                  <a:lnTo>
                    <a:pt x="2945" y="447"/>
                  </a:lnTo>
                  <a:lnTo>
                    <a:pt x="2936" y="443"/>
                  </a:lnTo>
                  <a:lnTo>
                    <a:pt x="2929" y="443"/>
                  </a:lnTo>
                  <a:lnTo>
                    <a:pt x="2920" y="443"/>
                  </a:lnTo>
                  <a:lnTo>
                    <a:pt x="2913" y="443"/>
                  </a:lnTo>
                  <a:lnTo>
                    <a:pt x="2905" y="440"/>
                  </a:lnTo>
                  <a:lnTo>
                    <a:pt x="2897" y="440"/>
                  </a:lnTo>
                  <a:lnTo>
                    <a:pt x="2892" y="440"/>
                  </a:lnTo>
                  <a:lnTo>
                    <a:pt x="2885" y="435"/>
                  </a:lnTo>
                  <a:lnTo>
                    <a:pt x="2877" y="435"/>
                  </a:lnTo>
                  <a:lnTo>
                    <a:pt x="2873" y="431"/>
                  </a:lnTo>
                  <a:lnTo>
                    <a:pt x="2866" y="431"/>
                  </a:lnTo>
                  <a:lnTo>
                    <a:pt x="2861" y="428"/>
                  </a:lnTo>
                  <a:lnTo>
                    <a:pt x="2857" y="424"/>
                  </a:lnTo>
                  <a:lnTo>
                    <a:pt x="2853" y="419"/>
                  </a:lnTo>
                  <a:lnTo>
                    <a:pt x="2850" y="419"/>
                  </a:lnTo>
                  <a:lnTo>
                    <a:pt x="2845" y="415"/>
                  </a:lnTo>
                  <a:lnTo>
                    <a:pt x="2845" y="412"/>
                  </a:lnTo>
                  <a:lnTo>
                    <a:pt x="2841" y="408"/>
                  </a:lnTo>
                  <a:lnTo>
                    <a:pt x="2841" y="403"/>
                  </a:lnTo>
                  <a:lnTo>
                    <a:pt x="2841" y="400"/>
                  </a:lnTo>
                  <a:lnTo>
                    <a:pt x="2841" y="396"/>
                  </a:lnTo>
                  <a:lnTo>
                    <a:pt x="2841" y="392"/>
                  </a:lnTo>
                  <a:lnTo>
                    <a:pt x="2841" y="387"/>
                  </a:lnTo>
                  <a:lnTo>
                    <a:pt x="2845" y="380"/>
                  </a:lnTo>
                  <a:lnTo>
                    <a:pt x="2850" y="376"/>
                  </a:lnTo>
                  <a:lnTo>
                    <a:pt x="2853" y="368"/>
                  </a:lnTo>
                  <a:lnTo>
                    <a:pt x="2857" y="364"/>
                  </a:lnTo>
                  <a:lnTo>
                    <a:pt x="2866" y="356"/>
                  </a:lnTo>
                  <a:lnTo>
                    <a:pt x="2877" y="348"/>
                  </a:lnTo>
                  <a:lnTo>
                    <a:pt x="2885" y="340"/>
                  </a:lnTo>
                  <a:lnTo>
                    <a:pt x="2901" y="332"/>
                  </a:lnTo>
                  <a:lnTo>
                    <a:pt x="2913" y="324"/>
                  </a:lnTo>
                  <a:lnTo>
                    <a:pt x="2929" y="317"/>
                  </a:lnTo>
                  <a:lnTo>
                    <a:pt x="2945" y="308"/>
                  </a:lnTo>
                  <a:lnTo>
                    <a:pt x="2961" y="301"/>
                  </a:lnTo>
                  <a:lnTo>
                    <a:pt x="2976" y="292"/>
                  </a:lnTo>
                  <a:lnTo>
                    <a:pt x="2996" y="285"/>
                  </a:lnTo>
                  <a:lnTo>
                    <a:pt x="3015" y="281"/>
                  </a:lnTo>
                  <a:lnTo>
                    <a:pt x="3035" y="273"/>
                  </a:lnTo>
                  <a:lnTo>
                    <a:pt x="3056" y="265"/>
                  </a:lnTo>
                  <a:lnTo>
                    <a:pt x="3075" y="262"/>
                  </a:lnTo>
                  <a:lnTo>
                    <a:pt x="3095" y="253"/>
                  </a:lnTo>
                  <a:lnTo>
                    <a:pt x="3118" y="250"/>
                  </a:lnTo>
                  <a:lnTo>
                    <a:pt x="3138" y="241"/>
                  </a:lnTo>
                  <a:lnTo>
                    <a:pt x="3158" y="237"/>
                  </a:lnTo>
                  <a:lnTo>
                    <a:pt x="3181" y="234"/>
                  </a:lnTo>
                  <a:lnTo>
                    <a:pt x="3202" y="225"/>
                  </a:lnTo>
                  <a:lnTo>
                    <a:pt x="3221" y="222"/>
                  </a:lnTo>
                  <a:lnTo>
                    <a:pt x="3245" y="218"/>
                  </a:lnTo>
                  <a:lnTo>
                    <a:pt x="3265" y="213"/>
                  </a:lnTo>
                  <a:lnTo>
                    <a:pt x="3285" y="209"/>
                  </a:lnTo>
                  <a:lnTo>
                    <a:pt x="3304" y="206"/>
                  </a:lnTo>
                  <a:lnTo>
                    <a:pt x="3324" y="202"/>
                  </a:lnTo>
                  <a:lnTo>
                    <a:pt x="3344" y="197"/>
                  </a:lnTo>
                  <a:lnTo>
                    <a:pt x="3360" y="194"/>
                  </a:lnTo>
                  <a:lnTo>
                    <a:pt x="3376" y="190"/>
                  </a:lnTo>
                  <a:lnTo>
                    <a:pt x="3396" y="186"/>
                  </a:lnTo>
                  <a:lnTo>
                    <a:pt x="3408" y="186"/>
                  </a:lnTo>
                  <a:lnTo>
                    <a:pt x="3424" y="183"/>
                  </a:lnTo>
                  <a:lnTo>
                    <a:pt x="3435" y="183"/>
                  </a:lnTo>
                  <a:lnTo>
                    <a:pt x="3447" y="178"/>
                  </a:lnTo>
                  <a:lnTo>
                    <a:pt x="3459" y="178"/>
                  </a:lnTo>
                  <a:lnTo>
                    <a:pt x="3466" y="174"/>
                  </a:lnTo>
                  <a:lnTo>
                    <a:pt x="3475" y="174"/>
                  </a:lnTo>
                  <a:lnTo>
                    <a:pt x="3482" y="174"/>
                  </a:lnTo>
                  <a:lnTo>
                    <a:pt x="3487" y="174"/>
                  </a:lnTo>
                  <a:lnTo>
                    <a:pt x="3491" y="170"/>
                  </a:lnTo>
                  <a:lnTo>
                    <a:pt x="3494" y="170"/>
                  </a:lnTo>
                  <a:lnTo>
                    <a:pt x="3494" y="167"/>
                  </a:lnTo>
                  <a:lnTo>
                    <a:pt x="3498" y="167"/>
                  </a:lnTo>
                  <a:lnTo>
                    <a:pt x="3498" y="162"/>
                  </a:lnTo>
                  <a:lnTo>
                    <a:pt x="3503" y="162"/>
                  </a:lnTo>
                  <a:lnTo>
                    <a:pt x="3506" y="158"/>
                  </a:lnTo>
                  <a:lnTo>
                    <a:pt x="3510" y="155"/>
                  </a:lnTo>
                  <a:lnTo>
                    <a:pt x="3510" y="151"/>
                  </a:lnTo>
                  <a:lnTo>
                    <a:pt x="3514" y="146"/>
                  </a:lnTo>
                  <a:lnTo>
                    <a:pt x="3519" y="146"/>
                  </a:lnTo>
                  <a:lnTo>
                    <a:pt x="3522" y="142"/>
                  </a:lnTo>
                  <a:lnTo>
                    <a:pt x="3522" y="139"/>
                  </a:lnTo>
                  <a:lnTo>
                    <a:pt x="3526" y="135"/>
                  </a:lnTo>
                  <a:lnTo>
                    <a:pt x="3526" y="130"/>
                  </a:lnTo>
                  <a:lnTo>
                    <a:pt x="3530" y="127"/>
                  </a:lnTo>
                  <a:lnTo>
                    <a:pt x="3530" y="123"/>
                  </a:lnTo>
                  <a:lnTo>
                    <a:pt x="3530" y="119"/>
                  </a:lnTo>
                  <a:lnTo>
                    <a:pt x="3530" y="114"/>
                  </a:lnTo>
                  <a:lnTo>
                    <a:pt x="3530" y="111"/>
                  </a:lnTo>
                  <a:lnTo>
                    <a:pt x="3530" y="107"/>
                  </a:lnTo>
                  <a:lnTo>
                    <a:pt x="3526" y="103"/>
                  </a:lnTo>
                  <a:lnTo>
                    <a:pt x="3522" y="99"/>
                  </a:lnTo>
                  <a:lnTo>
                    <a:pt x="3519" y="95"/>
                  </a:lnTo>
                  <a:lnTo>
                    <a:pt x="3514" y="91"/>
                  </a:lnTo>
                  <a:lnTo>
                    <a:pt x="3510" y="87"/>
                  </a:lnTo>
                  <a:lnTo>
                    <a:pt x="3503" y="87"/>
                  </a:lnTo>
                  <a:lnTo>
                    <a:pt x="3494" y="83"/>
                  </a:lnTo>
                  <a:lnTo>
                    <a:pt x="3487" y="79"/>
                  </a:lnTo>
                  <a:lnTo>
                    <a:pt x="3479" y="79"/>
                  </a:lnTo>
                  <a:lnTo>
                    <a:pt x="3466" y="75"/>
                  </a:lnTo>
                  <a:lnTo>
                    <a:pt x="3455" y="75"/>
                  </a:lnTo>
                  <a:lnTo>
                    <a:pt x="3439" y="72"/>
                  </a:lnTo>
                  <a:lnTo>
                    <a:pt x="3424" y="72"/>
                  </a:lnTo>
                  <a:lnTo>
                    <a:pt x="3408" y="72"/>
                  </a:lnTo>
                  <a:lnTo>
                    <a:pt x="3387" y="72"/>
                  </a:lnTo>
                  <a:lnTo>
                    <a:pt x="3368" y="72"/>
                  </a:lnTo>
                  <a:lnTo>
                    <a:pt x="3348" y="72"/>
                  </a:lnTo>
                  <a:lnTo>
                    <a:pt x="3324" y="72"/>
                  </a:lnTo>
                  <a:lnTo>
                    <a:pt x="3320" y="72"/>
                  </a:lnTo>
                  <a:lnTo>
                    <a:pt x="3316" y="75"/>
                  </a:lnTo>
                  <a:lnTo>
                    <a:pt x="3313" y="75"/>
                  </a:lnTo>
                  <a:lnTo>
                    <a:pt x="3304" y="75"/>
                  </a:lnTo>
                  <a:lnTo>
                    <a:pt x="3297" y="79"/>
                  </a:lnTo>
                  <a:lnTo>
                    <a:pt x="3288" y="83"/>
                  </a:lnTo>
                  <a:lnTo>
                    <a:pt x="3276" y="87"/>
                  </a:lnTo>
                  <a:lnTo>
                    <a:pt x="3265" y="91"/>
                  </a:lnTo>
                  <a:lnTo>
                    <a:pt x="3253" y="95"/>
                  </a:lnTo>
                  <a:lnTo>
                    <a:pt x="3241" y="99"/>
                  </a:lnTo>
                  <a:lnTo>
                    <a:pt x="3225" y="103"/>
                  </a:lnTo>
                  <a:lnTo>
                    <a:pt x="3209" y="107"/>
                  </a:lnTo>
                  <a:lnTo>
                    <a:pt x="3193" y="114"/>
                  </a:lnTo>
                  <a:lnTo>
                    <a:pt x="3178" y="119"/>
                  </a:lnTo>
                  <a:lnTo>
                    <a:pt x="3158" y="127"/>
                  </a:lnTo>
                  <a:lnTo>
                    <a:pt x="3138" y="130"/>
                  </a:lnTo>
                  <a:lnTo>
                    <a:pt x="3123" y="135"/>
                  </a:lnTo>
                  <a:lnTo>
                    <a:pt x="3102" y="142"/>
                  </a:lnTo>
                  <a:lnTo>
                    <a:pt x="3083" y="146"/>
                  </a:lnTo>
                  <a:lnTo>
                    <a:pt x="3059" y="155"/>
                  </a:lnTo>
                  <a:lnTo>
                    <a:pt x="3040" y="158"/>
                  </a:lnTo>
                  <a:lnTo>
                    <a:pt x="3019" y="167"/>
                  </a:lnTo>
                  <a:lnTo>
                    <a:pt x="2996" y="170"/>
                  </a:lnTo>
                  <a:lnTo>
                    <a:pt x="2976" y="174"/>
                  </a:lnTo>
                  <a:lnTo>
                    <a:pt x="2956" y="178"/>
                  </a:lnTo>
                  <a:lnTo>
                    <a:pt x="2933" y="186"/>
                  </a:lnTo>
                  <a:lnTo>
                    <a:pt x="2913" y="190"/>
                  </a:lnTo>
                  <a:lnTo>
                    <a:pt x="2889" y="194"/>
                  </a:lnTo>
                  <a:lnTo>
                    <a:pt x="2869" y="197"/>
                  </a:lnTo>
                  <a:lnTo>
                    <a:pt x="2850" y="197"/>
                  </a:lnTo>
                  <a:lnTo>
                    <a:pt x="2825" y="202"/>
                  </a:lnTo>
                  <a:lnTo>
                    <a:pt x="2806" y="206"/>
                  </a:lnTo>
                  <a:lnTo>
                    <a:pt x="2786" y="206"/>
                  </a:lnTo>
                  <a:lnTo>
                    <a:pt x="2766" y="206"/>
                  </a:lnTo>
                  <a:lnTo>
                    <a:pt x="2746" y="206"/>
                  </a:lnTo>
                  <a:lnTo>
                    <a:pt x="2730" y="206"/>
                  </a:lnTo>
                  <a:lnTo>
                    <a:pt x="2711" y="206"/>
                  </a:lnTo>
                  <a:lnTo>
                    <a:pt x="2695" y="206"/>
                  </a:lnTo>
                  <a:lnTo>
                    <a:pt x="2679" y="202"/>
                  </a:lnTo>
                  <a:lnTo>
                    <a:pt x="2663" y="197"/>
                  </a:lnTo>
                  <a:lnTo>
                    <a:pt x="2651" y="197"/>
                  </a:lnTo>
                  <a:lnTo>
                    <a:pt x="2639" y="194"/>
                  </a:lnTo>
                  <a:lnTo>
                    <a:pt x="2623" y="190"/>
                  </a:lnTo>
                  <a:lnTo>
                    <a:pt x="2612" y="190"/>
                  </a:lnTo>
                  <a:lnTo>
                    <a:pt x="2596" y="190"/>
                  </a:lnTo>
                  <a:lnTo>
                    <a:pt x="2580" y="186"/>
                  </a:lnTo>
                  <a:lnTo>
                    <a:pt x="2565" y="186"/>
                  </a:lnTo>
                  <a:lnTo>
                    <a:pt x="2549" y="186"/>
                  </a:lnTo>
                  <a:lnTo>
                    <a:pt x="2533" y="183"/>
                  </a:lnTo>
                  <a:lnTo>
                    <a:pt x="2513" y="183"/>
                  </a:lnTo>
                  <a:lnTo>
                    <a:pt x="2497" y="183"/>
                  </a:lnTo>
                  <a:lnTo>
                    <a:pt x="2477" y="183"/>
                  </a:lnTo>
                  <a:lnTo>
                    <a:pt x="2461" y="183"/>
                  </a:lnTo>
                  <a:lnTo>
                    <a:pt x="2442" y="183"/>
                  </a:lnTo>
                  <a:lnTo>
                    <a:pt x="2422" y="183"/>
                  </a:lnTo>
                  <a:lnTo>
                    <a:pt x="2402" y="183"/>
                  </a:lnTo>
                  <a:lnTo>
                    <a:pt x="2382" y="183"/>
                  </a:lnTo>
                  <a:lnTo>
                    <a:pt x="2362" y="183"/>
                  </a:lnTo>
                  <a:lnTo>
                    <a:pt x="2343" y="186"/>
                  </a:lnTo>
                  <a:lnTo>
                    <a:pt x="2323" y="186"/>
                  </a:lnTo>
                  <a:lnTo>
                    <a:pt x="2303" y="186"/>
                  </a:lnTo>
                  <a:lnTo>
                    <a:pt x="2283" y="190"/>
                  </a:lnTo>
                  <a:lnTo>
                    <a:pt x="2264" y="190"/>
                  </a:lnTo>
                  <a:lnTo>
                    <a:pt x="2248" y="194"/>
                  </a:lnTo>
                  <a:lnTo>
                    <a:pt x="2228" y="194"/>
                  </a:lnTo>
                  <a:lnTo>
                    <a:pt x="2208" y="197"/>
                  </a:lnTo>
                  <a:lnTo>
                    <a:pt x="2188" y="197"/>
                  </a:lnTo>
                  <a:lnTo>
                    <a:pt x="2169" y="202"/>
                  </a:lnTo>
                  <a:lnTo>
                    <a:pt x="2149" y="206"/>
                  </a:lnTo>
                  <a:lnTo>
                    <a:pt x="2128" y="206"/>
                  </a:lnTo>
                  <a:lnTo>
                    <a:pt x="2113" y="209"/>
                  </a:lnTo>
                  <a:lnTo>
                    <a:pt x="2093" y="213"/>
                  </a:lnTo>
                  <a:lnTo>
                    <a:pt x="2077" y="218"/>
                  </a:lnTo>
                  <a:lnTo>
                    <a:pt x="2061" y="218"/>
                  </a:lnTo>
                  <a:lnTo>
                    <a:pt x="2042" y="222"/>
                  </a:lnTo>
                  <a:lnTo>
                    <a:pt x="2026" y="225"/>
                  </a:lnTo>
                  <a:lnTo>
                    <a:pt x="2010" y="229"/>
                  </a:lnTo>
                  <a:lnTo>
                    <a:pt x="1998" y="234"/>
                  </a:lnTo>
                  <a:lnTo>
                    <a:pt x="1982" y="237"/>
                  </a:lnTo>
                  <a:lnTo>
                    <a:pt x="1971" y="241"/>
                  </a:lnTo>
                  <a:lnTo>
                    <a:pt x="1955" y="250"/>
                  </a:lnTo>
                  <a:lnTo>
                    <a:pt x="1943" y="253"/>
                  </a:lnTo>
                  <a:lnTo>
                    <a:pt x="1927" y="262"/>
                  </a:lnTo>
                  <a:lnTo>
                    <a:pt x="1911" y="265"/>
                  </a:lnTo>
                  <a:lnTo>
                    <a:pt x="1899" y="273"/>
                  </a:lnTo>
                  <a:lnTo>
                    <a:pt x="1883" y="281"/>
                  </a:lnTo>
                  <a:lnTo>
                    <a:pt x="1871" y="289"/>
                  </a:lnTo>
                  <a:lnTo>
                    <a:pt x="1856" y="301"/>
                  </a:lnTo>
                  <a:lnTo>
                    <a:pt x="1840" y="308"/>
                  </a:lnTo>
                  <a:lnTo>
                    <a:pt x="1829" y="317"/>
                  </a:lnTo>
                  <a:lnTo>
                    <a:pt x="1813" y="329"/>
                  </a:lnTo>
                  <a:lnTo>
                    <a:pt x="1801" y="340"/>
                  </a:lnTo>
                  <a:lnTo>
                    <a:pt x="1785" y="348"/>
                  </a:lnTo>
                  <a:lnTo>
                    <a:pt x="1773" y="360"/>
                  </a:lnTo>
                  <a:lnTo>
                    <a:pt x="1757" y="372"/>
                  </a:lnTo>
                  <a:lnTo>
                    <a:pt x="1745" y="384"/>
                  </a:lnTo>
                  <a:lnTo>
                    <a:pt x="1734" y="396"/>
                  </a:lnTo>
                  <a:lnTo>
                    <a:pt x="1718" y="408"/>
                  </a:lnTo>
                  <a:lnTo>
                    <a:pt x="1706" y="419"/>
                  </a:lnTo>
                  <a:lnTo>
                    <a:pt x="1693" y="428"/>
                  </a:lnTo>
                  <a:lnTo>
                    <a:pt x="1681" y="440"/>
                  </a:lnTo>
                  <a:lnTo>
                    <a:pt x="1670" y="451"/>
                  </a:lnTo>
                  <a:lnTo>
                    <a:pt x="1658" y="463"/>
                  </a:lnTo>
                  <a:lnTo>
                    <a:pt x="1646" y="475"/>
                  </a:lnTo>
                  <a:lnTo>
                    <a:pt x="1638" y="482"/>
                  </a:lnTo>
                  <a:lnTo>
                    <a:pt x="1626" y="495"/>
                  </a:lnTo>
                  <a:lnTo>
                    <a:pt x="1618" y="503"/>
                  </a:lnTo>
                  <a:lnTo>
                    <a:pt x="1607" y="514"/>
                  </a:lnTo>
                  <a:lnTo>
                    <a:pt x="1598" y="523"/>
                  </a:lnTo>
                  <a:lnTo>
                    <a:pt x="1591" y="530"/>
                  </a:lnTo>
                  <a:lnTo>
                    <a:pt x="1583" y="542"/>
                  </a:lnTo>
                  <a:lnTo>
                    <a:pt x="1579" y="546"/>
                  </a:lnTo>
                  <a:lnTo>
                    <a:pt x="1570" y="554"/>
                  </a:lnTo>
                  <a:lnTo>
                    <a:pt x="1563" y="562"/>
                  </a:lnTo>
                  <a:lnTo>
                    <a:pt x="1559" y="566"/>
                  </a:lnTo>
                  <a:lnTo>
                    <a:pt x="1556" y="574"/>
                  </a:lnTo>
                  <a:lnTo>
                    <a:pt x="1551" y="577"/>
                  </a:lnTo>
                  <a:lnTo>
                    <a:pt x="1547" y="577"/>
                  </a:lnTo>
                  <a:lnTo>
                    <a:pt x="1547" y="582"/>
                  </a:lnTo>
                  <a:lnTo>
                    <a:pt x="1547" y="586"/>
                  </a:lnTo>
                  <a:lnTo>
                    <a:pt x="1543" y="586"/>
                  </a:lnTo>
                  <a:lnTo>
                    <a:pt x="1543" y="590"/>
                  </a:lnTo>
                  <a:lnTo>
                    <a:pt x="1543" y="593"/>
                  </a:lnTo>
                  <a:lnTo>
                    <a:pt x="1540" y="602"/>
                  </a:lnTo>
                  <a:lnTo>
                    <a:pt x="1540" y="605"/>
                  </a:lnTo>
                  <a:lnTo>
                    <a:pt x="1535" y="614"/>
                  </a:lnTo>
                  <a:lnTo>
                    <a:pt x="1535" y="621"/>
                  </a:lnTo>
                  <a:lnTo>
                    <a:pt x="1531" y="630"/>
                  </a:lnTo>
                  <a:lnTo>
                    <a:pt x="1528" y="637"/>
                  </a:lnTo>
                  <a:lnTo>
                    <a:pt x="1524" y="646"/>
                  </a:lnTo>
                  <a:lnTo>
                    <a:pt x="1519" y="657"/>
                  </a:lnTo>
                  <a:lnTo>
                    <a:pt x="1515" y="665"/>
                  </a:lnTo>
                  <a:lnTo>
                    <a:pt x="1512" y="676"/>
                  </a:lnTo>
                  <a:lnTo>
                    <a:pt x="1508" y="688"/>
                  </a:lnTo>
                  <a:lnTo>
                    <a:pt x="1500" y="701"/>
                  </a:lnTo>
                  <a:lnTo>
                    <a:pt x="1492" y="713"/>
                  </a:lnTo>
                  <a:lnTo>
                    <a:pt x="1488" y="728"/>
                  </a:lnTo>
                  <a:lnTo>
                    <a:pt x="1480" y="741"/>
                  </a:lnTo>
                  <a:lnTo>
                    <a:pt x="1472" y="755"/>
                  </a:lnTo>
                  <a:lnTo>
                    <a:pt x="1464" y="768"/>
                  </a:lnTo>
                  <a:lnTo>
                    <a:pt x="1456" y="783"/>
                  </a:lnTo>
                  <a:lnTo>
                    <a:pt x="1445" y="799"/>
                  </a:lnTo>
                  <a:lnTo>
                    <a:pt x="1436" y="815"/>
                  </a:lnTo>
                  <a:lnTo>
                    <a:pt x="1424" y="831"/>
                  </a:lnTo>
                  <a:lnTo>
                    <a:pt x="1413" y="847"/>
                  </a:lnTo>
                  <a:lnTo>
                    <a:pt x="1401" y="863"/>
                  </a:lnTo>
                  <a:lnTo>
                    <a:pt x="1389" y="878"/>
                  </a:lnTo>
                  <a:lnTo>
                    <a:pt x="1373" y="894"/>
                  </a:lnTo>
                  <a:lnTo>
                    <a:pt x="1361" y="910"/>
                  </a:lnTo>
                  <a:lnTo>
                    <a:pt x="1345" y="926"/>
                  </a:lnTo>
                  <a:lnTo>
                    <a:pt x="1329" y="946"/>
                  </a:lnTo>
                  <a:lnTo>
                    <a:pt x="1313" y="961"/>
                  </a:lnTo>
                  <a:lnTo>
                    <a:pt x="1297" y="977"/>
                  </a:lnTo>
                  <a:lnTo>
                    <a:pt x="1278" y="993"/>
                  </a:lnTo>
                  <a:lnTo>
                    <a:pt x="1258" y="1009"/>
                  </a:lnTo>
                  <a:lnTo>
                    <a:pt x="1243" y="1029"/>
                  </a:lnTo>
                  <a:lnTo>
                    <a:pt x="1223" y="1045"/>
                  </a:lnTo>
                  <a:lnTo>
                    <a:pt x="1199" y="1061"/>
                  </a:lnTo>
                  <a:lnTo>
                    <a:pt x="1179" y="1077"/>
                  </a:lnTo>
                  <a:lnTo>
                    <a:pt x="574" y="966"/>
                  </a:lnTo>
                  <a:lnTo>
                    <a:pt x="602" y="946"/>
                  </a:lnTo>
                  <a:lnTo>
                    <a:pt x="625" y="930"/>
                  </a:lnTo>
                  <a:lnTo>
                    <a:pt x="649" y="914"/>
                  </a:lnTo>
                  <a:lnTo>
                    <a:pt x="672" y="898"/>
                  </a:lnTo>
                  <a:lnTo>
                    <a:pt x="697" y="887"/>
                  </a:lnTo>
                  <a:lnTo>
                    <a:pt x="720" y="875"/>
                  </a:lnTo>
                  <a:lnTo>
                    <a:pt x="744" y="859"/>
                  </a:lnTo>
                  <a:lnTo>
                    <a:pt x="767" y="847"/>
                  </a:lnTo>
                  <a:lnTo>
                    <a:pt x="787" y="835"/>
                  </a:lnTo>
                  <a:lnTo>
                    <a:pt x="811" y="827"/>
                  </a:lnTo>
                  <a:lnTo>
                    <a:pt x="831" y="815"/>
                  </a:lnTo>
                  <a:lnTo>
                    <a:pt x="850" y="803"/>
                  </a:lnTo>
                  <a:lnTo>
                    <a:pt x="871" y="796"/>
                  </a:lnTo>
                  <a:lnTo>
                    <a:pt x="890" y="787"/>
                  </a:lnTo>
                  <a:lnTo>
                    <a:pt x="910" y="780"/>
                  </a:lnTo>
                  <a:lnTo>
                    <a:pt x="929" y="771"/>
                  </a:lnTo>
                  <a:lnTo>
                    <a:pt x="945" y="764"/>
                  </a:lnTo>
                  <a:lnTo>
                    <a:pt x="966" y="755"/>
                  </a:lnTo>
                  <a:lnTo>
                    <a:pt x="982" y="748"/>
                  </a:lnTo>
                  <a:lnTo>
                    <a:pt x="1001" y="741"/>
                  </a:lnTo>
                  <a:lnTo>
                    <a:pt x="1017" y="732"/>
                  </a:lnTo>
                  <a:lnTo>
                    <a:pt x="1033" y="728"/>
                  </a:lnTo>
                  <a:lnTo>
                    <a:pt x="1049" y="720"/>
                  </a:lnTo>
                  <a:lnTo>
                    <a:pt x="1065" y="713"/>
                  </a:lnTo>
                  <a:lnTo>
                    <a:pt x="1080" y="709"/>
                  </a:lnTo>
                  <a:lnTo>
                    <a:pt x="1096" y="701"/>
                  </a:lnTo>
                  <a:lnTo>
                    <a:pt x="1107" y="697"/>
                  </a:lnTo>
                  <a:lnTo>
                    <a:pt x="1123" y="688"/>
                  </a:lnTo>
                  <a:lnTo>
                    <a:pt x="1139" y="681"/>
                  </a:lnTo>
                  <a:lnTo>
                    <a:pt x="1151" y="676"/>
                  </a:lnTo>
                  <a:lnTo>
                    <a:pt x="1163" y="669"/>
                  </a:lnTo>
                  <a:lnTo>
                    <a:pt x="1179" y="665"/>
                  </a:lnTo>
                  <a:lnTo>
                    <a:pt x="1191" y="657"/>
                  </a:lnTo>
                  <a:lnTo>
                    <a:pt x="1202" y="649"/>
                  </a:lnTo>
                  <a:lnTo>
                    <a:pt x="1215" y="641"/>
                  </a:lnTo>
                  <a:lnTo>
                    <a:pt x="1227" y="637"/>
                  </a:lnTo>
                  <a:lnTo>
                    <a:pt x="1239" y="630"/>
                  </a:lnTo>
                  <a:lnTo>
                    <a:pt x="1250" y="621"/>
                  </a:lnTo>
                  <a:lnTo>
                    <a:pt x="1258" y="614"/>
                  </a:lnTo>
                  <a:lnTo>
                    <a:pt x="1270" y="602"/>
                  </a:lnTo>
                  <a:lnTo>
                    <a:pt x="1282" y="593"/>
                  </a:lnTo>
                  <a:lnTo>
                    <a:pt x="1290" y="586"/>
                  </a:lnTo>
                  <a:lnTo>
                    <a:pt x="1302" y="577"/>
                  </a:lnTo>
                  <a:lnTo>
                    <a:pt x="1310" y="570"/>
                  </a:lnTo>
                  <a:lnTo>
                    <a:pt x="1318" y="562"/>
                  </a:lnTo>
                  <a:lnTo>
                    <a:pt x="1329" y="551"/>
                  </a:lnTo>
                  <a:lnTo>
                    <a:pt x="1338" y="542"/>
                  </a:lnTo>
                  <a:lnTo>
                    <a:pt x="1345" y="535"/>
                  </a:lnTo>
                  <a:lnTo>
                    <a:pt x="1353" y="526"/>
                  </a:lnTo>
                  <a:lnTo>
                    <a:pt x="1361" y="519"/>
                  </a:lnTo>
                  <a:lnTo>
                    <a:pt x="1369" y="510"/>
                  </a:lnTo>
                  <a:lnTo>
                    <a:pt x="1373" y="503"/>
                  </a:lnTo>
                  <a:lnTo>
                    <a:pt x="1381" y="495"/>
                  </a:lnTo>
                  <a:lnTo>
                    <a:pt x="1389" y="491"/>
                  </a:lnTo>
                  <a:lnTo>
                    <a:pt x="1392" y="482"/>
                  </a:lnTo>
                  <a:lnTo>
                    <a:pt x="1401" y="475"/>
                  </a:lnTo>
                  <a:lnTo>
                    <a:pt x="1405" y="467"/>
                  </a:lnTo>
                  <a:lnTo>
                    <a:pt x="1408" y="463"/>
                  </a:lnTo>
                  <a:lnTo>
                    <a:pt x="1413" y="455"/>
                  </a:lnTo>
                  <a:lnTo>
                    <a:pt x="1417" y="447"/>
                  </a:lnTo>
                  <a:lnTo>
                    <a:pt x="1420" y="443"/>
                  </a:lnTo>
                  <a:lnTo>
                    <a:pt x="1424" y="435"/>
                  </a:lnTo>
                  <a:lnTo>
                    <a:pt x="1429" y="431"/>
                  </a:lnTo>
                  <a:lnTo>
                    <a:pt x="1433" y="424"/>
                  </a:lnTo>
                  <a:lnTo>
                    <a:pt x="1433" y="419"/>
                  </a:lnTo>
                  <a:lnTo>
                    <a:pt x="1436" y="415"/>
                  </a:lnTo>
                  <a:lnTo>
                    <a:pt x="1436" y="412"/>
                  </a:lnTo>
                  <a:lnTo>
                    <a:pt x="1436" y="403"/>
                  </a:lnTo>
                  <a:lnTo>
                    <a:pt x="1436" y="400"/>
                  </a:lnTo>
                  <a:lnTo>
                    <a:pt x="1440" y="396"/>
                  </a:lnTo>
                  <a:lnTo>
                    <a:pt x="1440" y="392"/>
                  </a:lnTo>
                  <a:lnTo>
                    <a:pt x="1436" y="387"/>
                  </a:lnTo>
                  <a:lnTo>
                    <a:pt x="1436" y="384"/>
                  </a:lnTo>
                  <a:lnTo>
                    <a:pt x="1433" y="380"/>
                  </a:lnTo>
                  <a:lnTo>
                    <a:pt x="1433" y="376"/>
                  </a:lnTo>
                  <a:lnTo>
                    <a:pt x="1429" y="376"/>
                  </a:lnTo>
                  <a:lnTo>
                    <a:pt x="1424" y="372"/>
                  </a:lnTo>
                  <a:lnTo>
                    <a:pt x="1420" y="372"/>
                  </a:lnTo>
                  <a:lnTo>
                    <a:pt x="1417" y="368"/>
                  </a:lnTo>
                  <a:lnTo>
                    <a:pt x="1413" y="368"/>
                  </a:lnTo>
                  <a:lnTo>
                    <a:pt x="1408" y="368"/>
                  </a:lnTo>
                  <a:lnTo>
                    <a:pt x="1405" y="368"/>
                  </a:lnTo>
                  <a:lnTo>
                    <a:pt x="1397" y="368"/>
                  </a:lnTo>
                  <a:lnTo>
                    <a:pt x="1392" y="368"/>
                  </a:lnTo>
                  <a:lnTo>
                    <a:pt x="1385" y="368"/>
                  </a:lnTo>
                  <a:lnTo>
                    <a:pt x="1377" y="368"/>
                  </a:lnTo>
                  <a:lnTo>
                    <a:pt x="1373" y="368"/>
                  </a:lnTo>
                  <a:lnTo>
                    <a:pt x="1366" y="368"/>
                  </a:lnTo>
                  <a:lnTo>
                    <a:pt x="1357" y="368"/>
                  </a:lnTo>
                  <a:lnTo>
                    <a:pt x="1350" y="368"/>
                  </a:lnTo>
                  <a:lnTo>
                    <a:pt x="1341" y="368"/>
                  </a:lnTo>
                  <a:lnTo>
                    <a:pt x="1334" y="372"/>
                  </a:lnTo>
                  <a:lnTo>
                    <a:pt x="1329" y="372"/>
                  </a:lnTo>
                  <a:lnTo>
                    <a:pt x="1322" y="372"/>
                  </a:lnTo>
                  <a:lnTo>
                    <a:pt x="1313" y="376"/>
                  </a:lnTo>
                  <a:lnTo>
                    <a:pt x="1306" y="376"/>
                  </a:lnTo>
                  <a:lnTo>
                    <a:pt x="1297" y="376"/>
                  </a:lnTo>
                  <a:lnTo>
                    <a:pt x="1290" y="380"/>
                  </a:lnTo>
                  <a:lnTo>
                    <a:pt x="1282" y="380"/>
                  </a:lnTo>
                  <a:lnTo>
                    <a:pt x="1274" y="380"/>
                  </a:lnTo>
                  <a:lnTo>
                    <a:pt x="1266" y="384"/>
                  </a:lnTo>
                  <a:lnTo>
                    <a:pt x="1258" y="384"/>
                  </a:lnTo>
                  <a:lnTo>
                    <a:pt x="1250" y="387"/>
                  </a:lnTo>
                  <a:lnTo>
                    <a:pt x="1243" y="387"/>
                  </a:lnTo>
                  <a:lnTo>
                    <a:pt x="1239" y="387"/>
                  </a:lnTo>
                  <a:lnTo>
                    <a:pt x="1230" y="392"/>
                  </a:lnTo>
                  <a:lnTo>
                    <a:pt x="1223" y="392"/>
                  </a:lnTo>
                  <a:lnTo>
                    <a:pt x="1218" y="392"/>
                  </a:lnTo>
                  <a:lnTo>
                    <a:pt x="1215" y="396"/>
                  </a:lnTo>
                  <a:lnTo>
                    <a:pt x="1207" y="396"/>
                  </a:lnTo>
                  <a:lnTo>
                    <a:pt x="1202" y="396"/>
                  </a:lnTo>
                  <a:lnTo>
                    <a:pt x="1199" y="400"/>
                  </a:lnTo>
                  <a:lnTo>
                    <a:pt x="1195" y="400"/>
                  </a:lnTo>
                  <a:lnTo>
                    <a:pt x="1191" y="400"/>
                  </a:lnTo>
                  <a:lnTo>
                    <a:pt x="1187" y="403"/>
                  </a:lnTo>
                  <a:lnTo>
                    <a:pt x="1183" y="403"/>
                  </a:lnTo>
                  <a:lnTo>
                    <a:pt x="1179" y="403"/>
                  </a:lnTo>
                  <a:lnTo>
                    <a:pt x="1175" y="403"/>
                  </a:lnTo>
                  <a:lnTo>
                    <a:pt x="1167" y="408"/>
                  </a:lnTo>
                  <a:lnTo>
                    <a:pt x="1160" y="408"/>
                  </a:lnTo>
                  <a:lnTo>
                    <a:pt x="1151" y="412"/>
                  </a:lnTo>
                  <a:lnTo>
                    <a:pt x="1139" y="415"/>
                  </a:lnTo>
                  <a:lnTo>
                    <a:pt x="1123" y="419"/>
                  </a:lnTo>
                  <a:lnTo>
                    <a:pt x="1112" y="424"/>
                  </a:lnTo>
                  <a:lnTo>
                    <a:pt x="1096" y="431"/>
                  </a:lnTo>
                  <a:lnTo>
                    <a:pt x="1076" y="435"/>
                  </a:lnTo>
                  <a:lnTo>
                    <a:pt x="1056" y="443"/>
                  </a:lnTo>
                  <a:lnTo>
                    <a:pt x="1037" y="451"/>
                  </a:lnTo>
                  <a:lnTo>
                    <a:pt x="1017" y="455"/>
                  </a:lnTo>
                  <a:lnTo>
                    <a:pt x="993" y="467"/>
                  </a:lnTo>
                  <a:lnTo>
                    <a:pt x="970" y="475"/>
                  </a:lnTo>
                  <a:lnTo>
                    <a:pt x="942" y="482"/>
                  </a:lnTo>
                  <a:lnTo>
                    <a:pt x="918" y="495"/>
                  </a:lnTo>
                  <a:lnTo>
                    <a:pt x="890" y="503"/>
                  </a:lnTo>
                  <a:lnTo>
                    <a:pt x="862" y="514"/>
                  </a:lnTo>
                  <a:lnTo>
                    <a:pt x="834" y="526"/>
                  </a:lnTo>
                  <a:lnTo>
                    <a:pt x="803" y="535"/>
                  </a:lnTo>
                  <a:lnTo>
                    <a:pt x="776" y="551"/>
                  </a:lnTo>
                  <a:lnTo>
                    <a:pt x="744" y="562"/>
                  </a:lnTo>
                  <a:lnTo>
                    <a:pt x="716" y="574"/>
                  </a:lnTo>
                  <a:lnTo>
                    <a:pt x="684" y="586"/>
                  </a:lnTo>
                  <a:lnTo>
                    <a:pt x="653" y="602"/>
                  </a:lnTo>
                  <a:lnTo>
                    <a:pt x="621" y="614"/>
                  </a:lnTo>
                  <a:lnTo>
                    <a:pt x="589" y="630"/>
                  </a:lnTo>
                  <a:lnTo>
                    <a:pt x="558" y="646"/>
                  </a:lnTo>
                  <a:lnTo>
                    <a:pt x="526" y="660"/>
                  </a:lnTo>
                  <a:lnTo>
                    <a:pt x="494" y="676"/>
                  </a:lnTo>
                  <a:lnTo>
                    <a:pt x="463" y="692"/>
                  </a:lnTo>
                  <a:lnTo>
                    <a:pt x="435" y="709"/>
                  </a:lnTo>
                  <a:lnTo>
                    <a:pt x="403" y="725"/>
                  </a:lnTo>
                  <a:lnTo>
                    <a:pt x="371" y="741"/>
                  </a:lnTo>
                  <a:lnTo>
                    <a:pt x="344" y="760"/>
                  </a:lnTo>
                  <a:lnTo>
                    <a:pt x="313" y="776"/>
                  </a:lnTo>
                  <a:lnTo>
                    <a:pt x="285" y="796"/>
                  </a:lnTo>
                  <a:lnTo>
                    <a:pt x="257" y="811"/>
                  </a:lnTo>
                  <a:lnTo>
                    <a:pt x="229" y="831"/>
                  </a:lnTo>
                  <a:lnTo>
                    <a:pt x="0" y="725"/>
                  </a:lnTo>
                  <a:lnTo>
                    <a:pt x="16" y="713"/>
                  </a:lnTo>
                  <a:lnTo>
                    <a:pt x="31" y="704"/>
                  </a:lnTo>
                  <a:lnTo>
                    <a:pt x="47" y="697"/>
                  </a:lnTo>
                  <a:lnTo>
                    <a:pt x="63" y="685"/>
                  </a:lnTo>
                  <a:lnTo>
                    <a:pt x="79" y="676"/>
                  </a:lnTo>
                  <a:lnTo>
                    <a:pt x="95" y="669"/>
                  </a:lnTo>
                  <a:lnTo>
                    <a:pt x="111" y="660"/>
                  </a:lnTo>
                  <a:lnTo>
                    <a:pt x="126" y="653"/>
                  </a:lnTo>
                  <a:lnTo>
                    <a:pt x="139" y="641"/>
                  </a:lnTo>
                  <a:lnTo>
                    <a:pt x="154" y="633"/>
                  </a:lnTo>
                  <a:lnTo>
                    <a:pt x="170" y="625"/>
                  </a:lnTo>
                  <a:lnTo>
                    <a:pt x="186" y="618"/>
                  </a:lnTo>
                  <a:lnTo>
                    <a:pt x="202" y="609"/>
                  </a:lnTo>
                  <a:lnTo>
                    <a:pt x="218" y="602"/>
                  </a:lnTo>
                  <a:lnTo>
                    <a:pt x="234" y="593"/>
                  </a:lnTo>
                  <a:lnTo>
                    <a:pt x="249" y="590"/>
                  </a:lnTo>
                  <a:lnTo>
                    <a:pt x="265" y="582"/>
                  </a:lnTo>
                  <a:lnTo>
                    <a:pt x="281" y="574"/>
                  </a:lnTo>
                  <a:lnTo>
                    <a:pt x="297" y="566"/>
                  </a:lnTo>
                  <a:lnTo>
                    <a:pt x="313" y="558"/>
                  </a:lnTo>
                  <a:lnTo>
                    <a:pt x="329" y="551"/>
                  </a:lnTo>
                  <a:lnTo>
                    <a:pt x="344" y="546"/>
                  </a:lnTo>
                  <a:lnTo>
                    <a:pt x="360" y="538"/>
                  </a:lnTo>
                  <a:lnTo>
                    <a:pt x="376" y="530"/>
                  </a:lnTo>
                  <a:lnTo>
                    <a:pt x="392" y="526"/>
                  </a:lnTo>
                  <a:lnTo>
                    <a:pt x="408" y="519"/>
                  </a:lnTo>
                  <a:lnTo>
                    <a:pt x="424" y="510"/>
                  </a:lnTo>
                  <a:lnTo>
                    <a:pt x="439" y="507"/>
                  </a:lnTo>
                  <a:lnTo>
                    <a:pt x="451" y="498"/>
                  </a:lnTo>
                  <a:lnTo>
                    <a:pt x="466" y="495"/>
                  </a:lnTo>
                  <a:lnTo>
                    <a:pt x="482" y="487"/>
                  </a:lnTo>
                  <a:lnTo>
                    <a:pt x="498" y="482"/>
                  </a:lnTo>
                  <a:lnTo>
                    <a:pt x="514" y="475"/>
                  </a:lnTo>
                  <a:lnTo>
                    <a:pt x="530" y="471"/>
                  </a:lnTo>
                  <a:lnTo>
                    <a:pt x="546" y="463"/>
                  </a:lnTo>
                  <a:lnTo>
                    <a:pt x="561" y="459"/>
                  </a:lnTo>
                  <a:lnTo>
                    <a:pt x="577" y="451"/>
                  </a:lnTo>
                  <a:lnTo>
                    <a:pt x="593" y="447"/>
                  </a:lnTo>
                  <a:lnTo>
                    <a:pt x="609" y="443"/>
                  </a:lnTo>
                  <a:lnTo>
                    <a:pt x="625" y="435"/>
                  </a:lnTo>
                  <a:lnTo>
                    <a:pt x="665" y="424"/>
                  </a:lnTo>
                  <a:lnTo>
                    <a:pt x="708" y="408"/>
                  </a:lnTo>
                  <a:lnTo>
                    <a:pt x="755" y="396"/>
                  </a:lnTo>
                  <a:lnTo>
                    <a:pt x="807" y="380"/>
                  </a:lnTo>
                  <a:lnTo>
                    <a:pt x="859" y="364"/>
                  </a:lnTo>
                  <a:lnTo>
                    <a:pt x="918" y="348"/>
                  </a:lnTo>
                  <a:lnTo>
                    <a:pt x="977" y="332"/>
                  </a:lnTo>
                  <a:lnTo>
                    <a:pt x="1037" y="317"/>
                  </a:lnTo>
                  <a:lnTo>
                    <a:pt x="1104" y="301"/>
                  </a:lnTo>
                  <a:lnTo>
                    <a:pt x="1171" y="285"/>
                  </a:lnTo>
                  <a:lnTo>
                    <a:pt x="1243" y="269"/>
                  </a:lnTo>
                  <a:lnTo>
                    <a:pt x="1313" y="253"/>
                  </a:lnTo>
                  <a:lnTo>
                    <a:pt x="1385" y="237"/>
                  </a:lnTo>
                  <a:lnTo>
                    <a:pt x="1464" y="222"/>
                  </a:lnTo>
                  <a:lnTo>
                    <a:pt x="1540" y="206"/>
                  </a:lnTo>
                  <a:lnTo>
                    <a:pt x="1618" y="190"/>
                  </a:lnTo>
                  <a:lnTo>
                    <a:pt x="1702" y="174"/>
                  </a:lnTo>
                  <a:lnTo>
                    <a:pt x="1781" y="158"/>
                  </a:lnTo>
                  <a:lnTo>
                    <a:pt x="1864" y="146"/>
                  </a:lnTo>
                  <a:lnTo>
                    <a:pt x="1947" y="130"/>
                  </a:lnTo>
                  <a:lnTo>
                    <a:pt x="2033" y="114"/>
                  </a:lnTo>
                  <a:lnTo>
                    <a:pt x="2117" y="103"/>
                  </a:lnTo>
                  <a:lnTo>
                    <a:pt x="2204" y="91"/>
                  </a:lnTo>
                  <a:lnTo>
                    <a:pt x="2292" y="79"/>
                  </a:lnTo>
                  <a:lnTo>
                    <a:pt x="2378" y="67"/>
                  </a:lnTo>
                  <a:lnTo>
                    <a:pt x="2461" y="56"/>
                  </a:lnTo>
                  <a:lnTo>
                    <a:pt x="2549" y="47"/>
                  </a:lnTo>
                  <a:lnTo>
                    <a:pt x="2635" y="35"/>
                  </a:lnTo>
                  <a:lnTo>
                    <a:pt x="2723" y="28"/>
                  </a:lnTo>
                  <a:lnTo>
                    <a:pt x="2806" y="19"/>
                  </a:lnTo>
                  <a:lnTo>
                    <a:pt x="2892" y="16"/>
                  </a:lnTo>
                  <a:lnTo>
                    <a:pt x="2976" y="8"/>
                  </a:lnTo>
                  <a:lnTo>
                    <a:pt x="3059" y="4"/>
                  </a:lnTo>
                  <a:lnTo>
                    <a:pt x="3142" y="0"/>
                  </a:lnTo>
                  <a:lnTo>
                    <a:pt x="3225" y="0"/>
                  </a:lnTo>
                  <a:lnTo>
                    <a:pt x="3304" y="0"/>
                  </a:lnTo>
                  <a:lnTo>
                    <a:pt x="3383" y="0"/>
                  </a:lnTo>
                  <a:lnTo>
                    <a:pt x="3459" y="0"/>
                  </a:lnTo>
                  <a:lnTo>
                    <a:pt x="3534" y="4"/>
                  </a:lnTo>
                  <a:lnTo>
                    <a:pt x="3609" y="8"/>
                  </a:lnTo>
                  <a:lnTo>
                    <a:pt x="3681" y="16"/>
                  </a:lnTo>
                  <a:lnTo>
                    <a:pt x="3751" y="19"/>
                  </a:lnTo>
                  <a:lnTo>
                    <a:pt x="3823" y="28"/>
                  </a:lnTo>
                  <a:lnTo>
                    <a:pt x="3890" y="35"/>
                  </a:lnTo>
                  <a:lnTo>
                    <a:pt x="3957" y="44"/>
                  </a:lnTo>
                  <a:lnTo>
                    <a:pt x="4021" y="51"/>
                  </a:lnTo>
                  <a:lnTo>
                    <a:pt x="4084" y="60"/>
                  </a:lnTo>
                  <a:lnTo>
                    <a:pt x="4144" y="67"/>
                  </a:lnTo>
                  <a:lnTo>
                    <a:pt x="4202" y="75"/>
                  </a:lnTo>
                  <a:lnTo>
                    <a:pt x="4262" y="83"/>
                  </a:lnTo>
                  <a:lnTo>
                    <a:pt x="4318" y="91"/>
                  </a:lnTo>
                  <a:lnTo>
                    <a:pt x="4369" y="99"/>
                  </a:lnTo>
                  <a:lnTo>
                    <a:pt x="4420" y="107"/>
                  </a:lnTo>
                  <a:lnTo>
                    <a:pt x="4472" y="119"/>
                  </a:lnTo>
                  <a:lnTo>
                    <a:pt x="4519" y="127"/>
                  </a:lnTo>
                  <a:lnTo>
                    <a:pt x="4567" y="135"/>
                  </a:lnTo>
                  <a:lnTo>
                    <a:pt x="4610" y="146"/>
                  </a:lnTo>
                  <a:lnTo>
                    <a:pt x="4654" y="155"/>
                  </a:lnTo>
                  <a:lnTo>
                    <a:pt x="4693" y="162"/>
                  </a:lnTo>
                  <a:lnTo>
                    <a:pt x="4733" y="170"/>
                  </a:lnTo>
                  <a:lnTo>
                    <a:pt x="4769" y="178"/>
                  </a:lnTo>
                  <a:lnTo>
                    <a:pt x="4804" y="190"/>
                  </a:lnTo>
                  <a:lnTo>
                    <a:pt x="4840" y="197"/>
                  </a:lnTo>
                  <a:lnTo>
                    <a:pt x="4871" y="206"/>
                  </a:lnTo>
                  <a:lnTo>
                    <a:pt x="4903" y="213"/>
                  </a:lnTo>
                  <a:lnTo>
                    <a:pt x="4931" y="222"/>
                  </a:lnTo>
                  <a:lnTo>
                    <a:pt x="4955" y="229"/>
                  </a:lnTo>
                  <a:lnTo>
                    <a:pt x="4982" y="234"/>
                  </a:lnTo>
                  <a:lnTo>
                    <a:pt x="5003" y="241"/>
                  </a:lnTo>
                  <a:lnTo>
                    <a:pt x="5026" y="250"/>
                  </a:lnTo>
                  <a:lnTo>
                    <a:pt x="5042" y="253"/>
                  </a:lnTo>
                  <a:lnTo>
                    <a:pt x="5061" y="262"/>
                  </a:lnTo>
                  <a:lnTo>
                    <a:pt x="5077" y="265"/>
                  </a:lnTo>
                  <a:lnTo>
                    <a:pt x="5089" y="269"/>
                  </a:lnTo>
                  <a:lnTo>
                    <a:pt x="5101" y="273"/>
                  </a:lnTo>
                  <a:lnTo>
                    <a:pt x="5114" y="278"/>
                  </a:lnTo>
                  <a:lnTo>
                    <a:pt x="5121" y="281"/>
                  </a:lnTo>
                  <a:lnTo>
                    <a:pt x="5125" y="281"/>
                  </a:lnTo>
                  <a:lnTo>
                    <a:pt x="5128" y="285"/>
                  </a:lnTo>
                  <a:lnTo>
                    <a:pt x="5133" y="285"/>
                  </a:lnTo>
                  <a:lnTo>
                    <a:pt x="5144" y="289"/>
                  </a:lnTo>
                  <a:lnTo>
                    <a:pt x="5160" y="297"/>
                  </a:lnTo>
                  <a:lnTo>
                    <a:pt x="5184" y="305"/>
                  </a:lnTo>
                  <a:lnTo>
                    <a:pt x="5212" y="313"/>
                  </a:lnTo>
                  <a:lnTo>
                    <a:pt x="5248" y="324"/>
                  </a:lnTo>
                  <a:lnTo>
                    <a:pt x="5287" y="340"/>
                  </a:lnTo>
                  <a:lnTo>
                    <a:pt x="5334" y="352"/>
                  </a:lnTo>
                  <a:lnTo>
                    <a:pt x="5382" y="372"/>
                  </a:lnTo>
                  <a:lnTo>
                    <a:pt x="5438" y="387"/>
                  </a:lnTo>
                  <a:lnTo>
                    <a:pt x="5497" y="408"/>
                  </a:lnTo>
                  <a:lnTo>
                    <a:pt x="5561" y="431"/>
                  </a:lnTo>
                  <a:lnTo>
                    <a:pt x="5628" y="451"/>
                  </a:lnTo>
                  <a:lnTo>
                    <a:pt x="5699" y="475"/>
                  </a:lnTo>
                  <a:lnTo>
                    <a:pt x="5774" y="498"/>
                  </a:lnTo>
                  <a:lnTo>
                    <a:pt x="5850" y="526"/>
                  </a:lnTo>
                  <a:lnTo>
                    <a:pt x="5933" y="551"/>
                  </a:lnTo>
                  <a:lnTo>
                    <a:pt x="6015" y="577"/>
                  </a:lnTo>
                  <a:lnTo>
                    <a:pt x="6098" y="605"/>
                  </a:lnTo>
                  <a:lnTo>
                    <a:pt x="6186" y="633"/>
                  </a:lnTo>
                  <a:lnTo>
                    <a:pt x="6276" y="660"/>
                  </a:lnTo>
                  <a:lnTo>
                    <a:pt x="6368" y="688"/>
                  </a:lnTo>
                  <a:lnTo>
                    <a:pt x="6459" y="716"/>
                  </a:lnTo>
                  <a:lnTo>
                    <a:pt x="6554" y="744"/>
                  </a:lnTo>
                  <a:lnTo>
                    <a:pt x="6649" y="776"/>
                  </a:lnTo>
                  <a:lnTo>
                    <a:pt x="6744" y="803"/>
                  </a:lnTo>
                  <a:lnTo>
                    <a:pt x="6839" y="827"/>
                  </a:lnTo>
                  <a:lnTo>
                    <a:pt x="6934" y="855"/>
                  </a:lnTo>
                  <a:lnTo>
                    <a:pt x="7029" y="882"/>
                  </a:lnTo>
                  <a:lnTo>
                    <a:pt x="7119" y="906"/>
                  </a:lnTo>
                  <a:lnTo>
                    <a:pt x="7214" y="930"/>
                  </a:lnTo>
                  <a:lnTo>
                    <a:pt x="7306" y="954"/>
                  </a:lnTo>
                  <a:lnTo>
                    <a:pt x="7392" y="977"/>
                  </a:lnTo>
                  <a:lnTo>
                    <a:pt x="7480" y="998"/>
                  </a:lnTo>
                  <a:lnTo>
                    <a:pt x="7567" y="1017"/>
                  </a:lnTo>
                  <a:lnTo>
                    <a:pt x="7646" y="1033"/>
                  </a:lnTo>
                  <a:lnTo>
                    <a:pt x="7725" y="1049"/>
                  </a:lnTo>
                  <a:lnTo>
                    <a:pt x="7797" y="1065"/>
                  </a:lnTo>
                  <a:lnTo>
                    <a:pt x="7868" y="1072"/>
                  </a:lnTo>
                  <a:lnTo>
                    <a:pt x="7931" y="1084"/>
                  </a:lnTo>
                  <a:lnTo>
                    <a:pt x="7994" y="1088"/>
                  </a:lnTo>
                  <a:lnTo>
                    <a:pt x="8556" y="1139"/>
                  </a:lnTo>
                  <a:lnTo>
                    <a:pt x="8524" y="1405"/>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0" name="Freeform 327">
              <a:extLst>
                <a:ext uri="{FF2B5EF4-FFF2-40B4-BE49-F238E27FC236}">
                  <a16:creationId xmlns:a16="http://schemas.microsoft.com/office/drawing/2014/main" id="{43ED16DD-B09D-431E-A62C-2E1BB0359B3D}"/>
                </a:ext>
              </a:extLst>
            </p:cNvPr>
            <p:cNvSpPr>
              <a:spLocks/>
            </p:cNvSpPr>
            <p:nvPr/>
          </p:nvSpPr>
          <p:spPr bwMode="auto">
            <a:xfrm>
              <a:off x="2336" y="1986"/>
              <a:ext cx="1662" cy="795"/>
            </a:xfrm>
            <a:custGeom>
              <a:avLst/>
              <a:gdLst>
                <a:gd name="T0" fmla="*/ 5659 w 8307"/>
                <a:gd name="T1" fmla="*/ 634 h 3974"/>
                <a:gd name="T2" fmla="*/ 7793 w 8307"/>
                <a:gd name="T3" fmla="*/ 1667 h 3974"/>
                <a:gd name="T4" fmla="*/ 8307 w 8307"/>
                <a:gd name="T5" fmla="*/ 2914 h 3974"/>
                <a:gd name="T6" fmla="*/ 7275 w 8307"/>
                <a:gd name="T7" fmla="*/ 3828 h 3974"/>
                <a:gd name="T8" fmla="*/ 7544 w 8307"/>
                <a:gd name="T9" fmla="*/ 3108 h 3974"/>
                <a:gd name="T10" fmla="*/ 7532 w 8307"/>
                <a:gd name="T11" fmla="*/ 2787 h 3974"/>
                <a:gd name="T12" fmla="*/ 7034 w 8307"/>
                <a:gd name="T13" fmla="*/ 3095 h 3974"/>
                <a:gd name="T14" fmla="*/ 6649 w 8307"/>
                <a:gd name="T15" fmla="*/ 3432 h 3974"/>
                <a:gd name="T16" fmla="*/ 6365 w 8307"/>
                <a:gd name="T17" fmla="*/ 3558 h 3974"/>
                <a:gd name="T18" fmla="*/ 6075 w 8307"/>
                <a:gd name="T19" fmla="*/ 3551 h 3974"/>
                <a:gd name="T20" fmla="*/ 5925 w 8307"/>
                <a:gd name="T21" fmla="*/ 3317 h 3974"/>
                <a:gd name="T22" fmla="*/ 6400 w 8307"/>
                <a:gd name="T23" fmla="*/ 3005 h 3974"/>
                <a:gd name="T24" fmla="*/ 7124 w 8307"/>
                <a:gd name="T25" fmla="*/ 2356 h 3974"/>
                <a:gd name="T26" fmla="*/ 7333 w 8307"/>
                <a:gd name="T27" fmla="*/ 1849 h 3974"/>
                <a:gd name="T28" fmla="*/ 7076 w 8307"/>
                <a:gd name="T29" fmla="*/ 1525 h 3974"/>
                <a:gd name="T30" fmla="*/ 6641 w 8307"/>
                <a:gd name="T31" fmla="*/ 2027 h 3974"/>
                <a:gd name="T32" fmla="*/ 5874 w 8307"/>
                <a:gd name="T33" fmla="*/ 2514 h 3974"/>
                <a:gd name="T34" fmla="*/ 5502 w 8307"/>
                <a:gd name="T35" fmla="*/ 2331 h 3974"/>
                <a:gd name="T36" fmla="*/ 5624 w 8307"/>
                <a:gd name="T37" fmla="*/ 2169 h 3974"/>
                <a:gd name="T38" fmla="*/ 6052 w 8307"/>
                <a:gd name="T39" fmla="*/ 1743 h 3974"/>
                <a:gd name="T40" fmla="*/ 6487 w 8307"/>
                <a:gd name="T41" fmla="*/ 1212 h 3974"/>
                <a:gd name="T42" fmla="*/ 5070 w 8307"/>
                <a:gd name="T43" fmla="*/ 1359 h 3974"/>
                <a:gd name="T44" fmla="*/ 4381 w 8307"/>
                <a:gd name="T45" fmla="*/ 2071 h 3974"/>
                <a:gd name="T46" fmla="*/ 4092 w 8307"/>
                <a:gd name="T47" fmla="*/ 2209 h 3974"/>
                <a:gd name="T48" fmla="*/ 3693 w 8307"/>
                <a:gd name="T49" fmla="*/ 2126 h 3974"/>
                <a:gd name="T50" fmla="*/ 3752 w 8307"/>
                <a:gd name="T51" fmla="*/ 1917 h 3974"/>
                <a:gd name="T52" fmla="*/ 4045 w 8307"/>
                <a:gd name="T53" fmla="*/ 1738 h 3974"/>
                <a:gd name="T54" fmla="*/ 4532 w 8307"/>
                <a:gd name="T55" fmla="*/ 1354 h 3974"/>
                <a:gd name="T56" fmla="*/ 4682 w 8307"/>
                <a:gd name="T57" fmla="*/ 852 h 3974"/>
                <a:gd name="T58" fmla="*/ 4650 w 8307"/>
                <a:gd name="T59" fmla="*/ 697 h 3974"/>
                <a:gd name="T60" fmla="*/ 4386 w 8307"/>
                <a:gd name="T61" fmla="*/ 567 h 3974"/>
                <a:gd name="T62" fmla="*/ 3444 w 8307"/>
                <a:gd name="T63" fmla="*/ 436 h 3974"/>
                <a:gd name="T64" fmla="*/ 2969 w 8307"/>
                <a:gd name="T65" fmla="*/ 495 h 3974"/>
                <a:gd name="T66" fmla="*/ 2687 w 8307"/>
                <a:gd name="T67" fmla="*/ 748 h 3974"/>
                <a:gd name="T68" fmla="*/ 2569 w 8307"/>
                <a:gd name="T69" fmla="*/ 1172 h 3974"/>
                <a:gd name="T70" fmla="*/ 2731 w 8307"/>
                <a:gd name="T71" fmla="*/ 1758 h 3974"/>
                <a:gd name="T72" fmla="*/ 2735 w 8307"/>
                <a:gd name="T73" fmla="*/ 1995 h 3974"/>
                <a:gd name="T74" fmla="*/ 2561 w 8307"/>
                <a:gd name="T75" fmla="*/ 2138 h 3974"/>
                <a:gd name="T76" fmla="*/ 2347 w 8307"/>
                <a:gd name="T77" fmla="*/ 2074 h 3974"/>
                <a:gd name="T78" fmla="*/ 2296 w 8307"/>
                <a:gd name="T79" fmla="*/ 1884 h 3974"/>
                <a:gd name="T80" fmla="*/ 2291 w 8307"/>
                <a:gd name="T81" fmla="*/ 1608 h 3974"/>
                <a:gd name="T82" fmla="*/ 2351 w 8307"/>
                <a:gd name="T83" fmla="*/ 1347 h 3974"/>
                <a:gd name="T84" fmla="*/ 2307 w 8307"/>
                <a:gd name="T85" fmla="*/ 1212 h 3974"/>
                <a:gd name="T86" fmla="*/ 2165 w 8307"/>
                <a:gd name="T87" fmla="*/ 1169 h 3974"/>
                <a:gd name="T88" fmla="*/ 1849 w 8307"/>
                <a:gd name="T89" fmla="*/ 1275 h 3974"/>
                <a:gd name="T90" fmla="*/ 1548 w 8307"/>
                <a:gd name="T91" fmla="*/ 1442 h 3974"/>
                <a:gd name="T92" fmla="*/ 1143 w 8307"/>
                <a:gd name="T93" fmla="*/ 1758 h 3974"/>
                <a:gd name="T94" fmla="*/ 898 w 8307"/>
                <a:gd name="T95" fmla="*/ 2023 h 3974"/>
                <a:gd name="T96" fmla="*/ 527 w 8307"/>
                <a:gd name="T97" fmla="*/ 2415 h 3974"/>
                <a:gd name="T98" fmla="*/ 178 w 8307"/>
                <a:gd name="T99" fmla="*/ 2601 h 3974"/>
                <a:gd name="T100" fmla="*/ 52 w 8307"/>
                <a:gd name="T101" fmla="*/ 2585 h 3974"/>
                <a:gd name="T102" fmla="*/ 0 w 8307"/>
                <a:gd name="T103" fmla="*/ 2518 h 3974"/>
                <a:gd name="T104" fmla="*/ 39 w 8307"/>
                <a:gd name="T105" fmla="*/ 2431 h 3974"/>
                <a:gd name="T106" fmla="*/ 340 w 8307"/>
                <a:gd name="T107" fmla="*/ 2285 h 3974"/>
                <a:gd name="T108" fmla="*/ 617 w 8307"/>
                <a:gd name="T109" fmla="*/ 2003 h 3974"/>
                <a:gd name="T110" fmla="*/ 851 w 8307"/>
                <a:gd name="T111" fmla="*/ 1667 h 3974"/>
                <a:gd name="T112" fmla="*/ 1117 w 8307"/>
                <a:gd name="T113" fmla="*/ 1354 h 3974"/>
                <a:gd name="T114" fmla="*/ 1516 w 8307"/>
                <a:gd name="T115" fmla="*/ 1132 h 3974"/>
                <a:gd name="T116" fmla="*/ 1955 w 8307"/>
                <a:gd name="T117" fmla="*/ 975 h 3974"/>
                <a:gd name="T118" fmla="*/ 2312 w 8307"/>
                <a:gd name="T119" fmla="*/ 789 h 3974"/>
                <a:gd name="T120" fmla="*/ 2561 w 8307"/>
                <a:gd name="T121" fmla="*/ 531 h 3974"/>
                <a:gd name="T122" fmla="*/ 2481 w 8307"/>
                <a:gd name="T123" fmla="*/ 421 h 3974"/>
                <a:gd name="T124" fmla="*/ 617 w 8307"/>
                <a:gd name="T125" fmla="*/ 0 h 39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07"/>
                <a:gd name="T190" fmla="*/ 0 h 3974"/>
                <a:gd name="T191" fmla="*/ 8307 w 8307"/>
                <a:gd name="T192" fmla="*/ 3974 h 39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07" h="3974">
                  <a:moveTo>
                    <a:pt x="617" y="0"/>
                  </a:moveTo>
                  <a:lnTo>
                    <a:pt x="3289" y="230"/>
                  </a:lnTo>
                  <a:lnTo>
                    <a:pt x="3395" y="234"/>
                  </a:lnTo>
                  <a:lnTo>
                    <a:pt x="3502" y="238"/>
                  </a:lnTo>
                  <a:lnTo>
                    <a:pt x="3617" y="243"/>
                  </a:lnTo>
                  <a:lnTo>
                    <a:pt x="3733" y="254"/>
                  </a:lnTo>
                  <a:lnTo>
                    <a:pt x="3851" y="266"/>
                  </a:lnTo>
                  <a:lnTo>
                    <a:pt x="3969" y="278"/>
                  </a:lnTo>
                  <a:lnTo>
                    <a:pt x="4092" y="294"/>
                  </a:lnTo>
                  <a:lnTo>
                    <a:pt x="4219" y="310"/>
                  </a:lnTo>
                  <a:lnTo>
                    <a:pt x="4342" y="329"/>
                  </a:lnTo>
                  <a:lnTo>
                    <a:pt x="4472" y="353"/>
                  </a:lnTo>
                  <a:lnTo>
                    <a:pt x="4603" y="377"/>
                  </a:lnTo>
                  <a:lnTo>
                    <a:pt x="4733" y="405"/>
                  </a:lnTo>
                  <a:lnTo>
                    <a:pt x="4865" y="433"/>
                  </a:lnTo>
                  <a:lnTo>
                    <a:pt x="4999" y="460"/>
                  </a:lnTo>
                  <a:lnTo>
                    <a:pt x="5129" y="491"/>
                  </a:lnTo>
                  <a:lnTo>
                    <a:pt x="5264" y="528"/>
                  </a:lnTo>
                  <a:lnTo>
                    <a:pt x="5398" y="558"/>
                  </a:lnTo>
                  <a:lnTo>
                    <a:pt x="5529" y="595"/>
                  </a:lnTo>
                  <a:lnTo>
                    <a:pt x="5659" y="634"/>
                  </a:lnTo>
                  <a:lnTo>
                    <a:pt x="5791" y="674"/>
                  </a:lnTo>
                  <a:lnTo>
                    <a:pt x="5925" y="713"/>
                  </a:lnTo>
                  <a:lnTo>
                    <a:pt x="6055" y="757"/>
                  </a:lnTo>
                  <a:lnTo>
                    <a:pt x="6182" y="801"/>
                  </a:lnTo>
                  <a:lnTo>
                    <a:pt x="6309" y="848"/>
                  </a:lnTo>
                  <a:lnTo>
                    <a:pt x="6432" y="891"/>
                  </a:lnTo>
                  <a:lnTo>
                    <a:pt x="6555" y="939"/>
                  </a:lnTo>
                  <a:lnTo>
                    <a:pt x="6673" y="986"/>
                  </a:lnTo>
                  <a:lnTo>
                    <a:pt x="6788" y="1034"/>
                  </a:lnTo>
                  <a:lnTo>
                    <a:pt x="6898" y="1085"/>
                  </a:lnTo>
                  <a:lnTo>
                    <a:pt x="7006" y="1137"/>
                  </a:lnTo>
                  <a:lnTo>
                    <a:pt x="7108" y="1188"/>
                  </a:lnTo>
                  <a:lnTo>
                    <a:pt x="7211" y="1239"/>
                  </a:lnTo>
                  <a:lnTo>
                    <a:pt x="7306" y="1291"/>
                  </a:lnTo>
                  <a:lnTo>
                    <a:pt x="7393" y="1347"/>
                  </a:lnTo>
                  <a:lnTo>
                    <a:pt x="7476" y="1398"/>
                  </a:lnTo>
                  <a:lnTo>
                    <a:pt x="7555" y="1454"/>
                  </a:lnTo>
                  <a:lnTo>
                    <a:pt x="7627" y="1505"/>
                  </a:lnTo>
                  <a:lnTo>
                    <a:pt x="7690" y="1560"/>
                  </a:lnTo>
                  <a:lnTo>
                    <a:pt x="7745" y="1611"/>
                  </a:lnTo>
                  <a:lnTo>
                    <a:pt x="7793" y="1667"/>
                  </a:lnTo>
                  <a:lnTo>
                    <a:pt x="7844" y="1727"/>
                  </a:lnTo>
                  <a:lnTo>
                    <a:pt x="7892" y="1790"/>
                  </a:lnTo>
                  <a:lnTo>
                    <a:pt x="7935" y="1849"/>
                  </a:lnTo>
                  <a:lnTo>
                    <a:pt x="7979" y="1908"/>
                  </a:lnTo>
                  <a:lnTo>
                    <a:pt x="8018" y="1968"/>
                  </a:lnTo>
                  <a:lnTo>
                    <a:pt x="8055" y="2031"/>
                  </a:lnTo>
                  <a:lnTo>
                    <a:pt x="8090" y="2090"/>
                  </a:lnTo>
                  <a:lnTo>
                    <a:pt x="8122" y="2150"/>
                  </a:lnTo>
                  <a:lnTo>
                    <a:pt x="8149" y="2209"/>
                  </a:lnTo>
                  <a:lnTo>
                    <a:pt x="8173" y="2269"/>
                  </a:lnTo>
                  <a:lnTo>
                    <a:pt x="8196" y="2328"/>
                  </a:lnTo>
                  <a:lnTo>
                    <a:pt x="8220" y="2387"/>
                  </a:lnTo>
                  <a:lnTo>
                    <a:pt x="8240" y="2447"/>
                  </a:lnTo>
                  <a:lnTo>
                    <a:pt x="8256" y="2506"/>
                  </a:lnTo>
                  <a:lnTo>
                    <a:pt x="8268" y="2565"/>
                  </a:lnTo>
                  <a:lnTo>
                    <a:pt x="8280" y="2625"/>
                  </a:lnTo>
                  <a:lnTo>
                    <a:pt x="8291" y="2680"/>
                  </a:lnTo>
                  <a:lnTo>
                    <a:pt x="8300" y="2740"/>
                  </a:lnTo>
                  <a:lnTo>
                    <a:pt x="8303" y="2799"/>
                  </a:lnTo>
                  <a:lnTo>
                    <a:pt x="8307" y="2854"/>
                  </a:lnTo>
                  <a:lnTo>
                    <a:pt x="8307" y="2914"/>
                  </a:lnTo>
                  <a:lnTo>
                    <a:pt x="8303" y="2973"/>
                  </a:lnTo>
                  <a:lnTo>
                    <a:pt x="8303" y="3028"/>
                  </a:lnTo>
                  <a:lnTo>
                    <a:pt x="8296" y="3088"/>
                  </a:lnTo>
                  <a:lnTo>
                    <a:pt x="8288" y="3143"/>
                  </a:lnTo>
                  <a:lnTo>
                    <a:pt x="8280" y="3203"/>
                  </a:lnTo>
                  <a:lnTo>
                    <a:pt x="8268" y="3259"/>
                  </a:lnTo>
                  <a:lnTo>
                    <a:pt x="8256" y="3313"/>
                  </a:lnTo>
                  <a:lnTo>
                    <a:pt x="8240" y="3368"/>
                  </a:lnTo>
                  <a:lnTo>
                    <a:pt x="8224" y="3424"/>
                  </a:lnTo>
                  <a:lnTo>
                    <a:pt x="8208" y="3484"/>
                  </a:lnTo>
                  <a:lnTo>
                    <a:pt x="8189" y="3539"/>
                  </a:lnTo>
                  <a:lnTo>
                    <a:pt x="8165" y="3595"/>
                  </a:lnTo>
                  <a:lnTo>
                    <a:pt x="8145" y="3650"/>
                  </a:lnTo>
                  <a:lnTo>
                    <a:pt x="8122" y="3706"/>
                  </a:lnTo>
                  <a:lnTo>
                    <a:pt x="8094" y="3757"/>
                  </a:lnTo>
                  <a:lnTo>
                    <a:pt x="8066" y="3812"/>
                  </a:lnTo>
                  <a:lnTo>
                    <a:pt x="8039" y="3868"/>
                  </a:lnTo>
                  <a:lnTo>
                    <a:pt x="8011" y="3919"/>
                  </a:lnTo>
                  <a:lnTo>
                    <a:pt x="7979" y="3974"/>
                  </a:lnTo>
                  <a:lnTo>
                    <a:pt x="7254" y="3863"/>
                  </a:lnTo>
                  <a:lnTo>
                    <a:pt x="7275" y="3828"/>
                  </a:lnTo>
                  <a:lnTo>
                    <a:pt x="7298" y="3792"/>
                  </a:lnTo>
                  <a:lnTo>
                    <a:pt x="7318" y="3752"/>
                  </a:lnTo>
                  <a:lnTo>
                    <a:pt x="7333" y="3717"/>
                  </a:lnTo>
                  <a:lnTo>
                    <a:pt x="7354" y="3681"/>
                  </a:lnTo>
                  <a:lnTo>
                    <a:pt x="7370" y="3642"/>
                  </a:lnTo>
                  <a:lnTo>
                    <a:pt x="7386" y="3606"/>
                  </a:lnTo>
                  <a:lnTo>
                    <a:pt x="7402" y="3571"/>
                  </a:lnTo>
                  <a:lnTo>
                    <a:pt x="7417" y="3535"/>
                  </a:lnTo>
                  <a:lnTo>
                    <a:pt x="7428" y="3500"/>
                  </a:lnTo>
                  <a:lnTo>
                    <a:pt x="7444" y="3463"/>
                  </a:lnTo>
                  <a:lnTo>
                    <a:pt x="7456" y="3428"/>
                  </a:lnTo>
                  <a:lnTo>
                    <a:pt x="7469" y="3393"/>
                  </a:lnTo>
                  <a:lnTo>
                    <a:pt x="7481" y="3357"/>
                  </a:lnTo>
                  <a:lnTo>
                    <a:pt x="7488" y="3326"/>
                  </a:lnTo>
                  <a:lnTo>
                    <a:pt x="7500" y="3289"/>
                  </a:lnTo>
                  <a:lnTo>
                    <a:pt x="7508" y="3259"/>
                  </a:lnTo>
                  <a:lnTo>
                    <a:pt x="7516" y="3227"/>
                  </a:lnTo>
                  <a:lnTo>
                    <a:pt x="7524" y="3195"/>
                  </a:lnTo>
                  <a:lnTo>
                    <a:pt x="7532" y="3167"/>
                  </a:lnTo>
                  <a:lnTo>
                    <a:pt x="7539" y="3139"/>
                  </a:lnTo>
                  <a:lnTo>
                    <a:pt x="7544" y="3108"/>
                  </a:lnTo>
                  <a:lnTo>
                    <a:pt x="7552" y="3084"/>
                  </a:lnTo>
                  <a:lnTo>
                    <a:pt x="7555" y="3056"/>
                  </a:lnTo>
                  <a:lnTo>
                    <a:pt x="7560" y="3032"/>
                  </a:lnTo>
                  <a:lnTo>
                    <a:pt x="7564" y="3009"/>
                  </a:lnTo>
                  <a:lnTo>
                    <a:pt x="7571" y="2985"/>
                  </a:lnTo>
                  <a:lnTo>
                    <a:pt x="7571" y="2961"/>
                  </a:lnTo>
                  <a:lnTo>
                    <a:pt x="7576" y="2942"/>
                  </a:lnTo>
                  <a:lnTo>
                    <a:pt x="7579" y="2921"/>
                  </a:lnTo>
                  <a:lnTo>
                    <a:pt x="7583" y="2905"/>
                  </a:lnTo>
                  <a:lnTo>
                    <a:pt x="7583" y="2889"/>
                  </a:lnTo>
                  <a:lnTo>
                    <a:pt x="7587" y="2875"/>
                  </a:lnTo>
                  <a:lnTo>
                    <a:pt x="7587" y="2863"/>
                  </a:lnTo>
                  <a:lnTo>
                    <a:pt x="7587" y="2850"/>
                  </a:lnTo>
                  <a:lnTo>
                    <a:pt x="7592" y="2838"/>
                  </a:lnTo>
                  <a:lnTo>
                    <a:pt x="7592" y="2831"/>
                  </a:lnTo>
                  <a:lnTo>
                    <a:pt x="7592" y="2826"/>
                  </a:lnTo>
                  <a:lnTo>
                    <a:pt x="7592" y="2819"/>
                  </a:lnTo>
                  <a:lnTo>
                    <a:pt x="7579" y="2807"/>
                  </a:lnTo>
                  <a:lnTo>
                    <a:pt x="7564" y="2799"/>
                  </a:lnTo>
                  <a:lnTo>
                    <a:pt x="7548" y="2791"/>
                  </a:lnTo>
                  <a:lnTo>
                    <a:pt x="7532" y="2787"/>
                  </a:lnTo>
                  <a:lnTo>
                    <a:pt x="7516" y="2787"/>
                  </a:lnTo>
                  <a:lnTo>
                    <a:pt x="7497" y="2787"/>
                  </a:lnTo>
                  <a:lnTo>
                    <a:pt x="7476" y="2791"/>
                  </a:lnTo>
                  <a:lnTo>
                    <a:pt x="7456" y="2794"/>
                  </a:lnTo>
                  <a:lnTo>
                    <a:pt x="7433" y="2803"/>
                  </a:lnTo>
                  <a:lnTo>
                    <a:pt x="7413" y="2810"/>
                  </a:lnTo>
                  <a:lnTo>
                    <a:pt x="7389" y="2822"/>
                  </a:lnTo>
                  <a:lnTo>
                    <a:pt x="7365" y="2835"/>
                  </a:lnTo>
                  <a:lnTo>
                    <a:pt x="7342" y="2850"/>
                  </a:lnTo>
                  <a:lnTo>
                    <a:pt x="7318" y="2866"/>
                  </a:lnTo>
                  <a:lnTo>
                    <a:pt x="7294" y="2882"/>
                  </a:lnTo>
                  <a:lnTo>
                    <a:pt x="7266" y="2898"/>
                  </a:lnTo>
                  <a:lnTo>
                    <a:pt x="7243" y="2917"/>
                  </a:lnTo>
                  <a:lnTo>
                    <a:pt x="7215" y="2937"/>
                  </a:lnTo>
                  <a:lnTo>
                    <a:pt x="7191" y="2958"/>
                  </a:lnTo>
                  <a:lnTo>
                    <a:pt x="7164" y="2981"/>
                  </a:lnTo>
                  <a:lnTo>
                    <a:pt x="7136" y="3000"/>
                  </a:lnTo>
                  <a:lnTo>
                    <a:pt x="7112" y="3025"/>
                  </a:lnTo>
                  <a:lnTo>
                    <a:pt x="7085" y="3048"/>
                  </a:lnTo>
                  <a:lnTo>
                    <a:pt x="7057" y="3072"/>
                  </a:lnTo>
                  <a:lnTo>
                    <a:pt x="7034" y="3095"/>
                  </a:lnTo>
                  <a:lnTo>
                    <a:pt x="7006" y="3120"/>
                  </a:lnTo>
                  <a:lnTo>
                    <a:pt x="6981" y="3139"/>
                  </a:lnTo>
                  <a:lnTo>
                    <a:pt x="6958" y="3163"/>
                  </a:lnTo>
                  <a:lnTo>
                    <a:pt x="6934" y="3187"/>
                  </a:lnTo>
                  <a:lnTo>
                    <a:pt x="6911" y="3211"/>
                  </a:lnTo>
                  <a:lnTo>
                    <a:pt x="6886" y="3231"/>
                  </a:lnTo>
                  <a:lnTo>
                    <a:pt x="6863" y="3254"/>
                  </a:lnTo>
                  <a:lnTo>
                    <a:pt x="6843" y="3273"/>
                  </a:lnTo>
                  <a:lnTo>
                    <a:pt x="6819" y="3294"/>
                  </a:lnTo>
                  <a:lnTo>
                    <a:pt x="6800" y="3310"/>
                  </a:lnTo>
                  <a:lnTo>
                    <a:pt x="6784" y="3329"/>
                  </a:lnTo>
                  <a:lnTo>
                    <a:pt x="6764" y="3345"/>
                  </a:lnTo>
                  <a:lnTo>
                    <a:pt x="6748" y="3361"/>
                  </a:lnTo>
                  <a:lnTo>
                    <a:pt x="6733" y="3373"/>
                  </a:lnTo>
                  <a:lnTo>
                    <a:pt x="6717" y="3384"/>
                  </a:lnTo>
                  <a:lnTo>
                    <a:pt x="6705" y="3393"/>
                  </a:lnTo>
                  <a:lnTo>
                    <a:pt x="6696" y="3400"/>
                  </a:lnTo>
                  <a:lnTo>
                    <a:pt x="6685" y="3408"/>
                  </a:lnTo>
                  <a:lnTo>
                    <a:pt x="6673" y="3416"/>
                  </a:lnTo>
                  <a:lnTo>
                    <a:pt x="6661" y="3424"/>
                  </a:lnTo>
                  <a:lnTo>
                    <a:pt x="6649" y="3432"/>
                  </a:lnTo>
                  <a:lnTo>
                    <a:pt x="6638" y="3440"/>
                  </a:lnTo>
                  <a:lnTo>
                    <a:pt x="6625" y="3448"/>
                  </a:lnTo>
                  <a:lnTo>
                    <a:pt x="6613" y="3456"/>
                  </a:lnTo>
                  <a:lnTo>
                    <a:pt x="6601" y="3463"/>
                  </a:lnTo>
                  <a:lnTo>
                    <a:pt x="6585" y="3472"/>
                  </a:lnTo>
                  <a:lnTo>
                    <a:pt x="6574" y="3476"/>
                  </a:lnTo>
                  <a:lnTo>
                    <a:pt x="6562" y="3484"/>
                  </a:lnTo>
                  <a:lnTo>
                    <a:pt x="6550" y="3491"/>
                  </a:lnTo>
                  <a:lnTo>
                    <a:pt x="6534" y="3495"/>
                  </a:lnTo>
                  <a:lnTo>
                    <a:pt x="6523" y="3504"/>
                  </a:lnTo>
                  <a:lnTo>
                    <a:pt x="6507" y="3511"/>
                  </a:lnTo>
                  <a:lnTo>
                    <a:pt x="6495" y="3516"/>
                  </a:lnTo>
                  <a:lnTo>
                    <a:pt x="6479" y="3519"/>
                  </a:lnTo>
                  <a:lnTo>
                    <a:pt x="6467" y="3527"/>
                  </a:lnTo>
                  <a:lnTo>
                    <a:pt x="6451" y="3531"/>
                  </a:lnTo>
                  <a:lnTo>
                    <a:pt x="6435" y="3535"/>
                  </a:lnTo>
                  <a:lnTo>
                    <a:pt x="6423" y="3543"/>
                  </a:lnTo>
                  <a:lnTo>
                    <a:pt x="6407" y="3547"/>
                  </a:lnTo>
                  <a:lnTo>
                    <a:pt x="6392" y="3551"/>
                  </a:lnTo>
                  <a:lnTo>
                    <a:pt x="6380" y="3555"/>
                  </a:lnTo>
                  <a:lnTo>
                    <a:pt x="6365" y="3558"/>
                  </a:lnTo>
                  <a:lnTo>
                    <a:pt x="6349" y="3563"/>
                  </a:lnTo>
                  <a:lnTo>
                    <a:pt x="6333" y="3567"/>
                  </a:lnTo>
                  <a:lnTo>
                    <a:pt x="6317" y="3567"/>
                  </a:lnTo>
                  <a:lnTo>
                    <a:pt x="6301" y="3571"/>
                  </a:lnTo>
                  <a:lnTo>
                    <a:pt x="6285" y="3574"/>
                  </a:lnTo>
                  <a:lnTo>
                    <a:pt x="6270" y="3574"/>
                  </a:lnTo>
                  <a:lnTo>
                    <a:pt x="6254" y="3579"/>
                  </a:lnTo>
                  <a:lnTo>
                    <a:pt x="6238" y="3579"/>
                  </a:lnTo>
                  <a:lnTo>
                    <a:pt x="6222" y="3583"/>
                  </a:lnTo>
                  <a:lnTo>
                    <a:pt x="6206" y="3583"/>
                  </a:lnTo>
                  <a:lnTo>
                    <a:pt x="6190" y="3583"/>
                  </a:lnTo>
                  <a:lnTo>
                    <a:pt x="6175" y="3583"/>
                  </a:lnTo>
                  <a:lnTo>
                    <a:pt x="6159" y="3586"/>
                  </a:lnTo>
                  <a:lnTo>
                    <a:pt x="6147" y="3583"/>
                  </a:lnTo>
                  <a:lnTo>
                    <a:pt x="6138" y="3583"/>
                  </a:lnTo>
                  <a:lnTo>
                    <a:pt x="6127" y="3579"/>
                  </a:lnTo>
                  <a:lnTo>
                    <a:pt x="6115" y="3574"/>
                  </a:lnTo>
                  <a:lnTo>
                    <a:pt x="6106" y="3571"/>
                  </a:lnTo>
                  <a:lnTo>
                    <a:pt x="6095" y="3567"/>
                  </a:lnTo>
                  <a:lnTo>
                    <a:pt x="6083" y="3558"/>
                  </a:lnTo>
                  <a:lnTo>
                    <a:pt x="6075" y="3551"/>
                  </a:lnTo>
                  <a:lnTo>
                    <a:pt x="6064" y="3543"/>
                  </a:lnTo>
                  <a:lnTo>
                    <a:pt x="6055" y="3535"/>
                  </a:lnTo>
                  <a:lnTo>
                    <a:pt x="6043" y="3523"/>
                  </a:lnTo>
                  <a:lnTo>
                    <a:pt x="6036" y="3516"/>
                  </a:lnTo>
                  <a:lnTo>
                    <a:pt x="6027" y="3504"/>
                  </a:lnTo>
                  <a:lnTo>
                    <a:pt x="6016" y="3491"/>
                  </a:lnTo>
                  <a:lnTo>
                    <a:pt x="6008" y="3484"/>
                  </a:lnTo>
                  <a:lnTo>
                    <a:pt x="6000" y="3472"/>
                  </a:lnTo>
                  <a:lnTo>
                    <a:pt x="5992" y="3460"/>
                  </a:lnTo>
                  <a:lnTo>
                    <a:pt x="5984" y="3448"/>
                  </a:lnTo>
                  <a:lnTo>
                    <a:pt x="5976" y="3432"/>
                  </a:lnTo>
                  <a:lnTo>
                    <a:pt x="5969" y="3421"/>
                  </a:lnTo>
                  <a:lnTo>
                    <a:pt x="5965" y="3408"/>
                  </a:lnTo>
                  <a:lnTo>
                    <a:pt x="5956" y="3396"/>
                  </a:lnTo>
                  <a:lnTo>
                    <a:pt x="5953" y="3384"/>
                  </a:lnTo>
                  <a:lnTo>
                    <a:pt x="5944" y="3373"/>
                  </a:lnTo>
                  <a:lnTo>
                    <a:pt x="5941" y="3361"/>
                  </a:lnTo>
                  <a:lnTo>
                    <a:pt x="5937" y="3349"/>
                  </a:lnTo>
                  <a:lnTo>
                    <a:pt x="5933" y="3338"/>
                  </a:lnTo>
                  <a:lnTo>
                    <a:pt x="5929" y="3326"/>
                  </a:lnTo>
                  <a:lnTo>
                    <a:pt x="5925" y="3317"/>
                  </a:lnTo>
                  <a:lnTo>
                    <a:pt x="5925" y="3305"/>
                  </a:lnTo>
                  <a:lnTo>
                    <a:pt x="5921" y="3298"/>
                  </a:lnTo>
                  <a:lnTo>
                    <a:pt x="5921" y="3285"/>
                  </a:lnTo>
                  <a:lnTo>
                    <a:pt x="5917" y="3278"/>
                  </a:lnTo>
                  <a:lnTo>
                    <a:pt x="5917" y="3270"/>
                  </a:lnTo>
                  <a:lnTo>
                    <a:pt x="5917" y="3266"/>
                  </a:lnTo>
                  <a:lnTo>
                    <a:pt x="5917" y="3259"/>
                  </a:lnTo>
                  <a:lnTo>
                    <a:pt x="5921" y="3254"/>
                  </a:lnTo>
                  <a:lnTo>
                    <a:pt x="5921" y="3250"/>
                  </a:lnTo>
                  <a:lnTo>
                    <a:pt x="5925" y="3246"/>
                  </a:lnTo>
                  <a:lnTo>
                    <a:pt x="5929" y="3246"/>
                  </a:lnTo>
                  <a:lnTo>
                    <a:pt x="5981" y="3222"/>
                  </a:lnTo>
                  <a:lnTo>
                    <a:pt x="6027" y="3203"/>
                  </a:lnTo>
                  <a:lnTo>
                    <a:pt x="6079" y="3179"/>
                  </a:lnTo>
                  <a:lnTo>
                    <a:pt x="6127" y="3155"/>
                  </a:lnTo>
                  <a:lnTo>
                    <a:pt x="6175" y="3132"/>
                  </a:lnTo>
                  <a:lnTo>
                    <a:pt x="6222" y="3108"/>
                  </a:lnTo>
                  <a:lnTo>
                    <a:pt x="6265" y="3084"/>
                  </a:lnTo>
                  <a:lnTo>
                    <a:pt x="6312" y="3056"/>
                  </a:lnTo>
                  <a:lnTo>
                    <a:pt x="6356" y="3032"/>
                  </a:lnTo>
                  <a:lnTo>
                    <a:pt x="6400" y="3005"/>
                  </a:lnTo>
                  <a:lnTo>
                    <a:pt x="6444" y="2977"/>
                  </a:lnTo>
                  <a:lnTo>
                    <a:pt x="6483" y="2953"/>
                  </a:lnTo>
                  <a:lnTo>
                    <a:pt x="6523" y="2926"/>
                  </a:lnTo>
                  <a:lnTo>
                    <a:pt x="6566" y="2898"/>
                  </a:lnTo>
                  <a:lnTo>
                    <a:pt x="6601" y="2866"/>
                  </a:lnTo>
                  <a:lnTo>
                    <a:pt x="6641" y="2838"/>
                  </a:lnTo>
                  <a:lnTo>
                    <a:pt x="6680" y="2810"/>
                  </a:lnTo>
                  <a:lnTo>
                    <a:pt x="6717" y="2780"/>
                  </a:lnTo>
                  <a:lnTo>
                    <a:pt x="6752" y="2748"/>
                  </a:lnTo>
                  <a:lnTo>
                    <a:pt x="6788" y="2720"/>
                  </a:lnTo>
                  <a:lnTo>
                    <a:pt x="6819" y="2688"/>
                  </a:lnTo>
                  <a:lnTo>
                    <a:pt x="6855" y="2657"/>
                  </a:lnTo>
                  <a:lnTo>
                    <a:pt x="6886" y="2625"/>
                  </a:lnTo>
                  <a:lnTo>
                    <a:pt x="6918" y="2593"/>
                  </a:lnTo>
                  <a:lnTo>
                    <a:pt x="6950" y="2562"/>
                  </a:lnTo>
                  <a:lnTo>
                    <a:pt x="6981" y="2526"/>
                  </a:lnTo>
                  <a:lnTo>
                    <a:pt x="7009" y="2495"/>
                  </a:lnTo>
                  <a:lnTo>
                    <a:pt x="7041" y="2458"/>
                  </a:lnTo>
                  <a:lnTo>
                    <a:pt x="7069" y="2426"/>
                  </a:lnTo>
                  <a:lnTo>
                    <a:pt x="7096" y="2391"/>
                  </a:lnTo>
                  <a:lnTo>
                    <a:pt x="7124" y="2356"/>
                  </a:lnTo>
                  <a:lnTo>
                    <a:pt x="7148" y="2324"/>
                  </a:lnTo>
                  <a:lnTo>
                    <a:pt x="7175" y="2289"/>
                  </a:lnTo>
                  <a:lnTo>
                    <a:pt x="7199" y="2253"/>
                  </a:lnTo>
                  <a:lnTo>
                    <a:pt x="7223" y="2217"/>
                  </a:lnTo>
                  <a:lnTo>
                    <a:pt x="7247" y="2181"/>
                  </a:lnTo>
                  <a:lnTo>
                    <a:pt x="7270" y="2142"/>
                  </a:lnTo>
                  <a:lnTo>
                    <a:pt x="7291" y="2106"/>
                  </a:lnTo>
                  <a:lnTo>
                    <a:pt x="7314" y="2071"/>
                  </a:lnTo>
                  <a:lnTo>
                    <a:pt x="7333" y="2031"/>
                  </a:lnTo>
                  <a:lnTo>
                    <a:pt x="7342" y="2019"/>
                  </a:lnTo>
                  <a:lnTo>
                    <a:pt x="7346" y="2007"/>
                  </a:lnTo>
                  <a:lnTo>
                    <a:pt x="7349" y="1991"/>
                  </a:lnTo>
                  <a:lnTo>
                    <a:pt x="7349" y="1979"/>
                  </a:lnTo>
                  <a:lnTo>
                    <a:pt x="7354" y="1963"/>
                  </a:lnTo>
                  <a:lnTo>
                    <a:pt x="7354" y="1949"/>
                  </a:lnTo>
                  <a:lnTo>
                    <a:pt x="7354" y="1933"/>
                  </a:lnTo>
                  <a:lnTo>
                    <a:pt x="7349" y="1917"/>
                  </a:lnTo>
                  <a:lnTo>
                    <a:pt x="7346" y="1900"/>
                  </a:lnTo>
                  <a:lnTo>
                    <a:pt x="7346" y="1884"/>
                  </a:lnTo>
                  <a:lnTo>
                    <a:pt x="7338" y="1868"/>
                  </a:lnTo>
                  <a:lnTo>
                    <a:pt x="7333" y="1849"/>
                  </a:lnTo>
                  <a:lnTo>
                    <a:pt x="7326" y="1833"/>
                  </a:lnTo>
                  <a:lnTo>
                    <a:pt x="7322" y="1817"/>
                  </a:lnTo>
                  <a:lnTo>
                    <a:pt x="7314" y="1798"/>
                  </a:lnTo>
                  <a:lnTo>
                    <a:pt x="7302" y="1782"/>
                  </a:lnTo>
                  <a:lnTo>
                    <a:pt x="7294" y="1762"/>
                  </a:lnTo>
                  <a:lnTo>
                    <a:pt x="7286" y="1746"/>
                  </a:lnTo>
                  <a:lnTo>
                    <a:pt x="7275" y="1731"/>
                  </a:lnTo>
                  <a:lnTo>
                    <a:pt x="7263" y="1711"/>
                  </a:lnTo>
                  <a:lnTo>
                    <a:pt x="7251" y="1695"/>
                  </a:lnTo>
                  <a:lnTo>
                    <a:pt x="7238" y="1679"/>
                  </a:lnTo>
                  <a:lnTo>
                    <a:pt x="7227" y="1663"/>
                  </a:lnTo>
                  <a:lnTo>
                    <a:pt x="7211" y="1648"/>
                  </a:lnTo>
                  <a:lnTo>
                    <a:pt x="7199" y="1632"/>
                  </a:lnTo>
                  <a:lnTo>
                    <a:pt x="7183" y="1616"/>
                  </a:lnTo>
                  <a:lnTo>
                    <a:pt x="7171" y="1600"/>
                  </a:lnTo>
                  <a:lnTo>
                    <a:pt x="7156" y="1584"/>
                  </a:lnTo>
                  <a:lnTo>
                    <a:pt x="7140" y="1572"/>
                  </a:lnTo>
                  <a:lnTo>
                    <a:pt x="7124" y="1560"/>
                  </a:lnTo>
                  <a:lnTo>
                    <a:pt x="7108" y="1544"/>
                  </a:lnTo>
                  <a:lnTo>
                    <a:pt x="7092" y="1532"/>
                  </a:lnTo>
                  <a:lnTo>
                    <a:pt x="7076" y="1525"/>
                  </a:lnTo>
                  <a:lnTo>
                    <a:pt x="7060" y="1512"/>
                  </a:lnTo>
                  <a:lnTo>
                    <a:pt x="7045" y="1505"/>
                  </a:lnTo>
                  <a:lnTo>
                    <a:pt x="7029" y="1493"/>
                  </a:lnTo>
                  <a:lnTo>
                    <a:pt x="7013" y="1484"/>
                  </a:lnTo>
                  <a:lnTo>
                    <a:pt x="6993" y="1481"/>
                  </a:lnTo>
                  <a:lnTo>
                    <a:pt x="6978" y="1473"/>
                  </a:lnTo>
                  <a:lnTo>
                    <a:pt x="6962" y="1470"/>
                  </a:lnTo>
                  <a:lnTo>
                    <a:pt x="6946" y="1505"/>
                  </a:lnTo>
                  <a:lnTo>
                    <a:pt x="6930" y="1544"/>
                  </a:lnTo>
                  <a:lnTo>
                    <a:pt x="6911" y="1584"/>
                  </a:lnTo>
                  <a:lnTo>
                    <a:pt x="6891" y="1623"/>
                  </a:lnTo>
                  <a:lnTo>
                    <a:pt x="6870" y="1667"/>
                  </a:lnTo>
                  <a:lnTo>
                    <a:pt x="6851" y="1706"/>
                  </a:lnTo>
                  <a:lnTo>
                    <a:pt x="6828" y="1746"/>
                  </a:lnTo>
                  <a:lnTo>
                    <a:pt x="6803" y="1785"/>
                  </a:lnTo>
                  <a:lnTo>
                    <a:pt x="6780" y="1826"/>
                  </a:lnTo>
                  <a:lnTo>
                    <a:pt x="6756" y="1868"/>
                  </a:lnTo>
                  <a:lnTo>
                    <a:pt x="6728" y="1908"/>
                  </a:lnTo>
                  <a:lnTo>
                    <a:pt x="6701" y="1949"/>
                  </a:lnTo>
                  <a:lnTo>
                    <a:pt x="6673" y="1988"/>
                  </a:lnTo>
                  <a:lnTo>
                    <a:pt x="6641" y="2027"/>
                  </a:lnTo>
                  <a:lnTo>
                    <a:pt x="6613" y="2063"/>
                  </a:lnTo>
                  <a:lnTo>
                    <a:pt x="6582" y="2102"/>
                  </a:lnTo>
                  <a:lnTo>
                    <a:pt x="6550" y="2138"/>
                  </a:lnTo>
                  <a:lnTo>
                    <a:pt x="6518" y="2174"/>
                  </a:lnTo>
                  <a:lnTo>
                    <a:pt x="6483" y="2206"/>
                  </a:lnTo>
                  <a:lnTo>
                    <a:pt x="6451" y="2241"/>
                  </a:lnTo>
                  <a:lnTo>
                    <a:pt x="6416" y="2273"/>
                  </a:lnTo>
                  <a:lnTo>
                    <a:pt x="6380" y="2301"/>
                  </a:lnTo>
                  <a:lnTo>
                    <a:pt x="6344" y="2331"/>
                  </a:lnTo>
                  <a:lnTo>
                    <a:pt x="6305" y="2359"/>
                  </a:lnTo>
                  <a:lnTo>
                    <a:pt x="6270" y="2384"/>
                  </a:lnTo>
                  <a:lnTo>
                    <a:pt x="6229" y="2407"/>
                  </a:lnTo>
                  <a:lnTo>
                    <a:pt x="6194" y="2426"/>
                  </a:lnTo>
                  <a:lnTo>
                    <a:pt x="6154" y="2447"/>
                  </a:lnTo>
                  <a:lnTo>
                    <a:pt x="6115" y="2463"/>
                  </a:lnTo>
                  <a:lnTo>
                    <a:pt x="6075" y="2479"/>
                  </a:lnTo>
                  <a:lnTo>
                    <a:pt x="6036" y="2490"/>
                  </a:lnTo>
                  <a:lnTo>
                    <a:pt x="5997" y="2502"/>
                  </a:lnTo>
                  <a:lnTo>
                    <a:pt x="5956" y="2510"/>
                  </a:lnTo>
                  <a:lnTo>
                    <a:pt x="5917" y="2514"/>
                  </a:lnTo>
                  <a:lnTo>
                    <a:pt x="5874" y="2514"/>
                  </a:lnTo>
                  <a:lnTo>
                    <a:pt x="5833" y="2514"/>
                  </a:lnTo>
                  <a:lnTo>
                    <a:pt x="5794" y="2510"/>
                  </a:lnTo>
                  <a:lnTo>
                    <a:pt x="5754" y="2502"/>
                  </a:lnTo>
                  <a:lnTo>
                    <a:pt x="5711" y="2490"/>
                  </a:lnTo>
                  <a:lnTo>
                    <a:pt x="5671" y="2474"/>
                  </a:lnTo>
                  <a:lnTo>
                    <a:pt x="5648" y="2467"/>
                  </a:lnTo>
                  <a:lnTo>
                    <a:pt x="5628" y="2458"/>
                  </a:lnTo>
                  <a:lnTo>
                    <a:pt x="5608" y="2447"/>
                  </a:lnTo>
                  <a:lnTo>
                    <a:pt x="5592" y="2439"/>
                  </a:lnTo>
                  <a:lnTo>
                    <a:pt x="5576" y="2431"/>
                  </a:lnTo>
                  <a:lnTo>
                    <a:pt x="5561" y="2419"/>
                  </a:lnTo>
                  <a:lnTo>
                    <a:pt x="5548" y="2412"/>
                  </a:lnTo>
                  <a:lnTo>
                    <a:pt x="5537" y="2403"/>
                  </a:lnTo>
                  <a:lnTo>
                    <a:pt x="5529" y="2391"/>
                  </a:lnTo>
                  <a:lnTo>
                    <a:pt x="5521" y="2384"/>
                  </a:lnTo>
                  <a:lnTo>
                    <a:pt x="5513" y="2375"/>
                  </a:lnTo>
                  <a:lnTo>
                    <a:pt x="5509" y="2368"/>
                  </a:lnTo>
                  <a:lnTo>
                    <a:pt x="5506" y="2356"/>
                  </a:lnTo>
                  <a:lnTo>
                    <a:pt x="5502" y="2347"/>
                  </a:lnTo>
                  <a:lnTo>
                    <a:pt x="5502" y="2340"/>
                  </a:lnTo>
                  <a:lnTo>
                    <a:pt x="5502" y="2331"/>
                  </a:lnTo>
                  <a:lnTo>
                    <a:pt x="5502" y="2324"/>
                  </a:lnTo>
                  <a:lnTo>
                    <a:pt x="5502" y="2312"/>
                  </a:lnTo>
                  <a:lnTo>
                    <a:pt x="5506" y="2304"/>
                  </a:lnTo>
                  <a:lnTo>
                    <a:pt x="5506" y="2296"/>
                  </a:lnTo>
                  <a:lnTo>
                    <a:pt x="5509" y="2289"/>
                  </a:lnTo>
                  <a:lnTo>
                    <a:pt x="5513" y="2280"/>
                  </a:lnTo>
                  <a:lnTo>
                    <a:pt x="5521" y="2273"/>
                  </a:lnTo>
                  <a:lnTo>
                    <a:pt x="5525" y="2264"/>
                  </a:lnTo>
                  <a:lnTo>
                    <a:pt x="5534" y="2257"/>
                  </a:lnTo>
                  <a:lnTo>
                    <a:pt x="5537" y="2248"/>
                  </a:lnTo>
                  <a:lnTo>
                    <a:pt x="5545" y="2241"/>
                  </a:lnTo>
                  <a:lnTo>
                    <a:pt x="5553" y="2233"/>
                  </a:lnTo>
                  <a:lnTo>
                    <a:pt x="5561" y="2225"/>
                  </a:lnTo>
                  <a:lnTo>
                    <a:pt x="5569" y="2217"/>
                  </a:lnTo>
                  <a:lnTo>
                    <a:pt x="5576" y="2213"/>
                  </a:lnTo>
                  <a:lnTo>
                    <a:pt x="5585" y="2206"/>
                  </a:lnTo>
                  <a:lnTo>
                    <a:pt x="5592" y="2197"/>
                  </a:lnTo>
                  <a:lnTo>
                    <a:pt x="5601" y="2190"/>
                  </a:lnTo>
                  <a:lnTo>
                    <a:pt x="5608" y="2185"/>
                  </a:lnTo>
                  <a:lnTo>
                    <a:pt x="5616" y="2178"/>
                  </a:lnTo>
                  <a:lnTo>
                    <a:pt x="5624" y="2169"/>
                  </a:lnTo>
                  <a:lnTo>
                    <a:pt x="5628" y="2162"/>
                  </a:lnTo>
                  <a:lnTo>
                    <a:pt x="5636" y="2158"/>
                  </a:lnTo>
                  <a:lnTo>
                    <a:pt x="5643" y="2150"/>
                  </a:lnTo>
                  <a:lnTo>
                    <a:pt x="5648" y="2146"/>
                  </a:lnTo>
                  <a:lnTo>
                    <a:pt x="5652" y="2142"/>
                  </a:lnTo>
                  <a:lnTo>
                    <a:pt x="5664" y="2130"/>
                  </a:lnTo>
                  <a:lnTo>
                    <a:pt x="5675" y="2118"/>
                  </a:lnTo>
                  <a:lnTo>
                    <a:pt x="5691" y="2102"/>
                  </a:lnTo>
                  <a:lnTo>
                    <a:pt x="5711" y="2086"/>
                  </a:lnTo>
                  <a:lnTo>
                    <a:pt x="5731" y="2063"/>
                  </a:lnTo>
                  <a:lnTo>
                    <a:pt x="5754" y="2043"/>
                  </a:lnTo>
                  <a:lnTo>
                    <a:pt x="5779" y="2019"/>
                  </a:lnTo>
                  <a:lnTo>
                    <a:pt x="5802" y="1991"/>
                  </a:lnTo>
                  <a:lnTo>
                    <a:pt x="5830" y="1963"/>
                  </a:lnTo>
                  <a:lnTo>
                    <a:pt x="5861" y="1936"/>
                  </a:lnTo>
                  <a:lnTo>
                    <a:pt x="5889" y="1908"/>
                  </a:lnTo>
                  <a:lnTo>
                    <a:pt x="5921" y="1877"/>
                  </a:lnTo>
                  <a:lnTo>
                    <a:pt x="5953" y="1845"/>
                  </a:lnTo>
                  <a:lnTo>
                    <a:pt x="5984" y="1810"/>
                  </a:lnTo>
                  <a:lnTo>
                    <a:pt x="6020" y="1778"/>
                  </a:lnTo>
                  <a:lnTo>
                    <a:pt x="6052" y="1743"/>
                  </a:lnTo>
                  <a:lnTo>
                    <a:pt x="6083" y="1711"/>
                  </a:lnTo>
                  <a:lnTo>
                    <a:pt x="6119" y="1675"/>
                  </a:lnTo>
                  <a:lnTo>
                    <a:pt x="6150" y="1643"/>
                  </a:lnTo>
                  <a:lnTo>
                    <a:pt x="6182" y="1608"/>
                  </a:lnTo>
                  <a:lnTo>
                    <a:pt x="6214" y="1576"/>
                  </a:lnTo>
                  <a:lnTo>
                    <a:pt x="6245" y="1540"/>
                  </a:lnTo>
                  <a:lnTo>
                    <a:pt x="6273" y="1509"/>
                  </a:lnTo>
                  <a:lnTo>
                    <a:pt x="6301" y="1477"/>
                  </a:lnTo>
                  <a:lnTo>
                    <a:pt x="6328" y="1445"/>
                  </a:lnTo>
                  <a:lnTo>
                    <a:pt x="6356" y="1417"/>
                  </a:lnTo>
                  <a:lnTo>
                    <a:pt x="6380" y="1389"/>
                  </a:lnTo>
                  <a:lnTo>
                    <a:pt x="6400" y="1362"/>
                  </a:lnTo>
                  <a:lnTo>
                    <a:pt x="6420" y="1338"/>
                  </a:lnTo>
                  <a:lnTo>
                    <a:pt x="6439" y="1315"/>
                  </a:lnTo>
                  <a:lnTo>
                    <a:pt x="6455" y="1291"/>
                  </a:lnTo>
                  <a:lnTo>
                    <a:pt x="6467" y="1275"/>
                  </a:lnTo>
                  <a:lnTo>
                    <a:pt x="6475" y="1255"/>
                  </a:lnTo>
                  <a:lnTo>
                    <a:pt x="6483" y="1239"/>
                  </a:lnTo>
                  <a:lnTo>
                    <a:pt x="6487" y="1227"/>
                  </a:lnTo>
                  <a:lnTo>
                    <a:pt x="6491" y="1220"/>
                  </a:lnTo>
                  <a:lnTo>
                    <a:pt x="6487" y="1212"/>
                  </a:lnTo>
                  <a:lnTo>
                    <a:pt x="6483" y="1208"/>
                  </a:lnTo>
                  <a:lnTo>
                    <a:pt x="5905" y="991"/>
                  </a:lnTo>
                  <a:lnTo>
                    <a:pt x="5842" y="994"/>
                  </a:lnTo>
                  <a:lnTo>
                    <a:pt x="5782" y="998"/>
                  </a:lnTo>
                  <a:lnTo>
                    <a:pt x="5727" y="1007"/>
                  </a:lnTo>
                  <a:lnTo>
                    <a:pt x="5671" y="1014"/>
                  </a:lnTo>
                  <a:lnTo>
                    <a:pt x="5620" y="1026"/>
                  </a:lnTo>
                  <a:lnTo>
                    <a:pt x="5569" y="1037"/>
                  </a:lnTo>
                  <a:lnTo>
                    <a:pt x="5521" y="1053"/>
                  </a:lnTo>
                  <a:lnTo>
                    <a:pt x="5474" y="1069"/>
                  </a:lnTo>
                  <a:lnTo>
                    <a:pt x="5430" y="1090"/>
                  </a:lnTo>
                  <a:lnTo>
                    <a:pt x="5391" y="1109"/>
                  </a:lnTo>
                  <a:lnTo>
                    <a:pt x="5347" y="1132"/>
                  </a:lnTo>
                  <a:lnTo>
                    <a:pt x="5307" y="1157"/>
                  </a:lnTo>
                  <a:lnTo>
                    <a:pt x="5272" y="1180"/>
                  </a:lnTo>
                  <a:lnTo>
                    <a:pt x="5236" y="1208"/>
                  </a:lnTo>
                  <a:lnTo>
                    <a:pt x="5201" y="1236"/>
                  </a:lnTo>
                  <a:lnTo>
                    <a:pt x="5165" y="1267"/>
                  </a:lnTo>
                  <a:lnTo>
                    <a:pt x="5133" y="1295"/>
                  </a:lnTo>
                  <a:lnTo>
                    <a:pt x="5101" y="1327"/>
                  </a:lnTo>
                  <a:lnTo>
                    <a:pt x="5070" y="1359"/>
                  </a:lnTo>
                  <a:lnTo>
                    <a:pt x="5038" y="1389"/>
                  </a:lnTo>
                  <a:lnTo>
                    <a:pt x="5006" y="1426"/>
                  </a:lnTo>
                  <a:lnTo>
                    <a:pt x="4979" y="1461"/>
                  </a:lnTo>
                  <a:lnTo>
                    <a:pt x="4948" y="1493"/>
                  </a:lnTo>
                  <a:lnTo>
                    <a:pt x="4920" y="1528"/>
                  </a:lnTo>
                  <a:lnTo>
                    <a:pt x="4888" y="1564"/>
                  </a:lnTo>
                  <a:lnTo>
                    <a:pt x="4860" y="1600"/>
                  </a:lnTo>
                  <a:lnTo>
                    <a:pt x="4828" y="1635"/>
                  </a:lnTo>
                  <a:lnTo>
                    <a:pt x="4801" y="1671"/>
                  </a:lnTo>
                  <a:lnTo>
                    <a:pt x="4770" y="1711"/>
                  </a:lnTo>
                  <a:lnTo>
                    <a:pt x="4742" y="1746"/>
                  </a:lnTo>
                  <a:lnTo>
                    <a:pt x="4710" y="1782"/>
                  </a:lnTo>
                  <a:lnTo>
                    <a:pt x="4678" y="1817"/>
                  </a:lnTo>
                  <a:lnTo>
                    <a:pt x="4643" y="1849"/>
                  </a:lnTo>
                  <a:lnTo>
                    <a:pt x="4611" y="1884"/>
                  </a:lnTo>
                  <a:lnTo>
                    <a:pt x="4575" y="1921"/>
                  </a:lnTo>
                  <a:lnTo>
                    <a:pt x="4539" y="1952"/>
                  </a:lnTo>
                  <a:lnTo>
                    <a:pt x="4504" y="1984"/>
                  </a:lnTo>
                  <a:lnTo>
                    <a:pt x="4465" y="2016"/>
                  </a:lnTo>
                  <a:lnTo>
                    <a:pt x="4425" y="2043"/>
                  </a:lnTo>
                  <a:lnTo>
                    <a:pt x="4381" y="2071"/>
                  </a:lnTo>
                  <a:lnTo>
                    <a:pt x="4374" y="2079"/>
                  </a:lnTo>
                  <a:lnTo>
                    <a:pt x="4365" y="2086"/>
                  </a:lnTo>
                  <a:lnTo>
                    <a:pt x="4354" y="2090"/>
                  </a:lnTo>
                  <a:lnTo>
                    <a:pt x="4342" y="2099"/>
                  </a:lnTo>
                  <a:lnTo>
                    <a:pt x="4330" y="2106"/>
                  </a:lnTo>
                  <a:lnTo>
                    <a:pt x="4318" y="2114"/>
                  </a:lnTo>
                  <a:lnTo>
                    <a:pt x="4307" y="2122"/>
                  </a:lnTo>
                  <a:lnTo>
                    <a:pt x="4294" y="2126"/>
                  </a:lnTo>
                  <a:lnTo>
                    <a:pt x="4282" y="2134"/>
                  </a:lnTo>
                  <a:lnTo>
                    <a:pt x="4266" y="2142"/>
                  </a:lnTo>
                  <a:lnTo>
                    <a:pt x="4254" y="2150"/>
                  </a:lnTo>
                  <a:lnTo>
                    <a:pt x="4238" y="2158"/>
                  </a:lnTo>
                  <a:lnTo>
                    <a:pt x="4223" y="2166"/>
                  </a:lnTo>
                  <a:lnTo>
                    <a:pt x="4212" y="2169"/>
                  </a:lnTo>
                  <a:lnTo>
                    <a:pt x="4196" y="2178"/>
                  </a:lnTo>
                  <a:lnTo>
                    <a:pt x="4180" y="2185"/>
                  </a:lnTo>
                  <a:lnTo>
                    <a:pt x="4164" y="2190"/>
                  </a:lnTo>
                  <a:lnTo>
                    <a:pt x="4143" y="2197"/>
                  </a:lnTo>
                  <a:lnTo>
                    <a:pt x="4128" y="2201"/>
                  </a:lnTo>
                  <a:lnTo>
                    <a:pt x="4112" y="2206"/>
                  </a:lnTo>
                  <a:lnTo>
                    <a:pt x="4092" y="2209"/>
                  </a:lnTo>
                  <a:lnTo>
                    <a:pt x="4076" y="2213"/>
                  </a:lnTo>
                  <a:lnTo>
                    <a:pt x="4057" y="2217"/>
                  </a:lnTo>
                  <a:lnTo>
                    <a:pt x="4041" y="2222"/>
                  </a:lnTo>
                  <a:lnTo>
                    <a:pt x="4021" y="2222"/>
                  </a:lnTo>
                  <a:lnTo>
                    <a:pt x="4001" y="2225"/>
                  </a:lnTo>
                  <a:lnTo>
                    <a:pt x="3981" y="2225"/>
                  </a:lnTo>
                  <a:lnTo>
                    <a:pt x="3966" y="2225"/>
                  </a:lnTo>
                  <a:lnTo>
                    <a:pt x="3946" y="2225"/>
                  </a:lnTo>
                  <a:lnTo>
                    <a:pt x="3926" y="2222"/>
                  </a:lnTo>
                  <a:lnTo>
                    <a:pt x="3907" y="2222"/>
                  </a:lnTo>
                  <a:lnTo>
                    <a:pt x="3886" y="2217"/>
                  </a:lnTo>
                  <a:lnTo>
                    <a:pt x="3867" y="2213"/>
                  </a:lnTo>
                  <a:lnTo>
                    <a:pt x="3847" y="2206"/>
                  </a:lnTo>
                  <a:lnTo>
                    <a:pt x="3828" y="2201"/>
                  </a:lnTo>
                  <a:lnTo>
                    <a:pt x="3807" y="2194"/>
                  </a:lnTo>
                  <a:lnTo>
                    <a:pt x="3788" y="2185"/>
                  </a:lnTo>
                  <a:lnTo>
                    <a:pt x="3768" y="2174"/>
                  </a:lnTo>
                  <a:lnTo>
                    <a:pt x="3748" y="2166"/>
                  </a:lnTo>
                  <a:lnTo>
                    <a:pt x="3728" y="2153"/>
                  </a:lnTo>
                  <a:lnTo>
                    <a:pt x="3708" y="2138"/>
                  </a:lnTo>
                  <a:lnTo>
                    <a:pt x="3693" y="2126"/>
                  </a:lnTo>
                  <a:lnTo>
                    <a:pt x="3677" y="2114"/>
                  </a:lnTo>
                  <a:lnTo>
                    <a:pt x="3665" y="2102"/>
                  </a:lnTo>
                  <a:lnTo>
                    <a:pt x="3657" y="2090"/>
                  </a:lnTo>
                  <a:lnTo>
                    <a:pt x="3649" y="2083"/>
                  </a:lnTo>
                  <a:lnTo>
                    <a:pt x="3645" y="2071"/>
                  </a:lnTo>
                  <a:lnTo>
                    <a:pt x="3641" y="2058"/>
                  </a:lnTo>
                  <a:lnTo>
                    <a:pt x="3638" y="2047"/>
                  </a:lnTo>
                  <a:lnTo>
                    <a:pt x="3638" y="2039"/>
                  </a:lnTo>
                  <a:lnTo>
                    <a:pt x="3641" y="2027"/>
                  </a:lnTo>
                  <a:lnTo>
                    <a:pt x="3641" y="2016"/>
                  </a:lnTo>
                  <a:lnTo>
                    <a:pt x="3645" y="2007"/>
                  </a:lnTo>
                  <a:lnTo>
                    <a:pt x="3653" y="1995"/>
                  </a:lnTo>
                  <a:lnTo>
                    <a:pt x="3661" y="1988"/>
                  </a:lnTo>
                  <a:lnTo>
                    <a:pt x="3669" y="1979"/>
                  </a:lnTo>
                  <a:lnTo>
                    <a:pt x="3677" y="1968"/>
                  </a:lnTo>
                  <a:lnTo>
                    <a:pt x="3689" y="1960"/>
                  </a:lnTo>
                  <a:lnTo>
                    <a:pt x="3701" y="1949"/>
                  </a:lnTo>
                  <a:lnTo>
                    <a:pt x="3712" y="1940"/>
                  </a:lnTo>
                  <a:lnTo>
                    <a:pt x="3724" y="1933"/>
                  </a:lnTo>
                  <a:lnTo>
                    <a:pt x="3736" y="1924"/>
                  </a:lnTo>
                  <a:lnTo>
                    <a:pt x="3752" y="1917"/>
                  </a:lnTo>
                  <a:lnTo>
                    <a:pt x="3764" y="1905"/>
                  </a:lnTo>
                  <a:lnTo>
                    <a:pt x="3780" y="1896"/>
                  </a:lnTo>
                  <a:lnTo>
                    <a:pt x="3796" y="1889"/>
                  </a:lnTo>
                  <a:lnTo>
                    <a:pt x="3812" y="1880"/>
                  </a:lnTo>
                  <a:lnTo>
                    <a:pt x="3823" y="1873"/>
                  </a:lnTo>
                  <a:lnTo>
                    <a:pt x="3839" y="1865"/>
                  </a:lnTo>
                  <a:lnTo>
                    <a:pt x="3855" y="1857"/>
                  </a:lnTo>
                  <a:lnTo>
                    <a:pt x="3870" y="1849"/>
                  </a:lnTo>
                  <a:lnTo>
                    <a:pt x="3886" y="1841"/>
                  </a:lnTo>
                  <a:lnTo>
                    <a:pt x="3898" y="1833"/>
                  </a:lnTo>
                  <a:lnTo>
                    <a:pt x="3914" y="1826"/>
                  </a:lnTo>
                  <a:lnTo>
                    <a:pt x="3926" y="1822"/>
                  </a:lnTo>
                  <a:lnTo>
                    <a:pt x="3939" y="1813"/>
                  </a:lnTo>
                  <a:lnTo>
                    <a:pt x="3950" y="1806"/>
                  </a:lnTo>
                  <a:lnTo>
                    <a:pt x="3962" y="1798"/>
                  </a:lnTo>
                  <a:lnTo>
                    <a:pt x="3974" y="1790"/>
                  </a:lnTo>
                  <a:lnTo>
                    <a:pt x="3981" y="1782"/>
                  </a:lnTo>
                  <a:lnTo>
                    <a:pt x="3997" y="1774"/>
                  </a:lnTo>
                  <a:lnTo>
                    <a:pt x="4009" y="1762"/>
                  </a:lnTo>
                  <a:lnTo>
                    <a:pt x="4025" y="1750"/>
                  </a:lnTo>
                  <a:lnTo>
                    <a:pt x="4045" y="1738"/>
                  </a:lnTo>
                  <a:lnTo>
                    <a:pt x="4064" y="1727"/>
                  </a:lnTo>
                  <a:lnTo>
                    <a:pt x="4085" y="1715"/>
                  </a:lnTo>
                  <a:lnTo>
                    <a:pt x="4104" y="1699"/>
                  </a:lnTo>
                  <a:lnTo>
                    <a:pt x="4128" y="1687"/>
                  </a:lnTo>
                  <a:lnTo>
                    <a:pt x="4148" y="1671"/>
                  </a:lnTo>
                  <a:lnTo>
                    <a:pt x="4171" y="1655"/>
                  </a:lnTo>
                  <a:lnTo>
                    <a:pt x="4196" y="1643"/>
                  </a:lnTo>
                  <a:lnTo>
                    <a:pt x="4219" y="1623"/>
                  </a:lnTo>
                  <a:lnTo>
                    <a:pt x="4247" y="1608"/>
                  </a:lnTo>
                  <a:lnTo>
                    <a:pt x="4270" y="1592"/>
                  </a:lnTo>
                  <a:lnTo>
                    <a:pt x="4294" y="1572"/>
                  </a:lnTo>
                  <a:lnTo>
                    <a:pt x="4322" y="1556"/>
                  </a:lnTo>
                  <a:lnTo>
                    <a:pt x="4346" y="1537"/>
                  </a:lnTo>
                  <a:lnTo>
                    <a:pt x="4370" y="1516"/>
                  </a:lnTo>
                  <a:lnTo>
                    <a:pt x="4397" y="1497"/>
                  </a:lnTo>
                  <a:lnTo>
                    <a:pt x="4421" y="1473"/>
                  </a:lnTo>
                  <a:lnTo>
                    <a:pt x="4444" y="1454"/>
                  </a:lnTo>
                  <a:lnTo>
                    <a:pt x="4469" y="1430"/>
                  </a:lnTo>
                  <a:lnTo>
                    <a:pt x="4488" y="1405"/>
                  </a:lnTo>
                  <a:lnTo>
                    <a:pt x="4511" y="1382"/>
                  </a:lnTo>
                  <a:lnTo>
                    <a:pt x="4532" y="1354"/>
                  </a:lnTo>
                  <a:lnTo>
                    <a:pt x="4555" y="1331"/>
                  </a:lnTo>
                  <a:lnTo>
                    <a:pt x="4571" y="1303"/>
                  </a:lnTo>
                  <a:lnTo>
                    <a:pt x="4591" y="1275"/>
                  </a:lnTo>
                  <a:lnTo>
                    <a:pt x="4606" y="1248"/>
                  </a:lnTo>
                  <a:lnTo>
                    <a:pt x="4622" y="1220"/>
                  </a:lnTo>
                  <a:lnTo>
                    <a:pt x="4638" y="1188"/>
                  </a:lnTo>
                  <a:lnTo>
                    <a:pt x="4650" y="1157"/>
                  </a:lnTo>
                  <a:lnTo>
                    <a:pt x="4662" y="1125"/>
                  </a:lnTo>
                  <a:lnTo>
                    <a:pt x="4670" y="1093"/>
                  </a:lnTo>
                  <a:lnTo>
                    <a:pt x="4678" y="1062"/>
                  </a:lnTo>
                  <a:lnTo>
                    <a:pt x="4682" y="1026"/>
                  </a:lnTo>
                  <a:lnTo>
                    <a:pt x="4686" y="991"/>
                  </a:lnTo>
                  <a:lnTo>
                    <a:pt x="4690" y="954"/>
                  </a:lnTo>
                  <a:lnTo>
                    <a:pt x="4686" y="919"/>
                  </a:lnTo>
                  <a:lnTo>
                    <a:pt x="4686" y="880"/>
                  </a:lnTo>
                  <a:lnTo>
                    <a:pt x="4686" y="875"/>
                  </a:lnTo>
                  <a:lnTo>
                    <a:pt x="4686" y="871"/>
                  </a:lnTo>
                  <a:lnTo>
                    <a:pt x="4682" y="868"/>
                  </a:lnTo>
                  <a:lnTo>
                    <a:pt x="4682" y="864"/>
                  </a:lnTo>
                  <a:lnTo>
                    <a:pt x="4682" y="859"/>
                  </a:lnTo>
                  <a:lnTo>
                    <a:pt x="4682" y="852"/>
                  </a:lnTo>
                  <a:lnTo>
                    <a:pt x="4682" y="848"/>
                  </a:lnTo>
                  <a:lnTo>
                    <a:pt x="4682" y="840"/>
                  </a:lnTo>
                  <a:lnTo>
                    <a:pt x="4682" y="836"/>
                  </a:lnTo>
                  <a:lnTo>
                    <a:pt x="4682" y="828"/>
                  </a:lnTo>
                  <a:lnTo>
                    <a:pt x="4682" y="824"/>
                  </a:lnTo>
                  <a:lnTo>
                    <a:pt x="4682" y="817"/>
                  </a:lnTo>
                  <a:lnTo>
                    <a:pt x="4678" y="808"/>
                  </a:lnTo>
                  <a:lnTo>
                    <a:pt x="4678" y="801"/>
                  </a:lnTo>
                  <a:lnTo>
                    <a:pt x="4678" y="792"/>
                  </a:lnTo>
                  <a:lnTo>
                    <a:pt x="4678" y="785"/>
                  </a:lnTo>
                  <a:lnTo>
                    <a:pt x="4675" y="776"/>
                  </a:lnTo>
                  <a:lnTo>
                    <a:pt x="4675" y="769"/>
                  </a:lnTo>
                  <a:lnTo>
                    <a:pt x="4675" y="761"/>
                  </a:lnTo>
                  <a:lnTo>
                    <a:pt x="4670" y="753"/>
                  </a:lnTo>
                  <a:lnTo>
                    <a:pt x="4670" y="745"/>
                  </a:lnTo>
                  <a:lnTo>
                    <a:pt x="4666" y="737"/>
                  </a:lnTo>
                  <a:lnTo>
                    <a:pt x="4662" y="729"/>
                  </a:lnTo>
                  <a:lnTo>
                    <a:pt x="4662" y="721"/>
                  </a:lnTo>
                  <a:lnTo>
                    <a:pt x="4659" y="713"/>
                  </a:lnTo>
                  <a:lnTo>
                    <a:pt x="4654" y="706"/>
                  </a:lnTo>
                  <a:lnTo>
                    <a:pt x="4650" y="697"/>
                  </a:lnTo>
                  <a:lnTo>
                    <a:pt x="4647" y="690"/>
                  </a:lnTo>
                  <a:lnTo>
                    <a:pt x="4643" y="681"/>
                  </a:lnTo>
                  <a:lnTo>
                    <a:pt x="4638" y="674"/>
                  </a:lnTo>
                  <a:lnTo>
                    <a:pt x="4631" y="669"/>
                  </a:lnTo>
                  <a:lnTo>
                    <a:pt x="4627" y="662"/>
                  </a:lnTo>
                  <a:lnTo>
                    <a:pt x="4622" y="653"/>
                  </a:lnTo>
                  <a:lnTo>
                    <a:pt x="4615" y="646"/>
                  </a:lnTo>
                  <a:lnTo>
                    <a:pt x="4606" y="642"/>
                  </a:lnTo>
                  <a:lnTo>
                    <a:pt x="4599" y="634"/>
                  </a:lnTo>
                  <a:lnTo>
                    <a:pt x="4595" y="630"/>
                  </a:lnTo>
                  <a:lnTo>
                    <a:pt x="4587" y="622"/>
                  </a:lnTo>
                  <a:lnTo>
                    <a:pt x="4575" y="618"/>
                  </a:lnTo>
                  <a:lnTo>
                    <a:pt x="4567" y="614"/>
                  </a:lnTo>
                  <a:lnTo>
                    <a:pt x="4555" y="611"/>
                  </a:lnTo>
                  <a:lnTo>
                    <a:pt x="4543" y="602"/>
                  </a:lnTo>
                  <a:lnTo>
                    <a:pt x="4524" y="598"/>
                  </a:lnTo>
                  <a:lnTo>
                    <a:pt x="4500" y="595"/>
                  </a:lnTo>
                  <a:lnTo>
                    <a:pt x="4476" y="586"/>
                  </a:lnTo>
                  <a:lnTo>
                    <a:pt x="4449" y="579"/>
                  </a:lnTo>
                  <a:lnTo>
                    <a:pt x="4416" y="574"/>
                  </a:lnTo>
                  <a:lnTo>
                    <a:pt x="4386" y="567"/>
                  </a:lnTo>
                  <a:lnTo>
                    <a:pt x="4349" y="558"/>
                  </a:lnTo>
                  <a:lnTo>
                    <a:pt x="4314" y="551"/>
                  </a:lnTo>
                  <a:lnTo>
                    <a:pt x="4275" y="547"/>
                  </a:lnTo>
                  <a:lnTo>
                    <a:pt x="4231" y="539"/>
                  </a:lnTo>
                  <a:lnTo>
                    <a:pt x="4191" y="531"/>
                  </a:lnTo>
                  <a:lnTo>
                    <a:pt x="4143" y="523"/>
                  </a:lnTo>
                  <a:lnTo>
                    <a:pt x="4101" y="516"/>
                  </a:lnTo>
                  <a:lnTo>
                    <a:pt x="4053" y="507"/>
                  </a:lnTo>
                  <a:lnTo>
                    <a:pt x="4006" y="503"/>
                  </a:lnTo>
                  <a:lnTo>
                    <a:pt x="3958" y="495"/>
                  </a:lnTo>
                  <a:lnTo>
                    <a:pt x="3911" y="488"/>
                  </a:lnTo>
                  <a:lnTo>
                    <a:pt x="3863" y="479"/>
                  </a:lnTo>
                  <a:lnTo>
                    <a:pt x="3816" y="475"/>
                  </a:lnTo>
                  <a:lnTo>
                    <a:pt x="3764" y="468"/>
                  </a:lnTo>
                  <a:lnTo>
                    <a:pt x="3717" y="463"/>
                  </a:lnTo>
                  <a:lnTo>
                    <a:pt x="3669" y="456"/>
                  </a:lnTo>
                  <a:lnTo>
                    <a:pt x="3622" y="452"/>
                  </a:lnTo>
                  <a:lnTo>
                    <a:pt x="3578" y="449"/>
                  </a:lnTo>
                  <a:lnTo>
                    <a:pt x="3530" y="444"/>
                  </a:lnTo>
                  <a:lnTo>
                    <a:pt x="3487" y="440"/>
                  </a:lnTo>
                  <a:lnTo>
                    <a:pt x="3444" y="436"/>
                  </a:lnTo>
                  <a:lnTo>
                    <a:pt x="3404" y="433"/>
                  </a:lnTo>
                  <a:lnTo>
                    <a:pt x="3365" y="428"/>
                  </a:lnTo>
                  <a:lnTo>
                    <a:pt x="3325" y="428"/>
                  </a:lnTo>
                  <a:lnTo>
                    <a:pt x="3293" y="424"/>
                  </a:lnTo>
                  <a:lnTo>
                    <a:pt x="3257" y="424"/>
                  </a:lnTo>
                  <a:lnTo>
                    <a:pt x="3226" y="424"/>
                  </a:lnTo>
                  <a:lnTo>
                    <a:pt x="3198" y="424"/>
                  </a:lnTo>
                  <a:lnTo>
                    <a:pt x="3175" y="424"/>
                  </a:lnTo>
                  <a:lnTo>
                    <a:pt x="3150" y="424"/>
                  </a:lnTo>
                  <a:lnTo>
                    <a:pt x="3131" y="428"/>
                  </a:lnTo>
                  <a:lnTo>
                    <a:pt x="3115" y="433"/>
                  </a:lnTo>
                  <a:lnTo>
                    <a:pt x="3099" y="436"/>
                  </a:lnTo>
                  <a:lnTo>
                    <a:pt x="3083" y="440"/>
                  </a:lnTo>
                  <a:lnTo>
                    <a:pt x="3071" y="444"/>
                  </a:lnTo>
                  <a:lnTo>
                    <a:pt x="3055" y="452"/>
                  </a:lnTo>
                  <a:lnTo>
                    <a:pt x="3039" y="456"/>
                  </a:lnTo>
                  <a:lnTo>
                    <a:pt x="3024" y="463"/>
                  </a:lnTo>
                  <a:lnTo>
                    <a:pt x="3011" y="472"/>
                  </a:lnTo>
                  <a:lnTo>
                    <a:pt x="2996" y="479"/>
                  </a:lnTo>
                  <a:lnTo>
                    <a:pt x="2980" y="488"/>
                  </a:lnTo>
                  <a:lnTo>
                    <a:pt x="2969" y="495"/>
                  </a:lnTo>
                  <a:lnTo>
                    <a:pt x="2953" y="503"/>
                  </a:lnTo>
                  <a:lnTo>
                    <a:pt x="2937" y="512"/>
                  </a:lnTo>
                  <a:lnTo>
                    <a:pt x="2925" y="523"/>
                  </a:lnTo>
                  <a:lnTo>
                    <a:pt x="2909" y="535"/>
                  </a:lnTo>
                  <a:lnTo>
                    <a:pt x="2893" y="544"/>
                  </a:lnTo>
                  <a:lnTo>
                    <a:pt x="2881" y="555"/>
                  </a:lnTo>
                  <a:lnTo>
                    <a:pt x="2865" y="567"/>
                  </a:lnTo>
                  <a:lnTo>
                    <a:pt x="2854" y="579"/>
                  </a:lnTo>
                  <a:lnTo>
                    <a:pt x="2838" y="590"/>
                  </a:lnTo>
                  <a:lnTo>
                    <a:pt x="2826" y="602"/>
                  </a:lnTo>
                  <a:lnTo>
                    <a:pt x="2814" y="614"/>
                  </a:lnTo>
                  <a:lnTo>
                    <a:pt x="2798" y="626"/>
                  </a:lnTo>
                  <a:lnTo>
                    <a:pt x="2786" y="642"/>
                  </a:lnTo>
                  <a:lnTo>
                    <a:pt x="2775" y="653"/>
                  </a:lnTo>
                  <a:lnTo>
                    <a:pt x="2759" y="666"/>
                  </a:lnTo>
                  <a:lnTo>
                    <a:pt x="2747" y="681"/>
                  </a:lnTo>
                  <a:lnTo>
                    <a:pt x="2735" y="694"/>
                  </a:lnTo>
                  <a:lnTo>
                    <a:pt x="2723" y="709"/>
                  </a:lnTo>
                  <a:lnTo>
                    <a:pt x="2712" y="721"/>
                  </a:lnTo>
                  <a:lnTo>
                    <a:pt x="2699" y="737"/>
                  </a:lnTo>
                  <a:lnTo>
                    <a:pt x="2687" y="748"/>
                  </a:lnTo>
                  <a:lnTo>
                    <a:pt x="2680" y="764"/>
                  </a:lnTo>
                  <a:lnTo>
                    <a:pt x="2668" y="780"/>
                  </a:lnTo>
                  <a:lnTo>
                    <a:pt x="2656" y="792"/>
                  </a:lnTo>
                  <a:lnTo>
                    <a:pt x="2648" y="808"/>
                  </a:lnTo>
                  <a:lnTo>
                    <a:pt x="2636" y="820"/>
                  </a:lnTo>
                  <a:lnTo>
                    <a:pt x="2628" y="836"/>
                  </a:lnTo>
                  <a:lnTo>
                    <a:pt x="2620" y="852"/>
                  </a:lnTo>
                  <a:lnTo>
                    <a:pt x="2608" y="864"/>
                  </a:lnTo>
                  <a:lnTo>
                    <a:pt x="2601" y="880"/>
                  </a:lnTo>
                  <a:lnTo>
                    <a:pt x="2592" y="896"/>
                  </a:lnTo>
                  <a:lnTo>
                    <a:pt x="2580" y="915"/>
                  </a:lnTo>
                  <a:lnTo>
                    <a:pt x="2576" y="939"/>
                  </a:lnTo>
                  <a:lnTo>
                    <a:pt x="2569" y="963"/>
                  </a:lnTo>
                  <a:lnTo>
                    <a:pt x="2564" y="986"/>
                  </a:lnTo>
                  <a:lnTo>
                    <a:pt x="2561" y="1010"/>
                  </a:lnTo>
                  <a:lnTo>
                    <a:pt x="2561" y="1034"/>
                  </a:lnTo>
                  <a:lnTo>
                    <a:pt x="2561" y="1062"/>
                  </a:lnTo>
                  <a:lnTo>
                    <a:pt x="2561" y="1090"/>
                  </a:lnTo>
                  <a:lnTo>
                    <a:pt x="2561" y="1116"/>
                  </a:lnTo>
                  <a:lnTo>
                    <a:pt x="2564" y="1144"/>
                  </a:lnTo>
                  <a:lnTo>
                    <a:pt x="2569" y="1172"/>
                  </a:lnTo>
                  <a:lnTo>
                    <a:pt x="2573" y="1204"/>
                  </a:lnTo>
                  <a:lnTo>
                    <a:pt x="2576" y="1232"/>
                  </a:lnTo>
                  <a:lnTo>
                    <a:pt x="2580" y="1264"/>
                  </a:lnTo>
                  <a:lnTo>
                    <a:pt x="2589" y="1291"/>
                  </a:lnTo>
                  <a:lnTo>
                    <a:pt x="2596" y="1322"/>
                  </a:lnTo>
                  <a:lnTo>
                    <a:pt x="2604" y="1354"/>
                  </a:lnTo>
                  <a:lnTo>
                    <a:pt x="2612" y="1382"/>
                  </a:lnTo>
                  <a:lnTo>
                    <a:pt x="2620" y="1414"/>
                  </a:lnTo>
                  <a:lnTo>
                    <a:pt x="2628" y="1445"/>
                  </a:lnTo>
                  <a:lnTo>
                    <a:pt x="2636" y="1473"/>
                  </a:lnTo>
                  <a:lnTo>
                    <a:pt x="2643" y="1505"/>
                  </a:lnTo>
                  <a:lnTo>
                    <a:pt x="2656" y="1532"/>
                  </a:lnTo>
                  <a:lnTo>
                    <a:pt x="2664" y="1560"/>
                  </a:lnTo>
                  <a:lnTo>
                    <a:pt x="2671" y="1588"/>
                  </a:lnTo>
                  <a:lnTo>
                    <a:pt x="2684" y="1616"/>
                  </a:lnTo>
                  <a:lnTo>
                    <a:pt x="2691" y="1643"/>
                  </a:lnTo>
                  <a:lnTo>
                    <a:pt x="2699" y="1667"/>
                  </a:lnTo>
                  <a:lnTo>
                    <a:pt x="2707" y="1690"/>
                  </a:lnTo>
                  <a:lnTo>
                    <a:pt x="2715" y="1715"/>
                  </a:lnTo>
                  <a:lnTo>
                    <a:pt x="2723" y="1734"/>
                  </a:lnTo>
                  <a:lnTo>
                    <a:pt x="2731" y="1758"/>
                  </a:lnTo>
                  <a:lnTo>
                    <a:pt x="2735" y="1778"/>
                  </a:lnTo>
                  <a:lnTo>
                    <a:pt x="2743" y="1794"/>
                  </a:lnTo>
                  <a:lnTo>
                    <a:pt x="2747" y="1810"/>
                  </a:lnTo>
                  <a:lnTo>
                    <a:pt x="2751" y="1826"/>
                  </a:lnTo>
                  <a:lnTo>
                    <a:pt x="2754" y="1838"/>
                  </a:lnTo>
                  <a:lnTo>
                    <a:pt x="2759" y="1845"/>
                  </a:lnTo>
                  <a:lnTo>
                    <a:pt x="2759" y="1857"/>
                  </a:lnTo>
                  <a:lnTo>
                    <a:pt x="2759" y="1865"/>
                  </a:lnTo>
                  <a:lnTo>
                    <a:pt x="2759" y="1877"/>
                  </a:lnTo>
                  <a:lnTo>
                    <a:pt x="2759" y="1884"/>
                  </a:lnTo>
                  <a:lnTo>
                    <a:pt x="2759" y="1896"/>
                  </a:lnTo>
                  <a:lnTo>
                    <a:pt x="2759" y="1905"/>
                  </a:lnTo>
                  <a:lnTo>
                    <a:pt x="2759" y="1917"/>
                  </a:lnTo>
                  <a:lnTo>
                    <a:pt x="2754" y="1924"/>
                  </a:lnTo>
                  <a:lnTo>
                    <a:pt x="2754" y="1936"/>
                  </a:lnTo>
                  <a:lnTo>
                    <a:pt x="2751" y="1944"/>
                  </a:lnTo>
                  <a:lnTo>
                    <a:pt x="2751" y="1956"/>
                  </a:lnTo>
                  <a:lnTo>
                    <a:pt x="2747" y="1963"/>
                  </a:lnTo>
                  <a:lnTo>
                    <a:pt x="2743" y="1976"/>
                  </a:lnTo>
                  <a:lnTo>
                    <a:pt x="2738" y="1984"/>
                  </a:lnTo>
                  <a:lnTo>
                    <a:pt x="2735" y="1995"/>
                  </a:lnTo>
                  <a:lnTo>
                    <a:pt x="2731" y="2003"/>
                  </a:lnTo>
                  <a:lnTo>
                    <a:pt x="2727" y="2016"/>
                  </a:lnTo>
                  <a:lnTo>
                    <a:pt x="2723" y="2023"/>
                  </a:lnTo>
                  <a:lnTo>
                    <a:pt x="2715" y="2031"/>
                  </a:lnTo>
                  <a:lnTo>
                    <a:pt x="2712" y="2039"/>
                  </a:lnTo>
                  <a:lnTo>
                    <a:pt x="2703" y="2051"/>
                  </a:lnTo>
                  <a:lnTo>
                    <a:pt x="2696" y="2058"/>
                  </a:lnTo>
                  <a:lnTo>
                    <a:pt x="2691" y="2067"/>
                  </a:lnTo>
                  <a:lnTo>
                    <a:pt x="2684" y="2074"/>
                  </a:lnTo>
                  <a:lnTo>
                    <a:pt x="2675" y="2083"/>
                  </a:lnTo>
                  <a:lnTo>
                    <a:pt x="2668" y="2086"/>
                  </a:lnTo>
                  <a:lnTo>
                    <a:pt x="2656" y="2095"/>
                  </a:lnTo>
                  <a:lnTo>
                    <a:pt x="2648" y="2102"/>
                  </a:lnTo>
                  <a:lnTo>
                    <a:pt x="2640" y="2106"/>
                  </a:lnTo>
                  <a:lnTo>
                    <a:pt x="2628" y="2114"/>
                  </a:lnTo>
                  <a:lnTo>
                    <a:pt x="2616" y="2118"/>
                  </a:lnTo>
                  <a:lnTo>
                    <a:pt x="2608" y="2122"/>
                  </a:lnTo>
                  <a:lnTo>
                    <a:pt x="2596" y="2126"/>
                  </a:lnTo>
                  <a:lnTo>
                    <a:pt x="2585" y="2130"/>
                  </a:lnTo>
                  <a:lnTo>
                    <a:pt x="2573" y="2134"/>
                  </a:lnTo>
                  <a:lnTo>
                    <a:pt x="2561" y="2138"/>
                  </a:lnTo>
                  <a:lnTo>
                    <a:pt x="2545" y="2142"/>
                  </a:lnTo>
                  <a:lnTo>
                    <a:pt x="2533" y="2142"/>
                  </a:lnTo>
                  <a:lnTo>
                    <a:pt x="2517" y="2146"/>
                  </a:lnTo>
                  <a:lnTo>
                    <a:pt x="2506" y="2146"/>
                  </a:lnTo>
                  <a:lnTo>
                    <a:pt x="2490" y="2146"/>
                  </a:lnTo>
                  <a:lnTo>
                    <a:pt x="2478" y="2146"/>
                  </a:lnTo>
                  <a:lnTo>
                    <a:pt x="2462" y="2146"/>
                  </a:lnTo>
                  <a:lnTo>
                    <a:pt x="2450" y="2142"/>
                  </a:lnTo>
                  <a:lnTo>
                    <a:pt x="2442" y="2142"/>
                  </a:lnTo>
                  <a:lnTo>
                    <a:pt x="2430" y="2138"/>
                  </a:lnTo>
                  <a:lnTo>
                    <a:pt x="2418" y="2134"/>
                  </a:lnTo>
                  <a:lnTo>
                    <a:pt x="2411" y="2130"/>
                  </a:lnTo>
                  <a:lnTo>
                    <a:pt x="2402" y="2126"/>
                  </a:lnTo>
                  <a:lnTo>
                    <a:pt x="2391" y="2122"/>
                  </a:lnTo>
                  <a:lnTo>
                    <a:pt x="2383" y="2114"/>
                  </a:lnTo>
                  <a:lnTo>
                    <a:pt x="2379" y="2111"/>
                  </a:lnTo>
                  <a:lnTo>
                    <a:pt x="2370" y="2102"/>
                  </a:lnTo>
                  <a:lnTo>
                    <a:pt x="2363" y="2095"/>
                  </a:lnTo>
                  <a:lnTo>
                    <a:pt x="2358" y="2090"/>
                  </a:lnTo>
                  <a:lnTo>
                    <a:pt x="2351" y="2083"/>
                  </a:lnTo>
                  <a:lnTo>
                    <a:pt x="2347" y="2074"/>
                  </a:lnTo>
                  <a:lnTo>
                    <a:pt x="2344" y="2067"/>
                  </a:lnTo>
                  <a:lnTo>
                    <a:pt x="2339" y="2058"/>
                  </a:lnTo>
                  <a:lnTo>
                    <a:pt x="2335" y="2051"/>
                  </a:lnTo>
                  <a:lnTo>
                    <a:pt x="2331" y="2039"/>
                  </a:lnTo>
                  <a:lnTo>
                    <a:pt x="2328" y="2031"/>
                  </a:lnTo>
                  <a:lnTo>
                    <a:pt x="2323" y="2023"/>
                  </a:lnTo>
                  <a:lnTo>
                    <a:pt x="2323" y="2016"/>
                  </a:lnTo>
                  <a:lnTo>
                    <a:pt x="2319" y="2003"/>
                  </a:lnTo>
                  <a:lnTo>
                    <a:pt x="2316" y="1995"/>
                  </a:lnTo>
                  <a:lnTo>
                    <a:pt x="2316" y="1988"/>
                  </a:lnTo>
                  <a:lnTo>
                    <a:pt x="2312" y="1976"/>
                  </a:lnTo>
                  <a:lnTo>
                    <a:pt x="2312" y="1968"/>
                  </a:lnTo>
                  <a:lnTo>
                    <a:pt x="2307" y="1956"/>
                  </a:lnTo>
                  <a:lnTo>
                    <a:pt x="2307" y="1949"/>
                  </a:lnTo>
                  <a:lnTo>
                    <a:pt x="2307" y="1940"/>
                  </a:lnTo>
                  <a:lnTo>
                    <a:pt x="2303" y="1928"/>
                  </a:lnTo>
                  <a:lnTo>
                    <a:pt x="2303" y="1921"/>
                  </a:lnTo>
                  <a:lnTo>
                    <a:pt x="2300" y="1912"/>
                  </a:lnTo>
                  <a:lnTo>
                    <a:pt x="2300" y="1905"/>
                  </a:lnTo>
                  <a:lnTo>
                    <a:pt x="2300" y="1896"/>
                  </a:lnTo>
                  <a:lnTo>
                    <a:pt x="2296" y="1884"/>
                  </a:lnTo>
                  <a:lnTo>
                    <a:pt x="2296" y="1877"/>
                  </a:lnTo>
                  <a:lnTo>
                    <a:pt x="2291" y="1868"/>
                  </a:lnTo>
                  <a:lnTo>
                    <a:pt x="2291" y="1865"/>
                  </a:lnTo>
                  <a:lnTo>
                    <a:pt x="2288" y="1845"/>
                  </a:lnTo>
                  <a:lnTo>
                    <a:pt x="2284" y="1829"/>
                  </a:lnTo>
                  <a:lnTo>
                    <a:pt x="2280" y="1813"/>
                  </a:lnTo>
                  <a:lnTo>
                    <a:pt x="2275" y="1798"/>
                  </a:lnTo>
                  <a:lnTo>
                    <a:pt x="2275" y="1785"/>
                  </a:lnTo>
                  <a:lnTo>
                    <a:pt x="2275" y="1770"/>
                  </a:lnTo>
                  <a:lnTo>
                    <a:pt x="2272" y="1754"/>
                  </a:lnTo>
                  <a:lnTo>
                    <a:pt x="2272" y="1738"/>
                  </a:lnTo>
                  <a:lnTo>
                    <a:pt x="2272" y="1727"/>
                  </a:lnTo>
                  <a:lnTo>
                    <a:pt x="2275" y="1711"/>
                  </a:lnTo>
                  <a:lnTo>
                    <a:pt x="2275" y="1699"/>
                  </a:lnTo>
                  <a:lnTo>
                    <a:pt x="2275" y="1683"/>
                  </a:lnTo>
                  <a:lnTo>
                    <a:pt x="2280" y="1671"/>
                  </a:lnTo>
                  <a:lnTo>
                    <a:pt x="2280" y="1659"/>
                  </a:lnTo>
                  <a:lnTo>
                    <a:pt x="2284" y="1643"/>
                  </a:lnTo>
                  <a:lnTo>
                    <a:pt x="2284" y="1632"/>
                  </a:lnTo>
                  <a:lnTo>
                    <a:pt x="2288" y="1620"/>
                  </a:lnTo>
                  <a:lnTo>
                    <a:pt x="2291" y="1608"/>
                  </a:lnTo>
                  <a:lnTo>
                    <a:pt x="2296" y="1592"/>
                  </a:lnTo>
                  <a:lnTo>
                    <a:pt x="2300" y="1580"/>
                  </a:lnTo>
                  <a:lnTo>
                    <a:pt x="2300" y="1568"/>
                  </a:lnTo>
                  <a:lnTo>
                    <a:pt x="2303" y="1556"/>
                  </a:lnTo>
                  <a:lnTo>
                    <a:pt x="2307" y="1544"/>
                  </a:lnTo>
                  <a:lnTo>
                    <a:pt x="2312" y="1532"/>
                  </a:lnTo>
                  <a:lnTo>
                    <a:pt x="2316" y="1521"/>
                  </a:lnTo>
                  <a:lnTo>
                    <a:pt x="2319" y="1509"/>
                  </a:lnTo>
                  <a:lnTo>
                    <a:pt x="2323" y="1497"/>
                  </a:lnTo>
                  <a:lnTo>
                    <a:pt x="2328" y="1484"/>
                  </a:lnTo>
                  <a:lnTo>
                    <a:pt x="2331" y="1470"/>
                  </a:lnTo>
                  <a:lnTo>
                    <a:pt x="2331" y="1458"/>
                  </a:lnTo>
                  <a:lnTo>
                    <a:pt x="2335" y="1445"/>
                  </a:lnTo>
                  <a:lnTo>
                    <a:pt x="2339" y="1433"/>
                  </a:lnTo>
                  <a:lnTo>
                    <a:pt x="2339" y="1421"/>
                  </a:lnTo>
                  <a:lnTo>
                    <a:pt x="2344" y="1410"/>
                  </a:lnTo>
                  <a:lnTo>
                    <a:pt x="2344" y="1398"/>
                  </a:lnTo>
                  <a:lnTo>
                    <a:pt x="2347" y="1386"/>
                  </a:lnTo>
                  <a:lnTo>
                    <a:pt x="2347" y="1370"/>
                  </a:lnTo>
                  <a:lnTo>
                    <a:pt x="2347" y="1359"/>
                  </a:lnTo>
                  <a:lnTo>
                    <a:pt x="2351" y="1347"/>
                  </a:lnTo>
                  <a:lnTo>
                    <a:pt x="2351" y="1335"/>
                  </a:lnTo>
                  <a:lnTo>
                    <a:pt x="2351" y="1327"/>
                  </a:lnTo>
                  <a:lnTo>
                    <a:pt x="2347" y="1322"/>
                  </a:lnTo>
                  <a:lnTo>
                    <a:pt x="2347" y="1315"/>
                  </a:lnTo>
                  <a:lnTo>
                    <a:pt x="2347" y="1311"/>
                  </a:lnTo>
                  <a:lnTo>
                    <a:pt x="2347" y="1303"/>
                  </a:lnTo>
                  <a:lnTo>
                    <a:pt x="2347" y="1299"/>
                  </a:lnTo>
                  <a:lnTo>
                    <a:pt x="2344" y="1291"/>
                  </a:lnTo>
                  <a:lnTo>
                    <a:pt x="2344" y="1283"/>
                  </a:lnTo>
                  <a:lnTo>
                    <a:pt x="2339" y="1280"/>
                  </a:lnTo>
                  <a:lnTo>
                    <a:pt x="2339" y="1271"/>
                  </a:lnTo>
                  <a:lnTo>
                    <a:pt x="2335" y="1267"/>
                  </a:lnTo>
                  <a:lnTo>
                    <a:pt x="2335" y="1259"/>
                  </a:lnTo>
                  <a:lnTo>
                    <a:pt x="2331" y="1255"/>
                  </a:lnTo>
                  <a:lnTo>
                    <a:pt x="2331" y="1248"/>
                  </a:lnTo>
                  <a:lnTo>
                    <a:pt x="2328" y="1239"/>
                  </a:lnTo>
                  <a:lnTo>
                    <a:pt x="2323" y="1236"/>
                  </a:lnTo>
                  <a:lnTo>
                    <a:pt x="2319" y="1227"/>
                  </a:lnTo>
                  <a:lnTo>
                    <a:pt x="2316" y="1224"/>
                  </a:lnTo>
                  <a:lnTo>
                    <a:pt x="2312" y="1220"/>
                  </a:lnTo>
                  <a:lnTo>
                    <a:pt x="2307" y="1212"/>
                  </a:lnTo>
                  <a:lnTo>
                    <a:pt x="2303" y="1208"/>
                  </a:lnTo>
                  <a:lnTo>
                    <a:pt x="2300" y="1204"/>
                  </a:lnTo>
                  <a:lnTo>
                    <a:pt x="2296" y="1196"/>
                  </a:lnTo>
                  <a:lnTo>
                    <a:pt x="2291" y="1192"/>
                  </a:lnTo>
                  <a:lnTo>
                    <a:pt x="2284" y="1188"/>
                  </a:lnTo>
                  <a:lnTo>
                    <a:pt x="2280" y="1185"/>
                  </a:lnTo>
                  <a:lnTo>
                    <a:pt x="2275" y="1180"/>
                  </a:lnTo>
                  <a:lnTo>
                    <a:pt x="2268" y="1176"/>
                  </a:lnTo>
                  <a:lnTo>
                    <a:pt x="2264" y="1172"/>
                  </a:lnTo>
                  <a:lnTo>
                    <a:pt x="2256" y="1172"/>
                  </a:lnTo>
                  <a:lnTo>
                    <a:pt x="2252" y="1169"/>
                  </a:lnTo>
                  <a:lnTo>
                    <a:pt x="2244" y="1164"/>
                  </a:lnTo>
                  <a:lnTo>
                    <a:pt x="2236" y="1164"/>
                  </a:lnTo>
                  <a:lnTo>
                    <a:pt x="2228" y="1164"/>
                  </a:lnTo>
                  <a:lnTo>
                    <a:pt x="2221" y="1160"/>
                  </a:lnTo>
                  <a:lnTo>
                    <a:pt x="2217" y="1160"/>
                  </a:lnTo>
                  <a:lnTo>
                    <a:pt x="2208" y="1160"/>
                  </a:lnTo>
                  <a:lnTo>
                    <a:pt x="2201" y="1160"/>
                  </a:lnTo>
                  <a:lnTo>
                    <a:pt x="2189" y="1164"/>
                  </a:lnTo>
                  <a:lnTo>
                    <a:pt x="2180" y="1164"/>
                  </a:lnTo>
                  <a:lnTo>
                    <a:pt x="2165" y="1169"/>
                  </a:lnTo>
                  <a:lnTo>
                    <a:pt x="2149" y="1172"/>
                  </a:lnTo>
                  <a:lnTo>
                    <a:pt x="2133" y="1172"/>
                  </a:lnTo>
                  <a:lnTo>
                    <a:pt x="2117" y="1176"/>
                  </a:lnTo>
                  <a:lnTo>
                    <a:pt x="2101" y="1180"/>
                  </a:lnTo>
                  <a:lnTo>
                    <a:pt x="2085" y="1188"/>
                  </a:lnTo>
                  <a:lnTo>
                    <a:pt x="2070" y="1192"/>
                  </a:lnTo>
                  <a:lnTo>
                    <a:pt x="2054" y="1196"/>
                  </a:lnTo>
                  <a:lnTo>
                    <a:pt x="2038" y="1200"/>
                  </a:lnTo>
                  <a:lnTo>
                    <a:pt x="2027" y="1204"/>
                  </a:lnTo>
                  <a:lnTo>
                    <a:pt x="2011" y="1212"/>
                  </a:lnTo>
                  <a:lnTo>
                    <a:pt x="1995" y="1216"/>
                  </a:lnTo>
                  <a:lnTo>
                    <a:pt x="1979" y="1220"/>
                  </a:lnTo>
                  <a:lnTo>
                    <a:pt x="1967" y="1227"/>
                  </a:lnTo>
                  <a:lnTo>
                    <a:pt x="1951" y="1232"/>
                  </a:lnTo>
                  <a:lnTo>
                    <a:pt x="1935" y="1239"/>
                  </a:lnTo>
                  <a:lnTo>
                    <a:pt x="1923" y="1243"/>
                  </a:lnTo>
                  <a:lnTo>
                    <a:pt x="1907" y="1252"/>
                  </a:lnTo>
                  <a:lnTo>
                    <a:pt x="1892" y="1255"/>
                  </a:lnTo>
                  <a:lnTo>
                    <a:pt x="1879" y="1264"/>
                  </a:lnTo>
                  <a:lnTo>
                    <a:pt x="1865" y="1271"/>
                  </a:lnTo>
                  <a:lnTo>
                    <a:pt x="1849" y="1275"/>
                  </a:lnTo>
                  <a:lnTo>
                    <a:pt x="1837" y="1283"/>
                  </a:lnTo>
                  <a:lnTo>
                    <a:pt x="1821" y="1291"/>
                  </a:lnTo>
                  <a:lnTo>
                    <a:pt x="1809" y="1295"/>
                  </a:lnTo>
                  <a:lnTo>
                    <a:pt x="1793" y="1303"/>
                  </a:lnTo>
                  <a:lnTo>
                    <a:pt x="1781" y="1311"/>
                  </a:lnTo>
                  <a:lnTo>
                    <a:pt x="1765" y="1319"/>
                  </a:lnTo>
                  <a:lnTo>
                    <a:pt x="1754" y="1327"/>
                  </a:lnTo>
                  <a:lnTo>
                    <a:pt x="1738" y="1335"/>
                  </a:lnTo>
                  <a:lnTo>
                    <a:pt x="1726" y="1338"/>
                  </a:lnTo>
                  <a:lnTo>
                    <a:pt x="1710" y="1347"/>
                  </a:lnTo>
                  <a:lnTo>
                    <a:pt x="1698" y="1354"/>
                  </a:lnTo>
                  <a:lnTo>
                    <a:pt x="1682" y="1362"/>
                  </a:lnTo>
                  <a:lnTo>
                    <a:pt x="1670" y="1370"/>
                  </a:lnTo>
                  <a:lnTo>
                    <a:pt x="1654" y="1378"/>
                  </a:lnTo>
                  <a:lnTo>
                    <a:pt x="1643" y="1386"/>
                  </a:lnTo>
                  <a:lnTo>
                    <a:pt x="1627" y="1394"/>
                  </a:lnTo>
                  <a:lnTo>
                    <a:pt x="1615" y="1402"/>
                  </a:lnTo>
                  <a:lnTo>
                    <a:pt x="1599" y="1410"/>
                  </a:lnTo>
                  <a:lnTo>
                    <a:pt x="1583" y="1417"/>
                  </a:lnTo>
                  <a:lnTo>
                    <a:pt x="1567" y="1430"/>
                  </a:lnTo>
                  <a:lnTo>
                    <a:pt x="1548" y="1442"/>
                  </a:lnTo>
                  <a:lnTo>
                    <a:pt x="1527" y="1454"/>
                  </a:lnTo>
                  <a:lnTo>
                    <a:pt x="1508" y="1465"/>
                  </a:lnTo>
                  <a:lnTo>
                    <a:pt x="1488" y="1481"/>
                  </a:lnTo>
                  <a:lnTo>
                    <a:pt x="1472" y="1493"/>
                  </a:lnTo>
                  <a:lnTo>
                    <a:pt x="1453" y="1509"/>
                  </a:lnTo>
                  <a:lnTo>
                    <a:pt x="1432" y="1525"/>
                  </a:lnTo>
                  <a:lnTo>
                    <a:pt x="1409" y="1537"/>
                  </a:lnTo>
                  <a:lnTo>
                    <a:pt x="1389" y="1553"/>
                  </a:lnTo>
                  <a:lnTo>
                    <a:pt x="1370" y="1568"/>
                  </a:lnTo>
                  <a:lnTo>
                    <a:pt x="1349" y="1584"/>
                  </a:lnTo>
                  <a:lnTo>
                    <a:pt x="1330" y="1600"/>
                  </a:lnTo>
                  <a:lnTo>
                    <a:pt x="1310" y="1620"/>
                  </a:lnTo>
                  <a:lnTo>
                    <a:pt x="1291" y="1635"/>
                  </a:lnTo>
                  <a:lnTo>
                    <a:pt x="1270" y="1651"/>
                  </a:lnTo>
                  <a:lnTo>
                    <a:pt x="1251" y="1667"/>
                  </a:lnTo>
                  <a:lnTo>
                    <a:pt x="1231" y="1683"/>
                  </a:lnTo>
                  <a:lnTo>
                    <a:pt x="1215" y="1699"/>
                  </a:lnTo>
                  <a:lnTo>
                    <a:pt x="1196" y="1715"/>
                  </a:lnTo>
                  <a:lnTo>
                    <a:pt x="1175" y="1731"/>
                  </a:lnTo>
                  <a:lnTo>
                    <a:pt x="1159" y="1746"/>
                  </a:lnTo>
                  <a:lnTo>
                    <a:pt x="1143" y="1758"/>
                  </a:lnTo>
                  <a:lnTo>
                    <a:pt x="1128" y="1774"/>
                  </a:lnTo>
                  <a:lnTo>
                    <a:pt x="1112" y="1785"/>
                  </a:lnTo>
                  <a:lnTo>
                    <a:pt x="1096" y="1801"/>
                  </a:lnTo>
                  <a:lnTo>
                    <a:pt x="1080" y="1813"/>
                  </a:lnTo>
                  <a:lnTo>
                    <a:pt x="1069" y="1826"/>
                  </a:lnTo>
                  <a:lnTo>
                    <a:pt x="1057" y="1838"/>
                  </a:lnTo>
                  <a:lnTo>
                    <a:pt x="1045" y="1849"/>
                  </a:lnTo>
                  <a:lnTo>
                    <a:pt x="1033" y="1857"/>
                  </a:lnTo>
                  <a:lnTo>
                    <a:pt x="1025" y="1865"/>
                  </a:lnTo>
                  <a:lnTo>
                    <a:pt x="1017" y="1873"/>
                  </a:lnTo>
                  <a:lnTo>
                    <a:pt x="1009" y="1880"/>
                  </a:lnTo>
                  <a:lnTo>
                    <a:pt x="1001" y="1889"/>
                  </a:lnTo>
                  <a:lnTo>
                    <a:pt x="997" y="1893"/>
                  </a:lnTo>
                  <a:lnTo>
                    <a:pt x="994" y="1896"/>
                  </a:lnTo>
                  <a:lnTo>
                    <a:pt x="990" y="1900"/>
                  </a:lnTo>
                  <a:lnTo>
                    <a:pt x="974" y="1921"/>
                  </a:lnTo>
                  <a:lnTo>
                    <a:pt x="958" y="1940"/>
                  </a:lnTo>
                  <a:lnTo>
                    <a:pt x="942" y="1960"/>
                  </a:lnTo>
                  <a:lnTo>
                    <a:pt x="930" y="1984"/>
                  </a:lnTo>
                  <a:lnTo>
                    <a:pt x="914" y="2003"/>
                  </a:lnTo>
                  <a:lnTo>
                    <a:pt x="898" y="2023"/>
                  </a:lnTo>
                  <a:lnTo>
                    <a:pt x="883" y="2043"/>
                  </a:lnTo>
                  <a:lnTo>
                    <a:pt x="867" y="2063"/>
                  </a:lnTo>
                  <a:lnTo>
                    <a:pt x="851" y="2083"/>
                  </a:lnTo>
                  <a:lnTo>
                    <a:pt x="835" y="2102"/>
                  </a:lnTo>
                  <a:lnTo>
                    <a:pt x="819" y="2122"/>
                  </a:lnTo>
                  <a:lnTo>
                    <a:pt x="803" y="2142"/>
                  </a:lnTo>
                  <a:lnTo>
                    <a:pt x="788" y="2162"/>
                  </a:lnTo>
                  <a:lnTo>
                    <a:pt x="772" y="2181"/>
                  </a:lnTo>
                  <a:lnTo>
                    <a:pt x="752" y="2201"/>
                  </a:lnTo>
                  <a:lnTo>
                    <a:pt x="736" y="2222"/>
                  </a:lnTo>
                  <a:lnTo>
                    <a:pt x="721" y="2237"/>
                  </a:lnTo>
                  <a:lnTo>
                    <a:pt x="701" y="2257"/>
                  </a:lnTo>
                  <a:lnTo>
                    <a:pt x="685" y="2276"/>
                  </a:lnTo>
                  <a:lnTo>
                    <a:pt x="665" y="2296"/>
                  </a:lnTo>
                  <a:lnTo>
                    <a:pt x="645" y="2312"/>
                  </a:lnTo>
                  <a:lnTo>
                    <a:pt x="626" y="2331"/>
                  </a:lnTo>
                  <a:lnTo>
                    <a:pt x="610" y="2347"/>
                  </a:lnTo>
                  <a:lnTo>
                    <a:pt x="590" y="2368"/>
                  </a:lnTo>
                  <a:lnTo>
                    <a:pt x="566" y="2384"/>
                  </a:lnTo>
                  <a:lnTo>
                    <a:pt x="546" y="2399"/>
                  </a:lnTo>
                  <a:lnTo>
                    <a:pt x="527" y="2415"/>
                  </a:lnTo>
                  <a:lnTo>
                    <a:pt x="506" y="2435"/>
                  </a:lnTo>
                  <a:lnTo>
                    <a:pt x="483" y="2451"/>
                  </a:lnTo>
                  <a:lnTo>
                    <a:pt x="459" y="2463"/>
                  </a:lnTo>
                  <a:lnTo>
                    <a:pt x="439" y="2479"/>
                  </a:lnTo>
                  <a:lnTo>
                    <a:pt x="416" y="2495"/>
                  </a:lnTo>
                  <a:lnTo>
                    <a:pt x="392" y="2510"/>
                  </a:lnTo>
                  <a:lnTo>
                    <a:pt x="365" y="2521"/>
                  </a:lnTo>
                  <a:lnTo>
                    <a:pt x="340" y="2537"/>
                  </a:lnTo>
                  <a:lnTo>
                    <a:pt x="316" y="2549"/>
                  </a:lnTo>
                  <a:lnTo>
                    <a:pt x="289" y="2562"/>
                  </a:lnTo>
                  <a:lnTo>
                    <a:pt x="261" y="2577"/>
                  </a:lnTo>
                  <a:lnTo>
                    <a:pt x="233" y="2590"/>
                  </a:lnTo>
                  <a:lnTo>
                    <a:pt x="206" y="2597"/>
                  </a:lnTo>
                  <a:lnTo>
                    <a:pt x="206" y="2601"/>
                  </a:lnTo>
                  <a:lnTo>
                    <a:pt x="202" y="2601"/>
                  </a:lnTo>
                  <a:lnTo>
                    <a:pt x="198" y="2601"/>
                  </a:lnTo>
                  <a:lnTo>
                    <a:pt x="194" y="2601"/>
                  </a:lnTo>
                  <a:lnTo>
                    <a:pt x="190" y="2601"/>
                  </a:lnTo>
                  <a:lnTo>
                    <a:pt x="186" y="2601"/>
                  </a:lnTo>
                  <a:lnTo>
                    <a:pt x="182" y="2601"/>
                  </a:lnTo>
                  <a:lnTo>
                    <a:pt x="178" y="2601"/>
                  </a:lnTo>
                  <a:lnTo>
                    <a:pt x="170" y="2601"/>
                  </a:lnTo>
                  <a:lnTo>
                    <a:pt x="166" y="2601"/>
                  </a:lnTo>
                  <a:lnTo>
                    <a:pt x="162" y="2601"/>
                  </a:lnTo>
                  <a:lnTo>
                    <a:pt x="154" y="2601"/>
                  </a:lnTo>
                  <a:lnTo>
                    <a:pt x="150" y="2601"/>
                  </a:lnTo>
                  <a:lnTo>
                    <a:pt x="143" y="2601"/>
                  </a:lnTo>
                  <a:lnTo>
                    <a:pt x="138" y="2601"/>
                  </a:lnTo>
                  <a:lnTo>
                    <a:pt x="131" y="2601"/>
                  </a:lnTo>
                  <a:lnTo>
                    <a:pt x="127" y="2597"/>
                  </a:lnTo>
                  <a:lnTo>
                    <a:pt x="119" y="2597"/>
                  </a:lnTo>
                  <a:lnTo>
                    <a:pt x="111" y="2597"/>
                  </a:lnTo>
                  <a:lnTo>
                    <a:pt x="107" y="2597"/>
                  </a:lnTo>
                  <a:lnTo>
                    <a:pt x="99" y="2597"/>
                  </a:lnTo>
                  <a:lnTo>
                    <a:pt x="95" y="2593"/>
                  </a:lnTo>
                  <a:lnTo>
                    <a:pt x="87" y="2593"/>
                  </a:lnTo>
                  <a:lnTo>
                    <a:pt x="80" y="2593"/>
                  </a:lnTo>
                  <a:lnTo>
                    <a:pt x="75" y="2593"/>
                  </a:lnTo>
                  <a:lnTo>
                    <a:pt x="67" y="2590"/>
                  </a:lnTo>
                  <a:lnTo>
                    <a:pt x="64" y="2590"/>
                  </a:lnTo>
                  <a:lnTo>
                    <a:pt x="59" y="2590"/>
                  </a:lnTo>
                  <a:lnTo>
                    <a:pt x="52" y="2585"/>
                  </a:lnTo>
                  <a:lnTo>
                    <a:pt x="48" y="2585"/>
                  </a:lnTo>
                  <a:lnTo>
                    <a:pt x="43" y="2585"/>
                  </a:lnTo>
                  <a:lnTo>
                    <a:pt x="39" y="2581"/>
                  </a:lnTo>
                  <a:lnTo>
                    <a:pt x="36" y="2581"/>
                  </a:lnTo>
                  <a:lnTo>
                    <a:pt x="32" y="2581"/>
                  </a:lnTo>
                  <a:lnTo>
                    <a:pt x="27" y="2577"/>
                  </a:lnTo>
                  <a:lnTo>
                    <a:pt x="24" y="2577"/>
                  </a:lnTo>
                  <a:lnTo>
                    <a:pt x="24" y="2574"/>
                  </a:lnTo>
                  <a:lnTo>
                    <a:pt x="20" y="2574"/>
                  </a:lnTo>
                  <a:lnTo>
                    <a:pt x="16" y="2569"/>
                  </a:lnTo>
                  <a:lnTo>
                    <a:pt x="16" y="2565"/>
                  </a:lnTo>
                  <a:lnTo>
                    <a:pt x="11" y="2562"/>
                  </a:lnTo>
                  <a:lnTo>
                    <a:pt x="11" y="2558"/>
                  </a:lnTo>
                  <a:lnTo>
                    <a:pt x="8" y="2553"/>
                  </a:lnTo>
                  <a:lnTo>
                    <a:pt x="8" y="2549"/>
                  </a:lnTo>
                  <a:lnTo>
                    <a:pt x="4" y="2542"/>
                  </a:lnTo>
                  <a:lnTo>
                    <a:pt x="4" y="2537"/>
                  </a:lnTo>
                  <a:lnTo>
                    <a:pt x="4" y="2534"/>
                  </a:lnTo>
                  <a:lnTo>
                    <a:pt x="4" y="2530"/>
                  </a:lnTo>
                  <a:lnTo>
                    <a:pt x="0" y="2526"/>
                  </a:lnTo>
                  <a:lnTo>
                    <a:pt x="0" y="2518"/>
                  </a:lnTo>
                  <a:lnTo>
                    <a:pt x="0" y="2514"/>
                  </a:lnTo>
                  <a:lnTo>
                    <a:pt x="0" y="2510"/>
                  </a:lnTo>
                  <a:lnTo>
                    <a:pt x="0" y="2506"/>
                  </a:lnTo>
                  <a:lnTo>
                    <a:pt x="0" y="2502"/>
                  </a:lnTo>
                  <a:lnTo>
                    <a:pt x="0" y="2495"/>
                  </a:lnTo>
                  <a:lnTo>
                    <a:pt x="4" y="2490"/>
                  </a:lnTo>
                  <a:lnTo>
                    <a:pt x="4" y="2486"/>
                  </a:lnTo>
                  <a:lnTo>
                    <a:pt x="4" y="2482"/>
                  </a:lnTo>
                  <a:lnTo>
                    <a:pt x="4" y="2479"/>
                  </a:lnTo>
                  <a:lnTo>
                    <a:pt x="8" y="2474"/>
                  </a:lnTo>
                  <a:lnTo>
                    <a:pt x="8" y="2470"/>
                  </a:lnTo>
                  <a:lnTo>
                    <a:pt x="11" y="2467"/>
                  </a:lnTo>
                  <a:lnTo>
                    <a:pt x="11" y="2463"/>
                  </a:lnTo>
                  <a:lnTo>
                    <a:pt x="16" y="2454"/>
                  </a:lnTo>
                  <a:lnTo>
                    <a:pt x="20" y="2451"/>
                  </a:lnTo>
                  <a:lnTo>
                    <a:pt x="20" y="2447"/>
                  </a:lnTo>
                  <a:lnTo>
                    <a:pt x="24" y="2447"/>
                  </a:lnTo>
                  <a:lnTo>
                    <a:pt x="27" y="2442"/>
                  </a:lnTo>
                  <a:lnTo>
                    <a:pt x="32" y="2439"/>
                  </a:lnTo>
                  <a:lnTo>
                    <a:pt x="36" y="2435"/>
                  </a:lnTo>
                  <a:lnTo>
                    <a:pt x="39" y="2431"/>
                  </a:lnTo>
                  <a:lnTo>
                    <a:pt x="43" y="2426"/>
                  </a:lnTo>
                  <a:lnTo>
                    <a:pt x="48" y="2423"/>
                  </a:lnTo>
                  <a:lnTo>
                    <a:pt x="52" y="2423"/>
                  </a:lnTo>
                  <a:lnTo>
                    <a:pt x="59" y="2419"/>
                  </a:lnTo>
                  <a:lnTo>
                    <a:pt x="64" y="2415"/>
                  </a:lnTo>
                  <a:lnTo>
                    <a:pt x="67" y="2415"/>
                  </a:lnTo>
                  <a:lnTo>
                    <a:pt x="75" y="2412"/>
                  </a:lnTo>
                  <a:lnTo>
                    <a:pt x="80" y="2412"/>
                  </a:lnTo>
                  <a:lnTo>
                    <a:pt x="103" y="2403"/>
                  </a:lnTo>
                  <a:lnTo>
                    <a:pt x="127" y="2396"/>
                  </a:lnTo>
                  <a:lnTo>
                    <a:pt x="147" y="2387"/>
                  </a:lnTo>
                  <a:lnTo>
                    <a:pt x="170" y="2380"/>
                  </a:lnTo>
                  <a:lnTo>
                    <a:pt x="190" y="2368"/>
                  </a:lnTo>
                  <a:lnTo>
                    <a:pt x="210" y="2359"/>
                  </a:lnTo>
                  <a:lnTo>
                    <a:pt x="230" y="2347"/>
                  </a:lnTo>
                  <a:lnTo>
                    <a:pt x="249" y="2340"/>
                  </a:lnTo>
                  <a:lnTo>
                    <a:pt x="270" y="2328"/>
                  </a:lnTo>
                  <a:lnTo>
                    <a:pt x="289" y="2320"/>
                  </a:lnTo>
                  <a:lnTo>
                    <a:pt x="305" y="2308"/>
                  </a:lnTo>
                  <a:lnTo>
                    <a:pt x="321" y="2296"/>
                  </a:lnTo>
                  <a:lnTo>
                    <a:pt x="340" y="2285"/>
                  </a:lnTo>
                  <a:lnTo>
                    <a:pt x="356" y="2273"/>
                  </a:lnTo>
                  <a:lnTo>
                    <a:pt x="372" y="2261"/>
                  </a:lnTo>
                  <a:lnTo>
                    <a:pt x="388" y="2248"/>
                  </a:lnTo>
                  <a:lnTo>
                    <a:pt x="404" y="2237"/>
                  </a:lnTo>
                  <a:lnTo>
                    <a:pt x="416" y="2225"/>
                  </a:lnTo>
                  <a:lnTo>
                    <a:pt x="432" y="2209"/>
                  </a:lnTo>
                  <a:lnTo>
                    <a:pt x="448" y="2197"/>
                  </a:lnTo>
                  <a:lnTo>
                    <a:pt x="459" y="2185"/>
                  </a:lnTo>
                  <a:lnTo>
                    <a:pt x="475" y="2169"/>
                  </a:lnTo>
                  <a:lnTo>
                    <a:pt x="487" y="2158"/>
                  </a:lnTo>
                  <a:lnTo>
                    <a:pt x="499" y="2142"/>
                  </a:lnTo>
                  <a:lnTo>
                    <a:pt x="511" y="2130"/>
                  </a:lnTo>
                  <a:lnTo>
                    <a:pt x="527" y="2114"/>
                  </a:lnTo>
                  <a:lnTo>
                    <a:pt x="538" y="2102"/>
                  </a:lnTo>
                  <a:lnTo>
                    <a:pt x="550" y="2086"/>
                  </a:lnTo>
                  <a:lnTo>
                    <a:pt x="562" y="2074"/>
                  </a:lnTo>
                  <a:lnTo>
                    <a:pt x="574" y="2058"/>
                  </a:lnTo>
                  <a:lnTo>
                    <a:pt x="585" y="2047"/>
                  </a:lnTo>
                  <a:lnTo>
                    <a:pt x="594" y="2031"/>
                  </a:lnTo>
                  <a:lnTo>
                    <a:pt x="606" y="2016"/>
                  </a:lnTo>
                  <a:lnTo>
                    <a:pt x="617" y="2003"/>
                  </a:lnTo>
                  <a:lnTo>
                    <a:pt x="629" y="1988"/>
                  </a:lnTo>
                  <a:lnTo>
                    <a:pt x="638" y="1972"/>
                  </a:lnTo>
                  <a:lnTo>
                    <a:pt x="649" y="1960"/>
                  </a:lnTo>
                  <a:lnTo>
                    <a:pt x="661" y="1944"/>
                  </a:lnTo>
                  <a:lnTo>
                    <a:pt x="669" y="1928"/>
                  </a:lnTo>
                  <a:lnTo>
                    <a:pt x="680" y="1917"/>
                  </a:lnTo>
                  <a:lnTo>
                    <a:pt x="693" y="1900"/>
                  </a:lnTo>
                  <a:lnTo>
                    <a:pt x="705" y="1880"/>
                  </a:lnTo>
                  <a:lnTo>
                    <a:pt x="717" y="1865"/>
                  </a:lnTo>
                  <a:lnTo>
                    <a:pt x="728" y="1849"/>
                  </a:lnTo>
                  <a:lnTo>
                    <a:pt x="740" y="1833"/>
                  </a:lnTo>
                  <a:lnTo>
                    <a:pt x="752" y="1817"/>
                  </a:lnTo>
                  <a:lnTo>
                    <a:pt x="764" y="1798"/>
                  </a:lnTo>
                  <a:lnTo>
                    <a:pt x="772" y="1782"/>
                  </a:lnTo>
                  <a:lnTo>
                    <a:pt x="784" y="1766"/>
                  </a:lnTo>
                  <a:lnTo>
                    <a:pt x="796" y="1750"/>
                  </a:lnTo>
                  <a:lnTo>
                    <a:pt x="807" y="1734"/>
                  </a:lnTo>
                  <a:lnTo>
                    <a:pt x="816" y="1718"/>
                  </a:lnTo>
                  <a:lnTo>
                    <a:pt x="828" y="1703"/>
                  </a:lnTo>
                  <a:lnTo>
                    <a:pt x="839" y="1683"/>
                  </a:lnTo>
                  <a:lnTo>
                    <a:pt x="851" y="1667"/>
                  </a:lnTo>
                  <a:lnTo>
                    <a:pt x="858" y="1651"/>
                  </a:lnTo>
                  <a:lnTo>
                    <a:pt x="871" y="1635"/>
                  </a:lnTo>
                  <a:lnTo>
                    <a:pt x="883" y="1620"/>
                  </a:lnTo>
                  <a:lnTo>
                    <a:pt x="895" y="1604"/>
                  </a:lnTo>
                  <a:lnTo>
                    <a:pt x="902" y="1588"/>
                  </a:lnTo>
                  <a:lnTo>
                    <a:pt x="914" y="1572"/>
                  </a:lnTo>
                  <a:lnTo>
                    <a:pt x="926" y="1556"/>
                  </a:lnTo>
                  <a:lnTo>
                    <a:pt x="938" y="1540"/>
                  </a:lnTo>
                  <a:lnTo>
                    <a:pt x="950" y="1525"/>
                  </a:lnTo>
                  <a:lnTo>
                    <a:pt x="962" y="1512"/>
                  </a:lnTo>
                  <a:lnTo>
                    <a:pt x="974" y="1497"/>
                  </a:lnTo>
                  <a:lnTo>
                    <a:pt x="990" y="1481"/>
                  </a:lnTo>
                  <a:lnTo>
                    <a:pt x="1001" y="1465"/>
                  </a:lnTo>
                  <a:lnTo>
                    <a:pt x="1013" y="1449"/>
                  </a:lnTo>
                  <a:lnTo>
                    <a:pt x="1029" y="1438"/>
                  </a:lnTo>
                  <a:lnTo>
                    <a:pt x="1041" y="1421"/>
                  </a:lnTo>
                  <a:lnTo>
                    <a:pt x="1057" y="1410"/>
                  </a:lnTo>
                  <a:lnTo>
                    <a:pt x="1069" y="1394"/>
                  </a:lnTo>
                  <a:lnTo>
                    <a:pt x="1085" y="1382"/>
                  </a:lnTo>
                  <a:lnTo>
                    <a:pt x="1101" y="1366"/>
                  </a:lnTo>
                  <a:lnTo>
                    <a:pt x="1117" y="1354"/>
                  </a:lnTo>
                  <a:lnTo>
                    <a:pt x="1132" y="1338"/>
                  </a:lnTo>
                  <a:lnTo>
                    <a:pt x="1148" y="1327"/>
                  </a:lnTo>
                  <a:lnTo>
                    <a:pt x="1164" y="1315"/>
                  </a:lnTo>
                  <a:lnTo>
                    <a:pt x="1184" y="1299"/>
                  </a:lnTo>
                  <a:lnTo>
                    <a:pt x="1199" y="1287"/>
                  </a:lnTo>
                  <a:lnTo>
                    <a:pt x="1219" y="1275"/>
                  </a:lnTo>
                  <a:lnTo>
                    <a:pt x="1239" y="1264"/>
                  </a:lnTo>
                  <a:lnTo>
                    <a:pt x="1254" y="1252"/>
                  </a:lnTo>
                  <a:lnTo>
                    <a:pt x="1275" y="1243"/>
                  </a:lnTo>
                  <a:lnTo>
                    <a:pt x="1294" y="1232"/>
                  </a:lnTo>
                  <a:lnTo>
                    <a:pt x="1314" y="1220"/>
                  </a:lnTo>
                  <a:lnTo>
                    <a:pt x="1334" y="1212"/>
                  </a:lnTo>
                  <a:lnTo>
                    <a:pt x="1354" y="1204"/>
                  </a:lnTo>
                  <a:lnTo>
                    <a:pt x="1374" y="1192"/>
                  </a:lnTo>
                  <a:lnTo>
                    <a:pt x="1393" y="1185"/>
                  </a:lnTo>
                  <a:lnTo>
                    <a:pt x="1413" y="1176"/>
                  </a:lnTo>
                  <a:lnTo>
                    <a:pt x="1432" y="1169"/>
                  </a:lnTo>
                  <a:lnTo>
                    <a:pt x="1453" y="1157"/>
                  </a:lnTo>
                  <a:lnTo>
                    <a:pt x="1472" y="1148"/>
                  </a:lnTo>
                  <a:lnTo>
                    <a:pt x="1496" y="1141"/>
                  </a:lnTo>
                  <a:lnTo>
                    <a:pt x="1516" y="1132"/>
                  </a:lnTo>
                  <a:lnTo>
                    <a:pt x="1536" y="1125"/>
                  </a:lnTo>
                  <a:lnTo>
                    <a:pt x="1555" y="1116"/>
                  </a:lnTo>
                  <a:lnTo>
                    <a:pt x="1580" y="1113"/>
                  </a:lnTo>
                  <a:lnTo>
                    <a:pt x="1599" y="1105"/>
                  </a:lnTo>
                  <a:lnTo>
                    <a:pt x="1619" y="1097"/>
                  </a:lnTo>
                  <a:lnTo>
                    <a:pt x="1643" y="1090"/>
                  </a:lnTo>
                  <a:lnTo>
                    <a:pt x="1662" y="1081"/>
                  </a:lnTo>
                  <a:lnTo>
                    <a:pt x="1682" y="1074"/>
                  </a:lnTo>
                  <a:lnTo>
                    <a:pt x="1706" y="1069"/>
                  </a:lnTo>
                  <a:lnTo>
                    <a:pt x="1726" y="1062"/>
                  </a:lnTo>
                  <a:lnTo>
                    <a:pt x="1745" y="1053"/>
                  </a:lnTo>
                  <a:lnTo>
                    <a:pt x="1770" y="1046"/>
                  </a:lnTo>
                  <a:lnTo>
                    <a:pt x="1789" y="1037"/>
                  </a:lnTo>
                  <a:lnTo>
                    <a:pt x="1809" y="1030"/>
                  </a:lnTo>
                  <a:lnTo>
                    <a:pt x="1833" y="1026"/>
                  </a:lnTo>
                  <a:lnTo>
                    <a:pt x="1853" y="1018"/>
                  </a:lnTo>
                  <a:lnTo>
                    <a:pt x="1872" y="1010"/>
                  </a:lnTo>
                  <a:lnTo>
                    <a:pt x="1895" y="1002"/>
                  </a:lnTo>
                  <a:lnTo>
                    <a:pt x="1916" y="994"/>
                  </a:lnTo>
                  <a:lnTo>
                    <a:pt x="1935" y="986"/>
                  </a:lnTo>
                  <a:lnTo>
                    <a:pt x="1955" y="975"/>
                  </a:lnTo>
                  <a:lnTo>
                    <a:pt x="1979" y="967"/>
                  </a:lnTo>
                  <a:lnTo>
                    <a:pt x="1999" y="958"/>
                  </a:lnTo>
                  <a:lnTo>
                    <a:pt x="2018" y="951"/>
                  </a:lnTo>
                  <a:lnTo>
                    <a:pt x="2034" y="942"/>
                  </a:lnTo>
                  <a:lnTo>
                    <a:pt x="2054" y="931"/>
                  </a:lnTo>
                  <a:lnTo>
                    <a:pt x="2074" y="923"/>
                  </a:lnTo>
                  <a:lnTo>
                    <a:pt x="2090" y="915"/>
                  </a:lnTo>
                  <a:lnTo>
                    <a:pt x="2110" y="907"/>
                  </a:lnTo>
                  <a:lnTo>
                    <a:pt x="2125" y="899"/>
                  </a:lnTo>
                  <a:lnTo>
                    <a:pt x="2145" y="887"/>
                  </a:lnTo>
                  <a:lnTo>
                    <a:pt x="2161" y="880"/>
                  </a:lnTo>
                  <a:lnTo>
                    <a:pt x="2177" y="871"/>
                  </a:lnTo>
                  <a:lnTo>
                    <a:pt x="2193" y="864"/>
                  </a:lnTo>
                  <a:lnTo>
                    <a:pt x="2208" y="852"/>
                  </a:lnTo>
                  <a:lnTo>
                    <a:pt x="2224" y="843"/>
                  </a:lnTo>
                  <a:lnTo>
                    <a:pt x="2240" y="836"/>
                  </a:lnTo>
                  <a:lnTo>
                    <a:pt x="2256" y="824"/>
                  </a:lnTo>
                  <a:lnTo>
                    <a:pt x="2272" y="817"/>
                  </a:lnTo>
                  <a:lnTo>
                    <a:pt x="2284" y="804"/>
                  </a:lnTo>
                  <a:lnTo>
                    <a:pt x="2300" y="796"/>
                  </a:lnTo>
                  <a:lnTo>
                    <a:pt x="2312" y="789"/>
                  </a:lnTo>
                  <a:lnTo>
                    <a:pt x="2328" y="776"/>
                  </a:lnTo>
                  <a:lnTo>
                    <a:pt x="2339" y="764"/>
                  </a:lnTo>
                  <a:lnTo>
                    <a:pt x="2355" y="757"/>
                  </a:lnTo>
                  <a:lnTo>
                    <a:pt x="2367" y="745"/>
                  </a:lnTo>
                  <a:lnTo>
                    <a:pt x="2379" y="733"/>
                  </a:lnTo>
                  <a:lnTo>
                    <a:pt x="2395" y="725"/>
                  </a:lnTo>
                  <a:lnTo>
                    <a:pt x="2407" y="713"/>
                  </a:lnTo>
                  <a:lnTo>
                    <a:pt x="2418" y="701"/>
                  </a:lnTo>
                  <a:lnTo>
                    <a:pt x="2430" y="690"/>
                  </a:lnTo>
                  <a:lnTo>
                    <a:pt x="2442" y="678"/>
                  </a:lnTo>
                  <a:lnTo>
                    <a:pt x="2453" y="666"/>
                  </a:lnTo>
                  <a:lnTo>
                    <a:pt x="2466" y="653"/>
                  </a:lnTo>
                  <a:lnTo>
                    <a:pt x="2478" y="642"/>
                  </a:lnTo>
                  <a:lnTo>
                    <a:pt x="2485" y="630"/>
                  </a:lnTo>
                  <a:lnTo>
                    <a:pt x="2497" y="614"/>
                  </a:lnTo>
                  <a:lnTo>
                    <a:pt x="2509" y="602"/>
                  </a:lnTo>
                  <a:lnTo>
                    <a:pt x="2517" y="590"/>
                  </a:lnTo>
                  <a:lnTo>
                    <a:pt x="2529" y="574"/>
                  </a:lnTo>
                  <a:lnTo>
                    <a:pt x="2541" y="563"/>
                  </a:lnTo>
                  <a:lnTo>
                    <a:pt x="2548" y="547"/>
                  </a:lnTo>
                  <a:lnTo>
                    <a:pt x="2561" y="531"/>
                  </a:lnTo>
                  <a:lnTo>
                    <a:pt x="2561" y="528"/>
                  </a:lnTo>
                  <a:lnTo>
                    <a:pt x="2564" y="519"/>
                  </a:lnTo>
                  <a:lnTo>
                    <a:pt x="2564" y="516"/>
                  </a:lnTo>
                  <a:lnTo>
                    <a:pt x="2569" y="512"/>
                  </a:lnTo>
                  <a:lnTo>
                    <a:pt x="2569" y="503"/>
                  </a:lnTo>
                  <a:lnTo>
                    <a:pt x="2564" y="500"/>
                  </a:lnTo>
                  <a:lnTo>
                    <a:pt x="2564" y="491"/>
                  </a:lnTo>
                  <a:lnTo>
                    <a:pt x="2564" y="488"/>
                  </a:lnTo>
                  <a:lnTo>
                    <a:pt x="2561" y="484"/>
                  </a:lnTo>
                  <a:lnTo>
                    <a:pt x="2557" y="475"/>
                  </a:lnTo>
                  <a:lnTo>
                    <a:pt x="2553" y="472"/>
                  </a:lnTo>
                  <a:lnTo>
                    <a:pt x="2548" y="463"/>
                  </a:lnTo>
                  <a:lnTo>
                    <a:pt x="2541" y="460"/>
                  </a:lnTo>
                  <a:lnTo>
                    <a:pt x="2537" y="456"/>
                  </a:lnTo>
                  <a:lnTo>
                    <a:pt x="2529" y="452"/>
                  </a:lnTo>
                  <a:lnTo>
                    <a:pt x="2525" y="444"/>
                  </a:lnTo>
                  <a:lnTo>
                    <a:pt x="2517" y="440"/>
                  </a:lnTo>
                  <a:lnTo>
                    <a:pt x="2509" y="436"/>
                  </a:lnTo>
                  <a:lnTo>
                    <a:pt x="2501" y="428"/>
                  </a:lnTo>
                  <a:lnTo>
                    <a:pt x="2493" y="424"/>
                  </a:lnTo>
                  <a:lnTo>
                    <a:pt x="2481" y="421"/>
                  </a:lnTo>
                  <a:lnTo>
                    <a:pt x="2474" y="417"/>
                  </a:lnTo>
                  <a:lnTo>
                    <a:pt x="2466" y="412"/>
                  </a:lnTo>
                  <a:lnTo>
                    <a:pt x="2453" y="408"/>
                  </a:lnTo>
                  <a:lnTo>
                    <a:pt x="2446" y="405"/>
                  </a:lnTo>
                  <a:lnTo>
                    <a:pt x="2434" y="401"/>
                  </a:lnTo>
                  <a:lnTo>
                    <a:pt x="2423" y="396"/>
                  </a:lnTo>
                  <a:lnTo>
                    <a:pt x="2414" y="393"/>
                  </a:lnTo>
                  <a:lnTo>
                    <a:pt x="2402" y="389"/>
                  </a:lnTo>
                  <a:lnTo>
                    <a:pt x="2391" y="385"/>
                  </a:lnTo>
                  <a:lnTo>
                    <a:pt x="2379" y="380"/>
                  </a:lnTo>
                  <a:lnTo>
                    <a:pt x="2370" y="377"/>
                  </a:lnTo>
                  <a:lnTo>
                    <a:pt x="2358" y="373"/>
                  </a:lnTo>
                  <a:lnTo>
                    <a:pt x="2347" y="373"/>
                  </a:lnTo>
                  <a:lnTo>
                    <a:pt x="2335" y="369"/>
                  </a:lnTo>
                  <a:lnTo>
                    <a:pt x="2323" y="365"/>
                  </a:lnTo>
                  <a:lnTo>
                    <a:pt x="2312" y="365"/>
                  </a:lnTo>
                  <a:lnTo>
                    <a:pt x="2300" y="361"/>
                  </a:lnTo>
                  <a:lnTo>
                    <a:pt x="2291" y="357"/>
                  </a:lnTo>
                  <a:lnTo>
                    <a:pt x="2280" y="357"/>
                  </a:lnTo>
                  <a:lnTo>
                    <a:pt x="585" y="266"/>
                  </a:lnTo>
                  <a:lnTo>
                    <a:pt x="617" y="0"/>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1" name="Freeform 328">
              <a:extLst>
                <a:ext uri="{FF2B5EF4-FFF2-40B4-BE49-F238E27FC236}">
                  <a16:creationId xmlns:a16="http://schemas.microsoft.com/office/drawing/2014/main" id="{5300F7A5-C9FF-4EBB-955C-D8D0C4D9E3F8}"/>
                </a:ext>
              </a:extLst>
            </p:cNvPr>
            <p:cNvSpPr>
              <a:spLocks/>
            </p:cNvSpPr>
            <p:nvPr/>
          </p:nvSpPr>
          <p:spPr bwMode="auto">
            <a:xfrm>
              <a:off x="3626" y="2781"/>
              <a:ext cx="1" cy="418"/>
            </a:xfrm>
            <a:custGeom>
              <a:avLst/>
              <a:gdLst>
                <a:gd name="T0" fmla="*/ 4 w 8"/>
                <a:gd name="T1" fmla="*/ 0 h 2090"/>
                <a:gd name="T2" fmla="*/ 8 w 8"/>
                <a:gd name="T3" fmla="*/ 2039 h 2090"/>
                <a:gd name="T4" fmla="*/ 8 w 8"/>
                <a:gd name="T5" fmla="*/ 2042 h 2090"/>
                <a:gd name="T6" fmla="*/ 8 w 8"/>
                <a:gd name="T7" fmla="*/ 2047 h 2090"/>
                <a:gd name="T8" fmla="*/ 8 w 8"/>
                <a:gd name="T9" fmla="*/ 2051 h 2090"/>
                <a:gd name="T10" fmla="*/ 8 w 8"/>
                <a:gd name="T11" fmla="*/ 2054 h 2090"/>
                <a:gd name="T12" fmla="*/ 8 w 8"/>
                <a:gd name="T13" fmla="*/ 2058 h 2090"/>
                <a:gd name="T14" fmla="*/ 8 w 8"/>
                <a:gd name="T15" fmla="*/ 2063 h 2090"/>
                <a:gd name="T16" fmla="*/ 8 w 8"/>
                <a:gd name="T17" fmla="*/ 2067 h 2090"/>
                <a:gd name="T18" fmla="*/ 8 w 8"/>
                <a:gd name="T19" fmla="*/ 2070 h 2090"/>
                <a:gd name="T20" fmla="*/ 8 w 8"/>
                <a:gd name="T21" fmla="*/ 2074 h 2090"/>
                <a:gd name="T22" fmla="*/ 8 w 8"/>
                <a:gd name="T23" fmla="*/ 2079 h 2090"/>
                <a:gd name="T24" fmla="*/ 8 w 8"/>
                <a:gd name="T25" fmla="*/ 2082 h 2090"/>
                <a:gd name="T26" fmla="*/ 4 w 8"/>
                <a:gd name="T27" fmla="*/ 2082 h 2090"/>
                <a:gd name="T28" fmla="*/ 4 w 8"/>
                <a:gd name="T29" fmla="*/ 2086 h 2090"/>
                <a:gd name="T30" fmla="*/ 4 w 8"/>
                <a:gd name="T31" fmla="*/ 2090 h 2090"/>
                <a:gd name="T32" fmla="*/ 0 w 8"/>
                <a:gd name="T33" fmla="*/ 48 h 2090"/>
                <a:gd name="T34" fmla="*/ 0 w 8"/>
                <a:gd name="T35" fmla="*/ 44 h 2090"/>
                <a:gd name="T36" fmla="*/ 4 w 8"/>
                <a:gd name="T37" fmla="*/ 44 h 2090"/>
                <a:gd name="T38" fmla="*/ 4 w 8"/>
                <a:gd name="T39" fmla="*/ 40 h 2090"/>
                <a:gd name="T40" fmla="*/ 4 w 8"/>
                <a:gd name="T41" fmla="*/ 36 h 2090"/>
                <a:gd name="T42" fmla="*/ 4 w 8"/>
                <a:gd name="T43" fmla="*/ 32 h 2090"/>
                <a:gd name="T44" fmla="*/ 4 w 8"/>
                <a:gd name="T45" fmla="*/ 28 h 2090"/>
                <a:gd name="T46" fmla="*/ 4 w 8"/>
                <a:gd name="T47" fmla="*/ 24 h 2090"/>
                <a:gd name="T48" fmla="*/ 4 w 8"/>
                <a:gd name="T49" fmla="*/ 21 h 2090"/>
                <a:gd name="T50" fmla="*/ 4 w 8"/>
                <a:gd name="T51" fmla="*/ 16 h 2090"/>
                <a:gd name="T52" fmla="*/ 4 w 8"/>
                <a:gd name="T53" fmla="*/ 12 h 2090"/>
                <a:gd name="T54" fmla="*/ 4 w 8"/>
                <a:gd name="T55" fmla="*/ 8 h 2090"/>
                <a:gd name="T56" fmla="*/ 4 w 8"/>
                <a:gd name="T57" fmla="*/ 5 h 2090"/>
                <a:gd name="T58" fmla="*/ 4 w 8"/>
                <a:gd name="T59" fmla="*/ 0 h 20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
                <a:gd name="T91" fmla="*/ 0 h 2090"/>
                <a:gd name="T92" fmla="*/ 8 w 8"/>
                <a:gd name="T93" fmla="*/ 2090 h 20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 h="2090">
                  <a:moveTo>
                    <a:pt x="4" y="0"/>
                  </a:moveTo>
                  <a:lnTo>
                    <a:pt x="8" y="2039"/>
                  </a:lnTo>
                  <a:lnTo>
                    <a:pt x="8" y="2042"/>
                  </a:lnTo>
                  <a:lnTo>
                    <a:pt x="8" y="2047"/>
                  </a:lnTo>
                  <a:lnTo>
                    <a:pt x="8" y="2051"/>
                  </a:lnTo>
                  <a:lnTo>
                    <a:pt x="8" y="2054"/>
                  </a:lnTo>
                  <a:lnTo>
                    <a:pt x="8" y="2058"/>
                  </a:lnTo>
                  <a:lnTo>
                    <a:pt x="8" y="2063"/>
                  </a:lnTo>
                  <a:lnTo>
                    <a:pt x="8" y="2067"/>
                  </a:lnTo>
                  <a:lnTo>
                    <a:pt x="8" y="2070"/>
                  </a:lnTo>
                  <a:lnTo>
                    <a:pt x="8" y="2074"/>
                  </a:lnTo>
                  <a:lnTo>
                    <a:pt x="8" y="2079"/>
                  </a:lnTo>
                  <a:lnTo>
                    <a:pt x="8" y="2082"/>
                  </a:lnTo>
                  <a:lnTo>
                    <a:pt x="4" y="2082"/>
                  </a:lnTo>
                  <a:lnTo>
                    <a:pt x="4" y="2086"/>
                  </a:lnTo>
                  <a:lnTo>
                    <a:pt x="4" y="2090"/>
                  </a:lnTo>
                  <a:lnTo>
                    <a:pt x="0" y="48"/>
                  </a:lnTo>
                  <a:lnTo>
                    <a:pt x="0" y="44"/>
                  </a:lnTo>
                  <a:lnTo>
                    <a:pt x="4" y="44"/>
                  </a:lnTo>
                  <a:lnTo>
                    <a:pt x="4" y="40"/>
                  </a:lnTo>
                  <a:lnTo>
                    <a:pt x="4" y="36"/>
                  </a:lnTo>
                  <a:lnTo>
                    <a:pt x="4" y="32"/>
                  </a:lnTo>
                  <a:lnTo>
                    <a:pt x="4" y="28"/>
                  </a:lnTo>
                  <a:lnTo>
                    <a:pt x="4" y="24"/>
                  </a:lnTo>
                  <a:lnTo>
                    <a:pt x="4" y="21"/>
                  </a:lnTo>
                  <a:lnTo>
                    <a:pt x="4" y="16"/>
                  </a:lnTo>
                  <a:lnTo>
                    <a:pt x="4" y="12"/>
                  </a:lnTo>
                  <a:lnTo>
                    <a:pt x="4" y="8"/>
                  </a:lnTo>
                  <a:lnTo>
                    <a:pt x="4" y="5"/>
                  </a:lnTo>
                  <a:lnTo>
                    <a:pt x="4"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2" name="Freeform 329">
              <a:extLst>
                <a:ext uri="{FF2B5EF4-FFF2-40B4-BE49-F238E27FC236}">
                  <a16:creationId xmlns:a16="http://schemas.microsoft.com/office/drawing/2014/main" id="{1EDDF287-C518-41D1-98A3-A46ABB633243}"/>
                </a:ext>
              </a:extLst>
            </p:cNvPr>
            <p:cNvSpPr>
              <a:spLocks/>
            </p:cNvSpPr>
            <p:nvPr/>
          </p:nvSpPr>
          <p:spPr bwMode="auto">
            <a:xfrm>
              <a:off x="3609" y="2791"/>
              <a:ext cx="17" cy="467"/>
            </a:xfrm>
            <a:custGeom>
              <a:avLst/>
              <a:gdLst>
                <a:gd name="T0" fmla="*/ 86 w 86"/>
                <a:gd name="T1" fmla="*/ 2042 h 2339"/>
                <a:gd name="T2" fmla="*/ 86 w 86"/>
                <a:gd name="T3" fmla="*/ 2058 h 2339"/>
                <a:gd name="T4" fmla="*/ 82 w 86"/>
                <a:gd name="T5" fmla="*/ 2077 h 2339"/>
                <a:gd name="T6" fmla="*/ 79 w 86"/>
                <a:gd name="T7" fmla="*/ 2093 h 2339"/>
                <a:gd name="T8" fmla="*/ 74 w 86"/>
                <a:gd name="T9" fmla="*/ 2114 h 2339"/>
                <a:gd name="T10" fmla="*/ 70 w 86"/>
                <a:gd name="T11" fmla="*/ 2133 h 2339"/>
                <a:gd name="T12" fmla="*/ 67 w 86"/>
                <a:gd name="T13" fmla="*/ 2153 h 2339"/>
                <a:gd name="T14" fmla="*/ 63 w 86"/>
                <a:gd name="T15" fmla="*/ 2172 h 2339"/>
                <a:gd name="T16" fmla="*/ 58 w 86"/>
                <a:gd name="T17" fmla="*/ 2188 h 2339"/>
                <a:gd name="T18" fmla="*/ 55 w 86"/>
                <a:gd name="T19" fmla="*/ 2209 h 2339"/>
                <a:gd name="T20" fmla="*/ 51 w 86"/>
                <a:gd name="T21" fmla="*/ 2228 h 2339"/>
                <a:gd name="T22" fmla="*/ 42 w 86"/>
                <a:gd name="T23" fmla="*/ 2244 h 2339"/>
                <a:gd name="T24" fmla="*/ 39 w 86"/>
                <a:gd name="T25" fmla="*/ 2264 h 2339"/>
                <a:gd name="T26" fmla="*/ 35 w 86"/>
                <a:gd name="T27" fmla="*/ 2279 h 2339"/>
                <a:gd name="T28" fmla="*/ 31 w 86"/>
                <a:gd name="T29" fmla="*/ 2299 h 2339"/>
                <a:gd name="T30" fmla="*/ 27 w 86"/>
                <a:gd name="T31" fmla="*/ 2315 h 2339"/>
                <a:gd name="T32" fmla="*/ 23 w 86"/>
                <a:gd name="T33" fmla="*/ 2327 h 2339"/>
                <a:gd name="T34" fmla="*/ 15 w 86"/>
                <a:gd name="T35" fmla="*/ 2331 h 2339"/>
                <a:gd name="T36" fmla="*/ 11 w 86"/>
                <a:gd name="T37" fmla="*/ 2339 h 2339"/>
                <a:gd name="T38" fmla="*/ 3 w 86"/>
                <a:gd name="T39" fmla="*/ 341 h 2339"/>
                <a:gd name="T40" fmla="*/ 3 w 86"/>
                <a:gd name="T41" fmla="*/ 328 h 2339"/>
                <a:gd name="T42" fmla="*/ 7 w 86"/>
                <a:gd name="T43" fmla="*/ 313 h 2339"/>
                <a:gd name="T44" fmla="*/ 11 w 86"/>
                <a:gd name="T45" fmla="*/ 297 h 2339"/>
                <a:gd name="T46" fmla="*/ 15 w 86"/>
                <a:gd name="T47" fmla="*/ 281 h 2339"/>
                <a:gd name="T48" fmla="*/ 19 w 86"/>
                <a:gd name="T49" fmla="*/ 265 h 2339"/>
                <a:gd name="T50" fmla="*/ 23 w 86"/>
                <a:gd name="T51" fmla="*/ 249 h 2339"/>
                <a:gd name="T52" fmla="*/ 27 w 86"/>
                <a:gd name="T53" fmla="*/ 233 h 2339"/>
                <a:gd name="T54" fmla="*/ 35 w 86"/>
                <a:gd name="T55" fmla="*/ 214 h 2339"/>
                <a:gd name="T56" fmla="*/ 39 w 86"/>
                <a:gd name="T57" fmla="*/ 193 h 2339"/>
                <a:gd name="T58" fmla="*/ 42 w 86"/>
                <a:gd name="T59" fmla="*/ 177 h 2339"/>
                <a:gd name="T60" fmla="*/ 51 w 86"/>
                <a:gd name="T61" fmla="*/ 158 h 2339"/>
                <a:gd name="T62" fmla="*/ 55 w 86"/>
                <a:gd name="T63" fmla="*/ 138 h 2339"/>
                <a:gd name="T64" fmla="*/ 58 w 86"/>
                <a:gd name="T65" fmla="*/ 123 h 2339"/>
                <a:gd name="T66" fmla="*/ 63 w 86"/>
                <a:gd name="T67" fmla="*/ 103 h 2339"/>
                <a:gd name="T68" fmla="*/ 70 w 86"/>
                <a:gd name="T69" fmla="*/ 83 h 2339"/>
                <a:gd name="T70" fmla="*/ 74 w 86"/>
                <a:gd name="T71" fmla="*/ 63 h 2339"/>
                <a:gd name="T72" fmla="*/ 79 w 86"/>
                <a:gd name="T73" fmla="*/ 47 h 2339"/>
                <a:gd name="T74" fmla="*/ 79 w 86"/>
                <a:gd name="T75" fmla="*/ 27 h 2339"/>
                <a:gd name="T76" fmla="*/ 82 w 86"/>
                <a:gd name="T77" fmla="*/ 8 h 2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
                <a:gd name="T118" fmla="*/ 0 h 2339"/>
                <a:gd name="T119" fmla="*/ 86 w 86"/>
                <a:gd name="T120" fmla="*/ 2339 h 23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 h="2339">
                  <a:moveTo>
                    <a:pt x="82" y="0"/>
                  </a:moveTo>
                  <a:lnTo>
                    <a:pt x="86" y="2042"/>
                  </a:lnTo>
                  <a:lnTo>
                    <a:pt x="86" y="2050"/>
                  </a:lnTo>
                  <a:lnTo>
                    <a:pt x="86" y="2058"/>
                  </a:lnTo>
                  <a:lnTo>
                    <a:pt x="82" y="2066"/>
                  </a:lnTo>
                  <a:lnTo>
                    <a:pt x="82" y="2077"/>
                  </a:lnTo>
                  <a:lnTo>
                    <a:pt x="82" y="2086"/>
                  </a:lnTo>
                  <a:lnTo>
                    <a:pt x="79" y="2093"/>
                  </a:lnTo>
                  <a:lnTo>
                    <a:pt x="79" y="2105"/>
                  </a:lnTo>
                  <a:lnTo>
                    <a:pt x="74" y="2114"/>
                  </a:lnTo>
                  <a:lnTo>
                    <a:pt x="74" y="2126"/>
                  </a:lnTo>
                  <a:lnTo>
                    <a:pt x="70" y="2133"/>
                  </a:lnTo>
                  <a:lnTo>
                    <a:pt x="70" y="2142"/>
                  </a:lnTo>
                  <a:lnTo>
                    <a:pt x="67" y="2153"/>
                  </a:lnTo>
                  <a:lnTo>
                    <a:pt x="67" y="2161"/>
                  </a:lnTo>
                  <a:lnTo>
                    <a:pt x="63" y="2172"/>
                  </a:lnTo>
                  <a:lnTo>
                    <a:pt x="63" y="2181"/>
                  </a:lnTo>
                  <a:lnTo>
                    <a:pt x="58" y="2188"/>
                  </a:lnTo>
                  <a:lnTo>
                    <a:pt x="55" y="2200"/>
                  </a:lnTo>
                  <a:lnTo>
                    <a:pt x="55" y="2209"/>
                  </a:lnTo>
                  <a:lnTo>
                    <a:pt x="51" y="2216"/>
                  </a:lnTo>
                  <a:lnTo>
                    <a:pt x="51" y="2228"/>
                  </a:lnTo>
                  <a:lnTo>
                    <a:pt x="47" y="2236"/>
                  </a:lnTo>
                  <a:lnTo>
                    <a:pt x="42" y="2244"/>
                  </a:lnTo>
                  <a:lnTo>
                    <a:pt x="42" y="2256"/>
                  </a:lnTo>
                  <a:lnTo>
                    <a:pt x="39" y="2264"/>
                  </a:lnTo>
                  <a:lnTo>
                    <a:pt x="39" y="2272"/>
                  </a:lnTo>
                  <a:lnTo>
                    <a:pt x="35" y="2279"/>
                  </a:lnTo>
                  <a:lnTo>
                    <a:pt x="35" y="2292"/>
                  </a:lnTo>
                  <a:lnTo>
                    <a:pt x="31" y="2299"/>
                  </a:lnTo>
                  <a:lnTo>
                    <a:pt x="27" y="2307"/>
                  </a:lnTo>
                  <a:lnTo>
                    <a:pt x="27" y="2315"/>
                  </a:lnTo>
                  <a:lnTo>
                    <a:pt x="23" y="2323"/>
                  </a:lnTo>
                  <a:lnTo>
                    <a:pt x="23" y="2327"/>
                  </a:lnTo>
                  <a:lnTo>
                    <a:pt x="19" y="2331"/>
                  </a:lnTo>
                  <a:lnTo>
                    <a:pt x="15" y="2331"/>
                  </a:lnTo>
                  <a:lnTo>
                    <a:pt x="15" y="2335"/>
                  </a:lnTo>
                  <a:lnTo>
                    <a:pt x="11" y="2339"/>
                  </a:lnTo>
                  <a:lnTo>
                    <a:pt x="0" y="348"/>
                  </a:lnTo>
                  <a:lnTo>
                    <a:pt x="3" y="341"/>
                  </a:lnTo>
                  <a:lnTo>
                    <a:pt x="3" y="332"/>
                  </a:lnTo>
                  <a:lnTo>
                    <a:pt x="3" y="328"/>
                  </a:lnTo>
                  <a:lnTo>
                    <a:pt x="7" y="320"/>
                  </a:lnTo>
                  <a:lnTo>
                    <a:pt x="7" y="313"/>
                  </a:lnTo>
                  <a:lnTo>
                    <a:pt x="7" y="304"/>
                  </a:lnTo>
                  <a:lnTo>
                    <a:pt x="11" y="297"/>
                  </a:lnTo>
                  <a:lnTo>
                    <a:pt x="11" y="288"/>
                  </a:lnTo>
                  <a:lnTo>
                    <a:pt x="15" y="281"/>
                  </a:lnTo>
                  <a:lnTo>
                    <a:pt x="15" y="272"/>
                  </a:lnTo>
                  <a:lnTo>
                    <a:pt x="19" y="265"/>
                  </a:lnTo>
                  <a:lnTo>
                    <a:pt x="23" y="258"/>
                  </a:lnTo>
                  <a:lnTo>
                    <a:pt x="23" y="249"/>
                  </a:lnTo>
                  <a:lnTo>
                    <a:pt x="27" y="242"/>
                  </a:lnTo>
                  <a:lnTo>
                    <a:pt x="27" y="233"/>
                  </a:lnTo>
                  <a:lnTo>
                    <a:pt x="31" y="221"/>
                  </a:lnTo>
                  <a:lnTo>
                    <a:pt x="35" y="214"/>
                  </a:lnTo>
                  <a:lnTo>
                    <a:pt x="35" y="205"/>
                  </a:lnTo>
                  <a:lnTo>
                    <a:pt x="39" y="193"/>
                  </a:lnTo>
                  <a:lnTo>
                    <a:pt x="42" y="186"/>
                  </a:lnTo>
                  <a:lnTo>
                    <a:pt x="42" y="177"/>
                  </a:lnTo>
                  <a:lnTo>
                    <a:pt x="47" y="166"/>
                  </a:lnTo>
                  <a:lnTo>
                    <a:pt x="51" y="158"/>
                  </a:lnTo>
                  <a:lnTo>
                    <a:pt x="51" y="150"/>
                  </a:lnTo>
                  <a:lnTo>
                    <a:pt x="55" y="138"/>
                  </a:lnTo>
                  <a:lnTo>
                    <a:pt x="58" y="131"/>
                  </a:lnTo>
                  <a:lnTo>
                    <a:pt x="58" y="123"/>
                  </a:lnTo>
                  <a:lnTo>
                    <a:pt x="63" y="110"/>
                  </a:lnTo>
                  <a:lnTo>
                    <a:pt x="63" y="103"/>
                  </a:lnTo>
                  <a:lnTo>
                    <a:pt x="67" y="91"/>
                  </a:lnTo>
                  <a:lnTo>
                    <a:pt x="70" y="83"/>
                  </a:lnTo>
                  <a:lnTo>
                    <a:pt x="70" y="75"/>
                  </a:lnTo>
                  <a:lnTo>
                    <a:pt x="74" y="63"/>
                  </a:lnTo>
                  <a:lnTo>
                    <a:pt x="74" y="55"/>
                  </a:lnTo>
                  <a:lnTo>
                    <a:pt x="79" y="47"/>
                  </a:lnTo>
                  <a:lnTo>
                    <a:pt x="79" y="36"/>
                  </a:lnTo>
                  <a:lnTo>
                    <a:pt x="79" y="27"/>
                  </a:lnTo>
                  <a:lnTo>
                    <a:pt x="82" y="20"/>
                  </a:lnTo>
                  <a:lnTo>
                    <a:pt x="82" y="8"/>
                  </a:lnTo>
                  <a:lnTo>
                    <a:pt x="82" y="0"/>
                  </a:lnTo>
                  <a:close/>
                </a:path>
              </a:pathLst>
            </a:custGeom>
            <a:solidFill>
              <a:srgbClr val="CB6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3" name="Freeform 330">
              <a:extLst>
                <a:ext uri="{FF2B5EF4-FFF2-40B4-BE49-F238E27FC236}">
                  <a16:creationId xmlns:a16="http://schemas.microsoft.com/office/drawing/2014/main" id="{EEFDA049-4BA0-4BE9-BECC-8DCCE1BAF28B}"/>
                </a:ext>
              </a:extLst>
            </p:cNvPr>
            <p:cNvSpPr>
              <a:spLocks/>
            </p:cNvSpPr>
            <p:nvPr/>
          </p:nvSpPr>
          <p:spPr bwMode="auto">
            <a:xfrm>
              <a:off x="3609" y="2860"/>
              <a:ext cx="2" cy="403"/>
            </a:xfrm>
            <a:custGeom>
              <a:avLst/>
              <a:gdLst>
                <a:gd name="T0" fmla="*/ 0 w 11"/>
                <a:gd name="T1" fmla="*/ 0 h 2014"/>
                <a:gd name="T2" fmla="*/ 11 w 11"/>
                <a:gd name="T3" fmla="*/ 1991 h 2014"/>
                <a:gd name="T4" fmla="*/ 11 w 11"/>
                <a:gd name="T5" fmla="*/ 1995 h 2014"/>
                <a:gd name="T6" fmla="*/ 11 w 11"/>
                <a:gd name="T7" fmla="*/ 1998 h 2014"/>
                <a:gd name="T8" fmla="*/ 11 w 11"/>
                <a:gd name="T9" fmla="*/ 2003 h 2014"/>
                <a:gd name="T10" fmla="*/ 11 w 11"/>
                <a:gd name="T11" fmla="*/ 2007 h 2014"/>
                <a:gd name="T12" fmla="*/ 11 w 11"/>
                <a:gd name="T13" fmla="*/ 2011 h 2014"/>
                <a:gd name="T14" fmla="*/ 11 w 11"/>
                <a:gd name="T15" fmla="*/ 2014 h 2014"/>
                <a:gd name="T16" fmla="*/ 0 w 11"/>
                <a:gd name="T17" fmla="*/ 24 h 2014"/>
                <a:gd name="T18" fmla="*/ 0 w 11"/>
                <a:gd name="T19" fmla="*/ 20 h 2014"/>
                <a:gd name="T20" fmla="*/ 0 w 11"/>
                <a:gd name="T21" fmla="*/ 16 h 2014"/>
                <a:gd name="T22" fmla="*/ 0 w 11"/>
                <a:gd name="T23" fmla="*/ 12 h 2014"/>
                <a:gd name="T24" fmla="*/ 0 w 11"/>
                <a:gd name="T25" fmla="*/ 8 h 2014"/>
                <a:gd name="T26" fmla="*/ 0 w 11"/>
                <a:gd name="T27" fmla="*/ 4 h 2014"/>
                <a:gd name="T28" fmla="*/ 0 w 11"/>
                <a:gd name="T29" fmla="*/ 0 h 20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2014"/>
                <a:gd name="T47" fmla="*/ 11 w 11"/>
                <a:gd name="T48" fmla="*/ 2014 h 20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2014">
                  <a:moveTo>
                    <a:pt x="0" y="0"/>
                  </a:moveTo>
                  <a:lnTo>
                    <a:pt x="11" y="1991"/>
                  </a:lnTo>
                  <a:lnTo>
                    <a:pt x="11" y="1995"/>
                  </a:lnTo>
                  <a:lnTo>
                    <a:pt x="11" y="1998"/>
                  </a:lnTo>
                  <a:lnTo>
                    <a:pt x="11" y="2003"/>
                  </a:lnTo>
                  <a:lnTo>
                    <a:pt x="11" y="2007"/>
                  </a:lnTo>
                  <a:lnTo>
                    <a:pt x="11" y="2011"/>
                  </a:lnTo>
                  <a:lnTo>
                    <a:pt x="11" y="2014"/>
                  </a:lnTo>
                  <a:lnTo>
                    <a:pt x="0" y="24"/>
                  </a:lnTo>
                  <a:lnTo>
                    <a:pt x="0" y="20"/>
                  </a:lnTo>
                  <a:lnTo>
                    <a:pt x="0" y="16"/>
                  </a:lnTo>
                  <a:lnTo>
                    <a:pt x="0" y="12"/>
                  </a:lnTo>
                  <a:lnTo>
                    <a:pt x="0" y="8"/>
                  </a:lnTo>
                  <a:lnTo>
                    <a:pt x="0" y="4"/>
                  </a:lnTo>
                  <a:lnTo>
                    <a:pt x="0" y="0"/>
                  </a:lnTo>
                  <a:close/>
                </a:path>
              </a:pathLst>
            </a:custGeom>
            <a:solidFill>
              <a:srgbClr val="E9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4" name="Freeform 331">
              <a:extLst>
                <a:ext uri="{FF2B5EF4-FFF2-40B4-BE49-F238E27FC236}">
                  <a16:creationId xmlns:a16="http://schemas.microsoft.com/office/drawing/2014/main" id="{4C53E66F-4016-4D2E-B8BA-6E238C1D8639}"/>
                </a:ext>
              </a:extLst>
            </p:cNvPr>
            <p:cNvSpPr>
              <a:spLocks/>
            </p:cNvSpPr>
            <p:nvPr/>
          </p:nvSpPr>
          <p:spPr bwMode="auto">
            <a:xfrm>
              <a:off x="3609" y="2781"/>
              <a:ext cx="18" cy="482"/>
            </a:xfrm>
            <a:custGeom>
              <a:avLst/>
              <a:gdLst>
                <a:gd name="T0" fmla="*/ 90 w 90"/>
                <a:gd name="T1" fmla="*/ 2039 h 2410"/>
                <a:gd name="T2" fmla="*/ 90 w 90"/>
                <a:gd name="T3" fmla="*/ 2058 h 2410"/>
                <a:gd name="T4" fmla="*/ 90 w 90"/>
                <a:gd name="T5" fmla="*/ 2082 h 2410"/>
                <a:gd name="T6" fmla="*/ 86 w 90"/>
                <a:gd name="T7" fmla="*/ 2106 h 2410"/>
                <a:gd name="T8" fmla="*/ 82 w 90"/>
                <a:gd name="T9" fmla="*/ 2125 h 2410"/>
                <a:gd name="T10" fmla="*/ 79 w 90"/>
                <a:gd name="T11" fmla="*/ 2149 h 2410"/>
                <a:gd name="T12" fmla="*/ 74 w 90"/>
                <a:gd name="T13" fmla="*/ 2174 h 2410"/>
                <a:gd name="T14" fmla="*/ 67 w 90"/>
                <a:gd name="T15" fmla="*/ 2197 h 2410"/>
                <a:gd name="T16" fmla="*/ 58 w 90"/>
                <a:gd name="T17" fmla="*/ 2220 h 2410"/>
                <a:gd name="T18" fmla="*/ 55 w 90"/>
                <a:gd name="T19" fmla="*/ 2244 h 2410"/>
                <a:gd name="T20" fmla="*/ 51 w 90"/>
                <a:gd name="T21" fmla="*/ 2268 h 2410"/>
                <a:gd name="T22" fmla="*/ 51 w 90"/>
                <a:gd name="T23" fmla="*/ 2288 h 2410"/>
                <a:gd name="T24" fmla="*/ 42 w 90"/>
                <a:gd name="T25" fmla="*/ 2296 h 2410"/>
                <a:gd name="T26" fmla="*/ 35 w 90"/>
                <a:gd name="T27" fmla="*/ 2304 h 2410"/>
                <a:gd name="T28" fmla="*/ 31 w 90"/>
                <a:gd name="T29" fmla="*/ 2312 h 2410"/>
                <a:gd name="T30" fmla="*/ 23 w 90"/>
                <a:gd name="T31" fmla="*/ 2327 h 2410"/>
                <a:gd name="T32" fmla="*/ 19 w 90"/>
                <a:gd name="T33" fmla="*/ 2347 h 2410"/>
                <a:gd name="T34" fmla="*/ 15 w 90"/>
                <a:gd name="T35" fmla="*/ 2368 h 2410"/>
                <a:gd name="T36" fmla="*/ 15 w 90"/>
                <a:gd name="T37" fmla="*/ 2383 h 2410"/>
                <a:gd name="T38" fmla="*/ 11 w 90"/>
                <a:gd name="T39" fmla="*/ 2399 h 2410"/>
                <a:gd name="T40" fmla="*/ 11 w 90"/>
                <a:gd name="T41" fmla="*/ 2410 h 2410"/>
                <a:gd name="T42" fmla="*/ 7 w 90"/>
                <a:gd name="T43" fmla="*/ 1952 h 2410"/>
                <a:gd name="T44" fmla="*/ 7 w 90"/>
                <a:gd name="T45" fmla="*/ 1584 h 2410"/>
                <a:gd name="T46" fmla="*/ 3 w 90"/>
                <a:gd name="T47" fmla="*/ 1248 h 2410"/>
                <a:gd name="T48" fmla="*/ 3 w 90"/>
                <a:gd name="T49" fmla="*/ 879 h 2410"/>
                <a:gd name="T50" fmla="*/ 0 w 90"/>
                <a:gd name="T51" fmla="*/ 420 h 2410"/>
                <a:gd name="T52" fmla="*/ 0 w 90"/>
                <a:gd name="T53" fmla="*/ 404 h 2410"/>
                <a:gd name="T54" fmla="*/ 3 w 90"/>
                <a:gd name="T55" fmla="*/ 389 h 2410"/>
                <a:gd name="T56" fmla="*/ 3 w 90"/>
                <a:gd name="T57" fmla="*/ 373 h 2410"/>
                <a:gd name="T58" fmla="*/ 7 w 90"/>
                <a:gd name="T59" fmla="*/ 357 h 2410"/>
                <a:gd name="T60" fmla="*/ 11 w 90"/>
                <a:gd name="T61" fmla="*/ 336 h 2410"/>
                <a:gd name="T62" fmla="*/ 19 w 90"/>
                <a:gd name="T63" fmla="*/ 317 h 2410"/>
                <a:gd name="T64" fmla="*/ 23 w 90"/>
                <a:gd name="T65" fmla="*/ 294 h 2410"/>
                <a:gd name="T66" fmla="*/ 31 w 90"/>
                <a:gd name="T67" fmla="*/ 274 h 2410"/>
                <a:gd name="T68" fmla="*/ 35 w 90"/>
                <a:gd name="T69" fmla="*/ 250 h 2410"/>
                <a:gd name="T70" fmla="*/ 42 w 90"/>
                <a:gd name="T71" fmla="*/ 225 h 2410"/>
                <a:gd name="T72" fmla="*/ 51 w 90"/>
                <a:gd name="T73" fmla="*/ 202 h 2410"/>
                <a:gd name="T74" fmla="*/ 55 w 90"/>
                <a:gd name="T75" fmla="*/ 183 h 2410"/>
                <a:gd name="T76" fmla="*/ 63 w 90"/>
                <a:gd name="T77" fmla="*/ 158 h 2410"/>
                <a:gd name="T78" fmla="*/ 67 w 90"/>
                <a:gd name="T79" fmla="*/ 135 h 2410"/>
                <a:gd name="T80" fmla="*/ 74 w 90"/>
                <a:gd name="T81" fmla="*/ 111 h 2410"/>
                <a:gd name="T82" fmla="*/ 79 w 90"/>
                <a:gd name="T83" fmla="*/ 88 h 2410"/>
                <a:gd name="T84" fmla="*/ 82 w 90"/>
                <a:gd name="T85" fmla="*/ 63 h 2410"/>
                <a:gd name="T86" fmla="*/ 86 w 90"/>
                <a:gd name="T87" fmla="*/ 40 h 2410"/>
                <a:gd name="T88" fmla="*/ 86 w 90"/>
                <a:gd name="T89" fmla="*/ 21 h 2410"/>
                <a:gd name="T90" fmla="*/ 86 w 90"/>
                <a:gd name="T91" fmla="*/ 0 h 24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
                <a:gd name="T139" fmla="*/ 0 h 2410"/>
                <a:gd name="T140" fmla="*/ 90 w 90"/>
                <a:gd name="T141" fmla="*/ 2410 h 24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 h="2410">
                  <a:moveTo>
                    <a:pt x="86" y="0"/>
                  </a:moveTo>
                  <a:lnTo>
                    <a:pt x="90" y="2039"/>
                  </a:lnTo>
                  <a:lnTo>
                    <a:pt x="90" y="2051"/>
                  </a:lnTo>
                  <a:lnTo>
                    <a:pt x="90" y="2058"/>
                  </a:lnTo>
                  <a:lnTo>
                    <a:pt x="90" y="2070"/>
                  </a:lnTo>
                  <a:lnTo>
                    <a:pt x="90" y="2082"/>
                  </a:lnTo>
                  <a:lnTo>
                    <a:pt x="86" y="2095"/>
                  </a:lnTo>
                  <a:lnTo>
                    <a:pt x="86" y="2106"/>
                  </a:lnTo>
                  <a:lnTo>
                    <a:pt x="82" y="2114"/>
                  </a:lnTo>
                  <a:lnTo>
                    <a:pt x="82" y="2125"/>
                  </a:lnTo>
                  <a:lnTo>
                    <a:pt x="82" y="2137"/>
                  </a:lnTo>
                  <a:lnTo>
                    <a:pt x="79" y="2149"/>
                  </a:lnTo>
                  <a:lnTo>
                    <a:pt x="74" y="2162"/>
                  </a:lnTo>
                  <a:lnTo>
                    <a:pt x="74" y="2174"/>
                  </a:lnTo>
                  <a:lnTo>
                    <a:pt x="70" y="2185"/>
                  </a:lnTo>
                  <a:lnTo>
                    <a:pt x="67" y="2197"/>
                  </a:lnTo>
                  <a:lnTo>
                    <a:pt x="63" y="2209"/>
                  </a:lnTo>
                  <a:lnTo>
                    <a:pt x="58" y="2220"/>
                  </a:lnTo>
                  <a:lnTo>
                    <a:pt x="55" y="2232"/>
                  </a:lnTo>
                  <a:lnTo>
                    <a:pt x="55" y="2244"/>
                  </a:lnTo>
                  <a:lnTo>
                    <a:pt x="51" y="2257"/>
                  </a:lnTo>
                  <a:lnTo>
                    <a:pt x="51" y="2268"/>
                  </a:lnTo>
                  <a:lnTo>
                    <a:pt x="51" y="2280"/>
                  </a:lnTo>
                  <a:lnTo>
                    <a:pt x="51" y="2288"/>
                  </a:lnTo>
                  <a:lnTo>
                    <a:pt x="47" y="2292"/>
                  </a:lnTo>
                  <a:lnTo>
                    <a:pt x="42" y="2296"/>
                  </a:lnTo>
                  <a:lnTo>
                    <a:pt x="39" y="2299"/>
                  </a:lnTo>
                  <a:lnTo>
                    <a:pt x="35" y="2304"/>
                  </a:lnTo>
                  <a:lnTo>
                    <a:pt x="31" y="2308"/>
                  </a:lnTo>
                  <a:lnTo>
                    <a:pt x="31" y="2312"/>
                  </a:lnTo>
                  <a:lnTo>
                    <a:pt x="27" y="2320"/>
                  </a:lnTo>
                  <a:lnTo>
                    <a:pt x="23" y="2327"/>
                  </a:lnTo>
                  <a:lnTo>
                    <a:pt x="23" y="2340"/>
                  </a:lnTo>
                  <a:lnTo>
                    <a:pt x="19" y="2347"/>
                  </a:lnTo>
                  <a:lnTo>
                    <a:pt x="19" y="2359"/>
                  </a:lnTo>
                  <a:lnTo>
                    <a:pt x="15" y="2368"/>
                  </a:lnTo>
                  <a:lnTo>
                    <a:pt x="15" y="2375"/>
                  </a:lnTo>
                  <a:lnTo>
                    <a:pt x="15" y="2383"/>
                  </a:lnTo>
                  <a:lnTo>
                    <a:pt x="11" y="2391"/>
                  </a:lnTo>
                  <a:lnTo>
                    <a:pt x="11" y="2399"/>
                  </a:lnTo>
                  <a:lnTo>
                    <a:pt x="11" y="2407"/>
                  </a:lnTo>
                  <a:lnTo>
                    <a:pt x="11" y="2410"/>
                  </a:lnTo>
                  <a:lnTo>
                    <a:pt x="7" y="2165"/>
                  </a:lnTo>
                  <a:lnTo>
                    <a:pt x="7" y="1952"/>
                  </a:lnTo>
                  <a:lnTo>
                    <a:pt x="7" y="1757"/>
                  </a:lnTo>
                  <a:lnTo>
                    <a:pt x="7" y="1584"/>
                  </a:lnTo>
                  <a:lnTo>
                    <a:pt x="7" y="1417"/>
                  </a:lnTo>
                  <a:lnTo>
                    <a:pt x="3" y="1248"/>
                  </a:lnTo>
                  <a:lnTo>
                    <a:pt x="3" y="1073"/>
                  </a:lnTo>
                  <a:lnTo>
                    <a:pt x="3" y="879"/>
                  </a:lnTo>
                  <a:lnTo>
                    <a:pt x="3" y="665"/>
                  </a:lnTo>
                  <a:lnTo>
                    <a:pt x="0" y="420"/>
                  </a:lnTo>
                  <a:lnTo>
                    <a:pt x="0" y="412"/>
                  </a:lnTo>
                  <a:lnTo>
                    <a:pt x="0" y="404"/>
                  </a:lnTo>
                  <a:lnTo>
                    <a:pt x="0" y="396"/>
                  </a:lnTo>
                  <a:lnTo>
                    <a:pt x="3" y="389"/>
                  </a:lnTo>
                  <a:lnTo>
                    <a:pt x="3" y="380"/>
                  </a:lnTo>
                  <a:lnTo>
                    <a:pt x="3" y="373"/>
                  </a:lnTo>
                  <a:lnTo>
                    <a:pt x="7" y="364"/>
                  </a:lnTo>
                  <a:lnTo>
                    <a:pt x="7" y="357"/>
                  </a:lnTo>
                  <a:lnTo>
                    <a:pt x="11" y="345"/>
                  </a:lnTo>
                  <a:lnTo>
                    <a:pt x="11" y="336"/>
                  </a:lnTo>
                  <a:lnTo>
                    <a:pt x="15" y="325"/>
                  </a:lnTo>
                  <a:lnTo>
                    <a:pt x="19" y="317"/>
                  </a:lnTo>
                  <a:lnTo>
                    <a:pt x="23" y="306"/>
                  </a:lnTo>
                  <a:lnTo>
                    <a:pt x="23" y="294"/>
                  </a:lnTo>
                  <a:lnTo>
                    <a:pt x="27" y="285"/>
                  </a:lnTo>
                  <a:lnTo>
                    <a:pt x="31" y="274"/>
                  </a:lnTo>
                  <a:lnTo>
                    <a:pt x="35" y="262"/>
                  </a:lnTo>
                  <a:lnTo>
                    <a:pt x="35" y="250"/>
                  </a:lnTo>
                  <a:lnTo>
                    <a:pt x="39" y="238"/>
                  </a:lnTo>
                  <a:lnTo>
                    <a:pt x="42" y="225"/>
                  </a:lnTo>
                  <a:lnTo>
                    <a:pt x="47" y="214"/>
                  </a:lnTo>
                  <a:lnTo>
                    <a:pt x="51" y="202"/>
                  </a:lnTo>
                  <a:lnTo>
                    <a:pt x="55" y="195"/>
                  </a:lnTo>
                  <a:lnTo>
                    <a:pt x="55" y="183"/>
                  </a:lnTo>
                  <a:lnTo>
                    <a:pt x="58" y="171"/>
                  </a:lnTo>
                  <a:lnTo>
                    <a:pt x="63" y="158"/>
                  </a:lnTo>
                  <a:lnTo>
                    <a:pt x="67" y="147"/>
                  </a:lnTo>
                  <a:lnTo>
                    <a:pt x="67" y="135"/>
                  </a:lnTo>
                  <a:lnTo>
                    <a:pt x="70" y="123"/>
                  </a:lnTo>
                  <a:lnTo>
                    <a:pt x="74" y="111"/>
                  </a:lnTo>
                  <a:lnTo>
                    <a:pt x="74" y="100"/>
                  </a:lnTo>
                  <a:lnTo>
                    <a:pt x="79" y="88"/>
                  </a:lnTo>
                  <a:lnTo>
                    <a:pt x="79" y="75"/>
                  </a:lnTo>
                  <a:lnTo>
                    <a:pt x="82" y="63"/>
                  </a:lnTo>
                  <a:lnTo>
                    <a:pt x="82" y="52"/>
                  </a:lnTo>
                  <a:lnTo>
                    <a:pt x="86" y="40"/>
                  </a:lnTo>
                  <a:lnTo>
                    <a:pt x="86" y="32"/>
                  </a:lnTo>
                  <a:lnTo>
                    <a:pt x="86" y="21"/>
                  </a:lnTo>
                  <a:lnTo>
                    <a:pt x="86" y="8"/>
                  </a:lnTo>
                  <a:lnTo>
                    <a:pt x="8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5" name="Freeform 332">
              <a:extLst>
                <a:ext uri="{FF2B5EF4-FFF2-40B4-BE49-F238E27FC236}">
                  <a16:creationId xmlns:a16="http://schemas.microsoft.com/office/drawing/2014/main" id="{9ED7A9CB-E927-41C3-878D-7BC3414698D9}"/>
                </a:ext>
              </a:extLst>
            </p:cNvPr>
            <p:cNvSpPr>
              <a:spLocks/>
            </p:cNvSpPr>
            <p:nvPr/>
          </p:nvSpPr>
          <p:spPr bwMode="auto">
            <a:xfrm>
              <a:off x="768" y="2237"/>
              <a:ext cx="259" cy="351"/>
            </a:xfrm>
            <a:custGeom>
              <a:avLst/>
              <a:gdLst>
                <a:gd name="T0" fmla="*/ 56 w 1294"/>
                <a:gd name="T1" fmla="*/ 7 h 1757"/>
                <a:gd name="T2" fmla="*/ 108 w 1294"/>
                <a:gd name="T3" fmla="*/ 19 h 1757"/>
                <a:gd name="T4" fmla="*/ 167 w 1294"/>
                <a:gd name="T5" fmla="*/ 35 h 1757"/>
                <a:gd name="T6" fmla="*/ 231 w 1294"/>
                <a:gd name="T7" fmla="*/ 47 h 1757"/>
                <a:gd name="T8" fmla="*/ 298 w 1294"/>
                <a:gd name="T9" fmla="*/ 63 h 1757"/>
                <a:gd name="T10" fmla="*/ 365 w 1294"/>
                <a:gd name="T11" fmla="*/ 75 h 1757"/>
                <a:gd name="T12" fmla="*/ 428 w 1294"/>
                <a:gd name="T13" fmla="*/ 86 h 1757"/>
                <a:gd name="T14" fmla="*/ 483 w 1294"/>
                <a:gd name="T15" fmla="*/ 98 h 1757"/>
                <a:gd name="T16" fmla="*/ 527 w 1294"/>
                <a:gd name="T17" fmla="*/ 107 h 1757"/>
                <a:gd name="T18" fmla="*/ 555 w 1294"/>
                <a:gd name="T19" fmla="*/ 110 h 1757"/>
                <a:gd name="T20" fmla="*/ 562 w 1294"/>
                <a:gd name="T21" fmla="*/ 114 h 1757"/>
                <a:gd name="T22" fmla="*/ 583 w 1294"/>
                <a:gd name="T23" fmla="*/ 158 h 1757"/>
                <a:gd name="T24" fmla="*/ 641 w 1294"/>
                <a:gd name="T25" fmla="*/ 273 h 1757"/>
                <a:gd name="T26" fmla="*/ 721 w 1294"/>
                <a:gd name="T27" fmla="*/ 447 h 1757"/>
                <a:gd name="T28" fmla="*/ 824 w 1294"/>
                <a:gd name="T29" fmla="*/ 660 h 1757"/>
                <a:gd name="T30" fmla="*/ 930 w 1294"/>
                <a:gd name="T31" fmla="*/ 894 h 1757"/>
                <a:gd name="T32" fmla="*/ 1041 w 1294"/>
                <a:gd name="T33" fmla="*/ 1128 h 1757"/>
                <a:gd name="T34" fmla="*/ 1141 w 1294"/>
                <a:gd name="T35" fmla="*/ 1349 h 1757"/>
                <a:gd name="T36" fmla="*/ 1220 w 1294"/>
                <a:gd name="T37" fmla="*/ 1535 h 1757"/>
                <a:gd name="T38" fmla="*/ 1275 w 1294"/>
                <a:gd name="T39" fmla="*/ 1669 h 1757"/>
                <a:gd name="T40" fmla="*/ 1294 w 1294"/>
                <a:gd name="T41" fmla="*/ 1737 h 1757"/>
                <a:gd name="T42" fmla="*/ 1283 w 1294"/>
                <a:gd name="T43" fmla="*/ 1757 h 1757"/>
                <a:gd name="T44" fmla="*/ 1263 w 1294"/>
                <a:gd name="T45" fmla="*/ 1757 h 1757"/>
                <a:gd name="T46" fmla="*/ 1227 w 1294"/>
                <a:gd name="T47" fmla="*/ 1745 h 1757"/>
                <a:gd name="T48" fmla="*/ 1192 w 1294"/>
                <a:gd name="T49" fmla="*/ 1721 h 1757"/>
                <a:gd name="T50" fmla="*/ 1148 w 1294"/>
                <a:gd name="T51" fmla="*/ 1693 h 1757"/>
                <a:gd name="T52" fmla="*/ 1104 w 1294"/>
                <a:gd name="T53" fmla="*/ 1662 h 1757"/>
                <a:gd name="T54" fmla="*/ 1069 w 1294"/>
                <a:gd name="T55" fmla="*/ 1634 h 1757"/>
                <a:gd name="T56" fmla="*/ 1037 w 1294"/>
                <a:gd name="T57" fmla="*/ 1607 h 1757"/>
                <a:gd name="T58" fmla="*/ 1014 w 1294"/>
                <a:gd name="T59" fmla="*/ 1586 h 1757"/>
                <a:gd name="T60" fmla="*/ 1006 w 1294"/>
                <a:gd name="T61" fmla="*/ 1583 h 1757"/>
                <a:gd name="T62" fmla="*/ 0 w 1294"/>
                <a:gd name="T63" fmla="*/ 0 h 1757"/>
                <a:gd name="T64" fmla="*/ 56 w 1294"/>
                <a:gd name="T65" fmla="*/ 7 h 17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
                <a:gd name="T100" fmla="*/ 0 h 1757"/>
                <a:gd name="T101" fmla="*/ 1294 w 1294"/>
                <a:gd name="T102" fmla="*/ 1757 h 17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 h="1757">
                  <a:moveTo>
                    <a:pt x="56" y="7"/>
                  </a:moveTo>
                  <a:lnTo>
                    <a:pt x="108" y="19"/>
                  </a:lnTo>
                  <a:lnTo>
                    <a:pt x="167" y="35"/>
                  </a:lnTo>
                  <a:lnTo>
                    <a:pt x="231" y="47"/>
                  </a:lnTo>
                  <a:lnTo>
                    <a:pt x="298" y="63"/>
                  </a:lnTo>
                  <a:lnTo>
                    <a:pt x="365" y="75"/>
                  </a:lnTo>
                  <a:lnTo>
                    <a:pt x="428" y="86"/>
                  </a:lnTo>
                  <a:lnTo>
                    <a:pt x="483" y="98"/>
                  </a:lnTo>
                  <a:lnTo>
                    <a:pt x="527" y="107"/>
                  </a:lnTo>
                  <a:lnTo>
                    <a:pt x="555" y="110"/>
                  </a:lnTo>
                  <a:lnTo>
                    <a:pt x="562" y="114"/>
                  </a:lnTo>
                  <a:lnTo>
                    <a:pt x="583" y="158"/>
                  </a:lnTo>
                  <a:lnTo>
                    <a:pt x="641" y="273"/>
                  </a:lnTo>
                  <a:lnTo>
                    <a:pt x="721" y="447"/>
                  </a:lnTo>
                  <a:lnTo>
                    <a:pt x="824" y="660"/>
                  </a:lnTo>
                  <a:lnTo>
                    <a:pt x="930" y="894"/>
                  </a:lnTo>
                  <a:lnTo>
                    <a:pt x="1041" y="1128"/>
                  </a:lnTo>
                  <a:lnTo>
                    <a:pt x="1141" y="1349"/>
                  </a:lnTo>
                  <a:lnTo>
                    <a:pt x="1220" y="1535"/>
                  </a:lnTo>
                  <a:lnTo>
                    <a:pt x="1275" y="1669"/>
                  </a:lnTo>
                  <a:lnTo>
                    <a:pt x="1294" y="1737"/>
                  </a:lnTo>
                  <a:lnTo>
                    <a:pt x="1283" y="1757"/>
                  </a:lnTo>
                  <a:lnTo>
                    <a:pt x="1263" y="1757"/>
                  </a:lnTo>
                  <a:lnTo>
                    <a:pt x="1227" y="1745"/>
                  </a:lnTo>
                  <a:lnTo>
                    <a:pt x="1192" y="1721"/>
                  </a:lnTo>
                  <a:lnTo>
                    <a:pt x="1148" y="1693"/>
                  </a:lnTo>
                  <a:lnTo>
                    <a:pt x="1104" y="1662"/>
                  </a:lnTo>
                  <a:lnTo>
                    <a:pt x="1069" y="1634"/>
                  </a:lnTo>
                  <a:lnTo>
                    <a:pt x="1037" y="1607"/>
                  </a:lnTo>
                  <a:lnTo>
                    <a:pt x="1014" y="1586"/>
                  </a:lnTo>
                  <a:lnTo>
                    <a:pt x="1006" y="1583"/>
                  </a:lnTo>
                  <a:lnTo>
                    <a:pt x="0" y="0"/>
                  </a:lnTo>
                  <a:lnTo>
                    <a:pt x="56" y="7"/>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6" name="Freeform 333">
              <a:extLst>
                <a:ext uri="{FF2B5EF4-FFF2-40B4-BE49-F238E27FC236}">
                  <a16:creationId xmlns:a16="http://schemas.microsoft.com/office/drawing/2014/main" id="{1731E22A-096A-46B5-982D-C6AFD8F780E5}"/>
                </a:ext>
              </a:extLst>
            </p:cNvPr>
            <p:cNvSpPr>
              <a:spLocks/>
            </p:cNvSpPr>
            <p:nvPr/>
          </p:nvSpPr>
          <p:spPr bwMode="auto">
            <a:xfrm>
              <a:off x="939" y="2265"/>
              <a:ext cx="490" cy="404"/>
            </a:xfrm>
            <a:custGeom>
              <a:avLst/>
              <a:gdLst>
                <a:gd name="T0" fmla="*/ 0 w 2449"/>
                <a:gd name="T1" fmla="*/ 0 h 2022"/>
                <a:gd name="T2" fmla="*/ 55 w 2449"/>
                <a:gd name="T3" fmla="*/ 8 h 2022"/>
                <a:gd name="T4" fmla="*/ 90 w 2449"/>
                <a:gd name="T5" fmla="*/ 16 h 2022"/>
                <a:gd name="T6" fmla="*/ 114 w 2449"/>
                <a:gd name="T7" fmla="*/ 20 h 2022"/>
                <a:gd name="T8" fmla="*/ 130 w 2449"/>
                <a:gd name="T9" fmla="*/ 23 h 2022"/>
                <a:gd name="T10" fmla="*/ 138 w 2449"/>
                <a:gd name="T11" fmla="*/ 27 h 2022"/>
                <a:gd name="T12" fmla="*/ 142 w 2449"/>
                <a:gd name="T13" fmla="*/ 27 h 2022"/>
                <a:gd name="T14" fmla="*/ 153 w 2449"/>
                <a:gd name="T15" fmla="*/ 32 h 2022"/>
                <a:gd name="T16" fmla="*/ 166 w 2449"/>
                <a:gd name="T17" fmla="*/ 32 h 2022"/>
                <a:gd name="T18" fmla="*/ 193 w 2449"/>
                <a:gd name="T19" fmla="*/ 36 h 2022"/>
                <a:gd name="T20" fmla="*/ 229 w 2449"/>
                <a:gd name="T21" fmla="*/ 36 h 2022"/>
                <a:gd name="T22" fmla="*/ 276 w 2449"/>
                <a:gd name="T23" fmla="*/ 39 h 2022"/>
                <a:gd name="T24" fmla="*/ 316 w 2449"/>
                <a:gd name="T25" fmla="*/ 44 h 2022"/>
                <a:gd name="T26" fmla="*/ 356 w 2449"/>
                <a:gd name="T27" fmla="*/ 48 h 2022"/>
                <a:gd name="T28" fmla="*/ 391 w 2449"/>
                <a:gd name="T29" fmla="*/ 48 h 2022"/>
                <a:gd name="T30" fmla="*/ 419 w 2449"/>
                <a:gd name="T31" fmla="*/ 51 h 2022"/>
                <a:gd name="T32" fmla="*/ 447 w 2449"/>
                <a:gd name="T33" fmla="*/ 51 h 2022"/>
                <a:gd name="T34" fmla="*/ 470 w 2449"/>
                <a:gd name="T35" fmla="*/ 55 h 2022"/>
                <a:gd name="T36" fmla="*/ 491 w 2449"/>
                <a:gd name="T37" fmla="*/ 55 h 2022"/>
                <a:gd name="T38" fmla="*/ 502 w 2449"/>
                <a:gd name="T39" fmla="*/ 55 h 2022"/>
                <a:gd name="T40" fmla="*/ 510 w 2449"/>
                <a:gd name="T41" fmla="*/ 55 h 2022"/>
                <a:gd name="T42" fmla="*/ 1681 w 2449"/>
                <a:gd name="T43" fmla="*/ 186 h 2022"/>
                <a:gd name="T44" fmla="*/ 1966 w 2449"/>
                <a:gd name="T45" fmla="*/ 229 h 2022"/>
                <a:gd name="T46" fmla="*/ 1982 w 2449"/>
                <a:gd name="T47" fmla="*/ 273 h 2022"/>
                <a:gd name="T48" fmla="*/ 2018 w 2449"/>
                <a:gd name="T49" fmla="*/ 391 h 2022"/>
                <a:gd name="T50" fmla="*/ 2074 w 2449"/>
                <a:gd name="T51" fmla="*/ 566 h 2022"/>
                <a:gd name="T52" fmla="*/ 2137 w 2449"/>
                <a:gd name="T53" fmla="*/ 784 h 2022"/>
                <a:gd name="T54" fmla="*/ 2208 w 2449"/>
                <a:gd name="T55" fmla="*/ 1021 h 2022"/>
                <a:gd name="T56" fmla="*/ 2280 w 2449"/>
                <a:gd name="T57" fmla="*/ 1263 h 2022"/>
                <a:gd name="T58" fmla="*/ 2347 w 2449"/>
                <a:gd name="T59" fmla="*/ 1495 h 2022"/>
                <a:gd name="T60" fmla="*/ 2402 w 2449"/>
                <a:gd name="T61" fmla="*/ 1694 h 2022"/>
                <a:gd name="T62" fmla="*/ 2438 w 2449"/>
                <a:gd name="T63" fmla="*/ 1849 h 2022"/>
                <a:gd name="T64" fmla="*/ 2449 w 2449"/>
                <a:gd name="T65" fmla="*/ 1932 h 2022"/>
                <a:gd name="T66" fmla="*/ 2429 w 2449"/>
                <a:gd name="T67" fmla="*/ 1974 h 2022"/>
                <a:gd name="T68" fmla="*/ 2370 w 2449"/>
                <a:gd name="T69" fmla="*/ 2002 h 2022"/>
                <a:gd name="T70" fmla="*/ 2280 w 2449"/>
                <a:gd name="T71" fmla="*/ 2018 h 2022"/>
                <a:gd name="T72" fmla="*/ 2157 w 2449"/>
                <a:gd name="T73" fmla="*/ 2022 h 2022"/>
                <a:gd name="T74" fmla="*/ 2014 w 2449"/>
                <a:gd name="T75" fmla="*/ 2018 h 2022"/>
                <a:gd name="T76" fmla="*/ 1852 w 2449"/>
                <a:gd name="T77" fmla="*/ 1999 h 2022"/>
                <a:gd name="T78" fmla="*/ 1678 w 2449"/>
                <a:gd name="T79" fmla="*/ 1974 h 2022"/>
                <a:gd name="T80" fmla="*/ 1491 w 2449"/>
                <a:gd name="T81" fmla="*/ 1939 h 2022"/>
                <a:gd name="T82" fmla="*/ 1301 w 2449"/>
                <a:gd name="T83" fmla="*/ 1895 h 2022"/>
                <a:gd name="T84" fmla="*/ 1116 w 2449"/>
                <a:gd name="T85" fmla="*/ 1840 h 2022"/>
                <a:gd name="T86" fmla="*/ 985 w 2449"/>
                <a:gd name="T87" fmla="*/ 1796 h 2022"/>
                <a:gd name="T88" fmla="*/ 870 w 2449"/>
                <a:gd name="T89" fmla="*/ 1754 h 2022"/>
                <a:gd name="T90" fmla="*/ 775 w 2449"/>
                <a:gd name="T91" fmla="*/ 1706 h 2022"/>
                <a:gd name="T92" fmla="*/ 700 w 2449"/>
                <a:gd name="T93" fmla="*/ 1659 h 2022"/>
                <a:gd name="T94" fmla="*/ 632 w 2449"/>
                <a:gd name="T95" fmla="*/ 1611 h 2022"/>
                <a:gd name="T96" fmla="*/ 577 w 2449"/>
                <a:gd name="T97" fmla="*/ 1559 h 2022"/>
                <a:gd name="T98" fmla="*/ 534 w 2449"/>
                <a:gd name="T99" fmla="*/ 1508 h 2022"/>
                <a:gd name="T100" fmla="*/ 491 w 2449"/>
                <a:gd name="T101" fmla="*/ 1456 h 2022"/>
                <a:gd name="T102" fmla="*/ 454 w 2449"/>
                <a:gd name="T103" fmla="*/ 1400 h 2022"/>
                <a:gd name="T104" fmla="*/ 419 w 2449"/>
                <a:gd name="T105" fmla="*/ 1346 h 2022"/>
                <a:gd name="T106" fmla="*/ 387 w 2449"/>
                <a:gd name="T107" fmla="*/ 1278 h 2022"/>
                <a:gd name="T108" fmla="*/ 343 w 2449"/>
                <a:gd name="T109" fmla="*/ 1159 h 2022"/>
                <a:gd name="T110" fmla="*/ 292 w 2449"/>
                <a:gd name="T111" fmla="*/ 1002 h 2022"/>
                <a:gd name="T112" fmla="*/ 237 w 2449"/>
                <a:gd name="T113" fmla="*/ 819 h 2022"/>
                <a:gd name="T114" fmla="*/ 181 w 2449"/>
                <a:gd name="T115" fmla="*/ 625 h 2022"/>
                <a:gd name="T116" fmla="*/ 126 w 2449"/>
                <a:gd name="T117" fmla="*/ 439 h 2022"/>
                <a:gd name="T118" fmla="*/ 74 w 2449"/>
                <a:gd name="T119" fmla="*/ 269 h 2022"/>
                <a:gd name="T120" fmla="*/ 35 w 2449"/>
                <a:gd name="T121" fmla="*/ 131 h 2022"/>
                <a:gd name="T122" fmla="*/ 7 w 2449"/>
                <a:gd name="T123" fmla="*/ 36 h 2022"/>
                <a:gd name="T124" fmla="*/ 0 w 2449"/>
                <a:gd name="T125" fmla="*/ 0 h 20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49"/>
                <a:gd name="T190" fmla="*/ 0 h 2022"/>
                <a:gd name="T191" fmla="*/ 2449 w 2449"/>
                <a:gd name="T192" fmla="*/ 2022 h 20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49" h="2022">
                  <a:moveTo>
                    <a:pt x="0" y="0"/>
                  </a:moveTo>
                  <a:lnTo>
                    <a:pt x="55" y="8"/>
                  </a:lnTo>
                  <a:lnTo>
                    <a:pt x="90" y="16"/>
                  </a:lnTo>
                  <a:lnTo>
                    <a:pt x="114" y="20"/>
                  </a:lnTo>
                  <a:lnTo>
                    <a:pt x="130" y="23"/>
                  </a:lnTo>
                  <a:lnTo>
                    <a:pt x="138" y="27"/>
                  </a:lnTo>
                  <a:lnTo>
                    <a:pt x="142" y="27"/>
                  </a:lnTo>
                  <a:lnTo>
                    <a:pt x="153" y="32"/>
                  </a:lnTo>
                  <a:lnTo>
                    <a:pt x="166" y="32"/>
                  </a:lnTo>
                  <a:lnTo>
                    <a:pt x="193" y="36"/>
                  </a:lnTo>
                  <a:lnTo>
                    <a:pt x="229" y="36"/>
                  </a:lnTo>
                  <a:lnTo>
                    <a:pt x="276" y="39"/>
                  </a:lnTo>
                  <a:lnTo>
                    <a:pt x="316" y="44"/>
                  </a:lnTo>
                  <a:lnTo>
                    <a:pt x="356" y="48"/>
                  </a:lnTo>
                  <a:lnTo>
                    <a:pt x="391" y="48"/>
                  </a:lnTo>
                  <a:lnTo>
                    <a:pt x="419" y="51"/>
                  </a:lnTo>
                  <a:lnTo>
                    <a:pt x="447" y="51"/>
                  </a:lnTo>
                  <a:lnTo>
                    <a:pt x="470" y="55"/>
                  </a:lnTo>
                  <a:lnTo>
                    <a:pt x="491" y="55"/>
                  </a:lnTo>
                  <a:lnTo>
                    <a:pt x="502" y="55"/>
                  </a:lnTo>
                  <a:lnTo>
                    <a:pt x="510" y="55"/>
                  </a:lnTo>
                  <a:lnTo>
                    <a:pt x="1681" y="186"/>
                  </a:lnTo>
                  <a:lnTo>
                    <a:pt x="1966" y="229"/>
                  </a:lnTo>
                  <a:lnTo>
                    <a:pt x="1982" y="273"/>
                  </a:lnTo>
                  <a:lnTo>
                    <a:pt x="2018" y="391"/>
                  </a:lnTo>
                  <a:lnTo>
                    <a:pt x="2074" y="566"/>
                  </a:lnTo>
                  <a:lnTo>
                    <a:pt x="2137" y="784"/>
                  </a:lnTo>
                  <a:lnTo>
                    <a:pt x="2208" y="1021"/>
                  </a:lnTo>
                  <a:lnTo>
                    <a:pt x="2280" y="1263"/>
                  </a:lnTo>
                  <a:lnTo>
                    <a:pt x="2347" y="1495"/>
                  </a:lnTo>
                  <a:lnTo>
                    <a:pt x="2402" y="1694"/>
                  </a:lnTo>
                  <a:lnTo>
                    <a:pt x="2438" y="1849"/>
                  </a:lnTo>
                  <a:lnTo>
                    <a:pt x="2449" y="1932"/>
                  </a:lnTo>
                  <a:lnTo>
                    <a:pt x="2429" y="1974"/>
                  </a:lnTo>
                  <a:lnTo>
                    <a:pt x="2370" y="2002"/>
                  </a:lnTo>
                  <a:lnTo>
                    <a:pt x="2280" y="2018"/>
                  </a:lnTo>
                  <a:lnTo>
                    <a:pt x="2157" y="2022"/>
                  </a:lnTo>
                  <a:lnTo>
                    <a:pt x="2014" y="2018"/>
                  </a:lnTo>
                  <a:lnTo>
                    <a:pt x="1852" y="1999"/>
                  </a:lnTo>
                  <a:lnTo>
                    <a:pt x="1678" y="1974"/>
                  </a:lnTo>
                  <a:lnTo>
                    <a:pt x="1491" y="1939"/>
                  </a:lnTo>
                  <a:lnTo>
                    <a:pt x="1301" y="1895"/>
                  </a:lnTo>
                  <a:lnTo>
                    <a:pt x="1116" y="1840"/>
                  </a:lnTo>
                  <a:lnTo>
                    <a:pt x="985" y="1796"/>
                  </a:lnTo>
                  <a:lnTo>
                    <a:pt x="870" y="1754"/>
                  </a:lnTo>
                  <a:lnTo>
                    <a:pt x="775" y="1706"/>
                  </a:lnTo>
                  <a:lnTo>
                    <a:pt x="700" y="1659"/>
                  </a:lnTo>
                  <a:lnTo>
                    <a:pt x="632" y="1611"/>
                  </a:lnTo>
                  <a:lnTo>
                    <a:pt x="577" y="1559"/>
                  </a:lnTo>
                  <a:lnTo>
                    <a:pt x="534" y="1508"/>
                  </a:lnTo>
                  <a:lnTo>
                    <a:pt x="491" y="1456"/>
                  </a:lnTo>
                  <a:lnTo>
                    <a:pt x="454" y="1400"/>
                  </a:lnTo>
                  <a:lnTo>
                    <a:pt x="419" y="1346"/>
                  </a:lnTo>
                  <a:lnTo>
                    <a:pt x="387" y="1278"/>
                  </a:lnTo>
                  <a:lnTo>
                    <a:pt x="343" y="1159"/>
                  </a:lnTo>
                  <a:lnTo>
                    <a:pt x="292" y="1002"/>
                  </a:lnTo>
                  <a:lnTo>
                    <a:pt x="237" y="819"/>
                  </a:lnTo>
                  <a:lnTo>
                    <a:pt x="181" y="625"/>
                  </a:lnTo>
                  <a:lnTo>
                    <a:pt x="126" y="439"/>
                  </a:lnTo>
                  <a:lnTo>
                    <a:pt x="74" y="269"/>
                  </a:lnTo>
                  <a:lnTo>
                    <a:pt x="35" y="131"/>
                  </a:lnTo>
                  <a:lnTo>
                    <a:pt x="7" y="36"/>
                  </a:lnTo>
                  <a:lnTo>
                    <a:pt x="0" y="0"/>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7" name="Freeform 334">
              <a:extLst>
                <a:ext uri="{FF2B5EF4-FFF2-40B4-BE49-F238E27FC236}">
                  <a16:creationId xmlns:a16="http://schemas.microsoft.com/office/drawing/2014/main" id="{DFFD8C41-25BA-49CE-B8AC-E53EEEEB8954}"/>
                </a:ext>
              </a:extLst>
            </p:cNvPr>
            <p:cNvSpPr>
              <a:spLocks/>
            </p:cNvSpPr>
            <p:nvPr/>
          </p:nvSpPr>
          <p:spPr bwMode="auto">
            <a:xfrm>
              <a:off x="1390" y="2315"/>
              <a:ext cx="325" cy="439"/>
            </a:xfrm>
            <a:custGeom>
              <a:avLst/>
              <a:gdLst>
                <a:gd name="T0" fmla="*/ 926 w 1623"/>
                <a:gd name="T1" fmla="*/ 115 h 2197"/>
                <a:gd name="T2" fmla="*/ 0 w 1623"/>
                <a:gd name="T3" fmla="*/ 0 h 2197"/>
                <a:gd name="T4" fmla="*/ 12 w 1623"/>
                <a:gd name="T5" fmla="*/ 52 h 2197"/>
                <a:gd name="T6" fmla="*/ 44 w 1623"/>
                <a:gd name="T7" fmla="*/ 186 h 2197"/>
                <a:gd name="T8" fmla="*/ 88 w 1623"/>
                <a:gd name="T9" fmla="*/ 384 h 2197"/>
                <a:gd name="T10" fmla="*/ 143 w 1623"/>
                <a:gd name="T11" fmla="*/ 621 h 2197"/>
                <a:gd name="T12" fmla="*/ 206 w 1623"/>
                <a:gd name="T13" fmla="*/ 887 h 2197"/>
                <a:gd name="T14" fmla="*/ 273 w 1623"/>
                <a:gd name="T15" fmla="*/ 1151 h 2197"/>
                <a:gd name="T16" fmla="*/ 333 w 1623"/>
                <a:gd name="T17" fmla="*/ 1397 h 2197"/>
                <a:gd name="T18" fmla="*/ 389 w 1623"/>
                <a:gd name="T19" fmla="*/ 1607 h 2197"/>
                <a:gd name="T20" fmla="*/ 428 w 1623"/>
                <a:gd name="T21" fmla="*/ 1753 h 2197"/>
                <a:gd name="T22" fmla="*/ 456 w 1623"/>
                <a:gd name="T23" fmla="*/ 1820 h 2197"/>
                <a:gd name="T24" fmla="*/ 472 w 1623"/>
                <a:gd name="T25" fmla="*/ 1845 h 2197"/>
                <a:gd name="T26" fmla="*/ 491 w 1623"/>
                <a:gd name="T27" fmla="*/ 1876 h 2197"/>
                <a:gd name="T28" fmla="*/ 515 w 1623"/>
                <a:gd name="T29" fmla="*/ 1908 h 2197"/>
                <a:gd name="T30" fmla="*/ 551 w 1623"/>
                <a:gd name="T31" fmla="*/ 1943 h 2197"/>
                <a:gd name="T32" fmla="*/ 602 w 1623"/>
                <a:gd name="T33" fmla="*/ 1984 h 2197"/>
                <a:gd name="T34" fmla="*/ 669 w 1623"/>
                <a:gd name="T35" fmla="*/ 2019 h 2197"/>
                <a:gd name="T36" fmla="*/ 752 w 1623"/>
                <a:gd name="T37" fmla="*/ 2058 h 2197"/>
                <a:gd name="T38" fmla="*/ 863 w 1623"/>
                <a:gd name="T39" fmla="*/ 2093 h 2197"/>
                <a:gd name="T40" fmla="*/ 1002 w 1623"/>
                <a:gd name="T41" fmla="*/ 2125 h 2197"/>
                <a:gd name="T42" fmla="*/ 1168 w 1623"/>
                <a:gd name="T43" fmla="*/ 2158 h 2197"/>
                <a:gd name="T44" fmla="*/ 1278 w 1623"/>
                <a:gd name="T45" fmla="*/ 2174 h 2197"/>
                <a:gd name="T46" fmla="*/ 1370 w 1623"/>
                <a:gd name="T47" fmla="*/ 2185 h 2197"/>
                <a:gd name="T48" fmla="*/ 1437 w 1623"/>
                <a:gd name="T49" fmla="*/ 2193 h 2197"/>
                <a:gd name="T50" fmla="*/ 1488 w 1623"/>
                <a:gd name="T51" fmla="*/ 2197 h 2197"/>
                <a:gd name="T52" fmla="*/ 1528 w 1623"/>
                <a:gd name="T53" fmla="*/ 2197 h 2197"/>
                <a:gd name="T54" fmla="*/ 1556 w 1623"/>
                <a:gd name="T55" fmla="*/ 2193 h 2197"/>
                <a:gd name="T56" fmla="*/ 1576 w 1623"/>
                <a:gd name="T57" fmla="*/ 2185 h 2197"/>
                <a:gd name="T58" fmla="*/ 1592 w 1623"/>
                <a:gd name="T59" fmla="*/ 2174 h 2197"/>
                <a:gd name="T60" fmla="*/ 1604 w 1623"/>
                <a:gd name="T61" fmla="*/ 2158 h 2197"/>
                <a:gd name="T62" fmla="*/ 1615 w 1623"/>
                <a:gd name="T63" fmla="*/ 2142 h 2197"/>
                <a:gd name="T64" fmla="*/ 1623 w 1623"/>
                <a:gd name="T65" fmla="*/ 2054 h 2197"/>
                <a:gd name="T66" fmla="*/ 1599 w 1623"/>
                <a:gd name="T67" fmla="*/ 1884 h 2197"/>
                <a:gd name="T68" fmla="*/ 1560 w 1623"/>
                <a:gd name="T69" fmla="*/ 1655 h 2197"/>
                <a:gd name="T70" fmla="*/ 1504 w 1623"/>
                <a:gd name="T71" fmla="*/ 1385 h 2197"/>
                <a:gd name="T72" fmla="*/ 1442 w 1623"/>
                <a:gd name="T73" fmla="*/ 1097 h 2197"/>
                <a:gd name="T74" fmla="*/ 1374 w 1623"/>
                <a:gd name="T75" fmla="*/ 811 h 2197"/>
                <a:gd name="T76" fmla="*/ 1310 w 1623"/>
                <a:gd name="T77" fmla="*/ 554 h 2197"/>
                <a:gd name="T78" fmla="*/ 1255 w 1623"/>
                <a:gd name="T79" fmla="*/ 345 h 2197"/>
                <a:gd name="T80" fmla="*/ 1220 w 1623"/>
                <a:gd name="T81" fmla="*/ 202 h 2197"/>
                <a:gd name="T82" fmla="*/ 1208 w 1623"/>
                <a:gd name="T83" fmla="*/ 151 h 2197"/>
                <a:gd name="T84" fmla="*/ 926 w 1623"/>
                <a:gd name="T85" fmla="*/ 115 h 21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3"/>
                <a:gd name="T130" fmla="*/ 0 h 2197"/>
                <a:gd name="T131" fmla="*/ 1623 w 1623"/>
                <a:gd name="T132" fmla="*/ 2197 h 21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3" h="2197">
                  <a:moveTo>
                    <a:pt x="926" y="115"/>
                  </a:moveTo>
                  <a:lnTo>
                    <a:pt x="0" y="0"/>
                  </a:lnTo>
                  <a:lnTo>
                    <a:pt x="12" y="52"/>
                  </a:lnTo>
                  <a:lnTo>
                    <a:pt x="44" y="186"/>
                  </a:lnTo>
                  <a:lnTo>
                    <a:pt x="88" y="384"/>
                  </a:lnTo>
                  <a:lnTo>
                    <a:pt x="143" y="621"/>
                  </a:lnTo>
                  <a:lnTo>
                    <a:pt x="206" y="887"/>
                  </a:lnTo>
                  <a:lnTo>
                    <a:pt x="273" y="1151"/>
                  </a:lnTo>
                  <a:lnTo>
                    <a:pt x="333" y="1397"/>
                  </a:lnTo>
                  <a:lnTo>
                    <a:pt x="389" y="1607"/>
                  </a:lnTo>
                  <a:lnTo>
                    <a:pt x="428" y="1753"/>
                  </a:lnTo>
                  <a:lnTo>
                    <a:pt x="456" y="1820"/>
                  </a:lnTo>
                  <a:lnTo>
                    <a:pt x="472" y="1845"/>
                  </a:lnTo>
                  <a:lnTo>
                    <a:pt x="491" y="1876"/>
                  </a:lnTo>
                  <a:lnTo>
                    <a:pt x="515" y="1908"/>
                  </a:lnTo>
                  <a:lnTo>
                    <a:pt x="551" y="1943"/>
                  </a:lnTo>
                  <a:lnTo>
                    <a:pt x="602" y="1984"/>
                  </a:lnTo>
                  <a:lnTo>
                    <a:pt x="669" y="2019"/>
                  </a:lnTo>
                  <a:lnTo>
                    <a:pt x="752" y="2058"/>
                  </a:lnTo>
                  <a:lnTo>
                    <a:pt x="863" y="2093"/>
                  </a:lnTo>
                  <a:lnTo>
                    <a:pt x="1002" y="2125"/>
                  </a:lnTo>
                  <a:lnTo>
                    <a:pt x="1168" y="2158"/>
                  </a:lnTo>
                  <a:lnTo>
                    <a:pt x="1278" y="2174"/>
                  </a:lnTo>
                  <a:lnTo>
                    <a:pt x="1370" y="2185"/>
                  </a:lnTo>
                  <a:lnTo>
                    <a:pt x="1437" y="2193"/>
                  </a:lnTo>
                  <a:lnTo>
                    <a:pt x="1488" y="2197"/>
                  </a:lnTo>
                  <a:lnTo>
                    <a:pt x="1528" y="2197"/>
                  </a:lnTo>
                  <a:lnTo>
                    <a:pt x="1556" y="2193"/>
                  </a:lnTo>
                  <a:lnTo>
                    <a:pt x="1576" y="2185"/>
                  </a:lnTo>
                  <a:lnTo>
                    <a:pt x="1592" y="2174"/>
                  </a:lnTo>
                  <a:lnTo>
                    <a:pt x="1604" y="2158"/>
                  </a:lnTo>
                  <a:lnTo>
                    <a:pt x="1615" y="2142"/>
                  </a:lnTo>
                  <a:lnTo>
                    <a:pt x="1623" y="2054"/>
                  </a:lnTo>
                  <a:lnTo>
                    <a:pt x="1599" y="1884"/>
                  </a:lnTo>
                  <a:lnTo>
                    <a:pt x="1560" y="1655"/>
                  </a:lnTo>
                  <a:lnTo>
                    <a:pt x="1504" y="1385"/>
                  </a:lnTo>
                  <a:lnTo>
                    <a:pt x="1442" y="1097"/>
                  </a:lnTo>
                  <a:lnTo>
                    <a:pt x="1374" y="811"/>
                  </a:lnTo>
                  <a:lnTo>
                    <a:pt x="1310" y="554"/>
                  </a:lnTo>
                  <a:lnTo>
                    <a:pt x="1255" y="345"/>
                  </a:lnTo>
                  <a:lnTo>
                    <a:pt x="1220" y="202"/>
                  </a:lnTo>
                  <a:lnTo>
                    <a:pt x="1208" y="151"/>
                  </a:lnTo>
                  <a:lnTo>
                    <a:pt x="926" y="115"/>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8" name="Freeform 335">
              <a:extLst>
                <a:ext uri="{FF2B5EF4-FFF2-40B4-BE49-F238E27FC236}">
                  <a16:creationId xmlns:a16="http://schemas.microsoft.com/office/drawing/2014/main" id="{0A8506AA-38FB-4D8F-8194-B0926F6E09A5}"/>
                </a:ext>
              </a:extLst>
            </p:cNvPr>
            <p:cNvSpPr>
              <a:spLocks/>
            </p:cNvSpPr>
            <p:nvPr/>
          </p:nvSpPr>
          <p:spPr bwMode="auto">
            <a:xfrm>
              <a:off x="1670" y="2352"/>
              <a:ext cx="370" cy="553"/>
            </a:xfrm>
            <a:custGeom>
              <a:avLst/>
              <a:gdLst>
                <a:gd name="T0" fmla="*/ 1078 w 1849"/>
                <a:gd name="T1" fmla="*/ 2592 h 2763"/>
                <a:gd name="T2" fmla="*/ 1203 w 1849"/>
                <a:gd name="T3" fmla="*/ 2656 h 2763"/>
                <a:gd name="T4" fmla="*/ 1319 w 1849"/>
                <a:gd name="T5" fmla="*/ 2703 h 2763"/>
                <a:gd name="T6" fmla="*/ 1418 w 1849"/>
                <a:gd name="T7" fmla="*/ 2735 h 2763"/>
                <a:gd name="T8" fmla="*/ 1509 w 1849"/>
                <a:gd name="T9" fmla="*/ 2755 h 2763"/>
                <a:gd name="T10" fmla="*/ 1587 w 1849"/>
                <a:gd name="T11" fmla="*/ 2763 h 2763"/>
                <a:gd name="T12" fmla="*/ 1655 w 1849"/>
                <a:gd name="T13" fmla="*/ 2755 h 2763"/>
                <a:gd name="T14" fmla="*/ 1714 w 1849"/>
                <a:gd name="T15" fmla="*/ 2739 h 2763"/>
                <a:gd name="T16" fmla="*/ 1766 w 1849"/>
                <a:gd name="T17" fmla="*/ 2715 h 2763"/>
                <a:gd name="T18" fmla="*/ 1805 w 1849"/>
                <a:gd name="T19" fmla="*/ 2684 h 2763"/>
                <a:gd name="T20" fmla="*/ 1837 w 1849"/>
                <a:gd name="T21" fmla="*/ 2640 h 2763"/>
                <a:gd name="T22" fmla="*/ 1849 w 1849"/>
                <a:gd name="T23" fmla="*/ 2553 h 2763"/>
                <a:gd name="T24" fmla="*/ 1837 w 1849"/>
                <a:gd name="T25" fmla="*/ 2383 h 2763"/>
                <a:gd name="T26" fmla="*/ 1801 w 1849"/>
                <a:gd name="T27" fmla="*/ 2145 h 2763"/>
                <a:gd name="T28" fmla="*/ 1758 w 1849"/>
                <a:gd name="T29" fmla="*/ 1872 h 2763"/>
                <a:gd name="T30" fmla="*/ 1703 w 1849"/>
                <a:gd name="T31" fmla="*/ 1579 h 2763"/>
                <a:gd name="T32" fmla="*/ 1643 w 1849"/>
                <a:gd name="T33" fmla="*/ 1291 h 2763"/>
                <a:gd name="T34" fmla="*/ 1592 w 1849"/>
                <a:gd name="T35" fmla="*/ 1025 h 2763"/>
                <a:gd name="T36" fmla="*/ 1544 w 1849"/>
                <a:gd name="T37" fmla="*/ 812 h 2763"/>
                <a:gd name="T38" fmla="*/ 1513 w 1849"/>
                <a:gd name="T39" fmla="*/ 666 h 2763"/>
                <a:gd name="T40" fmla="*/ 1500 w 1849"/>
                <a:gd name="T41" fmla="*/ 613 h 2763"/>
                <a:gd name="T42" fmla="*/ 1493 w 1849"/>
                <a:gd name="T43" fmla="*/ 610 h 2763"/>
                <a:gd name="T44" fmla="*/ 1473 w 1849"/>
                <a:gd name="T45" fmla="*/ 602 h 2763"/>
                <a:gd name="T46" fmla="*/ 1441 w 1849"/>
                <a:gd name="T47" fmla="*/ 586 h 2763"/>
                <a:gd name="T48" fmla="*/ 1402 w 1849"/>
                <a:gd name="T49" fmla="*/ 562 h 2763"/>
                <a:gd name="T50" fmla="*/ 1354 w 1849"/>
                <a:gd name="T51" fmla="*/ 539 h 2763"/>
                <a:gd name="T52" fmla="*/ 1298 w 1849"/>
                <a:gd name="T53" fmla="*/ 515 h 2763"/>
                <a:gd name="T54" fmla="*/ 1240 w 1849"/>
                <a:gd name="T55" fmla="*/ 488 h 2763"/>
                <a:gd name="T56" fmla="*/ 1180 w 1849"/>
                <a:gd name="T57" fmla="*/ 456 h 2763"/>
                <a:gd name="T58" fmla="*/ 1120 w 1849"/>
                <a:gd name="T59" fmla="*/ 428 h 2763"/>
                <a:gd name="T60" fmla="*/ 1062 w 1849"/>
                <a:gd name="T61" fmla="*/ 400 h 2763"/>
                <a:gd name="T62" fmla="*/ 994 w 1849"/>
                <a:gd name="T63" fmla="*/ 368 h 2763"/>
                <a:gd name="T64" fmla="*/ 923 w 1849"/>
                <a:gd name="T65" fmla="*/ 340 h 2763"/>
                <a:gd name="T66" fmla="*/ 847 w 1849"/>
                <a:gd name="T67" fmla="*/ 305 h 2763"/>
                <a:gd name="T68" fmla="*/ 772 w 1849"/>
                <a:gd name="T69" fmla="*/ 273 h 2763"/>
                <a:gd name="T70" fmla="*/ 689 w 1849"/>
                <a:gd name="T71" fmla="*/ 238 h 2763"/>
                <a:gd name="T72" fmla="*/ 606 w 1849"/>
                <a:gd name="T73" fmla="*/ 202 h 2763"/>
                <a:gd name="T74" fmla="*/ 515 w 1849"/>
                <a:gd name="T75" fmla="*/ 166 h 2763"/>
                <a:gd name="T76" fmla="*/ 424 w 1849"/>
                <a:gd name="T77" fmla="*/ 131 h 2763"/>
                <a:gd name="T78" fmla="*/ 325 w 1849"/>
                <a:gd name="T79" fmla="*/ 99 h 2763"/>
                <a:gd name="T80" fmla="*/ 226 w 1849"/>
                <a:gd name="T81" fmla="*/ 64 h 2763"/>
                <a:gd name="T82" fmla="*/ 0 w 1849"/>
                <a:gd name="T83" fmla="*/ 0 h 2763"/>
                <a:gd name="T84" fmla="*/ 135 w 1849"/>
                <a:gd name="T85" fmla="*/ 32 h 2763"/>
                <a:gd name="T86" fmla="*/ 139 w 1849"/>
                <a:gd name="T87" fmla="*/ 79 h 2763"/>
                <a:gd name="T88" fmla="*/ 150 w 1849"/>
                <a:gd name="T89" fmla="*/ 218 h 2763"/>
                <a:gd name="T90" fmla="*/ 171 w 1849"/>
                <a:gd name="T91" fmla="*/ 424 h 2763"/>
                <a:gd name="T92" fmla="*/ 198 w 1849"/>
                <a:gd name="T93" fmla="*/ 673 h 2763"/>
                <a:gd name="T94" fmla="*/ 226 w 1849"/>
                <a:gd name="T95" fmla="*/ 946 h 2763"/>
                <a:gd name="T96" fmla="*/ 258 w 1849"/>
                <a:gd name="T97" fmla="*/ 1227 h 2763"/>
                <a:gd name="T98" fmla="*/ 289 w 1849"/>
                <a:gd name="T99" fmla="*/ 1488 h 2763"/>
                <a:gd name="T100" fmla="*/ 321 w 1849"/>
                <a:gd name="T101" fmla="*/ 1710 h 2763"/>
                <a:gd name="T102" fmla="*/ 349 w 1849"/>
                <a:gd name="T103" fmla="*/ 1877 h 2763"/>
                <a:gd name="T104" fmla="*/ 377 w 1849"/>
                <a:gd name="T105" fmla="*/ 1960 h 2763"/>
                <a:gd name="T106" fmla="*/ 388 w 1849"/>
                <a:gd name="T107" fmla="*/ 1983 h 2763"/>
                <a:gd name="T108" fmla="*/ 400 w 1849"/>
                <a:gd name="T109" fmla="*/ 2018 h 2763"/>
                <a:gd name="T110" fmla="*/ 416 w 1849"/>
                <a:gd name="T111" fmla="*/ 2066 h 2763"/>
                <a:gd name="T112" fmla="*/ 448 w 1849"/>
                <a:gd name="T113" fmla="*/ 2122 h 2763"/>
                <a:gd name="T114" fmla="*/ 491 w 1849"/>
                <a:gd name="T115" fmla="*/ 2185 h 2763"/>
                <a:gd name="T116" fmla="*/ 550 w 1849"/>
                <a:gd name="T117" fmla="*/ 2256 h 2763"/>
                <a:gd name="T118" fmla="*/ 638 w 1849"/>
                <a:gd name="T119" fmla="*/ 2335 h 2763"/>
                <a:gd name="T120" fmla="*/ 752 w 1849"/>
                <a:gd name="T121" fmla="*/ 2419 h 2763"/>
                <a:gd name="T122" fmla="*/ 895 w 1849"/>
                <a:gd name="T123" fmla="*/ 2506 h 2763"/>
                <a:gd name="T124" fmla="*/ 1078 w 1849"/>
                <a:gd name="T125" fmla="*/ 2592 h 2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49"/>
                <a:gd name="T190" fmla="*/ 0 h 2763"/>
                <a:gd name="T191" fmla="*/ 1849 w 1849"/>
                <a:gd name="T192" fmla="*/ 2763 h 2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49" h="2763">
                  <a:moveTo>
                    <a:pt x="1078" y="2592"/>
                  </a:moveTo>
                  <a:lnTo>
                    <a:pt x="1203" y="2656"/>
                  </a:lnTo>
                  <a:lnTo>
                    <a:pt x="1319" y="2703"/>
                  </a:lnTo>
                  <a:lnTo>
                    <a:pt x="1418" y="2735"/>
                  </a:lnTo>
                  <a:lnTo>
                    <a:pt x="1509" y="2755"/>
                  </a:lnTo>
                  <a:lnTo>
                    <a:pt x="1587" y="2763"/>
                  </a:lnTo>
                  <a:lnTo>
                    <a:pt x="1655" y="2755"/>
                  </a:lnTo>
                  <a:lnTo>
                    <a:pt x="1714" y="2739"/>
                  </a:lnTo>
                  <a:lnTo>
                    <a:pt x="1766" y="2715"/>
                  </a:lnTo>
                  <a:lnTo>
                    <a:pt x="1805" y="2684"/>
                  </a:lnTo>
                  <a:lnTo>
                    <a:pt x="1837" y="2640"/>
                  </a:lnTo>
                  <a:lnTo>
                    <a:pt x="1849" y="2553"/>
                  </a:lnTo>
                  <a:lnTo>
                    <a:pt x="1837" y="2383"/>
                  </a:lnTo>
                  <a:lnTo>
                    <a:pt x="1801" y="2145"/>
                  </a:lnTo>
                  <a:lnTo>
                    <a:pt x="1758" y="1872"/>
                  </a:lnTo>
                  <a:lnTo>
                    <a:pt x="1703" y="1579"/>
                  </a:lnTo>
                  <a:lnTo>
                    <a:pt x="1643" y="1291"/>
                  </a:lnTo>
                  <a:lnTo>
                    <a:pt x="1592" y="1025"/>
                  </a:lnTo>
                  <a:lnTo>
                    <a:pt x="1544" y="812"/>
                  </a:lnTo>
                  <a:lnTo>
                    <a:pt x="1513" y="666"/>
                  </a:lnTo>
                  <a:lnTo>
                    <a:pt x="1500" y="613"/>
                  </a:lnTo>
                  <a:lnTo>
                    <a:pt x="1493" y="610"/>
                  </a:lnTo>
                  <a:lnTo>
                    <a:pt x="1473" y="602"/>
                  </a:lnTo>
                  <a:lnTo>
                    <a:pt x="1441" y="586"/>
                  </a:lnTo>
                  <a:lnTo>
                    <a:pt x="1402" y="562"/>
                  </a:lnTo>
                  <a:lnTo>
                    <a:pt x="1354" y="539"/>
                  </a:lnTo>
                  <a:lnTo>
                    <a:pt x="1298" y="515"/>
                  </a:lnTo>
                  <a:lnTo>
                    <a:pt x="1240" y="488"/>
                  </a:lnTo>
                  <a:lnTo>
                    <a:pt x="1180" y="456"/>
                  </a:lnTo>
                  <a:lnTo>
                    <a:pt x="1120" y="428"/>
                  </a:lnTo>
                  <a:lnTo>
                    <a:pt x="1062" y="400"/>
                  </a:lnTo>
                  <a:lnTo>
                    <a:pt x="994" y="368"/>
                  </a:lnTo>
                  <a:lnTo>
                    <a:pt x="923" y="340"/>
                  </a:lnTo>
                  <a:lnTo>
                    <a:pt x="847" y="305"/>
                  </a:lnTo>
                  <a:lnTo>
                    <a:pt x="772" y="273"/>
                  </a:lnTo>
                  <a:lnTo>
                    <a:pt x="689" y="238"/>
                  </a:lnTo>
                  <a:lnTo>
                    <a:pt x="606" y="202"/>
                  </a:lnTo>
                  <a:lnTo>
                    <a:pt x="515" y="166"/>
                  </a:lnTo>
                  <a:lnTo>
                    <a:pt x="424" y="131"/>
                  </a:lnTo>
                  <a:lnTo>
                    <a:pt x="325" y="99"/>
                  </a:lnTo>
                  <a:lnTo>
                    <a:pt x="226" y="64"/>
                  </a:lnTo>
                  <a:lnTo>
                    <a:pt x="0" y="0"/>
                  </a:lnTo>
                  <a:lnTo>
                    <a:pt x="135" y="32"/>
                  </a:lnTo>
                  <a:lnTo>
                    <a:pt x="139" y="79"/>
                  </a:lnTo>
                  <a:lnTo>
                    <a:pt x="150" y="218"/>
                  </a:lnTo>
                  <a:lnTo>
                    <a:pt x="171" y="424"/>
                  </a:lnTo>
                  <a:lnTo>
                    <a:pt x="198" y="673"/>
                  </a:lnTo>
                  <a:lnTo>
                    <a:pt x="226" y="946"/>
                  </a:lnTo>
                  <a:lnTo>
                    <a:pt x="258" y="1227"/>
                  </a:lnTo>
                  <a:lnTo>
                    <a:pt x="289" y="1488"/>
                  </a:lnTo>
                  <a:lnTo>
                    <a:pt x="321" y="1710"/>
                  </a:lnTo>
                  <a:lnTo>
                    <a:pt x="349" y="1877"/>
                  </a:lnTo>
                  <a:lnTo>
                    <a:pt x="377" y="1960"/>
                  </a:lnTo>
                  <a:lnTo>
                    <a:pt x="388" y="1983"/>
                  </a:lnTo>
                  <a:lnTo>
                    <a:pt x="400" y="2018"/>
                  </a:lnTo>
                  <a:lnTo>
                    <a:pt x="416" y="2066"/>
                  </a:lnTo>
                  <a:lnTo>
                    <a:pt x="448" y="2122"/>
                  </a:lnTo>
                  <a:lnTo>
                    <a:pt x="491" y="2185"/>
                  </a:lnTo>
                  <a:lnTo>
                    <a:pt x="550" y="2256"/>
                  </a:lnTo>
                  <a:lnTo>
                    <a:pt x="638" y="2335"/>
                  </a:lnTo>
                  <a:lnTo>
                    <a:pt x="752" y="2419"/>
                  </a:lnTo>
                  <a:lnTo>
                    <a:pt x="895" y="2506"/>
                  </a:lnTo>
                  <a:lnTo>
                    <a:pt x="1078" y="2592"/>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29" name="Freeform 336">
              <a:extLst>
                <a:ext uri="{FF2B5EF4-FFF2-40B4-BE49-F238E27FC236}">
                  <a16:creationId xmlns:a16="http://schemas.microsoft.com/office/drawing/2014/main" id="{B5F70207-19DA-43F6-BEDD-32D94A489E69}"/>
                </a:ext>
              </a:extLst>
            </p:cNvPr>
            <p:cNvSpPr>
              <a:spLocks/>
            </p:cNvSpPr>
            <p:nvPr/>
          </p:nvSpPr>
          <p:spPr bwMode="auto">
            <a:xfrm>
              <a:off x="2058" y="2521"/>
              <a:ext cx="338" cy="591"/>
            </a:xfrm>
            <a:custGeom>
              <a:avLst/>
              <a:gdLst>
                <a:gd name="T0" fmla="*/ 1282 w 1686"/>
                <a:gd name="T1" fmla="*/ 764 h 2953"/>
                <a:gd name="T2" fmla="*/ 1196 w 1686"/>
                <a:gd name="T3" fmla="*/ 708 h 2953"/>
                <a:gd name="T4" fmla="*/ 1116 w 1686"/>
                <a:gd name="T5" fmla="*/ 657 h 2953"/>
                <a:gd name="T6" fmla="*/ 1037 w 1686"/>
                <a:gd name="T7" fmla="*/ 609 h 2953"/>
                <a:gd name="T8" fmla="*/ 958 w 1686"/>
                <a:gd name="T9" fmla="*/ 562 h 2953"/>
                <a:gd name="T10" fmla="*/ 879 w 1686"/>
                <a:gd name="T11" fmla="*/ 511 h 2953"/>
                <a:gd name="T12" fmla="*/ 791 w 1686"/>
                <a:gd name="T13" fmla="*/ 460 h 2953"/>
                <a:gd name="T14" fmla="*/ 705 w 1686"/>
                <a:gd name="T15" fmla="*/ 408 h 2953"/>
                <a:gd name="T16" fmla="*/ 610 w 1686"/>
                <a:gd name="T17" fmla="*/ 352 h 2953"/>
                <a:gd name="T18" fmla="*/ 502 w 1686"/>
                <a:gd name="T19" fmla="*/ 289 h 2953"/>
                <a:gd name="T20" fmla="*/ 388 w 1686"/>
                <a:gd name="T21" fmla="*/ 222 h 2953"/>
                <a:gd name="T22" fmla="*/ 332 w 1686"/>
                <a:gd name="T23" fmla="*/ 190 h 2953"/>
                <a:gd name="T24" fmla="*/ 293 w 1686"/>
                <a:gd name="T25" fmla="*/ 167 h 2953"/>
                <a:gd name="T26" fmla="*/ 265 w 1686"/>
                <a:gd name="T27" fmla="*/ 155 h 2953"/>
                <a:gd name="T28" fmla="*/ 245 w 1686"/>
                <a:gd name="T29" fmla="*/ 143 h 2953"/>
                <a:gd name="T30" fmla="*/ 237 w 1686"/>
                <a:gd name="T31" fmla="*/ 139 h 2953"/>
                <a:gd name="T32" fmla="*/ 229 w 1686"/>
                <a:gd name="T33" fmla="*/ 134 h 2953"/>
                <a:gd name="T34" fmla="*/ 226 w 1686"/>
                <a:gd name="T35" fmla="*/ 134 h 2953"/>
                <a:gd name="T36" fmla="*/ 217 w 1686"/>
                <a:gd name="T37" fmla="*/ 131 h 2953"/>
                <a:gd name="T38" fmla="*/ 205 w 1686"/>
                <a:gd name="T39" fmla="*/ 123 h 2953"/>
                <a:gd name="T40" fmla="*/ 186 w 1686"/>
                <a:gd name="T41" fmla="*/ 111 h 2953"/>
                <a:gd name="T42" fmla="*/ 0 w 1686"/>
                <a:gd name="T43" fmla="*/ 0 h 2953"/>
                <a:gd name="T44" fmla="*/ 4 w 1686"/>
                <a:gd name="T45" fmla="*/ 60 h 2953"/>
                <a:gd name="T46" fmla="*/ 16 w 1686"/>
                <a:gd name="T47" fmla="*/ 218 h 2953"/>
                <a:gd name="T48" fmla="*/ 32 w 1686"/>
                <a:gd name="T49" fmla="*/ 456 h 2953"/>
                <a:gd name="T50" fmla="*/ 55 w 1686"/>
                <a:gd name="T51" fmla="*/ 740 h 2953"/>
                <a:gd name="T52" fmla="*/ 79 w 1686"/>
                <a:gd name="T53" fmla="*/ 1057 h 2953"/>
                <a:gd name="T54" fmla="*/ 106 w 1686"/>
                <a:gd name="T55" fmla="*/ 1373 h 2953"/>
                <a:gd name="T56" fmla="*/ 134 w 1686"/>
                <a:gd name="T57" fmla="*/ 1671 h 2953"/>
                <a:gd name="T58" fmla="*/ 162 w 1686"/>
                <a:gd name="T59" fmla="*/ 1924 h 2953"/>
                <a:gd name="T60" fmla="*/ 189 w 1686"/>
                <a:gd name="T61" fmla="*/ 2106 h 2953"/>
                <a:gd name="T62" fmla="*/ 214 w 1686"/>
                <a:gd name="T63" fmla="*/ 2192 h 2953"/>
                <a:gd name="T64" fmla="*/ 316 w 1686"/>
                <a:gd name="T65" fmla="*/ 2312 h 2953"/>
                <a:gd name="T66" fmla="*/ 455 w 1686"/>
                <a:gd name="T67" fmla="*/ 2442 h 2953"/>
                <a:gd name="T68" fmla="*/ 622 w 1686"/>
                <a:gd name="T69" fmla="*/ 2569 h 2953"/>
                <a:gd name="T70" fmla="*/ 803 w 1686"/>
                <a:gd name="T71" fmla="*/ 2692 h 2953"/>
                <a:gd name="T72" fmla="*/ 993 w 1686"/>
                <a:gd name="T73" fmla="*/ 2798 h 2953"/>
                <a:gd name="T74" fmla="*/ 1180 w 1686"/>
                <a:gd name="T75" fmla="*/ 2882 h 2953"/>
                <a:gd name="T76" fmla="*/ 1349 w 1686"/>
                <a:gd name="T77" fmla="*/ 2937 h 2953"/>
                <a:gd name="T78" fmla="*/ 1496 w 1686"/>
                <a:gd name="T79" fmla="*/ 2953 h 2953"/>
                <a:gd name="T80" fmla="*/ 1606 w 1686"/>
                <a:gd name="T81" fmla="*/ 2925 h 2953"/>
                <a:gd name="T82" fmla="*/ 1673 w 1686"/>
                <a:gd name="T83" fmla="*/ 2842 h 2953"/>
                <a:gd name="T84" fmla="*/ 1686 w 1686"/>
                <a:gd name="T85" fmla="*/ 2739 h 2953"/>
                <a:gd name="T86" fmla="*/ 1670 w 1686"/>
                <a:gd name="T87" fmla="*/ 2557 h 2953"/>
                <a:gd name="T88" fmla="*/ 1634 w 1686"/>
                <a:gd name="T89" fmla="*/ 2319 h 2953"/>
                <a:gd name="T90" fmla="*/ 1587 w 1686"/>
                <a:gd name="T91" fmla="*/ 2042 h 2953"/>
                <a:gd name="T92" fmla="*/ 1532 w 1686"/>
                <a:gd name="T93" fmla="*/ 1754 h 2953"/>
                <a:gd name="T94" fmla="*/ 1476 w 1686"/>
                <a:gd name="T95" fmla="*/ 1469 h 2953"/>
                <a:gd name="T96" fmla="*/ 1421 w 1686"/>
                <a:gd name="T97" fmla="*/ 1211 h 2953"/>
                <a:gd name="T98" fmla="*/ 1377 w 1686"/>
                <a:gd name="T99" fmla="*/ 1002 h 2953"/>
                <a:gd name="T100" fmla="*/ 1346 w 1686"/>
                <a:gd name="T101" fmla="*/ 863 h 2953"/>
                <a:gd name="T102" fmla="*/ 1333 w 1686"/>
                <a:gd name="T103" fmla="*/ 812 h 2953"/>
                <a:gd name="T104" fmla="*/ 1282 w 1686"/>
                <a:gd name="T105" fmla="*/ 764 h 29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86"/>
                <a:gd name="T160" fmla="*/ 0 h 2953"/>
                <a:gd name="T161" fmla="*/ 1686 w 1686"/>
                <a:gd name="T162" fmla="*/ 2953 h 29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86" h="2953">
                  <a:moveTo>
                    <a:pt x="1282" y="764"/>
                  </a:moveTo>
                  <a:lnTo>
                    <a:pt x="1196" y="708"/>
                  </a:lnTo>
                  <a:lnTo>
                    <a:pt x="1116" y="657"/>
                  </a:lnTo>
                  <a:lnTo>
                    <a:pt x="1037" y="609"/>
                  </a:lnTo>
                  <a:lnTo>
                    <a:pt x="958" y="562"/>
                  </a:lnTo>
                  <a:lnTo>
                    <a:pt x="879" y="511"/>
                  </a:lnTo>
                  <a:lnTo>
                    <a:pt x="791" y="460"/>
                  </a:lnTo>
                  <a:lnTo>
                    <a:pt x="705" y="408"/>
                  </a:lnTo>
                  <a:lnTo>
                    <a:pt x="610" y="352"/>
                  </a:lnTo>
                  <a:lnTo>
                    <a:pt x="502" y="289"/>
                  </a:lnTo>
                  <a:lnTo>
                    <a:pt x="388" y="222"/>
                  </a:lnTo>
                  <a:lnTo>
                    <a:pt x="332" y="190"/>
                  </a:lnTo>
                  <a:lnTo>
                    <a:pt x="293" y="167"/>
                  </a:lnTo>
                  <a:lnTo>
                    <a:pt x="265" y="155"/>
                  </a:lnTo>
                  <a:lnTo>
                    <a:pt x="245" y="143"/>
                  </a:lnTo>
                  <a:lnTo>
                    <a:pt x="237" y="139"/>
                  </a:lnTo>
                  <a:lnTo>
                    <a:pt x="229" y="134"/>
                  </a:lnTo>
                  <a:lnTo>
                    <a:pt x="226" y="134"/>
                  </a:lnTo>
                  <a:lnTo>
                    <a:pt x="217" y="131"/>
                  </a:lnTo>
                  <a:lnTo>
                    <a:pt x="205" y="123"/>
                  </a:lnTo>
                  <a:lnTo>
                    <a:pt x="186" y="111"/>
                  </a:lnTo>
                  <a:lnTo>
                    <a:pt x="0" y="0"/>
                  </a:lnTo>
                  <a:lnTo>
                    <a:pt x="4" y="60"/>
                  </a:lnTo>
                  <a:lnTo>
                    <a:pt x="16" y="218"/>
                  </a:lnTo>
                  <a:lnTo>
                    <a:pt x="32" y="456"/>
                  </a:lnTo>
                  <a:lnTo>
                    <a:pt x="55" y="740"/>
                  </a:lnTo>
                  <a:lnTo>
                    <a:pt x="79" y="1057"/>
                  </a:lnTo>
                  <a:lnTo>
                    <a:pt x="106" y="1373"/>
                  </a:lnTo>
                  <a:lnTo>
                    <a:pt x="134" y="1671"/>
                  </a:lnTo>
                  <a:lnTo>
                    <a:pt x="162" y="1924"/>
                  </a:lnTo>
                  <a:lnTo>
                    <a:pt x="189" y="2106"/>
                  </a:lnTo>
                  <a:lnTo>
                    <a:pt x="214" y="2192"/>
                  </a:lnTo>
                  <a:lnTo>
                    <a:pt x="316" y="2312"/>
                  </a:lnTo>
                  <a:lnTo>
                    <a:pt x="455" y="2442"/>
                  </a:lnTo>
                  <a:lnTo>
                    <a:pt x="622" y="2569"/>
                  </a:lnTo>
                  <a:lnTo>
                    <a:pt x="803" y="2692"/>
                  </a:lnTo>
                  <a:lnTo>
                    <a:pt x="993" y="2798"/>
                  </a:lnTo>
                  <a:lnTo>
                    <a:pt x="1180" y="2882"/>
                  </a:lnTo>
                  <a:lnTo>
                    <a:pt x="1349" y="2937"/>
                  </a:lnTo>
                  <a:lnTo>
                    <a:pt x="1496" y="2953"/>
                  </a:lnTo>
                  <a:lnTo>
                    <a:pt x="1606" y="2925"/>
                  </a:lnTo>
                  <a:lnTo>
                    <a:pt x="1673" y="2842"/>
                  </a:lnTo>
                  <a:lnTo>
                    <a:pt x="1686" y="2739"/>
                  </a:lnTo>
                  <a:lnTo>
                    <a:pt x="1670" y="2557"/>
                  </a:lnTo>
                  <a:lnTo>
                    <a:pt x="1634" y="2319"/>
                  </a:lnTo>
                  <a:lnTo>
                    <a:pt x="1587" y="2042"/>
                  </a:lnTo>
                  <a:lnTo>
                    <a:pt x="1532" y="1754"/>
                  </a:lnTo>
                  <a:lnTo>
                    <a:pt x="1476" y="1469"/>
                  </a:lnTo>
                  <a:lnTo>
                    <a:pt x="1421" y="1211"/>
                  </a:lnTo>
                  <a:lnTo>
                    <a:pt x="1377" y="1002"/>
                  </a:lnTo>
                  <a:lnTo>
                    <a:pt x="1346" y="863"/>
                  </a:lnTo>
                  <a:lnTo>
                    <a:pt x="1333" y="812"/>
                  </a:lnTo>
                  <a:lnTo>
                    <a:pt x="1282" y="764"/>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0" name="Freeform 337">
              <a:extLst>
                <a:ext uri="{FF2B5EF4-FFF2-40B4-BE49-F238E27FC236}">
                  <a16:creationId xmlns:a16="http://schemas.microsoft.com/office/drawing/2014/main" id="{F083F256-FF80-4C1B-9D8C-383E2DDFF6DC}"/>
                </a:ext>
              </a:extLst>
            </p:cNvPr>
            <p:cNvSpPr>
              <a:spLocks/>
            </p:cNvSpPr>
            <p:nvPr/>
          </p:nvSpPr>
          <p:spPr bwMode="auto">
            <a:xfrm>
              <a:off x="2356" y="2701"/>
              <a:ext cx="427" cy="595"/>
            </a:xfrm>
            <a:custGeom>
              <a:avLst/>
              <a:gdLst>
                <a:gd name="T0" fmla="*/ 1836 w 2134"/>
                <a:gd name="T1" fmla="*/ 911 h 2977"/>
                <a:gd name="T2" fmla="*/ 1722 w 2134"/>
                <a:gd name="T3" fmla="*/ 871 h 2977"/>
                <a:gd name="T4" fmla="*/ 1631 w 2134"/>
                <a:gd name="T5" fmla="*/ 840 h 2977"/>
                <a:gd name="T6" fmla="*/ 1555 w 2134"/>
                <a:gd name="T7" fmla="*/ 812 h 2977"/>
                <a:gd name="T8" fmla="*/ 1496 w 2134"/>
                <a:gd name="T9" fmla="*/ 789 h 2977"/>
                <a:gd name="T10" fmla="*/ 1440 w 2134"/>
                <a:gd name="T11" fmla="*/ 764 h 2977"/>
                <a:gd name="T12" fmla="*/ 1393 w 2134"/>
                <a:gd name="T13" fmla="*/ 745 h 2977"/>
                <a:gd name="T14" fmla="*/ 1342 w 2134"/>
                <a:gd name="T15" fmla="*/ 720 h 2977"/>
                <a:gd name="T16" fmla="*/ 1287 w 2134"/>
                <a:gd name="T17" fmla="*/ 697 h 2977"/>
                <a:gd name="T18" fmla="*/ 1222 w 2134"/>
                <a:gd name="T19" fmla="*/ 669 h 2977"/>
                <a:gd name="T20" fmla="*/ 1148 w 2134"/>
                <a:gd name="T21" fmla="*/ 634 h 2977"/>
                <a:gd name="T22" fmla="*/ 1044 w 2134"/>
                <a:gd name="T23" fmla="*/ 590 h 2977"/>
                <a:gd name="T24" fmla="*/ 954 w 2134"/>
                <a:gd name="T25" fmla="*/ 551 h 2977"/>
                <a:gd name="T26" fmla="*/ 870 w 2134"/>
                <a:gd name="T27" fmla="*/ 516 h 2977"/>
                <a:gd name="T28" fmla="*/ 796 w 2134"/>
                <a:gd name="T29" fmla="*/ 479 h 2977"/>
                <a:gd name="T30" fmla="*/ 729 w 2134"/>
                <a:gd name="T31" fmla="*/ 448 h 2977"/>
                <a:gd name="T32" fmla="*/ 673 w 2134"/>
                <a:gd name="T33" fmla="*/ 421 h 2977"/>
                <a:gd name="T34" fmla="*/ 622 w 2134"/>
                <a:gd name="T35" fmla="*/ 396 h 2977"/>
                <a:gd name="T36" fmla="*/ 586 w 2134"/>
                <a:gd name="T37" fmla="*/ 380 h 2977"/>
                <a:gd name="T38" fmla="*/ 558 w 2134"/>
                <a:gd name="T39" fmla="*/ 365 h 2977"/>
                <a:gd name="T40" fmla="*/ 539 w 2134"/>
                <a:gd name="T41" fmla="*/ 357 h 2977"/>
                <a:gd name="T42" fmla="*/ 523 w 2134"/>
                <a:gd name="T43" fmla="*/ 345 h 2977"/>
                <a:gd name="T44" fmla="*/ 499 w 2134"/>
                <a:gd name="T45" fmla="*/ 329 h 2977"/>
                <a:gd name="T46" fmla="*/ 463 w 2134"/>
                <a:gd name="T47" fmla="*/ 305 h 2977"/>
                <a:gd name="T48" fmla="*/ 419 w 2134"/>
                <a:gd name="T49" fmla="*/ 278 h 2977"/>
                <a:gd name="T50" fmla="*/ 368 w 2134"/>
                <a:gd name="T51" fmla="*/ 243 h 2977"/>
                <a:gd name="T52" fmla="*/ 308 w 2134"/>
                <a:gd name="T53" fmla="*/ 203 h 2977"/>
                <a:gd name="T54" fmla="*/ 241 w 2134"/>
                <a:gd name="T55" fmla="*/ 159 h 2977"/>
                <a:gd name="T56" fmla="*/ 171 w 2134"/>
                <a:gd name="T57" fmla="*/ 111 h 2977"/>
                <a:gd name="T58" fmla="*/ 87 w 2134"/>
                <a:gd name="T59" fmla="*/ 56 h 2977"/>
                <a:gd name="T60" fmla="*/ 0 w 2134"/>
                <a:gd name="T61" fmla="*/ 0 h 2977"/>
                <a:gd name="T62" fmla="*/ 8 w 2134"/>
                <a:gd name="T63" fmla="*/ 53 h 2977"/>
                <a:gd name="T64" fmla="*/ 28 w 2134"/>
                <a:gd name="T65" fmla="*/ 199 h 2977"/>
                <a:gd name="T66" fmla="*/ 63 w 2134"/>
                <a:gd name="T67" fmla="*/ 412 h 2977"/>
                <a:gd name="T68" fmla="*/ 103 w 2134"/>
                <a:gd name="T69" fmla="*/ 678 h 2977"/>
                <a:gd name="T70" fmla="*/ 150 w 2134"/>
                <a:gd name="T71" fmla="*/ 974 h 2977"/>
                <a:gd name="T72" fmla="*/ 201 w 2134"/>
                <a:gd name="T73" fmla="*/ 1283 h 2977"/>
                <a:gd name="T74" fmla="*/ 254 w 2134"/>
                <a:gd name="T75" fmla="*/ 1576 h 2977"/>
                <a:gd name="T76" fmla="*/ 305 w 2134"/>
                <a:gd name="T77" fmla="*/ 1841 h 2977"/>
                <a:gd name="T78" fmla="*/ 352 w 2134"/>
                <a:gd name="T79" fmla="*/ 2055 h 2977"/>
                <a:gd name="T80" fmla="*/ 396 w 2134"/>
                <a:gd name="T81" fmla="*/ 2197 h 2977"/>
                <a:gd name="T82" fmla="*/ 439 w 2134"/>
                <a:gd name="T83" fmla="*/ 2284 h 2977"/>
                <a:gd name="T84" fmla="*/ 514 w 2134"/>
                <a:gd name="T85" fmla="*/ 2379 h 2977"/>
                <a:gd name="T86" fmla="*/ 622 w 2134"/>
                <a:gd name="T87" fmla="*/ 2482 h 2977"/>
                <a:gd name="T88" fmla="*/ 752 w 2134"/>
                <a:gd name="T89" fmla="*/ 2590 h 2977"/>
                <a:gd name="T90" fmla="*/ 902 w 2134"/>
                <a:gd name="T91" fmla="*/ 2696 h 2977"/>
                <a:gd name="T92" fmla="*/ 1076 w 2134"/>
                <a:gd name="T93" fmla="*/ 2791 h 2977"/>
                <a:gd name="T94" fmla="*/ 1266 w 2134"/>
                <a:gd name="T95" fmla="*/ 2870 h 2977"/>
                <a:gd name="T96" fmla="*/ 1468 w 2134"/>
                <a:gd name="T97" fmla="*/ 2933 h 2977"/>
                <a:gd name="T98" fmla="*/ 1682 w 2134"/>
                <a:gd name="T99" fmla="*/ 2969 h 2977"/>
                <a:gd name="T100" fmla="*/ 1903 w 2134"/>
                <a:gd name="T101" fmla="*/ 2977 h 2977"/>
                <a:gd name="T102" fmla="*/ 2023 w 2134"/>
                <a:gd name="T103" fmla="*/ 2914 h 2977"/>
                <a:gd name="T104" fmla="*/ 2094 w 2134"/>
                <a:gd name="T105" fmla="*/ 2759 h 2977"/>
                <a:gd name="T106" fmla="*/ 2129 w 2134"/>
                <a:gd name="T107" fmla="*/ 2530 h 2977"/>
                <a:gd name="T108" fmla="*/ 2134 w 2134"/>
                <a:gd name="T109" fmla="*/ 2252 h 2977"/>
                <a:gd name="T110" fmla="*/ 2113 w 2134"/>
                <a:gd name="T111" fmla="*/ 1952 h 2977"/>
                <a:gd name="T112" fmla="*/ 2081 w 2134"/>
                <a:gd name="T113" fmla="*/ 1655 h 2977"/>
                <a:gd name="T114" fmla="*/ 2042 w 2134"/>
                <a:gd name="T115" fmla="*/ 1378 h 2977"/>
                <a:gd name="T116" fmla="*/ 2007 w 2134"/>
                <a:gd name="T117" fmla="*/ 1153 h 2977"/>
                <a:gd name="T118" fmla="*/ 1975 w 2134"/>
                <a:gd name="T119" fmla="*/ 1002 h 2977"/>
                <a:gd name="T120" fmla="*/ 1967 w 2134"/>
                <a:gd name="T121" fmla="*/ 947 h 2977"/>
                <a:gd name="T122" fmla="*/ 1836 w 2134"/>
                <a:gd name="T123" fmla="*/ 911 h 2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34"/>
                <a:gd name="T187" fmla="*/ 0 h 2977"/>
                <a:gd name="T188" fmla="*/ 2134 w 2134"/>
                <a:gd name="T189" fmla="*/ 2977 h 2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34" h="2977">
                  <a:moveTo>
                    <a:pt x="1836" y="911"/>
                  </a:moveTo>
                  <a:lnTo>
                    <a:pt x="1722" y="871"/>
                  </a:lnTo>
                  <a:lnTo>
                    <a:pt x="1631" y="840"/>
                  </a:lnTo>
                  <a:lnTo>
                    <a:pt x="1555" y="812"/>
                  </a:lnTo>
                  <a:lnTo>
                    <a:pt x="1496" y="789"/>
                  </a:lnTo>
                  <a:lnTo>
                    <a:pt x="1440" y="764"/>
                  </a:lnTo>
                  <a:lnTo>
                    <a:pt x="1393" y="745"/>
                  </a:lnTo>
                  <a:lnTo>
                    <a:pt x="1342" y="720"/>
                  </a:lnTo>
                  <a:lnTo>
                    <a:pt x="1287" y="697"/>
                  </a:lnTo>
                  <a:lnTo>
                    <a:pt x="1222" y="669"/>
                  </a:lnTo>
                  <a:lnTo>
                    <a:pt x="1148" y="634"/>
                  </a:lnTo>
                  <a:lnTo>
                    <a:pt x="1044" y="590"/>
                  </a:lnTo>
                  <a:lnTo>
                    <a:pt x="954" y="551"/>
                  </a:lnTo>
                  <a:lnTo>
                    <a:pt x="870" y="516"/>
                  </a:lnTo>
                  <a:lnTo>
                    <a:pt x="796" y="479"/>
                  </a:lnTo>
                  <a:lnTo>
                    <a:pt x="729" y="448"/>
                  </a:lnTo>
                  <a:lnTo>
                    <a:pt x="673" y="421"/>
                  </a:lnTo>
                  <a:lnTo>
                    <a:pt x="622" y="396"/>
                  </a:lnTo>
                  <a:lnTo>
                    <a:pt x="586" y="380"/>
                  </a:lnTo>
                  <a:lnTo>
                    <a:pt x="558" y="365"/>
                  </a:lnTo>
                  <a:lnTo>
                    <a:pt x="539" y="357"/>
                  </a:lnTo>
                  <a:lnTo>
                    <a:pt x="523" y="345"/>
                  </a:lnTo>
                  <a:lnTo>
                    <a:pt x="499" y="329"/>
                  </a:lnTo>
                  <a:lnTo>
                    <a:pt x="463" y="305"/>
                  </a:lnTo>
                  <a:lnTo>
                    <a:pt x="419" y="278"/>
                  </a:lnTo>
                  <a:lnTo>
                    <a:pt x="368" y="243"/>
                  </a:lnTo>
                  <a:lnTo>
                    <a:pt x="308" y="203"/>
                  </a:lnTo>
                  <a:lnTo>
                    <a:pt x="241" y="159"/>
                  </a:lnTo>
                  <a:lnTo>
                    <a:pt x="171" y="111"/>
                  </a:lnTo>
                  <a:lnTo>
                    <a:pt x="87" y="56"/>
                  </a:lnTo>
                  <a:lnTo>
                    <a:pt x="0" y="0"/>
                  </a:lnTo>
                  <a:lnTo>
                    <a:pt x="8" y="53"/>
                  </a:lnTo>
                  <a:lnTo>
                    <a:pt x="28" y="199"/>
                  </a:lnTo>
                  <a:lnTo>
                    <a:pt x="63" y="412"/>
                  </a:lnTo>
                  <a:lnTo>
                    <a:pt x="103" y="678"/>
                  </a:lnTo>
                  <a:lnTo>
                    <a:pt x="150" y="974"/>
                  </a:lnTo>
                  <a:lnTo>
                    <a:pt x="201" y="1283"/>
                  </a:lnTo>
                  <a:lnTo>
                    <a:pt x="254" y="1576"/>
                  </a:lnTo>
                  <a:lnTo>
                    <a:pt x="305" y="1841"/>
                  </a:lnTo>
                  <a:lnTo>
                    <a:pt x="352" y="2055"/>
                  </a:lnTo>
                  <a:lnTo>
                    <a:pt x="396" y="2197"/>
                  </a:lnTo>
                  <a:lnTo>
                    <a:pt x="439" y="2284"/>
                  </a:lnTo>
                  <a:lnTo>
                    <a:pt x="514" y="2379"/>
                  </a:lnTo>
                  <a:lnTo>
                    <a:pt x="622" y="2482"/>
                  </a:lnTo>
                  <a:lnTo>
                    <a:pt x="752" y="2590"/>
                  </a:lnTo>
                  <a:lnTo>
                    <a:pt x="902" y="2696"/>
                  </a:lnTo>
                  <a:lnTo>
                    <a:pt x="1076" y="2791"/>
                  </a:lnTo>
                  <a:lnTo>
                    <a:pt x="1266" y="2870"/>
                  </a:lnTo>
                  <a:lnTo>
                    <a:pt x="1468" y="2933"/>
                  </a:lnTo>
                  <a:lnTo>
                    <a:pt x="1682" y="2969"/>
                  </a:lnTo>
                  <a:lnTo>
                    <a:pt x="1903" y="2977"/>
                  </a:lnTo>
                  <a:lnTo>
                    <a:pt x="2023" y="2914"/>
                  </a:lnTo>
                  <a:lnTo>
                    <a:pt x="2094" y="2759"/>
                  </a:lnTo>
                  <a:lnTo>
                    <a:pt x="2129" y="2530"/>
                  </a:lnTo>
                  <a:lnTo>
                    <a:pt x="2134" y="2252"/>
                  </a:lnTo>
                  <a:lnTo>
                    <a:pt x="2113" y="1952"/>
                  </a:lnTo>
                  <a:lnTo>
                    <a:pt x="2081" y="1655"/>
                  </a:lnTo>
                  <a:lnTo>
                    <a:pt x="2042" y="1378"/>
                  </a:lnTo>
                  <a:lnTo>
                    <a:pt x="2007" y="1153"/>
                  </a:lnTo>
                  <a:lnTo>
                    <a:pt x="1975" y="1002"/>
                  </a:lnTo>
                  <a:lnTo>
                    <a:pt x="1967" y="947"/>
                  </a:lnTo>
                  <a:lnTo>
                    <a:pt x="1836" y="911"/>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1" name="Freeform 338">
              <a:extLst>
                <a:ext uri="{FF2B5EF4-FFF2-40B4-BE49-F238E27FC236}">
                  <a16:creationId xmlns:a16="http://schemas.microsoft.com/office/drawing/2014/main" id="{FF96D47E-FA5B-4886-8EAC-4A57CC70E52C}"/>
                </a:ext>
              </a:extLst>
            </p:cNvPr>
            <p:cNvSpPr>
              <a:spLocks/>
            </p:cNvSpPr>
            <p:nvPr/>
          </p:nvSpPr>
          <p:spPr bwMode="auto">
            <a:xfrm>
              <a:off x="2859" y="2931"/>
              <a:ext cx="433" cy="463"/>
            </a:xfrm>
            <a:custGeom>
              <a:avLst/>
              <a:gdLst>
                <a:gd name="T0" fmla="*/ 2090 w 2161"/>
                <a:gd name="T1" fmla="*/ 2213 h 2315"/>
                <a:gd name="T2" fmla="*/ 1777 w 2161"/>
                <a:gd name="T3" fmla="*/ 2287 h 2315"/>
                <a:gd name="T4" fmla="*/ 1286 w 2161"/>
                <a:gd name="T5" fmla="*/ 2315 h 2315"/>
                <a:gd name="T6" fmla="*/ 744 w 2161"/>
                <a:gd name="T7" fmla="*/ 2252 h 2315"/>
                <a:gd name="T8" fmla="*/ 265 w 2161"/>
                <a:gd name="T9" fmla="*/ 2039 h 2315"/>
                <a:gd name="T10" fmla="*/ 71 w 2161"/>
                <a:gd name="T11" fmla="*/ 1833 h 2315"/>
                <a:gd name="T12" fmla="*/ 55 w 2161"/>
                <a:gd name="T13" fmla="*/ 1706 h 2315"/>
                <a:gd name="T14" fmla="*/ 40 w 2161"/>
                <a:gd name="T15" fmla="*/ 1512 h 2315"/>
                <a:gd name="T16" fmla="*/ 27 w 2161"/>
                <a:gd name="T17" fmla="*/ 1263 h 2315"/>
                <a:gd name="T18" fmla="*/ 12 w 2161"/>
                <a:gd name="T19" fmla="*/ 986 h 2315"/>
                <a:gd name="T20" fmla="*/ 8 w 2161"/>
                <a:gd name="T21" fmla="*/ 717 h 2315"/>
                <a:gd name="T22" fmla="*/ 8 w 2161"/>
                <a:gd name="T23" fmla="*/ 475 h 2315"/>
                <a:gd name="T24" fmla="*/ 4 w 2161"/>
                <a:gd name="T25" fmla="*/ 262 h 2315"/>
                <a:gd name="T26" fmla="*/ 0 w 2161"/>
                <a:gd name="T27" fmla="*/ 104 h 2315"/>
                <a:gd name="T28" fmla="*/ 0 w 2161"/>
                <a:gd name="T29" fmla="*/ 12 h 2315"/>
                <a:gd name="T30" fmla="*/ 91 w 2161"/>
                <a:gd name="T31" fmla="*/ 21 h 2315"/>
                <a:gd name="T32" fmla="*/ 127 w 2161"/>
                <a:gd name="T33" fmla="*/ 37 h 2315"/>
                <a:gd name="T34" fmla="*/ 147 w 2161"/>
                <a:gd name="T35" fmla="*/ 40 h 2315"/>
                <a:gd name="T36" fmla="*/ 159 w 2161"/>
                <a:gd name="T37" fmla="*/ 48 h 2315"/>
                <a:gd name="T38" fmla="*/ 178 w 2161"/>
                <a:gd name="T39" fmla="*/ 51 h 2315"/>
                <a:gd name="T40" fmla="*/ 222 w 2161"/>
                <a:gd name="T41" fmla="*/ 64 h 2315"/>
                <a:gd name="T42" fmla="*/ 538 w 2161"/>
                <a:gd name="T43" fmla="*/ 162 h 2315"/>
                <a:gd name="T44" fmla="*/ 832 w 2161"/>
                <a:gd name="T45" fmla="*/ 246 h 2315"/>
                <a:gd name="T46" fmla="*/ 1124 w 2161"/>
                <a:gd name="T47" fmla="*/ 313 h 2315"/>
                <a:gd name="T48" fmla="*/ 1429 w 2161"/>
                <a:gd name="T49" fmla="*/ 368 h 2315"/>
                <a:gd name="T50" fmla="*/ 1765 w 2161"/>
                <a:gd name="T51" fmla="*/ 416 h 2315"/>
                <a:gd name="T52" fmla="*/ 1853 w 2161"/>
                <a:gd name="T53" fmla="*/ 428 h 2315"/>
                <a:gd name="T54" fmla="*/ 1911 w 2161"/>
                <a:gd name="T55" fmla="*/ 432 h 2315"/>
                <a:gd name="T56" fmla="*/ 1959 w 2161"/>
                <a:gd name="T57" fmla="*/ 435 h 2315"/>
                <a:gd name="T58" fmla="*/ 2018 w 2161"/>
                <a:gd name="T59" fmla="*/ 435 h 2315"/>
                <a:gd name="T60" fmla="*/ 2101 w 2161"/>
                <a:gd name="T61" fmla="*/ 440 h 2315"/>
                <a:gd name="T62" fmla="*/ 2110 w 2161"/>
                <a:gd name="T63" fmla="*/ 609 h 2315"/>
                <a:gd name="T64" fmla="*/ 2129 w 2161"/>
                <a:gd name="T65" fmla="*/ 1018 h 2315"/>
                <a:gd name="T66" fmla="*/ 2154 w 2161"/>
                <a:gd name="T67" fmla="*/ 1516 h 2315"/>
                <a:gd name="T68" fmla="*/ 2161 w 2161"/>
                <a:gd name="T69" fmla="*/ 1956 h 2315"/>
                <a:gd name="T70" fmla="*/ 2149 w 2161"/>
                <a:gd name="T71" fmla="*/ 2178 h 23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1"/>
                <a:gd name="T109" fmla="*/ 0 h 2315"/>
                <a:gd name="T110" fmla="*/ 2161 w 2161"/>
                <a:gd name="T111" fmla="*/ 2315 h 23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1" h="2315">
                  <a:moveTo>
                    <a:pt x="2149" y="2178"/>
                  </a:moveTo>
                  <a:lnTo>
                    <a:pt x="2090" y="2213"/>
                  </a:lnTo>
                  <a:lnTo>
                    <a:pt x="1964" y="2252"/>
                  </a:lnTo>
                  <a:lnTo>
                    <a:pt x="1777" y="2287"/>
                  </a:lnTo>
                  <a:lnTo>
                    <a:pt x="1548" y="2312"/>
                  </a:lnTo>
                  <a:lnTo>
                    <a:pt x="1286" y="2315"/>
                  </a:lnTo>
                  <a:lnTo>
                    <a:pt x="1017" y="2300"/>
                  </a:lnTo>
                  <a:lnTo>
                    <a:pt x="744" y="2252"/>
                  </a:lnTo>
                  <a:lnTo>
                    <a:pt x="487" y="2165"/>
                  </a:lnTo>
                  <a:lnTo>
                    <a:pt x="265" y="2039"/>
                  </a:lnTo>
                  <a:lnTo>
                    <a:pt x="83" y="1861"/>
                  </a:lnTo>
                  <a:lnTo>
                    <a:pt x="71" y="1833"/>
                  </a:lnTo>
                  <a:lnTo>
                    <a:pt x="64" y="1782"/>
                  </a:lnTo>
                  <a:lnTo>
                    <a:pt x="55" y="1706"/>
                  </a:lnTo>
                  <a:lnTo>
                    <a:pt x="48" y="1615"/>
                  </a:lnTo>
                  <a:lnTo>
                    <a:pt x="40" y="1512"/>
                  </a:lnTo>
                  <a:lnTo>
                    <a:pt x="32" y="1393"/>
                  </a:lnTo>
                  <a:lnTo>
                    <a:pt x="27" y="1263"/>
                  </a:lnTo>
                  <a:lnTo>
                    <a:pt x="20" y="1128"/>
                  </a:lnTo>
                  <a:lnTo>
                    <a:pt x="12" y="986"/>
                  </a:lnTo>
                  <a:lnTo>
                    <a:pt x="4" y="843"/>
                  </a:lnTo>
                  <a:lnTo>
                    <a:pt x="8" y="717"/>
                  </a:lnTo>
                  <a:lnTo>
                    <a:pt x="8" y="594"/>
                  </a:lnTo>
                  <a:lnTo>
                    <a:pt x="8" y="475"/>
                  </a:lnTo>
                  <a:lnTo>
                    <a:pt x="4" y="364"/>
                  </a:lnTo>
                  <a:lnTo>
                    <a:pt x="4" y="262"/>
                  </a:lnTo>
                  <a:lnTo>
                    <a:pt x="4" y="174"/>
                  </a:lnTo>
                  <a:lnTo>
                    <a:pt x="0" y="104"/>
                  </a:lnTo>
                  <a:lnTo>
                    <a:pt x="0" y="48"/>
                  </a:lnTo>
                  <a:lnTo>
                    <a:pt x="0" y="12"/>
                  </a:lnTo>
                  <a:lnTo>
                    <a:pt x="0" y="0"/>
                  </a:lnTo>
                  <a:lnTo>
                    <a:pt x="91" y="21"/>
                  </a:lnTo>
                  <a:lnTo>
                    <a:pt x="111" y="28"/>
                  </a:lnTo>
                  <a:lnTo>
                    <a:pt x="127" y="37"/>
                  </a:lnTo>
                  <a:lnTo>
                    <a:pt x="138" y="40"/>
                  </a:lnTo>
                  <a:lnTo>
                    <a:pt x="147" y="40"/>
                  </a:lnTo>
                  <a:lnTo>
                    <a:pt x="154" y="44"/>
                  </a:lnTo>
                  <a:lnTo>
                    <a:pt x="159" y="48"/>
                  </a:lnTo>
                  <a:lnTo>
                    <a:pt x="170" y="48"/>
                  </a:lnTo>
                  <a:lnTo>
                    <a:pt x="178" y="51"/>
                  </a:lnTo>
                  <a:lnTo>
                    <a:pt x="198" y="60"/>
                  </a:lnTo>
                  <a:lnTo>
                    <a:pt x="222" y="64"/>
                  </a:lnTo>
                  <a:lnTo>
                    <a:pt x="384" y="115"/>
                  </a:lnTo>
                  <a:lnTo>
                    <a:pt x="538" y="162"/>
                  </a:lnTo>
                  <a:lnTo>
                    <a:pt x="685" y="206"/>
                  </a:lnTo>
                  <a:lnTo>
                    <a:pt x="832" y="246"/>
                  </a:lnTo>
                  <a:lnTo>
                    <a:pt x="978" y="278"/>
                  </a:lnTo>
                  <a:lnTo>
                    <a:pt x="1124" y="313"/>
                  </a:lnTo>
                  <a:lnTo>
                    <a:pt x="1275" y="341"/>
                  </a:lnTo>
                  <a:lnTo>
                    <a:pt x="1429" y="368"/>
                  </a:lnTo>
                  <a:lnTo>
                    <a:pt x="1591" y="392"/>
                  </a:lnTo>
                  <a:lnTo>
                    <a:pt x="1765" y="416"/>
                  </a:lnTo>
                  <a:lnTo>
                    <a:pt x="1813" y="424"/>
                  </a:lnTo>
                  <a:lnTo>
                    <a:pt x="1853" y="428"/>
                  </a:lnTo>
                  <a:lnTo>
                    <a:pt x="1884" y="432"/>
                  </a:lnTo>
                  <a:lnTo>
                    <a:pt x="1911" y="432"/>
                  </a:lnTo>
                  <a:lnTo>
                    <a:pt x="1936" y="435"/>
                  </a:lnTo>
                  <a:lnTo>
                    <a:pt x="1959" y="435"/>
                  </a:lnTo>
                  <a:lnTo>
                    <a:pt x="1987" y="435"/>
                  </a:lnTo>
                  <a:lnTo>
                    <a:pt x="2018" y="435"/>
                  </a:lnTo>
                  <a:lnTo>
                    <a:pt x="2054" y="435"/>
                  </a:lnTo>
                  <a:lnTo>
                    <a:pt x="2101" y="440"/>
                  </a:lnTo>
                  <a:lnTo>
                    <a:pt x="2101" y="484"/>
                  </a:lnTo>
                  <a:lnTo>
                    <a:pt x="2110" y="609"/>
                  </a:lnTo>
                  <a:lnTo>
                    <a:pt x="2117" y="792"/>
                  </a:lnTo>
                  <a:lnTo>
                    <a:pt x="2129" y="1018"/>
                  </a:lnTo>
                  <a:lnTo>
                    <a:pt x="2141" y="1267"/>
                  </a:lnTo>
                  <a:lnTo>
                    <a:pt x="2154" y="1516"/>
                  </a:lnTo>
                  <a:lnTo>
                    <a:pt x="2157" y="1754"/>
                  </a:lnTo>
                  <a:lnTo>
                    <a:pt x="2161" y="1956"/>
                  </a:lnTo>
                  <a:lnTo>
                    <a:pt x="2157" y="2102"/>
                  </a:lnTo>
                  <a:lnTo>
                    <a:pt x="2149" y="2178"/>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2" name="Freeform 339">
              <a:extLst>
                <a:ext uri="{FF2B5EF4-FFF2-40B4-BE49-F238E27FC236}">
                  <a16:creationId xmlns:a16="http://schemas.microsoft.com/office/drawing/2014/main" id="{664D7B9D-9BBB-4F22-8853-2EA1CA17B335}"/>
                </a:ext>
              </a:extLst>
            </p:cNvPr>
            <p:cNvSpPr>
              <a:spLocks/>
            </p:cNvSpPr>
            <p:nvPr/>
          </p:nvSpPr>
          <p:spPr bwMode="auto">
            <a:xfrm>
              <a:off x="3353" y="3004"/>
              <a:ext cx="169" cy="359"/>
            </a:xfrm>
            <a:custGeom>
              <a:avLst/>
              <a:gdLst>
                <a:gd name="T0" fmla="*/ 783 w 847"/>
                <a:gd name="T1" fmla="*/ 0 h 1794"/>
                <a:gd name="T2" fmla="*/ 712 w 847"/>
                <a:gd name="T3" fmla="*/ 16 h 1794"/>
                <a:gd name="T4" fmla="*/ 637 w 847"/>
                <a:gd name="T5" fmla="*/ 37 h 1794"/>
                <a:gd name="T6" fmla="*/ 561 w 847"/>
                <a:gd name="T7" fmla="*/ 48 h 1794"/>
                <a:gd name="T8" fmla="*/ 487 w 847"/>
                <a:gd name="T9" fmla="*/ 64 h 1794"/>
                <a:gd name="T10" fmla="*/ 411 w 847"/>
                <a:gd name="T11" fmla="*/ 72 h 1794"/>
                <a:gd name="T12" fmla="*/ 329 w 847"/>
                <a:gd name="T13" fmla="*/ 79 h 1794"/>
                <a:gd name="T14" fmla="*/ 249 w 847"/>
                <a:gd name="T15" fmla="*/ 88 h 1794"/>
                <a:gd name="T16" fmla="*/ 166 w 847"/>
                <a:gd name="T17" fmla="*/ 92 h 1794"/>
                <a:gd name="T18" fmla="*/ 83 w 847"/>
                <a:gd name="T19" fmla="*/ 95 h 1794"/>
                <a:gd name="T20" fmla="*/ 0 w 847"/>
                <a:gd name="T21" fmla="*/ 95 h 1794"/>
                <a:gd name="T22" fmla="*/ 111 w 847"/>
                <a:gd name="T23" fmla="*/ 1794 h 1794"/>
                <a:gd name="T24" fmla="*/ 123 w 847"/>
                <a:gd name="T25" fmla="*/ 1794 h 1794"/>
                <a:gd name="T26" fmla="*/ 158 w 847"/>
                <a:gd name="T27" fmla="*/ 1794 h 1794"/>
                <a:gd name="T28" fmla="*/ 214 w 847"/>
                <a:gd name="T29" fmla="*/ 1785 h 1794"/>
                <a:gd name="T30" fmla="*/ 285 w 847"/>
                <a:gd name="T31" fmla="*/ 1773 h 1794"/>
                <a:gd name="T32" fmla="*/ 368 w 847"/>
                <a:gd name="T33" fmla="*/ 1754 h 1794"/>
                <a:gd name="T34" fmla="*/ 455 w 847"/>
                <a:gd name="T35" fmla="*/ 1726 h 1794"/>
                <a:gd name="T36" fmla="*/ 550 w 847"/>
                <a:gd name="T37" fmla="*/ 1687 h 1794"/>
                <a:gd name="T38" fmla="*/ 645 w 847"/>
                <a:gd name="T39" fmla="*/ 1631 h 1794"/>
                <a:gd name="T40" fmla="*/ 740 w 847"/>
                <a:gd name="T41" fmla="*/ 1564 h 1794"/>
                <a:gd name="T42" fmla="*/ 823 w 847"/>
                <a:gd name="T43" fmla="*/ 1477 h 1794"/>
                <a:gd name="T44" fmla="*/ 843 w 847"/>
                <a:gd name="T45" fmla="*/ 1414 h 1794"/>
                <a:gd name="T46" fmla="*/ 847 w 847"/>
                <a:gd name="T47" fmla="*/ 1291 h 1794"/>
                <a:gd name="T48" fmla="*/ 847 w 847"/>
                <a:gd name="T49" fmla="*/ 1125 h 1794"/>
                <a:gd name="T50" fmla="*/ 839 w 847"/>
                <a:gd name="T51" fmla="*/ 926 h 1794"/>
                <a:gd name="T52" fmla="*/ 827 w 847"/>
                <a:gd name="T53" fmla="*/ 717 h 1794"/>
                <a:gd name="T54" fmla="*/ 811 w 847"/>
                <a:gd name="T55" fmla="*/ 507 h 1794"/>
                <a:gd name="T56" fmla="*/ 795 w 847"/>
                <a:gd name="T57" fmla="*/ 317 h 1794"/>
                <a:gd name="T58" fmla="*/ 783 w 847"/>
                <a:gd name="T59" fmla="*/ 162 h 1794"/>
                <a:gd name="T60" fmla="*/ 776 w 847"/>
                <a:gd name="T61" fmla="*/ 60 h 1794"/>
                <a:gd name="T62" fmla="*/ 772 w 847"/>
                <a:gd name="T63" fmla="*/ 21 h 1794"/>
                <a:gd name="T64" fmla="*/ 783 w 847"/>
                <a:gd name="T65" fmla="*/ 0 h 17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7"/>
                <a:gd name="T100" fmla="*/ 0 h 1794"/>
                <a:gd name="T101" fmla="*/ 847 w 847"/>
                <a:gd name="T102" fmla="*/ 1794 h 17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7" h="1794">
                  <a:moveTo>
                    <a:pt x="783" y="0"/>
                  </a:moveTo>
                  <a:lnTo>
                    <a:pt x="712" y="16"/>
                  </a:lnTo>
                  <a:lnTo>
                    <a:pt x="637" y="37"/>
                  </a:lnTo>
                  <a:lnTo>
                    <a:pt x="561" y="48"/>
                  </a:lnTo>
                  <a:lnTo>
                    <a:pt x="487" y="64"/>
                  </a:lnTo>
                  <a:lnTo>
                    <a:pt x="411" y="72"/>
                  </a:lnTo>
                  <a:lnTo>
                    <a:pt x="329" y="79"/>
                  </a:lnTo>
                  <a:lnTo>
                    <a:pt x="249" y="88"/>
                  </a:lnTo>
                  <a:lnTo>
                    <a:pt x="166" y="92"/>
                  </a:lnTo>
                  <a:lnTo>
                    <a:pt x="83" y="95"/>
                  </a:lnTo>
                  <a:lnTo>
                    <a:pt x="0" y="95"/>
                  </a:lnTo>
                  <a:lnTo>
                    <a:pt x="111" y="1794"/>
                  </a:lnTo>
                  <a:lnTo>
                    <a:pt x="123" y="1794"/>
                  </a:lnTo>
                  <a:lnTo>
                    <a:pt x="158" y="1794"/>
                  </a:lnTo>
                  <a:lnTo>
                    <a:pt x="214" y="1785"/>
                  </a:lnTo>
                  <a:lnTo>
                    <a:pt x="285" y="1773"/>
                  </a:lnTo>
                  <a:lnTo>
                    <a:pt x="368" y="1754"/>
                  </a:lnTo>
                  <a:lnTo>
                    <a:pt x="455" y="1726"/>
                  </a:lnTo>
                  <a:lnTo>
                    <a:pt x="550" y="1687"/>
                  </a:lnTo>
                  <a:lnTo>
                    <a:pt x="645" y="1631"/>
                  </a:lnTo>
                  <a:lnTo>
                    <a:pt x="740" y="1564"/>
                  </a:lnTo>
                  <a:lnTo>
                    <a:pt x="823" y="1477"/>
                  </a:lnTo>
                  <a:lnTo>
                    <a:pt x="843" y="1414"/>
                  </a:lnTo>
                  <a:lnTo>
                    <a:pt x="847" y="1291"/>
                  </a:lnTo>
                  <a:lnTo>
                    <a:pt x="847" y="1125"/>
                  </a:lnTo>
                  <a:lnTo>
                    <a:pt x="839" y="926"/>
                  </a:lnTo>
                  <a:lnTo>
                    <a:pt x="827" y="717"/>
                  </a:lnTo>
                  <a:lnTo>
                    <a:pt x="811" y="507"/>
                  </a:lnTo>
                  <a:lnTo>
                    <a:pt x="795" y="317"/>
                  </a:lnTo>
                  <a:lnTo>
                    <a:pt x="783" y="162"/>
                  </a:lnTo>
                  <a:lnTo>
                    <a:pt x="776" y="60"/>
                  </a:lnTo>
                  <a:lnTo>
                    <a:pt x="772" y="21"/>
                  </a:lnTo>
                  <a:lnTo>
                    <a:pt x="783" y="0"/>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3" name="Freeform 340">
              <a:extLst>
                <a:ext uri="{FF2B5EF4-FFF2-40B4-BE49-F238E27FC236}">
                  <a16:creationId xmlns:a16="http://schemas.microsoft.com/office/drawing/2014/main" id="{A1E78775-264E-4BE8-9EC5-5CCB25D02172}"/>
                </a:ext>
              </a:extLst>
            </p:cNvPr>
            <p:cNvSpPr>
              <a:spLocks/>
            </p:cNvSpPr>
            <p:nvPr/>
          </p:nvSpPr>
          <p:spPr bwMode="auto">
            <a:xfrm>
              <a:off x="3543" y="2832"/>
              <a:ext cx="349" cy="449"/>
            </a:xfrm>
            <a:custGeom>
              <a:avLst/>
              <a:gdLst>
                <a:gd name="T0" fmla="*/ 1733 w 1749"/>
                <a:gd name="T1" fmla="*/ 12 h 2245"/>
                <a:gd name="T2" fmla="*/ 1706 w 1749"/>
                <a:gd name="T3" fmla="*/ 52 h 2245"/>
                <a:gd name="T4" fmla="*/ 1654 w 1749"/>
                <a:gd name="T5" fmla="*/ 116 h 2245"/>
                <a:gd name="T6" fmla="*/ 1528 w 1749"/>
                <a:gd name="T7" fmla="*/ 218 h 2245"/>
                <a:gd name="T8" fmla="*/ 1286 w 1749"/>
                <a:gd name="T9" fmla="*/ 353 h 2245"/>
                <a:gd name="T10" fmla="*/ 1056 w 1749"/>
                <a:gd name="T11" fmla="*/ 459 h 2245"/>
                <a:gd name="T12" fmla="*/ 954 w 1749"/>
                <a:gd name="T13" fmla="*/ 500 h 2245"/>
                <a:gd name="T14" fmla="*/ 843 w 1749"/>
                <a:gd name="T15" fmla="*/ 535 h 2245"/>
                <a:gd name="T16" fmla="*/ 736 w 1749"/>
                <a:gd name="T17" fmla="*/ 570 h 2245"/>
                <a:gd name="T18" fmla="*/ 621 w 1749"/>
                <a:gd name="T19" fmla="*/ 606 h 2245"/>
                <a:gd name="T20" fmla="*/ 511 w 1749"/>
                <a:gd name="T21" fmla="*/ 637 h 2245"/>
                <a:gd name="T22" fmla="*/ 400 w 1749"/>
                <a:gd name="T23" fmla="*/ 674 h 2245"/>
                <a:gd name="T24" fmla="*/ 289 w 1749"/>
                <a:gd name="T25" fmla="*/ 705 h 2245"/>
                <a:gd name="T26" fmla="*/ 174 w 1749"/>
                <a:gd name="T27" fmla="*/ 741 h 2245"/>
                <a:gd name="T28" fmla="*/ 59 w 1749"/>
                <a:gd name="T29" fmla="*/ 780 h 2245"/>
                <a:gd name="T30" fmla="*/ 0 w 1749"/>
                <a:gd name="T31" fmla="*/ 812 h 2245"/>
                <a:gd name="T32" fmla="*/ 0 w 1749"/>
                <a:gd name="T33" fmla="*/ 947 h 2245"/>
                <a:gd name="T34" fmla="*/ 0 w 1749"/>
                <a:gd name="T35" fmla="*/ 1279 h 2245"/>
                <a:gd name="T36" fmla="*/ 16 w 1749"/>
                <a:gd name="T37" fmla="*/ 1683 h 2245"/>
                <a:gd name="T38" fmla="*/ 47 w 1749"/>
                <a:gd name="T39" fmla="*/ 2039 h 2245"/>
                <a:gd name="T40" fmla="*/ 106 w 1749"/>
                <a:gd name="T41" fmla="*/ 2225 h 2245"/>
                <a:gd name="T42" fmla="*/ 229 w 1749"/>
                <a:gd name="T43" fmla="*/ 2237 h 2245"/>
                <a:gd name="T44" fmla="*/ 419 w 1749"/>
                <a:gd name="T45" fmla="*/ 2165 h 2245"/>
                <a:gd name="T46" fmla="*/ 637 w 1749"/>
                <a:gd name="T47" fmla="*/ 2039 h 2245"/>
                <a:gd name="T48" fmla="*/ 838 w 1749"/>
                <a:gd name="T49" fmla="*/ 1901 h 2245"/>
                <a:gd name="T50" fmla="*/ 986 w 1749"/>
                <a:gd name="T51" fmla="*/ 1782 h 2245"/>
                <a:gd name="T52" fmla="*/ 1069 w 1749"/>
                <a:gd name="T53" fmla="*/ 1690 h 2245"/>
                <a:gd name="T54" fmla="*/ 1183 w 1749"/>
                <a:gd name="T55" fmla="*/ 1556 h 2245"/>
                <a:gd name="T56" fmla="*/ 1298 w 1749"/>
                <a:gd name="T57" fmla="*/ 1405 h 2245"/>
                <a:gd name="T58" fmla="*/ 1401 w 1749"/>
                <a:gd name="T59" fmla="*/ 1271 h 2245"/>
                <a:gd name="T60" fmla="*/ 1460 w 1749"/>
                <a:gd name="T61" fmla="*/ 1184 h 2245"/>
                <a:gd name="T62" fmla="*/ 1579 w 1749"/>
                <a:gd name="T63" fmla="*/ 935 h 2245"/>
                <a:gd name="T64" fmla="*/ 1658 w 1749"/>
                <a:gd name="T65" fmla="*/ 626 h 2245"/>
                <a:gd name="T66" fmla="*/ 1710 w 1749"/>
                <a:gd name="T67" fmla="*/ 322 h 2245"/>
                <a:gd name="T68" fmla="*/ 1741 w 1749"/>
                <a:gd name="T69" fmla="*/ 91 h 2245"/>
                <a:gd name="T70" fmla="*/ 1749 w 1749"/>
                <a:gd name="T71" fmla="*/ 0 h 22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9"/>
                <a:gd name="T109" fmla="*/ 0 h 2245"/>
                <a:gd name="T110" fmla="*/ 1749 w 1749"/>
                <a:gd name="T111" fmla="*/ 2245 h 22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9" h="2245">
                  <a:moveTo>
                    <a:pt x="1749" y="0"/>
                  </a:moveTo>
                  <a:lnTo>
                    <a:pt x="1733" y="12"/>
                  </a:lnTo>
                  <a:lnTo>
                    <a:pt x="1722" y="28"/>
                  </a:lnTo>
                  <a:lnTo>
                    <a:pt x="1706" y="52"/>
                  </a:lnTo>
                  <a:lnTo>
                    <a:pt x="1685" y="79"/>
                  </a:lnTo>
                  <a:lnTo>
                    <a:pt x="1654" y="116"/>
                  </a:lnTo>
                  <a:lnTo>
                    <a:pt x="1602" y="163"/>
                  </a:lnTo>
                  <a:lnTo>
                    <a:pt x="1528" y="218"/>
                  </a:lnTo>
                  <a:lnTo>
                    <a:pt x="1424" y="282"/>
                  </a:lnTo>
                  <a:lnTo>
                    <a:pt x="1286" y="353"/>
                  </a:lnTo>
                  <a:lnTo>
                    <a:pt x="1108" y="440"/>
                  </a:lnTo>
                  <a:lnTo>
                    <a:pt x="1056" y="459"/>
                  </a:lnTo>
                  <a:lnTo>
                    <a:pt x="1005" y="479"/>
                  </a:lnTo>
                  <a:lnTo>
                    <a:pt x="954" y="500"/>
                  </a:lnTo>
                  <a:lnTo>
                    <a:pt x="898" y="515"/>
                  </a:lnTo>
                  <a:lnTo>
                    <a:pt x="843" y="535"/>
                  </a:lnTo>
                  <a:lnTo>
                    <a:pt x="791" y="551"/>
                  </a:lnTo>
                  <a:lnTo>
                    <a:pt x="736" y="570"/>
                  </a:lnTo>
                  <a:lnTo>
                    <a:pt x="680" y="586"/>
                  </a:lnTo>
                  <a:lnTo>
                    <a:pt x="621" y="606"/>
                  </a:lnTo>
                  <a:lnTo>
                    <a:pt x="565" y="622"/>
                  </a:lnTo>
                  <a:lnTo>
                    <a:pt x="511" y="637"/>
                  </a:lnTo>
                  <a:lnTo>
                    <a:pt x="455" y="653"/>
                  </a:lnTo>
                  <a:lnTo>
                    <a:pt x="400" y="674"/>
                  </a:lnTo>
                  <a:lnTo>
                    <a:pt x="344" y="690"/>
                  </a:lnTo>
                  <a:lnTo>
                    <a:pt x="289" y="705"/>
                  </a:lnTo>
                  <a:lnTo>
                    <a:pt x="233" y="725"/>
                  </a:lnTo>
                  <a:lnTo>
                    <a:pt x="174" y="741"/>
                  </a:lnTo>
                  <a:lnTo>
                    <a:pt x="118" y="760"/>
                  </a:lnTo>
                  <a:lnTo>
                    <a:pt x="59" y="780"/>
                  </a:lnTo>
                  <a:lnTo>
                    <a:pt x="4" y="801"/>
                  </a:lnTo>
                  <a:lnTo>
                    <a:pt x="0" y="812"/>
                  </a:lnTo>
                  <a:lnTo>
                    <a:pt x="0" y="848"/>
                  </a:lnTo>
                  <a:lnTo>
                    <a:pt x="0" y="947"/>
                  </a:lnTo>
                  <a:lnTo>
                    <a:pt x="0" y="1097"/>
                  </a:lnTo>
                  <a:lnTo>
                    <a:pt x="0" y="1279"/>
                  </a:lnTo>
                  <a:lnTo>
                    <a:pt x="7" y="1481"/>
                  </a:lnTo>
                  <a:lnTo>
                    <a:pt x="16" y="1683"/>
                  </a:lnTo>
                  <a:lnTo>
                    <a:pt x="27" y="1873"/>
                  </a:lnTo>
                  <a:lnTo>
                    <a:pt x="47" y="2039"/>
                  </a:lnTo>
                  <a:lnTo>
                    <a:pt x="71" y="2162"/>
                  </a:lnTo>
                  <a:lnTo>
                    <a:pt x="106" y="2225"/>
                  </a:lnTo>
                  <a:lnTo>
                    <a:pt x="158" y="2245"/>
                  </a:lnTo>
                  <a:lnTo>
                    <a:pt x="229" y="2237"/>
                  </a:lnTo>
                  <a:lnTo>
                    <a:pt x="320" y="2209"/>
                  </a:lnTo>
                  <a:lnTo>
                    <a:pt x="419" y="2165"/>
                  </a:lnTo>
                  <a:lnTo>
                    <a:pt x="526" y="2106"/>
                  </a:lnTo>
                  <a:lnTo>
                    <a:pt x="637" y="2039"/>
                  </a:lnTo>
                  <a:lnTo>
                    <a:pt x="740" y="1972"/>
                  </a:lnTo>
                  <a:lnTo>
                    <a:pt x="838" y="1901"/>
                  </a:lnTo>
                  <a:lnTo>
                    <a:pt x="922" y="1838"/>
                  </a:lnTo>
                  <a:lnTo>
                    <a:pt x="986" y="1782"/>
                  </a:lnTo>
                  <a:lnTo>
                    <a:pt x="1025" y="1742"/>
                  </a:lnTo>
                  <a:lnTo>
                    <a:pt x="1069" y="1690"/>
                  </a:lnTo>
                  <a:lnTo>
                    <a:pt x="1124" y="1627"/>
                  </a:lnTo>
                  <a:lnTo>
                    <a:pt x="1183" y="1556"/>
                  </a:lnTo>
                  <a:lnTo>
                    <a:pt x="1243" y="1481"/>
                  </a:lnTo>
                  <a:lnTo>
                    <a:pt x="1298" y="1405"/>
                  </a:lnTo>
                  <a:lnTo>
                    <a:pt x="1354" y="1334"/>
                  </a:lnTo>
                  <a:lnTo>
                    <a:pt x="1401" y="1271"/>
                  </a:lnTo>
                  <a:lnTo>
                    <a:pt x="1437" y="1220"/>
                  </a:lnTo>
                  <a:lnTo>
                    <a:pt x="1460" y="1184"/>
                  </a:lnTo>
                  <a:lnTo>
                    <a:pt x="1523" y="1069"/>
                  </a:lnTo>
                  <a:lnTo>
                    <a:pt x="1579" y="935"/>
                  </a:lnTo>
                  <a:lnTo>
                    <a:pt x="1622" y="780"/>
                  </a:lnTo>
                  <a:lnTo>
                    <a:pt x="1658" y="626"/>
                  </a:lnTo>
                  <a:lnTo>
                    <a:pt x="1690" y="468"/>
                  </a:lnTo>
                  <a:lnTo>
                    <a:pt x="1710" y="322"/>
                  </a:lnTo>
                  <a:lnTo>
                    <a:pt x="1729" y="195"/>
                  </a:lnTo>
                  <a:lnTo>
                    <a:pt x="1741" y="91"/>
                  </a:lnTo>
                  <a:lnTo>
                    <a:pt x="1745" y="24"/>
                  </a:lnTo>
                  <a:lnTo>
                    <a:pt x="1749" y="0"/>
                  </a:lnTo>
                  <a:close/>
                </a:path>
              </a:pathLst>
            </a:custGeom>
            <a:solidFill>
              <a:srgbClr val="FF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4" name="Freeform 341">
              <a:extLst>
                <a:ext uri="{FF2B5EF4-FFF2-40B4-BE49-F238E27FC236}">
                  <a16:creationId xmlns:a16="http://schemas.microsoft.com/office/drawing/2014/main" id="{9CA9BF5F-411F-4869-80DF-F8CF8C1EAF69}"/>
                </a:ext>
              </a:extLst>
            </p:cNvPr>
            <p:cNvSpPr>
              <a:spLocks/>
            </p:cNvSpPr>
            <p:nvPr/>
          </p:nvSpPr>
          <p:spPr bwMode="auto">
            <a:xfrm>
              <a:off x="880" y="2259"/>
              <a:ext cx="161" cy="327"/>
            </a:xfrm>
            <a:custGeom>
              <a:avLst/>
              <a:gdLst>
                <a:gd name="T0" fmla="*/ 294 w 804"/>
                <a:gd name="T1" fmla="*/ 36 h 1631"/>
                <a:gd name="T2" fmla="*/ 301 w 804"/>
                <a:gd name="T3" fmla="*/ 67 h 1631"/>
                <a:gd name="T4" fmla="*/ 329 w 804"/>
                <a:gd name="T5" fmla="*/ 162 h 1631"/>
                <a:gd name="T6" fmla="*/ 368 w 804"/>
                <a:gd name="T7" fmla="*/ 301 h 1631"/>
                <a:gd name="T8" fmla="*/ 416 w 804"/>
                <a:gd name="T9" fmla="*/ 472 h 1631"/>
                <a:gd name="T10" fmla="*/ 472 w 804"/>
                <a:gd name="T11" fmla="*/ 661 h 1631"/>
                <a:gd name="T12" fmla="*/ 531 w 804"/>
                <a:gd name="T13" fmla="*/ 851 h 1631"/>
                <a:gd name="T14" fmla="*/ 586 w 804"/>
                <a:gd name="T15" fmla="*/ 1033 h 1631"/>
                <a:gd name="T16" fmla="*/ 637 w 804"/>
                <a:gd name="T17" fmla="*/ 1192 h 1631"/>
                <a:gd name="T18" fmla="*/ 681 w 804"/>
                <a:gd name="T19" fmla="*/ 1310 h 1631"/>
                <a:gd name="T20" fmla="*/ 713 w 804"/>
                <a:gd name="T21" fmla="*/ 1377 h 1631"/>
                <a:gd name="T22" fmla="*/ 721 w 804"/>
                <a:gd name="T23" fmla="*/ 1393 h 1631"/>
                <a:gd name="T24" fmla="*/ 732 w 804"/>
                <a:gd name="T25" fmla="*/ 1409 h 1631"/>
                <a:gd name="T26" fmla="*/ 741 w 804"/>
                <a:gd name="T27" fmla="*/ 1421 h 1631"/>
                <a:gd name="T28" fmla="*/ 748 w 804"/>
                <a:gd name="T29" fmla="*/ 1437 h 1631"/>
                <a:gd name="T30" fmla="*/ 757 w 804"/>
                <a:gd name="T31" fmla="*/ 1449 h 1631"/>
                <a:gd name="T32" fmla="*/ 769 w 804"/>
                <a:gd name="T33" fmla="*/ 1465 h 1631"/>
                <a:gd name="T34" fmla="*/ 776 w 804"/>
                <a:gd name="T35" fmla="*/ 1477 h 1631"/>
                <a:gd name="T36" fmla="*/ 785 w 804"/>
                <a:gd name="T37" fmla="*/ 1488 h 1631"/>
                <a:gd name="T38" fmla="*/ 796 w 804"/>
                <a:gd name="T39" fmla="*/ 1504 h 1631"/>
                <a:gd name="T40" fmla="*/ 804 w 804"/>
                <a:gd name="T41" fmla="*/ 1516 h 1631"/>
                <a:gd name="T42" fmla="*/ 732 w 804"/>
                <a:gd name="T43" fmla="*/ 1631 h 1631"/>
                <a:gd name="T44" fmla="*/ 713 w 804"/>
                <a:gd name="T45" fmla="*/ 1564 h 1631"/>
                <a:gd name="T46" fmla="*/ 658 w 804"/>
                <a:gd name="T47" fmla="*/ 1425 h 1631"/>
                <a:gd name="T48" fmla="*/ 579 w 804"/>
                <a:gd name="T49" fmla="*/ 1239 h 1631"/>
                <a:gd name="T50" fmla="*/ 479 w 804"/>
                <a:gd name="T51" fmla="*/ 1018 h 1631"/>
                <a:gd name="T52" fmla="*/ 368 w 804"/>
                <a:gd name="T53" fmla="*/ 780 h 1631"/>
                <a:gd name="T54" fmla="*/ 262 w 804"/>
                <a:gd name="T55" fmla="*/ 546 h 1631"/>
                <a:gd name="T56" fmla="*/ 159 w 804"/>
                <a:gd name="T57" fmla="*/ 337 h 1631"/>
                <a:gd name="T58" fmla="*/ 79 w 804"/>
                <a:gd name="T59" fmla="*/ 162 h 1631"/>
                <a:gd name="T60" fmla="*/ 21 w 804"/>
                <a:gd name="T61" fmla="*/ 44 h 1631"/>
                <a:gd name="T62" fmla="*/ 0 w 804"/>
                <a:gd name="T63" fmla="*/ 0 h 1631"/>
                <a:gd name="T64" fmla="*/ 294 w 804"/>
                <a:gd name="T65" fmla="*/ 36 h 16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4"/>
                <a:gd name="T100" fmla="*/ 0 h 1631"/>
                <a:gd name="T101" fmla="*/ 804 w 804"/>
                <a:gd name="T102" fmla="*/ 1631 h 16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4" h="1631">
                  <a:moveTo>
                    <a:pt x="294" y="36"/>
                  </a:moveTo>
                  <a:lnTo>
                    <a:pt x="301" y="67"/>
                  </a:lnTo>
                  <a:lnTo>
                    <a:pt x="329" y="162"/>
                  </a:lnTo>
                  <a:lnTo>
                    <a:pt x="368" y="301"/>
                  </a:lnTo>
                  <a:lnTo>
                    <a:pt x="416" y="472"/>
                  </a:lnTo>
                  <a:lnTo>
                    <a:pt x="472" y="661"/>
                  </a:lnTo>
                  <a:lnTo>
                    <a:pt x="531" y="851"/>
                  </a:lnTo>
                  <a:lnTo>
                    <a:pt x="586" y="1033"/>
                  </a:lnTo>
                  <a:lnTo>
                    <a:pt x="637" y="1192"/>
                  </a:lnTo>
                  <a:lnTo>
                    <a:pt x="681" y="1310"/>
                  </a:lnTo>
                  <a:lnTo>
                    <a:pt x="713" y="1377"/>
                  </a:lnTo>
                  <a:lnTo>
                    <a:pt x="721" y="1393"/>
                  </a:lnTo>
                  <a:lnTo>
                    <a:pt x="732" y="1409"/>
                  </a:lnTo>
                  <a:lnTo>
                    <a:pt x="741" y="1421"/>
                  </a:lnTo>
                  <a:lnTo>
                    <a:pt x="748" y="1437"/>
                  </a:lnTo>
                  <a:lnTo>
                    <a:pt x="757" y="1449"/>
                  </a:lnTo>
                  <a:lnTo>
                    <a:pt x="769" y="1465"/>
                  </a:lnTo>
                  <a:lnTo>
                    <a:pt x="776" y="1477"/>
                  </a:lnTo>
                  <a:lnTo>
                    <a:pt x="785" y="1488"/>
                  </a:lnTo>
                  <a:lnTo>
                    <a:pt x="796" y="1504"/>
                  </a:lnTo>
                  <a:lnTo>
                    <a:pt x="804" y="1516"/>
                  </a:lnTo>
                  <a:lnTo>
                    <a:pt x="732" y="1631"/>
                  </a:lnTo>
                  <a:lnTo>
                    <a:pt x="713" y="1564"/>
                  </a:lnTo>
                  <a:lnTo>
                    <a:pt x="658" y="1425"/>
                  </a:lnTo>
                  <a:lnTo>
                    <a:pt x="579" y="1239"/>
                  </a:lnTo>
                  <a:lnTo>
                    <a:pt x="479" y="1018"/>
                  </a:lnTo>
                  <a:lnTo>
                    <a:pt x="368" y="780"/>
                  </a:lnTo>
                  <a:lnTo>
                    <a:pt x="262" y="546"/>
                  </a:lnTo>
                  <a:lnTo>
                    <a:pt x="159" y="337"/>
                  </a:lnTo>
                  <a:lnTo>
                    <a:pt x="79" y="162"/>
                  </a:lnTo>
                  <a:lnTo>
                    <a:pt x="21" y="44"/>
                  </a:lnTo>
                  <a:lnTo>
                    <a:pt x="0" y="0"/>
                  </a:lnTo>
                  <a:lnTo>
                    <a:pt x="294" y="36"/>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5" name="Freeform 342">
              <a:extLst>
                <a:ext uri="{FF2B5EF4-FFF2-40B4-BE49-F238E27FC236}">
                  <a16:creationId xmlns:a16="http://schemas.microsoft.com/office/drawing/2014/main" id="{16F9E447-CFDE-4512-A4CF-44DC09F51DE9}"/>
                </a:ext>
              </a:extLst>
            </p:cNvPr>
            <p:cNvSpPr>
              <a:spLocks/>
            </p:cNvSpPr>
            <p:nvPr/>
          </p:nvSpPr>
          <p:spPr bwMode="auto">
            <a:xfrm>
              <a:off x="1332" y="2311"/>
              <a:ext cx="133" cy="340"/>
            </a:xfrm>
            <a:custGeom>
              <a:avLst/>
              <a:gdLst>
                <a:gd name="T0" fmla="*/ 662 w 662"/>
                <a:gd name="T1" fmla="*/ 1588 h 1703"/>
                <a:gd name="T2" fmla="*/ 622 w 662"/>
                <a:gd name="T3" fmla="*/ 1425 h 1703"/>
                <a:gd name="T4" fmla="*/ 578 w 662"/>
                <a:gd name="T5" fmla="*/ 1240 h 1703"/>
                <a:gd name="T6" fmla="*/ 531 w 662"/>
                <a:gd name="T7" fmla="*/ 1037 h 1703"/>
                <a:gd name="T8" fmla="*/ 483 w 662"/>
                <a:gd name="T9" fmla="*/ 831 h 1703"/>
                <a:gd name="T10" fmla="*/ 432 w 662"/>
                <a:gd name="T11" fmla="*/ 625 h 1703"/>
                <a:gd name="T12" fmla="*/ 388 w 662"/>
                <a:gd name="T13" fmla="*/ 435 h 1703"/>
                <a:gd name="T14" fmla="*/ 349 w 662"/>
                <a:gd name="T15" fmla="*/ 270 h 1703"/>
                <a:gd name="T16" fmla="*/ 317 w 662"/>
                <a:gd name="T17" fmla="*/ 139 h 1703"/>
                <a:gd name="T18" fmla="*/ 298 w 662"/>
                <a:gd name="T19" fmla="*/ 52 h 1703"/>
                <a:gd name="T20" fmla="*/ 289 w 662"/>
                <a:gd name="T21" fmla="*/ 20 h 1703"/>
                <a:gd name="T22" fmla="*/ 0 w 662"/>
                <a:gd name="T23" fmla="*/ 0 h 1703"/>
                <a:gd name="T24" fmla="*/ 16 w 662"/>
                <a:gd name="T25" fmla="*/ 44 h 1703"/>
                <a:gd name="T26" fmla="*/ 52 w 662"/>
                <a:gd name="T27" fmla="*/ 162 h 1703"/>
                <a:gd name="T28" fmla="*/ 108 w 662"/>
                <a:gd name="T29" fmla="*/ 337 h 1703"/>
                <a:gd name="T30" fmla="*/ 171 w 662"/>
                <a:gd name="T31" fmla="*/ 555 h 1703"/>
                <a:gd name="T32" fmla="*/ 242 w 662"/>
                <a:gd name="T33" fmla="*/ 792 h 1703"/>
                <a:gd name="T34" fmla="*/ 314 w 662"/>
                <a:gd name="T35" fmla="*/ 1034 h 1703"/>
                <a:gd name="T36" fmla="*/ 381 w 662"/>
                <a:gd name="T37" fmla="*/ 1266 h 1703"/>
                <a:gd name="T38" fmla="*/ 436 w 662"/>
                <a:gd name="T39" fmla="*/ 1465 h 1703"/>
                <a:gd name="T40" fmla="*/ 472 w 662"/>
                <a:gd name="T41" fmla="*/ 1620 h 1703"/>
                <a:gd name="T42" fmla="*/ 483 w 662"/>
                <a:gd name="T43" fmla="*/ 1703 h 1703"/>
                <a:gd name="T44" fmla="*/ 662 w 662"/>
                <a:gd name="T45" fmla="*/ 1588 h 17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2"/>
                <a:gd name="T70" fmla="*/ 0 h 1703"/>
                <a:gd name="T71" fmla="*/ 662 w 662"/>
                <a:gd name="T72" fmla="*/ 1703 h 17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2" h="1703">
                  <a:moveTo>
                    <a:pt x="662" y="1588"/>
                  </a:moveTo>
                  <a:lnTo>
                    <a:pt x="622" y="1425"/>
                  </a:lnTo>
                  <a:lnTo>
                    <a:pt x="578" y="1240"/>
                  </a:lnTo>
                  <a:lnTo>
                    <a:pt x="531" y="1037"/>
                  </a:lnTo>
                  <a:lnTo>
                    <a:pt x="483" y="831"/>
                  </a:lnTo>
                  <a:lnTo>
                    <a:pt x="432" y="625"/>
                  </a:lnTo>
                  <a:lnTo>
                    <a:pt x="388" y="435"/>
                  </a:lnTo>
                  <a:lnTo>
                    <a:pt x="349" y="270"/>
                  </a:lnTo>
                  <a:lnTo>
                    <a:pt x="317" y="139"/>
                  </a:lnTo>
                  <a:lnTo>
                    <a:pt x="298" y="52"/>
                  </a:lnTo>
                  <a:lnTo>
                    <a:pt x="289" y="20"/>
                  </a:lnTo>
                  <a:lnTo>
                    <a:pt x="0" y="0"/>
                  </a:lnTo>
                  <a:lnTo>
                    <a:pt x="16" y="44"/>
                  </a:lnTo>
                  <a:lnTo>
                    <a:pt x="52" y="162"/>
                  </a:lnTo>
                  <a:lnTo>
                    <a:pt x="108" y="337"/>
                  </a:lnTo>
                  <a:lnTo>
                    <a:pt x="171" y="555"/>
                  </a:lnTo>
                  <a:lnTo>
                    <a:pt x="242" y="792"/>
                  </a:lnTo>
                  <a:lnTo>
                    <a:pt x="314" y="1034"/>
                  </a:lnTo>
                  <a:lnTo>
                    <a:pt x="381" y="1266"/>
                  </a:lnTo>
                  <a:lnTo>
                    <a:pt x="436" y="1465"/>
                  </a:lnTo>
                  <a:lnTo>
                    <a:pt x="472" y="1620"/>
                  </a:lnTo>
                  <a:lnTo>
                    <a:pt x="483" y="1703"/>
                  </a:lnTo>
                  <a:lnTo>
                    <a:pt x="662" y="1588"/>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6" name="Freeform 343">
              <a:extLst>
                <a:ext uri="{FF2B5EF4-FFF2-40B4-BE49-F238E27FC236}">
                  <a16:creationId xmlns:a16="http://schemas.microsoft.com/office/drawing/2014/main" id="{B8B28C69-20CF-469E-966C-BCF854E961F1}"/>
                </a:ext>
              </a:extLst>
            </p:cNvPr>
            <p:cNvSpPr>
              <a:spLocks/>
            </p:cNvSpPr>
            <p:nvPr/>
          </p:nvSpPr>
          <p:spPr bwMode="auto">
            <a:xfrm>
              <a:off x="1632" y="2345"/>
              <a:ext cx="105" cy="396"/>
            </a:xfrm>
            <a:custGeom>
              <a:avLst/>
              <a:gdLst>
                <a:gd name="T0" fmla="*/ 526 w 526"/>
                <a:gd name="T1" fmla="*/ 1872 h 1979"/>
                <a:gd name="T2" fmla="*/ 510 w 526"/>
                <a:gd name="T3" fmla="*/ 1785 h 1979"/>
                <a:gd name="T4" fmla="*/ 491 w 526"/>
                <a:gd name="T5" fmla="*/ 1627 h 1979"/>
                <a:gd name="T6" fmla="*/ 466 w 526"/>
                <a:gd name="T7" fmla="*/ 1417 h 1979"/>
                <a:gd name="T8" fmla="*/ 438 w 526"/>
                <a:gd name="T9" fmla="*/ 1175 h 1979"/>
                <a:gd name="T10" fmla="*/ 415 w 526"/>
                <a:gd name="T11" fmla="*/ 914 h 1979"/>
                <a:gd name="T12" fmla="*/ 387 w 526"/>
                <a:gd name="T13" fmla="*/ 660 h 1979"/>
                <a:gd name="T14" fmla="*/ 364 w 526"/>
                <a:gd name="T15" fmla="*/ 428 h 1979"/>
                <a:gd name="T16" fmla="*/ 343 w 526"/>
                <a:gd name="T17" fmla="*/ 241 h 1979"/>
                <a:gd name="T18" fmla="*/ 332 w 526"/>
                <a:gd name="T19" fmla="*/ 111 h 1979"/>
                <a:gd name="T20" fmla="*/ 328 w 526"/>
                <a:gd name="T21" fmla="*/ 67 h 1979"/>
                <a:gd name="T22" fmla="*/ 31 w 526"/>
                <a:gd name="T23" fmla="*/ 4 h 1979"/>
                <a:gd name="T24" fmla="*/ 0 w 526"/>
                <a:gd name="T25" fmla="*/ 0 h 1979"/>
                <a:gd name="T26" fmla="*/ 3 w 526"/>
                <a:gd name="T27" fmla="*/ 16 h 1979"/>
                <a:gd name="T28" fmla="*/ 16 w 526"/>
                <a:gd name="T29" fmla="*/ 67 h 1979"/>
                <a:gd name="T30" fmla="*/ 51 w 526"/>
                <a:gd name="T31" fmla="*/ 206 h 1979"/>
                <a:gd name="T32" fmla="*/ 107 w 526"/>
                <a:gd name="T33" fmla="*/ 415 h 1979"/>
                <a:gd name="T34" fmla="*/ 166 w 526"/>
                <a:gd name="T35" fmla="*/ 669 h 1979"/>
                <a:gd name="T36" fmla="*/ 234 w 526"/>
                <a:gd name="T37" fmla="*/ 949 h 1979"/>
                <a:gd name="T38" fmla="*/ 296 w 526"/>
                <a:gd name="T39" fmla="*/ 1234 h 1979"/>
                <a:gd name="T40" fmla="*/ 352 w 526"/>
                <a:gd name="T41" fmla="*/ 1500 h 1979"/>
                <a:gd name="T42" fmla="*/ 391 w 526"/>
                <a:gd name="T43" fmla="*/ 1725 h 1979"/>
                <a:gd name="T44" fmla="*/ 412 w 526"/>
                <a:gd name="T45" fmla="*/ 1896 h 1979"/>
                <a:gd name="T46" fmla="*/ 403 w 526"/>
                <a:gd name="T47" fmla="*/ 1979 h 1979"/>
                <a:gd name="T48" fmla="*/ 526 w 526"/>
                <a:gd name="T49" fmla="*/ 1872 h 19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6"/>
                <a:gd name="T76" fmla="*/ 0 h 1979"/>
                <a:gd name="T77" fmla="*/ 526 w 526"/>
                <a:gd name="T78" fmla="*/ 1979 h 19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6" h="1979">
                  <a:moveTo>
                    <a:pt x="526" y="1872"/>
                  </a:moveTo>
                  <a:lnTo>
                    <a:pt x="510" y="1785"/>
                  </a:lnTo>
                  <a:lnTo>
                    <a:pt x="491" y="1627"/>
                  </a:lnTo>
                  <a:lnTo>
                    <a:pt x="466" y="1417"/>
                  </a:lnTo>
                  <a:lnTo>
                    <a:pt x="438" y="1175"/>
                  </a:lnTo>
                  <a:lnTo>
                    <a:pt x="415" y="914"/>
                  </a:lnTo>
                  <a:lnTo>
                    <a:pt x="387" y="660"/>
                  </a:lnTo>
                  <a:lnTo>
                    <a:pt x="364" y="428"/>
                  </a:lnTo>
                  <a:lnTo>
                    <a:pt x="343" y="241"/>
                  </a:lnTo>
                  <a:lnTo>
                    <a:pt x="332" y="111"/>
                  </a:lnTo>
                  <a:lnTo>
                    <a:pt x="328" y="67"/>
                  </a:lnTo>
                  <a:lnTo>
                    <a:pt x="31" y="4"/>
                  </a:lnTo>
                  <a:lnTo>
                    <a:pt x="0" y="0"/>
                  </a:lnTo>
                  <a:lnTo>
                    <a:pt x="3" y="16"/>
                  </a:lnTo>
                  <a:lnTo>
                    <a:pt x="16" y="67"/>
                  </a:lnTo>
                  <a:lnTo>
                    <a:pt x="51" y="206"/>
                  </a:lnTo>
                  <a:lnTo>
                    <a:pt x="107" y="415"/>
                  </a:lnTo>
                  <a:lnTo>
                    <a:pt x="166" y="669"/>
                  </a:lnTo>
                  <a:lnTo>
                    <a:pt x="234" y="949"/>
                  </a:lnTo>
                  <a:lnTo>
                    <a:pt x="296" y="1234"/>
                  </a:lnTo>
                  <a:lnTo>
                    <a:pt x="352" y="1500"/>
                  </a:lnTo>
                  <a:lnTo>
                    <a:pt x="391" y="1725"/>
                  </a:lnTo>
                  <a:lnTo>
                    <a:pt x="412" y="1896"/>
                  </a:lnTo>
                  <a:lnTo>
                    <a:pt x="403" y="1979"/>
                  </a:lnTo>
                  <a:lnTo>
                    <a:pt x="526" y="1872"/>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7" name="Freeform 344">
              <a:extLst>
                <a:ext uri="{FF2B5EF4-FFF2-40B4-BE49-F238E27FC236}">
                  <a16:creationId xmlns:a16="http://schemas.microsoft.com/office/drawing/2014/main" id="{D2F3EA93-7CC1-48D0-A98B-B8FC8D431B3E}"/>
                </a:ext>
              </a:extLst>
            </p:cNvPr>
            <p:cNvSpPr>
              <a:spLocks/>
            </p:cNvSpPr>
            <p:nvPr/>
          </p:nvSpPr>
          <p:spPr bwMode="auto">
            <a:xfrm>
              <a:off x="1970" y="2476"/>
              <a:ext cx="112" cy="404"/>
            </a:xfrm>
            <a:custGeom>
              <a:avLst/>
              <a:gdLst>
                <a:gd name="T0" fmla="*/ 499 w 559"/>
                <a:gd name="T1" fmla="*/ 1868 h 2018"/>
                <a:gd name="T2" fmla="*/ 499 w 559"/>
                <a:gd name="T3" fmla="*/ 1859 h 2018"/>
                <a:gd name="T4" fmla="*/ 504 w 559"/>
                <a:gd name="T5" fmla="*/ 1852 h 2018"/>
                <a:gd name="T6" fmla="*/ 511 w 559"/>
                <a:gd name="T7" fmla="*/ 1843 h 2018"/>
                <a:gd name="T8" fmla="*/ 519 w 559"/>
                <a:gd name="T9" fmla="*/ 1836 h 2018"/>
                <a:gd name="T10" fmla="*/ 527 w 559"/>
                <a:gd name="T11" fmla="*/ 1824 h 2018"/>
                <a:gd name="T12" fmla="*/ 539 w 559"/>
                <a:gd name="T13" fmla="*/ 1817 h 2018"/>
                <a:gd name="T14" fmla="*/ 546 w 559"/>
                <a:gd name="T15" fmla="*/ 1804 h 2018"/>
                <a:gd name="T16" fmla="*/ 555 w 559"/>
                <a:gd name="T17" fmla="*/ 1797 h 2018"/>
                <a:gd name="T18" fmla="*/ 559 w 559"/>
                <a:gd name="T19" fmla="*/ 1789 h 2018"/>
                <a:gd name="T20" fmla="*/ 559 w 559"/>
                <a:gd name="T21" fmla="*/ 1780 h 2018"/>
                <a:gd name="T22" fmla="*/ 543 w 559"/>
                <a:gd name="T23" fmla="*/ 1583 h 2018"/>
                <a:gd name="T24" fmla="*/ 527 w 559"/>
                <a:gd name="T25" fmla="*/ 1373 h 2018"/>
                <a:gd name="T26" fmla="*/ 511 w 559"/>
                <a:gd name="T27" fmla="*/ 1160 h 2018"/>
                <a:gd name="T28" fmla="*/ 495 w 559"/>
                <a:gd name="T29" fmla="*/ 954 h 2018"/>
                <a:gd name="T30" fmla="*/ 479 w 559"/>
                <a:gd name="T31" fmla="*/ 760 h 2018"/>
                <a:gd name="T32" fmla="*/ 467 w 559"/>
                <a:gd name="T33" fmla="*/ 589 h 2018"/>
                <a:gd name="T34" fmla="*/ 456 w 559"/>
                <a:gd name="T35" fmla="*/ 438 h 2018"/>
                <a:gd name="T36" fmla="*/ 448 w 559"/>
                <a:gd name="T37" fmla="*/ 324 h 2018"/>
                <a:gd name="T38" fmla="*/ 444 w 559"/>
                <a:gd name="T39" fmla="*/ 253 h 2018"/>
                <a:gd name="T40" fmla="*/ 440 w 559"/>
                <a:gd name="T41" fmla="*/ 225 h 2018"/>
                <a:gd name="T42" fmla="*/ 175 w 559"/>
                <a:gd name="T43" fmla="*/ 91 h 2018"/>
                <a:gd name="T44" fmla="*/ 0 w 559"/>
                <a:gd name="T45" fmla="*/ 0 h 2018"/>
                <a:gd name="T46" fmla="*/ 13 w 559"/>
                <a:gd name="T47" fmla="*/ 51 h 2018"/>
                <a:gd name="T48" fmla="*/ 44 w 559"/>
                <a:gd name="T49" fmla="*/ 197 h 2018"/>
                <a:gd name="T50" fmla="*/ 92 w 559"/>
                <a:gd name="T51" fmla="*/ 412 h 2018"/>
                <a:gd name="T52" fmla="*/ 143 w 559"/>
                <a:gd name="T53" fmla="*/ 672 h 2018"/>
                <a:gd name="T54" fmla="*/ 203 w 559"/>
                <a:gd name="T55" fmla="*/ 961 h 2018"/>
                <a:gd name="T56" fmla="*/ 258 w 559"/>
                <a:gd name="T57" fmla="*/ 1255 h 2018"/>
                <a:gd name="T58" fmla="*/ 301 w 559"/>
                <a:gd name="T59" fmla="*/ 1528 h 2018"/>
                <a:gd name="T60" fmla="*/ 337 w 559"/>
                <a:gd name="T61" fmla="*/ 1761 h 2018"/>
                <a:gd name="T62" fmla="*/ 349 w 559"/>
                <a:gd name="T63" fmla="*/ 1931 h 2018"/>
                <a:gd name="T64" fmla="*/ 337 w 559"/>
                <a:gd name="T65" fmla="*/ 2018 h 2018"/>
                <a:gd name="T66" fmla="*/ 499 w 559"/>
                <a:gd name="T67" fmla="*/ 1868 h 20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9"/>
                <a:gd name="T103" fmla="*/ 0 h 2018"/>
                <a:gd name="T104" fmla="*/ 559 w 559"/>
                <a:gd name="T105" fmla="*/ 2018 h 20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9" h="2018">
                  <a:moveTo>
                    <a:pt x="499" y="1868"/>
                  </a:moveTo>
                  <a:lnTo>
                    <a:pt x="499" y="1859"/>
                  </a:lnTo>
                  <a:lnTo>
                    <a:pt x="504" y="1852"/>
                  </a:lnTo>
                  <a:lnTo>
                    <a:pt x="511" y="1843"/>
                  </a:lnTo>
                  <a:lnTo>
                    <a:pt x="519" y="1836"/>
                  </a:lnTo>
                  <a:lnTo>
                    <a:pt x="527" y="1824"/>
                  </a:lnTo>
                  <a:lnTo>
                    <a:pt x="539" y="1817"/>
                  </a:lnTo>
                  <a:lnTo>
                    <a:pt x="546" y="1804"/>
                  </a:lnTo>
                  <a:lnTo>
                    <a:pt x="555" y="1797"/>
                  </a:lnTo>
                  <a:lnTo>
                    <a:pt x="559" y="1789"/>
                  </a:lnTo>
                  <a:lnTo>
                    <a:pt x="559" y="1780"/>
                  </a:lnTo>
                  <a:lnTo>
                    <a:pt x="543" y="1583"/>
                  </a:lnTo>
                  <a:lnTo>
                    <a:pt x="527" y="1373"/>
                  </a:lnTo>
                  <a:lnTo>
                    <a:pt x="511" y="1160"/>
                  </a:lnTo>
                  <a:lnTo>
                    <a:pt x="495" y="954"/>
                  </a:lnTo>
                  <a:lnTo>
                    <a:pt x="479" y="760"/>
                  </a:lnTo>
                  <a:lnTo>
                    <a:pt x="467" y="589"/>
                  </a:lnTo>
                  <a:lnTo>
                    <a:pt x="456" y="438"/>
                  </a:lnTo>
                  <a:lnTo>
                    <a:pt x="448" y="324"/>
                  </a:lnTo>
                  <a:lnTo>
                    <a:pt x="444" y="253"/>
                  </a:lnTo>
                  <a:lnTo>
                    <a:pt x="440" y="225"/>
                  </a:lnTo>
                  <a:lnTo>
                    <a:pt x="175" y="91"/>
                  </a:lnTo>
                  <a:lnTo>
                    <a:pt x="0" y="0"/>
                  </a:lnTo>
                  <a:lnTo>
                    <a:pt x="13" y="51"/>
                  </a:lnTo>
                  <a:lnTo>
                    <a:pt x="44" y="197"/>
                  </a:lnTo>
                  <a:lnTo>
                    <a:pt x="92" y="412"/>
                  </a:lnTo>
                  <a:lnTo>
                    <a:pt x="143" y="672"/>
                  </a:lnTo>
                  <a:lnTo>
                    <a:pt x="203" y="961"/>
                  </a:lnTo>
                  <a:lnTo>
                    <a:pt x="258" y="1255"/>
                  </a:lnTo>
                  <a:lnTo>
                    <a:pt x="301" y="1528"/>
                  </a:lnTo>
                  <a:lnTo>
                    <a:pt x="337" y="1761"/>
                  </a:lnTo>
                  <a:lnTo>
                    <a:pt x="349" y="1931"/>
                  </a:lnTo>
                  <a:lnTo>
                    <a:pt x="337" y="2018"/>
                  </a:lnTo>
                  <a:lnTo>
                    <a:pt x="499" y="1868"/>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8" name="Freeform 345">
              <a:extLst>
                <a:ext uri="{FF2B5EF4-FFF2-40B4-BE49-F238E27FC236}">
                  <a16:creationId xmlns:a16="http://schemas.microsoft.com/office/drawing/2014/main" id="{1F7EC1ED-C1B2-4566-9EF4-41E3AA9B6FF3}"/>
                </a:ext>
              </a:extLst>
            </p:cNvPr>
            <p:cNvSpPr>
              <a:spLocks/>
            </p:cNvSpPr>
            <p:nvPr/>
          </p:nvSpPr>
          <p:spPr bwMode="auto">
            <a:xfrm>
              <a:off x="2327" y="2683"/>
              <a:ext cx="88" cy="407"/>
            </a:xfrm>
            <a:custGeom>
              <a:avLst/>
              <a:gdLst>
                <a:gd name="T0" fmla="*/ 439 w 439"/>
                <a:gd name="T1" fmla="*/ 1884 h 2034"/>
                <a:gd name="T2" fmla="*/ 400 w 439"/>
                <a:gd name="T3" fmla="*/ 1673 h 2034"/>
                <a:gd name="T4" fmla="*/ 359 w 439"/>
                <a:gd name="T5" fmla="*/ 1444 h 2034"/>
                <a:gd name="T6" fmla="*/ 320 w 439"/>
                <a:gd name="T7" fmla="*/ 1206 h 2034"/>
                <a:gd name="T8" fmla="*/ 280 w 439"/>
                <a:gd name="T9" fmla="*/ 969 h 2034"/>
                <a:gd name="T10" fmla="*/ 245 w 439"/>
                <a:gd name="T11" fmla="*/ 740 h 2034"/>
                <a:gd name="T12" fmla="*/ 213 w 439"/>
                <a:gd name="T13" fmla="*/ 534 h 2034"/>
                <a:gd name="T14" fmla="*/ 185 w 439"/>
                <a:gd name="T15" fmla="*/ 356 h 2034"/>
                <a:gd name="T16" fmla="*/ 166 w 439"/>
                <a:gd name="T17" fmla="*/ 213 h 2034"/>
                <a:gd name="T18" fmla="*/ 150 w 439"/>
                <a:gd name="T19" fmla="*/ 122 h 2034"/>
                <a:gd name="T20" fmla="*/ 146 w 439"/>
                <a:gd name="T21" fmla="*/ 90 h 2034"/>
                <a:gd name="T22" fmla="*/ 0 w 439"/>
                <a:gd name="T23" fmla="*/ 0 h 2034"/>
                <a:gd name="T24" fmla="*/ 0 w 439"/>
                <a:gd name="T25" fmla="*/ 4 h 2034"/>
                <a:gd name="T26" fmla="*/ 0 w 439"/>
                <a:gd name="T27" fmla="*/ 11 h 2034"/>
                <a:gd name="T28" fmla="*/ 4 w 439"/>
                <a:gd name="T29" fmla="*/ 20 h 2034"/>
                <a:gd name="T30" fmla="*/ 4 w 439"/>
                <a:gd name="T31" fmla="*/ 27 h 2034"/>
                <a:gd name="T32" fmla="*/ 4 w 439"/>
                <a:gd name="T33" fmla="*/ 35 h 2034"/>
                <a:gd name="T34" fmla="*/ 4 w 439"/>
                <a:gd name="T35" fmla="*/ 47 h 2034"/>
                <a:gd name="T36" fmla="*/ 7 w 439"/>
                <a:gd name="T37" fmla="*/ 55 h 2034"/>
                <a:gd name="T38" fmla="*/ 7 w 439"/>
                <a:gd name="T39" fmla="*/ 67 h 2034"/>
                <a:gd name="T40" fmla="*/ 7 w 439"/>
                <a:gd name="T41" fmla="*/ 74 h 2034"/>
                <a:gd name="T42" fmla="*/ 35 w 439"/>
                <a:gd name="T43" fmla="*/ 190 h 2034"/>
                <a:gd name="T44" fmla="*/ 71 w 439"/>
                <a:gd name="T45" fmla="*/ 363 h 2034"/>
                <a:gd name="T46" fmla="*/ 118 w 439"/>
                <a:gd name="T47" fmla="*/ 581 h 2034"/>
                <a:gd name="T48" fmla="*/ 169 w 439"/>
                <a:gd name="T49" fmla="*/ 831 h 2034"/>
                <a:gd name="T50" fmla="*/ 222 w 439"/>
                <a:gd name="T51" fmla="*/ 1088 h 2034"/>
                <a:gd name="T52" fmla="*/ 264 w 439"/>
                <a:gd name="T53" fmla="*/ 1345 h 2034"/>
                <a:gd name="T54" fmla="*/ 304 w 439"/>
                <a:gd name="T55" fmla="*/ 1583 h 2034"/>
                <a:gd name="T56" fmla="*/ 331 w 439"/>
                <a:gd name="T57" fmla="*/ 1789 h 2034"/>
                <a:gd name="T58" fmla="*/ 344 w 439"/>
                <a:gd name="T59" fmla="*/ 1943 h 2034"/>
                <a:gd name="T60" fmla="*/ 331 w 439"/>
                <a:gd name="T61" fmla="*/ 2034 h 2034"/>
                <a:gd name="T62" fmla="*/ 439 w 439"/>
                <a:gd name="T63" fmla="*/ 1884 h 20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9"/>
                <a:gd name="T97" fmla="*/ 0 h 2034"/>
                <a:gd name="T98" fmla="*/ 439 w 439"/>
                <a:gd name="T99" fmla="*/ 2034 h 20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9" h="2034">
                  <a:moveTo>
                    <a:pt x="439" y="1884"/>
                  </a:moveTo>
                  <a:lnTo>
                    <a:pt x="400" y="1673"/>
                  </a:lnTo>
                  <a:lnTo>
                    <a:pt x="359" y="1444"/>
                  </a:lnTo>
                  <a:lnTo>
                    <a:pt x="320" y="1206"/>
                  </a:lnTo>
                  <a:lnTo>
                    <a:pt x="280" y="969"/>
                  </a:lnTo>
                  <a:lnTo>
                    <a:pt x="245" y="740"/>
                  </a:lnTo>
                  <a:lnTo>
                    <a:pt x="213" y="534"/>
                  </a:lnTo>
                  <a:lnTo>
                    <a:pt x="185" y="356"/>
                  </a:lnTo>
                  <a:lnTo>
                    <a:pt x="166" y="213"/>
                  </a:lnTo>
                  <a:lnTo>
                    <a:pt x="150" y="122"/>
                  </a:lnTo>
                  <a:lnTo>
                    <a:pt x="146" y="90"/>
                  </a:lnTo>
                  <a:lnTo>
                    <a:pt x="0" y="0"/>
                  </a:lnTo>
                  <a:lnTo>
                    <a:pt x="0" y="4"/>
                  </a:lnTo>
                  <a:lnTo>
                    <a:pt x="0" y="11"/>
                  </a:lnTo>
                  <a:lnTo>
                    <a:pt x="4" y="20"/>
                  </a:lnTo>
                  <a:lnTo>
                    <a:pt x="4" y="27"/>
                  </a:lnTo>
                  <a:lnTo>
                    <a:pt x="4" y="35"/>
                  </a:lnTo>
                  <a:lnTo>
                    <a:pt x="4" y="47"/>
                  </a:lnTo>
                  <a:lnTo>
                    <a:pt x="7" y="55"/>
                  </a:lnTo>
                  <a:lnTo>
                    <a:pt x="7" y="67"/>
                  </a:lnTo>
                  <a:lnTo>
                    <a:pt x="7" y="74"/>
                  </a:lnTo>
                  <a:lnTo>
                    <a:pt x="35" y="190"/>
                  </a:lnTo>
                  <a:lnTo>
                    <a:pt x="71" y="363"/>
                  </a:lnTo>
                  <a:lnTo>
                    <a:pt x="118" y="581"/>
                  </a:lnTo>
                  <a:lnTo>
                    <a:pt x="169" y="831"/>
                  </a:lnTo>
                  <a:lnTo>
                    <a:pt x="222" y="1088"/>
                  </a:lnTo>
                  <a:lnTo>
                    <a:pt x="264" y="1345"/>
                  </a:lnTo>
                  <a:lnTo>
                    <a:pt x="304" y="1583"/>
                  </a:lnTo>
                  <a:lnTo>
                    <a:pt x="331" y="1789"/>
                  </a:lnTo>
                  <a:lnTo>
                    <a:pt x="344" y="1943"/>
                  </a:lnTo>
                  <a:lnTo>
                    <a:pt x="331" y="2034"/>
                  </a:lnTo>
                  <a:lnTo>
                    <a:pt x="439" y="1884"/>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39" name="Freeform 346">
              <a:extLst>
                <a:ext uri="{FF2B5EF4-FFF2-40B4-BE49-F238E27FC236}">
                  <a16:creationId xmlns:a16="http://schemas.microsoft.com/office/drawing/2014/main" id="{069F97E4-5F82-4552-992D-8C12F6444A20}"/>
                </a:ext>
              </a:extLst>
            </p:cNvPr>
            <p:cNvSpPr>
              <a:spLocks/>
            </p:cNvSpPr>
            <p:nvPr/>
          </p:nvSpPr>
          <p:spPr bwMode="auto">
            <a:xfrm>
              <a:off x="2749" y="2890"/>
              <a:ext cx="114" cy="384"/>
            </a:xfrm>
            <a:custGeom>
              <a:avLst/>
              <a:gdLst>
                <a:gd name="T0" fmla="*/ 550 w 570"/>
                <a:gd name="T1" fmla="*/ 201 h 1919"/>
                <a:gd name="T2" fmla="*/ 550 w 570"/>
                <a:gd name="T3" fmla="*/ 229 h 1919"/>
                <a:gd name="T4" fmla="*/ 550 w 570"/>
                <a:gd name="T5" fmla="*/ 300 h 1919"/>
                <a:gd name="T6" fmla="*/ 550 w 570"/>
                <a:gd name="T7" fmla="*/ 411 h 1919"/>
                <a:gd name="T8" fmla="*/ 550 w 570"/>
                <a:gd name="T9" fmla="*/ 553 h 1919"/>
                <a:gd name="T10" fmla="*/ 550 w 570"/>
                <a:gd name="T11" fmla="*/ 715 h 1919"/>
                <a:gd name="T12" fmla="*/ 554 w 570"/>
                <a:gd name="T13" fmla="*/ 890 h 1919"/>
                <a:gd name="T14" fmla="*/ 558 w 570"/>
                <a:gd name="T15" fmla="*/ 1069 h 1919"/>
                <a:gd name="T16" fmla="*/ 562 w 570"/>
                <a:gd name="T17" fmla="*/ 1247 h 1919"/>
                <a:gd name="T18" fmla="*/ 566 w 570"/>
                <a:gd name="T19" fmla="*/ 1409 h 1919"/>
                <a:gd name="T20" fmla="*/ 570 w 570"/>
                <a:gd name="T21" fmla="*/ 1555 h 1919"/>
                <a:gd name="T22" fmla="*/ 75 w 570"/>
                <a:gd name="T23" fmla="*/ 1919 h 1919"/>
                <a:gd name="T24" fmla="*/ 130 w 570"/>
                <a:gd name="T25" fmla="*/ 1768 h 1919"/>
                <a:gd name="T26" fmla="*/ 158 w 570"/>
                <a:gd name="T27" fmla="*/ 1567 h 1919"/>
                <a:gd name="T28" fmla="*/ 162 w 570"/>
                <a:gd name="T29" fmla="*/ 1326 h 1919"/>
                <a:gd name="T30" fmla="*/ 151 w 570"/>
                <a:gd name="T31" fmla="*/ 1069 h 1919"/>
                <a:gd name="T32" fmla="*/ 127 w 570"/>
                <a:gd name="T33" fmla="*/ 807 h 1919"/>
                <a:gd name="T34" fmla="*/ 95 w 570"/>
                <a:gd name="T35" fmla="*/ 558 h 1919"/>
                <a:gd name="T36" fmla="*/ 59 w 570"/>
                <a:gd name="T37" fmla="*/ 336 h 1919"/>
                <a:gd name="T38" fmla="*/ 28 w 570"/>
                <a:gd name="T39" fmla="*/ 157 h 1919"/>
                <a:gd name="T40" fmla="*/ 8 w 570"/>
                <a:gd name="T41" fmla="*/ 39 h 1919"/>
                <a:gd name="T42" fmla="*/ 0 w 570"/>
                <a:gd name="T43" fmla="*/ 0 h 1919"/>
                <a:gd name="T44" fmla="*/ 550 w 570"/>
                <a:gd name="T45" fmla="*/ 201 h 19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0"/>
                <a:gd name="T70" fmla="*/ 0 h 1919"/>
                <a:gd name="T71" fmla="*/ 570 w 570"/>
                <a:gd name="T72" fmla="*/ 1919 h 19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0" h="1919">
                  <a:moveTo>
                    <a:pt x="550" y="201"/>
                  </a:moveTo>
                  <a:lnTo>
                    <a:pt x="550" y="229"/>
                  </a:lnTo>
                  <a:lnTo>
                    <a:pt x="550" y="300"/>
                  </a:lnTo>
                  <a:lnTo>
                    <a:pt x="550" y="411"/>
                  </a:lnTo>
                  <a:lnTo>
                    <a:pt x="550" y="553"/>
                  </a:lnTo>
                  <a:lnTo>
                    <a:pt x="550" y="715"/>
                  </a:lnTo>
                  <a:lnTo>
                    <a:pt x="554" y="890"/>
                  </a:lnTo>
                  <a:lnTo>
                    <a:pt x="558" y="1069"/>
                  </a:lnTo>
                  <a:lnTo>
                    <a:pt x="562" y="1247"/>
                  </a:lnTo>
                  <a:lnTo>
                    <a:pt x="566" y="1409"/>
                  </a:lnTo>
                  <a:lnTo>
                    <a:pt x="570" y="1555"/>
                  </a:lnTo>
                  <a:lnTo>
                    <a:pt x="75" y="1919"/>
                  </a:lnTo>
                  <a:lnTo>
                    <a:pt x="130" y="1768"/>
                  </a:lnTo>
                  <a:lnTo>
                    <a:pt x="158" y="1567"/>
                  </a:lnTo>
                  <a:lnTo>
                    <a:pt x="162" y="1326"/>
                  </a:lnTo>
                  <a:lnTo>
                    <a:pt x="151" y="1069"/>
                  </a:lnTo>
                  <a:lnTo>
                    <a:pt x="127" y="807"/>
                  </a:lnTo>
                  <a:lnTo>
                    <a:pt x="95" y="558"/>
                  </a:lnTo>
                  <a:lnTo>
                    <a:pt x="59" y="336"/>
                  </a:lnTo>
                  <a:lnTo>
                    <a:pt x="28" y="157"/>
                  </a:lnTo>
                  <a:lnTo>
                    <a:pt x="8" y="39"/>
                  </a:lnTo>
                  <a:lnTo>
                    <a:pt x="0" y="0"/>
                  </a:lnTo>
                  <a:lnTo>
                    <a:pt x="550" y="201"/>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40" name="Freeform 347">
              <a:extLst>
                <a:ext uri="{FF2B5EF4-FFF2-40B4-BE49-F238E27FC236}">
                  <a16:creationId xmlns:a16="http://schemas.microsoft.com/office/drawing/2014/main" id="{9FEA16C1-9840-4FA0-8F37-453A5B8AA3F5}"/>
                </a:ext>
              </a:extLst>
            </p:cNvPr>
            <p:cNvSpPr>
              <a:spLocks/>
            </p:cNvSpPr>
            <p:nvPr/>
          </p:nvSpPr>
          <p:spPr bwMode="auto">
            <a:xfrm>
              <a:off x="3280" y="3019"/>
              <a:ext cx="95" cy="344"/>
            </a:xfrm>
            <a:custGeom>
              <a:avLst/>
              <a:gdLst>
                <a:gd name="T0" fmla="*/ 476 w 476"/>
                <a:gd name="T1" fmla="*/ 1722 h 1722"/>
                <a:gd name="T2" fmla="*/ 365 w 476"/>
                <a:gd name="T3" fmla="*/ 23 h 1722"/>
                <a:gd name="T4" fmla="*/ 0 w 476"/>
                <a:gd name="T5" fmla="*/ 0 h 1722"/>
                <a:gd name="T6" fmla="*/ 0 w 476"/>
                <a:gd name="T7" fmla="*/ 23 h 1722"/>
                <a:gd name="T8" fmla="*/ 5 w 476"/>
                <a:gd name="T9" fmla="*/ 102 h 1722"/>
                <a:gd name="T10" fmla="*/ 12 w 476"/>
                <a:gd name="T11" fmla="*/ 217 h 1722"/>
                <a:gd name="T12" fmla="*/ 21 w 476"/>
                <a:gd name="T13" fmla="*/ 368 h 1722"/>
                <a:gd name="T14" fmla="*/ 28 w 476"/>
                <a:gd name="T15" fmla="*/ 539 h 1722"/>
                <a:gd name="T16" fmla="*/ 37 w 476"/>
                <a:gd name="T17" fmla="*/ 724 h 1722"/>
                <a:gd name="T18" fmla="*/ 44 w 476"/>
                <a:gd name="T19" fmla="*/ 918 h 1722"/>
                <a:gd name="T20" fmla="*/ 53 w 476"/>
                <a:gd name="T21" fmla="*/ 1111 h 1722"/>
                <a:gd name="T22" fmla="*/ 56 w 476"/>
                <a:gd name="T23" fmla="*/ 1290 h 1722"/>
                <a:gd name="T24" fmla="*/ 60 w 476"/>
                <a:gd name="T25" fmla="*/ 1452 h 1722"/>
                <a:gd name="T26" fmla="*/ 476 w 476"/>
                <a:gd name="T27" fmla="*/ 1722 h 17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6"/>
                <a:gd name="T43" fmla="*/ 0 h 1722"/>
                <a:gd name="T44" fmla="*/ 476 w 476"/>
                <a:gd name="T45" fmla="*/ 1722 h 17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6" h="1722">
                  <a:moveTo>
                    <a:pt x="476" y="1722"/>
                  </a:moveTo>
                  <a:lnTo>
                    <a:pt x="365" y="23"/>
                  </a:lnTo>
                  <a:lnTo>
                    <a:pt x="0" y="0"/>
                  </a:lnTo>
                  <a:lnTo>
                    <a:pt x="0" y="23"/>
                  </a:lnTo>
                  <a:lnTo>
                    <a:pt x="5" y="102"/>
                  </a:lnTo>
                  <a:lnTo>
                    <a:pt x="12" y="217"/>
                  </a:lnTo>
                  <a:lnTo>
                    <a:pt x="21" y="368"/>
                  </a:lnTo>
                  <a:lnTo>
                    <a:pt x="28" y="539"/>
                  </a:lnTo>
                  <a:lnTo>
                    <a:pt x="37" y="724"/>
                  </a:lnTo>
                  <a:lnTo>
                    <a:pt x="44" y="918"/>
                  </a:lnTo>
                  <a:lnTo>
                    <a:pt x="53" y="1111"/>
                  </a:lnTo>
                  <a:lnTo>
                    <a:pt x="56" y="1290"/>
                  </a:lnTo>
                  <a:lnTo>
                    <a:pt x="60" y="1452"/>
                  </a:lnTo>
                  <a:lnTo>
                    <a:pt x="476" y="1722"/>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41" name="Freeform 348">
              <a:extLst>
                <a:ext uri="{FF2B5EF4-FFF2-40B4-BE49-F238E27FC236}">
                  <a16:creationId xmlns:a16="http://schemas.microsoft.com/office/drawing/2014/main" id="{8A1853F5-9D3D-4A25-BC10-AB010CECD265}"/>
                </a:ext>
              </a:extLst>
            </p:cNvPr>
            <p:cNvSpPr>
              <a:spLocks/>
            </p:cNvSpPr>
            <p:nvPr/>
          </p:nvSpPr>
          <p:spPr bwMode="auto">
            <a:xfrm>
              <a:off x="596" y="2107"/>
              <a:ext cx="3410" cy="1337"/>
            </a:xfrm>
            <a:custGeom>
              <a:avLst/>
              <a:gdLst>
                <a:gd name="T0" fmla="*/ 16 w 17050"/>
                <a:gd name="T1" fmla="*/ 5 h 6681"/>
                <a:gd name="T2" fmla="*/ 12 w 17050"/>
                <a:gd name="T3" fmla="*/ 0 h 6681"/>
                <a:gd name="T4" fmla="*/ 8 w 17050"/>
                <a:gd name="T5" fmla="*/ 5 h 6681"/>
                <a:gd name="T6" fmla="*/ 3 w 17050"/>
                <a:gd name="T7" fmla="*/ 5 h 6681"/>
                <a:gd name="T8" fmla="*/ 0 w 17050"/>
                <a:gd name="T9" fmla="*/ 8 h 6681"/>
                <a:gd name="T10" fmla="*/ 0 w 17050"/>
                <a:gd name="T11" fmla="*/ 16 h 6681"/>
                <a:gd name="T12" fmla="*/ 0 w 17050"/>
                <a:gd name="T13" fmla="*/ 24 h 6681"/>
                <a:gd name="T14" fmla="*/ 3 w 17050"/>
                <a:gd name="T15" fmla="*/ 36 h 6681"/>
                <a:gd name="T16" fmla="*/ 8 w 17050"/>
                <a:gd name="T17" fmla="*/ 56 h 6681"/>
                <a:gd name="T18" fmla="*/ 79 w 17050"/>
                <a:gd name="T19" fmla="*/ 218 h 6681"/>
                <a:gd name="T20" fmla="*/ 178 w 17050"/>
                <a:gd name="T21" fmla="*/ 443 h 6681"/>
                <a:gd name="T22" fmla="*/ 316 w 17050"/>
                <a:gd name="T23" fmla="*/ 716 h 6681"/>
                <a:gd name="T24" fmla="*/ 482 w 17050"/>
                <a:gd name="T25" fmla="*/ 1026 h 6681"/>
                <a:gd name="T26" fmla="*/ 681 w 17050"/>
                <a:gd name="T27" fmla="*/ 1346 h 6681"/>
                <a:gd name="T28" fmla="*/ 910 w 17050"/>
                <a:gd name="T29" fmla="*/ 1670 h 6681"/>
                <a:gd name="T30" fmla="*/ 1167 w 17050"/>
                <a:gd name="T31" fmla="*/ 1975 h 6681"/>
                <a:gd name="T32" fmla="*/ 1456 w 17050"/>
                <a:gd name="T33" fmla="*/ 2253 h 6681"/>
                <a:gd name="T34" fmla="*/ 1769 w 17050"/>
                <a:gd name="T35" fmla="*/ 2478 h 6681"/>
                <a:gd name="T36" fmla="*/ 2114 w 17050"/>
                <a:gd name="T37" fmla="*/ 2640 h 6681"/>
                <a:gd name="T38" fmla="*/ 2580 w 17050"/>
                <a:gd name="T39" fmla="*/ 2790 h 6681"/>
                <a:gd name="T40" fmla="*/ 2976 w 17050"/>
                <a:gd name="T41" fmla="*/ 2901 h 6681"/>
                <a:gd name="T42" fmla="*/ 3313 w 17050"/>
                <a:gd name="T43" fmla="*/ 2977 h 6681"/>
                <a:gd name="T44" fmla="*/ 3598 w 17050"/>
                <a:gd name="T45" fmla="*/ 3024 h 6681"/>
                <a:gd name="T46" fmla="*/ 3850 w 17050"/>
                <a:gd name="T47" fmla="*/ 3060 h 6681"/>
                <a:gd name="T48" fmla="*/ 4072 w 17050"/>
                <a:gd name="T49" fmla="*/ 3084 h 6681"/>
                <a:gd name="T50" fmla="*/ 4283 w 17050"/>
                <a:gd name="T51" fmla="*/ 3107 h 6681"/>
                <a:gd name="T52" fmla="*/ 4488 w 17050"/>
                <a:gd name="T53" fmla="*/ 3143 h 6681"/>
                <a:gd name="T54" fmla="*/ 4706 w 17050"/>
                <a:gd name="T55" fmla="*/ 3195 h 6681"/>
                <a:gd name="T56" fmla="*/ 4939 w 17050"/>
                <a:gd name="T57" fmla="*/ 3273 h 6681"/>
                <a:gd name="T58" fmla="*/ 5172 w 17050"/>
                <a:gd name="T59" fmla="*/ 3364 h 6681"/>
                <a:gd name="T60" fmla="*/ 5383 w 17050"/>
                <a:gd name="T61" fmla="*/ 3456 h 6681"/>
                <a:gd name="T62" fmla="*/ 5577 w 17050"/>
                <a:gd name="T63" fmla="*/ 3542 h 6681"/>
                <a:gd name="T64" fmla="*/ 5767 w 17050"/>
                <a:gd name="T65" fmla="*/ 3634 h 6681"/>
                <a:gd name="T66" fmla="*/ 5952 w 17050"/>
                <a:gd name="T67" fmla="*/ 3732 h 6681"/>
                <a:gd name="T68" fmla="*/ 6151 w 17050"/>
                <a:gd name="T69" fmla="*/ 3843 h 6681"/>
                <a:gd name="T70" fmla="*/ 6360 w 17050"/>
                <a:gd name="T71" fmla="*/ 3970 h 6681"/>
                <a:gd name="T72" fmla="*/ 6593 w 17050"/>
                <a:gd name="T73" fmla="*/ 4116 h 6681"/>
                <a:gd name="T74" fmla="*/ 6859 w 17050"/>
                <a:gd name="T75" fmla="*/ 4287 h 6681"/>
                <a:gd name="T76" fmla="*/ 7160 w 17050"/>
                <a:gd name="T77" fmla="*/ 4480 h 6681"/>
                <a:gd name="T78" fmla="*/ 7939 w 17050"/>
                <a:gd name="T79" fmla="*/ 4975 h 6681"/>
                <a:gd name="T80" fmla="*/ 8628 w 17050"/>
                <a:gd name="T81" fmla="*/ 5403 h 6681"/>
                <a:gd name="T82" fmla="*/ 9241 w 17050"/>
                <a:gd name="T83" fmla="*/ 5759 h 6681"/>
                <a:gd name="T84" fmla="*/ 9804 w 17050"/>
                <a:gd name="T85" fmla="*/ 6048 h 6681"/>
                <a:gd name="T86" fmla="*/ 10325 w 17050"/>
                <a:gd name="T87" fmla="*/ 6281 h 6681"/>
                <a:gd name="T88" fmla="*/ 10832 w 17050"/>
                <a:gd name="T89" fmla="*/ 6456 h 6681"/>
                <a:gd name="T90" fmla="*/ 11339 w 17050"/>
                <a:gd name="T91" fmla="*/ 6578 h 6681"/>
                <a:gd name="T92" fmla="*/ 11862 w 17050"/>
                <a:gd name="T93" fmla="*/ 6649 h 6681"/>
                <a:gd name="T94" fmla="*/ 12420 w 17050"/>
                <a:gd name="T95" fmla="*/ 6681 h 6681"/>
                <a:gd name="T96" fmla="*/ 13037 w 17050"/>
                <a:gd name="T97" fmla="*/ 6669 h 6681"/>
                <a:gd name="T98" fmla="*/ 13899 w 17050"/>
                <a:gd name="T99" fmla="*/ 6554 h 6681"/>
                <a:gd name="T100" fmla="*/ 14656 w 17050"/>
                <a:gd name="T101" fmla="*/ 6305 h 6681"/>
                <a:gd name="T102" fmla="*/ 15300 w 17050"/>
                <a:gd name="T103" fmla="*/ 5945 h 6681"/>
                <a:gd name="T104" fmla="*/ 15843 w 17050"/>
                <a:gd name="T105" fmla="*/ 5498 h 6681"/>
                <a:gd name="T106" fmla="*/ 16282 w 17050"/>
                <a:gd name="T107" fmla="*/ 4984 h 6681"/>
                <a:gd name="T108" fmla="*/ 16619 w 17050"/>
                <a:gd name="T109" fmla="*/ 4429 h 6681"/>
                <a:gd name="T110" fmla="*/ 16856 w 17050"/>
                <a:gd name="T111" fmla="*/ 3855 h 6681"/>
                <a:gd name="T112" fmla="*/ 16999 w 17050"/>
                <a:gd name="T113" fmla="*/ 3285 h 6681"/>
                <a:gd name="T114" fmla="*/ 17050 w 17050"/>
                <a:gd name="T115" fmla="*/ 2739 h 6681"/>
                <a:gd name="T116" fmla="*/ 17006 w 17050"/>
                <a:gd name="T117" fmla="*/ 2244 h 66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050"/>
                <a:gd name="T178" fmla="*/ 0 h 6681"/>
                <a:gd name="T179" fmla="*/ 17050 w 17050"/>
                <a:gd name="T180" fmla="*/ 6681 h 66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050" h="6681">
                  <a:moveTo>
                    <a:pt x="16" y="5"/>
                  </a:moveTo>
                  <a:lnTo>
                    <a:pt x="12" y="0"/>
                  </a:lnTo>
                  <a:lnTo>
                    <a:pt x="8" y="5"/>
                  </a:lnTo>
                  <a:lnTo>
                    <a:pt x="3" y="5"/>
                  </a:lnTo>
                  <a:lnTo>
                    <a:pt x="0" y="8"/>
                  </a:lnTo>
                  <a:lnTo>
                    <a:pt x="0" y="16"/>
                  </a:lnTo>
                  <a:lnTo>
                    <a:pt x="0" y="24"/>
                  </a:lnTo>
                  <a:lnTo>
                    <a:pt x="3" y="36"/>
                  </a:lnTo>
                  <a:lnTo>
                    <a:pt x="8" y="56"/>
                  </a:lnTo>
                  <a:lnTo>
                    <a:pt x="79" y="218"/>
                  </a:lnTo>
                  <a:lnTo>
                    <a:pt x="178" y="443"/>
                  </a:lnTo>
                  <a:lnTo>
                    <a:pt x="316" y="716"/>
                  </a:lnTo>
                  <a:lnTo>
                    <a:pt x="482" y="1026"/>
                  </a:lnTo>
                  <a:lnTo>
                    <a:pt x="681" y="1346"/>
                  </a:lnTo>
                  <a:lnTo>
                    <a:pt x="910" y="1670"/>
                  </a:lnTo>
                  <a:lnTo>
                    <a:pt x="1167" y="1975"/>
                  </a:lnTo>
                  <a:lnTo>
                    <a:pt x="1456" y="2253"/>
                  </a:lnTo>
                  <a:lnTo>
                    <a:pt x="1769" y="2478"/>
                  </a:lnTo>
                  <a:lnTo>
                    <a:pt x="2114" y="2640"/>
                  </a:lnTo>
                  <a:lnTo>
                    <a:pt x="2580" y="2790"/>
                  </a:lnTo>
                  <a:lnTo>
                    <a:pt x="2976" y="2901"/>
                  </a:lnTo>
                  <a:lnTo>
                    <a:pt x="3313" y="2977"/>
                  </a:lnTo>
                  <a:lnTo>
                    <a:pt x="3598" y="3024"/>
                  </a:lnTo>
                  <a:lnTo>
                    <a:pt x="3850" y="3060"/>
                  </a:lnTo>
                  <a:lnTo>
                    <a:pt x="4072" y="3084"/>
                  </a:lnTo>
                  <a:lnTo>
                    <a:pt x="4283" y="3107"/>
                  </a:lnTo>
                  <a:lnTo>
                    <a:pt x="4488" y="3143"/>
                  </a:lnTo>
                  <a:lnTo>
                    <a:pt x="4706" y="3195"/>
                  </a:lnTo>
                  <a:lnTo>
                    <a:pt x="4939" y="3273"/>
                  </a:lnTo>
                  <a:lnTo>
                    <a:pt x="5172" y="3364"/>
                  </a:lnTo>
                  <a:lnTo>
                    <a:pt x="5383" y="3456"/>
                  </a:lnTo>
                  <a:lnTo>
                    <a:pt x="5577" y="3542"/>
                  </a:lnTo>
                  <a:lnTo>
                    <a:pt x="5767" y="3634"/>
                  </a:lnTo>
                  <a:lnTo>
                    <a:pt x="5952" y="3732"/>
                  </a:lnTo>
                  <a:lnTo>
                    <a:pt x="6151" y="3843"/>
                  </a:lnTo>
                  <a:lnTo>
                    <a:pt x="6360" y="3970"/>
                  </a:lnTo>
                  <a:lnTo>
                    <a:pt x="6593" y="4116"/>
                  </a:lnTo>
                  <a:lnTo>
                    <a:pt x="6859" y="4287"/>
                  </a:lnTo>
                  <a:lnTo>
                    <a:pt x="7160" y="4480"/>
                  </a:lnTo>
                  <a:lnTo>
                    <a:pt x="7939" y="4975"/>
                  </a:lnTo>
                  <a:lnTo>
                    <a:pt x="8628" y="5403"/>
                  </a:lnTo>
                  <a:lnTo>
                    <a:pt x="9241" y="5759"/>
                  </a:lnTo>
                  <a:lnTo>
                    <a:pt x="9804" y="6048"/>
                  </a:lnTo>
                  <a:lnTo>
                    <a:pt x="10325" y="6281"/>
                  </a:lnTo>
                  <a:lnTo>
                    <a:pt x="10832" y="6456"/>
                  </a:lnTo>
                  <a:lnTo>
                    <a:pt x="11339" y="6578"/>
                  </a:lnTo>
                  <a:lnTo>
                    <a:pt x="11862" y="6649"/>
                  </a:lnTo>
                  <a:lnTo>
                    <a:pt x="12420" y="6681"/>
                  </a:lnTo>
                  <a:lnTo>
                    <a:pt x="13037" y="6669"/>
                  </a:lnTo>
                  <a:lnTo>
                    <a:pt x="13899" y="6554"/>
                  </a:lnTo>
                  <a:lnTo>
                    <a:pt x="14656" y="6305"/>
                  </a:lnTo>
                  <a:lnTo>
                    <a:pt x="15300" y="5945"/>
                  </a:lnTo>
                  <a:lnTo>
                    <a:pt x="15843" y="5498"/>
                  </a:lnTo>
                  <a:lnTo>
                    <a:pt x="16282" y="4984"/>
                  </a:lnTo>
                  <a:lnTo>
                    <a:pt x="16619" y="4429"/>
                  </a:lnTo>
                  <a:lnTo>
                    <a:pt x="16856" y="3855"/>
                  </a:lnTo>
                  <a:lnTo>
                    <a:pt x="16999" y="3285"/>
                  </a:lnTo>
                  <a:lnTo>
                    <a:pt x="17050" y="2739"/>
                  </a:lnTo>
                  <a:lnTo>
                    <a:pt x="17006" y="224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42" name="Freeform 349">
              <a:extLst>
                <a:ext uri="{FF2B5EF4-FFF2-40B4-BE49-F238E27FC236}">
                  <a16:creationId xmlns:a16="http://schemas.microsoft.com/office/drawing/2014/main" id="{FC9FF501-617D-4529-BCBB-C33BF4745DC8}"/>
                </a:ext>
              </a:extLst>
            </p:cNvPr>
            <p:cNvSpPr>
              <a:spLocks/>
            </p:cNvSpPr>
            <p:nvPr/>
          </p:nvSpPr>
          <p:spPr bwMode="auto">
            <a:xfrm>
              <a:off x="3507" y="2979"/>
              <a:ext cx="78" cy="300"/>
            </a:xfrm>
            <a:custGeom>
              <a:avLst/>
              <a:gdLst>
                <a:gd name="T0" fmla="*/ 284 w 388"/>
                <a:gd name="T1" fmla="*/ 1501 h 1501"/>
                <a:gd name="T2" fmla="*/ 257 w 388"/>
                <a:gd name="T3" fmla="*/ 1433 h 1501"/>
                <a:gd name="T4" fmla="*/ 245 w 388"/>
                <a:gd name="T5" fmla="*/ 1303 h 1501"/>
                <a:gd name="T6" fmla="*/ 249 w 388"/>
                <a:gd name="T7" fmla="*/ 1129 h 1501"/>
                <a:gd name="T8" fmla="*/ 265 w 388"/>
                <a:gd name="T9" fmla="*/ 927 h 1501"/>
                <a:gd name="T10" fmla="*/ 289 w 388"/>
                <a:gd name="T11" fmla="*/ 713 h 1501"/>
                <a:gd name="T12" fmla="*/ 312 w 388"/>
                <a:gd name="T13" fmla="*/ 500 h 1501"/>
                <a:gd name="T14" fmla="*/ 340 w 388"/>
                <a:gd name="T15" fmla="*/ 305 h 1501"/>
                <a:gd name="T16" fmla="*/ 363 w 388"/>
                <a:gd name="T17" fmla="*/ 148 h 1501"/>
                <a:gd name="T18" fmla="*/ 379 w 388"/>
                <a:gd name="T19" fmla="*/ 41 h 1501"/>
                <a:gd name="T20" fmla="*/ 388 w 388"/>
                <a:gd name="T21" fmla="*/ 0 h 1501"/>
                <a:gd name="T22" fmla="*/ 213 w 388"/>
                <a:gd name="T23" fmla="*/ 60 h 1501"/>
                <a:gd name="T24" fmla="*/ 11 w 388"/>
                <a:gd name="T25" fmla="*/ 136 h 1501"/>
                <a:gd name="T26" fmla="*/ 0 w 388"/>
                <a:gd name="T27" fmla="*/ 155 h 1501"/>
                <a:gd name="T28" fmla="*/ 0 w 388"/>
                <a:gd name="T29" fmla="*/ 178 h 1501"/>
                <a:gd name="T30" fmla="*/ 7 w 388"/>
                <a:gd name="T31" fmla="*/ 243 h 1501"/>
                <a:gd name="T32" fmla="*/ 16 w 388"/>
                <a:gd name="T33" fmla="*/ 337 h 1501"/>
                <a:gd name="T34" fmla="*/ 23 w 388"/>
                <a:gd name="T35" fmla="*/ 460 h 1501"/>
                <a:gd name="T36" fmla="*/ 35 w 388"/>
                <a:gd name="T37" fmla="*/ 602 h 1501"/>
                <a:gd name="T38" fmla="*/ 48 w 388"/>
                <a:gd name="T39" fmla="*/ 761 h 1501"/>
                <a:gd name="T40" fmla="*/ 59 w 388"/>
                <a:gd name="T41" fmla="*/ 919 h 1501"/>
                <a:gd name="T42" fmla="*/ 67 w 388"/>
                <a:gd name="T43" fmla="*/ 1081 h 1501"/>
                <a:gd name="T44" fmla="*/ 75 w 388"/>
                <a:gd name="T45" fmla="*/ 1231 h 1501"/>
                <a:gd name="T46" fmla="*/ 75 w 388"/>
                <a:gd name="T47" fmla="*/ 1366 h 1501"/>
                <a:gd name="T48" fmla="*/ 284 w 388"/>
                <a:gd name="T49" fmla="*/ 1501 h 15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8"/>
                <a:gd name="T76" fmla="*/ 0 h 1501"/>
                <a:gd name="T77" fmla="*/ 388 w 388"/>
                <a:gd name="T78" fmla="*/ 1501 h 15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8" h="1501">
                  <a:moveTo>
                    <a:pt x="284" y="1501"/>
                  </a:moveTo>
                  <a:lnTo>
                    <a:pt x="257" y="1433"/>
                  </a:lnTo>
                  <a:lnTo>
                    <a:pt x="245" y="1303"/>
                  </a:lnTo>
                  <a:lnTo>
                    <a:pt x="249" y="1129"/>
                  </a:lnTo>
                  <a:lnTo>
                    <a:pt x="265" y="927"/>
                  </a:lnTo>
                  <a:lnTo>
                    <a:pt x="289" y="713"/>
                  </a:lnTo>
                  <a:lnTo>
                    <a:pt x="312" y="500"/>
                  </a:lnTo>
                  <a:lnTo>
                    <a:pt x="340" y="305"/>
                  </a:lnTo>
                  <a:lnTo>
                    <a:pt x="363" y="148"/>
                  </a:lnTo>
                  <a:lnTo>
                    <a:pt x="379" y="41"/>
                  </a:lnTo>
                  <a:lnTo>
                    <a:pt x="388" y="0"/>
                  </a:lnTo>
                  <a:lnTo>
                    <a:pt x="213" y="60"/>
                  </a:lnTo>
                  <a:lnTo>
                    <a:pt x="11" y="136"/>
                  </a:lnTo>
                  <a:lnTo>
                    <a:pt x="0" y="155"/>
                  </a:lnTo>
                  <a:lnTo>
                    <a:pt x="0" y="178"/>
                  </a:lnTo>
                  <a:lnTo>
                    <a:pt x="7" y="243"/>
                  </a:lnTo>
                  <a:lnTo>
                    <a:pt x="16" y="337"/>
                  </a:lnTo>
                  <a:lnTo>
                    <a:pt x="23" y="460"/>
                  </a:lnTo>
                  <a:lnTo>
                    <a:pt x="35" y="602"/>
                  </a:lnTo>
                  <a:lnTo>
                    <a:pt x="48" y="761"/>
                  </a:lnTo>
                  <a:lnTo>
                    <a:pt x="59" y="919"/>
                  </a:lnTo>
                  <a:lnTo>
                    <a:pt x="67" y="1081"/>
                  </a:lnTo>
                  <a:lnTo>
                    <a:pt x="75" y="1231"/>
                  </a:lnTo>
                  <a:lnTo>
                    <a:pt x="75" y="1366"/>
                  </a:lnTo>
                  <a:lnTo>
                    <a:pt x="284" y="1501"/>
                  </a:lnTo>
                  <a:close/>
                </a:path>
              </a:pathLst>
            </a:custGeom>
            <a:solidFill>
              <a:srgbClr val="E4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43" name="Line 350">
              <a:extLst>
                <a:ext uri="{FF2B5EF4-FFF2-40B4-BE49-F238E27FC236}">
                  <a16:creationId xmlns:a16="http://schemas.microsoft.com/office/drawing/2014/main" id="{7BF659CE-C9E3-4B44-97AD-861DD4DF95F0}"/>
                </a:ext>
              </a:extLst>
            </p:cNvPr>
            <p:cNvSpPr>
              <a:spLocks noChangeShapeType="1"/>
            </p:cNvSpPr>
            <p:nvPr/>
          </p:nvSpPr>
          <p:spPr bwMode="auto">
            <a:xfrm>
              <a:off x="3273" y="2153"/>
              <a:ext cx="10" cy="1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351">
              <a:extLst>
                <a:ext uri="{FF2B5EF4-FFF2-40B4-BE49-F238E27FC236}">
                  <a16:creationId xmlns:a16="http://schemas.microsoft.com/office/drawing/2014/main" id="{54D1E73E-E2C5-4185-87A2-FD3FA467B351}"/>
                </a:ext>
              </a:extLst>
            </p:cNvPr>
            <p:cNvSpPr>
              <a:spLocks noChangeShapeType="1"/>
            </p:cNvSpPr>
            <p:nvPr/>
          </p:nvSpPr>
          <p:spPr bwMode="auto">
            <a:xfrm>
              <a:off x="2851" y="2085"/>
              <a:ext cx="9" cy="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Line 352">
              <a:extLst>
                <a:ext uri="{FF2B5EF4-FFF2-40B4-BE49-F238E27FC236}">
                  <a16:creationId xmlns:a16="http://schemas.microsoft.com/office/drawing/2014/main" id="{8011D699-CE1A-4727-8F7C-EA94A34D9BCC}"/>
                </a:ext>
              </a:extLst>
            </p:cNvPr>
            <p:cNvSpPr>
              <a:spLocks noChangeShapeType="1"/>
            </p:cNvSpPr>
            <p:nvPr/>
          </p:nvSpPr>
          <p:spPr bwMode="auto">
            <a:xfrm>
              <a:off x="3632" y="2233"/>
              <a:ext cx="6" cy="18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Line 353">
              <a:extLst>
                <a:ext uri="{FF2B5EF4-FFF2-40B4-BE49-F238E27FC236}">
                  <a16:creationId xmlns:a16="http://schemas.microsoft.com/office/drawing/2014/main" id="{2ACCC3B2-3201-4E75-AEAF-6A7420AB077C}"/>
                </a:ext>
              </a:extLst>
            </p:cNvPr>
            <p:cNvSpPr>
              <a:spLocks noChangeShapeType="1"/>
            </p:cNvSpPr>
            <p:nvPr/>
          </p:nvSpPr>
          <p:spPr bwMode="auto">
            <a:xfrm flipH="1">
              <a:off x="3803" y="2385"/>
              <a:ext cx="3"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354">
              <a:extLst>
                <a:ext uri="{FF2B5EF4-FFF2-40B4-BE49-F238E27FC236}">
                  <a16:creationId xmlns:a16="http://schemas.microsoft.com/office/drawing/2014/main" id="{51217894-BAEA-40F8-9506-44D7D5E9BDFC}"/>
                </a:ext>
              </a:extLst>
            </p:cNvPr>
            <p:cNvSpPr>
              <a:spLocks noChangeShapeType="1"/>
            </p:cNvSpPr>
            <p:nvPr/>
          </p:nvSpPr>
          <p:spPr bwMode="auto">
            <a:xfrm>
              <a:off x="2803" y="2236"/>
              <a:ext cx="31"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355">
              <a:extLst>
                <a:ext uri="{FF2B5EF4-FFF2-40B4-BE49-F238E27FC236}">
                  <a16:creationId xmlns:a16="http://schemas.microsoft.com/office/drawing/2014/main" id="{AE243DFD-9343-4171-BCC4-14217C344B74}"/>
                </a:ext>
              </a:extLst>
            </p:cNvPr>
            <p:cNvSpPr>
              <a:spLocks noChangeShapeType="1"/>
            </p:cNvSpPr>
            <p:nvPr/>
          </p:nvSpPr>
          <p:spPr bwMode="auto">
            <a:xfrm>
              <a:off x="1720" y="1838"/>
              <a:ext cx="21" cy="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Line 356">
              <a:extLst>
                <a:ext uri="{FF2B5EF4-FFF2-40B4-BE49-F238E27FC236}">
                  <a16:creationId xmlns:a16="http://schemas.microsoft.com/office/drawing/2014/main" id="{C4815A0E-C97A-40F2-ABE3-98AC4D061B8E}"/>
                </a:ext>
              </a:extLst>
            </p:cNvPr>
            <p:cNvSpPr>
              <a:spLocks noChangeShapeType="1"/>
            </p:cNvSpPr>
            <p:nvPr/>
          </p:nvSpPr>
          <p:spPr bwMode="auto">
            <a:xfrm>
              <a:off x="1963" y="1919"/>
              <a:ext cx="12"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357">
              <a:extLst>
                <a:ext uri="{FF2B5EF4-FFF2-40B4-BE49-F238E27FC236}">
                  <a16:creationId xmlns:a16="http://schemas.microsoft.com/office/drawing/2014/main" id="{38F91330-D2A5-43D5-8415-39C03CE9445A}"/>
                </a:ext>
              </a:extLst>
            </p:cNvPr>
            <p:cNvSpPr>
              <a:spLocks noChangeShapeType="1"/>
            </p:cNvSpPr>
            <p:nvPr/>
          </p:nvSpPr>
          <p:spPr bwMode="auto">
            <a:xfrm>
              <a:off x="1549" y="1817"/>
              <a:ext cx="19" cy="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358">
              <a:extLst>
                <a:ext uri="{FF2B5EF4-FFF2-40B4-BE49-F238E27FC236}">
                  <a16:creationId xmlns:a16="http://schemas.microsoft.com/office/drawing/2014/main" id="{3D7351BA-D96A-427C-A931-E9011B07799D}"/>
                </a:ext>
              </a:extLst>
            </p:cNvPr>
            <p:cNvSpPr>
              <a:spLocks noChangeShapeType="1"/>
            </p:cNvSpPr>
            <p:nvPr/>
          </p:nvSpPr>
          <p:spPr bwMode="auto">
            <a:xfrm>
              <a:off x="1454" y="1781"/>
              <a:ext cx="12"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Freeform 359">
              <a:extLst>
                <a:ext uri="{FF2B5EF4-FFF2-40B4-BE49-F238E27FC236}">
                  <a16:creationId xmlns:a16="http://schemas.microsoft.com/office/drawing/2014/main" id="{65416B7A-5F6C-4603-ABDE-E33A42BD28E0}"/>
                </a:ext>
              </a:extLst>
            </p:cNvPr>
            <p:cNvSpPr>
              <a:spLocks/>
            </p:cNvSpPr>
            <p:nvPr/>
          </p:nvSpPr>
          <p:spPr bwMode="auto">
            <a:xfrm>
              <a:off x="712" y="2216"/>
              <a:ext cx="255" cy="333"/>
            </a:xfrm>
            <a:custGeom>
              <a:avLst/>
              <a:gdLst>
                <a:gd name="T0" fmla="*/ 0 w 1274"/>
                <a:gd name="T1" fmla="*/ 0 h 1667"/>
                <a:gd name="T2" fmla="*/ 20 w 1274"/>
                <a:gd name="T3" fmla="*/ 37 h 1667"/>
                <a:gd name="T4" fmla="*/ 75 w 1274"/>
                <a:gd name="T5" fmla="*/ 139 h 1667"/>
                <a:gd name="T6" fmla="*/ 162 w 1274"/>
                <a:gd name="T7" fmla="*/ 290 h 1667"/>
                <a:gd name="T8" fmla="*/ 273 w 1274"/>
                <a:gd name="T9" fmla="*/ 475 h 1667"/>
                <a:gd name="T10" fmla="*/ 407 w 1274"/>
                <a:gd name="T11" fmla="*/ 690 h 1667"/>
                <a:gd name="T12" fmla="*/ 562 w 1274"/>
                <a:gd name="T13" fmla="*/ 910 h 1667"/>
                <a:gd name="T14" fmla="*/ 728 w 1274"/>
                <a:gd name="T15" fmla="*/ 1132 h 1667"/>
                <a:gd name="T16" fmla="*/ 902 w 1274"/>
                <a:gd name="T17" fmla="*/ 1342 h 1667"/>
                <a:gd name="T18" fmla="*/ 1084 w 1274"/>
                <a:gd name="T19" fmla="*/ 1521 h 1667"/>
                <a:gd name="T20" fmla="*/ 1262 w 1274"/>
                <a:gd name="T21" fmla="*/ 1655 h 1667"/>
                <a:gd name="T22" fmla="*/ 1274 w 1274"/>
                <a:gd name="T23" fmla="*/ 1667 h 1667"/>
                <a:gd name="T24" fmla="*/ 280 w 1274"/>
                <a:gd name="T25" fmla="*/ 104 h 1667"/>
                <a:gd name="T26" fmla="*/ 0 w 1274"/>
                <a:gd name="T27" fmla="*/ 0 h 16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4"/>
                <a:gd name="T43" fmla="*/ 0 h 1667"/>
                <a:gd name="T44" fmla="*/ 1274 w 1274"/>
                <a:gd name="T45" fmla="*/ 1667 h 16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4" h="1667">
                  <a:moveTo>
                    <a:pt x="0" y="0"/>
                  </a:moveTo>
                  <a:lnTo>
                    <a:pt x="20" y="37"/>
                  </a:lnTo>
                  <a:lnTo>
                    <a:pt x="75" y="139"/>
                  </a:lnTo>
                  <a:lnTo>
                    <a:pt x="162" y="290"/>
                  </a:lnTo>
                  <a:lnTo>
                    <a:pt x="273" y="475"/>
                  </a:lnTo>
                  <a:lnTo>
                    <a:pt x="407" y="690"/>
                  </a:lnTo>
                  <a:lnTo>
                    <a:pt x="562" y="910"/>
                  </a:lnTo>
                  <a:lnTo>
                    <a:pt x="728" y="1132"/>
                  </a:lnTo>
                  <a:lnTo>
                    <a:pt x="902" y="1342"/>
                  </a:lnTo>
                  <a:lnTo>
                    <a:pt x="1084" y="1521"/>
                  </a:lnTo>
                  <a:lnTo>
                    <a:pt x="1262" y="1655"/>
                  </a:lnTo>
                  <a:lnTo>
                    <a:pt x="1274" y="1667"/>
                  </a:lnTo>
                  <a:lnTo>
                    <a:pt x="280" y="104"/>
                  </a:lnTo>
                  <a:lnTo>
                    <a:pt x="0" y="0"/>
                  </a:lnTo>
                  <a:close/>
                </a:path>
              </a:pathLst>
            </a:custGeom>
            <a:solidFill>
              <a:srgbClr val="FF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53" name="Line 360">
              <a:extLst>
                <a:ext uri="{FF2B5EF4-FFF2-40B4-BE49-F238E27FC236}">
                  <a16:creationId xmlns:a16="http://schemas.microsoft.com/office/drawing/2014/main" id="{5742F0D5-394E-4A74-9CB5-96A7DFD9A6B7}"/>
                </a:ext>
              </a:extLst>
            </p:cNvPr>
            <p:cNvSpPr>
              <a:spLocks noChangeShapeType="1"/>
            </p:cNvSpPr>
            <p:nvPr/>
          </p:nvSpPr>
          <p:spPr bwMode="auto">
            <a:xfrm flipH="1" flipV="1">
              <a:off x="768" y="2237"/>
              <a:ext cx="199" cy="312"/>
            </a:xfrm>
            <a:prstGeom prst="line">
              <a:avLst/>
            </a:prstGeom>
            <a:noFill/>
            <a:ln w="0">
              <a:solidFill>
                <a:srgbClr val="F487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Line 361">
              <a:extLst>
                <a:ext uri="{FF2B5EF4-FFF2-40B4-BE49-F238E27FC236}">
                  <a16:creationId xmlns:a16="http://schemas.microsoft.com/office/drawing/2014/main" id="{3C215AE6-1B29-46B2-B3A0-D78F2B191FBB}"/>
                </a:ext>
              </a:extLst>
            </p:cNvPr>
            <p:cNvSpPr>
              <a:spLocks noChangeShapeType="1"/>
            </p:cNvSpPr>
            <p:nvPr/>
          </p:nvSpPr>
          <p:spPr bwMode="auto">
            <a:xfrm>
              <a:off x="1036" y="1838"/>
              <a:ext cx="18"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Line 362">
              <a:extLst>
                <a:ext uri="{FF2B5EF4-FFF2-40B4-BE49-F238E27FC236}">
                  <a16:creationId xmlns:a16="http://schemas.microsoft.com/office/drawing/2014/main" id="{ED3411AF-6908-43FC-B564-F052BCF04D2B}"/>
                </a:ext>
              </a:extLst>
            </p:cNvPr>
            <p:cNvSpPr>
              <a:spLocks noChangeShapeType="1"/>
            </p:cNvSpPr>
            <p:nvPr/>
          </p:nvSpPr>
          <p:spPr bwMode="auto">
            <a:xfrm>
              <a:off x="1118" y="1985"/>
              <a:ext cx="31" cy="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Line 363">
              <a:extLst>
                <a:ext uri="{FF2B5EF4-FFF2-40B4-BE49-F238E27FC236}">
                  <a16:creationId xmlns:a16="http://schemas.microsoft.com/office/drawing/2014/main" id="{EC8CA566-FBB7-4670-802E-B48A10214652}"/>
                </a:ext>
              </a:extLst>
            </p:cNvPr>
            <p:cNvSpPr>
              <a:spLocks noChangeShapeType="1"/>
            </p:cNvSpPr>
            <p:nvPr/>
          </p:nvSpPr>
          <p:spPr bwMode="auto">
            <a:xfrm>
              <a:off x="1277" y="2074"/>
              <a:ext cx="63" cy="1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Line 364">
              <a:extLst>
                <a:ext uri="{FF2B5EF4-FFF2-40B4-BE49-F238E27FC236}">
                  <a16:creationId xmlns:a16="http://schemas.microsoft.com/office/drawing/2014/main" id="{8DCAB3F3-1FFA-4DE2-A23A-6FA62CA3ED0A}"/>
                </a:ext>
              </a:extLst>
            </p:cNvPr>
            <p:cNvSpPr>
              <a:spLocks noChangeShapeType="1"/>
            </p:cNvSpPr>
            <p:nvPr/>
          </p:nvSpPr>
          <p:spPr bwMode="auto">
            <a:xfrm>
              <a:off x="1806" y="2016"/>
              <a:ext cx="41" cy="1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365">
              <a:extLst>
                <a:ext uri="{FF2B5EF4-FFF2-40B4-BE49-F238E27FC236}">
                  <a16:creationId xmlns:a16="http://schemas.microsoft.com/office/drawing/2014/main" id="{EF173CCA-47E3-4C78-9190-2151A2490F8A}"/>
                </a:ext>
              </a:extLst>
            </p:cNvPr>
            <p:cNvSpPr>
              <a:spLocks noChangeShapeType="1"/>
            </p:cNvSpPr>
            <p:nvPr/>
          </p:nvSpPr>
          <p:spPr bwMode="auto">
            <a:xfrm>
              <a:off x="1256" y="1895"/>
              <a:ext cx="19" cy="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366">
              <a:extLst>
                <a:ext uri="{FF2B5EF4-FFF2-40B4-BE49-F238E27FC236}">
                  <a16:creationId xmlns:a16="http://schemas.microsoft.com/office/drawing/2014/main" id="{4A1E2F63-B08A-449F-AAC1-F0A16E049B3D}"/>
                </a:ext>
              </a:extLst>
            </p:cNvPr>
            <p:cNvSpPr>
              <a:spLocks noChangeShapeType="1"/>
            </p:cNvSpPr>
            <p:nvPr/>
          </p:nvSpPr>
          <p:spPr bwMode="auto">
            <a:xfrm>
              <a:off x="1356" y="2005"/>
              <a:ext cx="27" cy="1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Freeform 367">
              <a:extLst>
                <a:ext uri="{FF2B5EF4-FFF2-40B4-BE49-F238E27FC236}">
                  <a16:creationId xmlns:a16="http://schemas.microsoft.com/office/drawing/2014/main" id="{20047BB2-CAB7-4FF3-9865-F6B07581BA60}"/>
                </a:ext>
              </a:extLst>
            </p:cNvPr>
            <p:cNvSpPr>
              <a:spLocks/>
            </p:cNvSpPr>
            <p:nvPr/>
          </p:nvSpPr>
          <p:spPr bwMode="auto">
            <a:xfrm>
              <a:off x="2626" y="2722"/>
              <a:ext cx="108" cy="109"/>
            </a:xfrm>
            <a:custGeom>
              <a:avLst/>
              <a:gdLst>
                <a:gd name="T0" fmla="*/ 274 w 542"/>
                <a:gd name="T1" fmla="*/ 543 h 543"/>
                <a:gd name="T2" fmla="*/ 317 w 542"/>
                <a:gd name="T3" fmla="*/ 539 h 543"/>
                <a:gd name="T4" fmla="*/ 357 w 542"/>
                <a:gd name="T5" fmla="*/ 531 h 543"/>
                <a:gd name="T6" fmla="*/ 396 w 542"/>
                <a:gd name="T7" fmla="*/ 515 h 543"/>
                <a:gd name="T8" fmla="*/ 431 w 542"/>
                <a:gd name="T9" fmla="*/ 491 h 543"/>
                <a:gd name="T10" fmla="*/ 463 w 542"/>
                <a:gd name="T11" fmla="*/ 464 h 543"/>
                <a:gd name="T12" fmla="*/ 491 w 542"/>
                <a:gd name="T13" fmla="*/ 432 h 543"/>
                <a:gd name="T14" fmla="*/ 511 w 542"/>
                <a:gd name="T15" fmla="*/ 396 h 543"/>
                <a:gd name="T16" fmla="*/ 531 w 542"/>
                <a:gd name="T17" fmla="*/ 356 h 543"/>
                <a:gd name="T18" fmla="*/ 539 w 542"/>
                <a:gd name="T19" fmla="*/ 317 h 543"/>
                <a:gd name="T20" fmla="*/ 542 w 542"/>
                <a:gd name="T21" fmla="*/ 273 h 543"/>
                <a:gd name="T22" fmla="*/ 539 w 542"/>
                <a:gd name="T23" fmla="*/ 230 h 543"/>
                <a:gd name="T24" fmla="*/ 531 w 542"/>
                <a:gd name="T25" fmla="*/ 187 h 543"/>
                <a:gd name="T26" fmla="*/ 511 w 542"/>
                <a:gd name="T27" fmla="*/ 147 h 543"/>
                <a:gd name="T28" fmla="*/ 491 w 542"/>
                <a:gd name="T29" fmla="*/ 111 h 543"/>
                <a:gd name="T30" fmla="*/ 463 w 542"/>
                <a:gd name="T31" fmla="*/ 80 h 543"/>
                <a:gd name="T32" fmla="*/ 431 w 542"/>
                <a:gd name="T33" fmla="*/ 52 h 543"/>
                <a:gd name="T34" fmla="*/ 396 w 542"/>
                <a:gd name="T35" fmla="*/ 32 h 543"/>
                <a:gd name="T36" fmla="*/ 357 w 542"/>
                <a:gd name="T37" fmla="*/ 16 h 543"/>
                <a:gd name="T38" fmla="*/ 317 w 542"/>
                <a:gd name="T39" fmla="*/ 4 h 543"/>
                <a:gd name="T40" fmla="*/ 274 w 542"/>
                <a:gd name="T41" fmla="*/ 0 h 543"/>
                <a:gd name="T42" fmla="*/ 227 w 542"/>
                <a:gd name="T43" fmla="*/ 4 h 543"/>
                <a:gd name="T44" fmla="*/ 186 w 542"/>
                <a:gd name="T45" fmla="*/ 16 h 543"/>
                <a:gd name="T46" fmla="*/ 147 w 542"/>
                <a:gd name="T47" fmla="*/ 32 h 543"/>
                <a:gd name="T48" fmla="*/ 111 w 542"/>
                <a:gd name="T49" fmla="*/ 52 h 543"/>
                <a:gd name="T50" fmla="*/ 79 w 542"/>
                <a:gd name="T51" fmla="*/ 80 h 543"/>
                <a:gd name="T52" fmla="*/ 52 w 542"/>
                <a:gd name="T53" fmla="*/ 111 h 543"/>
                <a:gd name="T54" fmla="*/ 32 w 542"/>
                <a:gd name="T55" fmla="*/ 147 h 543"/>
                <a:gd name="T56" fmla="*/ 12 w 542"/>
                <a:gd name="T57" fmla="*/ 187 h 543"/>
                <a:gd name="T58" fmla="*/ 5 w 542"/>
                <a:gd name="T59" fmla="*/ 230 h 543"/>
                <a:gd name="T60" fmla="*/ 0 w 542"/>
                <a:gd name="T61" fmla="*/ 273 h 543"/>
                <a:gd name="T62" fmla="*/ 5 w 542"/>
                <a:gd name="T63" fmla="*/ 317 h 543"/>
                <a:gd name="T64" fmla="*/ 12 w 542"/>
                <a:gd name="T65" fmla="*/ 356 h 543"/>
                <a:gd name="T66" fmla="*/ 32 w 542"/>
                <a:gd name="T67" fmla="*/ 396 h 543"/>
                <a:gd name="T68" fmla="*/ 52 w 542"/>
                <a:gd name="T69" fmla="*/ 432 h 543"/>
                <a:gd name="T70" fmla="*/ 79 w 542"/>
                <a:gd name="T71" fmla="*/ 464 h 543"/>
                <a:gd name="T72" fmla="*/ 111 w 542"/>
                <a:gd name="T73" fmla="*/ 491 h 543"/>
                <a:gd name="T74" fmla="*/ 147 w 542"/>
                <a:gd name="T75" fmla="*/ 515 h 543"/>
                <a:gd name="T76" fmla="*/ 186 w 542"/>
                <a:gd name="T77" fmla="*/ 531 h 543"/>
                <a:gd name="T78" fmla="*/ 227 w 542"/>
                <a:gd name="T79" fmla="*/ 539 h 543"/>
                <a:gd name="T80" fmla="*/ 274 w 542"/>
                <a:gd name="T81" fmla="*/ 543 h 5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2"/>
                <a:gd name="T124" fmla="*/ 0 h 543"/>
                <a:gd name="T125" fmla="*/ 542 w 542"/>
                <a:gd name="T126" fmla="*/ 543 h 5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2" h="543">
                  <a:moveTo>
                    <a:pt x="274" y="543"/>
                  </a:moveTo>
                  <a:lnTo>
                    <a:pt x="317" y="539"/>
                  </a:lnTo>
                  <a:lnTo>
                    <a:pt x="357" y="531"/>
                  </a:lnTo>
                  <a:lnTo>
                    <a:pt x="396" y="515"/>
                  </a:lnTo>
                  <a:lnTo>
                    <a:pt x="431" y="491"/>
                  </a:lnTo>
                  <a:lnTo>
                    <a:pt x="463" y="464"/>
                  </a:lnTo>
                  <a:lnTo>
                    <a:pt x="491" y="432"/>
                  </a:lnTo>
                  <a:lnTo>
                    <a:pt x="511" y="396"/>
                  </a:lnTo>
                  <a:lnTo>
                    <a:pt x="531" y="356"/>
                  </a:lnTo>
                  <a:lnTo>
                    <a:pt x="539" y="317"/>
                  </a:lnTo>
                  <a:lnTo>
                    <a:pt x="542" y="273"/>
                  </a:lnTo>
                  <a:lnTo>
                    <a:pt x="539" y="230"/>
                  </a:lnTo>
                  <a:lnTo>
                    <a:pt x="531" y="187"/>
                  </a:lnTo>
                  <a:lnTo>
                    <a:pt x="511" y="147"/>
                  </a:lnTo>
                  <a:lnTo>
                    <a:pt x="491" y="111"/>
                  </a:lnTo>
                  <a:lnTo>
                    <a:pt x="463" y="80"/>
                  </a:lnTo>
                  <a:lnTo>
                    <a:pt x="431" y="52"/>
                  </a:lnTo>
                  <a:lnTo>
                    <a:pt x="396" y="32"/>
                  </a:lnTo>
                  <a:lnTo>
                    <a:pt x="357" y="16"/>
                  </a:lnTo>
                  <a:lnTo>
                    <a:pt x="317" y="4"/>
                  </a:lnTo>
                  <a:lnTo>
                    <a:pt x="274" y="0"/>
                  </a:lnTo>
                  <a:lnTo>
                    <a:pt x="227" y="4"/>
                  </a:lnTo>
                  <a:lnTo>
                    <a:pt x="186" y="16"/>
                  </a:lnTo>
                  <a:lnTo>
                    <a:pt x="147" y="32"/>
                  </a:lnTo>
                  <a:lnTo>
                    <a:pt x="111" y="52"/>
                  </a:lnTo>
                  <a:lnTo>
                    <a:pt x="79" y="80"/>
                  </a:lnTo>
                  <a:lnTo>
                    <a:pt x="52" y="111"/>
                  </a:lnTo>
                  <a:lnTo>
                    <a:pt x="32" y="147"/>
                  </a:lnTo>
                  <a:lnTo>
                    <a:pt x="12" y="187"/>
                  </a:lnTo>
                  <a:lnTo>
                    <a:pt x="5" y="230"/>
                  </a:lnTo>
                  <a:lnTo>
                    <a:pt x="0" y="273"/>
                  </a:lnTo>
                  <a:lnTo>
                    <a:pt x="5" y="317"/>
                  </a:lnTo>
                  <a:lnTo>
                    <a:pt x="12" y="356"/>
                  </a:lnTo>
                  <a:lnTo>
                    <a:pt x="32" y="396"/>
                  </a:lnTo>
                  <a:lnTo>
                    <a:pt x="52" y="432"/>
                  </a:lnTo>
                  <a:lnTo>
                    <a:pt x="79" y="464"/>
                  </a:lnTo>
                  <a:lnTo>
                    <a:pt x="111" y="491"/>
                  </a:lnTo>
                  <a:lnTo>
                    <a:pt x="147" y="515"/>
                  </a:lnTo>
                  <a:lnTo>
                    <a:pt x="186" y="531"/>
                  </a:lnTo>
                  <a:lnTo>
                    <a:pt x="227" y="539"/>
                  </a:lnTo>
                  <a:lnTo>
                    <a:pt x="274" y="5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1" name="Freeform 368">
              <a:extLst>
                <a:ext uri="{FF2B5EF4-FFF2-40B4-BE49-F238E27FC236}">
                  <a16:creationId xmlns:a16="http://schemas.microsoft.com/office/drawing/2014/main" id="{EF5ED050-342C-46CB-B249-4225D4587F92}"/>
                </a:ext>
              </a:extLst>
            </p:cNvPr>
            <p:cNvSpPr>
              <a:spLocks/>
            </p:cNvSpPr>
            <p:nvPr/>
          </p:nvSpPr>
          <p:spPr bwMode="auto">
            <a:xfrm>
              <a:off x="2643" y="2726"/>
              <a:ext cx="57" cy="57"/>
            </a:xfrm>
            <a:custGeom>
              <a:avLst/>
              <a:gdLst>
                <a:gd name="T0" fmla="*/ 143 w 285"/>
                <a:gd name="T1" fmla="*/ 285 h 285"/>
                <a:gd name="T2" fmla="*/ 166 w 285"/>
                <a:gd name="T3" fmla="*/ 285 h 285"/>
                <a:gd name="T4" fmla="*/ 185 w 285"/>
                <a:gd name="T5" fmla="*/ 278 h 285"/>
                <a:gd name="T6" fmla="*/ 206 w 285"/>
                <a:gd name="T7" fmla="*/ 269 h 285"/>
                <a:gd name="T8" fmla="*/ 225 w 285"/>
                <a:gd name="T9" fmla="*/ 257 h 285"/>
                <a:gd name="T10" fmla="*/ 241 w 285"/>
                <a:gd name="T11" fmla="*/ 246 h 285"/>
                <a:gd name="T12" fmla="*/ 257 w 285"/>
                <a:gd name="T13" fmla="*/ 230 h 285"/>
                <a:gd name="T14" fmla="*/ 269 w 285"/>
                <a:gd name="T15" fmla="*/ 210 h 285"/>
                <a:gd name="T16" fmla="*/ 277 w 285"/>
                <a:gd name="T17" fmla="*/ 190 h 285"/>
                <a:gd name="T18" fmla="*/ 280 w 285"/>
                <a:gd name="T19" fmla="*/ 167 h 285"/>
                <a:gd name="T20" fmla="*/ 285 w 285"/>
                <a:gd name="T21" fmla="*/ 143 h 285"/>
                <a:gd name="T22" fmla="*/ 280 w 285"/>
                <a:gd name="T23" fmla="*/ 119 h 285"/>
                <a:gd name="T24" fmla="*/ 277 w 285"/>
                <a:gd name="T25" fmla="*/ 100 h 285"/>
                <a:gd name="T26" fmla="*/ 269 w 285"/>
                <a:gd name="T27" fmla="*/ 79 h 285"/>
                <a:gd name="T28" fmla="*/ 257 w 285"/>
                <a:gd name="T29" fmla="*/ 60 h 285"/>
                <a:gd name="T30" fmla="*/ 241 w 285"/>
                <a:gd name="T31" fmla="*/ 44 h 285"/>
                <a:gd name="T32" fmla="*/ 225 w 285"/>
                <a:gd name="T33" fmla="*/ 28 h 285"/>
                <a:gd name="T34" fmla="*/ 206 w 285"/>
                <a:gd name="T35" fmla="*/ 16 h 285"/>
                <a:gd name="T36" fmla="*/ 185 w 285"/>
                <a:gd name="T37" fmla="*/ 8 h 285"/>
                <a:gd name="T38" fmla="*/ 166 w 285"/>
                <a:gd name="T39" fmla="*/ 5 h 285"/>
                <a:gd name="T40" fmla="*/ 143 w 285"/>
                <a:gd name="T41" fmla="*/ 0 h 285"/>
                <a:gd name="T42" fmla="*/ 118 w 285"/>
                <a:gd name="T43" fmla="*/ 5 h 285"/>
                <a:gd name="T44" fmla="*/ 95 w 285"/>
                <a:gd name="T45" fmla="*/ 8 h 285"/>
                <a:gd name="T46" fmla="*/ 75 w 285"/>
                <a:gd name="T47" fmla="*/ 16 h 285"/>
                <a:gd name="T48" fmla="*/ 59 w 285"/>
                <a:gd name="T49" fmla="*/ 28 h 285"/>
                <a:gd name="T50" fmla="*/ 39 w 285"/>
                <a:gd name="T51" fmla="*/ 44 h 285"/>
                <a:gd name="T52" fmla="*/ 27 w 285"/>
                <a:gd name="T53" fmla="*/ 60 h 285"/>
                <a:gd name="T54" fmla="*/ 16 w 285"/>
                <a:gd name="T55" fmla="*/ 79 h 285"/>
                <a:gd name="T56" fmla="*/ 7 w 285"/>
                <a:gd name="T57" fmla="*/ 100 h 285"/>
                <a:gd name="T58" fmla="*/ 0 w 285"/>
                <a:gd name="T59" fmla="*/ 119 h 285"/>
                <a:gd name="T60" fmla="*/ 0 w 285"/>
                <a:gd name="T61" fmla="*/ 143 h 285"/>
                <a:gd name="T62" fmla="*/ 0 w 285"/>
                <a:gd name="T63" fmla="*/ 167 h 285"/>
                <a:gd name="T64" fmla="*/ 7 w 285"/>
                <a:gd name="T65" fmla="*/ 190 h 285"/>
                <a:gd name="T66" fmla="*/ 16 w 285"/>
                <a:gd name="T67" fmla="*/ 210 h 285"/>
                <a:gd name="T68" fmla="*/ 27 w 285"/>
                <a:gd name="T69" fmla="*/ 230 h 285"/>
                <a:gd name="T70" fmla="*/ 39 w 285"/>
                <a:gd name="T71" fmla="*/ 246 h 285"/>
                <a:gd name="T72" fmla="*/ 59 w 285"/>
                <a:gd name="T73" fmla="*/ 257 h 285"/>
                <a:gd name="T74" fmla="*/ 75 w 285"/>
                <a:gd name="T75" fmla="*/ 269 h 285"/>
                <a:gd name="T76" fmla="*/ 95 w 285"/>
                <a:gd name="T77" fmla="*/ 278 h 285"/>
                <a:gd name="T78" fmla="*/ 118 w 285"/>
                <a:gd name="T79" fmla="*/ 285 h 285"/>
                <a:gd name="T80" fmla="*/ 143 w 285"/>
                <a:gd name="T81" fmla="*/ 285 h 2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5"/>
                <a:gd name="T124" fmla="*/ 0 h 285"/>
                <a:gd name="T125" fmla="*/ 285 w 285"/>
                <a:gd name="T126" fmla="*/ 285 h 2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5" h="285">
                  <a:moveTo>
                    <a:pt x="143" y="285"/>
                  </a:moveTo>
                  <a:lnTo>
                    <a:pt x="166" y="285"/>
                  </a:lnTo>
                  <a:lnTo>
                    <a:pt x="185" y="278"/>
                  </a:lnTo>
                  <a:lnTo>
                    <a:pt x="206" y="269"/>
                  </a:lnTo>
                  <a:lnTo>
                    <a:pt x="225" y="257"/>
                  </a:lnTo>
                  <a:lnTo>
                    <a:pt x="241" y="246"/>
                  </a:lnTo>
                  <a:lnTo>
                    <a:pt x="257" y="230"/>
                  </a:lnTo>
                  <a:lnTo>
                    <a:pt x="269" y="210"/>
                  </a:lnTo>
                  <a:lnTo>
                    <a:pt x="277" y="190"/>
                  </a:lnTo>
                  <a:lnTo>
                    <a:pt x="280" y="167"/>
                  </a:lnTo>
                  <a:lnTo>
                    <a:pt x="285" y="143"/>
                  </a:lnTo>
                  <a:lnTo>
                    <a:pt x="280" y="119"/>
                  </a:lnTo>
                  <a:lnTo>
                    <a:pt x="277" y="100"/>
                  </a:lnTo>
                  <a:lnTo>
                    <a:pt x="269" y="79"/>
                  </a:lnTo>
                  <a:lnTo>
                    <a:pt x="257" y="60"/>
                  </a:lnTo>
                  <a:lnTo>
                    <a:pt x="241" y="44"/>
                  </a:lnTo>
                  <a:lnTo>
                    <a:pt x="225" y="28"/>
                  </a:lnTo>
                  <a:lnTo>
                    <a:pt x="206" y="16"/>
                  </a:lnTo>
                  <a:lnTo>
                    <a:pt x="185" y="8"/>
                  </a:lnTo>
                  <a:lnTo>
                    <a:pt x="166" y="5"/>
                  </a:lnTo>
                  <a:lnTo>
                    <a:pt x="143" y="0"/>
                  </a:lnTo>
                  <a:lnTo>
                    <a:pt x="118" y="5"/>
                  </a:lnTo>
                  <a:lnTo>
                    <a:pt x="95" y="8"/>
                  </a:lnTo>
                  <a:lnTo>
                    <a:pt x="75" y="16"/>
                  </a:lnTo>
                  <a:lnTo>
                    <a:pt x="59" y="28"/>
                  </a:lnTo>
                  <a:lnTo>
                    <a:pt x="39" y="44"/>
                  </a:lnTo>
                  <a:lnTo>
                    <a:pt x="27" y="60"/>
                  </a:lnTo>
                  <a:lnTo>
                    <a:pt x="16" y="79"/>
                  </a:lnTo>
                  <a:lnTo>
                    <a:pt x="7" y="100"/>
                  </a:lnTo>
                  <a:lnTo>
                    <a:pt x="0" y="119"/>
                  </a:lnTo>
                  <a:lnTo>
                    <a:pt x="0" y="143"/>
                  </a:lnTo>
                  <a:lnTo>
                    <a:pt x="0" y="167"/>
                  </a:lnTo>
                  <a:lnTo>
                    <a:pt x="7" y="190"/>
                  </a:lnTo>
                  <a:lnTo>
                    <a:pt x="16" y="210"/>
                  </a:lnTo>
                  <a:lnTo>
                    <a:pt x="27" y="230"/>
                  </a:lnTo>
                  <a:lnTo>
                    <a:pt x="39" y="246"/>
                  </a:lnTo>
                  <a:lnTo>
                    <a:pt x="59" y="257"/>
                  </a:lnTo>
                  <a:lnTo>
                    <a:pt x="75" y="269"/>
                  </a:lnTo>
                  <a:lnTo>
                    <a:pt x="95" y="278"/>
                  </a:lnTo>
                  <a:lnTo>
                    <a:pt x="118" y="285"/>
                  </a:lnTo>
                  <a:lnTo>
                    <a:pt x="143" y="2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2" name="Freeform 369">
              <a:extLst>
                <a:ext uri="{FF2B5EF4-FFF2-40B4-BE49-F238E27FC236}">
                  <a16:creationId xmlns:a16="http://schemas.microsoft.com/office/drawing/2014/main" id="{4A4BEC9F-4A9C-4D32-BB6B-51A8CCC68868}"/>
                </a:ext>
              </a:extLst>
            </p:cNvPr>
            <p:cNvSpPr>
              <a:spLocks/>
            </p:cNvSpPr>
            <p:nvPr/>
          </p:nvSpPr>
          <p:spPr bwMode="auto">
            <a:xfrm>
              <a:off x="2646" y="2729"/>
              <a:ext cx="50" cy="50"/>
            </a:xfrm>
            <a:custGeom>
              <a:avLst/>
              <a:gdLst>
                <a:gd name="T0" fmla="*/ 249 w 249"/>
                <a:gd name="T1" fmla="*/ 127 h 250"/>
                <a:gd name="T2" fmla="*/ 249 w 249"/>
                <a:gd name="T3" fmla="*/ 146 h 250"/>
                <a:gd name="T4" fmla="*/ 245 w 249"/>
                <a:gd name="T5" fmla="*/ 166 h 250"/>
                <a:gd name="T6" fmla="*/ 237 w 249"/>
                <a:gd name="T7" fmla="*/ 182 h 250"/>
                <a:gd name="T8" fmla="*/ 225 w 249"/>
                <a:gd name="T9" fmla="*/ 202 h 250"/>
                <a:gd name="T10" fmla="*/ 213 w 249"/>
                <a:gd name="T11" fmla="*/ 213 h 250"/>
                <a:gd name="T12" fmla="*/ 197 w 249"/>
                <a:gd name="T13" fmla="*/ 226 h 250"/>
                <a:gd name="T14" fmla="*/ 182 w 249"/>
                <a:gd name="T15" fmla="*/ 238 h 250"/>
                <a:gd name="T16" fmla="*/ 166 w 249"/>
                <a:gd name="T17" fmla="*/ 245 h 250"/>
                <a:gd name="T18" fmla="*/ 146 w 249"/>
                <a:gd name="T19" fmla="*/ 250 h 250"/>
                <a:gd name="T20" fmla="*/ 127 w 249"/>
                <a:gd name="T21" fmla="*/ 250 h 250"/>
                <a:gd name="T22" fmla="*/ 106 w 249"/>
                <a:gd name="T23" fmla="*/ 250 h 250"/>
                <a:gd name="T24" fmla="*/ 86 w 249"/>
                <a:gd name="T25" fmla="*/ 245 h 250"/>
                <a:gd name="T26" fmla="*/ 67 w 249"/>
                <a:gd name="T27" fmla="*/ 238 h 250"/>
                <a:gd name="T28" fmla="*/ 51 w 249"/>
                <a:gd name="T29" fmla="*/ 226 h 250"/>
                <a:gd name="T30" fmla="*/ 35 w 249"/>
                <a:gd name="T31" fmla="*/ 213 h 250"/>
                <a:gd name="T32" fmla="*/ 23 w 249"/>
                <a:gd name="T33" fmla="*/ 202 h 250"/>
                <a:gd name="T34" fmla="*/ 16 w 249"/>
                <a:gd name="T35" fmla="*/ 182 h 250"/>
                <a:gd name="T36" fmla="*/ 7 w 249"/>
                <a:gd name="T37" fmla="*/ 166 h 250"/>
                <a:gd name="T38" fmla="*/ 4 w 249"/>
                <a:gd name="T39" fmla="*/ 146 h 250"/>
                <a:gd name="T40" fmla="*/ 0 w 249"/>
                <a:gd name="T41" fmla="*/ 127 h 250"/>
                <a:gd name="T42" fmla="*/ 4 w 249"/>
                <a:gd name="T43" fmla="*/ 107 h 250"/>
                <a:gd name="T44" fmla="*/ 7 w 249"/>
                <a:gd name="T45" fmla="*/ 88 h 250"/>
                <a:gd name="T46" fmla="*/ 16 w 249"/>
                <a:gd name="T47" fmla="*/ 67 h 250"/>
                <a:gd name="T48" fmla="*/ 23 w 249"/>
                <a:gd name="T49" fmla="*/ 51 h 250"/>
                <a:gd name="T50" fmla="*/ 35 w 249"/>
                <a:gd name="T51" fmla="*/ 36 h 250"/>
                <a:gd name="T52" fmla="*/ 51 w 249"/>
                <a:gd name="T53" fmla="*/ 23 h 250"/>
                <a:gd name="T54" fmla="*/ 67 w 249"/>
                <a:gd name="T55" fmla="*/ 16 h 250"/>
                <a:gd name="T56" fmla="*/ 86 w 249"/>
                <a:gd name="T57" fmla="*/ 9 h 250"/>
                <a:gd name="T58" fmla="*/ 106 w 249"/>
                <a:gd name="T59" fmla="*/ 4 h 250"/>
                <a:gd name="T60" fmla="*/ 127 w 249"/>
                <a:gd name="T61" fmla="*/ 0 h 250"/>
                <a:gd name="T62" fmla="*/ 130 w 249"/>
                <a:gd name="T63" fmla="*/ 0 h 250"/>
                <a:gd name="T64" fmla="*/ 134 w 249"/>
                <a:gd name="T65" fmla="*/ 0 h 250"/>
                <a:gd name="T66" fmla="*/ 150 w 249"/>
                <a:gd name="T67" fmla="*/ 4 h 250"/>
                <a:gd name="T68" fmla="*/ 169 w 249"/>
                <a:gd name="T69" fmla="*/ 9 h 250"/>
                <a:gd name="T70" fmla="*/ 185 w 249"/>
                <a:gd name="T71" fmla="*/ 16 h 250"/>
                <a:gd name="T72" fmla="*/ 201 w 249"/>
                <a:gd name="T73" fmla="*/ 28 h 250"/>
                <a:gd name="T74" fmla="*/ 217 w 249"/>
                <a:gd name="T75" fmla="*/ 39 h 250"/>
                <a:gd name="T76" fmla="*/ 229 w 249"/>
                <a:gd name="T77" fmla="*/ 55 h 250"/>
                <a:gd name="T78" fmla="*/ 237 w 249"/>
                <a:gd name="T79" fmla="*/ 72 h 250"/>
                <a:gd name="T80" fmla="*/ 245 w 249"/>
                <a:gd name="T81" fmla="*/ 88 h 250"/>
                <a:gd name="T82" fmla="*/ 249 w 249"/>
                <a:gd name="T83" fmla="*/ 107 h 250"/>
                <a:gd name="T84" fmla="*/ 249 w 249"/>
                <a:gd name="T85" fmla="*/ 127 h 2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9"/>
                <a:gd name="T130" fmla="*/ 0 h 250"/>
                <a:gd name="T131" fmla="*/ 249 w 249"/>
                <a:gd name="T132" fmla="*/ 250 h 2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9" h="250">
                  <a:moveTo>
                    <a:pt x="249" y="127"/>
                  </a:moveTo>
                  <a:lnTo>
                    <a:pt x="249" y="146"/>
                  </a:lnTo>
                  <a:lnTo>
                    <a:pt x="245" y="166"/>
                  </a:lnTo>
                  <a:lnTo>
                    <a:pt x="237" y="182"/>
                  </a:lnTo>
                  <a:lnTo>
                    <a:pt x="225" y="202"/>
                  </a:lnTo>
                  <a:lnTo>
                    <a:pt x="213" y="213"/>
                  </a:lnTo>
                  <a:lnTo>
                    <a:pt x="197" y="226"/>
                  </a:lnTo>
                  <a:lnTo>
                    <a:pt x="182" y="238"/>
                  </a:lnTo>
                  <a:lnTo>
                    <a:pt x="166" y="245"/>
                  </a:lnTo>
                  <a:lnTo>
                    <a:pt x="146" y="250"/>
                  </a:lnTo>
                  <a:lnTo>
                    <a:pt x="127" y="250"/>
                  </a:lnTo>
                  <a:lnTo>
                    <a:pt x="106" y="250"/>
                  </a:lnTo>
                  <a:lnTo>
                    <a:pt x="86" y="245"/>
                  </a:lnTo>
                  <a:lnTo>
                    <a:pt x="67" y="238"/>
                  </a:lnTo>
                  <a:lnTo>
                    <a:pt x="51" y="226"/>
                  </a:lnTo>
                  <a:lnTo>
                    <a:pt x="35" y="213"/>
                  </a:lnTo>
                  <a:lnTo>
                    <a:pt x="23" y="202"/>
                  </a:lnTo>
                  <a:lnTo>
                    <a:pt x="16" y="182"/>
                  </a:lnTo>
                  <a:lnTo>
                    <a:pt x="7" y="166"/>
                  </a:lnTo>
                  <a:lnTo>
                    <a:pt x="4" y="146"/>
                  </a:lnTo>
                  <a:lnTo>
                    <a:pt x="0" y="127"/>
                  </a:lnTo>
                  <a:lnTo>
                    <a:pt x="4" y="107"/>
                  </a:lnTo>
                  <a:lnTo>
                    <a:pt x="7" y="88"/>
                  </a:lnTo>
                  <a:lnTo>
                    <a:pt x="16" y="67"/>
                  </a:lnTo>
                  <a:lnTo>
                    <a:pt x="23" y="51"/>
                  </a:lnTo>
                  <a:lnTo>
                    <a:pt x="35" y="36"/>
                  </a:lnTo>
                  <a:lnTo>
                    <a:pt x="51" y="23"/>
                  </a:lnTo>
                  <a:lnTo>
                    <a:pt x="67" y="16"/>
                  </a:lnTo>
                  <a:lnTo>
                    <a:pt x="86" y="9"/>
                  </a:lnTo>
                  <a:lnTo>
                    <a:pt x="106" y="4"/>
                  </a:lnTo>
                  <a:lnTo>
                    <a:pt x="127" y="0"/>
                  </a:lnTo>
                  <a:lnTo>
                    <a:pt x="130" y="0"/>
                  </a:lnTo>
                  <a:lnTo>
                    <a:pt x="134" y="0"/>
                  </a:lnTo>
                  <a:lnTo>
                    <a:pt x="150" y="4"/>
                  </a:lnTo>
                  <a:lnTo>
                    <a:pt x="169" y="9"/>
                  </a:lnTo>
                  <a:lnTo>
                    <a:pt x="185" y="16"/>
                  </a:lnTo>
                  <a:lnTo>
                    <a:pt x="201" y="28"/>
                  </a:lnTo>
                  <a:lnTo>
                    <a:pt x="217" y="39"/>
                  </a:lnTo>
                  <a:lnTo>
                    <a:pt x="229" y="55"/>
                  </a:lnTo>
                  <a:lnTo>
                    <a:pt x="237" y="72"/>
                  </a:lnTo>
                  <a:lnTo>
                    <a:pt x="245" y="88"/>
                  </a:lnTo>
                  <a:lnTo>
                    <a:pt x="249" y="107"/>
                  </a:lnTo>
                  <a:lnTo>
                    <a:pt x="249" y="127"/>
                  </a:lnTo>
                  <a:close/>
                </a:path>
              </a:pathLst>
            </a:custGeom>
            <a:solidFill>
              <a:srgbClr val="2D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3" name="Freeform 370">
              <a:extLst>
                <a:ext uri="{FF2B5EF4-FFF2-40B4-BE49-F238E27FC236}">
                  <a16:creationId xmlns:a16="http://schemas.microsoft.com/office/drawing/2014/main" id="{46A82B3B-680F-4E09-B8B0-13B4C4C87DEE}"/>
                </a:ext>
              </a:extLst>
            </p:cNvPr>
            <p:cNvSpPr>
              <a:spLocks/>
            </p:cNvSpPr>
            <p:nvPr/>
          </p:nvSpPr>
          <p:spPr bwMode="auto">
            <a:xfrm>
              <a:off x="2649" y="2731"/>
              <a:ext cx="43" cy="44"/>
            </a:xfrm>
            <a:custGeom>
              <a:avLst/>
              <a:gdLst>
                <a:gd name="T0" fmla="*/ 217 w 217"/>
                <a:gd name="T1" fmla="*/ 106 h 217"/>
                <a:gd name="T2" fmla="*/ 217 w 217"/>
                <a:gd name="T3" fmla="*/ 127 h 217"/>
                <a:gd name="T4" fmla="*/ 213 w 217"/>
                <a:gd name="T5" fmla="*/ 143 h 217"/>
                <a:gd name="T6" fmla="*/ 206 w 217"/>
                <a:gd name="T7" fmla="*/ 159 h 217"/>
                <a:gd name="T8" fmla="*/ 197 w 217"/>
                <a:gd name="T9" fmla="*/ 175 h 217"/>
                <a:gd name="T10" fmla="*/ 185 w 217"/>
                <a:gd name="T11" fmla="*/ 186 h 217"/>
                <a:gd name="T12" fmla="*/ 174 w 217"/>
                <a:gd name="T13" fmla="*/ 194 h 217"/>
                <a:gd name="T14" fmla="*/ 158 w 217"/>
                <a:gd name="T15" fmla="*/ 206 h 217"/>
                <a:gd name="T16" fmla="*/ 142 w 217"/>
                <a:gd name="T17" fmla="*/ 210 h 217"/>
                <a:gd name="T18" fmla="*/ 126 w 217"/>
                <a:gd name="T19" fmla="*/ 214 h 217"/>
                <a:gd name="T20" fmla="*/ 111 w 217"/>
                <a:gd name="T21" fmla="*/ 217 h 217"/>
                <a:gd name="T22" fmla="*/ 90 w 217"/>
                <a:gd name="T23" fmla="*/ 214 h 217"/>
                <a:gd name="T24" fmla="*/ 74 w 217"/>
                <a:gd name="T25" fmla="*/ 210 h 217"/>
                <a:gd name="T26" fmla="*/ 58 w 217"/>
                <a:gd name="T27" fmla="*/ 206 h 217"/>
                <a:gd name="T28" fmla="*/ 47 w 217"/>
                <a:gd name="T29" fmla="*/ 194 h 217"/>
                <a:gd name="T30" fmla="*/ 31 w 217"/>
                <a:gd name="T31" fmla="*/ 186 h 217"/>
                <a:gd name="T32" fmla="*/ 23 w 217"/>
                <a:gd name="T33" fmla="*/ 175 h 217"/>
                <a:gd name="T34" fmla="*/ 16 w 217"/>
                <a:gd name="T35" fmla="*/ 159 h 217"/>
                <a:gd name="T36" fmla="*/ 7 w 217"/>
                <a:gd name="T37" fmla="*/ 143 h 217"/>
                <a:gd name="T38" fmla="*/ 3 w 217"/>
                <a:gd name="T39" fmla="*/ 127 h 217"/>
                <a:gd name="T40" fmla="*/ 0 w 217"/>
                <a:gd name="T41" fmla="*/ 106 h 217"/>
                <a:gd name="T42" fmla="*/ 3 w 217"/>
                <a:gd name="T43" fmla="*/ 92 h 217"/>
                <a:gd name="T44" fmla="*/ 7 w 217"/>
                <a:gd name="T45" fmla="*/ 76 h 217"/>
                <a:gd name="T46" fmla="*/ 16 w 217"/>
                <a:gd name="T47" fmla="*/ 60 h 217"/>
                <a:gd name="T48" fmla="*/ 23 w 217"/>
                <a:gd name="T49" fmla="*/ 43 h 217"/>
                <a:gd name="T50" fmla="*/ 31 w 217"/>
                <a:gd name="T51" fmla="*/ 32 h 217"/>
                <a:gd name="T52" fmla="*/ 47 w 217"/>
                <a:gd name="T53" fmla="*/ 24 h 217"/>
                <a:gd name="T54" fmla="*/ 58 w 217"/>
                <a:gd name="T55" fmla="*/ 11 h 217"/>
                <a:gd name="T56" fmla="*/ 74 w 217"/>
                <a:gd name="T57" fmla="*/ 8 h 217"/>
                <a:gd name="T58" fmla="*/ 90 w 217"/>
                <a:gd name="T59" fmla="*/ 4 h 217"/>
                <a:gd name="T60" fmla="*/ 111 w 217"/>
                <a:gd name="T61" fmla="*/ 0 h 217"/>
                <a:gd name="T62" fmla="*/ 114 w 217"/>
                <a:gd name="T63" fmla="*/ 0 h 217"/>
                <a:gd name="T64" fmla="*/ 130 w 217"/>
                <a:gd name="T65" fmla="*/ 4 h 217"/>
                <a:gd name="T66" fmla="*/ 146 w 217"/>
                <a:gd name="T67" fmla="*/ 8 h 217"/>
                <a:gd name="T68" fmla="*/ 162 w 217"/>
                <a:gd name="T69" fmla="*/ 16 h 217"/>
                <a:gd name="T70" fmla="*/ 174 w 217"/>
                <a:gd name="T71" fmla="*/ 24 h 217"/>
                <a:gd name="T72" fmla="*/ 185 w 217"/>
                <a:gd name="T73" fmla="*/ 36 h 217"/>
                <a:gd name="T74" fmla="*/ 197 w 217"/>
                <a:gd name="T75" fmla="*/ 48 h 217"/>
                <a:gd name="T76" fmla="*/ 206 w 217"/>
                <a:gd name="T77" fmla="*/ 60 h 217"/>
                <a:gd name="T78" fmla="*/ 213 w 217"/>
                <a:gd name="T79" fmla="*/ 76 h 217"/>
                <a:gd name="T80" fmla="*/ 217 w 217"/>
                <a:gd name="T81" fmla="*/ 92 h 217"/>
                <a:gd name="T82" fmla="*/ 217 w 217"/>
                <a:gd name="T83" fmla="*/ 106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7"/>
                <a:gd name="T127" fmla="*/ 0 h 217"/>
                <a:gd name="T128" fmla="*/ 217 w 217"/>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7" h="217">
                  <a:moveTo>
                    <a:pt x="217" y="106"/>
                  </a:moveTo>
                  <a:lnTo>
                    <a:pt x="217" y="127"/>
                  </a:lnTo>
                  <a:lnTo>
                    <a:pt x="213" y="143"/>
                  </a:lnTo>
                  <a:lnTo>
                    <a:pt x="206" y="159"/>
                  </a:lnTo>
                  <a:lnTo>
                    <a:pt x="197" y="175"/>
                  </a:lnTo>
                  <a:lnTo>
                    <a:pt x="185" y="186"/>
                  </a:lnTo>
                  <a:lnTo>
                    <a:pt x="174" y="194"/>
                  </a:lnTo>
                  <a:lnTo>
                    <a:pt x="158" y="206"/>
                  </a:lnTo>
                  <a:lnTo>
                    <a:pt x="142" y="210"/>
                  </a:lnTo>
                  <a:lnTo>
                    <a:pt x="126" y="214"/>
                  </a:lnTo>
                  <a:lnTo>
                    <a:pt x="111" y="217"/>
                  </a:lnTo>
                  <a:lnTo>
                    <a:pt x="90" y="214"/>
                  </a:lnTo>
                  <a:lnTo>
                    <a:pt x="74" y="210"/>
                  </a:lnTo>
                  <a:lnTo>
                    <a:pt x="58" y="206"/>
                  </a:lnTo>
                  <a:lnTo>
                    <a:pt x="47" y="194"/>
                  </a:lnTo>
                  <a:lnTo>
                    <a:pt x="31" y="186"/>
                  </a:lnTo>
                  <a:lnTo>
                    <a:pt x="23" y="175"/>
                  </a:lnTo>
                  <a:lnTo>
                    <a:pt x="16" y="159"/>
                  </a:lnTo>
                  <a:lnTo>
                    <a:pt x="7" y="143"/>
                  </a:lnTo>
                  <a:lnTo>
                    <a:pt x="3" y="127"/>
                  </a:lnTo>
                  <a:lnTo>
                    <a:pt x="0" y="106"/>
                  </a:lnTo>
                  <a:lnTo>
                    <a:pt x="3" y="92"/>
                  </a:lnTo>
                  <a:lnTo>
                    <a:pt x="7" y="76"/>
                  </a:lnTo>
                  <a:lnTo>
                    <a:pt x="16" y="60"/>
                  </a:lnTo>
                  <a:lnTo>
                    <a:pt x="23" y="43"/>
                  </a:lnTo>
                  <a:lnTo>
                    <a:pt x="31" y="32"/>
                  </a:lnTo>
                  <a:lnTo>
                    <a:pt x="47" y="24"/>
                  </a:lnTo>
                  <a:lnTo>
                    <a:pt x="58" y="11"/>
                  </a:lnTo>
                  <a:lnTo>
                    <a:pt x="74" y="8"/>
                  </a:lnTo>
                  <a:lnTo>
                    <a:pt x="90" y="4"/>
                  </a:lnTo>
                  <a:lnTo>
                    <a:pt x="111" y="0"/>
                  </a:lnTo>
                  <a:lnTo>
                    <a:pt x="114" y="0"/>
                  </a:lnTo>
                  <a:lnTo>
                    <a:pt x="130" y="4"/>
                  </a:lnTo>
                  <a:lnTo>
                    <a:pt x="146" y="8"/>
                  </a:lnTo>
                  <a:lnTo>
                    <a:pt x="162" y="16"/>
                  </a:lnTo>
                  <a:lnTo>
                    <a:pt x="174" y="24"/>
                  </a:lnTo>
                  <a:lnTo>
                    <a:pt x="185" y="36"/>
                  </a:lnTo>
                  <a:lnTo>
                    <a:pt x="197" y="48"/>
                  </a:lnTo>
                  <a:lnTo>
                    <a:pt x="206" y="60"/>
                  </a:lnTo>
                  <a:lnTo>
                    <a:pt x="213" y="76"/>
                  </a:lnTo>
                  <a:lnTo>
                    <a:pt x="217" y="92"/>
                  </a:lnTo>
                  <a:lnTo>
                    <a:pt x="217" y="106"/>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4" name="Freeform 371">
              <a:extLst>
                <a:ext uri="{FF2B5EF4-FFF2-40B4-BE49-F238E27FC236}">
                  <a16:creationId xmlns:a16="http://schemas.microsoft.com/office/drawing/2014/main" id="{352EEDA4-6ECD-4170-81C1-67B4488B65BD}"/>
                </a:ext>
              </a:extLst>
            </p:cNvPr>
            <p:cNvSpPr>
              <a:spLocks/>
            </p:cNvSpPr>
            <p:nvPr/>
          </p:nvSpPr>
          <p:spPr bwMode="auto">
            <a:xfrm>
              <a:off x="2653" y="2733"/>
              <a:ext cx="35" cy="37"/>
            </a:xfrm>
            <a:custGeom>
              <a:avLst/>
              <a:gdLst>
                <a:gd name="T0" fmla="*/ 178 w 178"/>
                <a:gd name="T1" fmla="*/ 92 h 183"/>
                <a:gd name="T2" fmla="*/ 178 w 178"/>
                <a:gd name="T3" fmla="*/ 108 h 183"/>
                <a:gd name="T4" fmla="*/ 174 w 178"/>
                <a:gd name="T5" fmla="*/ 120 h 183"/>
                <a:gd name="T6" fmla="*/ 171 w 178"/>
                <a:gd name="T7" fmla="*/ 136 h 183"/>
                <a:gd name="T8" fmla="*/ 162 w 178"/>
                <a:gd name="T9" fmla="*/ 148 h 183"/>
                <a:gd name="T10" fmla="*/ 155 w 178"/>
                <a:gd name="T11" fmla="*/ 155 h 183"/>
                <a:gd name="T12" fmla="*/ 143 w 178"/>
                <a:gd name="T13" fmla="*/ 164 h 183"/>
                <a:gd name="T14" fmla="*/ 131 w 178"/>
                <a:gd name="T15" fmla="*/ 171 h 183"/>
                <a:gd name="T16" fmla="*/ 119 w 178"/>
                <a:gd name="T17" fmla="*/ 179 h 183"/>
                <a:gd name="T18" fmla="*/ 103 w 178"/>
                <a:gd name="T19" fmla="*/ 183 h 183"/>
                <a:gd name="T20" fmla="*/ 92 w 178"/>
                <a:gd name="T21" fmla="*/ 183 h 183"/>
                <a:gd name="T22" fmla="*/ 76 w 178"/>
                <a:gd name="T23" fmla="*/ 183 h 183"/>
                <a:gd name="T24" fmla="*/ 60 w 178"/>
                <a:gd name="T25" fmla="*/ 179 h 183"/>
                <a:gd name="T26" fmla="*/ 48 w 178"/>
                <a:gd name="T27" fmla="*/ 171 h 183"/>
                <a:gd name="T28" fmla="*/ 36 w 178"/>
                <a:gd name="T29" fmla="*/ 164 h 183"/>
                <a:gd name="T30" fmla="*/ 28 w 178"/>
                <a:gd name="T31" fmla="*/ 155 h 183"/>
                <a:gd name="T32" fmla="*/ 16 w 178"/>
                <a:gd name="T33" fmla="*/ 148 h 183"/>
                <a:gd name="T34" fmla="*/ 8 w 178"/>
                <a:gd name="T35" fmla="*/ 136 h 183"/>
                <a:gd name="T36" fmla="*/ 4 w 178"/>
                <a:gd name="T37" fmla="*/ 120 h 183"/>
                <a:gd name="T38" fmla="*/ 0 w 178"/>
                <a:gd name="T39" fmla="*/ 108 h 183"/>
                <a:gd name="T40" fmla="*/ 0 w 178"/>
                <a:gd name="T41" fmla="*/ 92 h 183"/>
                <a:gd name="T42" fmla="*/ 0 w 178"/>
                <a:gd name="T43" fmla="*/ 76 h 183"/>
                <a:gd name="T44" fmla="*/ 4 w 178"/>
                <a:gd name="T45" fmla="*/ 65 h 183"/>
                <a:gd name="T46" fmla="*/ 8 w 178"/>
                <a:gd name="T47" fmla="*/ 53 h 183"/>
                <a:gd name="T48" fmla="*/ 16 w 178"/>
                <a:gd name="T49" fmla="*/ 41 h 183"/>
                <a:gd name="T50" fmla="*/ 24 w 178"/>
                <a:gd name="T51" fmla="*/ 28 h 183"/>
                <a:gd name="T52" fmla="*/ 36 w 178"/>
                <a:gd name="T53" fmla="*/ 21 h 183"/>
                <a:gd name="T54" fmla="*/ 48 w 178"/>
                <a:gd name="T55" fmla="*/ 13 h 183"/>
                <a:gd name="T56" fmla="*/ 60 w 178"/>
                <a:gd name="T57" fmla="*/ 9 h 183"/>
                <a:gd name="T58" fmla="*/ 76 w 178"/>
                <a:gd name="T59" fmla="*/ 5 h 183"/>
                <a:gd name="T60" fmla="*/ 87 w 178"/>
                <a:gd name="T61" fmla="*/ 0 h 183"/>
                <a:gd name="T62" fmla="*/ 92 w 178"/>
                <a:gd name="T63" fmla="*/ 0 h 183"/>
                <a:gd name="T64" fmla="*/ 95 w 178"/>
                <a:gd name="T65" fmla="*/ 0 h 183"/>
                <a:gd name="T66" fmla="*/ 107 w 178"/>
                <a:gd name="T67" fmla="*/ 5 h 183"/>
                <a:gd name="T68" fmla="*/ 123 w 178"/>
                <a:gd name="T69" fmla="*/ 9 h 183"/>
                <a:gd name="T70" fmla="*/ 134 w 178"/>
                <a:gd name="T71" fmla="*/ 13 h 183"/>
                <a:gd name="T72" fmla="*/ 147 w 178"/>
                <a:gd name="T73" fmla="*/ 21 h 183"/>
                <a:gd name="T74" fmla="*/ 155 w 178"/>
                <a:gd name="T75" fmla="*/ 28 h 183"/>
                <a:gd name="T76" fmla="*/ 162 w 178"/>
                <a:gd name="T77" fmla="*/ 41 h 183"/>
                <a:gd name="T78" fmla="*/ 171 w 178"/>
                <a:gd name="T79" fmla="*/ 53 h 183"/>
                <a:gd name="T80" fmla="*/ 174 w 178"/>
                <a:gd name="T81" fmla="*/ 65 h 183"/>
                <a:gd name="T82" fmla="*/ 178 w 178"/>
                <a:gd name="T83" fmla="*/ 76 h 183"/>
                <a:gd name="T84" fmla="*/ 178 w 178"/>
                <a:gd name="T85" fmla="*/ 92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83"/>
                <a:gd name="T131" fmla="*/ 178 w 178"/>
                <a:gd name="T132" fmla="*/ 183 h 1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83">
                  <a:moveTo>
                    <a:pt x="178" y="92"/>
                  </a:moveTo>
                  <a:lnTo>
                    <a:pt x="178" y="108"/>
                  </a:lnTo>
                  <a:lnTo>
                    <a:pt x="174" y="120"/>
                  </a:lnTo>
                  <a:lnTo>
                    <a:pt x="171" y="136"/>
                  </a:lnTo>
                  <a:lnTo>
                    <a:pt x="162" y="148"/>
                  </a:lnTo>
                  <a:lnTo>
                    <a:pt x="155" y="155"/>
                  </a:lnTo>
                  <a:lnTo>
                    <a:pt x="143" y="164"/>
                  </a:lnTo>
                  <a:lnTo>
                    <a:pt x="131" y="171"/>
                  </a:lnTo>
                  <a:lnTo>
                    <a:pt x="119" y="179"/>
                  </a:lnTo>
                  <a:lnTo>
                    <a:pt x="103" y="183"/>
                  </a:lnTo>
                  <a:lnTo>
                    <a:pt x="92" y="183"/>
                  </a:lnTo>
                  <a:lnTo>
                    <a:pt x="76" y="183"/>
                  </a:lnTo>
                  <a:lnTo>
                    <a:pt x="60" y="179"/>
                  </a:lnTo>
                  <a:lnTo>
                    <a:pt x="48" y="171"/>
                  </a:lnTo>
                  <a:lnTo>
                    <a:pt x="36" y="164"/>
                  </a:lnTo>
                  <a:lnTo>
                    <a:pt x="28" y="155"/>
                  </a:lnTo>
                  <a:lnTo>
                    <a:pt x="16" y="148"/>
                  </a:lnTo>
                  <a:lnTo>
                    <a:pt x="8" y="136"/>
                  </a:lnTo>
                  <a:lnTo>
                    <a:pt x="4" y="120"/>
                  </a:lnTo>
                  <a:lnTo>
                    <a:pt x="0" y="108"/>
                  </a:lnTo>
                  <a:lnTo>
                    <a:pt x="0" y="92"/>
                  </a:lnTo>
                  <a:lnTo>
                    <a:pt x="0" y="76"/>
                  </a:lnTo>
                  <a:lnTo>
                    <a:pt x="4" y="65"/>
                  </a:lnTo>
                  <a:lnTo>
                    <a:pt x="8" y="53"/>
                  </a:lnTo>
                  <a:lnTo>
                    <a:pt x="16" y="41"/>
                  </a:lnTo>
                  <a:lnTo>
                    <a:pt x="24" y="28"/>
                  </a:lnTo>
                  <a:lnTo>
                    <a:pt x="36" y="21"/>
                  </a:lnTo>
                  <a:lnTo>
                    <a:pt x="48" y="13"/>
                  </a:lnTo>
                  <a:lnTo>
                    <a:pt x="60" y="9"/>
                  </a:lnTo>
                  <a:lnTo>
                    <a:pt x="76" y="5"/>
                  </a:lnTo>
                  <a:lnTo>
                    <a:pt x="87" y="0"/>
                  </a:lnTo>
                  <a:lnTo>
                    <a:pt x="92" y="0"/>
                  </a:lnTo>
                  <a:lnTo>
                    <a:pt x="95" y="0"/>
                  </a:lnTo>
                  <a:lnTo>
                    <a:pt x="107" y="5"/>
                  </a:lnTo>
                  <a:lnTo>
                    <a:pt x="123" y="9"/>
                  </a:lnTo>
                  <a:lnTo>
                    <a:pt x="134" y="13"/>
                  </a:lnTo>
                  <a:lnTo>
                    <a:pt x="147" y="21"/>
                  </a:lnTo>
                  <a:lnTo>
                    <a:pt x="155" y="28"/>
                  </a:lnTo>
                  <a:lnTo>
                    <a:pt x="162" y="41"/>
                  </a:lnTo>
                  <a:lnTo>
                    <a:pt x="171" y="53"/>
                  </a:lnTo>
                  <a:lnTo>
                    <a:pt x="174" y="65"/>
                  </a:lnTo>
                  <a:lnTo>
                    <a:pt x="178" y="76"/>
                  </a:lnTo>
                  <a:lnTo>
                    <a:pt x="178" y="9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5" name="Freeform 372">
              <a:extLst>
                <a:ext uri="{FF2B5EF4-FFF2-40B4-BE49-F238E27FC236}">
                  <a16:creationId xmlns:a16="http://schemas.microsoft.com/office/drawing/2014/main" id="{D35A2DE7-778E-49B4-8BB3-E246B55E845F}"/>
                </a:ext>
              </a:extLst>
            </p:cNvPr>
            <p:cNvSpPr>
              <a:spLocks/>
            </p:cNvSpPr>
            <p:nvPr/>
          </p:nvSpPr>
          <p:spPr bwMode="auto">
            <a:xfrm>
              <a:off x="2656" y="2736"/>
              <a:ext cx="29" cy="29"/>
            </a:xfrm>
            <a:custGeom>
              <a:avLst/>
              <a:gdLst>
                <a:gd name="T0" fmla="*/ 146 w 146"/>
                <a:gd name="T1" fmla="*/ 75 h 146"/>
                <a:gd name="T2" fmla="*/ 146 w 146"/>
                <a:gd name="T3" fmla="*/ 87 h 146"/>
                <a:gd name="T4" fmla="*/ 143 w 146"/>
                <a:gd name="T5" fmla="*/ 95 h 146"/>
                <a:gd name="T6" fmla="*/ 139 w 146"/>
                <a:gd name="T7" fmla="*/ 107 h 146"/>
                <a:gd name="T8" fmla="*/ 131 w 146"/>
                <a:gd name="T9" fmla="*/ 119 h 146"/>
                <a:gd name="T10" fmla="*/ 123 w 146"/>
                <a:gd name="T11" fmla="*/ 126 h 146"/>
                <a:gd name="T12" fmla="*/ 115 w 146"/>
                <a:gd name="T13" fmla="*/ 130 h 146"/>
                <a:gd name="T14" fmla="*/ 107 w 146"/>
                <a:gd name="T15" fmla="*/ 138 h 146"/>
                <a:gd name="T16" fmla="*/ 95 w 146"/>
                <a:gd name="T17" fmla="*/ 142 h 146"/>
                <a:gd name="T18" fmla="*/ 83 w 146"/>
                <a:gd name="T19" fmla="*/ 146 h 146"/>
                <a:gd name="T20" fmla="*/ 76 w 146"/>
                <a:gd name="T21" fmla="*/ 146 h 146"/>
                <a:gd name="T22" fmla="*/ 63 w 146"/>
                <a:gd name="T23" fmla="*/ 146 h 146"/>
                <a:gd name="T24" fmla="*/ 51 w 146"/>
                <a:gd name="T25" fmla="*/ 142 h 146"/>
                <a:gd name="T26" fmla="*/ 39 w 146"/>
                <a:gd name="T27" fmla="*/ 138 h 146"/>
                <a:gd name="T28" fmla="*/ 32 w 146"/>
                <a:gd name="T29" fmla="*/ 130 h 146"/>
                <a:gd name="T30" fmla="*/ 23 w 146"/>
                <a:gd name="T31" fmla="*/ 126 h 146"/>
                <a:gd name="T32" fmla="*/ 16 w 146"/>
                <a:gd name="T33" fmla="*/ 119 h 146"/>
                <a:gd name="T34" fmla="*/ 8 w 146"/>
                <a:gd name="T35" fmla="*/ 107 h 146"/>
                <a:gd name="T36" fmla="*/ 4 w 146"/>
                <a:gd name="T37" fmla="*/ 95 h 146"/>
                <a:gd name="T38" fmla="*/ 0 w 146"/>
                <a:gd name="T39" fmla="*/ 87 h 146"/>
                <a:gd name="T40" fmla="*/ 0 w 146"/>
                <a:gd name="T41" fmla="*/ 75 h 146"/>
                <a:gd name="T42" fmla="*/ 0 w 146"/>
                <a:gd name="T43" fmla="*/ 63 h 146"/>
                <a:gd name="T44" fmla="*/ 4 w 146"/>
                <a:gd name="T45" fmla="*/ 52 h 146"/>
                <a:gd name="T46" fmla="*/ 8 w 146"/>
                <a:gd name="T47" fmla="*/ 40 h 146"/>
                <a:gd name="T48" fmla="*/ 16 w 146"/>
                <a:gd name="T49" fmla="*/ 31 h 146"/>
                <a:gd name="T50" fmla="*/ 20 w 146"/>
                <a:gd name="T51" fmla="*/ 24 h 146"/>
                <a:gd name="T52" fmla="*/ 32 w 146"/>
                <a:gd name="T53" fmla="*/ 15 h 146"/>
                <a:gd name="T54" fmla="*/ 39 w 146"/>
                <a:gd name="T55" fmla="*/ 8 h 146"/>
                <a:gd name="T56" fmla="*/ 48 w 146"/>
                <a:gd name="T57" fmla="*/ 3 h 146"/>
                <a:gd name="T58" fmla="*/ 60 w 146"/>
                <a:gd name="T59" fmla="*/ 3 h 146"/>
                <a:gd name="T60" fmla="*/ 71 w 146"/>
                <a:gd name="T61" fmla="*/ 0 h 146"/>
                <a:gd name="T62" fmla="*/ 76 w 146"/>
                <a:gd name="T63" fmla="*/ 0 h 146"/>
                <a:gd name="T64" fmla="*/ 87 w 146"/>
                <a:gd name="T65" fmla="*/ 3 h 146"/>
                <a:gd name="T66" fmla="*/ 99 w 146"/>
                <a:gd name="T67" fmla="*/ 3 h 146"/>
                <a:gd name="T68" fmla="*/ 107 w 146"/>
                <a:gd name="T69" fmla="*/ 12 h 146"/>
                <a:gd name="T70" fmla="*/ 118 w 146"/>
                <a:gd name="T71" fmla="*/ 15 h 146"/>
                <a:gd name="T72" fmla="*/ 127 w 146"/>
                <a:gd name="T73" fmla="*/ 24 h 146"/>
                <a:gd name="T74" fmla="*/ 131 w 146"/>
                <a:gd name="T75" fmla="*/ 31 h 146"/>
                <a:gd name="T76" fmla="*/ 139 w 146"/>
                <a:gd name="T77" fmla="*/ 40 h 146"/>
                <a:gd name="T78" fmla="*/ 143 w 146"/>
                <a:gd name="T79" fmla="*/ 52 h 146"/>
                <a:gd name="T80" fmla="*/ 146 w 146"/>
                <a:gd name="T81" fmla="*/ 63 h 146"/>
                <a:gd name="T82" fmla="*/ 146 w 146"/>
                <a:gd name="T83" fmla="*/ 75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146"/>
                <a:gd name="T128" fmla="*/ 146 w 146"/>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146">
                  <a:moveTo>
                    <a:pt x="146" y="75"/>
                  </a:moveTo>
                  <a:lnTo>
                    <a:pt x="146" y="87"/>
                  </a:lnTo>
                  <a:lnTo>
                    <a:pt x="143" y="95"/>
                  </a:lnTo>
                  <a:lnTo>
                    <a:pt x="139" y="107"/>
                  </a:lnTo>
                  <a:lnTo>
                    <a:pt x="131" y="119"/>
                  </a:lnTo>
                  <a:lnTo>
                    <a:pt x="123" y="126"/>
                  </a:lnTo>
                  <a:lnTo>
                    <a:pt x="115" y="130"/>
                  </a:lnTo>
                  <a:lnTo>
                    <a:pt x="107" y="138"/>
                  </a:lnTo>
                  <a:lnTo>
                    <a:pt x="95" y="142"/>
                  </a:lnTo>
                  <a:lnTo>
                    <a:pt x="83" y="146"/>
                  </a:lnTo>
                  <a:lnTo>
                    <a:pt x="76" y="146"/>
                  </a:lnTo>
                  <a:lnTo>
                    <a:pt x="63" y="146"/>
                  </a:lnTo>
                  <a:lnTo>
                    <a:pt x="51" y="142"/>
                  </a:lnTo>
                  <a:lnTo>
                    <a:pt x="39" y="138"/>
                  </a:lnTo>
                  <a:lnTo>
                    <a:pt x="32" y="130"/>
                  </a:lnTo>
                  <a:lnTo>
                    <a:pt x="23" y="126"/>
                  </a:lnTo>
                  <a:lnTo>
                    <a:pt x="16" y="119"/>
                  </a:lnTo>
                  <a:lnTo>
                    <a:pt x="8" y="107"/>
                  </a:lnTo>
                  <a:lnTo>
                    <a:pt x="4" y="95"/>
                  </a:lnTo>
                  <a:lnTo>
                    <a:pt x="0" y="87"/>
                  </a:lnTo>
                  <a:lnTo>
                    <a:pt x="0" y="75"/>
                  </a:lnTo>
                  <a:lnTo>
                    <a:pt x="0" y="63"/>
                  </a:lnTo>
                  <a:lnTo>
                    <a:pt x="4" y="52"/>
                  </a:lnTo>
                  <a:lnTo>
                    <a:pt x="8" y="40"/>
                  </a:lnTo>
                  <a:lnTo>
                    <a:pt x="16" y="31"/>
                  </a:lnTo>
                  <a:lnTo>
                    <a:pt x="20" y="24"/>
                  </a:lnTo>
                  <a:lnTo>
                    <a:pt x="32" y="15"/>
                  </a:lnTo>
                  <a:lnTo>
                    <a:pt x="39" y="8"/>
                  </a:lnTo>
                  <a:lnTo>
                    <a:pt x="48" y="3"/>
                  </a:lnTo>
                  <a:lnTo>
                    <a:pt x="60" y="3"/>
                  </a:lnTo>
                  <a:lnTo>
                    <a:pt x="71" y="0"/>
                  </a:lnTo>
                  <a:lnTo>
                    <a:pt x="76" y="0"/>
                  </a:lnTo>
                  <a:lnTo>
                    <a:pt x="87" y="3"/>
                  </a:lnTo>
                  <a:lnTo>
                    <a:pt x="99" y="3"/>
                  </a:lnTo>
                  <a:lnTo>
                    <a:pt x="107" y="12"/>
                  </a:lnTo>
                  <a:lnTo>
                    <a:pt x="118" y="15"/>
                  </a:lnTo>
                  <a:lnTo>
                    <a:pt x="127" y="24"/>
                  </a:lnTo>
                  <a:lnTo>
                    <a:pt x="131" y="31"/>
                  </a:lnTo>
                  <a:lnTo>
                    <a:pt x="139" y="40"/>
                  </a:lnTo>
                  <a:lnTo>
                    <a:pt x="143" y="52"/>
                  </a:lnTo>
                  <a:lnTo>
                    <a:pt x="146" y="63"/>
                  </a:lnTo>
                  <a:lnTo>
                    <a:pt x="146" y="75"/>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6" name="Freeform 373">
              <a:extLst>
                <a:ext uri="{FF2B5EF4-FFF2-40B4-BE49-F238E27FC236}">
                  <a16:creationId xmlns:a16="http://schemas.microsoft.com/office/drawing/2014/main" id="{721CCC5B-1AFE-4F2D-A4F1-C2E107C06400}"/>
                </a:ext>
              </a:extLst>
            </p:cNvPr>
            <p:cNvSpPr>
              <a:spLocks/>
            </p:cNvSpPr>
            <p:nvPr/>
          </p:nvSpPr>
          <p:spPr bwMode="auto">
            <a:xfrm>
              <a:off x="2660" y="2738"/>
              <a:ext cx="21" cy="23"/>
            </a:xfrm>
            <a:custGeom>
              <a:avLst/>
              <a:gdLst>
                <a:gd name="T0" fmla="*/ 107 w 107"/>
                <a:gd name="T1" fmla="*/ 56 h 111"/>
                <a:gd name="T2" fmla="*/ 107 w 107"/>
                <a:gd name="T3" fmla="*/ 67 h 111"/>
                <a:gd name="T4" fmla="*/ 107 w 107"/>
                <a:gd name="T5" fmla="*/ 75 h 111"/>
                <a:gd name="T6" fmla="*/ 103 w 107"/>
                <a:gd name="T7" fmla="*/ 83 h 111"/>
                <a:gd name="T8" fmla="*/ 98 w 107"/>
                <a:gd name="T9" fmla="*/ 91 h 111"/>
                <a:gd name="T10" fmla="*/ 91 w 107"/>
                <a:gd name="T11" fmla="*/ 95 h 111"/>
                <a:gd name="T12" fmla="*/ 87 w 107"/>
                <a:gd name="T13" fmla="*/ 102 h 111"/>
                <a:gd name="T14" fmla="*/ 79 w 107"/>
                <a:gd name="T15" fmla="*/ 107 h 111"/>
                <a:gd name="T16" fmla="*/ 71 w 107"/>
                <a:gd name="T17" fmla="*/ 107 h 111"/>
                <a:gd name="T18" fmla="*/ 63 w 107"/>
                <a:gd name="T19" fmla="*/ 111 h 111"/>
                <a:gd name="T20" fmla="*/ 51 w 107"/>
                <a:gd name="T21" fmla="*/ 111 h 111"/>
                <a:gd name="T22" fmla="*/ 43 w 107"/>
                <a:gd name="T23" fmla="*/ 111 h 111"/>
                <a:gd name="T24" fmla="*/ 35 w 107"/>
                <a:gd name="T25" fmla="*/ 107 h 111"/>
                <a:gd name="T26" fmla="*/ 28 w 107"/>
                <a:gd name="T27" fmla="*/ 107 h 111"/>
                <a:gd name="T28" fmla="*/ 19 w 107"/>
                <a:gd name="T29" fmla="*/ 102 h 111"/>
                <a:gd name="T30" fmla="*/ 15 w 107"/>
                <a:gd name="T31" fmla="*/ 95 h 111"/>
                <a:gd name="T32" fmla="*/ 8 w 107"/>
                <a:gd name="T33" fmla="*/ 91 h 111"/>
                <a:gd name="T34" fmla="*/ 3 w 107"/>
                <a:gd name="T35" fmla="*/ 83 h 111"/>
                <a:gd name="T36" fmla="*/ 0 w 107"/>
                <a:gd name="T37" fmla="*/ 75 h 111"/>
                <a:gd name="T38" fmla="*/ 0 w 107"/>
                <a:gd name="T39" fmla="*/ 67 h 111"/>
                <a:gd name="T40" fmla="*/ 0 w 107"/>
                <a:gd name="T41" fmla="*/ 56 h 111"/>
                <a:gd name="T42" fmla="*/ 0 w 107"/>
                <a:gd name="T43" fmla="*/ 47 h 111"/>
                <a:gd name="T44" fmla="*/ 0 w 107"/>
                <a:gd name="T45" fmla="*/ 40 h 111"/>
                <a:gd name="T46" fmla="*/ 3 w 107"/>
                <a:gd name="T47" fmla="*/ 31 h 111"/>
                <a:gd name="T48" fmla="*/ 8 w 107"/>
                <a:gd name="T49" fmla="*/ 24 h 111"/>
                <a:gd name="T50" fmla="*/ 12 w 107"/>
                <a:gd name="T51" fmla="*/ 19 h 111"/>
                <a:gd name="T52" fmla="*/ 19 w 107"/>
                <a:gd name="T53" fmla="*/ 12 h 111"/>
                <a:gd name="T54" fmla="*/ 28 w 107"/>
                <a:gd name="T55" fmla="*/ 7 h 111"/>
                <a:gd name="T56" fmla="*/ 35 w 107"/>
                <a:gd name="T57" fmla="*/ 3 h 111"/>
                <a:gd name="T58" fmla="*/ 43 w 107"/>
                <a:gd name="T59" fmla="*/ 3 h 111"/>
                <a:gd name="T60" fmla="*/ 51 w 107"/>
                <a:gd name="T61" fmla="*/ 0 h 111"/>
                <a:gd name="T62" fmla="*/ 56 w 107"/>
                <a:gd name="T63" fmla="*/ 0 h 111"/>
                <a:gd name="T64" fmla="*/ 63 w 107"/>
                <a:gd name="T65" fmla="*/ 3 h 111"/>
                <a:gd name="T66" fmla="*/ 71 w 107"/>
                <a:gd name="T67" fmla="*/ 3 h 111"/>
                <a:gd name="T68" fmla="*/ 79 w 107"/>
                <a:gd name="T69" fmla="*/ 7 h 111"/>
                <a:gd name="T70" fmla="*/ 87 w 107"/>
                <a:gd name="T71" fmla="*/ 12 h 111"/>
                <a:gd name="T72" fmla="*/ 91 w 107"/>
                <a:gd name="T73" fmla="*/ 19 h 111"/>
                <a:gd name="T74" fmla="*/ 98 w 107"/>
                <a:gd name="T75" fmla="*/ 24 h 111"/>
                <a:gd name="T76" fmla="*/ 103 w 107"/>
                <a:gd name="T77" fmla="*/ 31 h 111"/>
                <a:gd name="T78" fmla="*/ 107 w 107"/>
                <a:gd name="T79" fmla="*/ 40 h 111"/>
                <a:gd name="T80" fmla="*/ 107 w 107"/>
                <a:gd name="T81" fmla="*/ 47 h 111"/>
                <a:gd name="T82" fmla="*/ 107 w 107"/>
                <a:gd name="T83" fmla="*/ 5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111"/>
                <a:gd name="T128" fmla="*/ 107 w 107"/>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111">
                  <a:moveTo>
                    <a:pt x="107" y="56"/>
                  </a:moveTo>
                  <a:lnTo>
                    <a:pt x="107" y="67"/>
                  </a:lnTo>
                  <a:lnTo>
                    <a:pt x="107" y="75"/>
                  </a:lnTo>
                  <a:lnTo>
                    <a:pt x="103" y="83"/>
                  </a:lnTo>
                  <a:lnTo>
                    <a:pt x="98" y="91"/>
                  </a:lnTo>
                  <a:lnTo>
                    <a:pt x="91" y="95"/>
                  </a:lnTo>
                  <a:lnTo>
                    <a:pt x="87" y="102"/>
                  </a:lnTo>
                  <a:lnTo>
                    <a:pt x="79" y="107"/>
                  </a:lnTo>
                  <a:lnTo>
                    <a:pt x="71" y="107"/>
                  </a:lnTo>
                  <a:lnTo>
                    <a:pt x="63" y="111"/>
                  </a:lnTo>
                  <a:lnTo>
                    <a:pt x="51" y="111"/>
                  </a:lnTo>
                  <a:lnTo>
                    <a:pt x="43" y="111"/>
                  </a:lnTo>
                  <a:lnTo>
                    <a:pt x="35" y="107"/>
                  </a:lnTo>
                  <a:lnTo>
                    <a:pt x="28" y="107"/>
                  </a:lnTo>
                  <a:lnTo>
                    <a:pt x="19" y="102"/>
                  </a:lnTo>
                  <a:lnTo>
                    <a:pt x="15" y="95"/>
                  </a:lnTo>
                  <a:lnTo>
                    <a:pt x="8" y="91"/>
                  </a:lnTo>
                  <a:lnTo>
                    <a:pt x="3" y="83"/>
                  </a:lnTo>
                  <a:lnTo>
                    <a:pt x="0" y="75"/>
                  </a:lnTo>
                  <a:lnTo>
                    <a:pt x="0" y="67"/>
                  </a:lnTo>
                  <a:lnTo>
                    <a:pt x="0" y="56"/>
                  </a:lnTo>
                  <a:lnTo>
                    <a:pt x="0" y="47"/>
                  </a:lnTo>
                  <a:lnTo>
                    <a:pt x="0" y="40"/>
                  </a:lnTo>
                  <a:lnTo>
                    <a:pt x="3" y="31"/>
                  </a:lnTo>
                  <a:lnTo>
                    <a:pt x="8" y="24"/>
                  </a:lnTo>
                  <a:lnTo>
                    <a:pt x="12" y="19"/>
                  </a:lnTo>
                  <a:lnTo>
                    <a:pt x="19" y="12"/>
                  </a:lnTo>
                  <a:lnTo>
                    <a:pt x="28" y="7"/>
                  </a:lnTo>
                  <a:lnTo>
                    <a:pt x="35" y="3"/>
                  </a:lnTo>
                  <a:lnTo>
                    <a:pt x="43" y="3"/>
                  </a:lnTo>
                  <a:lnTo>
                    <a:pt x="51" y="0"/>
                  </a:lnTo>
                  <a:lnTo>
                    <a:pt x="56" y="0"/>
                  </a:lnTo>
                  <a:lnTo>
                    <a:pt x="63" y="3"/>
                  </a:lnTo>
                  <a:lnTo>
                    <a:pt x="71" y="3"/>
                  </a:lnTo>
                  <a:lnTo>
                    <a:pt x="79" y="7"/>
                  </a:lnTo>
                  <a:lnTo>
                    <a:pt x="87" y="12"/>
                  </a:lnTo>
                  <a:lnTo>
                    <a:pt x="91" y="19"/>
                  </a:lnTo>
                  <a:lnTo>
                    <a:pt x="98" y="24"/>
                  </a:lnTo>
                  <a:lnTo>
                    <a:pt x="103" y="31"/>
                  </a:lnTo>
                  <a:lnTo>
                    <a:pt x="107" y="40"/>
                  </a:lnTo>
                  <a:lnTo>
                    <a:pt x="107" y="47"/>
                  </a:lnTo>
                  <a:lnTo>
                    <a:pt x="107" y="56"/>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7" name="Freeform 374">
              <a:extLst>
                <a:ext uri="{FF2B5EF4-FFF2-40B4-BE49-F238E27FC236}">
                  <a16:creationId xmlns:a16="http://schemas.microsoft.com/office/drawing/2014/main" id="{64384CFF-93BD-43D8-AFC4-0161853A34D9}"/>
                </a:ext>
              </a:extLst>
            </p:cNvPr>
            <p:cNvSpPr>
              <a:spLocks/>
            </p:cNvSpPr>
            <p:nvPr/>
          </p:nvSpPr>
          <p:spPr bwMode="auto">
            <a:xfrm>
              <a:off x="2663" y="2741"/>
              <a:ext cx="15" cy="15"/>
            </a:xfrm>
            <a:custGeom>
              <a:avLst/>
              <a:gdLst>
                <a:gd name="T0" fmla="*/ 36 w 76"/>
                <a:gd name="T1" fmla="*/ 74 h 74"/>
                <a:gd name="T2" fmla="*/ 44 w 76"/>
                <a:gd name="T3" fmla="*/ 74 h 74"/>
                <a:gd name="T4" fmla="*/ 48 w 76"/>
                <a:gd name="T5" fmla="*/ 74 h 74"/>
                <a:gd name="T6" fmla="*/ 56 w 76"/>
                <a:gd name="T7" fmla="*/ 71 h 74"/>
                <a:gd name="T8" fmla="*/ 60 w 76"/>
                <a:gd name="T9" fmla="*/ 71 h 74"/>
                <a:gd name="T10" fmla="*/ 64 w 76"/>
                <a:gd name="T11" fmla="*/ 67 h 74"/>
                <a:gd name="T12" fmla="*/ 68 w 76"/>
                <a:gd name="T13" fmla="*/ 58 h 74"/>
                <a:gd name="T14" fmla="*/ 72 w 76"/>
                <a:gd name="T15" fmla="*/ 55 h 74"/>
                <a:gd name="T16" fmla="*/ 72 w 76"/>
                <a:gd name="T17" fmla="*/ 51 h 74"/>
                <a:gd name="T18" fmla="*/ 76 w 76"/>
                <a:gd name="T19" fmla="*/ 44 h 74"/>
                <a:gd name="T20" fmla="*/ 76 w 76"/>
                <a:gd name="T21" fmla="*/ 39 h 74"/>
                <a:gd name="T22" fmla="*/ 76 w 76"/>
                <a:gd name="T23" fmla="*/ 31 h 74"/>
                <a:gd name="T24" fmla="*/ 72 w 76"/>
                <a:gd name="T25" fmla="*/ 28 h 74"/>
                <a:gd name="T26" fmla="*/ 72 w 76"/>
                <a:gd name="T27" fmla="*/ 23 h 74"/>
                <a:gd name="T28" fmla="*/ 68 w 76"/>
                <a:gd name="T29" fmla="*/ 16 h 74"/>
                <a:gd name="T30" fmla="*/ 64 w 76"/>
                <a:gd name="T31" fmla="*/ 12 h 74"/>
                <a:gd name="T32" fmla="*/ 60 w 76"/>
                <a:gd name="T33" fmla="*/ 7 h 74"/>
                <a:gd name="T34" fmla="*/ 56 w 76"/>
                <a:gd name="T35" fmla="*/ 4 h 74"/>
                <a:gd name="T36" fmla="*/ 48 w 76"/>
                <a:gd name="T37" fmla="*/ 4 h 74"/>
                <a:gd name="T38" fmla="*/ 44 w 76"/>
                <a:gd name="T39" fmla="*/ 4 h 74"/>
                <a:gd name="T40" fmla="*/ 36 w 76"/>
                <a:gd name="T41" fmla="*/ 0 h 74"/>
                <a:gd name="T42" fmla="*/ 32 w 76"/>
                <a:gd name="T43" fmla="*/ 4 h 74"/>
                <a:gd name="T44" fmla="*/ 25 w 76"/>
                <a:gd name="T45" fmla="*/ 4 h 74"/>
                <a:gd name="T46" fmla="*/ 20 w 76"/>
                <a:gd name="T47" fmla="*/ 4 h 74"/>
                <a:gd name="T48" fmla="*/ 16 w 76"/>
                <a:gd name="T49" fmla="*/ 7 h 74"/>
                <a:gd name="T50" fmla="*/ 13 w 76"/>
                <a:gd name="T51" fmla="*/ 12 h 74"/>
                <a:gd name="T52" fmla="*/ 9 w 76"/>
                <a:gd name="T53" fmla="*/ 16 h 74"/>
                <a:gd name="T54" fmla="*/ 4 w 76"/>
                <a:gd name="T55" fmla="*/ 23 h 74"/>
                <a:gd name="T56" fmla="*/ 0 w 76"/>
                <a:gd name="T57" fmla="*/ 28 h 74"/>
                <a:gd name="T58" fmla="*/ 0 w 76"/>
                <a:gd name="T59" fmla="*/ 31 h 74"/>
                <a:gd name="T60" fmla="*/ 0 w 76"/>
                <a:gd name="T61" fmla="*/ 39 h 74"/>
                <a:gd name="T62" fmla="*/ 0 w 76"/>
                <a:gd name="T63" fmla="*/ 44 h 74"/>
                <a:gd name="T64" fmla="*/ 0 w 76"/>
                <a:gd name="T65" fmla="*/ 51 h 74"/>
                <a:gd name="T66" fmla="*/ 4 w 76"/>
                <a:gd name="T67" fmla="*/ 55 h 74"/>
                <a:gd name="T68" fmla="*/ 9 w 76"/>
                <a:gd name="T69" fmla="*/ 58 h 74"/>
                <a:gd name="T70" fmla="*/ 13 w 76"/>
                <a:gd name="T71" fmla="*/ 67 h 74"/>
                <a:gd name="T72" fmla="*/ 16 w 76"/>
                <a:gd name="T73" fmla="*/ 71 h 74"/>
                <a:gd name="T74" fmla="*/ 20 w 76"/>
                <a:gd name="T75" fmla="*/ 71 h 74"/>
                <a:gd name="T76" fmla="*/ 25 w 76"/>
                <a:gd name="T77" fmla="*/ 74 h 74"/>
                <a:gd name="T78" fmla="*/ 32 w 76"/>
                <a:gd name="T79" fmla="*/ 74 h 74"/>
                <a:gd name="T80" fmla="*/ 36 w 76"/>
                <a:gd name="T81" fmla="*/ 74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
                <a:gd name="T124" fmla="*/ 0 h 74"/>
                <a:gd name="T125" fmla="*/ 76 w 76"/>
                <a:gd name="T126" fmla="*/ 74 h 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 h="74">
                  <a:moveTo>
                    <a:pt x="36" y="74"/>
                  </a:moveTo>
                  <a:lnTo>
                    <a:pt x="44" y="74"/>
                  </a:lnTo>
                  <a:lnTo>
                    <a:pt x="48" y="74"/>
                  </a:lnTo>
                  <a:lnTo>
                    <a:pt x="56" y="71"/>
                  </a:lnTo>
                  <a:lnTo>
                    <a:pt x="60" y="71"/>
                  </a:lnTo>
                  <a:lnTo>
                    <a:pt x="64" y="67"/>
                  </a:lnTo>
                  <a:lnTo>
                    <a:pt x="68" y="58"/>
                  </a:lnTo>
                  <a:lnTo>
                    <a:pt x="72" y="55"/>
                  </a:lnTo>
                  <a:lnTo>
                    <a:pt x="72" y="51"/>
                  </a:lnTo>
                  <a:lnTo>
                    <a:pt x="76" y="44"/>
                  </a:lnTo>
                  <a:lnTo>
                    <a:pt x="76" y="39"/>
                  </a:lnTo>
                  <a:lnTo>
                    <a:pt x="76" y="31"/>
                  </a:lnTo>
                  <a:lnTo>
                    <a:pt x="72" y="28"/>
                  </a:lnTo>
                  <a:lnTo>
                    <a:pt x="72" y="23"/>
                  </a:lnTo>
                  <a:lnTo>
                    <a:pt x="68" y="16"/>
                  </a:lnTo>
                  <a:lnTo>
                    <a:pt x="64" y="12"/>
                  </a:lnTo>
                  <a:lnTo>
                    <a:pt x="60" y="7"/>
                  </a:lnTo>
                  <a:lnTo>
                    <a:pt x="56" y="4"/>
                  </a:lnTo>
                  <a:lnTo>
                    <a:pt x="48" y="4"/>
                  </a:lnTo>
                  <a:lnTo>
                    <a:pt x="44" y="4"/>
                  </a:lnTo>
                  <a:lnTo>
                    <a:pt x="36" y="0"/>
                  </a:lnTo>
                  <a:lnTo>
                    <a:pt x="32" y="4"/>
                  </a:lnTo>
                  <a:lnTo>
                    <a:pt x="25" y="4"/>
                  </a:lnTo>
                  <a:lnTo>
                    <a:pt x="20" y="4"/>
                  </a:lnTo>
                  <a:lnTo>
                    <a:pt x="16" y="7"/>
                  </a:lnTo>
                  <a:lnTo>
                    <a:pt x="13" y="12"/>
                  </a:lnTo>
                  <a:lnTo>
                    <a:pt x="9" y="16"/>
                  </a:lnTo>
                  <a:lnTo>
                    <a:pt x="4" y="23"/>
                  </a:lnTo>
                  <a:lnTo>
                    <a:pt x="0" y="28"/>
                  </a:lnTo>
                  <a:lnTo>
                    <a:pt x="0" y="31"/>
                  </a:lnTo>
                  <a:lnTo>
                    <a:pt x="0" y="39"/>
                  </a:lnTo>
                  <a:lnTo>
                    <a:pt x="0" y="44"/>
                  </a:lnTo>
                  <a:lnTo>
                    <a:pt x="0" y="51"/>
                  </a:lnTo>
                  <a:lnTo>
                    <a:pt x="4" y="55"/>
                  </a:lnTo>
                  <a:lnTo>
                    <a:pt x="9" y="58"/>
                  </a:lnTo>
                  <a:lnTo>
                    <a:pt x="13" y="67"/>
                  </a:lnTo>
                  <a:lnTo>
                    <a:pt x="16" y="71"/>
                  </a:lnTo>
                  <a:lnTo>
                    <a:pt x="20" y="71"/>
                  </a:lnTo>
                  <a:lnTo>
                    <a:pt x="25" y="74"/>
                  </a:lnTo>
                  <a:lnTo>
                    <a:pt x="32" y="74"/>
                  </a:lnTo>
                  <a:lnTo>
                    <a:pt x="36"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8" name="Freeform 375">
              <a:extLst>
                <a:ext uri="{FF2B5EF4-FFF2-40B4-BE49-F238E27FC236}">
                  <a16:creationId xmlns:a16="http://schemas.microsoft.com/office/drawing/2014/main" id="{0F206939-08FA-4144-BD37-0E2C3AD695F9}"/>
                </a:ext>
              </a:extLst>
            </p:cNvPr>
            <p:cNvSpPr>
              <a:spLocks/>
            </p:cNvSpPr>
            <p:nvPr/>
          </p:nvSpPr>
          <p:spPr bwMode="auto">
            <a:xfrm>
              <a:off x="2464" y="2772"/>
              <a:ext cx="1455" cy="251"/>
            </a:xfrm>
            <a:custGeom>
              <a:avLst/>
              <a:gdLst>
                <a:gd name="T0" fmla="*/ 19 w 7278"/>
                <a:gd name="T1" fmla="*/ 8 h 1254"/>
                <a:gd name="T2" fmla="*/ 83 w 7278"/>
                <a:gd name="T3" fmla="*/ 39 h 1254"/>
                <a:gd name="T4" fmla="*/ 190 w 7278"/>
                <a:gd name="T5" fmla="*/ 91 h 1254"/>
                <a:gd name="T6" fmla="*/ 331 w 7278"/>
                <a:gd name="T7" fmla="*/ 159 h 1254"/>
                <a:gd name="T8" fmla="*/ 505 w 7278"/>
                <a:gd name="T9" fmla="*/ 233 h 1254"/>
                <a:gd name="T10" fmla="*/ 787 w 7278"/>
                <a:gd name="T11" fmla="*/ 356 h 1254"/>
                <a:gd name="T12" fmla="*/ 1123 w 7278"/>
                <a:gd name="T13" fmla="*/ 490 h 1254"/>
                <a:gd name="T14" fmla="*/ 1424 w 7278"/>
                <a:gd name="T15" fmla="*/ 601 h 1254"/>
                <a:gd name="T16" fmla="*/ 1681 w 7278"/>
                <a:gd name="T17" fmla="*/ 696 h 1254"/>
                <a:gd name="T18" fmla="*/ 1891 w 7278"/>
                <a:gd name="T19" fmla="*/ 763 h 1254"/>
                <a:gd name="T20" fmla="*/ 2144 w 7278"/>
                <a:gd name="T21" fmla="*/ 847 h 1254"/>
                <a:gd name="T22" fmla="*/ 2489 w 7278"/>
                <a:gd name="T23" fmla="*/ 946 h 1254"/>
                <a:gd name="T24" fmla="*/ 2845 w 7278"/>
                <a:gd name="T25" fmla="*/ 1037 h 1254"/>
                <a:gd name="T26" fmla="*/ 3201 w 7278"/>
                <a:gd name="T27" fmla="*/ 1120 h 1254"/>
                <a:gd name="T28" fmla="*/ 3561 w 7278"/>
                <a:gd name="T29" fmla="*/ 1183 h 1254"/>
                <a:gd name="T30" fmla="*/ 3921 w 7278"/>
                <a:gd name="T31" fmla="*/ 1226 h 1254"/>
                <a:gd name="T32" fmla="*/ 4274 w 7278"/>
                <a:gd name="T33" fmla="*/ 1254 h 1254"/>
                <a:gd name="T34" fmla="*/ 4614 w 7278"/>
                <a:gd name="T35" fmla="*/ 1251 h 1254"/>
                <a:gd name="T36" fmla="*/ 4931 w 7278"/>
                <a:gd name="T37" fmla="*/ 1223 h 1254"/>
                <a:gd name="T38" fmla="*/ 5223 w 7278"/>
                <a:gd name="T39" fmla="*/ 1159 h 1254"/>
                <a:gd name="T40" fmla="*/ 5426 w 7278"/>
                <a:gd name="T41" fmla="*/ 1092 h 1254"/>
                <a:gd name="T42" fmla="*/ 5544 w 7278"/>
                <a:gd name="T43" fmla="*/ 1048 h 1254"/>
                <a:gd name="T44" fmla="*/ 5667 w 7278"/>
                <a:gd name="T45" fmla="*/ 1013 h 1254"/>
                <a:gd name="T46" fmla="*/ 5785 w 7278"/>
                <a:gd name="T47" fmla="*/ 974 h 1254"/>
                <a:gd name="T48" fmla="*/ 5901 w 7278"/>
                <a:gd name="T49" fmla="*/ 937 h 1254"/>
                <a:gd name="T50" fmla="*/ 6015 w 7278"/>
                <a:gd name="T51" fmla="*/ 906 h 1254"/>
                <a:gd name="T52" fmla="*/ 6130 w 7278"/>
                <a:gd name="T53" fmla="*/ 870 h 1254"/>
                <a:gd name="T54" fmla="*/ 6237 w 7278"/>
                <a:gd name="T55" fmla="*/ 835 h 1254"/>
                <a:gd name="T56" fmla="*/ 6348 w 7278"/>
                <a:gd name="T57" fmla="*/ 800 h 1254"/>
                <a:gd name="T58" fmla="*/ 6450 w 7278"/>
                <a:gd name="T59" fmla="*/ 759 h 1254"/>
                <a:gd name="T60" fmla="*/ 6553 w 7278"/>
                <a:gd name="T61" fmla="*/ 717 h 1254"/>
                <a:gd name="T62" fmla="*/ 6653 w 7278"/>
                <a:gd name="T63" fmla="*/ 673 h 1254"/>
                <a:gd name="T64" fmla="*/ 6748 w 7278"/>
                <a:gd name="T65" fmla="*/ 622 h 1254"/>
                <a:gd name="T66" fmla="*/ 6838 w 7278"/>
                <a:gd name="T67" fmla="*/ 566 h 1254"/>
                <a:gd name="T68" fmla="*/ 6929 w 7278"/>
                <a:gd name="T69" fmla="*/ 506 h 1254"/>
                <a:gd name="T70" fmla="*/ 7012 w 7278"/>
                <a:gd name="T71" fmla="*/ 439 h 1254"/>
                <a:gd name="T72" fmla="*/ 7076 w 7278"/>
                <a:gd name="T73" fmla="*/ 388 h 1254"/>
                <a:gd name="T74" fmla="*/ 7127 w 7278"/>
                <a:gd name="T75" fmla="*/ 333 h 1254"/>
                <a:gd name="T76" fmla="*/ 7179 w 7278"/>
                <a:gd name="T77" fmla="*/ 273 h 1254"/>
                <a:gd name="T78" fmla="*/ 7238 w 7278"/>
                <a:gd name="T79" fmla="*/ 198 h 12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78"/>
                <a:gd name="T121" fmla="*/ 0 h 1254"/>
                <a:gd name="T122" fmla="*/ 7278 w 7278"/>
                <a:gd name="T123" fmla="*/ 1254 h 12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78" h="1254">
                  <a:moveTo>
                    <a:pt x="0" y="0"/>
                  </a:moveTo>
                  <a:lnTo>
                    <a:pt x="19" y="8"/>
                  </a:lnTo>
                  <a:lnTo>
                    <a:pt x="47" y="23"/>
                  </a:lnTo>
                  <a:lnTo>
                    <a:pt x="83" y="39"/>
                  </a:lnTo>
                  <a:lnTo>
                    <a:pt x="134" y="64"/>
                  </a:lnTo>
                  <a:lnTo>
                    <a:pt x="190" y="91"/>
                  </a:lnTo>
                  <a:lnTo>
                    <a:pt x="257" y="122"/>
                  </a:lnTo>
                  <a:lnTo>
                    <a:pt x="331" y="159"/>
                  </a:lnTo>
                  <a:lnTo>
                    <a:pt x="415" y="194"/>
                  </a:lnTo>
                  <a:lnTo>
                    <a:pt x="505" y="233"/>
                  </a:lnTo>
                  <a:lnTo>
                    <a:pt x="609" y="277"/>
                  </a:lnTo>
                  <a:lnTo>
                    <a:pt x="787" y="356"/>
                  </a:lnTo>
                  <a:lnTo>
                    <a:pt x="961" y="423"/>
                  </a:lnTo>
                  <a:lnTo>
                    <a:pt x="1123" y="490"/>
                  </a:lnTo>
                  <a:lnTo>
                    <a:pt x="1282" y="550"/>
                  </a:lnTo>
                  <a:lnTo>
                    <a:pt x="1424" y="601"/>
                  </a:lnTo>
                  <a:lnTo>
                    <a:pt x="1558" y="653"/>
                  </a:lnTo>
                  <a:lnTo>
                    <a:pt x="1681" y="696"/>
                  </a:lnTo>
                  <a:lnTo>
                    <a:pt x="1792" y="733"/>
                  </a:lnTo>
                  <a:lnTo>
                    <a:pt x="1891" y="763"/>
                  </a:lnTo>
                  <a:lnTo>
                    <a:pt x="1978" y="791"/>
                  </a:lnTo>
                  <a:lnTo>
                    <a:pt x="2144" y="847"/>
                  </a:lnTo>
                  <a:lnTo>
                    <a:pt x="2315" y="898"/>
                  </a:lnTo>
                  <a:lnTo>
                    <a:pt x="2489" y="946"/>
                  </a:lnTo>
                  <a:lnTo>
                    <a:pt x="2667" y="993"/>
                  </a:lnTo>
                  <a:lnTo>
                    <a:pt x="2845" y="1037"/>
                  </a:lnTo>
                  <a:lnTo>
                    <a:pt x="3023" y="1080"/>
                  </a:lnTo>
                  <a:lnTo>
                    <a:pt x="3201" y="1120"/>
                  </a:lnTo>
                  <a:lnTo>
                    <a:pt x="3383" y="1152"/>
                  </a:lnTo>
                  <a:lnTo>
                    <a:pt x="3561" y="1183"/>
                  </a:lnTo>
                  <a:lnTo>
                    <a:pt x="3743" y="1207"/>
                  </a:lnTo>
                  <a:lnTo>
                    <a:pt x="3921" y="1226"/>
                  </a:lnTo>
                  <a:lnTo>
                    <a:pt x="4100" y="1242"/>
                  </a:lnTo>
                  <a:lnTo>
                    <a:pt x="4274" y="1254"/>
                  </a:lnTo>
                  <a:lnTo>
                    <a:pt x="4447" y="1254"/>
                  </a:lnTo>
                  <a:lnTo>
                    <a:pt x="4614" y="1251"/>
                  </a:lnTo>
                  <a:lnTo>
                    <a:pt x="4776" y="1238"/>
                  </a:lnTo>
                  <a:lnTo>
                    <a:pt x="4931" y="1223"/>
                  </a:lnTo>
                  <a:lnTo>
                    <a:pt x="5081" y="1196"/>
                  </a:lnTo>
                  <a:lnTo>
                    <a:pt x="5223" y="1159"/>
                  </a:lnTo>
                  <a:lnTo>
                    <a:pt x="5362" y="1116"/>
                  </a:lnTo>
                  <a:lnTo>
                    <a:pt x="5426" y="1092"/>
                  </a:lnTo>
                  <a:lnTo>
                    <a:pt x="5484" y="1073"/>
                  </a:lnTo>
                  <a:lnTo>
                    <a:pt x="5544" y="1048"/>
                  </a:lnTo>
                  <a:lnTo>
                    <a:pt x="5607" y="1029"/>
                  </a:lnTo>
                  <a:lnTo>
                    <a:pt x="5667" y="1013"/>
                  </a:lnTo>
                  <a:lnTo>
                    <a:pt x="5727" y="993"/>
                  </a:lnTo>
                  <a:lnTo>
                    <a:pt x="5785" y="974"/>
                  </a:lnTo>
                  <a:lnTo>
                    <a:pt x="5845" y="958"/>
                  </a:lnTo>
                  <a:lnTo>
                    <a:pt x="5901" y="937"/>
                  </a:lnTo>
                  <a:lnTo>
                    <a:pt x="5959" y="922"/>
                  </a:lnTo>
                  <a:lnTo>
                    <a:pt x="6015" y="906"/>
                  </a:lnTo>
                  <a:lnTo>
                    <a:pt x="6074" y="886"/>
                  </a:lnTo>
                  <a:lnTo>
                    <a:pt x="6130" y="870"/>
                  </a:lnTo>
                  <a:lnTo>
                    <a:pt x="6185" y="851"/>
                  </a:lnTo>
                  <a:lnTo>
                    <a:pt x="6237" y="835"/>
                  </a:lnTo>
                  <a:lnTo>
                    <a:pt x="6292" y="815"/>
                  </a:lnTo>
                  <a:lnTo>
                    <a:pt x="6348" y="800"/>
                  </a:lnTo>
                  <a:lnTo>
                    <a:pt x="6399" y="779"/>
                  </a:lnTo>
                  <a:lnTo>
                    <a:pt x="6450" y="759"/>
                  </a:lnTo>
                  <a:lnTo>
                    <a:pt x="6502" y="740"/>
                  </a:lnTo>
                  <a:lnTo>
                    <a:pt x="6553" y="717"/>
                  </a:lnTo>
                  <a:lnTo>
                    <a:pt x="6605" y="692"/>
                  </a:lnTo>
                  <a:lnTo>
                    <a:pt x="6653" y="673"/>
                  </a:lnTo>
                  <a:lnTo>
                    <a:pt x="6700" y="645"/>
                  </a:lnTo>
                  <a:lnTo>
                    <a:pt x="6748" y="622"/>
                  </a:lnTo>
                  <a:lnTo>
                    <a:pt x="6795" y="594"/>
                  </a:lnTo>
                  <a:lnTo>
                    <a:pt x="6838" y="566"/>
                  </a:lnTo>
                  <a:lnTo>
                    <a:pt x="6886" y="538"/>
                  </a:lnTo>
                  <a:lnTo>
                    <a:pt x="6929" y="506"/>
                  </a:lnTo>
                  <a:lnTo>
                    <a:pt x="6973" y="471"/>
                  </a:lnTo>
                  <a:lnTo>
                    <a:pt x="7012" y="439"/>
                  </a:lnTo>
                  <a:lnTo>
                    <a:pt x="7044" y="411"/>
                  </a:lnTo>
                  <a:lnTo>
                    <a:pt x="7076" y="388"/>
                  </a:lnTo>
                  <a:lnTo>
                    <a:pt x="7100" y="360"/>
                  </a:lnTo>
                  <a:lnTo>
                    <a:pt x="7127" y="333"/>
                  </a:lnTo>
                  <a:lnTo>
                    <a:pt x="7151" y="305"/>
                  </a:lnTo>
                  <a:lnTo>
                    <a:pt x="7179" y="273"/>
                  </a:lnTo>
                  <a:lnTo>
                    <a:pt x="7206" y="241"/>
                  </a:lnTo>
                  <a:lnTo>
                    <a:pt x="7238" y="198"/>
                  </a:lnTo>
                  <a:lnTo>
                    <a:pt x="7278" y="15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69" name="Line 376">
              <a:extLst>
                <a:ext uri="{FF2B5EF4-FFF2-40B4-BE49-F238E27FC236}">
                  <a16:creationId xmlns:a16="http://schemas.microsoft.com/office/drawing/2014/main" id="{61A113D7-FE78-48BD-BAAA-0A60086135CE}"/>
                </a:ext>
              </a:extLst>
            </p:cNvPr>
            <p:cNvSpPr>
              <a:spLocks noChangeShapeType="1"/>
            </p:cNvSpPr>
            <p:nvPr/>
          </p:nvSpPr>
          <p:spPr bwMode="auto">
            <a:xfrm>
              <a:off x="1895" y="2064"/>
              <a:ext cx="22" cy="1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Freeform 377">
              <a:extLst>
                <a:ext uri="{FF2B5EF4-FFF2-40B4-BE49-F238E27FC236}">
                  <a16:creationId xmlns:a16="http://schemas.microsoft.com/office/drawing/2014/main" id="{63EB2E90-1DD5-4161-8C12-803A57BE8ED1}"/>
                </a:ext>
              </a:extLst>
            </p:cNvPr>
            <p:cNvSpPr>
              <a:spLocks/>
            </p:cNvSpPr>
            <p:nvPr/>
          </p:nvSpPr>
          <p:spPr bwMode="auto">
            <a:xfrm>
              <a:off x="1895" y="2050"/>
              <a:ext cx="68" cy="129"/>
            </a:xfrm>
            <a:custGeom>
              <a:avLst/>
              <a:gdLst>
                <a:gd name="T0" fmla="*/ 72 w 337"/>
                <a:gd name="T1" fmla="*/ 646 h 646"/>
                <a:gd name="T2" fmla="*/ 0 w 337"/>
                <a:gd name="T3" fmla="*/ 63 h 646"/>
                <a:gd name="T4" fmla="*/ 12 w 337"/>
                <a:gd name="T5" fmla="*/ 56 h 646"/>
                <a:gd name="T6" fmla="*/ 21 w 337"/>
                <a:gd name="T7" fmla="*/ 44 h 646"/>
                <a:gd name="T8" fmla="*/ 32 w 337"/>
                <a:gd name="T9" fmla="*/ 36 h 646"/>
                <a:gd name="T10" fmla="*/ 40 w 337"/>
                <a:gd name="T11" fmla="*/ 28 h 646"/>
                <a:gd name="T12" fmla="*/ 48 w 337"/>
                <a:gd name="T13" fmla="*/ 21 h 646"/>
                <a:gd name="T14" fmla="*/ 60 w 337"/>
                <a:gd name="T15" fmla="*/ 12 h 646"/>
                <a:gd name="T16" fmla="*/ 72 w 337"/>
                <a:gd name="T17" fmla="*/ 9 h 646"/>
                <a:gd name="T18" fmla="*/ 79 w 337"/>
                <a:gd name="T19" fmla="*/ 5 h 646"/>
                <a:gd name="T20" fmla="*/ 91 w 337"/>
                <a:gd name="T21" fmla="*/ 0 h 646"/>
                <a:gd name="T22" fmla="*/ 104 w 337"/>
                <a:gd name="T23" fmla="*/ 0 h 646"/>
                <a:gd name="T24" fmla="*/ 119 w 337"/>
                <a:gd name="T25" fmla="*/ 0 h 646"/>
                <a:gd name="T26" fmla="*/ 155 w 337"/>
                <a:gd name="T27" fmla="*/ 0 h 646"/>
                <a:gd name="T28" fmla="*/ 186 w 337"/>
                <a:gd name="T29" fmla="*/ 0 h 646"/>
                <a:gd name="T30" fmla="*/ 214 w 337"/>
                <a:gd name="T31" fmla="*/ 5 h 646"/>
                <a:gd name="T32" fmla="*/ 238 w 337"/>
                <a:gd name="T33" fmla="*/ 12 h 646"/>
                <a:gd name="T34" fmla="*/ 262 w 337"/>
                <a:gd name="T35" fmla="*/ 16 h 646"/>
                <a:gd name="T36" fmla="*/ 281 w 337"/>
                <a:gd name="T37" fmla="*/ 24 h 646"/>
                <a:gd name="T38" fmla="*/ 297 w 337"/>
                <a:gd name="T39" fmla="*/ 32 h 646"/>
                <a:gd name="T40" fmla="*/ 309 w 337"/>
                <a:gd name="T41" fmla="*/ 44 h 646"/>
                <a:gd name="T42" fmla="*/ 322 w 337"/>
                <a:gd name="T43" fmla="*/ 52 h 646"/>
                <a:gd name="T44" fmla="*/ 329 w 337"/>
                <a:gd name="T45" fmla="*/ 63 h 646"/>
                <a:gd name="T46" fmla="*/ 333 w 337"/>
                <a:gd name="T47" fmla="*/ 76 h 646"/>
                <a:gd name="T48" fmla="*/ 337 w 337"/>
                <a:gd name="T49" fmla="*/ 91 h 646"/>
                <a:gd name="T50" fmla="*/ 337 w 337"/>
                <a:gd name="T51" fmla="*/ 107 h 646"/>
                <a:gd name="T52" fmla="*/ 337 w 337"/>
                <a:gd name="T53" fmla="*/ 119 h 646"/>
                <a:gd name="T54" fmla="*/ 337 w 337"/>
                <a:gd name="T55" fmla="*/ 135 h 646"/>
                <a:gd name="T56" fmla="*/ 333 w 337"/>
                <a:gd name="T57" fmla="*/ 155 h 646"/>
                <a:gd name="T58" fmla="*/ 325 w 337"/>
                <a:gd name="T59" fmla="*/ 171 h 646"/>
                <a:gd name="T60" fmla="*/ 317 w 337"/>
                <a:gd name="T61" fmla="*/ 190 h 646"/>
                <a:gd name="T62" fmla="*/ 309 w 337"/>
                <a:gd name="T63" fmla="*/ 206 h 646"/>
                <a:gd name="T64" fmla="*/ 301 w 337"/>
                <a:gd name="T65" fmla="*/ 227 h 646"/>
                <a:gd name="T66" fmla="*/ 290 w 337"/>
                <a:gd name="T67" fmla="*/ 246 h 646"/>
                <a:gd name="T68" fmla="*/ 278 w 337"/>
                <a:gd name="T69" fmla="*/ 266 h 646"/>
                <a:gd name="T70" fmla="*/ 266 w 337"/>
                <a:gd name="T71" fmla="*/ 285 h 646"/>
                <a:gd name="T72" fmla="*/ 253 w 337"/>
                <a:gd name="T73" fmla="*/ 305 h 646"/>
                <a:gd name="T74" fmla="*/ 242 w 337"/>
                <a:gd name="T75" fmla="*/ 325 h 646"/>
                <a:gd name="T76" fmla="*/ 227 w 337"/>
                <a:gd name="T77" fmla="*/ 349 h 646"/>
                <a:gd name="T78" fmla="*/ 214 w 337"/>
                <a:gd name="T79" fmla="*/ 368 h 646"/>
                <a:gd name="T80" fmla="*/ 199 w 337"/>
                <a:gd name="T81" fmla="*/ 389 h 646"/>
                <a:gd name="T82" fmla="*/ 186 w 337"/>
                <a:gd name="T83" fmla="*/ 412 h 646"/>
                <a:gd name="T84" fmla="*/ 171 w 337"/>
                <a:gd name="T85" fmla="*/ 431 h 646"/>
                <a:gd name="T86" fmla="*/ 158 w 337"/>
                <a:gd name="T87" fmla="*/ 452 h 646"/>
                <a:gd name="T88" fmla="*/ 143 w 337"/>
                <a:gd name="T89" fmla="*/ 472 h 646"/>
                <a:gd name="T90" fmla="*/ 131 w 337"/>
                <a:gd name="T91" fmla="*/ 491 h 646"/>
                <a:gd name="T92" fmla="*/ 119 w 337"/>
                <a:gd name="T93" fmla="*/ 515 h 646"/>
                <a:gd name="T94" fmla="*/ 111 w 337"/>
                <a:gd name="T95" fmla="*/ 535 h 646"/>
                <a:gd name="T96" fmla="*/ 100 w 337"/>
                <a:gd name="T97" fmla="*/ 551 h 646"/>
                <a:gd name="T98" fmla="*/ 91 w 337"/>
                <a:gd name="T99" fmla="*/ 570 h 646"/>
                <a:gd name="T100" fmla="*/ 88 w 337"/>
                <a:gd name="T101" fmla="*/ 590 h 646"/>
                <a:gd name="T102" fmla="*/ 79 w 337"/>
                <a:gd name="T103" fmla="*/ 606 h 646"/>
                <a:gd name="T104" fmla="*/ 76 w 337"/>
                <a:gd name="T105" fmla="*/ 625 h 646"/>
                <a:gd name="T106" fmla="*/ 72 w 337"/>
                <a:gd name="T107" fmla="*/ 646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7"/>
                <a:gd name="T163" fmla="*/ 0 h 646"/>
                <a:gd name="T164" fmla="*/ 337 w 337"/>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7" h="646">
                  <a:moveTo>
                    <a:pt x="72" y="646"/>
                  </a:moveTo>
                  <a:lnTo>
                    <a:pt x="0" y="63"/>
                  </a:lnTo>
                  <a:lnTo>
                    <a:pt x="12" y="56"/>
                  </a:lnTo>
                  <a:lnTo>
                    <a:pt x="21" y="44"/>
                  </a:lnTo>
                  <a:lnTo>
                    <a:pt x="32" y="36"/>
                  </a:lnTo>
                  <a:lnTo>
                    <a:pt x="40" y="28"/>
                  </a:lnTo>
                  <a:lnTo>
                    <a:pt x="48" y="21"/>
                  </a:lnTo>
                  <a:lnTo>
                    <a:pt x="60" y="12"/>
                  </a:lnTo>
                  <a:lnTo>
                    <a:pt x="72" y="9"/>
                  </a:lnTo>
                  <a:lnTo>
                    <a:pt x="79" y="5"/>
                  </a:lnTo>
                  <a:lnTo>
                    <a:pt x="91" y="0"/>
                  </a:lnTo>
                  <a:lnTo>
                    <a:pt x="104" y="0"/>
                  </a:lnTo>
                  <a:lnTo>
                    <a:pt x="119" y="0"/>
                  </a:lnTo>
                  <a:lnTo>
                    <a:pt x="155" y="0"/>
                  </a:lnTo>
                  <a:lnTo>
                    <a:pt x="186" y="0"/>
                  </a:lnTo>
                  <a:lnTo>
                    <a:pt x="214" y="5"/>
                  </a:lnTo>
                  <a:lnTo>
                    <a:pt x="238" y="12"/>
                  </a:lnTo>
                  <a:lnTo>
                    <a:pt x="262" y="16"/>
                  </a:lnTo>
                  <a:lnTo>
                    <a:pt x="281" y="24"/>
                  </a:lnTo>
                  <a:lnTo>
                    <a:pt x="297" y="32"/>
                  </a:lnTo>
                  <a:lnTo>
                    <a:pt x="309" y="44"/>
                  </a:lnTo>
                  <a:lnTo>
                    <a:pt x="322" y="52"/>
                  </a:lnTo>
                  <a:lnTo>
                    <a:pt x="329" y="63"/>
                  </a:lnTo>
                  <a:lnTo>
                    <a:pt x="333" y="76"/>
                  </a:lnTo>
                  <a:lnTo>
                    <a:pt x="337" y="91"/>
                  </a:lnTo>
                  <a:lnTo>
                    <a:pt x="337" y="107"/>
                  </a:lnTo>
                  <a:lnTo>
                    <a:pt x="337" y="119"/>
                  </a:lnTo>
                  <a:lnTo>
                    <a:pt x="337" y="135"/>
                  </a:lnTo>
                  <a:lnTo>
                    <a:pt x="333" y="155"/>
                  </a:lnTo>
                  <a:lnTo>
                    <a:pt x="325" y="171"/>
                  </a:lnTo>
                  <a:lnTo>
                    <a:pt x="317" y="190"/>
                  </a:lnTo>
                  <a:lnTo>
                    <a:pt x="309" y="206"/>
                  </a:lnTo>
                  <a:lnTo>
                    <a:pt x="301" y="227"/>
                  </a:lnTo>
                  <a:lnTo>
                    <a:pt x="290" y="246"/>
                  </a:lnTo>
                  <a:lnTo>
                    <a:pt x="278" y="266"/>
                  </a:lnTo>
                  <a:lnTo>
                    <a:pt x="266" y="285"/>
                  </a:lnTo>
                  <a:lnTo>
                    <a:pt x="253" y="305"/>
                  </a:lnTo>
                  <a:lnTo>
                    <a:pt x="242" y="325"/>
                  </a:lnTo>
                  <a:lnTo>
                    <a:pt x="227" y="349"/>
                  </a:lnTo>
                  <a:lnTo>
                    <a:pt x="214" y="368"/>
                  </a:lnTo>
                  <a:lnTo>
                    <a:pt x="199" y="389"/>
                  </a:lnTo>
                  <a:lnTo>
                    <a:pt x="186" y="412"/>
                  </a:lnTo>
                  <a:lnTo>
                    <a:pt x="171" y="431"/>
                  </a:lnTo>
                  <a:lnTo>
                    <a:pt x="158" y="452"/>
                  </a:lnTo>
                  <a:lnTo>
                    <a:pt x="143" y="472"/>
                  </a:lnTo>
                  <a:lnTo>
                    <a:pt x="131" y="491"/>
                  </a:lnTo>
                  <a:lnTo>
                    <a:pt x="119" y="515"/>
                  </a:lnTo>
                  <a:lnTo>
                    <a:pt x="111" y="535"/>
                  </a:lnTo>
                  <a:lnTo>
                    <a:pt x="100" y="551"/>
                  </a:lnTo>
                  <a:lnTo>
                    <a:pt x="91" y="570"/>
                  </a:lnTo>
                  <a:lnTo>
                    <a:pt x="88" y="590"/>
                  </a:lnTo>
                  <a:lnTo>
                    <a:pt x="79" y="606"/>
                  </a:lnTo>
                  <a:lnTo>
                    <a:pt x="76" y="625"/>
                  </a:lnTo>
                  <a:lnTo>
                    <a:pt x="72" y="6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71" name="Freeform 378">
              <a:extLst>
                <a:ext uri="{FF2B5EF4-FFF2-40B4-BE49-F238E27FC236}">
                  <a16:creationId xmlns:a16="http://schemas.microsoft.com/office/drawing/2014/main" id="{3AA60E05-129B-4213-82A1-8A7DB4B351E5}"/>
                </a:ext>
              </a:extLst>
            </p:cNvPr>
            <p:cNvSpPr>
              <a:spLocks/>
            </p:cNvSpPr>
            <p:nvPr/>
          </p:nvSpPr>
          <p:spPr bwMode="auto">
            <a:xfrm>
              <a:off x="3858" y="2553"/>
              <a:ext cx="33" cy="288"/>
            </a:xfrm>
            <a:custGeom>
              <a:avLst/>
              <a:gdLst>
                <a:gd name="T0" fmla="*/ 0 w 162"/>
                <a:gd name="T1" fmla="*/ 0 h 1440"/>
                <a:gd name="T2" fmla="*/ 43 w 162"/>
                <a:gd name="T3" fmla="*/ 146 h 1440"/>
                <a:gd name="T4" fmla="*/ 79 w 162"/>
                <a:gd name="T5" fmla="*/ 320 h 1440"/>
                <a:gd name="T6" fmla="*/ 106 w 162"/>
                <a:gd name="T7" fmla="*/ 503 h 1440"/>
                <a:gd name="T8" fmla="*/ 127 w 162"/>
                <a:gd name="T9" fmla="*/ 692 h 1440"/>
                <a:gd name="T10" fmla="*/ 138 w 162"/>
                <a:gd name="T11" fmla="*/ 878 h 1440"/>
                <a:gd name="T12" fmla="*/ 146 w 162"/>
                <a:gd name="T13" fmla="*/ 1052 h 1440"/>
                <a:gd name="T14" fmla="*/ 150 w 162"/>
                <a:gd name="T15" fmla="*/ 1202 h 1440"/>
                <a:gd name="T16" fmla="*/ 154 w 162"/>
                <a:gd name="T17" fmla="*/ 1325 h 1440"/>
                <a:gd name="T18" fmla="*/ 159 w 162"/>
                <a:gd name="T19" fmla="*/ 1408 h 1440"/>
                <a:gd name="T20" fmla="*/ 162 w 162"/>
                <a:gd name="T21" fmla="*/ 1440 h 14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440"/>
                <a:gd name="T35" fmla="*/ 162 w 162"/>
                <a:gd name="T36" fmla="*/ 1440 h 14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440">
                  <a:moveTo>
                    <a:pt x="0" y="0"/>
                  </a:moveTo>
                  <a:lnTo>
                    <a:pt x="43" y="146"/>
                  </a:lnTo>
                  <a:lnTo>
                    <a:pt x="79" y="320"/>
                  </a:lnTo>
                  <a:lnTo>
                    <a:pt x="106" y="503"/>
                  </a:lnTo>
                  <a:lnTo>
                    <a:pt x="127" y="692"/>
                  </a:lnTo>
                  <a:lnTo>
                    <a:pt x="138" y="878"/>
                  </a:lnTo>
                  <a:lnTo>
                    <a:pt x="146" y="1052"/>
                  </a:lnTo>
                  <a:lnTo>
                    <a:pt x="150" y="1202"/>
                  </a:lnTo>
                  <a:lnTo>
                    <a:pt x="154" y="1325"/>
                  </a:lnTo>
                  <a:lnTo>
                    <a:pt x="159" y="1408"/>
                  </a:lnTo>
                  <a:lnTo>
                    <a:pt x="162" y="144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72" name="Freeform 379">
              <a:extLst>
                <a:ext uri="{FF2B5EF4-FFF2-40B4-BE49-F238E27FC236}">
                  <a16:creationId xmlns:a16="http://schemas.microsoft.com/office/drawing/2014/main" id="{C82F919F-2122-4CA6-9818-B21FDD9A6BD0}"/>
                </a:ext>
              </a:extLst>
            </p:cNvPr>
            <p:cNvSpPr>
              <a:spLocks/>
            </p:cNvSpPr>
            <p:nvPr/>
          </p:nvSpPr>
          <p:spPr bwMode="auto">
            <a:xfrm>
              <a:off x="592" y="1903"/>
              <a:ext cx="3340" cy="1120"/>
            </a:xfrm>
            <a:custGeom>
              <a:avLst/>
              <a:gdLst>
                <a:gd name="T0" fmla="*/ 551 w 16698"/>
                <a:gd name="T1" fmla="*/ 521 h 5599"/>
                <a:gd name="T2" fmla="*/ 403 w 16698"/>
                <a:gd name="T3" fmla="*/ 981 h 5599"/>
                <a:gd name="T4" fmla="*/ 954 w 16698"/>
                <a:gd name="T5" fmla="*/ 609 h 5599"/>
                <a:gd name="T6" fmla="*/ 1718 w 16698"/>
                <a:gd name="T7" fmla="*/ 474 h 5599"/>
                <a:gd name="T8" fmla="*/ 1199 w 16698"/>
                <a:gd name="T9" fmla="*/ 736 h 5599"/>
                <a:gd name="T10" fmla="*/ 704 w 16698"/>
                <a:gd name="T11" fmla="*/ 1242 h 5599"/>
                <a:gd name="T12" fmla="*/ 823 w 16698"/>
                <a:gd name="T13" fmla="*/ 1384 h 5599"/>
                <a:gd name="T14" fmla="*/ 1223 w 16698"/>
                <a:gd name="T15" fmla="*/ 1463 h 5599"/>
                <a:gd name="T16" fmla="*/ 2996 w 16698"/>
                <a:gd name="T17" fmla="*/ 787 h 5599"/>
                <a:gd name="T18" fmla="*/ 3396 w 16698"/>
                <a:gd name="T19" fmla="*/ 953 h 5599"/>
                <a:gd name="T20" fmla="*/ 1820 w 16698"/>
                <a:gd name="T21" fmla="*/ 1444 h 5599"/>
                <a:gd name="T22" fmla="*/ 4887 w 16698"/>
                <a:gd name="T23" fmla="*/ 1028 h 5599"/>
                <a:gd name="T24" fmla="*/ 5216 w 16698"/>
                <a:gd name="T25" fmla="*/ 866 h 5599"/>
                <a:gd name="T26" fmla="*/ 5461 w 16698"/>
                <a:gd name="T27" fmla="*/ 866 h 5599"/>
                <a:gd name="T28" fmla="*/ 5561 w 16698"/>
                <a:gd name="T29" fmla="*/ 972 h 5599"/>
                <a:gd name="T30" fmla="*/ 4583 w 16698"/>
                <a:gd name="T31" fmla="*/ 1421 h 5599"/>
                <a:gd name="T32" fmla="*/ 3954 w 16698"/>
                <a:gd name="T33" fmla="*/ 1741 h 5599"/>
                <a:gd name="T34" fmla="*/ 4354 w 16698"/>
                <a:gd name="T35" fmla="*/ 1891 h 5599"/>
                <a:gd name="T36" fmla="*/ 6304 w 16698"/>
                <a:gd name="T37" fmla="*/ 1254 h 5599"/>
                <a:gd name="T38" fmla="*/ 6633 w 16698"/>
                <a:gd name="T39" fmla="*/ 731 h 5599"/>
                <a:gd name="T40" fmla="*/ 6633 w 16698"/>
                <a:gd name="T41" fmla="*/ 1246 h 5599"/>
                <a:gd name="T42" fmla="*/ 7262 w 16698"/>
                <a:gd name="T43" fmla="*/ 1349 h 5599"/>
                <a:gd name="T44" fmla="*/ 8077 w 16698"/>
                <a:gd name="T45" fmla="*/ 1076 h 5599"/>
                <a:gd name="T46" fmla="*/ 8608 w 16698"/>
                <a:gd name="T47" fmla="*/ 1004 h 5599"/>
                <a:gd name="T48" fmla="*/ 8105 w 16698"/>
                <a:gd name="T49" fmla="*/ 1396 h 5599"/>
                <a:gd name="T50" fmla="*/ 7026 w 16698"/>
                <a:gd name="T51" fmla="*/ 1721 h 5599"/>
                <a:gd name="T52" fmla="*/ 6237 w 16698"/>
                <a:gd name="T53" fmla="*/ 1666 h 5599"/>
                <a:gd name="T54" fmla="*/ 5588 w 16698"/>
                <a:gd name="T55" fmla="*/ 1914 h 5599"/>
                <a:gd name="T56" fmla="*/ 5660 w 16698"/>
                <a:gd name="T57" fmla="*/ 2053 h 5599"/>
                <a:gd name="T58" fmla="*/ 6114 w 16698"/>
                <a:gd name="T59" fmla="*/ 2168 h 5599"/>
                <a:gd name="T60" fmla="*/ 6605 w 16698"/>
                <a:gd name="T61" fmla="*/ 2437 h 5599"/>
                <a:gd name="T62" fmla="*/ 7183 w 16698"/>
                <a:gd name="T63" fmla="*/ 2445 h 5599"/>
                <a:gd name="T64" fmla="*/ 7654 w 16698"/>
                <a:gd name="T65" fmla="*/ 2129 h 5599"/>
                <a:gd name="T66" fmla="*/ 8133 w 16698"/>
                <a:gd name="T67" fmla="*/ 1803 h 5599"/>
                <a:gd name="T68" fmla="*/ 8003 w 16698"/>
                <a:gd name="T69" fmla="*/ 2180 h 5599"/>
                <a:gd name="T70" fmla="*/ 10844 w 16698"/>
                <a:gd name="T71" fmla="*/ 4436 h 5599"/>
                <a:gd name="T72" fmla="*/ 11375 w 16698"/>
                <a:gd name="T73" fmla="*/ 4036 h 5599"/>
                <a:gd name="T74" fmla="*/ 11517 w 16698"/>
                <a:gd name="T75" fmla="*/ 3470 h 5599"/>
                <a:gd name="T76" fmla="*/ 11415 w 16698"/>
                <a:gd name="T77" fmla="*/ 3094 h 5599"/>
                <a:gd name="T78" fmla="*/ 11640 w 16698"/>
                <a:gd name="T79" fmla="*/ 2877 h 5599"/>
                <a:gd name="T80" fmla="*/ 11941 w 16698"/>
                <a:gd name="T81" fmla="*/ 3078 h 5599"/>
                <a:gd name="T82" fmla="*/ 12028 w 16698"/>
                <a:gd name="T83" fmla="*/ 3724 h 5599"/>
                <a:gd name="T84" fmla="*/ 11438 w 16698"/>
                <a:gd name="T85" fmla="*/ 4361 h 5599"/>
                <a:gd name="T86" fmla="*/ 12404 w 16698"/>
                <a:gd name="T87" fmla="*/ 4903 h 5599"/>
                <a:gd name="T88" fmla="*/ 13310 w 16698"/>
                <a:gd name="T89" fmla="*/ 4745 h 5599"/>
                <a:gd name="T90" fmla="*/ 13353 w 16698"/>
                <a:gd name="T91" fmla="*/ 3498 h 5599"/>
                <a:gd name="T92" fmla="*/ 13730 w 16698"/>
                <a:gd name="T93" fmla="*/ 3185 h 5599"/>
                <a:gd name="T94" fmla="*/ 13876 w 16698"/>
                <a:gd name="T95" fmla="*/ 3684 h 5599"/>
                <a:gd name="T96" fmla="*/ 13762 w 16698"/>
                <a:gd name="T97" fmla="*/ 4927 h 5599"/>
                <a:gd name="T98" fmla="*/ 14311 w 16698"/>
                <a:gd name="T99" fmla="*/ 5208 h 5599"/>
                <a:gd name="T100" fmla="*/ 14580 w 16698"/>
                <a:gd name="T101" fmla="*/ 4788 h 5599"/>
                <a:gd name="T102" fmla="*/ 14751 w 16698"/>
                <a:gd name="T103" fmla="*/ 4215 h 5599"/>
                <a:gd name="T104" fmla="*/ 15163 w 16698"/>
                <a:gd name="T105" fmla="*/ 4325 h 5599"/>
                <a:gd name="T106" fmla="*/ 15099 w 16698"/>
                <a:gd name="T107" fmla="*/ 4844 h 5599"/>
                <a:gd name="T108" fmla="*/ 15776 w 16698"/>
                <a:gd name="T109" fmla="*/ 4527 h 5599"/>
                <a:gd name="T110" fmla="*/ 15594 w 16698"/>
                <a:gd name="T111" fmla="*/ 5180 h 5599"/>
                <a:gd name="T112" fmla="*/ 11501 w 16698"/>
                <a:gd name="T113" fmla="*/ 5192 h 5599"/>
                <a:gd name="T114" fmla="*/ 8529 w 16698"/>
                <a:gd name="T115" fmla="*/ 3807 h 5599"/>
                <a:gd name="T116" fmla="*/ 2125 w 16698"/>
                <a:gd name="T117" fmla="*/ 1852 h 5599"/>
                <a:gd name="T118" fmla="*/ 278 w 16698"/>
                <a:gd name="T119" fmla="*/ 1384 h 5599"/>
                <a:gd name="T120" fmla="*/ 107 w 16698"/>
                <a:gd name="T121" fmla="*/ 589 h 5599"/>
                <a:gd name="T122" fmla="*/ 593 w 16698"/>
                <a:gd name="T123" fmla="*/ 122 h 55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98"/>
                <a:gd name="T187" fmla="*/ 0 h 5599"/>
                <a:gd name="T188" fmla="*/ 16698 w 16698"/>
                <a:gd name="T189" fmla="*/ 5599 h 55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98" h="5599">
                  <a:moveTo>
                    <a:pt x="1009" y="106"/>
                  </a:moveTo>
                  <a:lnTo>
                    <a:pt x="989" y="118"/>
                  </a:lnTo>
                  <a:lnTo>
                    <a:pt x="973" y="130"/>
                  </a:lnTo>
                  <a:lnTo>
                    <a:pt x="958" y="141"/>
                  </a:lnTo>
                  <a:lnTo>
                    <a:pt x="938" y="153"/>
                  </a:lnTo>
                  <a:lnTo>
                    <a:pt x="922" y="166"/>
                  </a:lnTo>
                  <a:lnTo>
                    <a:pt x="906" y="178"/>
                  </a:lnTo>
                  <a:lnTo>
                    <a:pt x="891" y="189"/>
                  </a:lnTo>
                  <a:lnTo>
                    <a:pt x="878" y="201"/>
                  </a:lnTo>
                  <a:lnTo>
                    <a:pt x="863" y="209"/>
                  </a:lnTo>
                  <a:lnTo>
                    <a:pt x="847" y="221"/>
                  </a:lnTo>
                  <a:lnTo>
                    <a:pt x="835" y="233"/>
                  </a:lnTo>
                  <a:lnTo>
                    <a:pt x="819" y="241"/>
                  </a:lnTo>
                  <a:lnTo>
                    <a:pt x="808" y="252"/>
                  </a:lnTo>
                  <a:lnTo>
                    <a:pt x="796" y="264"/>
                  </a:lnTo>
                  <a:lnTo>
                    <a:pt x="780" y="276"/>
                  </a:lnTo>
                  <a:lnTo>
                    <a:pt x="768" y="284"/>
                  </a:lnTo>
                  <a:lnTo>
                    <a:pt x="755" y="296"/>
                  </a:lnTo>
                  <a:lnTo>
                    <a:pt x="744" y="308"/>
                  </a:lnTo>
                  <a:lnTo>
                    <a:pt x="732" y="320"/>
                  </a:lnTo>
                  <a:lnTo>
                    <a:pt x="720" y="331"/>
                  </a:lnTo>
                  <a:lnTo>
                    <a:pt x="704" y="344"/>
                  </a:lnTo>
                  <a:lnTo>
                    <a:pt x="693" y="356"/>
                  </a:lnTo>
                  <a:lnTo>
                    <a:pt x="681" y="368"/>
                  </a:lnTo>
                  <a:lnTo>
                    <a:pt x="669" y="379"/>
                  </a:lnTo>
                  <a:lnTo>
                    <a:pt x="657" y="395"/>
                  </a:lnTo>
                  <a:lnTo>
                    <a:pt x="646" y="407"/>
                  </a:lnTo>
                  <a:lnTo>
                    <a:pt x="630" y="423"/>
                  </a:lnTo>
                  <a:lnTo>
                    <a:pt x="618" y="439"/>
                  </a:lnTo>
                  <a:lnTo>
                    <a:pt x="605" y="454"/>
                  </a:lnTo>
                  <a:lnTo>
                    <a:pt x="590" y="470"/>
                  </a:lnTo>
                  <a:lnTo>
                    <a:pt x="577" y="486"/>
                  </a:lnTo>
                  <a:lnTo>
                    <a:pt x="562" y="506"/>
                  </a:lnTo>
                  <a:lnTo>
                    <a:pt x="551" y="521"/>
                  </a:lnTo>
                  <a:lnTo>
                    <a:pt x="535" y="541"/>
                  </a:lnTo>
                  <a:lnTo>
                    <a:pt x="519" y="562"/>
                  </a:lnTo>
                  <a:lnTo>
                    <a:pt x="503" y="585"/>
                  </a:lnTo>
                  <a:lnTo>
                    <a:pt x="487" y="604"/>
                  </a:lnTo>
                  <a:lnTo>
                    <a:pt x="467" y="629"/>
                  </a:lnTo>
                  <a:lnTo>
                    <a:pt x="451" y="652"/>
                  </a:lnTo>
                  <a:lnTo>
                    <a:pt x="431" y="676"/>
                  </a:lnTo>
                  <a:lnTo>
                    <a:pt x="440" y="668"/>
                  </a:lnTo>
                  <a:lnTo>
                    <a:pt x="440" y="672"/>
                  </a:lnTo>
                  <a:lnTo>
                    <a:pt x="435" y="684"/>
                  </a:lnTo>
                  <a:lnTo>
                    <a:pt x="428" y="696"/>
                  </a:lnTo>
                  <a:lnTo>
                    <a:pt x="419" y="712"/>
                  </a:lnTo>
                  <a:lnTo>
                    <a:pt x="412" y="731"/>
                  </a:lnTo>
                  <a:lnTo>
                    <a:pt x="403" y="747"/>
                  </a:lnTo>
                  <a:lnTo>
                    <a:pt x="396" y="763"/>
                  </a:lnTo>
                  <a:lnTo>
                    <a:pt x="392" y="775"/>
                  </a:lnTo>
                  <a:lnTo>
                    <a:pt x="387" y="787"/>
                  </a:lnTo>
                  <a:lnTo>
                    <a:pt x="387" y="803"/>
                  </a:lnTo>
                  <a:lnTo>
                    <a:pt x="384" y="815"/>
                  </a:lnTo>
                  <a:lnTo>
                    <a:pt x="384" y="826"/>
                  </a:lnTo>
                  <a:lnTo>
                    <a:pt x="380" y="838"/>
                  </a:lnTo>
                  <a:lnTo>
                    <a:pt x="380" y="850"/>
                  </a:lnTo>
                  <a:lnTo>
                    <a:pt x="380" y="863"/>
                  </a:lnTo>
                  <a:lnTo>
                    <a:pt x="380" y="874"/>
                  </a:lnTo>
                  <a:lnTo>
                    <a:pt x="380" y="886"/>
                  </a:lnTo>
                  <a:lnTo>
                    <a:pt x="380" y="898"/>
                  </a:lnTo>
                  <a:lnTo>
                    <a:pt x="384" y="909"/>
                  </a:lnTo>
                  <a:lnTo>
                    <a:pt x="384" y="921"/>
                  </a:lnTo>
                  <a:lnTo>
                    <a:pt x="387" y="933"/>
                  </a:lnTo>
                  <a:lnTo>
                    <a:pt x="387" y="945"/>
                  </a:lnTo>
                  <a:lnTo>
                    <a:pt x="392" y="953"/>
                  </a:lnTo>
                  <a:lnTo>
                    <a:pt x="396" y="965"/>
                  </a:lnTo>
                  <a:lnTo>
                    <a:pt x="400" y="972"/>
                  </a:lnTo>
                  <a:lnTo>
                    <a:pt x="403" y="981"/>
                  </a:lnTo>
                  <a:lnTo>
                    <a:pt x="412" y="988"/>
                  </a:lnTo>
                  <a:lnTo>
                    <a:pt x="415" y="997"/>
                  </a:lnTo>
                  <a:lnTo>
                    <a:pt x="424" y="1004"/>
                  </a:lnTo>
                  <a:lnTo>
                    <a:pt x="428" y="1009"/>
                  </a:lnTo>
                  <a:lnTo>
                    <a:pt x="435" y="1016"/>
                  </a:lnTo>
                  <a:lnTo>
                    <a:pt x="443" y="1020"/>
                  </a:lnTo>
                  <a:lnTo>
                    <a:pt x="451" y="1025"/>
                  </a:lnTo>
                  <a:lnTo>
                    <a:pt x="463" y="1025"/>
                  </a:lnTo>
                  <a:lnTo>
                    <a:pt x="471" y="1028"/>
                  </a:lnTo>
                  <a:lnTo>
                    <a:pt x="482" y="1028"/>
                  </a:lnTo>
                  <a:lnTo>
                    <a:pt x="491" y="1025"/>
                  </a:lnTo>
                  <a:lnTo>
                    <a:pt x="503" y="1025"/>
                  </a:lnTo>
                  <a:lnTo>
                    <a:pt x="514" y="1020"/>
                  </a:lnTo>
                  <a:lnTo>
                    <a:pt x="530" y="1012"/>
                  </a:lnTo>
                  <a:lnTo>
                    <a:pt x="546" y="1004"/>
                  </a:lnTo>
                  <a:lnTo>
                    <a:pt x="562" y="997"/>
                  </a:lnTo>
                  <a:lnTo>
                    <a:pt x="577" y="985"/>
                  </a:lnTo>
                  <a:lnTo>
                    <a:pt x="593" y="972"/>
                  </a:lnTo>
                  <a:lnTo>
                    <a:pt x="614" y="958"/>
                  </a:lnTo>
                  <a:lnTo>
                    <a:pt x="633" y="942"/>
                  </a:lnTo>
                  <a:lnTo>
                    <a:pt x="653" y="921"/>
                  </a:lnTo>
                  <a:lnTo>
                    <a:pt x="673" y="902"/>
                  </a:lnTo>
                  <a:lnTo>
                    <a:pt x="693" y="882"/>
                  </a:lnTo>
                  <a:lnTo>
                    <a:pt x="716" y="863"/>
                  </a:lnTo>
                  <a:lnTo>
                    <a:pt x="736" y="838"/>
                  </a:lnTo>
                  <a:lnTo>
                    <a:pt x="760" y="815"/>
                  </a:lnTo>
                  <a:lnTo>
                    <a:pt x="783" y="791"/>
                  </a:lnTo>
                  <a:lnTo>
                    <a:pt x="808" y="767"/>
                  </a:lnTo>
                  <a:lnTo>
                    <a:pt x="831" y="740"/>
                  </a:lnTo>
                  <a:lnTo>
                    <a:pt x="855" y="715"/>
                  </a:lnTo>
                  <a:lnTo>
                    <a:pt x="878" y="688"/>
                  </a:lnTo>
                  <a:lnTo>
                    <a:pt x="903" y="664"/>
                  </a:lnTo>
                  <a:lnTo>
                    <a:pt x="926" y="636"/>
                  </a:lnTo>
                  <a:lnTo>
                    <a:pt x="954" y="609"/>
                  </a:lnTo>
                  <a:lnTo>
                    <a:pt x="977" y="585"/>
                  </a:lnTo>
                  <a:lnTo>
                    <a:pt x="1001" y="557"/>
                  </a:lnTo>
                  <a:lnTo>
                    <a:pt x="1025" y="534"/>
                  </a:lnTo>
                  <a:lnTo>
                    <a:pt x="1049" y="506"/>
                  </a:lnTo>
                  <a:lnTo>
                    <a:pt x="1072" y="482"/>
                  </a:lnTo>
                  <a:lnTo>
                    <a:pt x="1100" y="458"/>
                  </a:lnTo>
                  <a:lnTo>
                    <a:pt x="1124" y="435"/>
                  </a:lnTo>
                  <a:lnTo>
                    <a:pt x="1144" y="411"/>
                  </a:lnTo>
                  <a:lnTo>
                    <a:pt x="1167" y="387"/>
                  </a:lnTo>
                  <a:lnTo>
                    <a:pt x="1191" y="368"/>
                  </a:lnTo>
                  <a:lnTo>
                    <a:pt x="1215" y="347"/>
                  </a:lnTo>
                  <a:lnTo>
                    <a:pt x="1235" y="328"/>
                  </a:lnTo>
                  <a:lnTo>
                    <a:pt x="1255" y="308"/>
                  </a:lnTo>
                  <a:lnTo>
                    <a:pt x="1278" y="292"/>
                  </a:lnTo>
                  <a:lnTo>
                    <a:pt x="1299" y="276"/>
                  </a:lnTo>
                  <a:lnTo>
                    <a:pt x="1318" y="264"/>
                  </a:lnTo>
                  <a:lnTo>
                    <a:pt x="1338" y="248"/>
                  </a:lnTo>
                  <a:lnTo>
                    <a:pt x="1354" y="241"/>
                  </a:lnTo>
                  <a:lnTo>
                    <a:pt x="1959" y="352"/>
                  </a:lnTo>
                  <a:lnTo>
                    <a:pt x="1947" y="359"/>
                  </a:lnTo>
                  <a:lnTo>
                    <a:pt x="1931" y="368"/>
                  </a:lnTo>
                  <a:lnTo>
                    <a:pt x="1919" y="375"/>
                  </a:lnTo>
                  <a:lnTo>
                    <a:pt x="1903" y="384"/>
                  </a:lnTo>
                  <a:lnTo>
                    <a:pt x="1887" y="395"/>
                  </a:lnTo>
                  <a:lnTo>
                    <a:pt x="1872" y="403"/>
                  </a:lnTo>
                  <a:lnTo>
                    <a:pt x="1856" y="411"/>
                  </a:lnTo>
                  <a:lnTo>
                    <a:pt x="1840" y="419"/>
                  </a:lnTo>
                  <a:lnTo>
                    <a:pt x="1824" y="426"/>
                  </a:lnTo>
                  <a:lnTo>
                    <a:pt x="1804" y="435"/>
                  </a:lnTo>
                  <a:lnTo>
                    <a:pt x="1789" y="442"/>
                  </a:lnTo>
                  <a:lnTo>
                    <a:pt x="1769" y="451"/>
                  </a:lnTo>
                  <a:lnTo>
                    <a:pt x="1753" y="458"/>
                  </a:lnTo>
                  <a:lnTo>
                    <a:pt x="1734" y="467"/>
                  </a:lnTo>
                  <a:lnTo>
                    <a:pt x="1718" y="474"/>
                  </a:lnTo>
                  <a:lnTo>
                    <a:pt x="1698" y="482"/>
                  </a:lnTo>
                  <a:lnTo>
                    <a:pt x="1678" y="490"/>
                  </a:lnTo>
                  <a:lnTo>
                    <a:pt x="1658" y="498"/>
                  </a:lnTo>
                  <a:lnTo>
                    <a:pt x="1642" y="506"/>
                  </a:lnTo>
                  <a:lnTo>
                    <a:pt x="1623" y="514"/>
                  </a:lnTo>
                  <a:lnTo>
                    <a:pt x="1603" y="521"/>
                  </a:lnTo>
                  <a:lnTo>
                    <a:pt x="1587" y="530"/>
                  </a:lnTo>
                  <a:lnTo>
                    <a:pt x="1567" y="537"/>
                  </a:lnTo>
                  <a:lnTo>
                    <a:pt x="1551" y="546"/>
                  </a:lnTo>
                  <a:lnTo>
                    <a:pt x="1532" y="549"/>
                  </a:lnTo>
                  <a:lnTo>
                    <a:pt x="1516" y="557"/>
                  </a:lnTo>
                  <a:lnTo>
                    <a:pt x="1496" y="565"/>
                  </a:lnTo>
                  <a:lnTo>
                    <a:pt x="1480" y="573"/>
                  </a:lnTo>
                  <a:lnTo>
                    <a:pt x="1464" y="581"/>
                  </a:lnTo>
                  <a:lnTo>
                    <a:pt x="1449" y="585"/>
                  </a:lnTo>
                  <a:lnTo>
                    <a:pt x="1433" y="593"/>
                  </a:lnTo>
                  <a:lnTo>
                    <a:pt x="1417" y="601"/>
                  </a:lnTo>
                  <a:lnTo>
                    <a:pt x="1401" y="604"/>
                  </a:lnTo>
                  <a:lnTo>
                    <a:pt x="1389" y="613"/>
                  </a:lnTo>
                  <a:lnTo>
                    <a:pt x="1377" y="620"/>
                  </a:lnTo>
                  <a:lnTo>
                    <a:pt x="1361" y="625"/>
                  </a:lnTo>
                  <a:lnTo>
                    <a:pt x="1350" y="632"/>
                  </a:lnTo>
                  <a:lnTo>
                    <a:pt x="1341" y="641"/>
                  </a:lnTo>
                  <a:lnTo>
                    <a:pt x="1329" y="644"/>
                  </a:lnTo>
                  <a:lnTo>
                    <a:pt x="1318" y="652"/>
                  </a:lnTo>
                  <a:lnTo>
                    <a:pt x="1310" y="657"/>
                  </a:lnTo>
                  <a:lnTo>
                    <a:pt x="1299" y="664"/>
                  </a:lnTo>
                  <a:lnTo>
                    <a:pt x="1287" y="672"/>
                  </a:lnTo>
                  <a:lnTo>
                    <a:pt x="1274" y="680"/>
                  </a:lnTo>
                  <a:lnTo>
                    <a:pt x="1262" y="692"/>
                  </a:lnTo>
                  <a:lnTo>
                    <a:pt x="1246" y="699"/>
                  </a:lnTo>
                  <a:lnTo>
                    <a:pt x="1231" y="712"/>
                  </a:lnTo>
                  <a:lnTo>
                    <a:pt x="1215" y="724"/>
                  </a:lnTo>
                  <a:lnTo>
                    <a:pt x="1199" y="736"/>
                  </a:lnTo>
                  <a:lnTo>
                    <a:pt x="1183" y="747"/>
                  </a:lnTo>
                  <a:lnTo>
                    <a:pt x="1164" y="763"/>
                  </a:lnTo>
                  <a:lnTo>
                    <a:pt x="1148" y="775"/>
                  </a:lnTo>
                  <a:lnTo>
                    <a:pt x="1128" y="787"/>
                  </a:lnTo>
                  <a:lnTo>
                    <a:pt x="1109" y="803"/>
                  </a:lnTo>
                  <a:lnTo>
                    <a:pt x="1088" y="819"/>
                  </a:lnTo>
                  <a:lnTo>
                    <a:pt x="1068" y="835"/>
                  </a:lnTo>
                  <a:lnTo>
                    <a:pt x="1053" y="850"/>
                  </a:lnTo>
                  <a:lnTo>
                    <a:pt x="1033" y="863"/>
                  </a:lnTo>
                  <a:lnTo>
                    <a:pt x="1014" y="882"/>
                  </a:lnTo>
                  <a:lnTo>
                    <a:pt x="993" y="898"/>
                  </a:lnTo>
                  <a:lnTo>
                    <a:pt x="973" y="914"/>
                  </a:lnTo>
                  <a:lnTo>
                    <a:pt x="954" y="930"/>
                  </a:lnTo>
                  <a:lnTo>
                    <a:pt x="934" y="945"/>
                  </a:lnTo>
                  <a:lnTo>
                    <a:pt x="919" y="961"/>
                  </a:lnTo>
                  <a:lnTo>
                    <a:pt x="898" y="977"/>
                  </a:lnTo>
                  <a:lnTo>
                    <a:pt x="878" y="997"/>
                  </a:lnTo>
                  <a:lnTo>
                    <a:pt x="863" y="1012"/>
                  </a:lnTo>
                  <a:lnTo>
                    <a:pt x="847" y="1028"/>
                  </a:lnTo>
                  <a:lnTo>
                    <a:pt x="831" y="1044"/>
                  </a:lnTo>
                  <a:lnTo>
                    <a:pt x="815" y="1060"/>
                  </a:lnTo>
                  <a:lnTo>
                    <a:pt x="799" y="1076"/>
                  </a:lnTo>
                  <a:lnTo>
                    <a:pt x="787" y="1092"/>
                  </a:lnTo>
                  <a:lnTo>
                    <a:pt x="771" y="1108"/>
                  </a:lnTo>
                  <a:lnTo>
                    <a:pt x="760" y="1123"/>
                  </a:lnTo>
                  <a:lnTo>
                    <a:pt x="752" y="1139"/>
                  </a:lnTo>
                  <a:lnTo>
                    <a:pt x="741" y="1151"/>
                  </a:lnTo>
                  <a:lnTo>
                    <a:pt x="732" y="1167"/>
                  </a:lnTo>
                  <a:lnTo>
                    <a:pt x="725" y="1183"/>
                  </a:lnTo>
                  <a:lnTo>
                    <a:pt x="716" y="1194"/>
                  </a:lnTo>
                  <a:lnTo>
                    <a:pt x="713" y="1206"/>
                  </a:lnTo>
                  <a:lnTo>
                    <a:pt x="709" y="1218"/>
                  </a:lnTo>
                  <a:lnTo>
                    <a:pt x="709" y="1231"/>
                  </a:lnTo>
                  <a:lnTo>
                    <a:pt x="704" y="1242"/>
                  </a:lnTo>
                  <a:lnTo>
                    <a:pt x="700" y="1250"/>
                  </a:lnTo>
                  <a:lnTo>
                    <a:pt x="700" y="1262"/>
                  </a:lnTo>
                  <a:lnTo>
                    <a:pt x="700" y="1270"/>
                  </a:lnTo>
                  <a:lnTo>
                    <a:pt x="697" y="1278"/>
                  </a:lnTo>
                  <a:lnTo>
                    <a:pt x="697" y="1285"/>
                  </a:lnTo>
                  <a:lnTo>
                    <a:pt x="697" y="1289"/>
                  </a:lnTo>
                  <a:lnTo>
                    <a:pt x="700" y="1298"/>
                  </a:lnTo>
                  <a:lnTo>
                    <a:pt x="700" y="1301"/>
                  </a:lnTo>
                  <a:lnTo>
                    <a:pt x="700" y="1310"/>
                  </a:lnTo>
                  <a:lnTo>
                    <a:pt x="704" y="1313"/>
                  </a:lnTo>
                  <a:lnTo>
                    <a:pt x="704" y="1317"/>
                  </a:lnTo>
                  <a:lnTo>
                    <a:pt x="709" y="1321"/>
                  </a:lnTo>
                  <a:lnTo>
                    <a:pt x="713" y="1326"/>
                  </a:lnTo>
                  <a:lnTo>
                    <a:pt x="716" y="1329"/>
                  </a:lnTo>
                  <a:lnTo>
                    <a:pt x="716" y="1333"/>
                  </a:lnTo>
                  <a:lnTo>
                    <a:pt x="720" y="1337"/>
                  </a:lnTo>
                  <a:lnTo>
                    <a:pt x="725" y="1337"/>
                  </a:lnTo>
                  <a:lnTo>
                    <a:pt x="732" y="1340"/>
                  </a:lnTo>
                  <a:lnTo>
                    <a:pt x="736" y="1345"/>
                  </a:lnTo>
                  <a:lnTo>
                    <a:pt x="741" y="1345"/>
                  </a:lnTo>
                  <a:lnTo>
                    <a:pt x="744" y="1349"/>
                  </a:lnTo>
                  <a:lnTo>
                    <a:pt x="752" y="1349"/>
                  </a:lnTo>
                  <a:lnTo>
                    <a:pt x="755" y="1353"/>
                  </a:lnTo>
                  <a:lnTo>
                    <a:pt x="760" y="1353"/>
                  </a:lnTo>
                  <a:lnTo>
                    <a:pt x="768" y="1356"/>
                  </a:lnTo>
                  <a:lnTo>
                    <a:pt x="771" y="1356"/>
                  </a:lnTo>
                  <a:lnTo>
                    <a:pt x="780" y="1361"/>
                  </a:lnTo>
                  <a:lnTo>
                    <a:pt x="787" y="1365"/>
                  </a:lnTo>
                  <a:lnTo>
                    <a:pt x="792" y="1365"/>
                  </a:lnTo>
                  <a:lnTo>
                    <a:pt x="799" y="1368"/>
                  </a:lnTo>
                  <a:lnTo>
                    <a:pt x="803" y="1372"/>
                  </a:lnTo>
                  <a:lnTo>
                    <a:pt x="811" y="1377"/>
                  </a:lnTo>
                  <a:lnTo>
                    <a:pt x="819" y="1381"/>
                  </a:lnTo>
                  <a:lnTo>
                    <a:pt x="823" y="1384"/>
                  </a:lnTo>
                  <a:lnTo>
                    <a:pt x="831" y="1389"/>
                  </a:lnTo>
                  <a:lnTo>
                    <a:pt x="839" y="1393"/>
                  </a:lnTo>
                  <a:lnTo>
                    <a:pt x="847" y="1396"/>
                  </a:lnTo>
                  <a:lnTo>
                    <a:pt x="850" y="1400"/>
                  </a:lnTo>
                  <a:lnTo>
                    <a:pt x="859" y="1408"/>
                  </a:lnTo>
                  <a:lnTo>
                    <a:pt x="871" y="1412"/>
                  </a:lnTo>
                  <a:lnTo>
                    <a:pt x="878" y="1416"/>
                  </a:lnTo>
                  <a:lnTo>
                    <a:pt x="887" y="1421"/>
                  </a:lnTo>
                  <a:lnTo>
                    <a:pt x="898" y="1424"/>
                  </a:lnTo>
                  <a:lnTo>
                    <a:pt x="910" y="1428"/>
                  </a:lnTo>
                  <a:lnTo>
                    <a:pt x="922" y="1432"/>
                  </a:lnTo>
                  <a:lnTo>
                    <a:pt x="934" y="1435"/>
                  </a:lnTo>
                  <a:lnTo>
                    <a:pt x="945" y="1435"/>
                  </a:lnTo>
                  <a:lnTo>
                    <a:pt x="961" y="1440"/>
                  </a:lnTo>
                  <a:lnTo>
                    <a:pt x="973" y="1444"/>
                  </a:lnTo>
                  <a:lnTo>
                    <a:pt x="989" y="1444"/>
                  </a:lnTo>
                  <a:lnTo>
                    <a:pt x="1001" y="1448"/>
                  </a:lnTo>
                  <a:lnTo>
                    <a:pt x="1017" y="1448"/>
                  </a:lnTo>
                  <a:lnTo>
                    <a:pt x="1029" y="1451"/>
                  </a:lnTo>
                  <a:lnTo>
                    <a:pt x="1045" y="1451"/>
                  </a:lnTo>
                  <a:lnTo>
                    <a:pt x="1061" y="1456"/>
                  </a:lnTo>
                  <a:lnTo>
                    <a:pt x="1072" y="1456"/>
                  </a:lnTo>
                  <a:lnTo>
                    <a:pt x="1088" y="1456"/>
                  </a:lnTo>
                  <a:lnTo>
                    <a:pt x="1100" y="1460"/>
                  </a:lnTo>
                  <a:lnTo>
                    <a:pt x="1116" y="1460"/>
                  </a:lnTo>
                  <a:lnTo>
                    <a:pt x="1128" y="1460"/>
                  </a:lnTo>
                  <a:lnTo>
                    <a:pt x="1144" y="1460"/>
                  </a:lnTo>
                  <a:lnTo>
                    <a:pt x="1156" y="1463"/>
                  </a:lnTo>
                  <a:lnTo>
                    <a:pt x="1167" y="1463"/>
                  </a:lnTo>
                  <a:lnTo>
                    <a:pt x="1179" y="1463"/>
                  </a:lnTo>
                  <a:lnTo>
                    <a:pt x="1191" y="1463"/>
                  </a:lnTo>
                  <a:lnTo>
                    <a:pt x="1204" y="1463"/>
                  </a:lnTo>
                  <a:lnTo>
                    <a:pt x="1215" y="1463"/>
                  </a:lnTo>
                  <a:lnTo>
                    <a:pt x="1223" y="1463"/>
                  </a:lnTo>
                  <a:lnTo>
                    <a:pt x="1235" y="1463"/>
                  </a:lnTo>
                  <a:lnTo>
                    <a:pt x="1243" y="1463"/>
                  </a:lnTo>
                  <a:lnTo>
                    <a:pt x="1251" y="1463"/>
                  </a:lnTo>
                  <a:lnTo>
                    <a:pt x="1259" y="1463"/>
                  </a:lnTo>
                  <a:lnTo>
                    <a:pt x="1262" y="1463"/>
                  </a:lnTo>
                  <a:lnTo>
                    <a:pt x="1267" y="1463"/>
                  </a:lnTo>
                  <a:lnTo>
                    <a:pt x="1271" y="1463"/>
                  </a:lnTo>
                  <a:lnTo>
                    <a:pt x="1274" y="1463"/>
                  </a:lnTo>
                  <a:lnTo>
                    <a:pt x="1278" y="1463"/>
                  </a:lnTo>
                  <a:lnTo>
                    <a:pt x="2177" y="1052"/>
                  </a:lnTo>
                  <a:lnTo>
                    <a:pt x="2185" y="1052"/>
                  </a:lnTo>
                  <a:lnTo>
                    <a:pt x="2197" y="1048"/>
                  </a:lnTo>
                  <a:lnTo>
                    <a:pt x="2209" y="1040"/>
                  </a:lnTo>
                  <a:lnTo>
                    <a:pt x="2228" y="1032"/>
                  </a:lnTo>
                  <a:lnTo>
                    <a:pt x="2248" y="1025"/>
                  </a:lnTo>
                  <a:lnTo>
                    <a:pt x="2272" y="1016"/>
                  </a:lnTo>
                  <a:lnTo>
                    <a:pt x="2299" y="1004"/>
                  </a:lnTo>
                  <a:lnTo>
                    <a:pt x="2331" y="993"/>
                  </a:lnTo>
                  <a:lnTo>
                    <a:pt x="2363" y="981"/>
                  </a:lnTo>
                  <a:lnTo>
                    <a:pt x="2398" y="969"/>
                  </a:lnTo>
                  <a:lnTo>
                    <a:pt x="2434" y="958"/>
                  </a:lnTo>
                  <a:lnTo>
                    <a:pt x="2473" y="942"/>
                  </a:lnTo>
                  <a:lnTo>
                    <a:pt x="2514" y="930"/>
                  </a:lnTo>
                  <a:lnTo>
                    <a:pt x="2553" y="914"/>
                  </a:lnTo>
                  <a:lnTo>
                    <a:pt x="2596" y="898"/>
                  </a:lnTo>
                  <a:lnTo>
                    <a:pt x="2640" y="886"/>
                  </a:lnTo>
                  <a:lnTo>
                    <a:pt x="2683" y="870"/>
                  </a:lnTo>
                  <a:lnTo>
                    <a:pt x="2727" y="858"/>
                  </a:lnTo>
                  <a:lnTo>
                    <a:pt x="2774" y="842"/>
                  </a:lnTo>
                  <a:lnTo>
                    <a:pt x="2818" y="831"/>
                  </a:lnTo>
                  <a:lnTo>
                    <a:pt x="2866" y="819"/>
                  </a:lnTo>
                  <a:lnTo>
                    <a:pt x="2908" y="807"/>
                  </a:lnTo>
                  <a:lnTo>
                    <a:pt x="2952" y="794"/>
                  </a:lnTo>
                  <a:lnTo>
                    <a:pt x="2996" y="787"/>
                  </a:lnTo>
                  <a:lnTo>
                    <a:pt x="3040" y="775"/>
                  </a:lnTo>
                  <a:lnTo>
                    <a:pt x="3079" y="771"/>
                  </a:lnTo>
                  <a:lnTo>
                    <a:pt x="3119" y="763"/>
                  </a:lnTo>
                  <a:lnTo>
                    <a:pt x="3158" y="759"/>
                  </a:lnTo>
                  <a:lnTo>
                    <a:pt x="3194" y="755"/>
                  </a:lnTo>
                  <a:lnTo>
                    <a:pt x="3230" y="752"/>
                  </a:lnTo>
                  <a:lnTo>
                    <a:pt x="3262" y="752"/>
                  </a:lnTo>
                  <a:lnTo>
                    <a:pt x="3293" y="755"/>
                  </a:lnTo>
                  <a:lnTo>
                    <a:pt x="3320" y="759"/>
                  </a:lnTo>
                  <a:lnTo>
                    <a:pt x="3345" y="763"/>
                  </a:lnTo>
                  <a:lnTo>
                    <a:pt x="3368" y="775"/>
                  </a:lnTo>
                  <a:lnTo>
                    <a:pt x="3384" y="783"/>
                  </a:lnTo>
                  <a:lnTo>
                    <a:pt x="3399" y="799"/>
                  </a:lnTo>
                  <a:lnTo>
                    <a:pt x="3412" y="815"/>
                  </a:lnTo>
                  <a:lnTo>
                    <a:pt x="3419" y="831"/>
                  </a:lnTo>
                  <a:lnTo>
                    <a:pt x="3424" y="854"/>
                  </a:lnTo>
                  <a:lnTo>
                    <a:pt x="3424" y="858"/>
                  </a:lnTo>
                  <a:lnTo>
                    <a:pt x="3424" y="863"/>
                  </a:lnTo>
                  <a:lnTo>
                    <a:pt x="3424" y="870"/>
                  </a:lnTo>
                  <a:lnTo>
                    <a:pt x="3424" y="874"/>
                  </a:lnTo>
                  <a:lnTo>
                    <a:pt x="3424" y="877"/>
                  </a:lnTo>
                  <a:lnTo>
                    <a:pt x="3419" y="886"/>
                  </a:lnTo>
                  <a:lnTo>
                    <a:pt x="3419" y="889"/>
                  </a:lnTo>
                  <a:lnTo>
                    <a:pt x="3419" y="898"/>
                  </a:lnTo>
                  <a:lnTo>
                    <a:pt x="3415" y="902"/>
                  </a:lnTo>
                  <a:lnTo>
                    <a:pt x="3415" y="909"/>
                  </a:lnTo>
                  <a:lnTo>
                    <a:pt x="3415" y="914"/>
                  </a:lnTo>
                  <a:lnTo>
                    <a:pt x="3412" y="921"/>
                  </a:lnTo>
                  <a:lnTo>
                    <a:pt x="3412" y="926"/>
                  </a:lnTo>
                  <a:lnTo>
                    <a:pt x="3408" y="930"/>
                  </a:lnTo>
                  <a:lnTo>
                    <a:pt x="3403" y="937"/>
                  </a:lnTo>
                  <a:lnTo>
                    <a:pt x="3403" y="942"/>
                  </a:lnTo>
                  <a:lnTo>
                    <a:pt x="3399" y="949"/>
                  </a:lnTo>
                  <a:lnTo>
                    <a:pt x="3396" y="953"/>
                  </a:lnTo>
                  <a:lnTo>
                    <a:pt x="3392" y="961"/>
                  </a:lnTo>
                  <a:lnTo>
                    <a:pt x="3387" y="965"/>
                  </a:lnTo>
                  <a:lnTo>
                    <a:pt x="3384" y="969"/>
                  </a:lnTo>
                  <a:lnTo>
                    <a:pt x="3380" y="977"/>
                  </a:lnTo>
                  <a:lnTo>
                    <a:pt x="3376" y="981"/>
                  </a:lnTo>
                  <a:lnTo>
                    <a:pt x="3373" y="985"/>
                  </a:lnTo>
                  <a:lnTo>
                    <a:pt x="3368" y="988"/>
                  </a:lnTo>
                  <a:lnTo>
                    <a:pt x="3364" y="993"/>
                  </a:lnTo>
                  <a:lnTo>
                    <a:pt x="3360" y="1000"/>
                  </a:lnTo>
                  <a:lnTo>
                    <a:pt x="3357" y="1004"/>
                  </a:lnTo>
                  <a:lnTo>
                    <a:pt x="3348" y="1009"/>
                  </a:lnTo>
                  <a:lnTo>
                    <a:pt x="3345" y="1012"/>
                  </a:lnTo>
                  <a:lnTo>
                    <a:pt x="3341" y="1016"/>
                  </a:lnTo>
                  <a:lnTo>
                    <a:pt x="3332" y="1020"/>
                  </a:lnTo>
                  <a:lnTo>
                    <a:pt x="3329" y="1020"/>
                  </a:lnTo>
                  <a:lnTo>
                    <a:pt x="3320" y="1025"/>
                  </a:lnTo>
                  <a:lnTo>
                    <a:pt x="3317" y="1028"/>
                  </a:lnTo>
                  <a:lnTo>
                    <a:pt x="3309" y="1032"/>
                  </a:lnTo>
                  <a:lnTo>
                    <a:pt x="3301" y="1032"/>
                  </a:lnTo>
                  <a:lnTo>
                    <a:pt x="3297" y="1036"/>
                  </a:lnTo>
                  <a:lnTo>
                    <a:pt x="3289" y="1036"/>
                  </a:lnTo>
                  <a:lnTo>
                    <a:pt x="3281" y="1040"/>
                  </a:lnTo>
                  <a:lnTo>
                    <a:pt x="2458" y="1231"/>
                  </a:lnTo>
                  <a:lnTo>
                    <a:pt x="1947" y="1384"/>
                  </a:lnTo>
                  <a:lnTo>
                    <a:pt x="1931" y="1389"/>
                  </a:lnTo>
                  <a:lnTo>
                    <a:pt x="1919" y="1396"/>
                  </a:lnTo>
                  <a:lnTo>
                    <a:pt x="1908" y="1400"/>
                  </a:lnTo>
                  <a:lnTo>
                    <a:pt x="1892" y="1408"/>
                  </a:lnTo>
                  <a:lnTo>
                    <a:pt x="1880" y="1412"/>
                  </a:lnTo>
                  <a:lnTo>
                    <a:pt x="1868" y="1421"/>
                  </a:lnTo>
                  <a:lnTo>
                    <a:pt x="1856" y="1424"/>
                  </a:lnTo>
                  <a:lnTo>
                    <a:pt x="1845" y="1432"/>
                  </a:lnTo>
                  <a:lnTo>
                    <a:pt x="1832" y="1440"/>
                  </a:lnTo>
                  <a:lnTo>
                    <a:pt x="1820" y="1444"/>
                  </a:lnTo>
                  <a:lnTo>
                    <a:pt x="1813" y="1451"/>
                  </a:lnTo>
                  <a:lnTo>
                    <a:pt x="1801" y="1460"/>
                  </a:lnTo>
                  <a:lnTo>
                    <a:pt x="1789" y="1463"/>
                  </a:lnTo>
                  <a:lnTo>
                    <a:pt x="1781" y="1472"/>
                  </a:lnTo>
                  <a:lnTo>
                    <a:pt x="1769" y="1479"/>
                  </a:lnTo>
                  <a:lnTo>
                    <a:pt x="1762" y="1483"/>
                  </a:lnTo>
                  <a:lnTo>
                    <a:pt x="1753" y="1491"/>
                  </a:lnTo>
                  <a:lnTo>
                    <a:pt x="1746" y="1495"/>
                  </a:lnTo>
                  <a:lnTo>
                    <a:pt x="1737" y="1504"/>
                  </a:lnTo>
                  <a:lnTo>
                    <a:pt x="1730" y="1507"/>
                  </a:lnTo>
                  <a:lnTo>
                    <a:pt x="1722" y="1515"/>
                  </a:lnTo>
                  <a:lnTo>
                    <a:pt x="1714" y="1519"/>
                  </a:lnTo>
                  <a:lnTo>
                    <a:pt x="1706" y="1527"/>
                  </a:lnTo>
                  <a:lnTo>
                    <a:pt x="1702" y="1530"/>
                  </a:lnTo>
                  <a:lnTo>
                    <a:pt x="1694" y="1539"/>
                  </a:lnTo>
                  <a:lnTo>
                    <a:pt x="1690" y="1543"/>
                  </a:lnTo>
                  <a:lnTo>
                    <a:pt x="1682" y="1546"/>
                  </a:lnTo>
                  <a:lnTo>
                    <a:pt x="1678" y="1551"/>
                  </a:lnTo>
                  <a:lnTo>
                    <a:pt x="1674" y="1555"/>
                  </a:lnTo>
                  <a:lnTo>
                    <a:pt x="1670" y="1558"/>
                  </a:lnTo>
                  <a:lnTo>
                    <a:pt x="1667" y="1562"/>
                  </a:lnTo>
                  <a:lnTo>
                    <a:pt x="1662" y="1567"/>
                  </a:lnTo>
                  <a:lnTo>
                    <a:pt x="1658" y="1571"/>
                  </a:lnTo>
                  <a:lnTo>
                    <a:pt x="1655" y="1574"/>
                  </a:lnTo>
                  <a:lnTo>
                    <a:pt x="1651" y="1574"/>
                  </a:lnTo>
                  <a:lnTo>
                    <a:pt x="1651" y="1578"/>
                  </a:lnTo>
                  <a:lnTo>
                    <a:pt x="1646" y="1583"/>
                  </a:lnTo>
                  <a:lnTo>
                    <a:pt x="3625" y="1757"/>
                  </a:lnTo>
                  <a:lnTo>
                    <a:pt x="4848" y="1048"/>
                  </a:lnTo>
                  <a:lnTo>
                    <a:pt x="4857" y="1044"/>
                  </a:lnTo>
                  <a:lnTo>
                    <a:pt x="4864" y="1040"/>
                  </a:lnTo>
                  <a:lnTo>
                    <a:pt x="4873" y="1036"/>
                  </a:lnTo>
                  <a:lnTo>
                    <a:pt x="4880" y="1032"/>
                  </a:lnTo>
                  <a:lnTo>
                    <a:pt x="4887" y="1028"/>
                  </a:lnTo>
                  <a:lnTo>
                    <a:pt x="4892" y="1025"/>
                  </a:lnTo>
                  <a:lnTo>
                    <a:pt x="4899" y="1020"/>
                  </a:lnTo>
                  <a:lnTo>
                    <a:pt x="4908" y="1016"/>
                  </a:lnTo>
                  <a:lnTo>
                    <a:pt x="4915" y="1012"/>
                  </a:lnTo>
                  <a:lnTo>
                    <a:pt x="4919" y="1009"/>
                  </a:lnTo>
                  <a:lnTo>
                    <a:pt x="4927" y="1004"/>
                  </a:lnTo>
                  <a:lnTo>
                    <a:pt x="4935" y="1000"/>
                  </a:lnTo>
                  <a:lnTo>
                    <a:pt x="4943" y="997"/>
                  </a:lnTo>
                  <a:lnTo>
                    <a:pt x="4947" y="993"/>
                  </a:lnTo>
                  <a:lnTo>
                    <a:pt x="4955" y="988"/>
                  </a:lnTo>
                  <a:lnTo>
                    <a:pt x="4963" y="985"/>
                  </a:lnTo>
                  <a:lnTo>
                    <a:pt x="4971" y="981"/>
                  </a:lnTo>
                  <a:lnTo>
                    <a:pt x="4979" y="972"/>
                  </a:lnTo>
                  <a:lnTo>
                    <a:pt x="4987" y="969"/>
                  </a:lnTo>
                  <a:lnTo>
                    <a:pt x="4995" y="965"/>
                  </a:lnTo>
                  <a:lnTo>
                    <a:pt x="5003" y="961"/>
                  </a:lnTo>
                  <a:lnTo>
                    <a:pt x="5010" y="958"/>
                  </a:lnTo>
                  <a:lnTo>
                    <a:pt x="5022" y="953"/>
                  </a:lnTo>
                  <a:lnTo>
                    <a:pt x="5030" y="945"/>
                  </a:lnTo>
                  <a:lnTo>
                    <a:pt x="5038" y="942"/>
                  </a:lnTo>
                  <a:lnTo>
                    <a:pt x="5050" y="937"/>
                  </a:lnTo>
                  <a:lnTo>
                    <a:pt x="5058" y="933"/>
                  </a:lnTo>
                  <a:lnTo>
                    <a:pt x="5070" y="926"/>
                  </a:lnTo>
                  <a:lnTo>
                    <a:pt x="5082" y="921"/>
                  </a:lnTo>
                  <a:lnTo>
                    <a:pt x="5093" y="917"/>
                  </a:lnTo>
                  <a:lnTo>
                    <a:pt x="5105" y="914"/>
                  </a:lnTo>
                  <a:lnTo>
                    <a:pt x="5118" y="905"/>
                  </a:lnTo>
                  <a:lnTo>
                    <a:pt x="5130" y="902"/>
                  </a:lnTo>
                  <a:lnTo>
                    <a:pt x="5141" y="898"/>
                  </a:lnTo>
                  <a:lnTo>
                    <a:pt x="5153" y="889"/>
                  </a:lnTo>
                  <a:lnTo>
                    <a:pt x="5169" y="886"/>
                  </a:lnTo>
                  <a:lnTo>
                    <a:pt x="5185" y="877"/>
                  </a:lnTo>
                  <a:lnTo>
                    <a:pt x="5200" y="874"/>
                  </a:lnTo>
                  <a:lnTo>
                    <a:pt x="5216" y="866"/>
                  </a:lnTo>
                  <a:lnTo>
                    <a:pt x="5232" y="863"/>
                  </a:lnTo>
                  <a:lnTo>
                    <a:pt x="5241" y="858"/>
                  </a:lnTo>
                  <a:lnTo>
                    <a:pt x="5248" y="854"/>
                  </a:lnTo>
                  <a:lnTo>
                    <a:pt x="5256" y="850"/>
                  </a:lnTo>
                  <a:lnTo>
                    <a:pt x="5267" y="850"/>
                  </a:lnTo>
                  <a:lnTo>
                    <a:pt x="5276" y="847"/>
                  </a:lnTo>
                  <a:lnTo>
                    <a:pt x="5283" y="847"/>
                  </a:lnTo>
                  <a:lnTo>
                    <a:pt x="5292" y="842"/>
                  </a:lnTo>
                  <a:lnTo>
                    <a:pt x="5299" y="842"/>
                  </a:lnTo>
                  <a:lnTo>
                    <a:pt x="5308" y="842"/>
                  </a:lnTo>
                  <a:lnTo>
                    <a:pt x="5315" y="838"/>
                  </a:lnTo>
                  <a:lnTo>
                    <a:pt x="5323" y="838"/>
                  </a:lnTo>
                  <a:lnTo>
                    <a:pt x="5331" y="838"/>
                  </a:lnTo>
                  <a:lnTo>
                    <a:pt x="5339" y="838"/>
                  </a:lnTo>
                  <a:lnTo>
                    <a:pt x="5347" y="838"/>
                  </a:lnTo>
                  <a:lnTo>
                    <a:pt x="5351" y="838"/>
                  </a:lnTo>
                  <a:lnTo>
                    <a:pt x="5359" y="838"/>
                  </a:lnTo>
                  <a:lnTo>
                    <a:pt x="5367" y="838"/>
                  </a:lnTo>
                  <a:lnTo>
                    <a:pt x="5375" y="838"/>
                  </a:lnTo>
                  <a:lnTo>
                    <a:pt x="5378" y="838"/>
                  </a:lnTo>
                  <a:lnTo>
                    <a:pt x="5387" y="838"/>
                  </a:lnTo>
                  <a:lnTo>
                    <a:pt x="5394" y="838"/>
                  </a:lnTo>
                  <a:lnTo>
                    <a:pt x="5399" y="842"/>
                  </a:lnTo>
                  <a:lnTo>
                    <a:pt x="5406" y="842"/>
                  </a:lnTo>
                  <a:lnTo>
                    <a:pt x="5410" y="847"/>
                  </a:lnTo>
                  <a:lnTo>
                    <a:pt x="5418" y="847"/>
                  </a:lnTo>
                  <a:lnTo>
                    <a:pt x="5422" y="850"/>
                  </a:lnTo>
                  <a:lnTo>
                    <a:pt x="5431" y="850"/>
                  </a:lnTo>
                  <a:lnTo>
                    <a:pt x="5434" y="854"/>
                  </a:lnTo>
                  <a:lnTo>
                    <a:pt x="5442" y="854"/>
                  </a:lnTo>
                  <a:lnTo>
                    <a:pt x="5445" y="858"/>
                  </a:lnTo>
                  <a:lnTo>
                    <a:pt x="5450" y="863"/>
                  </a:lnTo>
                  <a:lnTo>
                    <a:pt x="5458" y="866"/>
                  </a:lnTo>
                  <a:lnTo>
                    <a:pt x="5461" y="866"/>
                  </a:lnTo>
                  <a:lnTo>
                    <a:pt x="5466" y="870"/>
                  </a:lnTo>
                  <a:lnTo>
                    <a:pt x="5473" y="874"/>
                  </a:lnTo>
                  <a:lnTo>
                    <a:pt x="5477" y="877"/>
                  </a:lnTo>
                  <a:lnTo>
                    <a:pt x="5482" y="882"/>
                  </a:lnTo>
                  <a:lnTo>
                    <a:pt x="5486" y="886"/>
                  </a:lnTo>
                  <a:lnTo>
                    <a:pt x="5493" y="889"/>
                  </a:lnTo>
                  <a:lnTo>
                    <a:pt x="5498" y="893"/>
                  </a:lnTo>
                  <a:lnTo>
                    <a:pt x="5498" y="898"/>
                  </a:lnTo>
                  <a:lnTo>
                    <a:pt x="5501" y="898"/>
                  </a:lnTo>
                  <a:lnTo>
                    <a:pt x="5501" y="902"/>
                  </a:lnTo>
                  <a:lnTo>
                    <a:pt x="5505" y="902"/>
                  </a:lnTo>
                  <a:lnTo>
                    <a:pt x="5505" y="905"/>
                  </a:lnTo>
                  <a:lnTo>
                    <a:pt x="5509" y="905"/>
                  </a:lnTo>
                  <a:lnTo>
                    <a:pt x="5513" y="909"/>
                  </a:lnTo>
                  <a:lnTo>
                    <a:pt x="5517" y="914"/>
                  </a:lnTo>
                  <a:lnTo>
                    <a:pt x="5521" y="914"/>
                  </a:lnTo>
                  <a:lnTo>
                    <a:pt x="5521" y="917"/>
                  </a:lnTo>
                  <a:lnTo>
                    <a:pt x="5525" y="921"/>
                  </a:lnTo>
                  <a:lnTo>
                    <a:pt x="5529" y="926"/>
                  </a:lnTo>
                  <a:lnTo>
                    <a:pt x="5533" y="926"/>
                  </a:lnTo>
                  <a:lnTo>
                    <a:pt x="5533" y="930"/>
                  </a:lnTo>
                  <a:lnTo>
                    <a:pt x="5537" y="933"/>
                  </a:lnTo>
                  <a:lnTo>
                    <a:pt x="5540" y="937"/>
                  </a:lnTo>
                  <a:lnTo>
                    <a:pt x="5545" y="937"/>
                  </a:lnTo>
                  <a:lnTo>
                    <a:pt x="5545" y="942"/>
                  </a:lnTo>
                  <a:lnTo>
                    <a:pt x="5549" y="945"/>
                  </a:lnTo>
                  <a:lnTo>
                    <a:pt x="5549" y="949"/>
                  </a:lnTo>
                  <a:lnTo>
                    <a:pt x="5553" y="953"/>
                  </a:lnTo>
                  <a:lnTo>
                    <a:pt x="5556" y="958"/>
                  </a:lnTo>
                  <a:lnTo>
                    <a:pt x="5556" y="961"/>
                  </a:lnTo>
                  <a:lnTo>
                    <a:pt x="5556" y="965"/>
                  </a:lnTo>
                  <a:lnTo>
                    <a:pt x="5561" y="965"/>
                  </a:lnTo>
                  <a:lnTo>
                    <a:pt x="5561" y="969"/>
                  </a:lnTo>
                  <a:lnTo>
                    <a:pt x="5561" y="972"/>
                  </a:lnTo>
                  <a:lnTo>
                    <a:pt x="5561" y="977"/>
                  </a:lnTo>
                  <a:lnTo>
                    <a:pt x="5561" y="981"/>
                  </a:lnTo>
                  <a:lnTo>
                    <a:pt x="5561" y="985"/>
                  </a:lnTo>
                  <a:lnTo>
                    <a:pt x="5561" y="988"/>
                  </a:lnTo>
                  <a:lnTo>
                    <a:pt x="5556" y="988"/>
                  </a:lnTo>
                  <a:lnTo>
                    <a:pt x="5556" y="993"/>
                  </a:lnTo>
                  <a:lnTo>
                    <a:pt x="5553" y="997"/>
                  </a:lnTo>
                  <a:lnTo>
                    <a:pt x="5549" y="1000"/>
                  </a:lnTo>
                  <a:lnTo>
                    <a:pt x="5549" y="1004"/>
                  </a:lnTo>
                  <a:lnTo>
                    <a:pt x="5540" y="1004"/>
                  </a:lnTo>
                  <a:lnTo>
                    <a:pt x="5537" y="1009"/>
                  </a:lnTo>
                  <a:lnTo>
                    <a:pt x="5264" y="1147"/>
                  </a:lnTo>
                  <a:lnTo>
                    <a:pt x="5232" y="1159"/>
                  </a:lnTo>
                  <a:lnTo>
                    <a:pt x="5204" y="1175"/>
                  </a:lnTo>
                  <a:lnTo>
                    <a:pt x="5172" y="1187"/>
                  </a:lnTo>
                  <a:lnTo>
                    <a:pt x="5141" y="1203"/>
                  </a:lnTo>
                  <a:lnTo>
                    <a:pt x="5109" y="1215"/>
                  </a:lnTo>
                  <a:lnTo>
                    <a:pt x="5082" y="1226"/>
                  </a:lnTo>
                  <a:lnTo>
                    <a:pt x="5050" y="1238"/>
                  </a:lnTo>
                  <a:lnTo>
                    <a:pt x="5019" y="1250"/>
                  </a:lnTo>
                  <a:lnTo>
                    <a:pt x="4987" y="1262"/>
                  </a:lnTo>
                  <a:lnTo>
                    <a:pt x="4955" y="1278"/>
                  </a:lnTo>
                  <a:lnTo>
                    <a:pt x="4927" y="1289"/>
                  </a:lnTo>
                  <a:lnTo>
                    <a:pt x="4896" y="1301"/>
                  </a:lnTo>
                  <a:lnTo>
                    <a:pt x="4864" y="1313"/>
                  </a:lnTo>
                  <a:lnTo>
                    <a:pt x="4832" y="1326"/>
                  </a:lnTo>
                  <a:lnTo>
                    <a:pt x="4801" y="1337"/>
                  </a:lnTo>
                  <a:lnTo>
                    <a:pt x="4769" y="1349"/>
                  </a:lnTo>
                  <a:lnTo>
                    <a:pt x="4737" y="1361"/>
                  </a:lnTo>
                  <a:lnTo>
                    <a:pt x="4706" y="1372"/>
                  </a:lnTo>
                  <a:lnTo>
                    <a:pt x="4674" y="1384"/>
                  </a:lnTo>
                  <a:lnTo>
                    <a:pt x="4646" y="1396"/>
                  </a:lnTo>
                  <a:lnTo>
                    <a:pt x="4614" y="1408"/>
                  </a:lnTo>
                  <a:lnTo>
                    <a:pt x="4583" y="1421"/>
                  </a:lnTo>
                  <a:lnTo>
                    <a:pt x="4551" y="1432"/>
                  </a:lnTo>
                  <a:lnTo>
                    <a:pt x="4519" y="1444"/>
                  </a:lnTo>
                  <a:lnTo>
                    <a:pt x="4488" y="1460"/>
                  </a:lnTo>
                  <a:lnTo>
                    <a:pt x="4456" y="1472"/>
                  </a:lnTo>
                  <a:lnTo>
                    <a:pt x="4424" y="1483"/>
                  </a:lnTo>
                  <a:lnTo>
                    <a:pt x="4394" y="1499"/>
                  </a:lnTo>
                  <a:lnTo>
                    <a:pt x="4362" y="1511"/>
                  </a:lnTo>
                  <a:lnTo>
                    <a:pt x="4330" y="1527"/>
                  </a:lnTo>
                  <a:lnTo>
                    <a:pt x="4299" y="1539"/>
                  </a:lnTo>
                  <a:lnTo>
                    <a:pt x="4271" y="1555"/>
                  </a:lnTo>
                  <a:lnTo>
                    <a:pt x="4239" y="1571"/>
                  </a:lnTo>
                  <a:lnTo>
                    <a:pt x="4207" y="1583"/>
                  </a:lnTo>
                  <a:lnTo>
                    <a:pt x="4176" y="1599"/>
                  </a:lnTo>
                  <a:lnTo>
                    <a:pt x="4144" y="1618"/>
                  </a:lnTo>
                  <a:lnTo>
                    <a:pt x="4112" y="1634"/>
                  </a:lnTo>
                  <a:lnTo>
                    <a:pt x="4081" y="1650"/>
                  </a:lnTo>
                  <a:lnTo>
                    <a:pt x="4049" y="1666"/>
                  </a:lnTo>
                  <a:lnTo>
                    <a:pt x="4021" y="1685"/>
                  </a:lnTo>
                  <a:lnTo>
                    <a:pt x="4017" y="1685"/>
                  </a:lnTo>
                  <a:lnTo>
                    <a:pt x="4014" y="1689"/>
                  </a:lnTo>
                  <a:lnTo>
                    <a:pt x="4009" y="1694"/>
                  </a:lnTo>
                  <a:lnTo>
                    <a:pt x="4005" y="1694"/>
                  </a:lnTo>
                  <a:lnTo>
                    <a:pt x="4001" y="1697"/>
                  </a:lnTo>
                  <a:lnTo>
                    <a:pt x="3998" y="1701"/>
                  </a:lnTo>
                  <a:lnTo>
                    <a:pt x="3993" y="1705"/>
                  </a:lnTo>
                  <a:lnTo>
                    <a:pt x="3989" y="1709"/>
                  </a:lnTo>
                  <a:lnTo>
                    <a:pt x="3986" y="1713"/>
                  </a:lnTo>
                  <a:lnTo>
                    <a:pt x="3982" y="1717"/>
                  </a:lnTo>
                  <a:lnTo>
                    <a:pt x="3977" y="1721"/>
                  </a:lnTo>
                  <a:lnTo>
                    <a:pt x="3973" y="1725"/>
                  </a:lnTo>
                  <a:lnTo>
                    <a:pt x="3970" y="1729"/>
                  </a:lnTo>
                  <a:lnTo>
                    <a:pt x="3966" y="1733"/>
                  </a:lnTo>
                  <a:lnTo>
                    <a:pt x="3961" y="1736"/>
                  </a:lnTo>
                  <a:lnTo>
                    <a:pt x="3954" y="1741"/>
                  </a:lnTo>
                  <a:lnTo>
                    <a:pt x="3950" y="1745"/>
                  </a:lnTo>
                  <a:lnTo>
                    <a:pt x="3945" y="1749"/>
                  </a:lnTo>
                  <a:lnTo>
                    <a:pt x="3942" y="1752"/>
                  </a:lnTo>
                  <a:lnTo>
                    <a:pt x="3938" y="1761"/>
                  </a:lnTo>
                  <a:lnTo>
                    <a:pt x="3934" y="1764"/>
                  </a:lnTo>
                  <a:lnTo>
                    <a:pt x="3931" y="1768"/>
                  </a:lnTo>
                  <a:lnTo>
                    <a:pt x="3926" y="1773"/>
                  </a:lnTo>
                  <a:lnTo>
                    <a:pt x="3922" y="1776"/>
                  </a:lnTo>
                  <a:lnTo>
                    <a:pt x="3918" y="1780"/>
                  </a:lnTo>
                  <a:lnTo>
                    <a:pt x="3914" y="1784"/>
                  </a:lnTo>
                  <a:lnTo>
                    <a:pt x="3914" y="1789"/>
                  </a:lnTo>
                  <a:lnTo>
                    <a:pt x="3910" y="1792"/>
                  </a:lnTo>
                  <a:lnTo>
                    <a:pt x="3906" y="1796"/>
                  </a:lnTo>
                  <a:lnTo>
                    <a:pt x="3906" y="1800"/>
                  </a:lnTo>
                  <a:lnTo>
                    <a:pt x="3903" y="1800"/>
                  </a:lnTo>
                  <a:lnTo>
                    <a:pt x="3903" y="1803"/>
                  </a:lnTo>
                  <a:lnTo>
                    <a:pt x="3903" y="1808"/>
                  </a:lnTo>
                  <a:lnTo>
                    <a:pt x="3898" y="1808"/>
                  </a:lnTo>
                  <a:lnTo>
                    <a:pt x="3898" y="1812"/>
                  </a:lnTo>
                  <a:lnTo>
                    <a:pt x="3898" y="1816"/>
                  </a:lnTo>
                  <a:lnTo>
                    <a:pt x="3903" y="1816"/>
                  </a:lnTo>
                  <a:lnTo>
                    <a:pt x="3942" y="1819"/>
                  </a:lnTo>
                  <a:lnTo>
                    <a:pt x="3982" y="1828"/>
                  </a:lnTo>
                  <a:lnTo>
                    <a:pt x="4017" y="1831"/>
                  </a:lnTo>
                  <a:lnTo>
                    <a:pt x="4053" y="1840"/>
                  </a:lnTo>
                  <a:lnTo>
                    <a:pt x="4088" y="1844"/>
                  </a:lnTo>
                  <a:lnTo>
                    <a:pt x="4124" y="1852"/>
                  </a:lnTo>
                  <a:lnTo>
                    <a:pt x="4160" y="1856"/>
                  </a:lnTo>
                  <a:lnTo>
                    <a:pt x="4195" y="1863"/>
                  </a:lnTo>
                  <a:lnTo>
                    <a:pt x="4227" y="1868"/>
                  </a:lnTo>
                  <a:lnTo>
                    <a:pt x="4259" y="1875"/>
                  </a:lnTo>
                  <a:lnTo>
                    <a:pt x="4290" y="1879"/>
                  </a:lnTo>
                  <a:lnTo>
                    <a:pt x="4322" y="1884"/>
                  </a:lnTo>
                  <a:lnTo>
                    <a:pt x="4354" y="1891"/>
                  </a:lnTo>
                  <a:lnTo>
                    <a:pt x="4385" y="1895"/>
                  </a:lnTo>
                  <a:lnTo>
                    <a:pt x="4413" y="1898"/>
                  </a:lnTo>
                  <a:lnTo>
                    <a:pt x="4445" y="1903"/>
                  </a:lnTo>
                  <a:lnTo>
                    <a:pt x="4472" y="1907"/>
                  </a:lnTo>
                  <a:lnTo>
                    <a:pt x="4500" y="1911"/>
                  </a:lnTo>
                  <a:lnTo>
                    <a:pt x="4531" y="1914"/>
                  </a:lnTo>
                  <a:lnTo>
                    <a:pt x="4559" y="1919"/>
                  </a:lnTo>
                  <a:lnTo>
                    <a:pt x="4587" y="1923"/>
                  </a:lnTo>
                  <a:lnTo>
                    <a:pt x="4614" y="1926"/>
                  </a:lnTo>
                  <a:lnTo>
                    <a:pt x="4642" y="1926"/>
                  </a:lnTo>
                  <a:lnTo>
                    <a:pt x="4670" y="1930"/>
                  </a:lnTo>
                  <a:lnTo>
                    <a:pt x="4698" y="1930"/>
                  </a:lnTo>
                  <a:lnTo>
                    <a:pt x="4725" y="1935"/>
                  </a:lnTo>
                  <a:lnTo>
                    <a:pt x="4750" y="1935"/>
                  </a:lnTo>
                  <a:lnTo>
                    <a:pt x="4777" y="1939"/>
                  </a:lnTo>
                  <a:lnTo>
                    <a:pt x="4804" y="1939"/>
                  </a:lnTo>
                  <a:lnTo>
                    <a:pt x="4832" y="1939"/>
                  </a:lnTo>
                  <a:lnTo>
                    <a:pt x="4860" y="1939"/>
                  </a:lnTo>
                  <a:lnTo>
                    <a:pt x="4887" y="1939"/>
                  </a:lnTo>
                  <a:lnTo>
                    <a:pt x="4915" y="1939"/>
                  </a:lnTo>
                  <a:lnTo>
                    <a:pt x="4943" y="1939"/>
                  </a:lnTo>
                  <a:lnTo>
                    <a:pt x="4971" y="1935"/>
                  </a:lnTo>
                  <a:lnTo>
                    <a:pt x="5003" y="1935"/>
                  </a:lnTo>
                  <a:lnTo>
                    <a:pt x="5030" y="1930"/>
                  </a:lnTo>
                  <a:lnTo>
                    <a:pt x="5058" y="1930"/>
                  </a:lnTo>
                  <a:lnTo>
                    <a:pt x="5090" y="1926"/>
                  </a:lnTo>
                  <a:lnTo>
                    <a:pt x="5118" y="1923"/>
                  </a:lnTo>
                  <a:lnTo>
                    <a:pt x="6218" y="1333"/>
                  </a:lnTo>
                  <a:lnTo>
                    <a:pt x="6234" y="1326"/>
                  </a:lnTo>
                  <a:lnTo>
                    <a:pt x="6249" y="1313"/>
                  </a:lnTo>
                  <a:lnTo>
                    <a:pt x="6265" y="1301"/>
                  </a:lnTo>
                  <a:lnTo>
                    <a:pt x="6277" y="1285"/>
                  </a:lnTo>
                  <a:lnTo>
                    <a:pt x="6289" y="1270"/>
                  </a:lnTo>
                  <a:lnTo>
                    <a:pt x="6304" y="1254"/>
                  </a:lnTo>
                  <a:lnTo>
                    <a:pt x="6317" y="1238"/>
                  </a:lnTo>
                  <a:lnTo>
                    <a:pt x="6325" y="1222"/>
                  </a:lnTo>
                  <a:lnTo>
                    <a:pt x="6336" y="1203"/>
                  </a:lnTo>
                  <a:lnTo>
                    <a:pt x="6348" y="1183"/>
                  </a:lnTo>
                  <a:lnTo>
                    <a:pt x="6357" y="1162"/>
                  </a:lnTo>
                  <a:lnTo>
                    <a:pt x="6368" y="1143"/>
                  </a:lnTo>
                  <a:lnTo>
                    <a:pt x="6376" y="1123"/>
                  </a:lnTo>
                  <a:lnTo>
                    <a:pt x="6384" y="1104"/>
                  </a:lnTo>
                  <a:lnTo>
                    <a:pt x="6392" y="1083"/>
                  </a:lnTo>
                  <a:lnTo>
                    <a:pt x="6399" y="1064"/>
                  </a:lnTo>
                  <a:lnTo>
                    <a:pt x="6408" y="1040"/>
                  </a:lnTo>
                  <a:lnTo>
                    <a:pt x="6415" y="1020"/>
                  </a:lnTo>
                  <a:lnTo>
                    <a:pt x="6424" y="1000"/>
                  </a:lnTo>
                  <a:lnTo>
                    <a:pt x="6431" y="981"/>
                  </a:lnTo>
                  <a:lnTo>
                    <a:pt x="6440" y="958"/>
                  </a:lnTo>
                  <a:lnTo>
                    <a:pt x="6447" y="937"/>
                  </a:lnTo>
                  <a:lnTo>
                    <a:pt x="6455" y="917"/>
                  </a:lnTo>
                  <a:lnTo>
                    <a:pt x="6463" y="902"/>
                  </a:lnTo>
                  <a:lnTo>
                    <a:pt x="6471" y="882"/>
                  </a:lnTo>
                  <a:lnTo>
                    <a:pt x="6479" y="866"/>
                  </a:lnTo>
                  <a:lnTo>
                    <a:pt x="6487" y="847"/>
                  </a:lnTo>
                  <a:lnTo>
                    <a:pt x="6498" y="831"/>
                  </a:lnTo>
                  <a:lnTo>
                    <a:pt x="6507" y="815"/>
                  </a:lnTo>
                  <a:lnTo>
                    <a:pt x="6514" y="803"/>
                  </a:lnTo>
                  <a:lnTo>
                    <a:pt x="6522" y="791"/>
                  </a:lnTo>
                  <a:lnTo>
                    <a:pt x="6535" y="775"/>
                  </a:lnTo>
                  <a:lnTo>
                    <a:pt x="6546" y="767"/>
                  </a:lnTo>
                  <a:lnTo>
                    <a:pt x="6554" y="755"/>
                  </a:lnTo>
                  <a:lnTo>
                    <a:pt x="6566" y="747"/>
                  </a:lnTo>
                  <a:lnTo>
                    <a:pt x="6577" y="743"/>
                  </a:lnTo>
                  <a:lnTo>
                    <a:pt x="6590" y="736"/>
                  </a:lnTo>
                  <a:lnTo>
                    <a:pt x="6602" y="731"/>
                  </a:lnTo>
                  <a:lnTo>
                    <a:pt x="6618" y="731"/>
                  </a:lnTo>
                  <a:lnTo>
                    <a:pt x="6633" y="731"/>
                  </a:lnTo>
                  <a:lnTo>
                    <a:pt x="6669" y="731"/>
                  </a:lnTo>
                  <a:lnTo>
                    <a:pt x="6700" y="731"/>
                  </a:lnTo>
                  <a:lnTo>
                    <a:pt x="6728" y="736"/>
                  </a:lnTo>
                  <a:lnTo>
                    <a:pt x="6752" y="743"/>
                  </a:lnTo>
                  <a:lnTo>
                    <a:pt x="6776" y="747"/>
                  </a:lnTo>
                  <a:lnTo>
                    <a:pt x="6795" y="755"/>
                  </a:lnTo>
                  <a:lnTo>
                    <a:pt x="6811" y="763"/>
                  </a:lnTo>
                  <a:lnTo>
                    <a:pt x="6823" y="775"/>
                  </a:lnTo>
                  <a:lnTo>
                    <a:pt x="6836" y="783"/>
                  </a:lnTo>
                  <a:lnTo>
                    <a:pt x="6843" y="794"/>
                  </a:lnTo>
                  <a:lnTo>
                    <a:pt x="6847" y="807"/>
                  </a:lnTo>
                  <a:lnTo>
                    <a:pt x="6851" y="822"/>
                  </a:lnTo>
                  <a:lnTo>
                    <a:pt x="6851" y="838"/>
                  </a:lnTo>
                  <a:lnTo>
                    <a:pt x="6851" y="850"/>
                  </a:lnTo>
                  <a:lnTo>
                    <a:pt x="6851" y="866"/>
                  </a:lnTo>
                  <a:lnTo>
                    <a:pt x="6847" y="886"/>
                  </a:lnTo>
                  <a:lnTo>
                    <a:pt x="6839" y="902"/>
                  </a:lnTo>
                  <a:lnTo>
                    <a:pt x="6831" y="921"/>
                  </a:lnTo>
                  <a:lnTo>
                    <a:pt x="6823" y="937"/>
                  </a:lnTo>
                  <a:lnTo>
                    <a:pt x="6815" y="958"/>
                  </a:lnTo>
                  <a:lnTo>
                    <a:pt x="6804" y="977"/>
                  </a:lnTo>
                  <a:lnTo>
                    <a:pt x="6792" y="997"/>
                  </a:lnTo>
                  <a:lnTo>
                    <a:pt x="6780" y="1016"/>
                  </a:lnTo>
                  <a:lnTo>
                    <a:pt x="6767" y="1036"/>
                  </a:lnTo>
                  <a:lnTo>
                    <a:pt x="6756" y="1056"/>
                  </a:lnTo>
                  <a:lnTo>
                    <a:pt x="6741" y="1080"/>
                  </a:lnTo>
                  <a:lnTo>
                    <a:pt x="6728" y="1099"/>
                  </a:lnTo>
                  <a:lnTo>
                    <a:pt x="6713" y="1120"/>
                  </a:lnTo>
                  <a:lnTo>
                    <a:pt x="6700" y="1143"/>
                  </a:lnTo>
                  <a:lnTo>
                    <a:pt x="6685" y="1162"/>
                  </a:lnTo>
                  <a:lnTo>
                    <a:pt x="6672" y="1183"/>
                  </a:lnTo>
                  <a:lnTo>
                    <a:pt x="6657" y="1203"/>
                  </a:lnTo>
                  <a:lnTo>
                    <a:pt x="6645" y="1222"/>
                  </a:lnTo>
                  <a:lnTo>
                    <a:pt x="6633" y="1246"/>
                  </a:lnTo>
                  <a:lnTo>
                    <a:pt x="6625" y="1266"/>
                  </a:lnTo>
                  <a:lnTo>
                    <a:pt x="6614" y="1282"/>
                  </a:lnTo>
                  <a:lnTo>
                    <a:pt x="6605" y="1301"/>
                  </a:lnTo>
                  <a:lnTo>
                    <a:pt x="6602" y="1321"/>
                  </a:lnTo>
                  <a:lnTo>
                    <a:pt x="6593" y="1337"/>
                  </a:lnTo>
                  <a:lnTo>
                    <a:pt x="6590" y="1356"/>
                  </a:lnTo>
                  <a:lnTo>
                    <a:pt x="6614" y="1356"/>
                  </a:lnTo>
                  <a:lnTo>
                    <a:pt x="6633" y="1356"/>
                  </a:lnTo>
                  <a:lnTo>
                    <a:pt x="6657" y="1356"/>
                  </a:lnTo>
                  <a:lnTo>
                    <a:pt x="6681" y="1356"/>
                  </a:lnTo>
                  <a:lnTo>
                    <a:pt x="6700" y="1356"/>
                  </a:lnTo>
                  <a:lnTo>
                    <a:pt x="6725" y="1356"/>
                  </a:lnTo>
                  <a:lnTo>
                    <a:pt x="6748" y="1356"/>
                  </a:lnTo>
                  <a:lnTo>
                    <a:pt x="6772" y="1356"/>
                  </a:lnTo>
                  <a:lnTo>
                    <a:pt x="6795" y="1356"/>
                  </a:lnTo>
                  <a:lnTo>
                    <a:pt x="6820" y="1356"/>
                  </a:lnTo>
                  <a:lnTo>
                    <a:pt x="6843" y="1356"/>
                  </a:lnTo>
                  <a:lnTo>
                    <a:pt x="6867" y="1356"/>
                  </a:lnTo>
                  <a:lnTo>
                    <a:pt x="6894" y="1356"/>
                  </a:lnTo>
                  <a:lnTo>
                    <a:pt x="6918" y="1356"/>
                  </a:lnTo>
                  <a:lnTo>
                    <a:pt x="6942" y="1356"/>
                  </a:lnTo>
                  <a:lnTo>
                    <a:pt x="6966" y="1356"/>
                  </a:lnTo>
                  <a:lnTo>
                    <a:pt x="6989" y="1356"/>
                  </a:lnTo>
                  <a:lnTo>
                    <a:pt x="7017" y="1356"/>
                  </a:lnTo>
                  <a:lnTo>
                    <a:pt x="7040" y="1356"/>
                  </a:lnTo>
                  <a:lnTo>
                    <a:pt x="7065" y="1356"/>
                  </a:lnTo>
                  <a:lnTo>
                    <a:pt x="7093" y="1356"/>
                  </a:lnTo>
                  <a:lnTo>
                    <a:pt x="7116" y="1356"/>
                  </a:lnTo>
                  <a:lnTo>
                    <a:pt x="7140" y="1356"/>
                  </a:lnTo>
                  <a:lnTo>
                    <a:pt x="7167" y="1353"/>
                  </a:lnTo>
                  <a:lnTo>
                    <a:pt x="7191" y="1353"/>
                  </a:lnTo>
                  <a:lnTo>
                    <a:pt x="7215" y="1353"/>
                  </a:lnTo>
                  <a:lnTo>
                    <a:pt x="7239" y="1349"/>
                  </a:lnTo>
                  <a:lnTo>
                    <a:pt x="7262" y="1349"/>
                  </a:lnTo>
                  <a:lnTo>
                    <a:pt x="7290" y="1345"/>
                  </a:lnTo>
                  <a:lnTo>
                    <a:pt x="7314" y="1345"/>
                  </a:lnTo>
                  <a:lnTo>
                    <a:pt x="7338" y="1340"/>
                  </a:lnTo>
                  <a:lnTo>
                    <a:pt x="7362" y="1337"/>
                  </a:lnTo>
                  <a:lnTo>
                    <a:pt x="7385" y="1333"/>
                  </a:lnTo>
                  <a:lnTo>
                    <a:pt x="7409" y="1333"/>
                  </a:lnTo>
                  <a:lnTo>
                    <a:pt x="7433" y="1329"/>
                  </a:lnTo>
                  <a:lnTo>
                    <a:pt x="7452" y="1321"/>
                  </a:lnTo>
                  <a:lnTo>
                    <a:pt x="7477" y="1317"/>
                  </a:lnTo>
                  <a:lnTo>
                    <a:pt x="7500" y="1313"/>
                  </a:lnTo>
                  <a:lnTo>
                    <a:pt x="7519" y="1310"/>
                  </a:lnTo>
                  <a:lnTo>
                    <a:pt x="7544" y="1301"/>
                  </a:lnTo>
                  <a:lnTo>
                    <a:pt x="7572" y="1294"/>
                  </a:lnTo>
                  <a:lnTo>
                    <a:pt x="7599" y="1285"/>
                  </a:lnTo>
                  <a:lnTo>
                    <a:pt x="7623" y="1278"/>
                  </a:lnTo>
                  <a:lnTo>
                    <a:pt x="7651" y="1270"/>
                  </a:lnTo>
                  <a:lnTo>
                    <a:pt x="7674" y="1262"/>
                  </a:lnTo>
                  <a:lnTo>
                    <a:pt x="7702" y="1250"/>
                  </a:lnTo>
                  <a:lnTo>
                    <a:pt x="7725" y="1242"/>
                  </a:lnTo>
                  <a:lnTo>
                    <a:pt x="7749" y="1231"/>
                  </a:lnTo>
                  <a:lnTo>
                    <a:pt x="7777" y="1222"/>
                  </a:lnTo>
                  <a:lnTo>
                    <a:pt x="7801" y="1210"/>
                  </a:lnTo>
                  <a:lnTo>
                    <a:pt x="7825" y="1199"/>
                  </a:lnTo>
                  <a:lnTo>
                    <a:pt x="7848" y="1190"/>
                  </a:lnTo>
                  <a:lnTo>
                    <a:pt x="7872" y="1178"/>
                  </a:lnTo>
                  <a:lnTo>
                    <a:pt x="7896" y="1167"/>
                  </a:lnTo>
                  <a:lnTo>
                    <a:pt x="7920" y="1155"/>
                  </a:lnTo>
                  <a:lnTo>
                    <a:pt x="7940" y="1143"/>
                  </a:lnTo>
                  <a:lnTo>
                    <a:pt x="7963" y="1135"/>
                  </a:lnTo>
                  <a:lnTo>
                    <a:pt x="7987" y="1123"/>
                  </a:lnTo>
                  <a:lnTo>
                    <a:pt x="8010" y="1111"/>
                  </a:lnTo>
                  <a:lnTo>
                    <a:pt x="8031" y="1099"/>
                  </a:lnTo>
                  <a:lnTo>
                    <a:pt x="8054" y="1088"/>
                  </a:lnTo>
                  <a:lnTo>
                    <a:pt x="8077" y="1076"/>
                  </a:lnTo>
                  <a:lnTo>
                    <a:pt x="8098" y="1067"/>
                  </a:lnTo>
                  <a:lnTo>
                    <a:pt x="8121" y="1056"/>
                  </a:lnTo>
                  <a:lnTo>
                    <a:pt x="8145" y="1044"/>
                  </a:lnTo>
                  <a:lnTo>
                    <a:pt x="8165" y="1036"/>
                  </a:lnTo>
                  <a:lnTo>
                    <a:pt x="8188" y="1025"/>
                  </a:lnTo>
                  <a:lnTo>
                    <a:pt x="8213" y="1012"/>
                  </a:lnTo>
                  <a:lnTo>
                    <a:pt x="8232" y="1004"/>
                  </a:lnTo>
                  <a:lnTo>
                    <a:pt x="8256" y="997"/>
                  </a:lnTo>
                  <a:lnTo>
                    <a:pt x="8280" y="985"/>
                  </a:lnTo>
                  <a:lnTo>
                    <a:pt x="8304" y="977"/>
                  </a:lnTo>
                  <a:lnTo>
                    <a:pt x="8327" y="969"/>
                  </a:lnTo>
                  <a:lnTo>
                    <a:pt x="8351" y="961"/>
                  </a:lnTo>
                  <a:lnTo>
                    <a:pt x="8375" y="953"/>
                  </a:lnTo>
                  <a:lnTo>
                    <a:pt x="8399" y="945"/>
                  </a:lnTo>
                  <a:lnTo>
                    <a:pt x="8422" y="937"/>
                  </a:lnTo>
                  <a:lnTo>
                    <a:pt x="8446" y="933"/>
                  </a:lnTo>
                  <a:lnTo>
                    <a:pt x="8470" y="926"/>
                  </a:lnTo>
                  <a:lnTo>
                    <a:pt x="8498" y="921"/>
                  </a:lnTo>
                  <a:lnTo>
                    <a:pt x="8513" y="917"/>
                  </a:lnTo>
                  <a:lnTo>
                    <a:pt x="8529" y="917"/>
                  </a:lnTo>
                  <a:lnTo>
                    <a:pt x="8545" y="917"/>
                  </a:lnTo>
                  <a:lnTo>
                    <a:pt x="8556" y="917"/>
                  </a:lnTo>
                  <a:lnTo>
                    <a:pt x="8568" y="921"/>
                  </a:lnTo>
                  <a:lnTo>
                    <a:pt x="8577" y="926"/>
                  </a:lnTo>
                  <a:lnTo>
                    <a:pt x="8584" y="930"/>
                  </a:lnTo>
                  <a:lnTo>
                    <a:pt x="8593" y="933"/>
                  </a:lnTo>
                  <a:lnTo>
                    <a:pt x="8600" y="942"/>
                  </a:lnTo>
                  <a:lnTo>
                    <a:pt x="8604" y="945"/>
                  </a:lnTo>
                  <a:lnTo>
                    <a:pt x="8608" y="958"/>
                  </a:lnTo>
                  <a:lnTo>
                    <a:pt x="8608" y="965"/>
                  </a:lnTo>
                  <a:lnTo>
                    <a:pt x="8612" y="972"/>
                  </a:lnTo>
                  <a:lnTo>
                    <a:pt x="8612" y="985"/>
                  </a:lnTo>
                  <a:lnTo>
                    <a:pt x="8612" y="997"/>
                  </a:lnTo>
                  <a:lnTo>
                    <a:pt x="8608" y="1004"/>
                  </a:lnTo>
                  <a:lnTo>
                    <a:pt x="8608" y="1016"/>
                  </a:lnTo>
                  <a:lnTo>
                    <a:pt x="8604" y="1028"/>
                  </a:lnTo>
                  <a:lnTo>
                    <a:pt x="8600" y="1044"/>
                  </a:lnTo>
                  <a:lnTo>
                    <a:pt x="8593" y="1056"/>
                  </a:lnTo>
                  <a:lnTo>
                    <a:pt x="8588" y="1067"/>
                  </a:lnTo>
                  <a:lnTo>
                    <a:pt x="8581" y="1083"/>
                  </a:lnTo>
                  <a:lnTo>
                    <a:pt x="8572" y="1095"/>
                  </a:lnTo>
                  <a:lnTo>
                    <a:pt x="8565" y="1108"/>
                  </a:lnTo>
                  <a:lnTo>
                    <a:pt x="8556" y="1123"/>
                  </a:lnTo>
                  <a:lnTo>
                    <a:pt x="8549" y="1135"/>
                  </a:lnTo>
                  <a:lnTo>
                    <a:pt x="8540" y="1147"/>
                  </a:lnTo>
                  <a:lnTo>
                    <a:pt x="8529" y="1162"/>
                  </a:lnTo>
                  <a:lnTo>
                    <a:pt x="8517" y="1175"/>
                  </a:lnTo>
                  <a:lnTo>
                    <a:pt x="8510" y="1187"/>
                  </a:lnTo>
                  <a:lnTo>
                    <a:pt x="8498" y="1199"/>
                  </a:lnTo>
                  <a:lnTo>
                    <a:pt x="8485" y="1210"/>
                  </a:lnTo>
                  <a:lnTo>
                    <a:pt x="8473" y="1218"/>
                  </a:lnTo>
                  <a:lnTo>
                    <a:pt x="8462" y="1231"/>
                  </a:lnTo>
                  <a:lnTo>
                    <a:pt x="8450" y="1238"/>
                  </a:lnTo>
                  <a:lnTo>
                    <a:pt x="8438" y="1250"/>
                  </a:lnTo>
                  <a:lnTo>
                    <a:pt x="8426" y="1257"/>
                  </a:lnTo>
                  <a:lnTo>
                    <a:pt x="8415" y="1266"/>
                  </a:lnTo>
                  <a:lnTo>
                    <a:pt x="8403" y="1270"/>
                  </a:lnTo>
                  <a:lnTo>
                    <a:pt x="8394" y="1273"/>
                  </a:lnTo>
                  <a:lnTo>
                    <a:pt x="8362" y="1289"/>
                  </a:lnTo>
                  <a:lnTo>
                    <a:pt x="8331" y="1301"/>
                  </a:lnTo>
                  <a:lnTo>
                    <a:pt x="8304" y="1313"/>
                  </a:lnTo>
                  <a:lnTo>
                    <a:pt x="8272" y="1326"/>
                  </a:lnTo>
                  <a:lnTo>
                    <a:pt x="8244" y="1337"/>
                  </a:lnTo>
                  <a:lnTo>
                    <a:pt x="8216" y="1349"/>
                  </a:lnTo>
                  <a:lnTo>
                    <a:pt x="8188" y="1361"/>
                  </a:lnTo>
                  <a:lnTo>
                    <a:pt x="8161" y="1372"/>
                  </a:lnTo>
                  <a:lnTo>
                    <a:pt x="8133" y="1384"/>
                  </a:lnTo>
                  <a:lnTo>
                    <a:pt x="8105" y="1396"/>
                  </a:lnTo>
                  <a:lnTo>
                    <a:pt x="8077" y="1408"/>
                  </a:lnTo>
                  <a:lnTo>
                    <a:pt x="8054" y="1421"/>
                  </a:lnTo>
                  <a:lnTo>
                    <a:pt x="8026" y="1432"/>
                  </a:lnTo>
                  <a:lnTo>
                    <a:pt x="7998" y="1444"/>
                  </a:lnTo>
                  <a:lnTo>
                    <a:pt x="7971" y="1456"/>
                  </a:lnTo>
                  <a:lnTo>
                    <a:pt x="7943" y="1467"/>
                  </a:lnTo>
                  <a:lnTo>
                    <a:pt x="7915" y="1476"/>
                  </a:lnTo>
                  <a:lnTo>
                    <a:pt x="7888" y="1488"/>
                  </a:lnTo>
                  <a:lnTo>
                    <a:pt x="7860" y="1499"/>
                  </a:lnTo>
                  <a:lnTo>
                    <a:pt x="7832" y="1507"/>
                  </a:lnTo>
                  <a:lnTo>
                    <a:pt x="7804" y="1519"/>
                  </a:lnTo>
                  <a:lnTo>
                    <a:pt x="7777" y="1530"/>
                  </a:lnTo>
                  <a:lnTo>
                    <a:pt x="7746" y="1539"/>
                  </a:lnTo>
                  <a:lnTo>
                    <a:pt x="7718" y="1551"/>
                  </a:lnTo>
                  <a:lnTo>
                    <a:pt x="7686" y="1562"/>
                  </a:lnTo>
                  <a:lnTo>
                    <a:pt x="7654" y="1571"/>
                  </a:lnTo>
                  <a:lnTo>
                    <a:pt x="7623" y="1583"/>
                  </a:lnTo>
                  <a:lnTo>
                    <a:pt x="7591" y="1590"/>
                  </a:lnTo>
                  <a:lnTo>
                    <a:pt x="7556" y="1602"/>
                  </a:lnTo>
                  <a:lnTo>
                    <a:pt x="7524" y="1610"/>
                  </a:lnTo>
                  <a:lnTo>
                    <a:pt x="7489" y="1622"/>
                  </a:lnTo>
                  <a:lnTo>
                    <a:pt x="7452" y="1630"/>
                  </a:lnTo>
                  <a:lnTo>
                    <a:pt x="7413" y="1641"/>
                  </a:lnTo>
                  <a:lnTo>
                    <a:pt x="7378" y="1650"/>
                  </a:lnTo>
                  <a:lnTo>
                    <a:pt x="7338" y="1657"/>
                  </a:lnTo>
                  <a:lnTo>
                    <a:pt x="7299" y="1669"/>
                  </a:lnTo>
                  <a:lnTo>
                    <a:pt x="7255" y="1678"/>
                  </a:lnTo>
                  <a:lnTo>
                    <a:pt x="7215" y="1685"/>
                  </a:lnTo>
                  <a:lnTo>
                    <a:pt x="7172" y="1697"/>
                  </a:lnTo>
                  <a:lnTo>
                    <a:pt x="7124" y="1705"/>
                  </a:lnTo>
                  <a:lnTo>
                    <a:pt x="7100" y="1709"/>
                  </a:lnTo>
                  <a:lnTo>
                    <a:pt x="7077" y="1713"/>
                  </a:lnTo>
                  <a:lnTo>
                    <a:pt x="7049" y="1717"/>
                  </a:lnTo>
                  <a:lnTo>
                    <a:pt x="7026" y="1721"/>
                  </a:lnTo>
                  <a:lnTo>
                    <a:pt x="7001" y="1721"/>
                  </a:lnTo>
                  <a:lnTo>
                    <a:pt x="6977" y="1725"/>
                  </a:lnTo>
                  <a:lnTo>
                    <a:pt x="6954" y="1725"/>
                  </a:lnTo>
                  <a:lnTo>
                    <a:pt x="6926" y="1725"/>
                  </a:lnTo>
                  <a:lnTo>
                    <a:pt x="6903" y="1725"/>
                  </a:lnTo>
                  <a:lnTo>
                    <a:pt x="6878" y="1725"/>
                  </a:lnTo>
                  <a:lnTo>
                    <a:pt x="6855" y="1725"/>
                  </a:lnTo>
                  <a:lnTo>
                    <a:pt x="6831" y="1721"/>
                  </a:lnTo>
                  <a:lnTo>
                    <a:pt x="6808" y="1721"/>
                  </a:lnTo>
                  <a:lnTo>
                    <a:pt x="6783" y="1721"/>
                  </a:lnTo>
                  <a:lnTo>
                    <a:pt x="6760" y="1717"/>
                  </a:lnTo>
                  <a:lnTo>
                    <a:pt x="6736" y="1713"/>
                  </a:lnTo>
                  <a:lnTo>
                    <a:pt x="6713" y="1713"/>
                  </a:lnTo>
                  <a:lnTo>
                    <a:pt x="6688" y="1709"/>
                  </a:lnTo>
                  <a:lnTo>
                    <a:pt x="6665" y="1705"/>
                  </a:lnTo>
                  <a:lnTo>
                    <a:pt x="6641" y="1705"/>
                  </a:lnTo>
                  <a:lnTo>
                    <a:pt x="6621" y="1701"/>
                  </a:lnTo>
                  <a:lnTo>
                    <a:pt x="6598" y="1697"/>
                  </a:lnTo>
                  <a:lnTo>
                    <a:pt x="6574" y="1694"/>
                  </a:lnTo>
                  <a:lnTo>
                    <a:pt x="6550" y="1694"/>
                  </a:lnTo>
                  <a:lnTo>
                    <a:pt x="6526" y="1689"/>
                  </a:lnTo>
                  <a:lnTo>
                    <a:pt x="6503" y="1685"/>
                  </a:lnTo>
                  <a:lnTo>
                    <a:pt x="6482" y="1681"/>
                  </a:lnTo>
                  <a:lnTo>
                    <a:pt x="6459" y="1681"/>
                  </a:lnTo>
                  <a:lnTo>
                    <a:pt x="6436" y="1678"/>
                  </a:lnTo>
                  <a:lnTo>
                    <a:pt x="6415" y="1673"/>
                  </a:lnTo>
                  <a:lnTo>
                    <a:pt x="6392" y="1673"/>
                  </a:lnTo>
                  <a:lnTo>
                    <a:pt x="6368" y="1669"/>
                  </a:lnTo>
                  <a:lnTo>
                    <a:pt x="6348" y="1669"/>
                  </a:lnTo>
                  <a:lnTo>
                    <a:pt x="6325" y="1666"/>
                  </a:lnTo>
                  <a:lnTo>
                    <a:pt x="6301" y="1666"/>
                  </a:lnTo>
                  <a:lnTo>
                    <a:pt x="6281" y="1666"/>
                  </a:lnTo>
                  <a:lnTo>
                    <a:pt x="6257" y="1666"/>
                  </a:lnTo>
                  <a:lnTo>
                    <a:pt x="6237" y="1666"/>
                  </a:lnTo>
                  <a:lnTo>
                    <a:pt x="6214" y="1666"/>
                  </a:lnTo>
                  <a:lnTo>
                    <a:pt x="6190" y="1666"/>
                  </a:lnTo>
                  <a:lnTo>
                    <a:pt x="6170" y="1669"/>
                  </a:lnTo>
                  <a:lnTo>
                    <a:pt x="6151" y="1669"/>
                  </a:lnTo>
                  <a:lnTo>
                    <a:pt x="6130" y="1673"/>
                  </a:lnTo>
                  <a:lnTo>
                    <a:pt x="6111" y="1673"/>
                  </a:lnTo>
                  <a:lnTo>
                    <a:pt x="6091" y="1678"/>
                  </a:lnTo>
                  <a:lnTo>
                    <a:pt x="6072" y="1681"/>
                  </a:lnTo>
                  <a:lnTo>
                    <a:pt x="6051" y="1689"/>
                  </a:lnTo>
                  <a:lnTo>
                    <a:pt x="6031" y="1694"/>
                  </a:lnTo>
                  <a:lnTo>
                    <a:pt x="6012" y="1697"/>
                  </a:lnTo>
                  <a:lnTo>
                    <a:pt x="5992" y="1705"/>
                  </a:lnTo>
                  <a:lnTo>
                    <a:pt x="5973" y="1709"/>
                  </a:lnTo>
                  <a:lnTo>
                    <a:pt x="5952" y="1717"/>
                  </a:lnTo>
                  <a:lnTo>
                    <a:pt x="5933" y="1725"/>
                  </a:lnTo>
                  <a:lnTo>
                    <a:pt x="5913" y="1733"/>
                  </a:lnTo>
                  <a:lnTo>
                    <a:pt x="5897" y="1741"/>
                  </a:lnTo>
                  <a:lnTo>
                    <a:pt x="5878" y="1749"/>
                  </a:lnTo>
                  <a:lnTo>
                    <a:pt x="5857" y="1757"/>
                  </a:lnTo>
                  <a:lnTo>
                    <a:pt x="5838" y="1764"/>
                  </a:lnTo>
                  <a:lnTo>
                    <a:pt x="5822" y="1776"/>
                  </a:lnTo>
                  <a:lnTo>
                    <a:pt x="5802" y="1784"/>
                  </a:lnTo>
                  <a:lnTo>
                    <a:pt x="5783" y="1792"/>
                  </a:lnTo>
                  <a:lnTo>
                    <a:pt x="5767" y="1803"/>
                  </a:lnTo>
                  <a:lnTo>
                    <a:pt x="5746" y="1816"/>
                  </a:lnTo>
                  <a:lnTo>
                    <a:pt x="5731" y="1824"/>
                  </a:lnTo>
                  <a:lnTo>
                    <a:pt x="5711" y="1835"/>
                  </a:lnTo>
                  <a:lnTo>
                    <a:pt x="5691" y="1847"/>
                  </a:lnTo>
                  <a:lnTo>
                    <a:pt x="5676" y="1859"/>
                  </a:lnTo>
                  <a:lnTo>
                    <a:pt x="5656" y="1868"/>
                  </a:lnTo>
                  <a:lnTo>
                    <a:pt x="5640" y="1879"/>
                  </a:lnTo>
                  <a:lnTo>
                    <a:pt x="5624" y="1891"/>
                  </a:lnTo>
                  <a:lnTo>
                    <a:pt x="5604" y="1903"/>
                  </a:lnTo>
                  <a:lnTo>
                    <a:pt x="5588" y="1914"/>
                  </a:lnTo>
                  <a:lnTo>
                    <a:pt x="5568" y="1926"/>
                  </a:lnTo>
                  <a:lnTo>
                    <a:pt x="5553" y="1942"/>
                  </a:lnTo>
                  <a:lnTo>
                    <a:pt x="5533" y="1954"/>
                  </a:lnTo>
                  <a:lnTo>
                    <a:pt x="5517" y="1967"/>
                  </a:lnTo>
                  <a:lnTo>
                    <a:pt x="5501" y="1978"/>
                  </a:lnTo>
                  <a:lnTo>
                    <a:pt x="5482" y="1990"/>
                  </a:lnTo>
                  <a:lnTo>
                    <a:pt x="5466" y="2002"/>
                  </a:lnTo>
                  <a:lnTo>
                    <a:pt x="5450" y="2014"/>
                  </a:lnTo>
                  <a:lnTo>
                    <a:pt x="5454" y="2009"/>
                  </a:lnTo>
                  <a:lnTo>
                    <a:pt x="5458" y="2009"/>
                  </a:lnTo>
                  <a:lnTo>
                    <a:pt x="5461" y="2009"/>
                  </a:lnTo>
                  <a:lnTo>
                    <a:pt x="5466" y="2009"/>
                  </a:lnTo>
                  <a:lnTo>
                    <a:pt x="5473" y="2009"/>
                  </a:lnTo>
                  <a:lnTo>
                    <a:pt x="5477" y="2009"/>
                  </a:lnTo>
                  <a:lnTo>
                    <a:pt x="5486" y="2009"/>
                  </a:lnTo>
                  <a:lnTo>
                    <a:pt x="5489" y="2009"/>
                  </a:lnTo>
                  <a:lnTo>
                    <a:pt x="5498" y="2014"/>
                  </a:lnTo>
                  <a:lnTo>
                    <a:pt x="5505" y="2014"/>
                  </a:lnTo>
                  <a:lnTo>
                    <a:pt x="5513" y="2018"/>
                  </a:lnTo>
                  <a:lnTo>
                    <a:pt x="5521" y="2018"/>
                  </a:lnTo>
                  <a:lnTo>
                    <a:pt x="5533" y="2022"/>
                  </a:lnTo>
                  <a:lnTo>
                    <a:pt x="5540" y="2022"/>
                  </a:lnTo>
                  <a:lnTo>
                    <a:pt x="5549" y="2025"/>
                  </a:lnTo>
                  <a:lnTo>
                    <a:pt x="5561" y="2025"/>
                  </a:lnTo>
                  <a:lnTo>
                    <a:pt x="5568" y="2030"/>
                  </a:lnTo>
                  <a:lnTo>
                    <a:pt x="5581" y="2034"/>
                  </a:lnTo>
                  <a:lnTo>
                    <a:pt x="5588" y="2034"/>
                  </a:lnTo>
                  <a:lnTo>
                    <a:pt x="5600" y="2037"/>
                  </a:lnTo>
                  <a:lnTo>
                    <a:pt x="5609" y="2041"/>
                  </a:lnTo>
                  <a:lnTo>
                    <a:pt x="5620" y="2046"/>
                  </a:lnTo>
                  <a:lnTo>
                    <a:pt x="5628" y="2046"/>
                  </a:lnTo>
                  <a:lnTo>
                    <a:pt x="5640" y="2049"/>
                  </a:lnTo>
                  <a:lnTo>
                    <a:pt x="5648" y="2053"/>
                  </a:lnTo>
                  <a:lnTo>
                    <a:pt x="5660" y="2053"/>
                  </a:lnTo>
                  <a:lnTo>
                    <a:pt x="5667" y="2057"/>
                  </a:lnTo>
                  <a:lnTo>
                    <a:pt x="5676" y="2062"/>
                  </a:lnTo>
                  <a:lnTo>
                    <a:pt x="5688" y="2062"/>
                  </a:lnTo>
                  <a:lnTo>
                    <a:pt x="5695" y="2065"/>
                  </a:lnTo>
                  <a:lnTo>
                    <a:pt x="5704" y="2065"/>
                  </a:lnTo>
                  <a:lnTo>
                    <a:pt x="5711" y="2069"/>
                  </a:lnTo>
                  <a:lnTo>
                    <a:pt x="5719" y="2069"/>
                  </a:lnTo>
                  <a:lnTo>
                    <a:pt x="5727" y="2073"/>
                  </a:lnTo>
                  <a:lnTo>
                    <a:pt x="5735" y="2073"/>
                  </a:lnTo>
                  <a:lnTo>
                    <a:pt x="5739" y="2073"/>
                  </a:lnTo>
                  <a:lnTo>
                    <a:pt x="5746" y="2077"/>
                  </a:lnTo>
                  <a:lnTo>
                    <a:pt x="5751" y="2077"/>
                  </a:lnTo>
                  <a:lnTo>
                    <a:pt x="5771" y="2077"/>
                  </a:lnTo>
                  <a:lnTo>
                    <a:pt x="5786" y="2081"/>
                  </a:lnTo>
                  <a:lnTo>
                    <a:pt x="5806" y="2081"/>
                  </a:lnTo>
                  <a:lnTo>
                    <a:pt x="5822" y="2085"/>
                  </a:lnTo>
                  <a:lnTo>
                    <a:pt x="5841" y="2089"/>
                  </a:lnTo>
                  <a:lnTo>
                    <a:pt x="5857" y="2089"/>
                  </a:lnTo>
                  <a:lnTo>
                    <a:pt x="5873" y="2093"/>
                  </a:lnTo>
                  <a:lnTo>
                    <a:pt x="5894" y="2097"/>
                  </a:lnTo>
                  <a:lnTo>
                    <a:pt x="5908" y="2101"/>
                  </a:lnTo>
                  <a:lnTo>
                    <a:pt x="5924" y="2104"/>
                  </a:lnTo>
                  <a:lnTo>
                    <a:pt x="5940" y="2109"/>
                  </a:lnTo>
                  <a:lnTo>
                    <a:pt x="5956" y="2113"/>
                  </a:lnTo>
                  <a:lnTo>
                    <a:pt x="5977" y="2117"/>
                  </a:lnTo>
                  <a:lnTo>
                    <a:pt x="5992" y="2125"/>
                  </a:lnTo>
                  <a:lnTo>
                    <a:pt x="6008" y="2129"/>
                  </a:lnTo>
                  <a:lnTo>
                    <a:pt x="6024" y="2132"/>
                  </a:lnTo>
                  <a:lnTo>
                    <a:pt x="6035" y="2141"/>
                  </a:lnTo>
                  <a:lnTo>
                    <a:pt x="6051" y="2145"/>
                  </a:lnTo>
                  <a:lnTo>
                    <a:pt x="6067" y="2148"/>
                  </a:lnTo>
                  <a:lnTo>
                    <a:pt x="6083" y="2157"/>
                  </a:lnTo>
                  <a:lnTo>
                    <a:pt x="6099" y="2160"/>
                  </a:lnTo>
                  <a:lnTo>
                    <a:pt x="6114" y="2168"/>
                  </a:lnTo>
                  <a:lnTo>
                    <a:pt x="6130" y="2176"/>
                  </a:lnTo>
                  <a:lnTo>
                    <a:pt x="6142" y="2180"/>
                  </a:lnTo>
                  <a:lnTo>
                    <a:pt x="6158" y="2188"/>
                  </a:lnTo>
                  <a:lnTo>
                    <a:pt x="6174" y="2196"/>
                  </a:lnTo>
                  <a:lnTo>
                    <a:pt x="6186" y="2204"/>
                  </a:lnTo>
                  <a:lnTo>
                    <a:pt x="6202" y="2208"/>
                  </a:lnTo>
                  <a:lnTo>
                    <a:pt x="6218" y="2215"/>
                  </a:lnTo>
                  <a:lnTo>
                    <a:pt x="6234" y="2224"/>
                  </a:lnTo>
                  <a:lnTo>
                    <a:pt x="6246" y="2231"/>
                  </a:lnTo>
                  <a:lnTo>
                    <a:pt x="6262" y="2240"/>
                  </a:lnTo>
                  <a:lnTo>
                    <a:pt x="6277" y="2247"/>
                  </a:lnTo>
                  <a:lnTo>
                    <a:pt x="6289" y="2255"/>
                  </a:lnTo>
                  <a:lnTo>
                    <a:pt x="6304" y="2263"/>
                  </a:lnTo>
                  <a:lnTo>
                    <a:pt x="6320" y="2271"/>
                  </a:lnTo>
                  <a:lnTo>
                    <a:pt x="6336" y="2279"/>
                  </a:lnTo>
                  <a:lnTo>
                    <a:pt x="6348" y="2287"/>
                  </a:lnTo>
                  <a:lnTo>
                    <a:pt x="6364" y="2294"/>
                  </a:lnTo>
                  <a:lnTo>
                    <a:pt x="6380" y="2303"/>
                  </a:lnTo>
                  <a:lnTo>
                    <a:pt x="6392" y="2310"/>
                  </a:lnTo>
                  <a:lnTo>
                    <a:pt x="6408" y="2319"/>
                  </a:lnTo>
                  <a:lnTo>
                    <a:pt x="6424" y="2326"/>
                  </a:lnTo>
                  <a:lnTo>
                    <a:pt x="6436" y="2335"/>
                  </a:lnTo>
                  <a:lnTo>
                    <a:pt x="6452" y="2342"/>
                  </a:lnTo>
                  <a:lnTo>
                    <a:pt x="6463" y="2354"/>
                  </a:lnTo>
                  <a:lnTo>
                    <a:pt x="6479" y="2363"/>
                  </a:lnTo>
                  <a:lnTo>
                    <a:pt x="6495" y="2370"/>
                  </a:lnTo>
                  <a:lnTo>
                    <a:pt x="6507" y="2377"/>
                  </a:lnTo>
                  <a:lnTo>
                    <a:pt x="6522" y="2386"/>
                  </a:lnTo>
                  <a:lnTo>
                    <a:pt x="6535" y="2398"/>
                  </a:lnTo>
                  <a:lnTo>
                    <a:pt x="6550" y="2405"/>
                  </a:lnTo>
                  <a:lnTo>
                    <a:pt x="6562" y="2414"/>
                  </a:lnTo>
                  <a:lnTo>
                    <a:pt x="6577" y="2421"/>
                  </a:lnTo>
                  <a:lnTo>
                    <a:pt x="6593" y="2430"/>
                  </a:lnTo>
                  <a:lnTo>
                    <a:pt x="6605" y="2437"/>
                  </a:lnTo>
                  <a:lnTo>
                    <a:pt x="6621" y="2445"/>
                  </a:lnTo>
                  <a:lnTo>
                    <a:pt x="6637" y="2453"/>
                  </a:lnTo>
                  <a:lnTo>
                    <a:pt x="6649" y="2461"/>
                  </a:lnTo>
                  <a:lnTo>
                    <a:pt x="6665" y="2469"/>
                  </a:lnTo>
                  <a:lnTo>
                    <a:pt x="6681" y="2472"/>
                  </a:lnTo>
                  <a:lnTo>
                    <a:pt x="6697" y="2481"/>
                  </a:lnTo>
                  <a:lnTo>
                    <a:pt x="6713" y="2485"/>
                  </a:lnTo>
                  <a:lnTo>
                    <a:pt x="6728" y="2493"/>
                  </a:lnTo>
                  <a:lnTo>
                    <a:pt x="6744" y="2497"/>
                  </a:lnTo>
                  <a:lnTo>
                    <a:pt x="6760" y="2500"/>
                  </a:lnTo>
                  <a:lnTo>
                    <a:pt x="6776" y="2504"/>
                  </a:lnTo>
                  <a:lnTo>
                    <a:pt x="6792" y="2509"/>
                  </a:lnTo>
                  <a:lnTo>
                    <a:pt x="6811" y="2513"/>
                  </a:lnTo>
                  <a:lnTo>
                    <a:pt x="6827" y="2513"/>
                  </a:lnTo>
                  <a:lnTo>
                    <a:pt x="6843" y="2516"/>
                  </a:lnTo>
                  <a:lnTo>
                    <a:pt x="6863" y="2516"/>
                  </a:lnTo>
                  <a:lnTo>
                    <a:pt x="6878" y="2516"/>
                  </a:lnTo>
                  <a:lnTo>
                    <a:pt x="6899" y="2516"/>
                  </a:lnTo>
                  <a:lnTo>
                    <a:pt x="6918" y="2516"/>
                  </a:lnTo>
                  <a:lnTo>
                    <a:pt x="6938" y="2516"/>
                  </a:lnTo>
                  <a:lnTo>
                    <a:pt x="6958" y="2513"/>
                  </a:lnTo>
                  <a:lnTo>
                    <a:pt x="6977" y="2509"/>
                  </a:lnTo>
                  <a:lnTo>
                    <a:pt x="6998" y="2504"/>
                  </a:lnTo>
                  <a:lnTo>
                    <a:pt x="7017" y="2500"/>
                  </a:lnTo>
                  <a:lnTo>
                    <a:pt x="7033" y="2497"/>
                  </a:lnTo>
                  <a:lnTo>
                    <a:pt x="7049" y="2493"/>
                  </a:lnTo>
                  <a:lnTo>
                    <a:pt x="7065" y="2488"/>
                  </a:lnTo>
                  <a:lnTo>
                    <a:pt x="7084" y="2481"/>
                  </a:lnTo>
                  <a:lnTo>
                    <a:pt x="7100" y="2477"/>
                  </a:lnTo>
                  <a:lnTo>
                    <a:pt x="7116" y="2469"/>
                  </a:lnTo>
                  <a:lnTo>
                    <a:pt x="7132" y="2465"/>
                  </a:lnTo>
                  <a:lnTo>
                    <a:pt x="7148" y="2457"/>
                  </a:lnTo>
                  <a:lnTo>
                    <a:pt x="7163" y="2453"/>
                  </a:lnTo>
                  <a:lnTo>
                    <a:pt x="7183" y="2445"/>
                  </a:lnTo>
                  <a:lnTo>
                    <a:pt x="7199" y="2437"/>
                  </a:lnTo>
                  <a:lnTo>
                    <a:pt x="7215" y="2430"/>
                  </a:lnTo>
                  <a:lnTo>
                    <a:pt x="7231" y="2421"/>
                  </a:lnTo>
                  <a:lnTo>
                    <a:pt x="7246" y="2414"/>
                  </a:lnTo>
                  <a:lnTo>
                    <a:pt x="7262" y="2405"/>
                  </a:lnTo>
                  <a:lnTo>
                    <a:pt x="7278" y="2398"/>
                  </a:lnTo>
                  <a:lnTo>
                    <a:pt x="7294" y="2390"/>
                  </a:lnTo>
                  <a:lnTo>
                    <a:pt x="7310" y="2382"/>
                  </a:lnTo>
                  <a:lnTo>
                    <a:pt x="7322" y="2374"/>
                  </a:lnTo>
                  <a:lnTo>
                    <a:pt x="7338" y="2366"/>
                  </a:lnTo>
                  <a:lnTo>
                    <a:pt x="7354" y="2354"/>
                  </a:lnTo>
                  <a:lnTo>
                    <a:pt x="7369" y="2347"/>
                  </a:lnTo>
                  <a:lnTo>
                    <a:pt x="7385" y="2338"/>
                  </a:lnTo>
                  <a:lnTo>
                    <a:pt x="7397" y="2326"/>
                  </a:lnTo>
                  <a:lnTo>
                    <a:pt x="7413" y="2319"/>
                  </a:lnTo>
                  <a:lnTo>
                    <a:pt x="7429" y="2307"/>
                  </a:lnTo>
                  <a:lnTo>
                    <a:pt x="7441" y="2298"/>
                  </a:lnTo>
                  <a:lnTo>
                    <a:pt x="7457" y="2287"/>
                  </a:lnTo>
                  <a:lnTo>
                    <a:pt x="7473" y="2279"/>
                  </a:lnTo>
                  <a:lnTo>
                    <a:pt x="7484" y="2268"/>
                  </a:lnTo>
                  <a:lnTo>
                    <a:pt x="7500" y="2259"/>
                  </a:lnTo>
                  <a:lnTo>
                    <a:pt x="7512" y="2247"/>
                  </a:lnTo>
                  <a:lnTo>
                    <a:pt x="7524" y="2240"/>
                  </a:lnTo>
                  <a:lnTo>
                    <a:pt x="7540" y="2227"/>
                  </a:lnTo>
                  <a:lnTo>
                    <a:pt x="7551" y="2220"/>
                  </a:lnTo>
                  <a:lnTo>
                    <a:pt x="7563" y="2208"/>
                  </a:lnTo>
                  <a:lnTo>
                    <a:pt x="7575" y="2196"/>
                  </a:lnTo>
                  <a:lnTo>
                    <a:pt x="7587" y="2188"/>
                  </a:lnTo>
                  <a:lnTo>
                    <a:pt x="7599" y="2176"/>
                  </a:lnTo>
                  <a:lnTo>
                    <a:pt x="7611" y="2168"/>
                  </a:lnTo>
                  <a:lnTo>
                    <a:pt x="7623" y="2157"/>
                  </a:lnTo>
                  <a:lnTo>
                    <a:pt x="7630" y="2148"/>
                  </a:lnTo>
                  <a:lnTo>
                    <a:pt x="7642" y="2141"/>
                  </a:lnTo>
                  <a:lnTo>
                    <a:pt x="7654" y="2129"/>
                  </a:lnTo>
                  <a:lnTo>
                    <a:pt x="7667" y="2120"/>
                  </a:lnTo>
                  <a:lnTo>
                    <a:pt x="7678" y="2109"/>
                  </a:lnTo>
                  <a:lnTo>
                    <a:pt x="7694" y="2097"/>
                  </a:lnTo>
                  <a:lnTo>
                    <a:pt x="7706" y="2085"/>
                  </a:lnTo>
                  <a:lnTo>
                    <a:pt x="7722" y="2073"/>
                  </a:lnTo>
                  <a:lnTo>
                    <a:pt x="7737" y="2062"/>
                  </a:lnTo>
                  <a:lnTo>
                    <a:pt x="7753" y="2046"/>
                  </a:lnTo>
                  <a:lnTo>
                    <a:pt x="7769" y="2034"/>
                  </a:lnTo>
                  <a:lnTo>
                    <a:pt x="7785" y="2022"/>
                  </a:lnTo>
                  <a:lnTo>
                    <a:pt x="7801" y="2009"/>
                  </a:lnTo>
                  <a:lnTo>
                    <a:pt x="7817" y="1994"/>
                  </a:lnTo>
                  <a:lnTo>
                    <a:pt x="7832" y="1982"/>
                  </a:lnTo>
                  <a:lnTo>
                    <a:pt x="7852" y="1970"/>
                  </a:lnTo>
                  <a:lnTo>
                    <a:pt x="7868" y="1954"/>
                  </a:lnTo>
                  <a:lnTo>
                    <a:pt x="7884" y="1942"/>
                  </a:lnTo>
                  <a:lnTo>
                    <a:pt x="7899" y="1930"/>
                  </a:lnTo>
                  <a:lnTo>
                    <a:pt x="7915" y="1919"/>
                  </a:lnTo>
                  <a:lnTo>
                    <a:pt x="7931" y="1907"/>
                  </a:lnTo>
                  <a:lnTo>
                    <a:pt x="7952" y="1895"/>
                  </a:lnTo>
                  <a:lnTo>
                    <a:pt x="7968" y="1884"/>
                  </a:lnTo>
                  <a:lnTo>
                    <a:pt x="7979" y="1872"/>
                  </a:lnTo>
                  <a:lnTo>
                    <a:pt x="7994" y="1863"/>
                  </a:lnTo>
                  <a:lnTo>
                    <a:pt x="8010" y="1852"/>
                  </a:lnTo>
                  <a:lnTo>
                    <a:pt x="8026" y="1844"/>
                  </a:lnTo>
                  <a:lnTo>
                    <a:pt x="8038" y="1835"/>
                  </a:lnTo>
                  <a:lnTo>
                    <a:pt x="8054" y="1828"/>
                  </a:lnTo>
                  <a:lnTo>
                    <a:pt x="8066" y="1824"/>
                  </a:lnTo>
                  <a:lnTo>
                    <a:pt x="8077" y="1816"/>
                  </a:lnTo>
                  <a:lnTo>
                    <a:pt x="8090" y="1812"/>
                  </a:lnTo>
                  <a:lnTo>
                    <a:pt x="8098" y="1808"/>
                  </a:lnTo>
                  <a:lnTo>
                    <a:pt x="8109" y="1803"/>
                  </a:lnTo>
                  <a:lnTo>
                    <a:pt x="8117" y="1803"/>
                  </a:lnTo>
                  <a:lnTo>
                    <a:pt x="8125" y="1803"/>
                  </a:lnTo>
                  <a:lnTo>
                    <a:pt x="8133" y="1803"/>
                  </a:lnTo>
                  <a:lnTo>
                    <a:pt x="8137" y="1803"/>
                  </a:lnTo>
                  <a:lnTo>
                    <a:pt x="8145" y="1808"/>
                  </a:lnTo>
                  <a:lnTo>
                    <a:pt x="8149" y="1812"/>
                  </a:lnTo>
                  <a:lnTo>
                    <a:pt x="8157" y="1819"/>
                  </a:lnTo>
                  <a:lnTo>
                    <a:pt x="8161" y="1828"/>
                  </a:lnTo>
                  <a:lnTo>
                    <a:pt x="8161" y="1835"/>
                  </a:lnTo>
                  <a:lnTo>
                    <a:pt x="8165" y="1844"/>
                  </a:lnTo>
                  <a:lnTo>
                    <a:pt x="8165" y="1856"/>
                  </a:lnTo>
                  <a:lnTo>
                    <a:pt x="8165" y="1863"/>
                  </a:lnTo>
                  <a:lnTo>
                    <a:pt x="8161" y="1875"/>
                  </a:lnTo>
                  <a:lnTo>
                    <a:pt x="8161" y="1887"/>
                  </a:lnTo>
                  <a:lnTo>
                    <a:pt x="8157" y="1898"/>
                  </a:lnTo>
                  <a:lnTo>
                    <a:pt x="8153" y="1911"/>
                  </a:lnTo>
                  <a:lnTo>
                    <a:pt x="8149" y="1923"/>
                  </a:lnTo>
                  <a:lnTo>
                    <a:pt x="8145" y="1939"/>
                  </a:lnTo>
                  <a:lnTo>
                    <a:pt x="8141" y="1951"/>
                  </a:lnTo>
                  <a:lnTo>
                    <a:pt x="8133" y="1962"/>
                  </a:lnTo>
                  <a:lnTo>
                    <a:pt x="8130" y="1978"/>
                  </a:lnTo>
                  <a:lnTo>
                    <a:pt x="8121" y="1990"/>
                  </a:lnTo>
                  <a:lnTo>
                    <a:pt x="8114" y="2006"/>
                  </a:lnTo>
                  <a:lnTo>
                    <a:pt x="8105" y="2022"/>
                  </a:lnTo>
                  <a:lnTo>
                    <a:pt x="8098" y="2034"/>
                  </a:lnTo>
                  <a:lnTo>
                    <a:pt x="8090" y="2049"/>
                  </a:lnTo>
                  <a:lnTo>
                    <a:pt x="8082" y="2062"/>
                  </a:lnTo>
                  <a:lnTo>
                    <a:pt x="8074" y="2077"/>
                  </a:lnTo>
                  <a:lnTo>
                    <a:pt x="8066" y="2089"/>
                  </a:lnTo>
                  <a:lnTo>
                    <a:pt x="8058" y="2101"/>
                  </a:lnTo>
                  <a:lnTo>
                    <a:pt x="8047" y="2113"/>
                  </a:lnTo>
                  <a:lnTo>
                    <a:pt x="8038" y="2125"/>
                  </a:lnTo>
                  <a:lnTo>
                    <a:pt x="8031" y="2136"/>
                  </a:lnTo>
                  <a:lnTo>
                    <a:pt x="8022" y="2148"/>
                  </a:lnTo>
                  <a:lnTo>
                    <a:pt x="8014" y="2160"/>
                  </a:lnTo>
                  <a:lnTo>
                    <a:pt x="8010" y="2168"/>
                  </a:lnTo>
                  <a:lnTo>
                    <a:pt x="8003" y="2180"/>
                  </a:lnTo>
                  <a:lnTo>
                    <a:pt x="7994" y="2188"/>
                  </a:lnTo>
                  <a:lnTo>
                    <a:pt x="7991" y="2196"/>
                  </a:lnTo>
                  <a:lnTo>
                    <a:pt x="7987" y="2204"/>
                  </a:lnTo>
                  <a:lnTo>
                    <a:pt x="7979" y="2208"/>
                  </a:lnTo>
                  <a:lnTo>
                    <a:pt x="7975" y="2212"/>
                  </a:lnTo>
                  <a:lnTo>
                    <a:pt x="7971" y="2215"/>
                  </a:lnTo>
                  <a:lnTo>
                    <a:pt x="7971" y="2220"/>
                  </a:lnTo>
                  <a:lnTo>
                    <a:pt x="7968" y="2220"/>
                  </a:lnTo>
                  <a:lnTo>
                    <a:pt x="7283" y="2726"/>
                  </a:lnTo>
                  <a:lnTo>
                    <a:pt x="8897" y="3562"/>
                  </a:lnTo>
                  <a:lnTo>
                    <a:pt x="10614" y="4432"/>
                  </a:lnTo>
                  <a:lnTo>
                    <a:pt x="10619" y="4432"/>
                  </a:lnTo>
                  <a:lnTo>
                    <a:pt x="10623" y="4432"/>
                  </a:lnTo>
                  <a:lnTo>
                    <a:pt x="10626" y="4432"/>
                  </a:lnTo>
                  <a:lnTo>
                    <a:pt x="10635" y="4432"/>
                  </a:lnTo>
                  <a:lnTo>
                    <a:pt x="10639" y="4436"/>
                  </a:lnTo>
                  <a:lnTo>
                    <a:pt x="10646" y="4436"/>
                  </a:lnTo>
                  <a:lnTo>
                    <a:pt x="10651" y="4436"/>
                  </a:lnTo>
                  <a:lnTo>
                    <a:pt x="10658" y="4436"/>
                  </a:lnTo>
                  <a:lnTo>
                    <a:pt x="10670" y="4436"/>
                  </a:lnTo>
                  <a:lnTo>
                    <a:pt x="10678" y="4440"/>
                  </a:lnTo>
                  <a:lnTo>
                    <a:pt x="10686" y="4440"/>
                  </a:lnTo>
                  <a:lnTo>
                    <a:pt x="10698" y="4440"/>
                  </a:lnTo>
                  <a:lnTo>
                    <a:pt x="10709" y="4440"/>
                  </a:lnTo>
                  <a:lnTo>
                    <a:pt x="10721" y="4440"/>
                  </a:lnTo>
                  <a:lnTo>
                    <a:pt x="10734" y="4440"/>
                  </a:lnTo>
                  <a:lnTo>
                    <a:pt x="10746" y="4440"/>
                  </a:lnTo>
                  <a:lnTo>
                    <a:pt x="10757" y="4440"/>
                  </a:lnTo>
                  <a:lnTo>
                    <a:pt x="10773" y="4440"/>
                  </a:lnTo>
                  <a:lnTo>
                    <a:pt x="10785" y="4440"/>
                  </a:lnTo>
                  <a:lnTo>
                    <a:pt x="10801" y="4440"/>
                  </a:lnTo>
                  <a:lnTo>
                    <a:pt x="10813" y="4436"/>
                  </a:lnTo>
                  <a:lnTo>
                    <a:pt x="10829" y="4436"/>
                  </a:lnTo>
                  <a:lnTo>
                    <a:pt x="10844" y="4436"/>
                  </a:lnTo>
                  <a:lnTo>
                    <a:pt x="10857" y="4432"/>
                  </a:lnTo>
                  <a:lnTo>
                    <a:pt x="10872" y="4428"/>
                  </a:lnTo>
                  <a:lnTo>
                    <a:pt x="10888" y="4428"/>
                  </a:lnTo>
                  <a:lnTo>
                    <a:pt x="10904" y="4424"/>
                  </a:lnTo>
                  <a:lnTo>
                    <a:pt x="10920" y="4420"/>
                  </a:lnTo>
                  <a:lnTo>
                    <a:pt x="10936" y="4416"/>
                  </a:lnTo>
                  <a:lnTo>
                    <a:pt x="10952" y="4412"/>
                  </a:lnTo>
                  <a:lnTo>
                    <a:pt x="10967" y="4404"/>
                  </a:lnTo>
                  <a:lnTo>
                    <a:pt x="10983" y="4400"/>
                  </a:lnTo>
                  <a:lnTo>
                    <a:pt x="10994" y="4393"/>
                  </a:lnTo>
                  <a:lnTo>
                    <a:pt x="11010" y="4388"/>
                  </a:lnTo>
                  <a:lnTo>
                    <a:pt x="11026" y="4381"/>
                  </a:lnTo>
                  <a:lnTo>
                    <a:pt x="11042" y="4372"/>
                  </a:lnTo>
                  <a:lnTo>
                    <a:pt x="11058" y="4365"/>
                  </a:lnTo>
                  <a:lnTo>
                    <a:pt x="11070" y="4353"/>
                  </a:lnTo>
                  <a:lnTo>
                    <a:pt x="11086" y="4345"/>
                  </a:lnTo>
                  <a:lnTo>
                    <a:pt x="11102" y="4333"/>
                  </a:lnTo>
                  <a:lnTo>
                    <a:pt x="11114" y="4321"/>
                  </a:lnTo>
                  <a:lnTo>
                    <a:pt x="11130" y="4309"/>
                  </a:lnTo>
                  <a:lnTo>
                    <a:pt x="11145" y="4293"/>
                  </a:lnTo>
                  <a:lnTo>
                    <a:pt x="11161" y="4282"/>
                  </a:lnTo>
                  <a:lnTo>
                    <a:pt x="11177" y="4266"/>
                  </a:lnTo>
                  <a:lnTo>
                    <a:pt x="11193" y="4250"/>
                  </a:lnTo>
                  <a:lnTo>
                    <a:pt x="11209" y="4234"/>
                  </a:lnTo>
                  <a:lnTo>
                    <a:pt x="11228" y="4215"/>
                  </a:lnTo>
                  <a:lnTo>
                    <a:pt x="11244" y="4199"/>
                  </a:lnTo>
                  <a:lnTo>
                    <a:pt x="11260" y="4178"/>
                  </a:lnTo>
                  <a:lnTo>
                    <a:pt x="11276" y="4159"/>
                  </a:lnTo>
                  <a:lnTo>
                    <a:pt x="11292" y="4139"/>
                  </a:lnTo>
                  <a:lnTo>
                    <a:pt x="11311" y="4120"/>
                  </a:lnTo>
                  <a:lnTo>
                    <a:pt x="11327" y="4099"/>
                  </a:lnTo>
                  <a:lnTo>
                    <a:pt x="11343" y="4080"/>
                  </a:lnTo>
                  <a:lnTo>
                    <a:pt x="11359" y="4060"/>
                  </a:lnTo>
                  <a:lnTo>
                    <a:pt x="11375" y="4036"/>
                  </a:lnTo>
                  <a:lnTo>
                    <a:pt x="11390" y="4016"/>
                  </a:lnTo>
                  <a:lnTo>
                    <a:pt x="11403" y="3997"/>
                  </a:lnTo>
                  <a:lnTo>
                    <a:pt x="11418" y="3972"/>
                  </a:lnTo>
                  <a:lnTo>
                    <a:pt x="11431" y="3953"/>
                  </a:lnTo>
                  <a:lnTo>
                    <a:pt x="11446" y="3930"/>
                  </a:lnTo>
                  <a:lnTo>
                    <a:pt x="11457" y="3909"/>
                  </a:lnTo>
                  <a:lnTo>
                    <a:pt x="11470" y="3890"/>
                  </a:lnTo>
                  <a:lnTo>
                    <a:pt x="11482" y="3866"/>
                  </a:lnTo>
                  <a:lnTo>
                    <a:pt x="11494" y="3846"/>
                  </a:lnTo>
                  <a:lnTo>
                    <a:pt x="11505" y="3826"/>
                  </a:lnTo>
                  <a:lnTo>
                    <a:pt x="11513" y="3807"/>
                  </a:lnTo>
                  <a:lnTo>
                    <a:pt x="11521" y="3787"/>
                  </a:lnTo>
                  <a:lnTo>
                    <a:pt x="11529" y="3768"/>
                  </a:lnTo>
                  <a:lnTo>
                    <a:pt x="11537" y="3747"/>
                  </a:lnTo>
                  <a:lnTo>
                    <a:pt x="11545" y="3731"/>
                  </a:lnTo>
                  <a:lnTo>
                    <a:pt x="11549" y="3712"/>
                  </a:lnTo>
                  <a:lnTo>
                    <a:pt x="11553" y="3696"/>
                  </a:lnTo>
                  <a:lnTo>
                    <a:pt x="11557" y="3680"/>
                  </a:lnTo>
                  <a:lnTo>
                    <a:pt x="11557" y="3664"/>
                  </a:lnTo>
                  <a:lnTo>
                    <a:pt x="11561" y="3648"/>
                  </a:lnTo>
                  <a:lnTo>
                    <a:pt x="11561" y="3632"/>
                  </a:lnTo>
                  <a:lnTo>
                    <a:pt x="11557" y="3620"/>
                  </a:lnTo>
                  <a:lnTo>
                    <a:pt x="11557" y="3604"/>
                  </a:lnTo>
                  <a:lnTo>
                    <a:pt x="11553" y="3593"/>
                  </a:lnTo>
                  <a:lnTo>
                    <a:pt x="11553" y="3581"/>
                  </a:lnTo>
                  <a:lnTo>
                    <a:pt x="11549" y="3569"/>
                  </a:lnTo>
                  <a:lnTo>
                    <a:pt x="11545" y="3553"/>
                  </a:lnTo>
                  <a:lnTo>
                    <a:pt x="11541" y="3541"/>
                  </a:lnTo>
                  <a:lnTo>
                    <a:pt x="11537" y="3530"/>
                  </a:lnTo>
                  <a:lnTo>
                    <a:pt x="11533" y="3518"/>
                  </a:lnTo>
                  <a:lnTo>
                    <a:pt x="11529" y="3506"/>
                  </a:lnTo>
                  <a:lnTo>
                    <a:pt x="11526" y="3494"/>
                  </a:lnTo>
                  <a:lnTo>
                    <a:pt x="11521" y="3482"/>
                  </a:lnTo>
                  <a:lnTo>
                    <a:pt x="11517" y="3470"/>
                  </a:lnTo>
                  <a:lnTo>
                    <a:pt x="11513" y="3458"/>
                  </a:lnTo>
                  <a:lnTo>
                    <a:pt x="11510" y="3446"/>
                  </a:lnTo>
                  <a:lnTo>
                    <a:pt x="11505" y="3435"/>
                  </a:lnTo>
                  <a:lnTo>
                    <a:pt x="11501" y="3423"/>
                  </a:lnTo>
                  <a:lnTo>
                    <a:pt x="11498" y="3411"/>
                  </a:lnTo>
                  <a:lnTo>
                    <a:pt x="11489" y="3399"/>
                  </a:lnTo>
                  <a:lnTo>
                    <a:pt x="11485" y="3387"/>
                  </a:lnTo>
                  <a:lnTo>
                    <a:pt x="11482" y="3375"/>
                  </a:lnTo>
                  <a:lnTo>
                    <a:pt x="11478" y="3367"/>
                  </a:lnTo>
                  <a:lnTo>
                    <a:pt x="11473" y="3356"/>
                  </a:lnTo>
                  <a:lnTo>
                    <a:pt x="11466" y="3344"/>
                  </a:lnTo>
                  <a:lnTo>
                    <a:pt x="11462" y="3331"/>
                  </a:lnTo>
                  <a:lnTo>
                    <a:pt x="11457" y="3319"/>
                  </a:lnTo>
                  <a:lnTo>
                    <a:pt x="11454" y="3308"/>
                  </a:lnTo>
                  <a:lnTo>
                    <a:pt x="11450" y="3296"/>
                  </a:lnTo>
                  <a:lnTo>
                    <a:pt x="11446" y="3284"/>
                  </a:lnTo>
                  <a:lnTo>
                    <a:pt x="11442" y="3273"/>
                  </a:lnTo>
                  <a:lnTo>
                    <a:pt x="11438" y="3261"/>
                  </a:lnTo>
                  <a:lnTo>
                    <a:pt x="11434" y="3249"/>
                  </a:lnTo>
                  <a:lnTo>
                    <a:pt x="11431" y="3236"/>
                  </a:lnTo>
                  <a:lnTo>
                    <a:pt x="11431" y="3224"/>
                  </a:lnTo>
                  <a:lnTo>
                    <a:pt x="11426" y="3213"/>
                  </a:lnTo>
                  <a:lnTo>
                    <a:pt x="11422" y="3201"/>
                  </a:lnTo>
                  <a:lnTo>
                    <a:pt x="11422" y="3189"/>
                  </a:lnTo>
                  <a:lnTo>
                    <a:pt x="11418" y="3178"/>
                  </a:lnTo>
                  <a:lnTo>
                    <a:pt x="11418" y="3162"/>
                  </a:lnTo>
                  <a:lnTo>
                    <a:pt x="11415" y="3150"/>
                  </a:lnTo>
                  <a:lnTo>
                    <a:pt x="11415" y="3138"/>
                  </a:lnTo>
                  <a:lnTo>
                    <a:pt x="11415" y="3130"/>
                  </a:lnTo>
                  <a:lnTo>
                    <a:pt x="11415" y="3126"/>
                  </a:lnTo>
                  <a:lnTo>
                    <a:pt x="11415" y="3118"/>
                  </a:lnTo>
                  <a:lnTo>
                    <a:pt x="11415" y="3110"/>
                  </a:lnTo>
                  <a:lnTo>
                    <a:pt x="11415" y="3102"/>
                  </a:lnTo>
                  <a:lnTo>
                    <a:pt x="11415" y="3094"/>
                  </a:lnTo>
                  <a:lnTo>
                    <a:pt x="11415" y="3086"/>
                  </a:lnTo>
                  <a:lnTo>
                    <a:pt x="11415" y="3078"/>
                  </a:lnTo>
                  <a:lnTo>
                    <a:pt x="11418" y="3071"/>
                  </a:lnTo>
                  <a:lnTo>
                    <a:pt x="11418" y="3062"/>
                  </a:lnTo>
                  <a:lnTo>
                    <a:pt x="11418" y="3055"/>
                  </a:lnTo>
                  <a:lnTo>
                    <a:pt x="11422" y="3046"/>
                  </a:lnTo>
                  <a:lnTo>
                    <a:pt x="11422" y="3039"/>
                  </a:lnTo>
                  <a:lnTo>
                    <a:pt x="11426" y="3031"/>
                  </a:lnTo>
                  <a:lnTo>
                    <a:pt x="11431" y="3023"/>
                  </a:lnTo>
                  <a:lnTo>
                    <a:pt x="11434" y="3011"/>
                  </a:lnTo>
                  <a:lnTo>
                    <a:pt x="11434" y="3004"/>
                  </a:lnTo>
                  <a:lnTo>
                    <a:pt x="11438" y="2995"/>
                  </a:lnTo>
                  <a:lnTo>
                    <a:pt x="11442" y="2988"/>
                  </a:lnTo>
                  <a:lnTo>
                    <a:pt x="11450" y="2979"/>
                  </a:lnTo>
                  <a:lnTo>
                    <a:pt x="11454" y="2972"/>
                  </a:lnTo>
                  <a:lnTo>
                    <a:pt x="11457" y="2963"/>
                  </a:lnTo>
                  <a:lnTo>
                    <a:pt x="11466" y="2956"/>
                  </a:lnTo>
                  <a:lnTo>
                    <a:pt x="11470" y="2948"/>
                  </a:lnTo>
                  <a:lnTo>
                    <a:pt x="11478" y="2940"/>
                  </a:lnTo>
                  <a:lnTo>
                    <a:pt x="11485" y="2935"/>
                  </a:lnTo>
                  <a:lnTo>
                    <a:pt x="11494" y="2928"/>
                  </a:lnTo>
                  <a:lnTo>
                    <a:pt x="11501" y="2920"/>
                  </a:lnTo>
                  <a:lnTo>
                    <a:pt x="11510" y="2916"/>
                  </a:lnTo>
                  <a:lnTo>
                    <a:pt x="11517" y="2909"/>
                  </a:lnTo>
                  <a:lnTo>
                    <a:pt x="11526" y="2904"/>
                  </a:lnTo>
                  <a:lnTo>
                    <a:pt x="11537" y="2900"/>
                  </a:lnTo>
                  <a:lnTo>
                    <a:pt x="11549" y="2896"/>
                  </a:lnTo>
                  <a:lnTo>
                    <a:pt x="11561" y="2893"/>
                  </a:lnTo>
                  <a:lnTo>
                    <a:pt x="11573" y="2888"/>
                  </a:lnTo>
                  <a:lnTo>
                    <a:pt x="11584" y="2884"/>
                  </a:lnTo>
                  <a:lnTo>
                    <a:pt x="11596" y="2881"/>
                  </a:lnTo>
                  <a:lnTo>
                    <a:pt x="11608" y="2881"/>
                  </a:lnTo>
                  <a:lnTo>
                    <a:pt x="11624" y="2881"/>
                  </a:lnTo>
                  <a:lnTo>
                    <a:pt x="11640" y="2877"/>
                  </a:lnTo>
                  <a:lnTo>
                    <a:pt x="11656" y="2877"/>
                  </a:lnTo>
                  <a:lnTo>
                    <a:pt x="11667" y="2881"/>
                  </a:lnTo>
                  <a:lnTo>
                    <a:pt x="11683" y="2881"/>
                  </a:lnTo>
                  <a:lnTo>
                    <a:pt x="11695" y="2881"/>
                  </a:lnTo>
                  <a:lnTo>
                    <a:pt x="11711" y="2884"/>
                  </a:lnTo>
                  <a:lnTo>
                    <a:pt x="11723" y="2888"/>
                  </a:lnTo>
                  <a:lnTo>
                    <a:pt x="11735" y="2893"/>
                  </a:lnTo>
                  <a:lnTo>
                    <a:pt x="11751" y="2896"/>
                  </a:lnTo>
                  <a:lnTo>
                    <a:pt x="11762" y="2900"/>
                  </a:lnTo>
                  <a:lnTo>
                    <a:pt x="11771" y="2909"/>
                  </a:lnTo>
                  <a:lnTo>
                    <a:pt x="11783" y="2912"/>
                  </a:lnTo>
                  <a:lnTo>
                    <a:pt x="11794" y="2920"/>
                  </a:lnTo>
                  <a:lnTo>
                    <a:pt x="11806" y="2928"/>
                  </a:lnTo>
                  <a:lnTo>
                    <a:pt x="11814" y="2932"/>
                  </a:lnTo>
                  <a:lnTo>
                    <a:pt x="11825" y="2940"/>
                  </a:lnTo>
                  <a:lnTo>
                    <a:pt x="11834" y="2948"/>
                  </a:lnTo>
                  <a:lnTo>
                    <a:pt x="11841" y="2956"/>
                  </a:lnTo>
                  <a:lnTo>
                    <a:pt x="11853" y="2963"/>
                  </a:lnTo>
                  <a:lnTo>
                    <a:pt x="11862" y="2972"/>
                  </a:lnTo>
                  <a:lnTo>
                    <a:pt x="11869" y="2979"/>
                  </a:lnTo>
                  <a:lnTo>
                    <a:pt x="11878" y="2988"/>
                  </a:lnTo>
                  <a:lnTo>
                    <a:pt x="11881" y="2995"/>
                  </a:lnTo>
                  <a:lnTo>
                    <a:pt x="11889" y="3004"/>
                  </a:lnTo>
                  <a:lnTo>
                    <a:pt x="11897" y="3011"/>
                  </a:lnTo>
                  <a:lnTo>
                    <a:pt x="11901" y="3019"/>
                  </a:lnTo>
                  <a:lnTo>
                    <a:pt x="11909" y="3027"/>
                  </a:lnTo>
                  <a:lnTo>
                    <a:pt x="11913" y="3035"/>
                  </a:lnTo>
                  <a:lnTo>
                    <a:pt x="11917" y="3043"/>
                  </a:lnTo>
                  <a:lnTo>
                    <a:pt x="11921" y="3051"/>
                  </a:lnTo>
                  <a:lnTo>
                    <a:pt x="11925" y="3055"/>
                  </a:lnTo>
                  <a:lnTo>
                    <a:pt x="11929" y="3062"/>
                  </a:lnTo>
                  <a:lnTo>
                    <a:pt x="11933" y="3067"/>
                  </a:lnTo>
                  <a:lnTo>
                    <a:pt x="11936" y="3074"/>
                  </a:lnTo>
                  <a:lnTo>
                    <a:pt x="11941" y="3078"/>
                  </a:lnTo>
                  <a:lnTo>
                    <a:pt x="11941" y="3083"/>
                  </a:lnTo>
                  <a:lnTo>
                    <a:pt x="11945" y="3086"/>
                  </a:lnTo>
                  <a:lnTo>
                    <a:pt x="11945" y="3090"/>
                  </a:lnTo>
                  <a:lnTo>
                    <a:pt x="11948" y="3094"/>
                  </a:lnTo>
                  <a:lnTo>
                    <a:pt x="11957" y="3118"/>
                  </a:lnTo>
                  <a:lnTo>
                    <a:pt x="11961" y="3138"/>
                  </a:lnTo>
                  <a:lnTo>
                    <a:pt x="11968" y="3157"/>
                  </a:lnTo>
                  <a:lnTo>
                    <a:pt x="11976" y="3178"/>
                  </a:lnTo>
                  <a:lnTo>
                    <a:pt x="11980" y="3197"/>
                  </a:lnTo>
                  <a:lnTo>
                    <a:pt x="11989" y="3217"/>
                  </a:lnTo>
                  <a:lnTo>
                    <a:pt x="11996" y="3240"/>
                  </a:lnTo>
                  <a:lnTo>
                    <a:pt x="12000" y="3261"/>
                  </a:lnTo>
                  <a:lnTo>
                    <a:pt x="12008" y="3280"/>
                  </a:lnTo>
                  <a:lnTo>
                    <a:pt x="12012" y="3300"/>
                  </a:lnTo>
                  <a:lnTo>
                    <a:pt x="12016" y="3324"/>
                  </a:lnTo>
                  <a:lnTo>
                    <a:pt x="12020" y="3344"/>
                  </a:lnTo>
                  <a:lnTo>
                    <a:pt x="12028" y="3363"/>
                  </a:lnTo>
                  <a:lnTo>
                    <a:pt x="12031" y="3387"/>
                  </a:lnTo>
                  <a:lnTo>
                    <a:pt x="12036" y="3407"/>
                  </a:lnTo>
                  <a:lnTo>
                    <a:pt x="12040" y="3427"/>
                  </a:lnTo>
                  <a:lnTo>
                    <a:pt x="12040" y="3451"/>
                  </a:lnTo>
                  <a:lnTo>
                    <a:pt x="12044" y="3470"/>
                  </a:lnTo>
                  <a:lnTo>
                    <a:pt x="12044" y="3490"/>
                  </a:lnTo>
                  <a:lnTo>
                    <a:pt x="12047" y="3514"/>
                  </a:lnTo>
                  <a:lnTo>
                    <a:pt x="12047" y="3534"/>
                  </a:lnTo>
                  <a:lnTo>
                    <a:pt x="12047" y="3553"/>
                  </a:lnTo>
                  <a:lnTo>
                    <a:pt x="12047" y="3577"/>
                  </a:lnTo>
                  <a:lnTo>
                    <a:pt x="12047" y="3597"/>
                  </a:lnTo>
                  <a:lnTo>
                    <a:pt x="12044" y="3620"/>
                  </a:lnTo>
                  <a:lnTo>
                    <a:pt x="12044" y="3641"/>
                  </a:lnTo>
                  <a:lnTo>
                    <a:pt x="12040" y="3660"/>
                  </a:lnTo>
                  <a:lnTo>
                    <a:pt x="12036" y="3684"/>
                  </a:lnTo>
                  <a:lnTo>
                    <a:pt x="12031" y="3703"/>
                  </a:lnTo>
                  <a:lnTo>
                    <a:pt x="12028" y="3724"/>
                  </a:lnTo>
                  <a:lnTo>
                    <a:pt x="12020" y="3747"/>
                  </a:lnTo>
                  <a:lnTo>
                    <a:pt x="12016" y="3768"/>
                  </a:lnTo>
                  <a:lnTo>
                    <a:pt x="12008" y="3787"/>
                  </a:lnTo>
                  <a:lnTo>
                    <a:pt x="12000" y="3810"/>
                  </a:lnTo>
                  <a:lnTo>
                    <a:pt x="11989" y="3830"/>
                  </a:lnTo>
                  <a:lnTo>
                    <a:pt x="11980" y="3850"/>
                  </a:lnTo>
                  <a:lnTo>
                    <a:pt x="11968" y="3874"/>
                  </a:lnTo>
                  <a:lnTo>
                    <a:pt x="11957" y="3893"/>
                  </a:lnTo>
                  <a:lnTo>
                    <a:pt x="11941" y="3914"/>
                  </a:lnTo>
                  <a:lnTo>
                    <a:pt x="11925" y="3933"/>
                  </a:lnTo>
                  <a:lnTo>
                    <a:pt x="11917" y="3949"/>
                  </a:lnTo>
                  <a:lnTo>
                    <a:pt x="11901" y="3965"/>
                  </a:lnTo>
                  <a:lnTo>
                    <a:pt x="11889" y="3981"/>
                  </a:lnTo>
                  <a:lnTo>
                    <a:pt x="11873" y="3997"/>
                  </a:lnTo>
                  <a:lnTo>
                    <a:pt x="11853" y="4013"/>
                  </a:lnTo>
                  <a:lnTo>
                    <a:pt x="11834" y="4028"/>
                  </a:lnTo>
                  <a:lnTo>
                    <a:pt x="11818" y="4044"/>
                  </a:lnTo>
                  <a:lnTo>
                    <a:pt x="11794" y="4064"/>
                  </a:lnTo>
                  <a:lnTo>
                    <a:pt x="11774" y="4080"/>
                  </a:lnTo>
                  <a:lnTo>
                    <a:pt x="11751" y="4099"/>
                  </a:lnTo>
                  <a:lnTo>
                    <a:pt x="11727" y="4115"/>
                  </a:lnTo>
                  <a:lnTo>
                    <a:pt x="11707" y="4136"/>
                  </a:lnTo>
                  <a:lnTo>
                    <a:pt x="11683" y="4155"/>
                  </a:lnTo>
                  <a:lnTo>
                    <a:pt x="11660" y="4171"/>
                  </a:lnTo>
                  <a:lnTo>
                    <a:pt x="11635" y="4191"/>
                  </a:lnTo>
                  <a:lnTo>
                    <a:pt x="11612" y="4210"/>
                  </a:lnTo>
                  <a:lnTo>
                    <a:pt x="11589" y="4231"/>
                  </a:lnTo>
                  <a:lnTo>
                    <a:pt x="11565" y="4245"/>
                  </a:lnTo>
                  <a:lnTo>
                    <a:pt x="11541" y="4266"/>
                  </a:lnTo>
                  <a:lnTo>
                    <a:pt x="11517" y="4286"/>
                  </a:lnTo>
                  <a:lnTo>
                    <a:pt x="11498" y="4305"/>
                  </a:lnTo>
                  <a:lnTo>
                    <a:pt x="11473" y="4321"/>
                  </a:lnTo>
                  <a:lnTo>
                    <a:pt x="11454" y="4340"/>
                  </a:lnTo>
                  <a:lnTo>
                    <a:pt x="11438" y="4361"/>
                  </a:lnTo>
                  <a:lnTo>
                    <a:pt x="11418" y="4377"/>
                  </a:lnTo>
                  <a:lnTo>
                    <a:pt x="11403" y="4396"/>
                  </a:lnTo>
                  <a:lnTo>
                    <a:pt x="11387" y="4412"/>
                  </a:lnTo>
                  <a:lnTo>
                    <a:pt x="11375" y="4432"/>
                  </a:lnTo>
                  <a:lnTo>
                    <a:pt x="11362" y="4448"/>
                  </a:lnTo>
                  <a:lnTo>
                    <a:pt x="11355" y="4463"/>
                  </a:lnTo>
                  <a:lnTo>
                    <a:pt x="11347" y="4479"/>
                  </a:lnTo>
                  <a:lnTo>
                    <a:pt x="11339" y="4495"/>
                  </a:lnTo>
                  <a:lnTo>
                    <a:pt x="11335" y="4511"/>
                  </a:lnTo>
                  <a:lnTo>
                    <a:pt x="11335" y="4527"/>
                  </a:lnTo>
                  <a:lnTo>
                    <a:pt x="11335" y="4539"/>
                  </a:lnTo>
                  <a:lnTo>
                    <a:pt x="11343" y="4555"/>
                  </a:lnTo>
                  <a:lnTo>
                    <a:pt x="11347" y="4567"/>
                  </a:lnTo>
                  <a:lnTo>
                    <a:pt x="11359" y="4578"/>
                  </a:lnTo>
                  <a:lnTo>
                    <a:pt x="11371" y="4590"/>
                  </a:lnTo>
                  <a:lnTo>
                    <a:pt x="11387" y="4602"/>
                  </a:lnTo>
                  <a:lnTo>
                    <a:pt x="11431" y="4626"/>
                  </a:lnTo>
                  <a:lnTo>
                    <a:pt x="11473" y="4650"/>
                  </a:lnTo>
                  <a:lnTo>
                    <a:pt x="11517" y="4669"/>
                  </a:lnTo>
                  <a:lnTo>
                    <a:pt x="11568" y="4694"/>
                  </a:lnTo>
                  <a:lnTo>
                    <a:pt x="11621" y="4713"/>
                  </a:lnTo>
                  <a:lnTo>
                    <a:pt x="11672" y="4733"/>
                  </a:lnTo>
                  <a:lnTo>
                    <a:pt x="11727" y="4749"/>
                  </a:lnTo>
                  <a:lnTo>
                    <a:pt x="11783" y="4768"/>
                  </a:lnTo>
                  <a:lnTo>
                    <a:pt x="11841" y="4784"/>
                  </a:lnTo>
                  <a:lnTo>
                    <a:pt x="11901" y="4800"/>
                  </a:lnTo>
                  <a:lnTo>
                    <a:pt x="11961" y="4816"/>
                  </a:lnTo>
                  <a:lnTo>
                    <a:pt x="12024" y="4832"/>
                  </a:lnTo>
                  <a:lnTo>
                    <a:pt x="12087" y="4844"/>
                  </a:lnTo>
                  <a:lnTo>
                    <a:pt x="12151" y="4859"/>
                  </a:lnTo>
                  <a:lnTo>
                    <a:pt x="12214" y="4872"/>
                  </a:lnTo>
                  <a:lnTo>
                    <a:pt x="12277" y="4883"/>
                  </a:lnTo>
                  <a:lnTo>
                    <a:pt x="12341" y="4895"/>
                  </a:lnTo>
                  <a:lnTo>
                    <a:pt x="12404" y="4903"/>
                  </a:lnTo>
                  <a:lnTo>
                    <a:pt x="12467" y="4914"/>
                  </a:lnTo>
                  <a:lnTo>
                    <a:pt x="12531" y="4923"/>
                  </a:lnTo>
                  <a:lnTo>
                    <a:pt x="12594" y="4935"/>
                  </a:lnTo>
                  <a:lnTo>
                    <a:pt x="12653" y="4942"/>
                  </a:lnTo>
                  <a:lnTo>
                    <a:pt x="12712" y="4951"/>
                  </a:lnTo>
                  <a:lnTo>
                    <a:pt x="12772" y="4955"/>
                  </a:lnTo>
                  <a:lnTo>
                    <a:pt x="12827" y="4962"/>
                  </a:lnTo>
                  <a:lnTo>
                    <a:pt x="12883" y="4970"/>
                  </a:lnTo>
                  <a:lnTo>
                    <a:pt x="12934" y="4974"/>
                  </a:lnTo>
                  <a:lnTo>
                    <a:pt x="12985" y="4978"/>
                  </a:lnTo>
                  <a:lnTo>
                    <a:pt x="13033" y="4982"/>
                  </a:lnTo>
                  <a:lnTo>
                    <a:pt x="13080" y="4986"/>
                  </a:lnTo>
                  <a:lnTo>
                    <a:pt x="13124" y="4990"/>
                  </a:lnTo>
                  <a:lnTo>
                    <a:pt x="13163" y="4994"/>
                  </a:lnTo>
                  <a:lnTo>
                    <a:pt x="13200" y="4998"/>
                  </a:lnTo>
                  <a:lnTo>
                    <a:pt x="13230" y="5002"/>
                  </a:lnTo>
                  <a:lnTo>
                    <a:pt x="13258" y="5002"/>
                  </a:lnTo>
                  <a:lnTo>
                    <a:pt x="13286" y="5006"/>
                  </a:lnTo>
                  <a:lnTo>
                    <a:pt x="13306" y="5006"/>
                  </a:lnTo>
                  <a:lnTo>
                    <a:pt x="13325" y="5006"/>
                  </a:lnTo>
                  <a:lnTo>
                    <a:pt x="13338" y="5006"/>
                  </a:lnTo>
                  <a:lnTo>
                    <a:pt x="13346" y="5006"/>
                  </a:lnTo>
                  <a:lnTo>
                    <a:pt x="13341" y="5002"/>
                  </a:lnTo>
                  <a:lnTo>
                    <a:pt x="13341" y="4994"/>
                  </a:lnTo>
                  <a:lnTo>
                    <a:pt x="13341" y="4978"/>
                  </a:lnTo>
                  <a:lnTo>
                    <a:pt x="13338" y="4967"/>
                  </a:lnTo>
                  <a:lnTo>
                    <a:pt x="13334" y="4946"/>
                  </a:lnTo>
                  <a:lnTo>
                    <a:pt x="13334" y="4923"/>
                  </a:lnTo>
                  <a:lnTo>
                    <a:pt x="13330" y="4899"/>
                  </a:lnTo>
                  <a:lnTo>
                    <a:pt x="13325" y="4872"/>
                  </a:lnTo>
                  <a:lnTo>
                    <a:pt x="13322" y="4844"/>
                  </a:lnTo>
                  <a:lnTo>
                    <a:pt x="13318" y="4812"/>
                  </a:lnTo>
                  <a:lnTo>
                    <a:pt x="13314" y="4777"/>
                  </a:lnTo>
                  <a:lnTo>
                    <a:pt x="13310" y="4745"/>
                  </a:lnTo>
                  <a:lnTo>
                    <a:pt x="13306" y="4705"/>
                  </a:lnTo>
                  <a:lnTo>
                    <a:pt x="13302" y="4666"/>
                  </a:lnTo>
                  <a:lnTo>
                    <a:pt x="13299" y="4626"/>
                  </a:lnTo>
                  <a:lnTo>
                    <a:pt x="13294" y="4586"/>
                  </a:lnTo>
                  <a:lnTo>
                    <a:pt x="13290" y="4543"/>
                  </a:lnTo>
                  <a:lnTo>
                    <a:pt x="13286" y="4499"/>
                  </a:lnTo>
                  <a:lnTo>
                    <a:pt x="13286" y="4456"/>
                  </a:lnTo>
                  <a:lnTo>
                    <a:pt x="13283" y="4409"/>
                  </a:lnTo>
                  <a:lnTo>
                    <a:pt x="13278" y="4365"/>
                  </a:lnTo>
                  <a:lnTo>
                    <a:pt x="13274" y="4317"/>
                  </a:lnTo>
                  <a:lnTo>
                    <a:pt x="13274" y="4270"/>
                  </a:lnTo>
                  <a:lnTo>
                    <a:pt x="13271" y="4226"/>
                  </a:lnTo>
                  <a:lnTo>
                    <a:pt x="13271" y="4178"/>
                  </a:lnTo>
                  <a:lnTo>
                    <a:pt x="13271" y="4131"/>
                  </a:lnTo>
                  <a:lnTo>
                    <a:pt x="13271" y="4083"/>
                  </a:lnTo>
                  <a:lnTo>
                    <a:pt x="13271" y="4041"/>
                  </a:lnTo>
                  <a:lnTo>
                    <a:pt x="13271" y="3993"/>
                  </a:lnTo>
                  <a:lnTo>
                    <a:pt x="13271" y="3949"/>
                  </a:lnTo>
                  <a:lnTo>
                    <a:pt x="13274" y="3905"/>
                  </a:lnTo>
                  <a:lnTo>
                    <a:pt x="13278" y="3862"/>
                  </a:lnTo>
                  <a:lnTo>
                    <a:pt x="13283" y="3822"/>
                  </a:lnTo>
                  <a:lnTo>
                    <a:pt x="13286" y="3779"/>
                  </a:lnTo>
                  <a:lnTo>
                    <a:pt x="13290" y="3740"/>
                  </a:lnTo>
                  <a:lnTo>
                    <a:pt x="13294" y="3703"/>
                  </a:lnTo>
                  <a:lnTo>
                    <a:pt x="13302" y="3664"/>
                  </a:lnTo>
                  <a:lnTo>
                    <a:pt x="13310" y="3632"/>
                  </a:lnTo>
                  <a:lnTo>
                    <a:pt x="13318" y="3597"/>
                  </a:lnTo>
                  <a:lnTo>
                    <a:pt x="13325" y="3565"/>
                  </a:lnTo>
                  <a:lnTo>
                    <a:pt x="13330" y="3557"/>
                  </a:lnTo>
                  <a:lnTo>
                    <a:pt x="13334" y="3546"/>
                  </a:lnTo>
                  <a:lnTo>
                    <a:pt x="13338" y="3534"/>
                  </a:lnTo>
                  <a:lnTo>
                    <a:pt x="13341" y="3522"/>
                  </a:lnTo>
                  <a:lnTo>
                    <a:pt x="13350" y="3509"/>
                  </a:lnTo>
                  <a:lnTo>
                    <a:pt x="13353" y="3498"/>
                  </a:lnTo>
                  <a:lnTo>
                    <a:pt x="13357" y="3482"/>
                  </a:lnTo>
                  <a:lnTo>
                    <a:pt x="13366" y="3470"/>
                  </a:lnTo>
                  <a:lnTo>
                    <a:pt x="13369" y="3454"/>
                  </a:lnTo>
                  <a:lnTo>
                    <a:pt x="13378" y="3439"/>
                  </a:lnTo>
                  <a:lnTo>
                    <a:pt x="13385" y="3423"/>
                  </a:lnTo>
                  <a:lnTo>
                    <a:pt x="13394" y="3411"/>
                  </a:lnTo>
                  <a:lnTo>
                    <a:pt x="13401" y="3395"/>
                  </a:lnTo>
                  <a:lnTo>
                    <a:pt x="13409" y="3379"/>
                  </a:lnTo>
                  <a:lnTo>
                    <a:pt x="13417" y="3363"/>
                  </a:lnTo>
                  <a:lnTo>
                    <a:pt x="13425" y="3347"/>
                  </a:lnTo>
                  <a:lnTo>
                    <a:pt x="13433" y="3335"/>
                  </a:lnTo>
                  <a:lnTo>
                    <a:pt x="13445" y="3319"/>
                  </a:lnTo>
                  <a:lnTo>
                    <a:pt x="13452" y="3303"/>
                  </a:lnTo>
                  <a:lnTo>
                    <a:pt x="13464" y="3292"/>
                  </a:lnTo>
                  <a:lnTo>
                    <a:pt x="13473" y="3277"/>
                  </a:lnTo>
                  <a:lnTo>
                    <a:pt x="13484" y="3264"/>
                  </a:lnTo>
                  <a:lnTo>
                    <a:pt x="13496" y="3252"/>
                  </a:lnTo>
                  <a:lnTo>
                    <a:pt x="13508" y="3240"/>
                  </a:lnTo>
                  <a:lnTo>
                    <a:pt x="13516" y="3229"/>
                  </a:lnTo>
                  <a:lnTo>
                    <a:pt x="13528" y="3217"/>
                  </a:lnTo>
                  <a:lnTo>
                    <a:pt x="13544" y="3208"/>
                  </a:lnTo>
                  <a:lnTo>
                    <a:pt x="13556" y="3201"/>
                  </a:lnTo>
                  <a:lnTo>
                    <a:pt x="13568" y="3194"/>
                  </a:lnTo>
                  <a:lnTo>
                    <a:pt x="13579" y="3185"/>
                  </a:lnTo>
                  <a:lnTo>
                    <a:pt x="13595" y="3181"/>
                  </a:lnTo>
                  <a:lnTo>
                    <a:pt x="13607" y="3173"/>
                  </a:lnTo>
                  <a:lnTo>
                    <a:pt x="13623" y="3169"/>
                  </a:lnTo>
                  <a:lnTo>
                    <a:pt x="13635" y="3169"/>
                  </a:lnTo>
                  <a:lnTo>
                    <a:pt x="13651" y="3169"/>
                  </a:lnTo>
                  <a:lnTo>
                    <a:pt x="13667" y="3169"/>
                  </a:lnTo>
                  <a:lnTo>
                    <a:pt x="13682" y="3169"/>
                  </a:lnTo>
                  <a:lnTo>
                    <a:pt x="13698" y="3173"/>
                  </a:lnTo>
                  <a:lnTo>
                    <a:pt x="13714" y="3178"/>
                  </a:lnTo>
                  <a:lnTo>
                    <a:pt x="13730" y="3185"/>
                  </a:lnTo>
                  <a:lnTo>
                    <a:pt x="13746" y="3194"/>
                  </a:lnTo>
                  <a:lnTo>
                    <a:pt x="13762" y="3201"/>
                  </a:lnTo>
                  <a:lnTo>
                    <a:pt x="13773" y="3208"/>
                  </a:lnTo>
                  <a:lnTo>
                    <a:pt x="13789" y="3217"/>
                  </a:lnTo>
                  <a:lnTo>
                    <a:pt x="13801" y="3229"/>
                  </a:lnTo>
                  <a:lnTo>
                    <a:pt x="13813" y="3240"/>
                  </a:lnTo>
                  <a:lnTo>
                    <a:pt x="13820" y="3252"/>
                  </a:lnTo>
                  <a:lnTo>
                    <a:pt x="13832" y="3264"/>
                  </a:lnTo>
                  <a:lnTo>
                    <a:pt x="13841" y="3277"/>
                  </a:lnTo>
                  <a:lnTo>
                    <a:pt x="13848" y="3289"/>
                  </a:lnTo>
                  <a:lnTo>
                    <a:pt x="13852" y="3303"/>
                  </a:lnTo>
                  <a:lnTo>
                    <a:pt x="13860" y="3316"/>
                  </a:lnTo>
                  <a:lnTo>
                    <a:pt x="13864" y="3331"/>
                  </a:lnTo>
                  <a:lnTo>
                    <a:pt x="13872" y="3347"/>
                  </a:lnTo>
                  <a:lnTo>
                    <a:pt x="13876" y="3363"/>
                  </a:lnTo>
                  <a:lnTo>
                    <a:pt x="13880" y="3379"/>
                  </a:lnTo>
                  <a:lnTo>
                    <a:pt x="13880" y="3395"/>
                  </a:lnTo>
                  <a:lnTo>
                    <a:pt x="13884" y="3411"/>
                  </a:lnTo>
                  <a:lnTo>
                    <a:pt x="13888" y="3427"/>
                  </a:lnTo>
                  <a:lnTo>
                    <a:pt x="13888" y="3442"/>
                  </a:lnTo>
                  <a:lnTo>
                    <a:pt x="13888" y="3462"/>
                  </a:lnTo>
                  <a:lnTo>
                    <a:pt x="13888" y="3478"/>
                  </a:lnTo>
                  <a:lnTo>
                    <a:pt x="13888" y="3494"/>
                  </a:lnTo>
                  <a:lnTo>
                    <a:pt x="13888" y="3514"/>
                  </a:lnTo>
                  <a:lnTo>
                    <a:pt x="13888" y="3530"/>
                  </a:lnTo>
                  <a:lnTo>
                    <a:pt x="13888" y="3546"/>
                  </a:lnTo>
                  <a:lnTo>
                    <a:pt x="13888" y="3565"/>
                  </a:lnTo>
                  <a:lnTo>
                    <a:pt x="13888" y="3581"/>
                  </a:lnTo>
                  <a:lnTo>
                    <a:pt x="13884" y="3597"/>
                  </a:lnTo>
                  <a:lnTo>
                    <a:pt x="13884" y="3617"/>
                  </a:lnTo>
                  <a:lnTo>
                    <a:pt x="13880" y="3632"/>
                  </a:lnTo>
                  <a:lnTo>
                    <a:pt x="13880" y="3648"/>
                  </a:lnTo>
                  <a:lnTo>
                    <a:pt x="13876" y="3668"/>
                  </a:lnTo>
                  <a:lnTo>
                    <a:pt x="13876" y="3684"/>
                  </a:lnTo>
                  <a:lnTo>
                    <a:pt x="13872" y="3699"/>
                  </a:lnTo>
                  <a:lnTo>
                    <a:pt x="13872" y="3715"/>
                  </a:lnTo>
                  <a:lnTo>
                    <a:pt x="13868" y="3731"/>
                  </a:lnTo>
                  <a:lnTo>
                    <a:pt x="13868" y="3747"/>
                  </a:lnTo>
                  <a:lnTo>
                    <a:pt x="13864" y="3763"/>
                  </a:lnTo>
                  <a:lnTo>
                    <a:pt x="13864" y="3775"/>
                  </a:lnTo>
                  <a:lnTo>
                    <a:pt x="13860" y="3791"/>
                  </a:lnTo>
                  <a:lnTo>
                    <a:pt x="13857" y="3810"/>
                  </a:lnTo>
                  <a:lnTo>
                    <a:pt x="13852" y="3835"/>
                  </a:lnTo>
                  <a:lnTo>
                    <a:pt x="13848" y="3858"/>
                  </a:lnTo>
                  <a:lnTo>
                    <a:pt x="13844" y="3890"/>
                  </a:lnTo>
                  <a:lnTo>
                    <a:pt x="13841" y="3921"/>
                  </a:lnTo>
                  <a:lnTo>
                    <a:pt x="13832" y="3953"/>
                  </a:lnTo>
                  <a:lnTo>
                    <a:pt x="13829" y="3988"/>
                  </a:lnTo>
                  <a:lnTo>
                    <a:pt x="13820" y="4028"/>
                  </a:lnTo>
                  <a:lnTo>
                    <a:pt x="13816" y="4068"/>
                  </a:lnTo>
                  <a:lnTo>
                    <a:pt x="13809" y="4111"/>
                  </a:lnTo>
                  <a:lnTo>
                    <a:pt x="13801" y="4155"/>
                  </a:lnTo>
                  <a:lnTo>
                    <a:pt x="13797" y="4203"/>
                  </a:lnTo>
                  <a:lnTo>
                    <a:pt x="13789" y="4250"/>
                  </a:lnTo>
                  <a:lnTo>
                    <a:pt x="13781" y="4298"/>
                  </a:lnTo>
                  <a:lnTo>
                    <a:pt x="13777" y="4345"/>
                  </a:lnTo>
                  <a:lnTo>
                    <a:pt x="13773" y="4393"/>
                  </a:lnTo>
                  <a:lnTo>
                    <a:pt x="13765" y="4444"/>
                  </a:lnTo>
                  <a:lnTo>
                    <a:pt x="13762" y="4495"/>
                  </a:lnTo>
                  <a:lnTo>
                    <a:pt x="13757" y="4543"/>
                  </a:lnTo>
                  <a:lnTo>
                    <a:pt x="13757" y="4594"/>
                  </a:lnTo>
                  <a:lnTo>
                    <a:pt x="13753" y="4645"/>
                  </a:lnTo>
                  <a:lnTo>
                    <a:pt x="13753" y="4694"/>
                  </a:lnTo>
                  <a:lnTo>
                    <a:pt x="13753" y="4745"/>
                  </a:lnTo>
                  <a:lnTo>
                    <a:pt x="13753" y="4792"/>
                  </a:lnTo>
                  <a:lnTo>
                    <a:pt x="13753" y="4840"/>
                  </a:lnTo>
                  <a:lnTo>
                    <a:pt x="13757" y="4883"/>
                  </a:lnTo>
                  <a:lnTo>
                    <a:pt x="13762" y="4927"/>
                  </a:lnTo>
                  <a:lnTo>
                    <a:pt x="13769" y="4967"/>
                  </a:lnTo>
                  <a:lnTo>
                    <a:pt x="13777" y="5006"/>
                  </a:lnTo>
                  <a:lnTo>
                    <a:pt x="13785" y="5046"/>
                  </a:lnTo>
                  <a:lnTo>
                    <a:pt x="13797" y="5081"/>
                  </a:lnTo>
                  <a:lnTo>
                    <a:pt x="13809" y="5113"/>
                  </a:lnTo>
                  <a:lnTo>
                    <a:pt x="13825" y="5141"/>
                  </a:lnTo>
                  <a:lnTo>
                    <a:pt x="13841" y="5168"/>
                  </a:lnTo>
                  <a:lnTo>
                    <a:pt x="13857" y="5187"/>
                  </a:lnTo>
                  <a:lnTo>
                    <a:pt x="13880" y="5208"/>
                  </a:lnTo>
                  <a:lnTo>
                    <a:pt x="13899" y="5224"/>
                  </a:lnTo>
                  <a:lnTo>
                    <a:pt x="13927" y="5231"/>
                  </a:lnTo>
                  <a:lnTo>
                    <a:pt x="13955" y="5240"/>
                  </a:lnTo>
                  <a:lnTo>
                    <a:pt x="13971" y="5243"/>
                  </a:lnTo>
                  <a:lnTo>
                    <a:pt x="13987" y="5243"/>
                  </a:lnTo>
                  <a:lnTo>
                    <a:pt x="14007" y="5243"/>
                  </a:lnTo>
                  <a:lnTo>
                    <a:pt x="14022" y="5247"/>
                  </a:lnTo>
                  <a:lnTo>
                    <a:pt x="14038" y="5247"/>
                  </a:lnTo>
                  <a:lnTo>
                    <a:pt x="14054" y="5247"/>
                  </a:lnTo>
                  <a:lnTo>
                    <a:pt x="14074" y="5247"/>
                  </a:lnTo>
                  <a:lnTo>
                    <a:pt x="14089" y="5247"/>
                  </a:lnTo>
                  <a:lnTo>
                    <a:pt x="14105" y="5243"/>
                  </a:lnTo>
                  <a:lnTo>
                    <a:pt x="14121" y="5243"/>
                  </a:lnTo>
                  <a:lnTo>
                    <a:pt x="14142" y="5243"/>
                  </a:lnTo>
                  <a:lnTo>
                    <a:pt x="14158" y="5240"/>
                  </a:lnTo>
                  <a:lnTo>
                    <a:pt x="14173" y="5240"/>
                  </a:lnTo>
                  <a:lnTo>
                    <a:pt x="14189" y="5235"/>
                  </a:lnTo>
                  <a:lnTo>
                    <a:pt x="14205" y="5231"/>
                  </a:lnTo>
                  <a:lnTo>
                    <a:pt x="14221" y="5231"/>
                  </a:lnTo>
                  <a:lnTo>
                    <a:pt x="14237" y="5227"/>
                  </a:lnTo>
                  <a:lnTo>
                    <a:pt x="14253" y="5224"/>
                  </a:lnTo>
                  <a:lnTo>
                    <a:pt x="14267" y="5219"/>
                  </a:lnTo>
                  <a:lnTo>
                    <a:pt x="14283" y="5215"/>
                  </a:lnTo>
                  <a:lnTo>
                    <a:pt x="14299" y="5212"/>
                  </a:lnTo>
                  <a:lnTo>
                    <a:pt x="14311" y="5208"/>
                  </a:lnTo>
                  <a:lnTo>
                    <a:pt x="14327" y="5200"/>
                  </a:lnTo>
                  <a:lnTo>
                    <a:pt x="14343" y="5196"/>
                  </a:lnTo>
                  <a:lnTo>
                    <a:pt x="14359" y="5192"/>
                  </a:lnTo>
                  <a:lnTo>
                    <a:pt x="14371" y="5184"/>
                  </a:lnTo>
                  <a:lnTo>
                    <a:pt x="14387" y="5180"/>
                  </a:lnTo>
                  <a:lnTo>
                    <a:pt x="14399" y="5173"/>
                  </a:lnTo>
                  <a:lnTo>
                    <a:pt x="14410" y="5168"/>
                  </a:lnTo>
                  <a:lnTo>
                    <a:pt x="14426" y="5160"/>
                  </a:lnTo>
                  <a:lnTo>
                    <a:pt x="14438" y="5157"/>
                  </a:lnTo>
                  <a:lnTo>
                    <a:pt x="14450" y="5148"/>
                  </a:lnTo>
                  <a:lnTo>
                    <a:pt x="14462" y="5141"/>
                  </a:lnTo>
                  <a:lnTo>
                    <a:pt x="14478" y="5132"/>
                  </a:lnTo>
                  <a:lnTo>
                    <a:pt x="14489" y="5129"/>
                  </a:lnTo>
                  <a:lnTo>
                    <a:pt x="14498" y="5120"/>
                  </a:lnTo>
                  <a:lnTo>
                    <a:pt x="14510" y="5113"/>
                  </a:lnTo>
                  <a:lnTo>
                    <a:pt x="14521" y="5104"/>
                  </a:lnTo>
                  <a:lnTo>
                    <a:pt x="14533" y="5097"/>
                  </a:lnTo>
                  <a:lnTo>
                    <a:pt x="14541" y="5089"/>
                  </a:lnTo>
                  <a:lnTo>
                    <a:pt x="14549" y="5081"/>
                  </a:lnTo>
                  <a:lnTo>
                    <a:pt x="14552" y="5073"/>
                  </a:lnTo>
                  <a:lnTo>
                    <a:pt x="14557" y="5065"/>
                  </a:lnTo>
                  <a:lnTo>
                    <a:pt x="14561" y="5053"/>
                  </a:lnTo>
                  <a:lnTo>
                    <a:pt x="14565" y="5037"/>
                  </a:lnTo>
                  <a:lnTo>
                    <a:pt x="14568" y="5022"/>
                  </a:lnTo>
                  <a:lnTo>
                    <a:pt x="14568" y="5006"/>
                  </a:lnTo>
                  <a:lnTo>
                    <a:pt x="14573" y="4986"/>
                  </a:lnTo>
                  <a:lnTo>
                    <a:pt x="14573" y="4962"/>
                  </a:lnTo>
                  <a:lnTo>
                    <a:pt x="14577" y="4942"/>
                  </a:lnTo>
                  <a:lnTo>
                    <a:pt x="14577" y="4919"/>
                  </a:lnTo>
                  <a:lnTo>
                    <a:pt x="14577" y="4895"/>
                  </a:lnTo>
                  <a:lnTo>
                    <a:pt x="14580" y="4867"/>
                  </a:lnTo>
                  <a:lnTo>
                    <a:pt x="14580" y="4844"/>
                  </a:lnTo>
                  <a:lnTo>
                    <a:pt x="14580" y="4816"/>
                  </a:lnTo>
                  <a:lnTo>
                    <a:pt x="14580" y="4788"/>
                  </a:lnTo>
                  <a:lnTo>
                    <a:pt x="14580" y="4761"/>
                  </a:lnTo>
                  <a:lnTo>
                    <a:pt x="14580" y="4733"/>
                  </a:lnTo>
                  <a:lnTo>
                    <a:pt x="14584" y="4705"/>
                  </a:lnTo>
                  <a:lnTo>
                    <a:pt x="14584" y="4678"/>
                  </a:lnTo>
                  <a:lnTo>
                    <a:pt x="14584" y="4650"/>
                  </a:lnTo>
                  <a:lnTo>
                    <a:pt x="14584" y="4622"/>
                  </a:lnTo>
                  <a:lnTo>
                    <a:pt x="14584" y="4590"/>
                  </a:lnTo>
                  <a:lnTo>
                    <a:pt x="14584" y="4567"/>
                  </a:lnTo>
                  <a:lnTo>
                    <a:pt x="14584" y="4539"/>
                  </a:lnTo>
                  <a:lnTo>
                    <a:pt x="14589" y="4511"/>
                  </a:lnTo>
                  <a:lnTo>
                    <a:pt x="14589" y="4488"/>
                  </a:lnTo>
                  <a:lnTo>
                    <a:pt x="14589" y="4460"/>
                  </a:lnTo>
                  <a:lnTo>
                    <a:pt x="14593" y="4436"/>
                  </a:lnTo>
                  <a:lnTo>
                    <a:pt x="14593" y="4416"/>
                  </a:lnTo>
                  <a:lnTo>
                    <a:pt x="14596" y="4393"/>
                  </a:lnTo>
                  <a:lnTo>
                    <a:pt x="14600" y="4372"/>
                  </a:lnTo>
                  <a:lnTo>
                    <a:pt x="14600" y="4353"/>
                  </a:lnTo>
                  <a:lnTo>
                    <a:pt x="14605" y="4337"/>
                  </a:lnTo>
                  <a:lnTo>
                    <a:pt x="14608" y="4321"/>
                  </a:lnTo>
                  <a:lnTo>
                    <a:pt x="14616" y="4305"/>
                  </a:lnTo>
                  <a:lnTo>
                    <a:pt x="14621" y="4293"/>
                  </a:lnTo>
                  <a:lnTo>
                    <a:pt x="14624" y="4286"/>
                  </a:lnTo>
                  <a:lnTo>
                    <a:pt x="14632" y="4277"/>
                  </a:lnTo>
                  <a:lnTo>
                    <a:pt x="14636" y="4270"/>
                  </a:lnTo>
                  <a:lnTo>
                    <a:pt x="14648" y="4261"/>
                  </a:lnTo>
                  <a:lnTo>
                    <a:pt x="14660" y="4258"/>
                  </a:lnTo>
                  <a:lnTo>
                    <a:pt x="14668" y="4250"/>
                  </a:lnTo>
                  <a:lnTo>
                    <a:pt x="14679" y="4245"/>
                  </a:lnTo>
                  <a:lnTo>
                    <a:pt x="14691" y="4238"/>
                  </a:lnTo>
                  <a:lnTo>
                    <a:pt x="14703" y="4234"/>
                  </a:lnTo>
                  <a:lnTo>
                    <a:pt x="14716" y="4226"/>
                  </a:lnTo>
                  <a:lnTo>
                    <a:pt x="14727" y="4222"/>
                  </a:lnTo>
                  <a:lnTo>
                    <a:pt x="14739" y="4218"/>
                  </a:lnTo>
                  <a:lnTo>
                    <a:pt x="14751" y="4215"/>
                  </a:lnTo>
                  <a:lnTo>
                    <a:pt x="14762" y="4206"/>
                  </a:lnTo>
                  <a:lnTo>
                    <a:pt x="14774" y="4203"/>
                  </a:lnTo>
                  <a:lnTo>
                    <a:pt x="14790" y="4203"/>
                  </a:lnTo>
                  <a:lnTo>
                    <a:pt x="14802" y="4199"/>
                  </a:lnTo>
                  <a:lnTo>
                    <a:pt x="14814" y="4194"/>
                  </a:lnTo>
                  <a:lnTo>
                    <a:pt x="14830" y="4194"/>
                  </a:lnTo>
                  <a:lnTo>
                    <a:pt x="14841" y="4191"/>
                  </a:lnTo>
                  <a:lnTo>
                    <a:pt x="14853" y="4191"/>
                  </a:lnTo>
                  <a:lnTo>
                    <a:pt x="14869" y="4187"/>
                  </a:lnTo>
                  <a:lnTo>
                    <a:pt x="14881" y="4187"/>
                  </a:lnTo>
                  <a:lnTo>
                    <a:pt x="14894" y="4187"/>
                  </a:lnTo>
                  <a:lnTo>
                    <a:pt x="14909" y="4187"/>
                  </a:lnTo>
                  <a:lnTo>
                    <a:pt x="14920" y="4187"/>
                  </a:lnTo>
                  <a:lnTo>
                    <a:pt x="14936" y="4191"/>
                  </a:lnTo>
                  <a:lnTo>
                    <a:pt x="14948" y="4191"/>
                  </a:lnTo>
                  <a:lnTo>
                    <a:pt x="14961" y="4191"/>
                  </a:lnTo>
                  <a:lnTo>
                    <a:pt x="14976" y="4194"/>
                  </a:lnTo>
                  <a:lnTo>
                    <a:pt x="14989" y="4199"/>
                  </a:lnTo>
                  <a:lnTo>
                    <a:pt x="15000" y="4203"/>
                  </a:lnTo>
                  <a:lnTo>
                    <a:pt x="15016" y="4206"/>
                  </a:lnTo>
                  <a:lnTo>
                    <a:pt x="15028" y="4210"/>
                  </a:lnTo>
                  <a:lnTo>
                    <a:pt x="15040" y="4215"/>
                  </a:lnTo>
                  <a:lnTo>
                    <a:pt x="15052" y="4222"/>
                  </a:lnTo>
                  <a:lnTo>
                    <a:pt x="15063" y="4226"/>
                  </a:lnTo>
                  <a:lnTo>
                    <a:pt x="15075" y="4234"/>
                  </a:lnTo>
                  <a:lnTo>
                    <a:pt x="15087" y="4242"/>
                  </a:lnTo>
                  <a:lnTo>
                    <a:pt x="15099" y="4250"/>
                  </a:lnTo>
                  <a:lnTo>
                    <a:pt x="15111" y="4258"/>
                  </a:lnTo>
                  <a:lnTo>
                    <a:pt x="15123" y="4270"/>
                  </a:lnTo>
                  <a:lnTo>
                    <a:pt x="15135" y="4277"/>
                  </a:lnTo>
                  <a:lnTo>
                    <a:pt x="15142" y="4289"/>
                  </a:lnTo>
                  <a:lnTo>
                    <a:pt x="15151" y="4301"/>
                  </a:lnTo>
                  <a:lnTo>
                    <a:pt x="15158" y="4314"/>
                  </a:lnTo>
                  <a:lnTo>
                    <a:pt x="15163" y="4325"/>
                  </a:lnTo>
                  <a:lnTo>
                    <a:pt x="15166" y="4337"/>
                  </a:lnTo>
                  <a:lnTo>
                    <a:pt x="15170" y="4353"/>
                  </a:lnTo>
                  <a:lnTo>
                    <a:pt x="15170" y="4368"/>
                  </a:lnTo>
                  <a:lnTo>
                    <a:pt x="15170" y="4384"/>
                  </a:lnTo>
                  <a:lnTo>
                    <a:pt x="15170" y="4400"/>
                  </a:lnTo>
                  <a:lnTo>
                    <a:pt x="15170" y="4420"/>
                  </a:lnTo>
                  <a:lnTo>
                    <a:pt x="15166" y="4436"/>
                  </a:lnTo>
                  <a:lnTo>
                    <a:pt x="15166" y="4456"/>
                  </a:lnTo>
                  <a:lnTo>
                    <a:pt x="15163" y="4472"/>
                  </a:lnTo>
                  <a:lnTo>
                    <a:pt x="15158" y="4491"/>
                  </a:lnTo>
                  <a:lnTo>
                    <a:pt x="15154" y="4511"/>
                  </a:lnTo>
                  <a:lnTo>
                    <a:pt x="15151" y="4531"/>
                  </a:lnTo>
                  <a:lnTo>
                    <a:pt x="15147" y="4551"/>
                  </a:lnTo>
                  <a:lnTo>
                    <a:pt x="15139" y="4571"/>
                  </a:lnTo>
                  <a:lnTo>
                    <a:pt x="15135" y="4586"/>
                  </a:lnTo>
                  <a:lnTo>
                    <a:pt x="15131" y="4606"/>
                  </a:lnTo>
                  <a:lnTo>
                    <a:pt x="15123" y="4626"/>
                  </a:lnTo>
                  <a:lnTo>
                    <a:pt x="15119" y="4645"/>
                  </a:lnTo>
                  <a:lnTo>
                    <a:pt x="15115" y="4662"/>
                  </a:lnTo>
                  <a:lnTo>
                    <a:pt x="15107" y="4682"/>
                  </a:lnTo>
                  <a:lnTo>
                    <a:pt x="15103" y="4697"/>
                  </a:lnTo>
                  <a:lnTo>
                    <a:pt x="15099" y="4713"/>
                  </a:lnTo>
                  <a:lnTo>
                    <a:pt x="15095" y="4729"/>
                  </a:lnTo>
                  <a:lnTo>
                    <a:pt x="15091" y="4745"/>
                  </a:lnTo>
                  <a:lnTo>
                    <a:pt x="15087" y="4761"/>
                  </a:lnTo>
                  <a:lnTo>
                    <a:pt x="15087" y="4772"/>
                  </a:lnTo>
                  <a:lnTo>
                    <a:pt x="15084" y="4788"/>
                  </a:lnTo>
                  <a:lnTo>
                    <a:pt x="15084" y="4800"/>
                  </a:lnTo>
                  <a:lnTo>
                    <a:pt x="15084" y="4808"/>
                  </a:lnTo>
                  <a:lnTo>
                    <a:pt x="15084" y="4819"/>
                  </a:lnTo>
                  <a:lnTo>
                    <a:pt x="15087" y="4828"/>
                  </a:lnTo>
                  <a:lnTo>
                    <a:pt x="15087" y="4835"/>
                  </a:lnTo>
                  <a:lnTo>
                    <a:pt x="15091" y="4840"/>
                  </a:lnTo>
                  <a:lnTo>
                    <a:pt x="15099" y="4844"/>
                  </a:lnTo>
                  <a:lnTo>
                    <a:pt x="15103" y="4847"/>
                  </a:lnTo>
                  <a:lnTo>
                    <a:pt x="15111" y="4847"/>
                  </a:lnTo>
                  <a:lnTo>
                    <a:pt x="15119" y="4847"/>
                  </a:lnTo>
                  <a:lnTo>
                    <a:pt x="15126" y="4847"/>
                  </a:lnTo>
                  <a:lnTo>
                    <a:pt x="15135" y="4847"/>
                  </a:lnTo>
                  <a:lnTo>
                    <a:pt x="15142" y="4847"/>
                  </a:lnTo>
                  <a:lnTo>
                    <a:pt x="15154" y="4844"/>
                  </a:lnTo>
                  <a:lnTo>
                    <a:pt x="15166" y="4844"/>
                  </a:lnTo>
                  <a:lnTo>
                    <a:pt x="15182" y="4840"/>
                  </a:lnTo>
                  <a:lnTo>
                    <a:pt x="15198" y="4840"/>
                  </a:lnTo>
                  <a:lnTo>
                    <a:pt x="15214" y="4835"/>
                  </a:lnTo>
                  <a:lnTo>
                    <a:pt x="15230" y="4832"/>
                  </a:lnTo>
                  <a:lnTo>
                    <a:pt x="15249" y="4824"/>
                  </a:lnTo>
                  <a:lnTo>
                    <a:pt x="15269" y="4819"/>
                  </a:lnTo>
                  <a:lnTo>
                    <a:pt x="15288" y="4816"/>
                  </a:lnTo>
                  <a:lnTo>
                    <a:pt x="15313" y="4808"/>
                  </a:lnTo>
                  <a:lnTo>
                    <a:pt x="15332" y="4800"/>
                  </a:lnTo>
                  <a:lnTo>
                    <a:pt x="15357" y="4792"/>
                  </a:lnTo>
                  <a:lnTo>
                    <a:pt x="15380" y="4780"/>
                  </a:lnTo>
                  <a:lnTo>
                    <a:pt x="15404" y="4772"/>
                  </a:lnTo>
                  <a:lnTo>
                    <a:pt x="15431" y="4761"/>
                  </a:lnTo>
                  <a:lnTo>
                    <a:pt x="15455" y="4749"/>
                  </a:lnTo>
                  <a:lnTo>
                    <a:pt x="15483" y="4736"/>
                  </a:lnTo>
                  <a:lnTo>
                    <a:pt x="15507" y="4724"/>
                  </a:lnTo>
                  <a:lnTo>
                    <a:pt x="15534" y="4708"/>
                  </a:lnTo>
                  <a:lnTo>
                    <a:pt x="15562" y="4694"/>
                  </a:lnTo>
                  <a:lnTo>
                    <a:pt x="15589" y="4678"/>
                  </a:lnTo>
                  <a:lnTo>
                    <a:pt x="15614" y="4657"/>
                  </a:lnTo>
                  <a:lnTo>
                    <a:pt x="15642" y="4638"/>
                  </a:lnTo>
                  <a:lnTo>
                    <a:pt x="15669" y="4618"/>
                  </a:lnTo>
                  <a:lnTo>
                    <a:pt x="15697" y="4599"/>
                  </a:lnTo>
                  <a:lnTo>
                    <a:pt x="15725" y="4574"/>
                  </a:lnTo>
                  <a:lnTo>
                    <a:pt x="15753" y="4551"/>
                  </a:lnTo>
                  <a:lnTo>
                    <a:pt x="15776" y="4527"/>
                  </a:lnTo>
                  <a:lnTo>
                    <a:pt x="15804" y="4499"/>
                  </a:lnTo>
                  <a:lnTo>
                    <a:pt x="15831" y="4472"/>
                  </a:lnTo>
                  <a:lnTo>
                    <a:pt x="15855" y="4444"/>
                  </a:lnTo>
                  <a:lnTo>
                    <a:pt x="15878" y="4412"/>
                  </a:lnTo>
                  <a:lnTo>
                    <a:pt x="15906" y="4381"/>
                  </a:lnTo>
                  <a:lnTo>
                    <a:pt x="15930" y="4349"/>
                  </a:lnTo>
                  <a:lnTo>
                    <a:pt x="15950" y="4314"/>
                  </a:lnTo>
                  <a:lnTo>
                    <a:pt x="15973" y="4277"/>
                  </a:lnTo>
                  <a:lnTo>
                    <a:pt x="16698" y="4388"/>
                  </a:lnTo>
                  <a:lnTo>
                    <a:pt x="16666" y="4440"/>
                  </a:lnTo>
                  <a:lnTo>
                    <a:pt x="16635" y="4491"/>
                  </a:lnTo>
                  <a:lnTo>
                    <a:pt x="16599" y="4539"/>
                  </a:lnTo>
                  <a:lnTo>
                    <a:pt x="16563" y="4586"/>
                  </a:lnTo>
                  <a:lnTo>
                    <a:pt x="16528" y="4629"/>
                  </a:lnTo>
                  <a:lnTo>
                    <a:pt x="16489" y="4669"/>
                  </a:lnTo>
                  <a:lnTo>
                    <a:pt x="16452" y="4708"/>
                  </a:lnTo>
                  <a:lnTo>
                    <a:pt x="16413" y="4749"/>
                  </a:lnTo>
                  <a:lnTo>
                    <a:pt x="16369" y="4784"/>
                  </a:lnTo>
                  <a:lnTo>
                    <a:pt x="16330" y="4816"/>
                  </a:lnTo>
                  <a:lnTo>
                    <a:pt x="16286" y="4851"/>
                  </a:lnTo>
                  <a:lnTo>
                    <a:pt x="16243" y="4883"/>
                  </a:lnTo>
                  <a:lnTo>
                    <a:pt x="16195" y="4911"/>
                  </a:lnTo>
                  <a:lnTo>
                    <a:pt x="16152" y="4939"/>
                  </a:lnTo>
                  <a:lnTo>
                    <a:pt x="16105" y="4967"/>
                  </a:lnTo>
                  <a:lnTo>
                    <a:pt x="16057" y="4990"/>
                  </a:lnTo>
                  <a:lnTo>
                    <a:pt x="16010" y="5018"/>
                  </a:lnTo>
                  <a:lnTo>
                    <a:pt x="15962" y="5037"/>
                  </a:lnTo>
                  <a:lnTo>
                    <a:pt x="15910" y="5062"/>
                  </a:lnTo>
                  <a:lnTo>
                    <a:pt x="15859" y="5085"/>
                  </a:lnTo>
                  <a:lnTo>
                    <a:pt x="15807" y="5104"/>
                  </a:lnTo>
                  <a:lnTo>
                    <a:pt x="15756" y="5124"/>
                  </a:lnTo>
                  <a:lnTo>
                    <a:pt x="15705" y="5145"/>
                  </a:lnTo>
                  <a:lnTo>
                    <a:pt x="15649" y="5160"/>
                  </a:lnTo>
                  <a:lnTo>
                    <a:pt x="15594" y="5180"/>
                  </a:lnTo>
                  <a:lnTo>
                    <a:pt x="15542" y="5196"/>
                  </a:lnTo>
                  <a:lnTo>
                    <a:pt x="15487" y="5215"/>
                  </a:lnTo>
                  <a:lnTo>
                    <a:pt x="15431" y="5231"/>
                  </a:lnTo>
                  <a:lnTo>
                    <a:pt x="15372" y="5251"/>
                  </a:lnTo>
                  <a:lnTo>
                    <a:pt x="15316" y="5267"/>
                  </a:lnTo>
                  <a:lnTo>
                    <a:pt x="15258" y="5282"/>
                  </a:lnTo>
                  <a:lnTo>
                    <a:pt x="15202" y="5303"/>
                  </a:lnTo>
                  <a:lnTo>
                    <a:pt x="15142" y="5319"/>
                  </a:lnTo>
                  <a:lnTo>
                    <a:pt x="15084" y="5338"/>
                  </a:lnTo>
                  <a:lnTo>
                    <a:pt x="15024" y="5358"/>
                  </a:lnTo>
                  <a:lnTo>
                    <a:pt x="14964" y="5374"/>
                  </a:lnTo>
                  <a:lnTo>
                    <a:pt x="14901" y="5393"/>
                  </a:lnTo>
                  <a:lnTo>
                    <a:pt x="14841" y="5418"/>
                  </a:lnTo>
                  <a:lnTo>
                    <a:pt x="14783" y="5437"/>
                  </a:lnTo>
                  <a:lnTo>
                    <a:pt x="14719" y="5461"/>
                  </a:lnTo>
                  <a:lnTo>
                    <a:pt x="14580" y="5504"/>
                  </a:lnTo>
                  <a:lnTo>
                    <a:pt x="14438" y="5541"/>
                  </a:lnTo>
                  <a:lnTo>
                    <a:pt x="14288" y="5568"/>
                  </a:lnTo>
                  <a:lnTo>
                    <a:pt x="14133" y="5583"/>
                  </a:lnTo>
                  <a:lnTo>
                    <a:pt x="13971" y="5596"/>
                  </a:lnTo>
                  <a:lnTo>
                    <a:pt x="13804" y="5599"/>
                  </a:lnTo>
                  <a:lnTo>
                    <a:pt x="13631" y="5599"/>
                  </a:lnTo>
                  <a:lnTo>
                    <a:pt x="13457" y="5587"/>
                  </a:lnTo>
                  <a:lnTo>
                    <a:pt x="13278" y="5571"/>
                  </a:lnTo>
                  <a:lnTo>
                    <a:pt x="13100" y="5552"/>
                  </a:lnTo>
                  <a:lnTo>
                    <a:pt x="12918" y="5528"/>
                  </a:lnTo>
                  <a:lnTo>
                    <a:pt x="12740" y="5497"/>
                  </a:lnTo>
                  <a:lnTo>
                    <a:pt x="12558" y="5465"/>
                  </a:lnTo>
                  <a:lnTo>
                    <a:pt x="12380" y="5425"/>
                  </a:lnTo>
                  <a:lnTo>
                    <a:pt x="12202" y="5382"/>
                  </a:lnTo>
                  <a:lnTo>
                    <a:pt x="12024" y="5338"/>
                  </a:lnTo>
                  <a:lnTo>
                    <a:pt x="11846" y="5291"/>
                  </a:lnTo>
                  <a:lnTo>
                    <a:pt x="11672" y="5243"/>
                  </a:lnTo>
                  <a:lnTo>
                    <a:pt x="11501" y="5192"/>
                  </a:lnTo>
                  <a:lnTo>
                    <a:pt x="11335" y="5136"/>
                  </a:lnTo>
                  <a:lnTo>
                    <a:pt x="11248" y="5108"/>
                  </a:lnTo>
                  <a:lnTo>
                    <a:pt x="11149" y="5078"/>
                  </a:lnTo>
                  <a:lnTo>
                    <a:pt x="11038" y="5041"/>
                  </a:lnTo>
                  <a:lnTo>
                    <a:pt x="10915" y="4998"/>
                  </a:lnTo>
                  <a:lnTo>
                    <a:pt x="10781" y="4946"/>
                  </a:lnTo>
                  <a:lnTo>
                    <a:pt x="10639" y="4895"/>
                  </a:lnTo>
                  <a:lnTo>
                    <a:pt x="10480" y="4835"/>
                  </a:lnTo>
                  <a:lnTo>
                    <a:pt x="10318" y="4768"/>
                  </a:lnTo>
                  <a:lnTo>
                    <a:pt x="10144" y="4701"/>
                  </a:lnTo>
                  <a:lnTo>
                    <a:pt x="9966" y="4622"/>
                  </a:lnTo>
                  <a:lnTo>
                    <a:pt x="9862" y="4578"/>
                  </a:lnTo>
                  <a:lnTo>
                    <a:pt x="9772" y="4539"/>
                  </a:lnTo>
                  <a:lnTo>
                    <a:pt x="9688" y="4504"/>
                  </a:lnTo>
                  <a:lnTo>
                    <a:pt x="9614" y="4467"/>
                  </a:lnTo>
                  <a:lnTo>
                    <a:pt x="9547" y="4436"/>
                  </a:lnTo>
                  <a:lnTo>
                    <a:pt x="9491" y="4409"/>
                  </a:lnTo>
                  <a:lnTo>
                    <a:pt x="9440" y="4384"/>
                  </a:lnTo>
                  <a:lnTo>
                    <a:pt x="9404" y="4368"/>
                  </a:lnTo>
                  <a:lnTo>
                    <a:pt x="9376" y="4353"/>
                  </a:lnTo>
                  <a:lnTo>
                    <a:pt x="9357" y="4345"/>
                  </a:lnTo>
                  <a:lnTo>
                    <a:pt x="9341" y="4333"/>
                  </a:lnTo>
                  <a:lnTo>
                    <a:pt x="9317" y="4317"/>
                  </a:lnTo>
                  <a:lnTo>
                    <a:pt x="9281" y="4293"/>
                  </a:lnTo>
                  <a:lnTo>
                    <a:pt x="9237" y="4266"/>
                  </a:lnTo>
                  <a:lnTo>
                    <a:pt x="9186" y="4231"/>
                  </a:lnTo>
                  <a:lnTo>
                    <a:pt x="9126" y="4191"/>
                  </a:lnTo>
                  <a:lnTo>
                    <a:pt x="9059" y="4147"/>
                  </a:lnTo>
                  <a:lnTo>
                    <a:pt x="8989" y="4099"/>
                  </a:lnTo>
                  <a:lnTo>
                    <a:pt x="8905" y="4044"/>
                  </a:lnTo>
                  <a:lnTo>
                    <a:pt x="8818" y="3988"/>
                  </a:lnTo>
                  <a:lnTo>
                    <a:pt x="8727" y="3930"/>
                  </a:lnTo>
                  <a:lnTo>
                    <a:pt x="8632" y="3870"/>
                  </a:lnTo>
                  <a:lnTo>
                    <a:pt x="8529" y="3807"/>
                  </a:lnTo>
                  <a:lnTo>
                    <a:pt x="8426" y="3740"/>
                  </a:lnTo>
                  <a:lnTo>
                    <a:pt x="8315" y="3673"/>
                  </a:lnTo>
                  <a:lnTo>
                    <a:pt x="8204" y="3601"/>
                  </a:lnTo>
                  <a:lnTo>
                    <a:pt x="8086" y="3530"/>
                  </a:lnTo>
                  <a:lnTo>
                    <a:pt x="7968" y="3458"/>
                  </a:lnTo>
                  <a:lnTo>
                    <a:pt x="7845" y="3387"/>
                  </a:lnTo>
                  <a:lnTo>
                    <a:pt x="7718" y="3312"/>
                  </a:lnTo>
                  <a:lnTo>
                    <a:pt x="7595" y="3245"/>
                  </a:lnTo>
                  <a:lnTo>
                    <a:pt x="7473" y="3173"/>
                  </a:lnTo>
                  <a:lnTo>
                    <a:pt x="7346" y="3102"/>
                  </a:lnTo>
                  <a:lnTo>
                    <a:pt x="7219" y="3031"/>
                  </a:lnTo>
                  <a:lnTo>
                    <a:pt x="7088" y="2963"/>
                  </a:lnTo>
                  <a:lnTo>
                    <a:pt x="6961" y="2896"/>
                  </a:lnTo>
                  <a:lnTo>
                    <a:pt x="6836" y="2829"/>
                  </a:lnTo>
                  <a:lnTo>
                    <a:pt x="6704" y="2766"/>
                  </a:lnTo>
                  <a:lnTo>
                    <a:pt x="6577" y="2703"/>
                  </a:lnTo>
                  <a:lnTo>
                    <a:pt x="6452" y="2643"/>
                  </a:lnTo>
                  <a:lnTo>
                    <a:pt x="6329" y="2588"/>
                  </a:lnTo>
                  <a:lnTo>
                    <a:pt x="6206" y="2532"/>
                  </a:lnTo>
                  <a:lnTo>
                    <a:pt x="6087" y="2481"/>
                  </a:lnTo>
                  <a:lnTo>
                    <a:pt x="5968" y="2433"/>
                  </a:lnTo>
                  <a:lnTo>
                    <a:pt x="5850" y="2390"/>
                  </a:lnTo>
                  <a:lnTo>
                    <a:pt x="5735" y="2347"/>
                  </a:lnTo>
                  <a:lnTo>
                    <a:pt x="5620" y="2310"/>
                  </a:lnTo>
                  <a:lnTo>
                    <a:pt x="5509" y="2275"/>
                  </a:lnTo>
                  <a:lnTo>
                    <a:pt x="5403" y="2243"/>
                  </a:lnTo>
                  <a:lnTo>
                    <a:pt x="5295" y="2220"/>
                  </a:lnTo>
                  <a:lnTo>
                    <a:pt x="2248" y="1859"/>
                  </a:lnTo>
                  <a:lnTo>
                    <a:pt x="2241" y="1859"/>
                  </a:lnTo>
                  <a:lnTo>
                    <a:pt x="2225" y="1859"/>
                  </a:lnTo>
                  <a:lnTo>
                    <a:pt x="2209" y="1856"/>
                  </a:lnTo>
                  <a:lnTo>
                    <a:pt x="2185" y="1856"/>
                  </a:lnTo>
                  <a:lnTo>
                    <a:pt x="2157" y="1856"/>
                  </a:lnTo>
                  <a:lnTo>
                    <a:pt x="2125" y="1852"/>
                  </a:lnTo>
                  <a:lnTo>
                    <a:pt x="2093" y="1852"/>
                  </a:lnTo>
                  <a:lnTo>
                    <a:pt x="2054" y="1847"/>
                  </a:lnTo>
                  <a:lnTo>
                    <a:pt x="2010" y="1844"/>
                  </a:lnTo>
                  <a:lnTo>
                    <a:pt x="1967" y="1840"/>
                  </a:lnTo>
                  <a:lnTo>
                    <a:pt x="1919" y="1835"/>
                  </a:lnTo>
                  <a:lnTo>
                    <a:pt x="1868" y="1831"/>
                  </a:lnTo>
                  <a:lnTo>
                    <a:pt x="1817" y="1828"/>
                  </a:lnTo>
                  <a:lnTo>
                    <a:pt x="1762" y="1819"/>
                  </a:lnTo>
                  <a:lnTo>
                    <a:pt x="1702" y="1816"/>
                  </a:lnTo>
                  <a:lnTo>
                    <a:pt x="1642" y="1808"/>
                  </a:lnTo>
                  <a:lnTo>
                    <a:pt x="1583" y="1800"/>
                  </a:lnTo>
                  <a:lnTo>
                    <a:pt x="1519" y="1792"/>
                  </a:lnTo>
                  <a:lnTo>
                    <a:pt x="1456" y="1780"/>
                  </a:lnTo>
                  <a:lnTo>
                    <a:pt x="1393" y="1773"/>
                  </a:lnTo>
                  <a:lnTo>
                    <a:pt x="1329" y="1761"/>
                  </a:lnTo>
                  <a:lnTo>
                    <a:pt x="1267" y="1749"/>
                  </a:lnTo>
                  <a:lnTo>
                    <a:pt x="1199" y="1736"/>
                  </a:lnTo>
                  <a:lnTo>
                    <a:pt x="1136" y="1725"/>
                  </a:lnTo>
                  <a:lnTo>
                    <a:pt x="1072" y="1709"/>
                  </a:lnTo>
                  <a:lnTo>
                    <a:pt x="1005" y="1697"/>
                  </a:lnTo>
                  <a:lnTo>
                    <a:pt x="942" y="1681"/>
                  </a:lnTo>
                  <a:lnTo>
                    <a:pt x="878" y="1666"/>
                  </a:lnTo>
                  <a:lnTo>
                    <a:pt x="819" y="1646"/>
                  </a:lnTo>
                  <a:lnTo>
                    <a:pt x="760" y="1626"/>
                  </a:lnTo>
                  <a:lnTo>
                    <a:pt x="700" y="1606"/>
                  </a:lnTo>
                  <a:lnTo>
                    <a:pt x="646" y="1586"/>
                  </a:lnTo>
                  <a:lnTo>
                    <a:pt x="590" y="1567"/>
                  </a:lnTo>
                  <a:lnTo>
                    <a:pt x="535" y="1543"/>
                  </a:lnTo>
                  <a:lnTo>
                    <a:pt x="487" y="1519"/>
                  </a:lnTo>
                  <a:lnTo>
                    <a:pt x="440" y="1495"/>
                  </a:lnTo>
                  <a:lnTo>
                    <a:pt x="392" y="1467"/>
                  </a:lnTo>
                  <a:lnTo>
                    <a:pt x="352" y="1440"/>
                  </a:lnTo>
                  <a:lnTo>
                    <a:pt x="313" y="1412"/>
                  </a:lnTo>
                  <a:lnTo>
                    <a:pt x="278" y="1384"/>
                  </a:lnTo>
                  <a:lnTo>
                    <a:pt x="246" y="1353"/>
                  </a:lnTo>
                  <a:lnTo>
                    <a:pt x="214" y="1326"/>
                  </a:lnTo>
                  <a:lnTo>
                    <a:pt x="186" y="1298"/>
                  </a:lnTo>
                  <a:lnTo>
                    <a:pt x="158" y="1270"/>
                  </a:lnTo>
                  <a:lnTo>
                    <a:pt x="135" y="1242"/>
                  </a:lnTo>
                  <a:lnTo>
                    <a:pt x="111" y="1215"/>
                  </a:lnTo>
                  <a:lnTo>
                    <a:pt x="91" y="1187"/>
                  </a:lnTo>
                  <a:lnTo>
                    <a:pt x="75" y="1159"/>
                  </a:lnTo>
                  <a:lnTo>
                    <a:pt x="60" y="1135"/>
                  </a:lnTo>
                  <a:lnTo>
                    <a:pt x="44" y="1108"/>
                  </a:lnTo>
                  <a:lnTo>
                    <a:pt x="32" y="1083"/>
                  </a:lnTo>
                  <a:lnTo>
                    <a:pt x="24" y="1056"/>
                  </a:lnTo>
                  <a:lnTo>
                    <a:pt x="16" y="1032"/>
                  </a:lnTo>
                  <a:lnTo>
                    <a:pt x="8" y="1004"/>
                  </a:lnTo>
                  <a:lnTo>
                    <a:pt x="4" y="981"/>
                  </a:lnTo>
                  <a:lnTo>
                    <a:pt x="4" y="953"/>
                  </a:lnTo>
                  <a:lnTo>
                    <a:pt x="0" y="930"/>
                  </a:lnTo>
                  <a:lnTo>
                    <a:pt x="0" y="905"/>
                  </a:lnTo>
                  <a:lnTo>
                    <a:pt x="0" y="882"/>
                  </a:lnTo>
                  <a:lnTo>
                    <a:pt x="0" y="863"/>
                  </a:lnTo>
                  <a:lnTo>
                    <a:pt x="4" y="838"/>
                  </a:lnTo>
                  <a:lnTo>
                    <a:pt x="8" y="819"/>
                  </a:lnTo>
                  <a:lnTo>
                    <a:pt x="12" y="794"/>
                  </a:lnTo>
                  <a:lnTo>
                    <a:pt x="16" y="775"/>
                  </a:lnTo>
                  <a:lnTo>
                    <a:pt x="24" y="755"/>
                  </a:lnTo>
                  <a:lnTo>
                    <a:pt x="32" y="736"/>
                  </a:lnTo>
                  <a:lnTo>
                    <a:pt x="40" y="715"/>
                  </a:lnTo>
                  <a:lnTo>
                    <a:pt x="47" y="696"/>
                  </a:lnTo>
                  <a:lnTo>
                    <a:pt x="56" y="676"/>
                  </a:lnTo>
                  <a:lnTo>
                    <a:pt x="67" y="660"/>
                  </a:lnTo>
                  <a:lnTo>
                    <a:pt x="75" y="641"/>
                  </a:lnTo>
                  <a:lnTo>
                    <a:pt x="87" y="625"/>
                  </a:lnTo>
                  <a:lnTo>
                    <a:pt x="99" y="604"/>
                  </a:lnTo>
                  <a:lnTo>
                    <a:pt x="107" y="589"/>
                  </a:lnTo>
                  <a:lnTo>
                    <a:pt x="119" y="573"/>
                  </a:lnTo>
                  <a:lnTo>
                    <a:pt x="130" y="557"/>
                  </a:lnTo>
                  <a:lnTo>
                    <a:pt x="146" y="541"/>
                  </a:lnTo>
                  <a:lnTo>
                    <a:pt x="158" y="525"/>
                  </a:lnTo>
                  <a:lnTo>
                    <a:pt x="170" y="514"/>
                  </a:lnTo>
                  <a:lnTo>
                    <a:pt x="183" y="498"/>
                  </a:lnTo>
                  <a:lnTo>
                    <a:pt x="194" y="482"/>
                  </a:lnTo>
                  <a:lnTo>
                    <a:pt x="209" y="467"/>
                  </a:lnTo>
                  <a:lnTo>
                    <a:pt x="225" y="451"/>
                  </a:lnTo>
                  <a:lnTo>
                    <a:pt x="237" y="435"/>
                  </a:lnTo>
                  <a:lnTo>
                    <a:pt x="253" y="419"/>
                  </a:lnTo>
                  <a:lnTo>
                    <a:pt x="269" y="407"/>
                  </a:lnTo>
                  <a:lnTo>
                    <a:pt x="281" y="391"/>
                  </a:lnTo>
                  <a:lnTo>
                    <a:pt x="297" y="375"/>
                  </a:lnTo>
                  <a:lnTo>
                    <a:pt x="313" y="359"/>
                  </a:lnTo>
                  <a:lnTo>
                    <a:pt x="324" y="347"/>
                  </a:lnTo>
                  <a:lnTo>
                    <a:pt x="340" y="331"/>
                  </a:lnTo>
                  <a:lnTo>
                    <a:pt x="356" y="320"/>
                  </a:lnTo>
                  <a:lnTo>
                    <a:pt x="368" y="304"/>
                  </a:lnTo>
                  <a:lnTo>
                    <a:pt x="384" y="292"/>
                  </a:lnTo>
                  <a:lnTo>
                    <a:pt x="400" y="280"/>
                  </a:lnTo>
                  <a:lnTo>
                    <a:pt x="415" y="264"/>
                  </a:lnTo>
                  <a:lnTo>
                    <a:pt x="428" y="252"/>
                  </a:lnTo>
                  <a:lnTo>
                    <a:pt x="443" y="241"/>
                  </a:lnTo>
                  <a:lnTo>
                    <a:pt x="459" y="225"/>
                  </a:lnTo>
                  <a:lnTo>
                    <a:pt x="475" y="213"/>
                  </a:lnTo>
                  <a:lnTo>
                    <a:pt x="491" y="201"/>
                  </a:lnTo>
                  <a:lnTo>
                    <a:pt x="503" y="189"/>
                  </a:lnTo>
                  <a:lnTo>
                    <a:pt x="519" y="178"/>
                  </a:lnTo>
                  <a:lnTo>
                    <a:pt x="535" y="166"/>
                  </a:lnTo>
                  <a:lnTo>
                    <a:pt x="551" y="153"/>
                  </a:lnTo>
                  <a:lnTo>
                    <a:pt x="566" y="141"/>
                  </a:lnTo>
                  <a:lnTo>
                    <a:pt x="582" y="130"/>
                  </a:lnTo>
                  <a:lnTo>
                    <a:pt x="593" y="122"/>
                  </a:lnTo>
                  <a:lnTo>
                    <a:pt x="609" y="110"/>
                  </a:lnTo>
                  <a:lnTo>
                    <a:pt x="625" y="99"/>
                  </a:lnTo>
                  <a:lnTo>
                    <a:pt x="641" y="86"/>
                  </a:lnTo>
                  <a:lnTo>
                    <a:pt x="657" y="78"/>
                  </a:lnTo>
                  <a:lnTo>
                    <a:pt x="673" y="67"/>
                  </a:lnTo>
                  <a:lnTo>
                    <a:pt x="688" y="55"/>
                  </a:lnTo>
                  <a:lnTo>
                    <a:pt x="704" y="46"/>
                  </a:lnTo>
                  <a:lnTo>
                    <a:pt x="716" y="35"/>
                  </a:lnTo>
                  <a:lnTo>
                    <a:pt x="732" y="27"/>
                  </a:lnTo>
                  <a:lnTo>
                    <a:pt x="748" y="16"/>
                  </a:lnTo>
                  <a:lnTo>
                    <a:pt x="764" y="7"/>
                  </a:lnTo>
                  <a:lnTo>
                    <a:pt x="780" y="0"/>
                  </a:lnTo>
                  <a:lnTo>
                    <a:pt x="1009" y="106"/>
                  </a:lnTo>
                  <a:close/>
                </a:path>
              </a:pathLst>
            </a:custGeom>
            <a:solidFill>
              <a:srgbClr val="FFD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73" name="Freeform 380">
              <a:extLst>
                <a:ext uri="{FF2B5EF4-FFF2-40B4-BE49-F238E27FC236}">
                  <a16:creationId xmlns:a16="http://schemas.microsoft.com/office/drawing/2014/main" id="{C77AD89B-653C-4F22-BD10-DBC7C131D1CC}"/>
                </a:ext>
              </a:extLst>
            </p:cNvPr>
            <p:cNvSpPr>
              <a:spLocks/>
            </p:cNvSpPr>
            <p:nvPr/>
          </p:nvSpPr>
          <p:spPr bwMode="auto">
            <a:xfrm>
              <a:off x="3755" y="2678"/>
              <a:ext cx="136" cy="249"/>
            </a:xfrm>
            <a:custGeom>
              <a:avLst/>
              <a:gdLst>
                <a:gd name="T0" fmla="*/ 637 w 681"/>
                <a:gd name="T1" fmla="*/ 0 h 1246"/>
                <a:gd name="T2" fmla="*/ 650 w 681"/>
                <a:gd name="T3" fmla="*/ 111 h 1246"/>
                <a:gd name="T4" fmla="*/ 657 w 681"/>
                <a:gd name="T5" fmla="*/ 218 h 1246"/>
                <a:gd name="T6" fmla="*/ 662 w 681"/>
                <a:gd name="T7" fmla="*/ 320 h 1246"/>
                <a:gd name="T8" fmla="*/ 665 w 681"/>
                <a:gd name="T9" fmla="*/ 419 h 1246"/>
                <a:gd name="T10" fmla="*/ 669 w 681"/>
                <a:gd name="T11" fmla="*/ 510 h 1246"/>
                <a:gd name="T12" fmla="*/ 673 w 681"/>
                <a:gd name="T13" fmla="*/ 598 h 1246"/>
                <a:gd name="T14" fmla="*/ 678 w 681"/>
                <a:gd name="T15" fmla="*/ 669 h 1246"/>
                <a:gd name="T16" fmla="*/ 678 w 681"/>
                <a:gd name="T17" fmla="*/ 732 h 1246"/>
                <a:gd name="T18" fmla="*/ 678 w 681"/>
                <a:gd name="T19" fmla="*/ 783 h 1246"/>
                <a:gd name="T20" fmla="*/ 681 w 681"/>
                <a:gd name="T21" fmla="*/ 815 h 1246"/>
                <a:gd name="T22" fmla="*/ 665 w 681"/>
                <a:gd name="T23" fmla="*/ 831 h 1246"/>
                <a:gd name="T24" fmla="*/ 650 w 681"/>
                <a:gd name="T25" fmla="*/ 847 h 1246"/>
                <a:gd name="T26" fmla="*/ 634 w 681"/>
                <a:gd name="T27" fmla="*/ 862 h 1246"/>
                <a:gd name="T28" fmla="*/ 618 w 681"/>
                <a:gd name="T29" fmla="*/ 878 h 1246"/>
                <a:gd name="T30" fmla="*/ 602 w 681"/>
                <a:gd name="T31" fmla="*/ 894 h 1246"/>
                <a:gd name="T32" fmla="*/ 586 w 681"/>
                <a:gd name="T33" fmla="*/ 906 h 1246"/>
                <a:gd name="T34" fmla="*/ 570 w 681"/>
                <a:gd name="T35" fmla="*/ 922 h 1246"/>
                <a:gd name="T36" fmla="*/ 555 w 681"/>
                <a:gd name="T37" fmla="*/ 938 h 1246"/>
                <a:gd name="T38" fmla="*/ 539 w 681"/>
                <a:gd name="T39" fmla="*/ 950 h 1246"/>
                <a:gd name="T40" fmla="*/ 519 w 681"/>
                <a:gd name="T41" fmla="*/ 961 h 1246"/>
                <a:gd name="T42" fmla="*/ 475 w 681"/>
                <a:gd name="T43" fmla="*/ 998 h 1246"/>
                <a:gd name="T44" fmla="*/ 432 w 681"/>
                <a:gd name="T45" fmla="*/ 1025 h 1246"/>
                <a:gd name="T46" fmla="*/ 389 w 681"/>
                <a:gd name="T47" fmla="*/ 1056 h 1246"/>
                <a:gd name="T48" fmla="*/ 341 w 681"/>
                <a:gd name="T49" fmla="*/ 1084 h 1246"/>
                <a:gd name="T50" fmla="*/ 297 w 681"/>
                <a:gd name="T51" fmla="*/ 1112 h 1246"/>
                <a:gd name="T52" fmla="*/ 250 w 681"/>
                <a:gd name="T53" fmla="*/ 1135 h 1246"/>
                <a:gd name="T54" fmla="*/ 199 w 681"/>
                <a:gd name="T55" fmla="*/ 1163 h 1246"/>
                <a:gd name="T56" fmla="*/ 151 w 681"/>
                <a:gd name="T57" fmla="*/ 1183 h 1246"/>
                <a:gd name="T58" fmla="*/ 99 w 681"/>
                <a:gd name="T59" fmla="*/ 1207 h 1246"/>
                <a:gd name="T60" fmla="*/ 51 w 681"/>
                <a:gd name="T61" fmla="*/ 1227 h 1246"/>
                <a:gd name="T62" fmla="*/ 48 w 681"/>
                <a:gd name="T63" fmla="*/ 1230 h 1246"/>
                <a:gd name="T64" fmla="*/ 44 w 681"/>
                <a:gd name="T65" fmla="*/ 1230 h 1246"/>
                <a:gd name="T66" fmla="*/ 40 w 681"/>
                <a:gd name="T67" fmla="*/ 1230 h 1246"/>
                <a:gd name="T68" fmla="*/ 40 w 681"/>
                <a:gd name="T69" fmla="*/ 1234 h 1246"/>
                <a:gd name="T70" fmla="*/ 36 w 681"/>
                <a:gd name="T71" fmla="*/ 1234 h 1246"/>
                <a:gd name="T72" fmla="*/ 32 w 681"/>
                <a:gd name="T73" fmla="*/ 1234 h 1246"/>
                <a:gd name="T74" fmla="*/ 28 w 681"/>
                <a:gd name="T75" fmla="*/ 1239 h 1246"/>
                <a:gd name="T76" fmla="*/ 24 w 681"/>
                <a:gd name="T77" fmla="*/ 1239 h 1246"/>
                <a:gd name="T78" fmla="*/ 0 w 681"/>
                <a:gd name="T79" fmla="*/ 1246 h 1246"/>
                <a:gd name="T80" fmla="*/ 159 w 681"/>
                <a:gd name="T81" fmla="*/ 1120 h 1246"/>
                <a:gd name="T82" fmla="*/ 289 w 681"/>
                <a:gd name="T83" fmla="*/ 970 h 1246"/>
                <a:gd name="T84" fmla="*/ 392 w 681"/>
                <a:gd name="T85" fmla="*/ 811 h 1246"/>
                <a:gd name="T86" fmla="*/ 475 w 681"/>
                <a:gd name="T87" fmla="*/ 649 h 1246"/>
                <a:gd name="T88" fmla="*/ 535 w 681"/>
                <a:gd name="T89" fmla="*/ 491 h 1246"/>
                <a:gd name="T90" fmla="*/ 583 w 681"/>
                <a:gd name="T91" fmla="*/ 344 h 1246"/>
                <a:gd name="T92" fmla="*/ 609 w 681"/>
                <a:gd name="T93" fmla="*/ 218 h 1246"/>
                <a:gd name="T94" fmla="*/ 630 w 681"/>
                <a:gd name="T95" fmla="*/ 114 h 1246"/>
                <a:gd name="T96" fmla="*/ 637 w 681"/>
                <a:gd name="T97" fmla="*/ 47 h 1246"/>
                <a:gd name="T98" fmla="*/ 641 w 681"/>
                <a:gd name="T99" fmla="*/ 24 h 1246"/>
                <a:gd name="T100" fmla="*/ 637 w 681"/>
                <a:gd name="T101" fmla="*/ 0 h 12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1"/>
                <a:gd name="T154" fmla="*/ 0 h 1246"/>
                <a:gd name="T155" fmla="*/ 681 w 681"/>
                <a:gd name="T156" fmla="*/ 1246 h 12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1" h="1246">
                  <a:moveTo>
                    <a:pt x="637" y="0"/>
                  </a:moveTo>
                  <a:lnTo>
                    <a:pt x="650" y="111"/>
                  </a:lnTo>
                  <a:lnTo>
                    <a:pt x="657" y="218"/>
                  </a:lnTo>
                  <a:lnTo>
                    <a:pt x="662" y="320"/>
                  </a:lnTo>
                  <a:lnTo>
                    <a:pt x="665" y="419"/>
                  </a:lnTo>
                  <a:lnTo>
                    <a:pt x="669" y="510"/>
                  </a:lnTo>
                  <a:lnTo>
                    <a:pt x="673" y="598"/>
                  </a:lnTo>
                  <a:lnTo>
                    <a:pt x="678" y="669"/>
                  </a:lnTo>
                  <a:lnTo>
                    <a:pt x="678" y="732"/>
                  </a:lnTo>
                  <a:lnTo>
                    <a:pt x="678" y="783"/>
                  </a:lnTo>
                  <a:lnTo>
                    <a:pt x="681" y="815"/>
                  </a:lnTo>
                  <a:lnTo>
                    <a:pt x="665" y="831"/>
                  </a:lnTo>
                  <a:lnTo>
                    <a:pt x="650" y="847"/>
                  </a:lnTo>
                  <a:lnTo>
                    <a:pt x="634" y="862"/>
                  </a:lnTo>
                  <a:lnTo>
                    <a:pt x="618" y="878"/>
                  </a:lnTo>
                  <a:lnTo>
                    <a:pt x="602" y="894"/>
                  </a:lnTo>
                  <a:lnTo>
                    <a:pt x="586" y="906"/>
                  </a:lnTo>
                  <a:lnTo>
                    <a:pt x="570" y="922"/>
                  </a:lnTo>
                  <a:lnTo>
                    <a:pt x="555" y="938"/>
                  </a:lnTo>
                  <a:lnTo>
                    <a:pt x="539" y="950"/>
                  </a:lnTo>
                  <a:lnTo>
                    <a:pt x="519" y="961"/>
                  </a:lnTo>
                  <a:lnTo>
                    <a:pt x="475" y="998"/>
                  </a:lnTo>
                  <a:lnTo>
                    <a:pt x="432" y="1025"/>
                  </a:lnTo>
                  <a:lnTo>
                    <a:pt x="389" y="1056"/>
                  </a:lnTo>
                  <a:lnTo>
                    <a:pt x="341" y="1084"/>
                  </a:lnTo>
                  <a:lnTo>
                    <a:pt x="297" y="1112"/>
                  </a:lnTo>
                  <a:lnTo>
                    <a:pt x="250" y="1135"/>
                  </a:lnTo>
                  <a:lnTo>
                    <a:pt x="199" y="1163"/>
                  </a:lnTo>
                  <a:lnTo>
                    <a:pt x="151" y="1183"/>
                  </a:lnTo>
                  <a:lnTo>
                    <a:pt x="99" y="1207"/>
                  </a:lnTo>
                  <a:lnTo>
                    <a:pt x="51" y="1227"/>
                  </a:lnTo>
                  <a:lnTo>
                    <a:pt x="48" y="1230"/>
                  </a:lnTo>
                  <a:lnTo>
                    <a:pt x="44" y="1230"/>
                  </a:lnTo>
                  <a:lnTo>
                    <a:pt x="40" y="1230"/>
                  </a:lnTo>
                  <a:lnTo>
                    <a:pt x="40" y="1234"/>
                  </a:lnTo>
                  <a:lnTo>
                    <a:pt x="36" y="1234"/>
                  </a:lnTo>
                  <a:lnTo>
                    <a:pt x="32" y="1234"/>
                  </a:lnTo>
                  <a:lnTo>
                    <a:pt x="28" y="1239"/>
                  </a:lnTo>
                  <a:lnTo>
                    <a:pt x="24" y="1239"/>
                  </a:lnTo>
                  <a:lnTo>
                    <a:pt x="0" y="1246"/>
                  </a:lnTo>
                  <a:lnTo>
                    <a:pt x="159" y="1120"/>
                  </a:lnTo>
                  <a:lnTo>
                    <a:pt x="289" y="970"/>
                  </a:lnTo>
                  <a:lnTo>
                    <a:pt x="392" y="811"/>
                  </a:lnTo>
                  <a:lnTo>
                    <a:pt x="475" y="649"/>
                  </a:lnTo>
                  <a:lnTo>
                    <a:pt x="535" y="491"/>
                  </a:lnTo>
                  <a:lnTo>
                    <a:pt x="583" y="344"/>
                  </a:lnTo>
                  <a:lnTo>
                    <a:pt x="609" y="218"/>
                  </a:lnTo>
                  <a:lnTo>
                    <a:pt x="630" y="114"/>
                  </a:lnTo>
                  <a:lnTo>
                    <a:pt x="637" y="47"/>
                  </a:lnTo>
                  <a:lnTo>
                    <a:pt x="641" y="24"/>
                  </a:lnTo>
                  <a:lnTo>
                    <a:pt x="637"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74" name="Freeform 381">
              <a:extLst>
                <a:ext uri="{FF2B5EF4-FFF2-40B4-BE49-F238E27FC236}">
                  <a16:creationId xmlns:a16="http://schemas.microsoft.com/office/drawing/2014/main" id="{29E3360E-E85D-4C11-99EC-2E4C03C6105E}"/>
                </a:ext>
              </a:extLst>
            </p:cNvPr>
            <p:cNvSpPr>
              <a:spLocks/>
            </p:cNvSpPr>
            <p:nvPr/>
          </p:nvSpPr>
          <p:spPr bwMode="auto">
            <a:xfrm>
              <a:off x="3755" y="2678"/>
              <a:ext cx="136" cy="249"/>
            </a:xfrm>
            <a:custGeom>
              <a:avLst/>
              <a:gdLst>
                <a:gd name="T0" fmla="*/ 641 w 681"/>
                <a:gd name="T1" fmla="*/ 24 h 1246"/>
                <a:gd name="T2" fmla="*/ 637 w 681"/>
                <a:gd name="T3" fmla="*/ 0 h 1246"/>
                <a:gd name="T4" fmla="*/ 650 w 681"/>
                <a:gd name="T5" fmla="*/ 111 h 1246"/>
                <a:gd name="T6" fmla="*/ 657 w 681"/>
                <a:gd name="T7" fmla="*/ 218 h 1246"/>
                <a:gd name="T8" fmla="*/ 662 w 681"/>
                <a:gd name="T9" fmla="*/ 320 h 1246"/>
                <a:gd name="T10" fmla="*/ 665 w 681"/>
                <a:gd name="T11" fmla="*/ 419 h 1246"/>
                <a:gd name="T12" fmla="*/ 669 w 681"/>
                <a:gd name="T13" fmla="*/ 510 h 1246"/>
                <a:gd name="T14" fmla="*/ 673 w 681"/>
                <a:gd name="T15" fmla="*/ 598 h 1246"/>
                <a:gd name="T16" fmla="*/ 678 w 681"/>
                <a:gd name="T17" fmla="*/ 669 h 1246"/>
                <a:gd name="T18" fmla="*/ 678 w 681"/>
                <a:gd name="T19" fmla="*/ 732 h 1246"/>
                <a:gd name="T20" fmla="*/ 678 w 681"/>
                <a:gd name="T21" fmla="*/ 783 h 1246"/>
                <a:gd name="T22" fmla="*/ 681 w 681"/>
                <a:gd name="T23" fmla="*/ 815 h 1246"/>
                <a:gd name="T24" fmla="*/ 665 w 681"/>
                <a:gd name="T25" fmla="*/ 831 h 1246"/>
                <a:gd name="T26" fmla="*/ 650 w 681"/>
                <a:gd name="T27" fmla="*/ 847 h 1246"/>
                <a:gd name="T28" fmla="*/ 634 w 681"/>
                <a:gd name="T29" fmla="*/ 862 h 1246"/>
                <a:gd name="T30" fmla="*/ 618 w 681"/>
                <a:gd name="T31" fmla="*/ 878 h 1246"/>
                <a:gd name="T32" fmla="*/ 602 w 681"/>
                <a:gd name="T33" fmla="*/ 894 h 1246"/>
                <a:gd name="T34" fmla="*/ 586 w 681"/>
                <a:gd name="T35" fmla="*/ 906 h 1246"/>
                <a:gd name="T36" fmla="*/ 570 w 681"/>
                <a:gd name="T37" fmla="*/ 922 h 1246"/>
                <a:gd name="T38" fmla="*/ 555 w 681"/>
                <a:gd name="T39" fmla="*/ 938 h 1246"/>
                <a:gd name="T40" fmla="*/ 539 w 681"/>
                <a:gd name="T41" fmla="*/ 950 h 1246"/>
                <a:gd name="T42" fmla="*/ 519 w 681"/>
                <a:gd name="T43" fmla="*/ 961 h 1246"/>
                <a:gd name="T44" fmla="*/ 475 w 681"/>
                <a:gd name="T45" fmla="*/ 998 h 1246"/>
                <a:gd name="T46" fmla="*/ 432 w 681"/>
                <a:gd name="T47" fmla="*/ 1025 h 1246"/>
                <a:gd name="T48" fmla="*/ 389 w 681"/>
                <a:gd name="T49" fmla="*/ 1056 h 1246"/>
                <a:gd name="T50" fmla="*/ 341 w 681"/>
                <a:gd name="T51" fmla="*/ 1084 h 1246"/>
                <a:gd name="T52" fmla="*/ 297 w 681"/>
                <a:gd name="T53" fmla="*/ 1112 h 1246"/>
                <a:gd name="T54" fmla="*/ 250 w 681"/>
                <a:gd name="T55" fmla="*/ 1135 h 1246"/>
                <a:gd name="T56" fmla="*/ 199 w 681"/>
                <a:gd name="T57" fmla="*/ 1163 h 1246"/>
                <a:gd name="T58" fmla="*/ 151 w 681"/>
                <a:gd name="T59" fmla="*/ 1183 h 1246"/>
                <a:gd name="T60" fmla="*/ 99 w 681"/>
                <a:gd name="T61" fmla="*/ 1207 h 1246"/>
                <a:gd name="T62" fmla="*/ 51 w 681"/>
                <a:gd name="T63" fmla="*/ 1227 h 1246"/>
                <a:gd name="T64" fmla="*/ 48 w 681"/>
                <a:gd name="T65" fmla="*/ 1230 h 1246"/>
                <a:gd name="T66" fmla="*/ 44 w 681"/>
                <a:gd name="T67" fmla="*/ 1230 h 1246"/>
                <a:gd name="T68" fmla="*/ 40 w 681"/>
                <a:gd name="T69" fmla="*/ 1230 h 1246"/>
                <a:gd name="T70" fmla="*/ 40 w 681"/>
                <a:gd name="T71" fmla="*/ 1234 h 1246"/>
                <a:gd name="T72" fmla="*/ 36 w 681"/>
                <a:gd name="T73" fmla="*/ 1234 h 1246"/>
                <a:gd name="T74" fmla="*/ 32 w 681"/>
                <a:gd name="T75" fmla="*/ 1234 h 1246"/>
                <a:gd name="T76" fmla="*/ 28 w 681"/>
                <a:gd name="T77" fmla="*/ 1239 h 1246"/>
                <a:gd name="T78" fmla="*/ 24 w 681"/>
                <a:gd name="T79" fmla="*/ 1239 h 1246"/>
                <a:gd name="T80" fmla="*/ 0 w 681"/>
                <a:gd name="T81" fmla="*/ 1246 h 1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1"/>
                <a:gd name="T124" fmla="*/ 0 h 1246"/>
                <a:gd name="T125" fmla="*/ 681 w 681"/>
                <a:gd name="T126" fmla="*/ 1246 h 1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1" h="1246">
                  <a:moveTo>
                    <a:pt x="641" y="24"/>
                  </a:moveTo>
                  <a:lnTo>
                    <a:pt x="637" y="0"/>
                  </a:lnTo>
                  <a:lnTo>
                    <a:pt x="650" y="111"/>
                  </a:lnTo>
                  <a:lnTo>
                    <a:pt x="657" y="218"/>
                  </a:lnTo>
                  <a:lnTo>
                    <a:pt x="662" y="320"/>
                  </a:lnTo>
                  <a:lnTo>
                    <a:pt x="665" y="419"/>
                  </a:lnTo>
                  <a:lnTo>
                    <a:pt x="669" y="510"/>
                  </a:lnTo>
                  <a:lnTo>
                    <a:pt x="673" y="598"/>
                  </a:lnTo>
                  <a:lnTo>
                    <a:pt x="678" y="669"/>
                  </a:lnTo>
                  <a:lnTo>
                    <a:pt x="678" y="732"/>
                  </a:lnTo>
                  <a:lnTo>
                    <a:pt x="678" y="783"/>
                  </a:lnTo>
                  <a:lnTo>
                    <a:pt x="681" y="815"/>
                  </a:lnTo>
                  <a:lnTo>
                    <a:pt x="665" y="831"/>
                  </a:lnTo>
                  <a:lnTo>
                    <a:pt x="650" y="847"/>
                  </a:lnTo>
                  <a:lnTo>
                    <a:pt x="634" y="862"/>
                  </a:lnTo>
                  <a:lnTo>
                    <a:pt x="618" y="878"/>
                  </a:lnTo>
                  <a:lnTo>
                    <a:pt x="602" y="894"/>
                  </a:lnTo>
                  <a:lnTo>
                    <a:pt x="586" y="906"/>
                  </a:lnTo>
                  <a:lnTo>
                    <a:pt x="570" y="922"/>
                  </a:lnTo>
                  <a:lnTo>
                    <a:pt x="555" y="938"/>
                  </a:lnTo>
                  <a:lnTo>
                    <a:pt x="539" y="950"/>
                  </a:lnTo>
                  <a:lnTo>
                    <a:pt x="519" y="961"/>
                  </a:lnTo>
                  <a:lnTo>
                    <a:pt x="475" y="998"/>
                  </a:lnTo>
                  <a:lnTo>
                    <a:pt x="432" y="1025"/>
                  </a:lnTo>
                  <a:lnTo>
                    <a:pt x="389" y="1056"/>
                  </a:lnTo>
                  <a:lnTo>
                    <a:pt x="341" y="1084"/>
                  </a:lnTo>
                  <a:lnTo>
                    <a:pt x="297" y="1112"/>
                  </a:lnTo>
                  <a:lnTo>
                    <a:pt x="250" y="1135"/>
                  </a:lnTo>
                  <a:lnTo>
                    <a:pt x="199" y="1163"/>
                  </a:lnTo>
                  <a:lnTo>
                    <a:pt x="151" y="1183"/>
                  </a:lnTo>
                  <a:lnTo>
                    <a:pt x="99" y="1207"/>
                  </a:lnTo>
                  <a:lnTo>
                    <a:pt x="51" y="1227"/>
                  </a:lnTo>
                  <a:lnTo>
                    <a:pt x="48" y="1230"/>
                  </a:lnTo>
                  <a:lnTo>
                    <a:pt x="44" y="1230"/>
                  </a:lnTo>
                  <a:lnTo>
                    <a:pt x="40" y="1230"/>
                  </a:lnTo>
                  <a:lnTo>
                    <a:pt x="40" y="1234"/>
                  </a:lnTo>
                  <a:lnTo>
                    <a:pt x="36" y="1234"/>
                  </a:lnTo>
                  <a:lnTo>
                    <a:pt x="32" y="1234"/>
                  </a:lnTo>
                  <a:lnTo>
                    <a:pt x="28" y="1239"/>
                  </a:lnTo>
                  <a:lnTo>
                    <a:pt x="24" y="1239"/>
                  </a:lnTo>
                  <a:lnTo>
                    <a:pt x="0" y="12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75" name="Line 382">
              <a:extLst>
                <a:ext uri="{FF2B5EF4-FFF2-40B4-BE49-F238E27FC236}">
                  <a16:creationId xmlns:a16="http://schemas.microsoft.com/office/drawing/2014/main" id="{3BA83C86-B29E-424E-9F49-664E4EBC14AB}"/>
                </a:ext>
              </a:extLst>
            </p:cNvPr>
            <p:cNvSpPr>
              <a:spLocks noChangeShapeType="1"/>
            </p:cNvSpPr>
            <p:nvPr/>
          </p:nvSpPr>
          <p:spPr bwMode="auto">
            <a:xfrm flipH="1" flipV="1">
              <a:off x="2742" y="2793"/>
              <a:ext cx="7" cy="10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383">
              <a:extLst>
                <a:ext uri="{FF2B5EF4-FFF2-40B4-BE49-F238E27FC236}">
                  <a16:creationId xmlns:a16="http://schemas.microsoft.com/office/drawing/2014/main" id="{9A06884E-0781-40A8-B01B-8AF5E62D9FD8}"/>
                </a:ext>
              </a:extLst>
            </p:cNvPr>
            <p:cNvSpPr>
              <a:spLocks noChangeShapeType="1"/>
            </p:cNvSpPr>
            <p:nvPr/>
          </p:nvSpPr>
          <p:spPr bwMode="auto">
            <a:xfrm>
              <a:off x="2859" y="2809"/>
              <a:ext cx="1" cy="1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384">
              <a:extLst>
                <a:ext uri="{FF2B5EF4-FFF2-40B4-BE49-F238E27FC236}">
                  <a16:creationId xmlns:a16="http://schemas.microsoft.com/office/drawing/2014/main" id="{FD55C6A8-B864-49F3-8BF2-F39EC7997E53}"/>
                </a:ext>
              </a:extLst>
            </p:cNvPr>
            <p:cNvSpPr>
              <a:spLocks noChangeShapeType="1"/>
            </p:cNvSpPr>
            <p:nvPr/>
          </p:nvSpPr>
          <p:spPr bwMode="auto">
            <a:xfrm>
              <a:off x="3262" y="2905"/>
              <a:ext cx="18" cy="1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Line 385">
              <a:extLst>
                <a:ext uri="{FF2B5EF4-FFF2-40B4-BE49-F238E27FC236}">
                  <a16:creationId xmlns:a16="http://schemas.microsoft.com/office/drawing/2014/main" id="{412940DC-D56E-4092-99F7-B35A49F77BC4}"/>
                </a:ext>
              </a:extLst>
            </p:cNvPr>
            <p:cNvSpPr>
              <a:spLocks noChangeShapeType="1"/>
            </p:cNvSpPr>
            <p:nvPr/>
          </p:nvSpPr>
          <p:spPr bwMode="auto">
            <a:xfrm>
              <a:off x="3348" y="2909"/>
              <a:ext cx="5" cy="1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Line 386">
              <a:extLst>
                <a:ext uri="{FF2B5EF4-FFF2-40B4-BE49-F238E27FC236}">
                  <a16:creationId xmlns:a16="http://schemas.microsoft.com/office/drawing/2014/main" id="{28F41C0F-6949-4657-B891-770B656005BA}"/>
                </a:ext>
              </a:extLst>
            </p:cNvPr>
            <p:cNvSpPr>
              <a:spLocks noChangeShapeType="1"/>
            </p:cNvSpPr>
            <p:nvPr/>
          </p:nvSpPr>
          <p:spPr bwMode="auto">
            <a:xfrm>
              <a:off x="3504" y="2917"/>
              <a:ext cx="3" cy="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Line 387">
              <a:extLst>
                <a:ext uri="{FF2B5EF4-FFF2-40B4-BE49-F238E27FC236}">
                  <a16:creationId xmlns:a16="http://schemas.microsoft.com/office/drawing/2014/main" id="{7B231654-40A8-47FD-90B5-5AD9123CC099}"/>
                </a:ext>
              </a:extLst>
            </p:cNvPr>
            <p:cNvSpPr>
              <a:spLocks noChangeShapeType="1"/>
            </p:cNvSpPr>
            <p:nvPr/>
          </p:nvSpPr>
          <p:spPr bwMode="auto">
            <a:xfrm>
              <a:off x="1958" y="2406"/>
              <a:ext cx="12" cy="6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388">
              <a:extLst>
                <a:ext uri="{FF2B5EF4-FFF2-40B4-BE49-F238E27FC236}">
                  <a16:creationId xmlns:a16="http://schemas.microsoft.com/office/drawing/2014/main" id="{64CD7E17-DFEF-4629-A341-C721B93A62A1}"/>
                </a:ext>
              </a:extLst>
            </p:cNvPr>
            <p:cNvSpPr>
              <a:spLocks noChangeShapeType="1"/>
            </p:cNvSpPr>
            <p:nvPr/>
          </p:nvSpPr>
          <p:spPr bwMode="auto">
            <a:xfrm>
              <a:off x="2049" y="2449"/>
              <a:ext cx="9" cy="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389">
              <a:extLst>
                <a:ext uri="{FF2B5EF4-FFF2-40B4-BE49-F238E27FC236}">
                  <a16:creationId xmlns:a16="http://schemas.microsoft.com/office/drawing/2014/main" id="{71336D5D-8CAA-4011-89E8-CA5F8B9ED76E}"/>
                </a:ext>
              </a:extLst>
            </p:cNvPr>
            <p:cNvSpPr>
              <a:spLocks noChangeShapeType="1"/>
            </p:cNvSpPr>
            <p:nvPr/>
          </p:nvSpPr>
          <p:spPr bwMode="auto">
            <a:xfrm>
              <a:off x="1684" y="2307"/>
              <a:ext cx="13"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390">
              <a:extLst>
                <a:ext uri="{FF2B5EF4-FFF2-40B4-BE49-F238E27FC236}">
                  <a16:creationId xmlns:a16="http://schemas.microsoft.com/office/drawing/2014/main" id="{673C8E47-2479-44CD-BC01-9DEC8495EEEB}"/>
                </a:ext>
              </a:extLst>
            </p:cNvPr>
            <p:cNvSpPr>
              <a:spLocks noChangeShapeType="1"/>
            </p:cNvSpPr>
            <p:nvPr/>
          </p:nvSpPr>
          <p:spPr bwMode="auto">
            <a:xfrm>
              <a:off x="1613" y="2288"/>
              <a:ext cx="19"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Freeform 391">
              <a:extLst>
                <a:ext uri="{FF2B5EF4-FFF2-40B4-BE49-F238E27FC236}">
                  <a16:creationId xmlns:a16="http://schemas.microsoft.com/office/drawing/2014/main" id="{C53529D4-D460-4752-8E12-39EBE0FB679D}"/>
                </a:ext>
              </a:extLst>
            </p:cNvPr>
            <p:cNvSpPr>
              <a:spLocks/>
            </p:cNvSpPr>
            <p:nvPr/>
          </p:nvSpPr>
          <p:spPr bwMode="auto">
            <a:xfrm>
              <a:off x="1910" y="2087"/>
              <a:ext cx="405" cy="161"/>
            </a:xfrm>
            <a:custGeom>
              <a:avLst/>
              <a:gdLst>
                <a:gd name="T0" fmla="*/ 44 w 2026"/>
                <a:gd name="T1" fmla="*/ 784 h 808"/>
                <a:gd name="T2" fmla="*/ 102 w 2026"/>
                <a:gd name="T3" fmla="*/ 792 h 808"/>
                <a:gd name="T4" fmla="*/ 174 w 2026"/>
                <a:gd name="T5" fmla="*/ 800 h 808"/>
                <a:gd name="T6" fmla="*/ 245 w 2026"/>
                <a:gd name="T7" fmla="*/ 804 h 808"/>
                <a:gd name="T8" fmla="*/ 317 w 2026"/>
                <a:gd name="T9" fmla="*/ 808 h 808"/>
                <a:gd name="T10" fmla="*/ 391 w 2026"/>
                <a:gd name="T11" fmla="*/ 808 h 808"/>
                <a:gd name="T12" fmla="*/ 463 w 2026"/>
                <a:gd name="T13" fmla="*/ 800 h 808"/>
                <a:gd name="T14" fmla="*/ 538 w 2026"/>
                <a:gd name="T15" fmla="*/ 788 h 808"/>
                <a:gd name="T16" fmla="*/ 669 w 2026"/>
                <a:gd name="T17" fmla="*/ 761 h 808"/>
                <a:gd name="T18" fmla="*/ 792 w 2026"/>
                <a:gd name="T19" fmla="*/ 733 h 808"/>
                <a:gd name="T20" fmla="*/ 903 w 2026"/>
                <a:gd name="T21" fmla="*/ 705 h 808"/>
                <a:gd name="T22" fmla="*/ 1005 w 2026"/>
                <a:gd name="T23" fmla="*/ 673 h 808"/>
                <a:gd name="T24" fmla="*/ 1100 w 2026"/>
                <a:gd name="T25" fmla="*/ 645 h 808"/>
                <a:gd name="T26" fmla="*/ 1191 w 2026"/>
                <a:gd name="T27" fmla="*/ 613 h 808"/>
                <a:gd name="T28" fmla="*/ 1274 w 2026"/>
                <a:gd name="T29" fmla="*/ 582 h 808"/>
                <a:gd name="T30" fmla="*/ 1357 w 2026"/>
                <a:gd name="T31" fmla="*/ 550 h 808"/>
                <a:gd name="T32" fmla="*/ 1440 w 2026"/>
                <a:gd name="T33" fmla="*/ 515 h 808"/>
                <a:gd name="T34" fmla="*/ 1519 w 2026"/>
                <a:gd name="T35" fmla="*/ 479 h 808"/>
                <a:gd name="T36" fmla="*/ 1602 w 2026"/>
                <a:gd name="T37" fmla="*/ 444 h 808"/>
                <a:gd name="T38" fmla="*/ 1686 w 2026"/>
                <a:gd name="T39" fmla="*/ 409 h 808"/>
                <a:gd name="T40" fmla="*/ 1776 w 2026"/>
                <a:gd name="T41" fmla="*/ 372 h 808"/>
                <a:gd name="T42" fmla="*/ 1829 w 2026"/>
                <a:gd name="T43" fmla="*/ 349 h 808"/>
                <a:gd name="T44" fmla="*/ 1864 w 2026"/>
                <a:gd name="T45" fmla="*/ 321 h 808"/>
                <a:gd name="T46" fmla="*/ 1899 w 2026"/>
                <a:gd name="T47" fmla="*/ 293 h 808"/>
                <a:gd name="T48" fmla="*/ 1931 w 2026"/>
                <a:gd name="T49" fmla="*/ 258 h 808"/>
                <a:gd name="T50" fmla="*/ 1963 w 2026"/>
                <a:gd name="T51" fmla="*/ 218 h 808"/>
                <a:gd name="T52" fmla="*/ 1986 w 2026"/>
                <a:gd name="T53" fmla="*/ 178 h 808"/>
                <a:gd name="T54" fmla="*/ 2007 w 2026"/>
                <a:gd name="T55" fmla="*/ 139 h 808"/>
                <a:gd name="T56" fmla="*/ 2018 w 2026"/>
                <a:gd name="T57" fmla="*/ 99 h 808"/>
                <a:gd name="T58" fmla="*/ 2026 w 2026"/>
                <a:gd name="T59" fmla="*/ 68 h 808"/>
                <a:gd name="T60" fmla="*/ 2022 w 2026"/>
                <a:gd name="T61" fmla="*/ 41 h 808"/>
                <a:gd name="T62" fmla="*/ 2007 w 2026"/>
                <a:gd name="T63" fmla="*/ 16 h 808"/>
                <a:gd name="T64" fmla="*/ 1982 w 2026"/>
                <a:gd name="T65" fmla="*/ 4 h 808"/>
                <a:gd name="T66" fmla="*/ 1943 w 2026"/>
                <a:gd name="T67" fmla="*/ 0 h 808"/>
                <a:gd name="T68" fmla="*/ 1884 w 2026"/>
                <a:gd name="T69" fmla="*/ 9 h 808"/>
                <a:gd name="T70" fmla="*/ 1813 w 2026"/>
                <a:gd name="T71" fmla="*/ 28 h 808"/>
                <a:gd name="T72" fmla="*/ 1741 w 2026"/>
                <a:gd name="T73" fmla="*/ 52 h 808"/>
                <a:gd name="T74" fmla="*/ 1670 w 2026"/>
                <a:gd name="T75" fmla="*/ 80 h 808"/>
                <a:gd name="T76" fmla="*/ 1602 w 2026"/>
                <a:gd name="T77" fmla="*/ 108 h 808"/>
                <a:gd name="T78" fmla="*/ 1535 w 2026"/>
                <a:gd name="T79" fmla="*/ 139 h 808"/>
                <a:gd name="T80" fmla="*/ 1468 w 2026"/>
                <a:gd name="T81" fmla="*/ 171 h 808"/>
                <a:gd name="T82" fmla="*/ 1401 w 2026"/>
                <a:gd name="T83" fmla="*/ 206 h 808"/>
                <a:gd name="T84" fmla="*/ 1334 w 2026"/>
                <a:gd name="T85" fmla="*/ 238 h 808"/>
                <a:gd name="T86" fmla="*/ 1262 w 2026"/>
                <a:gd name="T87" fmla="*/ 273 h 808"/>
                <a:gd name="T88" fmla="*/ 1191 w 2026"/>
                <a:gd name="T89" fmla="*/ 305 h 808"/>
                <a:gd name="T90" fmla="*/ 1116 w 2026"/>
                <a:gd name="T91" fmla="*/ 333 h 808"/>
                <a:gd name="T92" fmla="*/ 1037 w 2026"/>
                <a:gd name="T93" fmla="*/ 361 h 808"/>
                <a:gd name="T94" fmla="*/ 958 w 2026"/>
                <a:gd name="T95" fmla="*/ 384 h 808"/>
                <a:gd name="T96" fmla="*/ 891 w 2026"/>
                <a:gd name="T97" fmla="*/ 400 h 808"/>
                <a:gd name="T98" fmla="*/ 823 w 2026"/>
                <a:gd name="T99" fmla="*/ 416 h 808"/>
                <a:gd name="T100" fmla="*/ 752 w 2026"/>
                <a:gd name="T101" fmla="*/ 423 h 808"/>
                <a:gd name="T102" fmla="*/ 676 w 2026"/>
                <a:gd name="T103" fmla="*/ 432 h 808"/>
                <a:gd name="T104" fmla="*/ 605 w 2026"/>
                <a:gd name="T105" fmla="*/ 436 h 808"/>
                <a:gd name="T106" fmla="*/ 530 w 2026"/>
                <a:gd name="T107" fmla="*/ 439 h 808"/>
                <a:gd name="T108" fmla="*/ 454 w 2026"/>
                <a:gd name="T109" fmla="*/ 439 h 808"/>
                <a:gd name="T110" fmla="*/ 380 w 2026"/>
                <a:gd name="T111" fmla="*/ 439 h 808"/>
                <a:gd name="T112" fmla="*/ 308 w 2026"/>
                <a:gd name="T113" fmla="*/ 439 h 808"/>
                <a:gd name="T114" fmla="*/ 234 w 2026"/>
                <a:gd name="T115" fmla="*/ 439 h 808"/>
                <a:gd name="T116" fmla="*/ 162 w 2026"/>
                <a:gd name="T117" fmla="*/ 439 h 808"/>
                <a:gd name="T118" fmla="*/ 95 w 2026"/>
                <a:gd name="T119" fmla="*/ 439 h 808"/>
                <a:gd name="T120" fmla="*/ 28 w 2026"/>
                <a:gd name="T121" fmla="*/ 439 h 8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26"/>
                <a:gd name="T184" fmla="*/ 0 h 808"/>
                <a:gd name="T185" fmla="*/ 2026 w 2026"/>
                <a:gd name="T186" fmla="*/ 808 h 8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26" h="808">
                  <a:moveTo>
                    <a:pt x="0" y="439"/>
                  </a:moveTo>
                  <a:lnTo>
                    <a:pt x="39" y="752"/>
                  </a:lnTo>
                  <a:lnTo>
                    <a:pt x="44" y="784"/>
                  </a:lnTo>
                  <a:lnTo>
                    <a:pt x="55" y="788"/>
                  </a:lnTo>
                  <a:lnTo>
                    <a:pt x="79" y="788"/>
                  </a:lnTo>
                  <a:lnTo>
                    <a:pt x="102" y="792"/>
                  </a:lnTo>
                  <a:lnTo>
                    <a:pt x="127" y="796"/>
                  </a:lnTo>
                  <a:lnTo>
                    <a:pt x="150" y="796"/>
                  </a:lnTo>
                  <a:lnTo>
                    <a:pt x="174" y="800"/>
                  </a:lnTo>
                  <a:lnTo>
                    <a:pt x="197" y="804"/>
                  </a:lnTo>
                  <a:lnTo>
                    <a:pt x="222" y="804"/>
                  </a:lnTo>
                  <a:lnTo>
                    <a:pt x="245" y="804"/>
                  </a:lnTo>
                  <a:lnTo>
                    <a:pt x="269" y="808"/>
                  </a:lnTo>
                  <a:lnTo>
                    <a:pt x="292" y="808"/>
                  </a:lnTo>
                  <a:lnTo>
                    <a:pt x="317" y="808"/>
                  </a:lnTo>
                  <a:lnTo>
                    <a:pt x="340" y="808"/>
                  </a:lnTo>
                  <a:lnTo>
                    <a:pt x="368" y="808"/>
                  </a:lnTo>
                  <a:lnTo>
                    <a:pt x="391" y="808"/>
                  </a:lnTo>
                  <a:lnTo>
                    <a:pt x="415" y="804"/>
                  </a:lnTo>
                  <a:lnTo>
                    <a:pt x="440" y="804"/>
                  </a:lnTo>
                  <a:lnTo>
                    <a:pt x="463" y="800"/>
                  </a:lnTo>
                  <a:lnTo>
                    <a:pt x="491" y="796"/>
                  </a:lnTo>
                  <a:lnTo>
                    <a:pt x="514" y="792"/>
                  </a:lnTo>
                  <a:lnTo>
                    <a:pt x="538" y="788"/>
                  </a:lnTo>
                  <a:lnTo>
                    <a:pt x="586" y="780"/>
                  </a:lnTo>
                  <a:lnTo>
                    <a:pt x="629" y="768"/>
                  </a:lnTo>
                  <a:lnTo>
                    <a:pt x="669" y="761"/>
                  </a:lnTo>
                  <a:lnTo>
                    <a:pt x="713" y="752"/>
                  </a:lnTo>
                  <a:lnTo>
                    <a:pt x="752" y="740"/>
                  </a:lnTo>
                  <a:lnTo>
                    <a:pt x="792" y="733"/>
                  </a:lnTo>
                  <a:lnTo>
                    <a:pt x="827" y="724"/>
                  </a:lnTo>
                  <a:lnTo>
                    <a:pt x="866" y="713"/>
                  </a:lnTo>
                  <a:lnTo>
                    <a:pt x="903" y="705"/>
                  </a:lnTo>
                  <a:lnTo>
                    <a:pt x="938" y="693"/>
                  </a:lnTo>
                  <a:lnTo>
                    <a:pt x="970" y="685"/>
                  </a:lnTo>
                  <a:lnTo>
                    <a:pt x="1005" y="673"/>
                  </a:lnTo>
                  <a:lnTo>
                    <a:pt x="1037" y="666"/>
                  </a:lnTo>
                  <a:lnTo>
                    <a:pt x="1068" y="654"/>
                  </a:lnTo>
                  <a:lnTo>
                    <a:pt x="1100" y="645"/>
                  </a:lnTo>
                  <a:lnTo>
                    <a:pt x="1132" y="634"/>
                  </a:lnTo>
                  <a:lnTo>
                    <a:pt x="1160" y="622"/>
                  </a:lnTo>
                  <a:lnTo>
                    <a:pt x="1191" y="613"/>
                  </a:lnTo>
                  <a:lnTo>
                    <a:pt x="1218" y="602"/>
                  </a:lnTo>
                  <a:lnTo>
                    <a:pt x="1246" y="590"/>
                  </a:lnTo>
                  <a:lnTo>
                    <a:pt x="1274" y="582"/>
                  </a:lnTo>
                  <a:lnTo>
                    <a:pt x="1302" y="571"/>
                  </a:lnTo>
                  <a:lnTo>
                    <a:pt x="1329" y="559"/>
                  </a:lnTo>
                  <a:lnTo>
                    <a:pt x="1357" y="550"/>
                  </a:lnTo>
                  <a:lnTo>
                    <a:pt x="1385" y="539"/>
                  </a:lnTo>
                  <a:lnTo>
                    <a:pt x="1412" y="527"/>
                  </a:lnTo>
                  <a:lnTo>
                    <a:pt x="1440" y="515"/>
                  </a:lnTo>
                  <a:lnTo>
                    <a:pt x="1468" y="504"/>
                  </a:lnTo>
                  <a:lnTo>
                    <a:pt x="1491" y="491"/>
                  </a:lnTo>
                  <a:lnTo>
                    <a:pt x="1519" y="479"/>
                  </a:lnTo>
                  <a:lnTo>
                    <a:pt x="1547" y="467"/>
                  </a:lnTo>
                  <a:lnTo>
                    <a:pt x="1575" y="455"/>
                  </a:lnTo>
                  <a:lnTo>
                    <a:pt x="1602" y="444"/>
                  </a:lnTo>
                  <a:lnTo>
                    <a:pt x="1630" y="432"/>
                  </a:lnTo>
                  <a:lnTo>
                    <a:pt x="1658" y="420"/>
                  </a:lnTo>
                  <a:lnTo>
                    <a:pt x="1686" y="409"/>
                  </a:lnTo>
                  <a:lnTo>
                    <a:pt x="1718" y="396"/>
                  </a:lnTo>
                  <a:lnTo>
                    <a:pt x="1745" y="384"/>
                  </a:lnTo>
                  <a:lnTo>
                    <a:pt x="1776" y="372"/>
                  </a:lnTo>
                  <a:lnTo>
                    <a:pt x="1808" y="356"/>
                  </a:lnTo>
                  <a:lnTo>
                    <a:pt x="1817" y="353"/>
                  </a:lnTo>
                  <a:lnTo>
                    <a:pt x="1829" y="349"/>
                  </a:lnTo>
                  <a:lnTo>
                    <a:pt x="1840" y="340"/>
                  </a:lnTo>
                  <a:lnTo>
                    <a:pt x="1852" y="333"/>
                  </a:lnTo>
                  <a:lnTo>
                    <a:pt x="1864" y="321"/>
                  </a:lnTo>
                  <a:lnTo>
                    <a:pt x="1876" y="314"/>
                  </a:lnTo>
                  <a:lnTo>
                    <a:pt x="1887" y="301"/>
                  </a:lnTo>
                  <a:lnTo>
                    <a:pt x="1899" y="293"/>
                  </a:lnTo>
                  <a:lnTo>
                    <a:pt x="1912" y="282"/>
                  </a:lnTo>
                  <a:lnTo>
                    <a:pt x="1924" y="270"/>
                  </a:lnTo>
                  <a:lnTo>
                    <a:pt x="1931" y="258"/>
                  </a:lnTo>
                  <a:lnTo>
                    <a:pt x="1943" y="245"/>
                  </a:lnTo>
                  <a:lnTo>
                    <a:pt x="1954" y="230"/>
                  </a:lnTo>
                  <a:lnTo>
                    <a:pt x="1963" y="218"/>
                  </a:lnTo>
                  <a:lnTo>
                    <a:pt x="1970" y="206"/>
                  </a:lnTo>
                  <a:lnTo>
                    <a:pt x="1979" y="191"/>
                  </a:lnTo>
                  <a:lnTo>
                    <a:pt x="1986" y="178"/>
                  </a:lnTo>
                  <a:lnTo>
                    <a:pt x="1995" y="166"/>
                  </a:lnTo>
                  <a:lnTo>
                    <a:pt x="2002" y="150"/>
                  </a:lnTo>
                  <a:lnTo>
                    <a:pt x="2007" y="139"/>
                  </a:lnTo>
                  <a:lnTo>
                    <a:pt x="2014" y="127"/>
                  </a:lnTo>
                  <a:lnTo>
                    <a:pt x="2018" y="111"/>
                  </a:lnTo>
                  <a:lnTo>
                    <a:pt x="2018" y="99"/>
                  </a:lnTo>
                  <a:lnTo>
                    <a:pt x="2022" y="87"/>
                  </a:lnTo>
                  <a:lnTo>
                    <a:pt x="2026" y="80"/>
                  </a:lnTo>
                  <a:lnTo>
                    <a:pt x="2026" y="68"/>
                  </a:lnTo>
                  <a:lnTo>
                    <a:pt x="2026" y="55"/>
                  </a:lnTo>
                  <a:lnTo>
                    <a:pt x="2022" y="48"/>
                  </a:lnTo>
                  <a:lnTo>
                    <a:pt x="2022" y="41"/>
                  </a:lnTo>
                  <a:lnTo>
                    <a:pt x="2018" y="28"/>
                  </a:lnTo>
                  <a:lnTo>
                    <a:pt x="2014" y="25"/>
                  </a:lnTo>
                  <a:lnTo>
                    <a:pt x="2007" y="16"/>
                  </a:lnTo>
                  <a:lnTo>
                    <a:pt x="1998" y="13"/>
                  </a:lnTo>
                  <a:lnTo>
                    <a:pt x="1991" y="9"/>
                  </a:lnTo>
                  <a:lnTo>
                    <a:pt x="1982" y="4"/>
                  </a:lnTo>
                  <a:lnTo>
                    <a:pt x="1970" y="0"/>
                  </a:lnTo>
                  <a:lnTo>
                    <a:pt x="1959" y="0"/>
                  </a:lnTo>
                  <a:lnTo>
                    <a:pt x="1943" y="0"/>
                  </a:lnTo>
                  <a:lnTo>
                    <a:pt x="1927" y="0"/>
                  </a:lnTo>
                  <a:lnTo>
                    <a:pt x="1912" y="4"/>
                  </a:lnTo>
                  <a:lnTo>
                    <a:pt x="1884" y="9"/>
                  </a:lnTo>
                  <a:lnTo>
                    <a:pt x="1860" y="16"/>
                  </a:lnTo>
                  <a:lnTo>
                    <a:pt x="1836" y="20"/>
                  </a:lnTo>
                  <a:lnTo>
                    <a:pt x="1813" y="28"/>
                  </a:lnTo>
                  <a:lnTo>
                    <a:pt x="1789" y="36"/>
                  </a:lnTo>
                  <a:lnTo>
                    <a:pt x="1765" y="44"/>
                  </a:lnTo>
                  <a:lnTo>
                    <a:pt x="1741" y="52"/>
                  </a:lnTo>
                  <a:lnTo>
                    <a:pt x="1718" y="60"/>
                  </a:lnTo>
                  <a:lnTo>
                    <a:pt x="1694" y="68"/>
                  </a:lnTo>
                  <a:lnTo>
                    <a:pt x="1670" y="80"/>
                  </a:lnTo>
                  <a:lnTo>
                    <a:pt x="1646" y="87"/>
                  </a:lnTo>
                  <a:lnTo>
                    <a:pt x="1627" y="95"/>
                  </a:lnTo>
                  <a:lnTo>
                    <a:pt x="1602" y="108"/>
                  </a:lnTo>
                  <a:lnTo>
                    <a:pt x="1579" y="119"/>
                  </a:lnTo>
                  <a:lnTo>
                    <a:pt x="1559" y="127"/>
                  </a:lnTo>
                  <a:lnTo>
                    <a:pt x="1535" y="139"/>
                  </a:lnTo>
                  <a:lnTo>
                    <a:pt x="1512" y="150"/>
                  </a:lnTo>
                  <a:lnTo>
                    <a:pt x="1491" y="159"/>
                  </a:lnTo>
                  <a:lnTo>
                    <a:pt x="1468" y="171"/>
                  </a:lnTo>
                  <a:lnTo>
                    <a:pt x="1445" y="182"/>
                  </a:lnTo>
                  <a:lnTo>
                    <a:pt x="1424" y="194"/>
                  </a:lnTo>
                  <a:lnTo>
                    <a:pt x="1401" y="206"/>
                  </a:lnTo>
                  <a:lnTo>
                    <a:pt x="1377" y="218"/>
                  </a:lnTo>
                  <a:lnTo>
                    <a:pt x="1354" y="226"/>
                  </a:lnTo>
                  <a:lnTo>
                    <a:pt x="1334" y="238"/>
                  </a:lnTo>
                  <a:lnTo>
                    <a:pt x="1310" y="250"/>
                  </a:lnTo>
                  <a:lnTo>
                    <a:pt x="1286" y="261"/>
                  </a:lnTo>
                  <a:lnTo>
                    <a:pt x="1262" y="273"/>
                  </a:lnTo>
                  <a:lnTo>
                    <a:pt x="1239" y="282"/>
                  </a:lnTo>
                  <a:lnTo>
                    <a:pt x="1215" y="293"/>
                  </a:lnTo>
                  <a:lnTo>
                    <a:pt x="1191" y="305"/>
                  </a:lnTo>
                  <a:lnTo>
                    <a:pt x="1163" y="314"/>
                  </a:lnTo>
                  <a:lnTo>
                    <a:pt x="1139" y="325"/>
                  </a:lnTo>
                  <a:lnTo>
                    <a:pt x="1116" y="333"/>
                  </a:lnTo>
                  <a:lnTo>
                    <a:pt x="1088" y="345"/>
                  </a:lnTo>
                  <a:lnTo>
                    <a:pt x="1065" y="353"/>
                  </a:lnTo>
                  <a:lnTo>
                    <a:pt x="1037" y="361"/>
                  </a:lnTo>
                  <a:lnTo>
                    <a:pt x="1013" y="368"/>
                  </a:lnTo>
                  <a:lnTo>
                    <a:pt x="986" y="377"/>
                  </a:lnTo>
                  <a:lnTo>
                    <a:pt x="958" y="384"/>
                  </a:lnTo>
                  <a:lnTo>
                    <a:pt x="933" y="393"/>
                  </a:lnTo>
                  <a:lnTo>
                    <a:pt x="914" y="396"/>
                  </a:lnTo>
                  <a:lnTo>
                    <a:pt x="891" y="400"/>
                  </a:lnTo>
                  <a:lnTo>
                    <a:pt x="866" y="404"/>
                  </a:lnTo>
                  <a:lnTo>
                    <a:pt x="847" y="412"/>
                  </a:lnTo>
                  <a:lnTo>
                    <a:pt x="823" y="416"/>
                  </a:lnTo>
                  <a:lnTo>
                    <a:pt x="799" y="416"/>
                  </a:lnTo>
                  <a:lnTo>
                    <a:pt x="776" y="420"/>
                  </a:lnTo>
                  <a:lnTo>
                    <a:pt x="752" y="423"/>
                  </a:lnTo>
                  <a:lnTo>
                    <a:pt x="728" y="428"/>
                  </a:lnTo>
                  <a:lnTo>
                    <a:pt x="704" y="428"/>
                  </a:lnTo>
                  <a:lnTo>
                    <a:pt x="676" y="432"/>
                  </a:lnTo>
                  <a:lnTo>
                    <a:pt x="653" y="432"/>
                  </a:lnTo>
                  <a:lnTo>
                    <a:pt x="629" y="436"/>
                  </a:lnTo>
                  <a:lnTo>
                    <a:pt x="605" y="436"/>
                  </a:lnTo>
                  <a:lnTo>
                    <a:pt x="581" y="436"/>
                  </a:lnTo>
                  <a:lnTo>
                    <a:pt x="554" y="439"/>
                  </a:lnTo>
                  <a:lnTo>
                    <a:pt x="530" y="439"/>
                  </a:lnTo>
                  <a:lnTo>
                    <a:pt x="507" y="439"/>
                  </a:lnTo>
                  <a:lnTo>
                    <a:pt x="479" y="439"/>
                  </a:lnTo>
                  <a:lnTo>
                    <a:pt x="454" y="439"/>
                  </a:lnTo>
                  <a:lnTo>
                    <a:pt x="431" y="439"/>
                  </a:lnTo>
                  <a:lnTo>
                    <a:pt x="403" y="439"/>
                  </a:lnTo>
                  <a:lnTo>
                    <a:pt x="380" y="439"/>
                  </a:lnTo>
                  <a:lnTo>
                    <a:pt x="356" y="439"/>
                  </a:lnTo>
                  <a:lnTo>
                    <a:pt x="332" y="439"/>
                  </a:lnTo>
                  <a:lnTo>
                    <a:pt x="308" y="439"/>
                  </a:lnTo>
                  <a:lnTo>
                    <a:pt x="281" y="439"/>
                  </a:lnTo>
                  <a:lnTo>
                    <a:pt x="257" y="439"/>
                  </a:lnTo>
                  <a:lnTo>
                    <a:pt x="234" y="439"/>
                  </a:lnTo>
                  <a:lnTo>
                    <a:pt x="209" y="439"/>
                  </a:lnTo>
                  <a:lnTo>
                    <a:pt x="186" y="439"/>
                  </a:lnTo>
                  <a:lnTo>
                    <a:pt x="162" y="439"/>
                  </a:lnTo>
                  <a:lnTo>
                    <a:pt x="139" y="439"/>
                  </a:lnTo>
                  <a:lnTo>
                    <a:pt x="114" y="439"/>
                  </a:lnTo>
                  <a:lnTo>
                    <a:pt x="95" y="439"/>
                  </a:lnTo>
                  <a:lnTo>
                    <a:pt x="71" y="439"/>
                  </a:lnTo>
                  <a:lnTo>
                    <a:pt x="47" y="439"/>
                  </a:lnTo>
                  <a:lnTo>
                    <a:pt x="28" y="439"/>
                  </a:lnTo>
                  <a:lnTo>
                    <a:pt x="4" y="439"/>
                  </a:lnTo>
                  <a:lnTo>
                    <a:pt x="0" y="43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85" name="Freeform 392">
              <a:extLst>
                <a:ext uri="{FF2B5EF4-FFF2-40B4-BE49-F238E27FC236}">
                  <a16:creationId xmlns:a16="http://schemas.microsoft.com/office/drawing/2014/main" id="{0BB7EDC1-479F-4DF4-976D-15BFB93CE27E}"/>
                </a:ext>
              </a:extLst>
            </p:cNvPr>
            <p:cNvSpPr>
              <a:spLocks/>
            </p:cNvSpPr>
            <p:nvPr/>
          </p:nvSpPr>
          <p:spPr bwMode="auto">
            <a:xfrm>
              <a:off x="1317" y="2071"/>
              <a:ext cx="388" cy="245"/>
            </a:xfrm>
            <a:custGeom>
              <a:avLst/>
              <a:gdLst>
                <a:gd name="T0" fmla="*/ 1232 w 1936"/>
                <a:gd name="T1" fmla="*/ 206 h 1224"/>
                <a:gd name="T2" fmla="*/ 1262 w 1936"/>
                <a:gd name="T3" fmla="*/ 190 h 1224"/>
                <a:gd name="T4" fmla="*/ 1290 w 1936"/>
                <a:gd name="T5" fmla="*/ 174 h 1224"/>
                <a:gd name="T6" fmla="*/ 1318 w 1936"/>
                <a:gd name="T7" fmla="*/ 159 h 1224"/>
                <a:gd name="T8" fmla="*/ 1346 w 1936"/>
                <a:gd name="T9" fmla="*/ 143 h 1224"/>
                <a:gd name="T10" fmla="*/ 1378 w 1936"/>
                <a:gd name="T11" fmla="*/ 123 h 1224"/>
                <a:gd name="T12" fmla="*/ 1413 w 1936"/>
                <a:gd name="T13" fmla="*/ 104 h 1224"/>
                <a:gd name="T14" fmla="*/ 1457 w 1936"/>
                <a:gd name="T15" fmla="*/ 83 h 1224"/>
                <a:gd name="T16" fmla="*/ 1505 w 1936"/>
                <a:gd name="T17" fmla="*/ 64 h 1224"/>
                <a:gd name="T18" fmla="*/ 1560 w 1936"/>
                <a:gd name="T19" fmla="*/ 39 h 1224"/>
                <a:gd name="T20" fmla="*/ 1616 w 1936"/>
                <a:gd name="T21" fmla="*/ 20 h 1224"/>
                <a:gd name="T22" fmla="*/ 1651 w 1936"/>
                <a:gd name="T23" fmla="*/ 9 h 1224"/>
                <a:gd name="T24" fmla="*/ 1683 w 1936"/>
                <a:gd name="T25" fmla="*/ 4 h 1224"/>
                <a:gd name="T26" fmla="*/ 1714 w 1936"/>
                <a:gd name="T27" fmla="*/ 0 h 1224"/>
                <a:gd name="T28" fmla="*/ 1742 w 1936"/>
                <a:gd name="T29" fmla="*/ 0 h 1224"/>
                <a:gd name="T30" fmla="*/ 1769 w 1936"/>
                <a:gd name="T31" fmla="*/ 0 h 1224"/>
                <a:gd name="T32" fmla="*/ 1793 w 1936"/>
                <a:gd name="T33" fmla="*/ 9 h 1224"/>
                <a:gd name="T34" fmla="*/ 1817 w 1936"/>
                <a:gd name="T35" fmla="*/ 16 h 1224"/>
                <a:gd name="T36" fmla="*/ 1836 w 1936"/>
                <a:gd name="T37" fmla="*/ 28 h 1224"/>
                <a:gd name="T38" fmla="*/ 1857 w 1936"/>
                <a:gd name="T39" fmla="*/ 44 h 1224"/>
                <a:gd name="T40" fmla="*/ 1873 w 1936"/>
                <a:gd name="T41" fmla="*/ 60 h 1224"/>
                <a:gd name="T42" fmla="*/ 1880 w 1936"/>
                <a:gd name="T43" fmla="*/ 67 h 1224"/>
                <a:gd name="T44" fmla="*/ 1896 w 1936"/>
                <a:gd name="T45" fmla="*/ 76 h 1224"/>
                <a:gd name="T46" fmla="*/ 1908 w 1936"/>
                <a:gd name="T47" fmla="*/ 88 h 1224"/>
                <a:gd name="T48" fmla="*/ 1920 w 1936"/>
                <a:gd name="T49" fmla="*/ 99 h 1224"/>
                <a:gd name="T50" fmla="*/ 1928 w 1936"/>
                <a:gd name="T51" fmla="*/ 115 h 1224"/>
                <a:gd name="T52" fmla="*/ 1936 w 1936"/>
                <a:gd name="T53" fmla="*/ 127 h 1224"/>
                <a:gd name="T54" fmla="*/ 1936 w 1936"/>
                <a:gd name="T55" fmla="*/ 143 h 1224"/>
                <a:gd name="T56" fmla="*/ 1931 w 1936"/>
                <a:gd name="T57" fmla="*/ 155 h 1224"/>
                <a:gd name="T58" fmla="*/ 1915 w 1936"/>
                <a:gd name="T59" fmla="*/ 166 h 1224"/>
                <a:gd name="T60" fmla="*/ 1579 w 1936"/>
                <a:gd name="T61" fmla="*/ 337 h 1224"/>
                <a:gd name="T62" fmla="*/ 1457 w 1936"/>
                <a:gd name="T63" fmla="*/ 388 h 1224"/>
                <a:gd name="T64" fmla="*/ 1330 w 1936"/>
                <a:gd name="T65" fmla="*/ 440 h 1224"/>
                <a:gd name="T66" fmla="*/ 1207 w 1936"/>
                <a:gd name="T67" fmla="*/ 488 h 1224"/>
                <a:gd name="T68" fmla="*/ 1081 w 1936"/>
                <a:gd name="T69" fmla="*/ 534 h 1224"/>
                <a:gd name="T70" fmla="*/ 958 w 1936"/>
                <a:gd name="T71" fmla="*/ 583 h 1224"/>
                <a:gd name="T72" fmla="*/ 831 w 1936"/>
                <a:gd name="T73" fmla="*/ 634 h 1224"/>
                <a:gd name="T74" fmla="*/ 705 w 1936"/>
                <a:gd name="T75" fmla="*/ 689 h 1224"/>
                <a:gd name="T76" fmla="*/ 582 w 1936"/>
                <a:gd name="T77" fmla="*/ 745 h 1224"/>
                <a:gd name="T78" fmla="*/ 456 w 1936"/>
                <a:gd name="T79" fmla="*/ 812 h 1224"/>
                <a:gd name="T80" fmla="*/ 389 w 1936"/>
                <a:gd name="T81" fmla="*/ 851 h 1224"/>
                <a:gd name="T82" fmla="*/ 373 w 1936"/>
                <a:gd name="T83" fmla="*/ 863 h 1224"/>
                <a:gd name="T84" fmla="*/ 357 w 1936"/>
                <a:gd name="T85" fmla="*/ 879 h 1224"/>
                <a:gd name="T86" fmla="*/ 341 w 1936"/>
                <a:gd name="T87" fmla="*/ 895 h 1224"/>
                <a:gd name="T88" fmla="*/ 320 w 1936"/>
                <a:gd name="T89" fmla="*/ 911 h 1224"/>
                <a:gd name="T90" fmla="*/ 301 w 1936"/>
                <a:gd name="T91" fmla="*/ 930 h 1224"/>
                <a:gd name="T92" fmla="*/ 281 w 1936"/>
                <a:gd name="T93" fmla="*/ 951 h 1224"/>
                <a:gd name="T94" fmla="*/ 273 w 1936"/>
                <a:gd name="T95" fmla="*/ 970 h 1224"/>
                <a:gd name="T96" fmla="*/ 317 w 1936"/>
                <a:gd name="T97" fmla="*/ 1097 h 1224"/>
                <a:gd name="T98" fmla="*/ 373 w 1936"/>
                <a:gd name="T99" fmla="*/ 1215 h 1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6"/>
                <a:gd name="T151" fmla="*/ 0 h 1224"/>
                <a:gd name="T152" fmla="*/ 1936 w 1936"/>
                <a:gd name="T153" fmla="*/ 1224 h 12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6" h="1224">
                  <a:moveTo>
                    <a:pt x="75" y="1199"/>
                  </a:moveTo>
                  <a:lnTo>
                    <a:pt x="0" y="919"/>
                  </a:lnTo>
                  <a:lnTo>
                    <a:pt x="1223" y="210"/>
                  </a:lnTo>
                  <a:lnTo>
                    <a:pt x="1232" y="206"/>
                  </a:lnTo>
                  <a:lnTo>
                    <a:pt x="1239" y="202"/>
                  </a:lnTo>
                  <a:lnTo>
                    <a:pt x="1248" y="198"/>
                  </a:lnTo>
                  <a:lnTo>
                    <a:pt x="1255" y="194"/>
                  </a:lnTo>
                  <a:lnTo>
                    <a:pt x="1262" y="190"/>
                  </a:lnTo>
                  <a:lnTo>
                    <a:pt x="1267" y="187"/>
                  </a:lnTo>
                  <a:lnTo>
                    <a:pt x="1274" y="182"/>
                  </a:lnTo>
                  <a:lnTo>
                    <a:pt x="1283" y="178"/>
                  </a:lnTo>
                  <a:lnTo>
                    <a:pt x="1290" y="174"/>
                  </a:lnTo>
                  <a:lnTo>
                    <a:pt x="1294" y="171"/>
                  </a:lnTo>
                  <a:lnTo>
                    <a:pt x="1302" y="166"/>
                  </a:lnTo>
                  <a:lnTo>
                    <a:pt x="1310" y="162"/>
                  </a:lnTo>
                  <a:lnTo>
                    <a:pt x="1318" y="159"/>
                  </a:lnTo>
                  <a:lnTo>
                    <a:pt x="1322" y="155"/>
                  </a:lnTo>
                  <a:lnTo>
                    <a:pt x="1330" y="150"/>
                  </a:lnTo>
                  <a:lnTo>
                    <a:pt x="1338" y="147"/>
                  </a:lnTo>
                  <a:lnTo>
                    <a:pt x="1346" y="143"/>
                  </a:lnTo>
                  <a:lnTo>
                    <a:pt x="1354" y="134"/>
                  </a:lnTo>
                  <a:lnTo>
                    <a:pt x="1362" y="131"/>
                  </a:lnTo>
                  <a:lnTo>
                    <a:pt x="1370" y="127"/>
                  </a:lnTo>
                  <a:lnTo>
                    <a:pt x="1378" y="123"/>
                  </a:lnTo>
                  <a:lnTo>
                    <a:pt x="1385" y="120"/>
                  </a:lnTo>
                  <a:lnTo>
                    <a:pt x="1397" y="115"/>
                  </a:lnTo>
                  <a:lnTo>
                    <a:pt x="1405" y="107"/>
                  </a:lnTo>
                  <a:lnTo>
                    <a:pt x="1413" y="104"/>
                  </a:lnTo>
                  <a:lnTo>
                    <a:pt x="1425" y="99"/>
                  </a:lnTo>
                  <a:lnTo>
                    <a:pt x="1433" y="95"/>
                  </a:lnTo>
                  <a:lnTo>
                    <a:pt x="1445" y="88"/>
                  </a:lnTo>
                  <a:lnTo>
                    <a:pt x="1457" y="83"/>
                  </a:lnTo>
                  <a:lnTo>
                    <a:pt x="1468" y="79"/>
                  </a:lnTo>
                  <a:lnTo>
                    <a:pt x="1480" y="76"/>
                  </a:lnTo>
                  <a:lnTo>
                    <a:pt x="1493" y="67"/>
                  </a:lnTo>
                  <a:lnTo>
                    <a:pt x="1505" y="64"/>
                  </a:lnTo>
                  <a:lnTo>
                    <a:pt x="1516" y="60"/>
                  </a:lnTo>
                  <a:lnTo>
                    <a:pt x="1528" y="51"/>
                  </a:lnTo>
                  <a:lnTo>
                    <a:pt x="1544" y="48"/>
                  </a:lnTo>
                  <a:lnTo>
                    <a:pt x="1560" y="39"/>
                  </a:lnTo>
                  <a:lnTo>
                    <a:pt x="1575" y="36"/>
                  </a:lnTo>
                  <a:lnTo>
                    <a:pt x="1591" y="28"/>
                  </a:lnTo>
                  <a:lnTo>
                    <a:pt x="1607" y="25"/>
                  </a:lnTo>
                  <a:lnTo>
                    <a:pt x="1616" y="20"/>
                  </a:lnTo>
                  <a:lnTo>
                    <a:pt x="1623" y="16"/>
                  </a:lnTo>
                  <a:lnTo>
                    <a:pt x="1631" y="12"/>
                  </a:lnTo>
                  <a:lnTo>
                    <a:pt x="1642" y="12"/>
                  </a:lnTo>
                  <a:lnTo>
                    <a:pt x="1651" y="9"/>
                  </a:lnTo>
                  <a:lnTo>
                    <a:pt x="1658" y="9"/>
                  </a:lnTo>
                  <a:lnTo>
                    <a:pt x="1667" y="4"/>
                  </a:lnTo>
                  <a:lnTo>
                    <a:pt x="1674" y="4"/>
                  </a:lnTo>
                  <a:lnTo>
                    <a:pt x="1683" y="4"/>
                  </a:lnTo>
                  <a:lnTo>
                    <a:pt x="1690" y="0"/>
                  </a:lnTo>
                  <a:lnTo>
                    <a:pt x="1698" y="0"/>
                  </a:lnTo>
                  <a:lnTo>
                    <a:pt x="1706" y="0"/>
                  </a:lnTo>
                  <a:lnTo>
                    <a:pt x="1714" y="0"/>
                  </a:lnTo>
                  <a:lnTo>
                    <a:pt x="1722" y="0"/>
                  </a:lnTo>
                  <a:lnTo>
                    <a:pt x="1726" y="0"/>
                  </a:lnTo>
                  <a:lnTo>
                    <a:pt x="1734" y="0"/>
                  </a:lnTo>
                  <a:lnTo>
                    <a:pt x="1742" y="0"/>
                  </a:lnTo>
                  <a:lnTo>
                    <a:pt x="1750" y="0"/>
                  </a:lnTo>
                  <a:lnTo>
                    <a:pt x="1753" y="0"/>
                  </a:lnTo>
                  <a:lnTo>
                    <a:pt x="1762" y="0"/>
                  </a:lnTo>
                  <a:lnTo>
                    <a:pt x="1769" y="0"/>
                  </a:lnTo>
                  <a:lnTo>
                    <a:pt x="1774" y="4"/>
                  </a:lnTo>
                  <a:lnTo>
                    <a:pt x="1781" y="4"/>
                  </a:lnTo>
                  <a:lnTo>
                    <a:pt x="1785" y="9"/>
                  </a:lnTo>
                  <a:lnTo>
                    <a:pt x="1793" y="9"/>
                  </a:lnTo>
                  <a:lnTo>
                    <a:pt x="1797" y="12"/>
                  </a:lnTo>
                  <a:lnTo>
                    <a:pt x="1806" y="12"/>
                  </a:lnTo>
                  <a:lnTo>
                    <a:pt x="1809" y="16"/>
                  </a:lnTo>
                  <a:lnTo>
                    <a:pt x="1817" y="16"/>
                  </a:lnTo>
                  <a:lnTo>
                    <a:pt x="1820" y="20"/>
                  </a:lnTo>
                  <a:lnTo>
                    <a:pt x="1825" y="25"/>
                  </a:lnTo>
                  <a:lnTo>
                    <a:pt x="1833" y="28"/>
                  </a:lnTo>
                  <a:lnTo>
                    <a:pt x="1836" y="28"/>
                  </a:lnTo>
                  <a:lnTo>
                    <a:pt x="1841" y="32"/>
                  </a:lnTo>
                  <a:lnTo>
                    <a:pt x="1848" y="36"/>
                  </a:lnTo>
                  <a:lnTo>
                    <a:pt x="1852" y="39"/>
                  </a:lnTo>
                  <a:lnTo>
                    <a:pt x="1857" y="44"/>
                  </a:lnTo>
                  <a:lnTo>
                    <a:pt x="1861" y="48"/>
                  </a:lnTo>
                  <a:lnTo>
                    <a:pt x="1868" y="51"/>
                  </a:lnTo>
                  <a:lnTo>
                    <a:pt x="1873" y="55"/>
                  </a:lnTo>
                  <a:lnTo>
                    <a:pt x="1873" y="60"/>
                  </a:lnTo>
                  <a:lnTo>
                    <a:pt x="1876" y="60"/>
                  </a:lnTo>
                  <a:lnTo>
                    <a:pt x="1876" y="64"/>
                  </a:lnTo>
                  <a:lnTo>
                    <a:pt x="1880" y="64"/>
                  </a:lnTo>
                  <a:lnTo>
                    <a:pt x="1880" y="67"/>
                  </a:lnTo>
                  <a:lnTo>
                    <a:pt x="1884" y="67"/>
                  </a:lnTo>
                  <a:lnTo>
                    <a:pt x="1888" y="71"/>
                  </a:lnTo>
                  <a:lnTo>
                    <a:pt x="1892" y="76"/>
                  </a:lnTo>
                  <a:lnTo>
                    <a:pt x="1896" y="76"/>
                  </a:lnTo>
                  <a:lnTo>
                    <a:pt x="1896" y="79"/>
                  </a:lnTo>
                  <a:lnTo>
                    <a:pt x="1900" y="83"/>
                  </a:lnTo>
                  <a:lnTo>
                    <a:pt x="1904" y="88"/>
                  </a:lnTo>
                  <a:lnTo>
                    <a:pt x="1908" y="88"/>
                  </a:lnTo>
                  <a:lnTo>
                    <a:pt x="1908" y="92"/>
                  </a:lnTo>
                  <a:lnTo>
                    <a:pt x="1912" y="95"/>
                  </a:lnTo>
                  <a:lnTo>
                    <a:pt x="1915" y="99"/>
                  </a:lnTo>
                  <a:lnTo>
                    <a:pt x="1920" y="99"/>
                  </a:lnTo>
                  <a:lnTo>
                    <a:pt x="1920" y="104"/>
                  </a:lnTo>
                  <a:lnTo>
                    <a:pt x="1924" y="107"/>
                  </a:lnTo>
                  <a:lnTo>
                    <a:pt x="1924" y="111"/>
                  </a:lnTo>
                  <a:lnTo>
                    <a:pt x="1928" y="115"/>
                  </a:lnTo>
                  <a:lnTo>
                    <a:pt x="1931" y="120"/>
                  </a:lnTo>
                  <a:lnTo>
                    <a:pt x="1931" y="123"/>
                  </a:lnTo>
                  <a:lnTo>
                    <a:pt x="1931" y="127"/>
                  </a:lnTo>
                  <a:lnTo>
                    <a:pt x="1936" y="127"/>
                  </a:lnTo>
                  <a:lnTo>
                    <a:pt x="1936" y="131"/>
                  </a:lnTo>
                  <a:lnTo>
                    <a:pt x="1936" y="134"/>
                  </a:lnTo>
                  <a:lnTo>
                    <a:pt x="1936" y="139"/>
                  </a:lnTo>
                  <a:lnTo>
                    <a:pt x="1936" y="143"/>
                  </a:lnTo>
                  <a:lnTo>
                    <a:pt x="1936" y="147"/>
                  </a:lnTo>
                  <a:lnTo>
                    <a:pt x="1936" y="150"/>
                  </a:lnTo>
                  <a:lnTo>
                    <a:pt x="1931" y="150"/>
                  </a:lnTo>
                  <a:lnTo>
                    <a:pt x="1931" y="155"/>
                  </a:lnTo>
                  <a:lnTo>
                    <a:pt x="1928" y="159"/>
                  </a:lnTo>
                  <a:lnTo>
                    <a:pt x="1924" y="162"/>
                  </a:lnTo>
                  <a:lnTo>
                    <a:pt x="1924" y="166"/>
                  </a:lnTo>
                  <a:lnTo>
                    <a:pt x="1915" y="166"/>
                  </a:lnTo>
                  <a:lnTo>
                    <a:pt x="1912" y="171"/>
                  </a:lnTo>
                  <a:lnTo>
                    <a:pt x="1639" y="309"/>
                  </a:lnTo>
                  <a:lnTo>
                    <a:pt x="1607" y="321"/>
                  </a:lnTo>
                  <a:lnTo>
                    <a:pt x="1579" y="337"/>
                  </a:lnTo>
                  <a:lnTo>
                    <a:pt x="1547" y="349"/>
                  </a:lnTo>
                  <a:lnTo>
                    <a:pt x="1516" y="365"/>
                  </a:lnTo>
                  <a:lnTo>
                    <a:pt x="1484" y="377"/>
                  </a:lnTo>
                  <a:lnTo>
                    <a:pt x="1457" y="388"/>
                  </a:lnTo>
                  <a:lnTo>
                    <a:pt x="1425" y="400"/>
                  </a:lnTo>
                  <a:lnTo>
                    <a:pt x="1394" y="412"/>
                  </a:lnTo>
                  <a:lnTo>
                    <a:pt x="1362" y="424"/>
                  </a:lnTo>
                  <a:lnTo>
                    <a:pt x="1330" y="440"/>
                  </a:lnTo>
                  <a:lnTo>
                    <a:pt x="1302" y="451"/>
                  </a:lnTo>
                  <a:lnTo>
                    <a:pt x="1271" y="463"/>
                  </a:lnTo>
                  <a:lnTo>
                    <a:pt x="1239" y="475"/>
                  </a:lnTo>
                  <a:lnTo>
                    <a:pt x="1207" y="488"/>
                  </a:lnTo>
                  <a:lnTo>
                    <a:pt x="1176" y="499"/>
                  </a:lnTo>
                  <a:lnTo>
                    <a:pt x="1144" y="511"/>
                  </a:lnTo>
                  <a:lnTo>
                    <a:pt x="1112" y="523"/>
                  </a:lnTo>
                  <a:lnTo>
                    <a:pt x="1081" y="534"/>
                  </a:lnTo>
                  <a:lnTo>
                    <a:pt x="1049" y="546"/>
                  </a:lnTo>
                  <a:lnTo>
                    <a:pt x="1021" y="558"/>
                  </a:lnTo>
                  <a:lnTo>
                    <a:pt x="989" y="570"/>
                  </a:lnTo>
                  <a:lnTo>
                    <a:pt x="958" y="583"/>
                  </a:lnTo>
                  <a:lnTo>
                    <a:pt x="926" y="594"/>
                  </a:lnTo>
                  <a:lnTo>
                    <a:pt x="894" y="606"/>
                  </a:lnTo>
                  <a:lnTo>
                    <a:pt x="863" y="622"/>
                  </a:lnTo>
                  <a:lnTo>
                    <a:pt x="831" y="634"/>
                  </a:lnTo>
                  <a:lnTo>
                    <a:pt x="799" y="645"/>
                  </a:lnTo>
                  <a:lnTo>
                    <a:pt x="769" y="661"/>
                  </a:lnTo>
                  <a:lnTo>
                    <a:pt x="737" y="673"/>
                  </a:lnTo>
                  <a:lnTo>
                    <a:pt x="705" y="689"/>
                  </a:lnTo>
                  <a:lnTo>
                    <a:pt x="674" y="701"/>
                  </a:lnTo>
                  <a:lnTo>
                    <a:pt x="646" y="717"/>
                  </a:lnTo>
                  <a:lnTo>
                    <a:pt x="614" y="733"/>
                  </a:lnTo>
                  <a:lnTo>
                    <a:pt x="582" y="745"/>
                  </a:lnTo>
                  <a:lnTo>
                    <a:pt x="551" y="761"/>
                  </a:lnTo>
                  <a:lnTo>
                    <a:pt x="519" y="780"/>
                  </a:lnTo>
                  <a:lnTo>
                    <a:pt x="487" y="796"/>
                  </a:lnTo>
                  <a:lnTo>
                    <a:pt x="456" y="812"/>
                  </a:lnTo>
                  <a:lnTo>
                    <a:pt x="424" y="828"/>
                  </a:lnTo>
                  <a:lnTo>
                    <a:pt x="396" y="847"/>
                  </a:lnTo>
                  <a:lnTo>
                    <a:pt x="392" y="847"/>
                  </a:lnTo>
                  <a:lnTo>
                    <a:pt x="389" y="851"/>
                  </a:lnTo>
                  <a:lnTo>
                    <a:pt x="384" y="856"/>
                  </a:lnTo>
                  <a:lnTo>
                    <a:pt x="380" y="856"/>
                  </a:lnTo>
                  <a:lnTo>
                    <a:pt x="376" y="859"/>
                  </a:lnTo>
                  <a:lnTo>
                    <a:pt x="373" y="863"/>
                  </a:lnTo>
                  <a:lnTo>
                    <a:pt x="368" y="867"/>
                  </a:lnTo>
                  <a:lnTo>
                    <a:pt x="364" y="871"/>
                  </a:lnTo>
                  <a:lnTo>
                    <a:pt x="361" y="875"/>
                  </a:lnTo>
                  <a:lnTo>
                    <a:pt x="357" y="879"/>
                  </a:lnTo>
                  <a:lnTo>
                    <a:pt x="352" y="883"/>
                  </a:lnTo>
                  <a:lnTo>
                    <a:pt x="348" y="887"/>
                  </a:lnTo>
                  <a:lnTo>
                    <a:pt x="345" y="891"/>
                  </a:lnTo>
                  <a:lnTo>
                    <a:pt x="341" y="895"/>
                  </a:lnTo>
                  <a:lnTo>
                    <a:pt x="336" y="898"/>
                  </a:lnTo>
                  <a:lnTo>
                    <a:pt x="329" y="903"/>
                  </a:lnTo>
                  <a:lnTo>
                    <a:pt x="325" y="907"/>
                  </a:lnTo>
                  <a:lnTo>
                    <a:pt x="320" y="911"/>
                  </a:lnTo>
                  <a:lnTo>
                    <a:pt x="317" y="914"/>
                  </a:lnTo>
                  <a:lnTo>
                    <a:pt x="313" y="923"/>
                  </a:lnTo>
                  <a:lnTo>
                    <a:pt x="309" y="926"/>
                  </a:lnTo>
                  <a:lnTo>
                    <a:pt x="301" y="930"/>
                  </a:lnTo>
                  <a:lnTo>
                    <a:pt x="297" y="935"/>
                  </a:lnTo>
                  <a:lnTo>
                    <a:pt x="293" y="938"/>
                  </a:lnTo>
                  <a:lnTo>
                    <a:pt x="285" y="942"/>
                  </a:lnTo>
                  <a:lnTo>
                    <a:pt x="281" y="951"/>
                  </a:lnTo>
                  <a:lnTo>
                    <a:pt x="278" y="954"/>
                  </a:lnTo>
                  <a:lnTo>
                    <a:pt x="273" y="958"/>
                  </a:lnTo>
                  <a:lnTo>
                    <a:pt x="269" y="958"/>
                  </a:lnTo>
                  <a:lnTo>
                    <a:pt x="273" y="970"/>
                  </a:lnTo>
                  <a:lnTo>
                    <a:pt x="278" y="990"/>
                  </a:lnTo>
                  <a:lnTo>
                    <a:pt x="289" y="1021"/>
                  </a:lnTo>
                  <a:lnTo>
                    <a:pt x="301" y="1057"/>
                  </a:lnTo>
                  <a:lnTo>
                    <a:pt x="317" y="1097"/>
                  </a:lnTo>
                  <a:lnTo>
                    <a:pt x="333" y="1132"/>
                  </a:lnTo>
                  <a:lnTo>
                    <a:pt x="348" y="1168"/>
                  </a:lnTo>
                  <a:lnTo>
                    <a:pt x="361" y="1196"/>
                  </a:lnTo>
                  <a:lnTo>
                    <a:pt x="373" y="1215"/>
                  </a:lnTo>
                  <a:lnTo>
                    <a:pt x="376" y="1224"/>
                  </a:lnTo>
                  <a:lnTo>
                    <a:pt x="75" y="119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86" name="Freeform 393">
              <a:extLst>
                <a:ext uri="{FF2B5EF4-FFF2-40B4-BE49-F238E27FC236}">
                  <a16:creationId xmlns:a16="http://schemas.microsoft.com/office/drawing/2014/main" id="{6AB5B2B3-058B-4DAF-A88C-13DADF1D47EE}"/>
                </a:ext>
              </a:extLst>
            </p:cNvPr>
            <p:cNvSpPr>
              <a:spLocks/>
            </p:cNvSpPr>
            <p:nvPr/>
          </p:nvSpPr>
          <p:spPr bwMode="auto">
            <a:xfrm>
              <a:off x="850" y="2054"/>
              <a:ext cx="427" cy="214"/>
            </a:xfrm>
            <a:custGeom>
              <a:avLst/>
              <a:gdLst>
                <a:gd name="T0" fmla="*/ 155 w 2134"/>
                <a:gd name="T1" fmla="*/ 1028 h 1072"/>
                <a:gd name="T2" fmla="*/ 887 w 2134"/>
                <a:gd name="T3" fmla="*/ 300 h 1072"/>
                <a:gd name="T4" fmla="*/ 907 w 2134"/>
                <a:gd name="T5" fmla="*/ 296 h 1072"/>
                <a:gd name="T6" fmla="*/ 938 w 2134"/>
                <a:gd name="T7" fmla="*/ 280 h 1072"/>
                <a:gd name="T8" fmla="*/ 982 w 2134"/>
                <a:gd name="T9" fmla="*/ 264 h 1072"/>
                <a:gd name="T10" fmla="*/ 1041 w 2134"/>
                <a:gd name="T11" fmla="*/ 241 h 1072"/>
                <a:gd name="T12" fmla="*/ 1108 w 2134"/>
                <a:gd name="T13" fmla="*/ 217 h 1072"/>
                <a:gd name="T14" fmla="*/ 1183 w 2134"/>
                <a:gd name="T15" fmla="*/ 190 h 1072"/>
                <a:gd name="T16" fmla="*/ 1263 w 2134"/>
                <a:gd name="T17" fmla="*/ 162 h 1072"/>
                <a:gd name="T18" fmla="*/ 1350 w 2134"/>
                <a:gd name="T19" fmla="*/ 134 h 1072"/>
                <a:gd name="T20" fmla="*/ 1437 w 2134"/>
                <a:gd name="T21" fmla="*/ 106 h 1072"/>
                <a:gd name="T22" fmla="*/ 1528 w 2134"/>
                <a:gd name="T23" fmla="*/ 79 h 1072"/>
                <a:gd name="T24" fmla="*/ 1618 w 2134"/>
                <a:gd name="T25" fmla="*/ 55 h 1072"/>
                <a:gd name="T26" fmla="*/ 1706 w 2134"/>
                <a:gd name="T27" fmla="*/ 35 h 1072"/>
                <a:gd name="T28" fmla="*/ 1789 w 2134"/>
                <a:gd name="T29" fmla="*/ 19 h 1072"/>
                <a:gd name="T30" fmla="*/ 1868 w 2134"/>
                <a:gd name="T31" fmla="*/ 7 h 1072"/>
                <a:gd name="T32" fmla="*/ 1940 w 2134"/>
                <a:gd name="T33" fmla="*/ 0 h 1072"/>
                <a:gd name="T34" fmla="*/ 2003 w 2134"/>
                <a:gd name="T35" fmla="*/ 3 h 1072"/>
                <a:gd name="T36" fmla="*/ 2055 w 2134"/>
                <a:gd name="T37" fmla="*/ 11 h 1072"/>
                <a:gd name="T38" fmla="*/ 2094 w 2134"/>
                <a:gd name="T39" fmla="*/ 31 h 1072"/>
                <a:gd name="T40" fmla="*/ 2122 w 2134"/>
                <a:gd name="T41" fmla="*/ 63 h 1072"/>
                <a:gd name="T42" fmla="*/ 2134 w 2134"/>
                <a:gd name="T43" fmla="*/ 102 h 1072"/>
                <a:gd name="T44" fmla="*/ 2134 w 2134"/>
                <a:gd name="T45" fmla="*/ 111 h 1072"/>
                <a:gd name="T46" fmla="*/ 2134 w 2134"/>
                <a:gd name="T47" fmla="*/ 122 h 1072"/>
                <a:gd name="T48" fmla="*/ 2129 w 2134"/>
                <a:gd name="T49" fmla="*/ 134 h 1072"/>
                <a:gd name="T50" fmla="*/ 2129 w 2134"/>
                <a:gd name="T51" fmla="*/ 146 h 1072"/>
                <a:gd name="T52" fmla="*/ 2125 w 2134"/>
                <a:gd name="T53" fmla="*/ 157 h 1072"/>
                <a:gd name="T54" fmla="*/ 2122 w 2134"/>
                <a:gd name="T55" fmla="*/ 169 h 1072"/>
                <a:gd name="T56" fmla="*/ 2118 w 2134"/>
                <a:gd name="T57" fmla="*/ 178 h 1072"/>
                <a:gd name="T58" fmla="*/ 2113 w 2134"/>
                <a:gd name="T59" fmla="*/ 190 h 1072"/>
                <a:gd name="T60" fmla="*/ 2106 w 2134"/>
                <a:gd name="T61" fmla="*/ 201 h 1072"/>
                <a:gd name="T62" fmla="*/ 2097 w 2134"/>
                <a:gd name="T63" fmla="*/ 213 h 1072"/>
                <a:gd name="T64" fmla="*/ 2090 w 2134"/>
                <a:gd name="T65" fmla="*/ 225 h 1072"/>
                <a:gd name="T66" fmla="*/ 2083 w 2134"/>
                <a:gd name="T67" fmla="*/ 233 h 1072"/>
                <a:gd name="T68" fmla="*/ 2074 w 2134"/>
                <a:gd name="T69" fmla="*/ 241 h 1072"/>
                <a:gd name="T70" fmla="*/ 2067 w 2134"/>
                <a:gd name="T71" fmla="*/ 252 h 1072"/>
                <a:gd name="T72" fmla="*/ 2055 w 2134"/>
                <a:gd name="T73" fmla="*/ 260 h 1072"/>
                <a:gd name="T74" fmla="*/ 2042 w 2134"/>
                <a:gd name="T75" fmla="*/ 268 h 1072"/>
                <a:gd name="T76" fmla="*/ 2030 w 2134"/>
                <a:gd name="T77" fmla="*/ 273 h 1072"/>
                <a:gd name="T78" fmla="*/ 2019 w 2134"/>
                <a:gd name="T79" fmla="*/ 280 h 1072"/>
                <a:gd name="T80" fmla="*/ 2007 w 2134"/>
                <a:gd name="T81" fmla="*/ 284 h 1072"/>
                <a:gd name="T82" fmla="*/ 1991 w 2134"/>
                <a:gd name="T83" fmla="*/ 288 h 1072"/>
                <a:gd name="T84" fmla="*/ 657 w 2134"/>
                <a:gd name="T85" fmla="*/ 632 h 1072"/>
                <a:gd name="T86" fmla="*/ 629 w 2134"/>
                <a:gd name="T87" fmla="*/ 644 h 1072"/>
                <a:gd name="T88" fmla="*/ 602 w 2134"/>
                <a:gd name="T89" fmla="*/ 656 h 1072"/>
                <a:gd name="T90" fmla="*/ 578 w 2134"/>
                <a:gd name="T91" fmla="*/ 669 h 1072"/>
                <a:gd name="T92" fmla="*/ 555 w 2134"/>
                <a:gd name="T93" fmla="*/ 680 h 1072"/>
                <a:gd name="T94" fmla="*/ 530 w 2134"/>
                <a:gd name="T95" fmla="*/ 692 h 1072"/>
                <a:gd name="T96" fmla="*/ 511 w 2134"/>
                <a:gd name="T97" fmla="*/ 708 h 1072"/>
                <a:gd name="T98" fmla="*/ 491 w 2134"/>
                <a:gd name="T99" fmla="*/ 720 h 1072"/>
                <a:gd name="T100" fmla="*/ 472 w 2134"/>
                <a:gd name="T101" fmla="*/ 731 h 1072"/>
                <a:gd name="T102" fmla="*/ 456 w 2134"/>
                <a:gd name="T103" fmla="*/ 743 h 1072"/>
                <a:gd name="T104" fmla="*/ 440 w 2134"/>
                <a:gd name="T105" fmla="*/ 755 h 1072"/>
                <a:gd name="T106" fmla="*/ 424 w 2134"/>
                <a:gd name="T107" fmla="*/ 767 h 1072"/>
                <a:gd name="T108" fmla="*/ 412 w 2134"/>
                <a:gd name="T109" fmla="*/ 778 h 1072"/>
                <a:gd name="T110" fmla="*/ 400 w 2134"/>
                <a:gd name="T111" fmla="*/ 791 h 1072"/>
                <a:gd name="T112" fmla="*/ 388 w 2134"/>
                <a:gd name="T113" fmla="*/ 799 h 1072"/>
                <a:gd name="T114" fmla="*/ 380 w 2134"/>
                <a:gd name="T115" fmla="*/ 806 h 1072"/>
                <a:gd name="T116" fmla="*/ 372 w 2134"/>
                <a:gd name="T117" fmla="*/ 815 h 1072"/>
                <a:gd name="T118" fmla="*/ 365 w 2134"/>
                <a:gd name="T119" fmla="*/ 822 h 1072"/>
                <a:gd name="T120" fmla="*/ 361 w 2134"/>
                <a:gd name="T121" fmla="*/ 826 h 1072"/>
                <a:gd name="T122" fmla="*/ 491 w 2134"/>
                <a:gd name="T123" fmla="*/ 1072 h 10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34"/>
                <a:gd name="T187" fmla="*/ 0 h 1072"/>
                <a:gd name="T188" fmla="*/ 2134 w 2134"/>
                <a:gd name="T189" fmla="*/ 1072 h 10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34" h="1072">
                  <a:moveTo>
                    <a:pt x="491" y="1072"/>
                  </a:moveTo>
                  <a:lnTo>
                    <a:pt x="155" y="1028"/>
                  </a:lnTo>
                  <a:lnTo>
                    <a:pt x="0" y="708"/>
                  </a:lnTo>
                  <a:lnTo>
                    <a:pt x="887" y="300"/>
                  </a:lnTo>
                  <a:lnTo>
                    <a:pt x="895" y="300"/>
                  </a:lnTo>
                  <a:lnTo>
                    <a:pt x="907" y="296"/>
                  </a:lnTo>
                  <a:lnTo>
                    <a:pt x="919" y="288"/>
                  </a:lnTo>
                  <a:lnTo>
                    <a:pt x="938" y="280"/>
                  </a:lnTo>
                  <a:lnTo>
                    <a:pt x="958" y="273"/>
                  </a:lnTo>
                  <a:lnTo>
                    <a:pt x="982" y="264"/>
                  </a:lnTo>
                  <a:lnTo>
                    <a:pt x="1009" y="252"/>
                  </a:lnTo>
                  <a:lnTo>
                    <a:pt x="1041" y="241"/>
                  </a:lnTo>
                  <a:lnTo>
                    <a:pt x="1073" y="229"/>
                  </a:lnTo>
                  <a:lnTo>
                    <a:pt x="1108" y="217"/>
                  </a:lnTo>
                  <a:lnTo>
                    <a:pt x="1144" y="206"/>
                  </a:lnTo>
                  <a:lnTo>
                    <a:pt x="1183" y="190"/>
                  </a:lnTo>
                  <a:lnTo>
                    <a:pt x="1224" y="178"/>
                  </a:lnTo>
                  <a:lnTo>
                    <a:pt x="1263" y="162"/>
                  </a:lnTo>
                  <a:lnTo>
                    <a:pt x="1306" y="146"/>
                  </a:lnTo>
                  <a:lnTo>
                    <a:pt x="1350" y="134"/>
                  </a:lnTo>
                  <a:lnTo>
                    <a:pt x="1393" y="118"/>
                  </a:lnTo>
                  <a:lnTo>
                    <a:pt x="1437" y="106"/>
                  </a:lnTo>
                  <a:lnTo>
                    <a:pt x="1484" y="90"/>
                  </a:lnTo>
                  <a:lnTo>
                    <a:pt x="1528" y="79"/>
                  </a:lnTo>
                  <a:lnTo>
                    <a:pt x="1576" y="67"/>
                  </a:lnTo>
                  <a:lnTo>
                    <a:pt x="1618" y="55"/>
                  </a:lnTo>
                  <a:lnTo>
                    <a:pt x="1662" y="42"/>
                  </a:lnTo>
                  <a:lnTo>
                    <a:pt x="1706" y="35"/>
                  </a:lnTo>
                  <a:lnTo>
                    <a:pt x="1750" y="23"/>
                  </a:lnTo>
                  <a:lnTo>
                    <a:pt x="1789" y="19"/>
                  </a:lnTo>
                  <a:lnTo>
                    <a:pt x="1829" y="11"/>
                  </a:lnTo>
                  <a:lnTo>
                    <a:pt x="1868" y="7"/>
                  </a:lnTo>
                  <a:lnTo>
                    <a:pt x="1904" y="3"/>
                  </a:lnTo>
                  <a:lnTo>
                    <a:pt x="1940" y="0"/>
                  </a:lnTo>
                  <a:lnTo>
                    <a:pt x="1972" y="0"/>
                  </a:lnTo>
                  <a:lnTo>
                    <a:pt x="2003" y="3"/>
                  </a:lnTo>
                  <a:lnTo>
                    <a:pt x="2030" y="7"/>
                  </a:lnTo>
                  <a:lnTo>
                    <a:pt x="2055" y="11"/>
                  </a:lnTo>
                  <a:lnTo>
                    <a:pt x="2078" y="23"/>
                  </a:lnTo>
                  <a:lnTo>
                    <a:pt x="2094" y="31"/>
                  </a:lnTo>
                  <a:lnTo>
                    <a:pt x="2109" y="47"/>
                  </a:lnTo>
                  <a:lnTo>
                    <a:pt x="2122" y="63"/>
                  </a:lnTo>
                  <a:lnTo>
                    <a:pt x="2129" y="79"/>
                  </a:lnTo>
                  <a:lnTo>
                    <a:pt x="2134" y="102"/>
                  </a:lnTo>
                  <a:lnTo>
                    <a:pt x="2134" y="106"/>
                  </a:lnTo>
                  <a:lnTo>
                    <a:pt x="2134" y="111"/>
                  </a:lnTo>
                  <a:lnTo>
                    <a:pt x="2134" y="118"/>
                  </a:lnTo>
                  <a:lnTo>
                    <a:pt x="2134" y="122"/>
                  </a:lnTo>
                  <a:lnTo>
                    <a:pt x="2134" y="125"/>
                  </a:lnTo>
                  <a:lnTo>
                    <a:pt x="2129" y="134"/>
                  </a:lnTo>
                  <a:lnTo>
                    <a:pt x="2129" y="137"/>
                  </a:lnTo>
                  <a:lnTo>
                    <a:pt x="2129" y="146"/>
                  </a:lnTo>
                  <a:lnTo>
                    <a:pt x="2125" y="150"/>
                  </a:lnTo>
                  <a:lnTo>
                    <a:pt x="2125" y="157"/>
                  </a:lnTo>
                  <a:lnTo>
                    <a:pt x="2125" y="162"/>
                  </a:lnTo>
                  <a:lnTo>
                    <a:pt x="2122" y="169"/>
                  </a:lnTo>
                  <a:lnTo>
                    <a:pt x="2122" y="174"/>
                  </a:lnTo>
                  <a:lnTo>
                    <a:pt x="2118" y="178"/>
                  </a:lnTo>
                  <a:lnTo>
                    <a:pt x="2113" y="185"/>
                  </a:lnTo>
                  <a:lnTo>
                    <a:pt x="2113" y="190"/>
                  </a:lnTo>
                  <a:lnTo>
                    <a:pt x="2109" y="197"/>
                  </a:lnTo>
                  <a:lnTo>
                    <a:pt x="2106" y="201"/>
                  </a:lnTo>
                  <a:lnTo>
                    <a:pt x="2102" y="209"/>
                  </a:lnTo>
                  <a:lnTo>
                    <a:pt x="2097" y="213"/>
                  </a:lnTo>
                  <a:lnTo>
                    <a:pt x="2094" y="217"/>
                  </a:lnTo>
                  <a:lnTo>
                    <a:pt x="2090" y="225"/>
                  </a:lnTo>
                  <a:lnTo>
                    <a:pt x="2086" y="229"/>
                  </a:lnTo>
                  <a:lnTo>
                    <a:pt x="2083" y="233"/>
                  </a:lnTo>
                  <a:lnTo>
                    <a:pt x="2078" y="236"/>
                  </a:lnTo>
                  <a:lnTo>
                    <a:pt x="2074" y="241"/>
                  </a:lnTo>
                  <a:lnTo>
                    <a:pt x="2070" y="248"/>
                  </a:lnTo>
                  <a:lnTo>
                    <a:pt x="2067" y="252"/>
                  </a:lnTo>
                  <a:lnTo>
                    <a:pt x="2058" y="257"/>
                  </a:lnTo>
                  <a:lnTo>
                    <a:pt x="2055" y="260"/>
                  </a:lnTo>
                  <a:lnTo>
                    <a:pt x="2051" y="264"/>
                  </a:lnTo>
                  <a:lnTo>
                    <a:pt x="2042" y="268"/>
                  </a:lnTo>
                  <a:lnTo>
                    <a:pt x="2039" y="268"/>
                  </a:lnTo>
                  <a:lnTo>
                    <a:pt x="2030" y="273"/>
                  </a:lnTo>
                  <a:lnTo>
                    <a:pt x="2027" y="276"/>
                  </a:lnTo>
                  <a:lnTo>
                    <a:pt x="2019" y="280"/>
                  </a:lnTo>
                  <a:lnTo>
                    <a:pt x="2011" y="280"/>
                  </a:lnTo>
                  <a:lnTo>
                    <a:pt x="2007" y="284"/>
                  </a:lnTo>
                  <a:lnTo>
                    <a:pt x="1999" y="284"/>
                  </a:lnTo>
                  <a:lnTo>
                    <a:pt x="1991" y="288"/>
                  </a:lnTo>
                  <a:lnTo>
                    <a:pt x="1168" y="479"/>
                  </a:lnTo>
                  <a:lnTo>
                    <a:pt x="657" y="632"/>
                  </a:lnTo>
                  <a:lnTo>
                    <a:pt x="641" y="637"/>
                  </a:lnTo>
                  <a:lnTo>
                    <a:pt x="629" y="644"/>
                  </a:lnTo>
                  <a:lnTo>
                    <a:pt x="618" y="648"/>
                  </a:lnTo>
                  <a:lnTo>
                    <a:pt x="602" y="656"/>
                  </a:lnTo>
                  <a:lnTo>
                    <a:pt x="590" y="660"/>
                  </a:lnTo>
                  <a:lnTo>
                    <a:pt x="578" y="669"/>
                  </a:lnTo>
                  <a:lnTo>
                    <a:pt x="566" y="672"/>
                  </a:lnTo>
                  <a:lnTo>
                    <a:pt x="555" y="680"/>
                  </a:lnTo>
                  <a:lnTo>
                    <a:pt x="542" y="688"/>
                  </a:lnTo>
                  <a:lnTo>
                    <a:pt x="530" y="692"/>
                  </a:lnTo>
                  <a:lnTo>
                    <a:pt x="523" y="699"/>
                  </a:lnTo>
                  <a:lnTo>
                    <a:pt x="511" y="708"/>
                  </a:lnTo>
                  <a:lnTo>
                    <a:pt x="499" y="711"/>
                  </a:lnTo>
                  <a:lnTo>
                    <a:pt x="491" y="720"/>
                  </a:lnTo>
                  <a:lnTo>
                    <a:pt x="479" y="727"/>
                  </a:lnTo>
                  <a:lnTo>
                    <a:pt x="472" y="731"/>
                  </a:lnTo>
                  <a:lnTo>
                    <a:pt x="463" y="739"/>
                  </a:lnTo>
                  <a:lnTo>
                    <a:pt x="456" y="743"/>
                  </a:lnTo>
                  <a:lnTo>
                    <a:pt x="447" y="752"/>
                  </a:lnTo>
                  <a:lnTo>
                    <a:pt x="440" y="755"/>
                  </a:lnTo>
                  <a:lnTo>
                    <a:pt x="432" y="763"/>
                  </a:lnTo>
                  <a:lnTo>
                    <a:pt x="424" y="767"/>
                  </a:lnTo>
                  <a:lnTo>
                    <a:pt x="416" y="775"/>
                  </a:lnTo>
                  <a:lnTo>
                    <a:pt x="412" y="778"/>
                  </a:lnTo>
                  <a:lnTo>
                    <a:pt x="404" y="787"/>
                  </a:lnTo>
                  <a:lnTo>
                    <a:pt x="400" y="791"/>
                  </a:lnTo>
                  <a:lnTo>
                    <a:pt x="392" y="794"/>
                  </a:lnTo>
                  <a:lnTo>
                    <a:pt x="388" y="799"/>
                  </a:lnTo>
                  <a:lnTo>
                    <a:pt x="384" y="803"/>
                  </a:lnTo>
                  <a:lnTo>
                    <a:pt x="380" y="806"/>
                  </a:lnTo>
                  <a:lnTo>
                    <a:pt x="377" y="810"/>
                  </a:lnTo>
                  <a:lnTo>
                    <a:pt x="372" y="815"/>
                  </a:lnTo>
                  <a:lnTo>
                    <a:pt x="368" y="819"/>
                  </a:lnTo>
                  <a:lnTo>
                    <a:pt x="365" y="822"/>
                  </a:lnTo>
                  <a:lnTo>
                    <a:pt x="361" y="822"/>
                  </a:lnTo>
                  <a:lnTo>
                    <a:pt x="361" y="826"/>
                  </a:lnTo>
                  <a:lnTo>
                    <a:pt x="356" y="831"/>
                  </a:lnTo>
                  <a:lnTo>
                    <a:pt x="491" y="10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87" name="Freeform 394">
              <a:extLst>
                <a:ext uri="{FF2B5EF4-FFF2-40B4-BE49-F238E27FC236}">
                  <a16:creationId xmlns:a16="http://schemas.microsoft.com/office/drawing/2014/main" id="{713EB35C-ECEE-453B-AB11-A1ED2BDB8099}"/>
                </a:ext>
              </a:extLst>
            </p:cNvPr>
            <p:cNvSpPr>
              <a:spLocks/>
            </p:cNvSpPr>
            <p:nvPr/>
          </p:nvSpPr>
          <p:spPr bwMode="auto">
            <a:xfrm>
              <a:off x="672" y="2097"/>
              <a:ext cx="40" cy="119"/>
            </a:xfrm>
            <a:custGeom>
              <a:avLst/>
              <a:gdLst>
                <a:gd name="T0" fmla="*/ 0 w 198"/>
                <a:gd name="T1" fmla="*/ 0 h 593"/>
                <a:gd name="T2" fmla="*/ 0 w 198"/>
                <a:gd name="T3" fmla="*/ 8 h 593"/>
                <a:gd name="T4" fmla="*/ 8 w 198"/>
                <a:gd name="T5" fmla="*/ 31 h 593"/>
                <a:gd name="T6" fmla="*/ 15 w 198"/>
                <a:gd name="T7" fmla="*/ 67 h 593"/>
                <a:gd name="T8" fmla="*/ 28 w 198"/>
                <a:gd name="T9" fmla="*/ 114 h 593"/>
                <a:gd name="T10" fmla="*/ 47 w 198"/>
                <a:gd name="T11" fmla="*/ 170 h 593"/>
                <a:gd name="T12" fmla="*/ 67 w 198"/>
                <a:gd name="T13" fmla="*/ 241 h 593"/>
                <a:gd name="T14" fmla="*/ 95 w 198"/>
                <a:gd name="T15" fmla="*/ 316 h 593"/>
                <a:gd name="T16" fmla="*/ 123 w 198"/>
                <a:gd name="T17" fmla="*/ 403 h 593"/>
                <a:gd name="T18" fmla="*/ 158 w 198"/>
                <a:gd name="T19" fmla="*/ 494 h 593"/>
                <a:gd name="T20" fmla="*/ 198 w 198"/>
                <a:gd name="T21" fmla="*/ 593 h 5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593"/>
                <a:gd name="T35" fmla="*/ 198 w 198"/>
                <a:gd name="T36" fmla="*/ 593 h 5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593">
                  <a:moveTo>
                    <a:pt x="0" y="0"/>
                  </a:moveTo>
                  <a:lnTo>
                    <a:pt x="0" y="8"/>
                  </a:lnTo>
                  <a:lnTo>
                    <a:pt x="8" y="31"/>
                  </a:lnTo>
                  <a:lnTo>
                    <a:pt x="15" y="67"/>
                  </a:lnTo>
                  <a:lnTo>
                    <a:pt x="28" y="114"/>
                  </a:lnTo>
                  <a:lnTo>
                    <a:pt x="47" y="170"/>
                  </a:lnTo>
                  <a:lnTo>
                    <a:pt x="67" y="241"/>
                  </a:lnTo>
                  <a:lnTo>
                    <a:pt x="95" y="316"/>
                  </a:lnTo>
                  <a:lnTo>
                    <a:pt x="123" y="403"/>
                  </a:lnTo>
                  <a:lnTo>
                    <a:pt x="158" y="494"/>
                  </a:lnTo>
                  <a:lnTo>
                    <a:pt x="198" y="59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88" name="Line 395">
              <a:extLst>
                <a:ext uri="{FF2B5EF4-FFF2-40B4-BE49-F238E27FC236}">
                  <a16:creationId xmlns:a16="http://schemas.microsoft.com/office/drawing/2014/main" id="{71099E69-341E-4D69-A912-01A3E15CDF7E}"/>
                </a:ext>
              </a:extLst>
            </p:cNvPr>
            <p:cNvSpPr>
              <a:spLocks noChangeShapeType="1"/>
            </p:cNvSpPr>
            <p:nvPr/>
          </p:nvSpPr>
          <p:spPr bwMode="auto">
            <a:xfrm flipH="1">
              <a:off x="3585" y="2863"/>
              <a:ext cx="24"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Line 396">
              <a:extLst>
                <a:ext uri="{FF2B5EF4-FFF2-40B4-BE49-F238E27FC236}">
                  <a16:creationId xmlns:a16="http://schemas.microsoft.com/office/drawing/2014/main" id="{9C82C164-7BD2-470B-83BC-5F65CD8DA5F1}"/>
                </a:ext>
              </a:extLst>
            </p:cNvPr>
            <p:cNvSpPr>
              <a:spLocks noChangeShapeType="1"/>
            </p:cNvSpPr>
            <p:nvPr/>
          </p:nvSpPr>
          <p:spPr bwMode="auto">
            <a:xfrm>
              <a:off x="2904" y="2627"/>
              <a:ext cx="4"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Freeform 397">
              <a:extLst>
                <a:ext uri="{FF2B5EF4-FFF2-40B4-BE49-F238E27FC236}">
                  <a16:creationId xmlns:a16="http://schemas.microsoft.com/office/drawing/2014/main" id="{3785A3D8-B315-4D3D-964D-5E1CC49F6F04}"/>
                </a:ext>
              </a:extLst>
            </p:cNvPr>
            <p:cNvSpPr>
              <a:spLocks/>
            </p:cNvSpPr>
            <p:nvPr/>
          </p:nvSpPr>
          <p:spPr bwMode="auto">
            <a:xfrm>
              <a:off x="736" y="1882"/>
              <a:ext cx="319" cy="261"/>
            </a:xfrm>
            <a:custGeom>
              <a:avLst/>
              <a:gdLst>
                <a:gd name="T0" fmla="*/ 20 w 1595"/>
                <a:gd name="T1" fmla="*/ 1242 h 1306"/>
                <a:gd name="T2" fmla="*/ 131 w 1595"/>
                <a:gd name="T3" fmla="*/ 1037 h 1306"/>
                <a:gd name="T4" fmla="*/ 393 w 1595"/>
                <a:gd name="T5" fmla="*/ 755 h 1306"/>
                <a:gd name="T6" fmla="*/ 745 w 1595"/>
                <a:gd name="T7" fmla="*/ 549 h 1306"/>
                <a:gd name="T8" fmla="*/ 926 w 1595"/>
                <a:gd name="T9" fmla="*/ 494 h 1306"/>
                <a:gd name="T10" fmla="*/ 1085 w 1595"/>
                <a:gd name="T11" fmla="*/ 438 h 1306"/>
                <a:gd name="T12" fmla="*/ 1152 w 1595"/>
                <a:gd name="T13" fmla="*/ 411 h 1306"/>
                <a:gd name="T14" fmla="*/ 1358 w 1595"/>
                <a:gd name="T15" fmla="*/ 280 h 1306"/>
                <a:gd name="T16" fmla="*/ 1504 w 1595"/>
                <a:gd name="T17" fmla="*/ 118 h 1306"/>
                <a:gd name="T18" fmla="*/ 1572 w 1595"/>
                <a:gd name="T19" fmla="*/ 12 h 1306"/>
                <a:gd name="T20" fmla="*/ 1583 w 1595"/>
                <a:gd name="T21" fmla="*/ 3 h 1306"/>
                <a:gd name="T22" fmla="*/ 1592 w 1595"/>
                <a:gd name="T23" fmla="*/ 0 h 1306"/>
                <a:gd name="T24" fmla="*/ 1595 w 1595"/>
                <a:gd name="T25" fmla="*/ 12 h 1306"/>
                <a:gd name="T26" fmla="*/ 1583 w 1595"/>
                <a:gd name="T27" fmla="*/ 39 h 1306"/>
                <a:gd name="T28" fmla="*/ 1572 w 1595"/>
                <a:gd name="T29" fmla="*/ 70 h 1306"/>
                <a:gd name="T30" fmla="*/ 1552 w 1595"/>
                <a:gd name="T31" fmla="*/ 110 h 1306"/>
                <a:gd name="T32" fmla="*/ 1528 w 1595"/>
                <a:gd name="T33" fmla="*/ 150 h 1306"/>
                <a:gd name="T34" fmla="*/ 1500 w 1595"/>
                <a:gd name="T35" fmla="*/ 197 h 1306"/>
                <a:gd name="T36" fmla="*/ 1465 w 1595"/>
                <a:gd name="T37" fmla="*/ 245 h 1306"/>
                <a:gd name="T38" fmla="*/ 1425 w 1595"/>
                <a:gd name="T39" fmla="*/ 292 h 1306"/>
                <a:gd name="T40" fmla="*/ 1377 w 1595"/>
                <a:gd name="T41" fmla="*/ 343 h 1306"/>
                <a:gd name="T42" fmla="*/ 1322 w 1595"/>
                <a:gd name="T43" fmla="*/ 391 h 1306"/>
                <a:gd name="T44" fmla="*/ 1263 w 1595"/>
                <a:gd name="T45" fmla="*/ 443 h 1306"/>
                <a:gd name="T46" fmla="*/ 1215 w 1595"/>
                <a:gd name="T47" fmla="*/ 475 h 1306"/>
                <a:gd name="T48" fmla="*/ 1171 w 1595"/>
                <a:gd name="T49" fmla="*/ 502 h 1306"/>
                <a:gd name="T50" fmla="*/ 1124 w 1595"/>
                <a:gd name="T51" fmla="*/ 526 h 1306"/>
                <a:gd name="T52" fmla="*/ 1073 w 1595"/>
                <a:gd name="T53" fmla="*/ 549 h 1306"/>
                <a:gd name="T54" fmla="*/ 1018 w 1595"/>
                <a:gd name="T55" fmla="*/ 574 h 1306"/>
                <a:gd name="T56" fmla="*/ 962 w 1595"/>
                <a:gd name="T57" fmla="*/ 597 h 1306"/>
                <a:gd name="T58" fmla="*/ 907 w 1595"/>
                <a:gd name="T59" fmla="*/ 621 h 1306"/>
                <a:gd name="T60" fmla="*/ 851 w 1595"/>
                <a:gd name="T61" fmla="*/ 644 h 1306"/>
                <a:gd name="T62" fmla="*/ 800 w 1595"/>
                <a:gd name="T63" fmla="*/ 664 h 1306"/>
                <a:gd name="T64" fmla="*/ 748 w 1595"/>
                <a:gd name="T65" fmla="*/ 688 h 1306"/>
                <a:gd name="T66" fmla="*/ 701 w 1595"/>
                <a:gd name="T67" fmla="*/ 708 h 1306"/>
                <a:gd name="T68" fmla="*/ 661 w 1595"/>
                <a:gd name="T69" fmla="*/ 727 h 1306"/>
                <a:gd name="T70" fmla="*/ 625 w 1595"/>
                <a:gd name="T71" fmla="*/ 748 h 1306"/>
                <a:gd name="T72" fmla="*/ 594 w 1595"/>
                <a:gd name="T73" fmla="*/ 764 h 1306"/>
                <a:gd name="T74" fmla="*/ 558 w 1595"/>
                <a:gd name="T75" fmla="*/ 787 h 1306"/>
                <a:gd name="T76" fmla="*/ 515 w 1595"/>
                <a:gd name="T77" fmla="*/ 819 h 1306"/>
                <a:gd name="T78" fmla="*/ 467 w 1595"/>
                <a:gd name="T79" fmla="*/ 854 h 1306"/>
                <a:gd name="T80" fmla="*/ 412 w 1595"/>
                <a:gd name="T81" fmla="*/ 894 h 1306"/>
                <a:gd name="T82" fmla="*/ 352 w 1595"/>
                <a:gd name="T83" fmla="*/ 942 h 1306"/>
                <a:gd name="T84" fmla="*/ 298 w 1595"/>
                <a:gd name="T85" fmla="*/ 989 h 1306"/>
                <a:gd name="T86" fmla="*/ 238 w 1595"/>
                <a:gd name="T87" fmla="*/ 1037 h 1306"/>
                <a:gd name="T88" fmla="*/ 182 w 1595"/>
                <a:gd name="T89" fmla="*/ 1084 h 1306"/>
                <a:gd name="T90" fmla="*/ 131 w 1595"/>
                <a:gd name="T91" fmla="*/ 1135 h 1306"/>
                <a:gd name="T92" fmla="*/ 83 w 1595"/>
                <a:gd name="T93" fmla="*/ 1183 h 1306"/>
                <a:gd name="T94" fmla="*/ 48 w 1595"/>
                <a:gd name="T95" fmla="*/ 1222 h 1306"/>
                <a:gd name="T96" fmla="*/ 20 w 1595"/>
                <a:gd name="T97" fmla="*/ 1258 h 1306"/>
                <a:gd name="T98" fmla="*/ 4 w 1595"/>
                <a:gd name="T99" fmla="*/ 1297 h 1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95"/>
                <a:gd name="T151" fmla="*/ 0 h 1306"/>
                <a:gd name="T152" fmla="*/ 1595 w 1595"/>
                <a:gd name="T153" fmla="*/ 1306 h 1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95" h="1306">
                  <a:moveTo>
                    <a:pt x="0" y="1306"/>
                  </a:moveTo>
                  <a:lnTo>
                    <a:pt x="9" y="1282"/>
                  </a:lnTo>
                  <a:lnTo>
                    <a:pt x="20" y="1242"/>
                  </a:lnTo>
                  <a:lnTo>
                    <a:pt x="44" y="1187"/>
                  </a:lnTo>
                  <a:lnTo>
                    <a:pt x="80" y="1116"/>
                  </a:lnTo>
                  <a:lnTo>
                    <a:pt x="131" y="1037"/>
                  </a:lnTo>
                  <a:lnTo>
                    <a:pt x="198" y="949"/>
                  </a:lnTo>
                  <a:lnTo>
                    <a:pt x="285" y="854"/>
                  </a:lnTo>
                  <a:lnTo>
                    <a:pt x="393" y="755"/>
                  </a:lnTo>
                  <a:lnTo>
                    <a:pt x="527" y="660"/>
                  </a:lnTo>
                  <a:lnTo>
                    <a:pt x="689" y="561"/>
                  </a:lnTo>
                  <a:lnTo>
                    <a:pt x="745" y="549"/>
                  </a:lnTo>
                  <a:lnTo>
                    <a:pt x="803" y="533"/>
                  </a:lnTo>
                  <a:lnTo>
                    <a:pt x="867" y="514"/>
                  </a:lnTo>
                  <a:lnTo>
                    <a:pt x="926" y="494"/>
                  </a:lnTo>
                  <a:lnTo>
                    <a:pt x="986" y="475"/>
                  </a:lnTo>
                  <a:lnTo>
                    <a:pt x="1037" y="459"/>
                  </a:lnTo>
                  <a:lnTo>
                    <a:pt x="1085" y="438"/>
                  </a:lnTo>
                  <a:lnTo>
                    <a:pt x="1120" y="427"/>
                  </a:lnTo>
                  <a:lnTo>
                    <a:pt x="1144" y="415"/>
                  </a:lnTo>
                  <a:lnTo>
                    <a:pt x="1152" y="411"/>
                  </a:lnTo>
                  <a:lnTo>
                    <a:pt x="1227" y="375"/>
                  </a:lnTo>
                  <a:lnTo>
                    <a:pt x="1294" y="332"/>
                  </a:lnTo>
                  <a:lnTo>
                    <a:pt x="1358" y="280"/>
                  </a:lnTo>
                  <a:lnTo>
                    <a:pt x="1414" y="225"/>
                  </a:lnTo>
                  <a:lnTo>
                    <a:pt x="1461" y="169"/>
                  </a:lnTo>
                  <a:lnTo>
                    <a:pt x="1504" y="118"/>
                  </a:lnTo>
                  <a:lnTo>
                    <a:pt x="1536" y="70"/>
                  </a:lnTo>
                  <a:lnTo>
                    <a:pt x="1560" y="35"/>
                  </a:lnTo>
                  <a:lnTo>
                    <a:pt x="1572" y="12"/>
                  </a:lnTo>
                  <a:lnTo>
                    <a:pt x="1576" y="3"/>
                  </a:lnTo>
                  <a:lnTo>
                    <a:pt x="1579" y="3"/>
                  </a:lnTo>
                  <a:lnTo>
                    <a:pt x="1583" y="3"/>
                  </a:lnTo>
                  <a:lnTo>
                    <a:pt x="1583" y="0"/>
                  </a:lnTo>
                  <a:lnTo>
                    <a:pt x="1588" y="0"/>
                  </a:lnTo>
                  <a:lnTo>
                    <a:pt x="1592" y="0"/>
                  </a:lnTo>
                  <a:lnTo>
                    <a:pt x="1595" y="3"/>
                  </a:lnTo>
                  <a:lnTo>
                    <a:pt x="1595" y="7"/>
                  </a:lnTo>
                  <a:lnTo>
                    <a:pt x="1595" y="12"/>
                  </a:lnTo>
                  <a:lnTo>
                    <a:pt x="1592" y="19"/>
                  </a:lnTo>
                  <a:lnTo>
                    <a:pt x="1588" y="28"/>
                  </a:lnTo>
                  <a:lnTo>
                    <a:pt x="1583" y="39"/>
                  </a:lnTo>
                  <a:lnTo>
                    <a:pt x="1579" y="47"/>
                  </a:lnTo>
                  <a:lnTo>
                    <a:pt x="1576" y="58"/>
                  </a:lnTo>
                  <a:lnTo>
                    <a:pt x="1572" y="70"/>
                  </a:lnTo>
                  <a:lnTo>
                    <a:pt x="1564" y="83"/>
                  </a:lnTo>
                  <a:lnTo>
                    <a:pt x="1556" y="95"/>
                  </a:lnTo>
                  <a:lnTo>
                    <a:pt x="1552" y="110"/>
                  </a:lnTo>
                  <a:lnTo>
                    <a:pt x="1544" y="123"/>
                  </a:lnTo>
                  <a:lnTo>
                    <a:pt x="1536" y="137"/>
                  </a:lnTo>
                  <a:lnTo>
                    <a:pt x="1528" y="150"/>
                  </a:lnTo>
                  <a:lnTo>
                    <a:pt x="1520" y="165"/>
                  </a:lnTo>
                  <a:lnTo>
                    <a:pt x="1509" y="181"/>
                  </a:lnTo>
                  <a:lnTo>
                    <a:pt x="1500" y="197"/>
                  </a:lnTo>
                  <a:lnTo>
                    <a:pt x="1488" y="213"/>
                  </a:lnTo>
                  <a:lnTo>
                    <a:pt x="1477" y="229"/>
                  </a:lnTo>
                  <a:lnTo>
                    <a:pt x="1465" y="245"/>
                  </a:lnTo>
                  <a:lnTo>
                    <a:pt x="1453" y="260"/>
                  </a:lnTo>
                  <a:lnTo>
                    <a:pt x="1437" y="276"/>
                  </a:lnTo>
                  <a:lnTo>
                    <a:pt x="1425" y="292"/>
                  </a:lnTo>
                  <a:lnTo>
                    <a:pt x="1409" y="308"/>
                  </a:lnTo>
                  <a:lnTo>
                    <a:pt x="1393" y="328"/>
                  </a:lnTo>
                  <a:lnTo>
                    <a:pt x="1377" y="343"/>
                  </a:lnTo>
                  <a:lnTo>
                    <a:pt x="1361" y="359"/>
                  </a:lnTo>
                  <a:lnTo>
                    <a:pt x="1342" y="375"/>
                  </a:lnTo>
                  <a:lnTo>
                    <a:pt x="1322" y="391"/>
                  </a:lnTo>
                  <a:lnTo>
                    <a:pt x="1307" y="411"/>
                  </a:lnTo>
                  <a:lnTo>
                    <a:pt x="1287" y="427"/>
                  </a:lnTo>
                  <a:lnTo>
                    <a:pt x="1263" y="443"/>
                  </a:lnTo>
                  <a:lnTo>
                    <a:pt x="1243" y="459"/>
                  </a:lnTo>
                  <a:lnTo>
                    <a:pt x="1231" y="466"/>
                  </a:lnTo>
                  <a:lnTo>
                    <a:pt x="1215" y="475"/>
                  </a:lnTo>
                  <a:lnTo>
                    <a:pt x="1203" y="482"/>
                  </a:lnTo>
                  <a:lnTo>
                    <a:pt x="1187" y="491"/>
                  </a:lnTo>
                  <a:lnTo>
                    <a:pt x="1171" y="502"/>
                  </a:lnTo>
                  <a:lnTo>
                    <a:pt x="1156" y="510"/>
                  </a:lnTo>
                  <a:lnTo>
                    <a:pt x="1140" y="518"/>
                  </a:lnTo>
                  <a:lnTo>
                    <a:pt x="1124" y="526"/>
                  </a:lnTo>
                  <a:lnTo>
                    <a:pt x="1108" y="533"/>
                  </a:lnTo>
                  <a:lnTo>
                    <a:pt x="1088" y="542"/>
                  </a:lnTo>
                  <a:lnTo>
                    <a:pt x="1073" y="549"/>
                  </a:lnTo>
                  <a:lnTo>
                    <a:pt x="1053" y="558"/>
                  </a:lnTo>
                  <a:lnTo>
                    <a:pt x="1037" y="565"/>
                  </a:lnTo>
                  <a:lnTo>
                    <a:pt x="1018" y="574"/>
                  </a:lnTo>
                  <a:lnTo>
                    <a:pt x="1002" y="581"/>
                  </a:lnTo>
                  <a:lnTo>
                    <a:pt x="982" y="589"/>
                  </a:lnTo>
                  <a:lnTo>
                    <a:pt x="962" y="597"/>
                  </a:lnTo>
                  <a:lnTo>
                    <a:pt x="942" y="605"/>
                  </a:lnTo>
                  <a:lnTo>
                    <a:pt x="926" y="613"/>
                  </a:lnTo>
                  <a:lnTo>
                    <a:pt x="907" y="621"/>
                  </a:lnTo>
                  <a:lnTo>
                    <a:pt x="887" y="628"/>
                  </a:lnTo>
                  <a:lnTo>
                    <a:pt x="871" y="637"/>
                  </a:lnTo>
                  <a:lnTo>
                    <a:pt x="851" y="644"/>
                  </a:lnTo>
                  <a:lnTo>
                    <a:pt x="835" y="653"/>
                  </a:lnTo>
                  <a:lnTo>
                    <a:pt x="816" y="656"/>
                  </a:lnTo>
                  <a:lnTo>
                    <a:pt x="800" y="664"/>
                  </a:lnTo>
                  <a:lnTo>
                    <a:pt x="780" y="672"/>
                  </a:lnTo>
                  <a:lnTo>
                    <a:pt x="764" y="680"/>
                  </a:lnTo>
                  <a:lnTo>
                    <a:pt x="748" y="688"/>
                  </a:lnTo>
                  <a:lnTo>
                    <a:pt x="733" y="692"/>
                  </a:lnTo>
                  <a:lnTo>
                    <a:pt x="717" y="700"/>
                  </a:lnTo>
                  <a:lnTo>
                    <a:pt x="701" y="708"/>
                  </a:lnTo>
                  <a:lnTo>
                    <a:pt x="685" y="711"/>
                  </a:lnTo>
                  <a:lnTo>
                    <a:pt x="673" y="720"/>
                  </a:lnTo>
                  <a:lnTo>
                    <a:pt x="661" y="727"/>
                  </a:lnTo>
                  <a:lnTo>
                    <a:pt x="645" y="732"/>
                  </a:lnTo>
                  <a:lnTo>
                    <a:pt x="634" y="739"/>
                  </a:lnTo>
                  <a:lnTo>
                    <a:pt x="625" y="748"/>
                  </a:lnTo>
                  <a:lnTo>
                    <a:pt x="613" y="751"/>
                  </a:lnTo>
                  <a:lnTo>
                    <a:pt x="602" y="759"/>
                  </a:lnTo>
                  <a:lnTo>
                    <a:pt x="594" y="764"/>
                  </a:lnTo>
                  <a:lnTo>
                    <a:pt x="583" y="771"/>
                  </a:lnTo>
                  <a:lnTo>
                    <a:pt x="571" y="779"/>
                  </a:lnTo>
                  <a:lnTo>
                    <a:pt x="558" y="787"/>
                  </a:lnTo>
                  <a:lnTo>
                    <a:pt x="546" y="799"/>
                  </a:lnTo>
                  <a:lnTo>
                    <a:pt x="530" y="806"/>
                  </a:lnTo>
                  <a:lnTo>
                    <a:pt x="515" y="819"/>
                  </a:lnTo>
                  <a:lnTo>
                    <a:pt x="499" y="831"/>
                  </a:lnTo>
                  <a:lnTo>
                    <a:pt x="483" y="843"/>
                  </a:lnTo>
                  <a:lnTo>
                    <a:pt x="467" y="854"/>
                  </a:lnTo>
                  <a:lnTo>
                    <a:pt x="448" y="870"/>
                  </a:lnTo>
                  <a:lnTo>
                    <a:pt x="432" y="882"/>
                  </a:lnTo>
                  <a:lnTo>
                    <a:pt x="412" y="894"/>
                  </a:lnTo>
                  <a:lnTo>
                    <a:pt x="393" y="910"/>
                  </a:lnTo>
                  <a:lnTo>
                    <a:pt x="372" y="926"/>
                  </a:lnTo>
                  <a:lnTo>
                    <a:pt x="352" y="942"/>
                  </a:lnTo>
                  <a:lnTo>
                    <a:pt x="337" y="957"/>
                  </a:lnTo>
                  <a:lnTo>
                    <a:pt x="317" y="970"/>
                  </a:lnTo>
                  <a:lnTo>
                    <a:pt x="298" y="989"/>
                  </a:lnTo>
                  <a:lnTo>
                    <a:pt x="277" y="1005"/>
                  </a:lnTo>
                  <a:lnTo>
                    <a:pt x="257" y="1021"/>
                  </a:lnTo>
                  <a:lnTo>
                    <a:pt x="238" y="1037"/>
                  </a:lnTo>
                  <a:lnTo>
                    <a:pt x="218" y="1052"/>
                  </a:lnTo>
                  <a:lnTo>
                    <a:pt x="203" y="1068"/>
                  </a:lnTo>
                  <a:lnTo>
                    <a:pt x="182" y="1084"/>
                  </a:lnTo>
                  <a:lnTo>
                    <a:pt x="162" y="1104"/>
                  </a:lnTo>
                  <a:lnTo>
                    <a:pt x="147" y="1119"/>
                  </a:lnTo>
                  <a:lnTo>
                    <a:pt x="131" y="1135"/>
                  </a:lnTo>
                  <a:lnTo>
                    <a:pt x="115" y="1151"/>
                  </a:lnTo>
                  <a:lnTo>
                    <a:pt x="99" y="1167"/>
                  </a:lnTo>
                  <a:lnTo>
                    <a:pt x="83" y="1183"/>
                  </a:lnTo>
                  <a:lnTo>
                    <a:pt x="71" y="1199"/>
                  </a:lnTo>
                  <a:lnTo>
                    <a:pt x="60" y="1211"/>
                  </a:lnTo>
                  <a:lnTo>
                    <a:pt x="48" y="1222"/>
                  </a:lnTo>
                  <a:lnTo>
                    <a:pt x="36" y="1238"/>
                  </a:lnTo>
                  <a:lnTo>
                    <a:pt x="28" y="1250"/>
                  </a:lnTo>
                  <a:lnTo>
                    <a:pt x="20" y="1258"/>
                  </a:lnTo>
                  <a:lnTo>
                    <a:pt x="16" y="1269"/>
                  </a:lnTo>
                  <a:lnTo>
                    <a:pt x="9" y="1282"/>
                  </a:lnTo>
                  <a:lnTo>
                    <a:pt x="4" y="1297"/>
                  </a:lnTo>
                  <a:lnTo>
                    <a:pt x="0" y="1306"/>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1" name="Line 398">
              <a:extLst>
                <a:ext uri="{FF2B5EF4-FFF2-40B4-BE49-F238E27FC236}">
                  <a16:creationId xmlns:a16="http://schemas.microsoft.com/office/drawing/2014/main" id="{11F40173-F032-4CB4-BC1E-663FB5E98C59}"/>
                </a:ext>
              </a:extLst>
            </p:cNvPr>
            <p:cNvSpPr>
              <a:spLocks noChangeShapeType="1"/>
            </p:cNvSpPr>
            <p:nvPr/>
          </p:nvSpPr>
          <p:spPr bwMode="auto">
            <a:xfrm>
              <a:off x="735" y="2170"/>
              <a:ext cx="33"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399">
              <a:extLst>
                <a:ext uri="{FF2B5EF4-FFF2-40B4-BE49-F238E27FC236}">
                  <a16:creationId xmlns:a16="http://schemas.microsoft.com/office/drawing/2014/main" id="{10983194-A853-4BCA-BB53-0A26154BB71F}"/>
                </a:ext>
              </a:extLst>
            </p:cNvPr>
            <p:cNvSpPr>
              <a:spLocks noChangeShapeType="1"/>
            </p:cNvSpPr>
            <p:nvPr/>
          </p:nvSpPr>
          <p:spPr bwMode="auto">
            <a:xfrm>
              <a:off x="1317" y="1841"/>
              <a:ext cx="1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Freeform 400">
              <a:extLst>
                <a:ext uri="{FF2B5EF4-FFF2-40B4-BE49-F238E27FC236}">
                  <a16:creationId xmlns:a16="http://schemas.microsoft.com/office/drawing/2014/main" id="{47AF5571-A1D2-4540-B2EA-3BFB916618A4}"/>
                </a:ext>
              </a:extLst>
            </p:cNvPr>
            <p:cNvSpPr>
              <a:spLocks/>
            </p:cNvSpPr>
            <p:nvPr/>
          </p:nvSpPr>
          <p:spPr bwMode="auto">
            <a:xfrm>
              <a:off x="1116" y="1945"/>
              <a:ext cx="95" cy="58"/>
            </a:xfrm>
            <a:custGeom>
              <a:avLst/>
              <a:gdLst>
                <a:gd name="T0" fmla="*/ 273 w 479"/>
                <a:gd name="T1" fmla="*/ 289 h 289"/>
                <a:gd name="T2" fmla="*/ 261 w 479"/>
                <a:gd name="T3" fmla="*/ 289 h 289"/>
                <a:gd name="T4" fmla="*/ 250 w 479"/>
                <a:gd name="T5" fmla="*/ 289 h 289"/>
                <a:gd name="T6" fmla="*/ 234 w 479"/>
                <a:gd name="T7" fmla="*/ 284 h 289"/>
                <a:gd name="T8" fmla="*/ 222 w 479"/>
                <a:gd name="T9" fmla="*/ 284 h 289"/>
                <a:gd name="T10" fmla="*/ 202 w 479"/>
                <a:gd name="T11" fmla="*/ 277 h 289"/>
                <a:gd name="T12" fmla="*/ 178 w 479"/>
                <a:gd name="T13" fmla="*/ 273 h 289"/>
                <a:gd name="T14" fmla="*/ 155 w 479"/>
                <a:gd name="T15" fmla="*/ 265 h 289"/>
                <a:gd name="T16" fmla="*/ 130 w 479"/>
                <a:gd name="T17" fmla="*/ 258 h 289"/>
                <a:gd name="T18" fmla="*/ 111 w 479"/>
                <a:gd name="T19" fmla="*/ 249 h 289"/>
                <a:gd name="T20" fmla="*/ 88 w 479"/>
                <a:gd name="T21" fmla="*/ 242 h 289"/>
                <a:gd name="T22" fmla="*/ 67 w 479"/>
                <a:gd name="T23" fmla="*/ 233 h 289"/>
                <a:gd name="T24" fmla="*/ 47 w 479"/>
                <a:gd name="T25" fmla="*/ 226 h 289"/>
                <a:gd name="T26" fmla="*/ 32 w 479"/>
                <a:gd name="T27" fmla="*/ 214 h 289"/>
                <a:gd name="T28" fmla="*/ 20 w 479"/>
                <a:gd name="T29" fmla="*/ 202 h 289"/>
                <a:gd name="T30" fmla="*/ 8 w 479"/>
                <a:gd name="T31" fmla="*/ 194 h 289"/>
                <a:gd name="T32" fmla="*/ 0 w 479"/>
                <a:gd name="T33" fmla="*/ 182 h 289"/>
                <a:gd name="T34" fmla="*/ 0 w 479"/>
                <a:gd name="T35" fmla="*/ 170 h 289"/>
                <a:gd name="T36" fmla="*/ 0 w 479"/>
                <a:gd name="T37" fmla="*/ 159 h 289"/>
                <a:gd name="T38" fmla="*/ 8 w 479"/>
                <a:gd name="T39" fmla="*/ 147 h 289"/>
                <a:gd name="T40" fmla="*/ 20 w 479"/>
                <a:gd name="T41" fmla="*/ 138 h 289"/>
                <a:gd name="T42" fmla="*/ 35 w 479"/>
                <a:gd name="T43" fmla="*/ 127 h 289"/>
                <a:gd name="T44" fmla="*/ 47 w 479"/>
                <a:gd name="T45" fmla="*/ 115 h 289"/>
                <a:gd name="T46" fmla="*/ 63 w 479"/>
                <a:gd name="T47" fmla="*/ 107 h 289"/>
                <a:gd name="T48" fmla="*/ 75 w 479"/>
                <a:gd name="T49" fmla="*/ 99 h 289"/>
                <a:gd name="T50" fmla="*/ 91 w 479"/>
                <a:gd name="T51" fmla="*/ 91 h 289"/>
                <a:gd name="T52" fmla="*/ 107 w 479"/>
                <a:gd name="T53" fmla="*/ 83 h 289"/>
                <a:gd name="T54" fmla="*/ 123 w 479"/>
                <a:gd name="T55" fmla="*/ 75 h 289"/>
                <a:gd name="T56" fmla="*/ 139 w 479"/>
                <a:gd name="T57" fmla="*/ 67 h 289"/>
                <a:gd name="T58" fmla="*/ 158 w 479"/>
                <a:gd name="T59" fmla="*/ 64 h 289"/>
                <a:gd name="T60" fmla="*/ 174 w 479"/>
                <a:gd name="T61" fmla="*/ 55 h 289"/>
                <a:gd name="T62" fmla="*/ 190 w 479"/>
                <a:gd name="T63" fmla="*/ 52 h 289"/>
                <a:gd name="T64" fmla="*/ 206 w 479"/>
                <a:gd name="T65" fmla="*/ 48 h 289"/>
                <a:gd name="T66" fmla="*/ 225 w 479"/>
                <a:gd name="T67" fmla="*/ 43 h 289"/>
                <a:gd name="T68" fmla="*/ 241 w 479"/>
                <a:gd name="T69" fmla="*/ 39 h 289"/>
                <a:gd name="T70" fmla="*/ 257 w 479"/>
                <a:gd name="T71" fmla="*/ 36 h 289"/>
                <a:gd name="T72" fmla="*/ 273 w 479"/>
                <a:gd name="T73" fmla="*/ 32 h 289"/>
                <a:gd name="T74" fmla="*/ 289 w 479"/>
                <a:gd name="T75" fmla="*/ 27 h 289"/>
                <a:gd name="T76" fmla="*/ 305 w 479"/>
                <a:gd name="T77" fmla="*/ 24 h 289"/>
                <a:gd name="T78" fmla="*/ 320 w 479"/>
                <a:gd name="T79" fmla="*/ 24 h 289"/>
                <a:gd name="T80" fmla="*/ 345 w 479"/>
                <a:gd name="T81" fmla="*/ 20 h 289"/>
                <a:gd name="T82" fmla="*/ 376 w 479"/>
                <a:gd name="T83" fmla="*/ 12 h 289"/>
                <a:gd name="T84" fmla="*/ 408 w 479"/>
                <a:gd name="T85" fmla="*/ 8 h 289"/>
                <a:gd name="T86" fmla="*/ 435 w 479"/>
                <a:gd name="T87" fmla="*/ 4 h 289"/>
                <a:gd name="T88" fmla="*/ 467 w 479"/>
                <a:gd name="T89" fmla="*/ 4 h 289"/>
                <a:gd name="T90" fmla="*/ 428 w 479"/>
                <a:gd name="T91" fmla="*/ 12 h 289"/>
                <a:gd name="T92" fmla="*/ 245 w 479"/>
                <a:gd name="T93" fmla="*/ 80 h 289"/>
                <a:gd name="T94" fmla="*/ 190 w 479"/>
                <a:gd name="T95" fmla="*/ 154 h 289"/>
                <a:gd name="T96" fmla="*/ 206 w 479"/>
                <a:gd name="T97" fmla="*/ 221 h 289"/>
                <a:gd name="T98" fmla="*/ 253 w 479"/>
                <a:gd name="T99" fmla="*/ 273 h 289"/>
                <a:gd name="T100" fmla="*/ 277 w 479"/>
                <a:gd name="T101" fmla="*/ 289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9"/>
                <a:gd name="T154" fmla="*/ 0 h 289"/>
                <a:gd name="T155" fmla="*/ 479 w 479"/>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9" h="289">
                  <a:moveTo>
                    <a:pt x="277" y="289"/>
                  </a:moveTo>
                  <a:lnTo>
                    <a:pt x="273" y="289"/>
                  </a:lnTo>
                  <a:lnTo>
                    <a:pt x="269" y="289"/>
                  </a:lnTo>
                  <a:lnTo>
                    <a:pt x="261" y="289"/>
                  </a:lnTo>
                  <a:lnTo>
                    <a:pt x="253" y="289"/>
                  </a:lnTo>
                  <a:lnTo>
                    <a:pt x="250" y="289"/>
                  </a:lnTo>
                  <a:lnTo>
                    <a:pt x="241" y="284"/>
                  </a:lnTo>
                  <a:lnTo>
                    <a:pt x="234" y="284"/>
                  </a:lnTo>
                  <a:lnTo>
                    <a:pt x="229" y="284"/>
                  </a:lnTo>
                  <a:lnTo>
                    <a:pt x="222" y="284"/>
                  </a:lnTo>
                  <a:lnTo>
                    <a:pt x="213" y="281"/>
                  </a:lnTo>
                  <a:lnTo>
                    <a:pt x="202" y="277"/>
                  </a:lnTo>
                  <a:lnTo>
                    <a:pt x="190" y="277"/>
                  </a:lnTo>
                  <a:lnTo>
                    <a:pt x="178" y="273"/>
                  </a:lnTo>
                  <a:lnTo>
                    <a:pt x="167" y="270"/>
                  </a:lnTo>
                  <a:lnTo>
                    <a:pt x="155" y="265"/>
                  </a:lnTo>
                  <a:lnTo>
                    <a:pt x="143" y="261"/>
                  </a:lnTo>
                  <a:lnTo>
                    <a:pt x="130" y="258"/>
                  </a:lnTo>
                  <a:lnTo>
                    <a:pt x="119" y="254"/>
                  </a:lnTo>
                  <a:lnTo>
                    <a:pt x="111" y="249"/>
                  </a:lnTo>
                  <a:lnTo>
                    <a:pt x="99" y="245"/>
                  </a:lnTo>
                  <a:lnTo>
                    <a:pt x="88" y="242"/>
                  </a:lnTo>
                  <a:lnTo>
                    <a:pt x="75" y="238"/>
                  </a:lnTo>
                  <a:lnTo>
                    <a:pt x="67" y="233"/>
                  </a:lnTo>
                  <a:lnTo>
                    <a:pt x="56" y="230"/>
                  </a:lnTo>
                  <a:lnTo>
                    <a:pt x="47" y="226"/>
                  </a:lnTo>
                  <a:lnTo>
                    <a:pt x="40" y="217"/>
                  </a:lnTo>
                  <a:lnTo>
                    <a:pt x="32" y="214"/>
                  </a:lnTo>
                  <a:lnTo>
                    <a:pt x="24" y="210"/>
                  </a:lnTo>
                  <a:lnTo>
                    <a:pt x="20" y="202"/>
                  </a:lnTo>
                  <a:lnTo>
                    <a:pt x="12" y="198"/>
                  </a:lnTo>
                  <a:lnTo>
                    <a:pt x="8" y="194"/>
                  </a:lnTo>
                  <a:lnTo>
                    <a:pt x="4" y="186"/>
                  </a:lnTo>
                  <a:lnTo>
                    <a:pt x="0" y="182"/>
                  </a:lnTo>
                  <a:lnTo>
                    <a:pt x="0" y="178"/>
                  </a:lnTo>
                  <a:lnTo>
                    <a:pt x="0" y="170"/>
                  </a:lnTo>
                  <a:lnTo>
                    <a:pt x="0" y="166"/>
                  </a:lnTo>
                  <a:lnTo>
                    <a:pt x="0" y="159"/>
                  </a:lnTo>
                  <a:lnTo>
                    <a:pt x="4" y="154"/>
                  </a:lnTo>
                  <a:lnTo>
                    <a:pt x="8" y="147"/>
                  </a:lnTo>
                  <a:lnTo>
                    <a:pt x="16" y="143"/>
                  </a:lnTo>
                  <a:lnTo>
                    <a:pt x="20" y="138"/>
                  </a:lnTo>
                  <a:lnTo>
                    <a:pt x="28" y="131"/>
                  </a:lnTo>
                  <a:lnTo>
                    <a:pt x="35" y="127"/>
                  </a:lnTo>
                  <a:lnTo>
                    <a:pt x="40" y="119"/>
                  </a:lnTo>
                  <a:lnTo>
                    <a:pt x="47" y="115"/>
                  </a:lnTo>
                  <a:lnTo>
                    <a:pt x="56" y="111"/>
                  </a:lnTo>
                  <a:lnTo>
                    <a:pt x="63" y="107"/>
                  </a:lnTo>
                  <a:lnTo>
                    <a:pt x="72" y="103"/>
                  </a:lnTo>
                  <a:lnTo>
                    <a:pt x="75" y="99"/>
                  </a:lnTo>
                  <a:lnTo>
                    <a:pt x="83" y="95"/>
                  </a:lnTo>
                  <a:lnTo>
                    <a:pt x="91" y="91"/>
                  </a:lnTo>
                  <a:lnTo>
                    <a:pt x="99" y="87"/>
                  </a:lnTo>
                  <a:lnTo>
                    <a:pt x="107" y="83"/>
                  </a:lnTo>
                  <a:lnTo>
                    <a:pt x="115" y="80"/>
                  </a:lnTo>
                  <a:lnTo>
                    <a:pt x="123" y="75"/>
                  </a:lnTo>
                  <a:lnTo>
                    <a:pt x="130" y="71"/>
                  </a:lnTo>
                  <a:lnTo>
                    <a:pt x="139" y="67"/>
                  </a:lnTo>
                  <a:lnTo>
                    <a:pt x="151" y="67"/>
                  </a:lnTo>
                  <a:lnTo>
                    <a:pt x="158" y="64"/>
                  </a:lnTo>
                  <a:lnTo>
                    <a:pt x="167" y="59"/>
                  </a:lnTo>
                  <a:lnTo>
                    <a:pt x="174" y="55"/>
                  </a:lnTo>
                  <a:lnTo>
                    <a:pt x="183" y="55"/>
                  </a:lnTo>
                  <a:lnTo>
                    <a:pt x="190" y="52"/>
                  </a:lnTo>
                  <a:lnTo>
                    <a:pt x="197" y="52"/>
                  </a:lnTo>
                  <a:lnTo>
                    <a:pt x="206" y="48"/>
                  </a:lnTo>
                  <a:lnTo>
                    <a:pt x="213" y="43"/>
                  </a:lnTo>
                  <a:lnTo>
                    <a:pt x="225" y="43"/>
                  </a:lnTo>
                  <a:lnTo>
                    <a:pt x="234" y="39"/>
                  </a:lnTo>
                  <a:lnTo>
                    <a:pt x="241" y="39"/>
                  </a:lnTo>
                  <a:lnTo>
                    <a:pt x="250" y="36"/>
                  </a:lnTo>
                  <a:lnTo>
                    <a:pt x="257" y="36"/>
                  </a:lnTo>
                  <a:lnTo>
                    <a:pt x="266" y="32"/>
                  </a:lnTo>
                  <a:lnTo>
                    <a:pt x="273" y="32"/>
                  </a:lnTo>
                  <a:lnTo>
                    <a:pt x="281" y="32"/>
                  </a:lnTo>
                  <a:lnTo>
                    <a:pt x="289" y="27"/>
                  </a:lnTo>
                  <a:lnTo>
                    <a:pt x="297" y="27"/>
                  </a:lnTo>
                  <a:lnTo>
                    <a:pt x="305" y="24"/>
                  </a:lnTo>
                  <a:lnTo>
                    <a:pt x="313" y="24"/>
                  </a:lnTo>
                  <a:lnTo>
                    <a:pt x="320" y="24"/>
                  </a:lnTo>
                  <a:lnTo>
                    <a:pt x="329" y="20"/>
                  </a:lnTo>
                  <a:lnTo>
                    <a:pt x="345" y="20"/>
                  </a:lnTo>
                  <a:lnTo>
                    <a:pt x="361" y="16"/>
                  </a:lnTo>
                  <a:lnTo>
                    <a:pt x="376" y="12"/>
                  </a:lnTo>
                  <a:lnTo>
                    <a:pt x="392" y="12"/>
                  </a:lnTo>
                  <a:lnTo>
                    <a:pt x="408" y="8"/>
                  </a:lnTo>
                  <a:lnTo>
                    <a:pt x="419" y="8"/>
                  </a:lnTo>
                  <a:lnTo>
                    <a:pt x="435" y="4"/>
                  </a:lnTo>
                  <a:lnTo>
                    <a:pt x="451" y="4"/>
                  </a:lnTo>
                  <a:lnTo>
                    <a:pt x="467" y="4"/>
                  </a:lnTo>
                  <a:lnTo>
                    <a:pt x="479" y="0"/>
                  </a:lnTo>
                  <a:lnTo>
                    <a:pt x="428" y="12"/>
                  </a:lnTo>
                  <a:lnTo>
                    <a:pt x="320" y="43"/>
                  </a:lnTo>
                  <a:lnTo>
                    <a:pt x="245" y="80"/>
                  </a:lnTo>
                  <a:lnTo>
                    <a:pt x="206" y="115"/>
                  </a:lnTo>
                  <a:lnTo>
                    <a:pt x="190" y="154"/>
                  </a:lnTo>
                  <a:lnTo>
                    <a:pt x="190" y="189"/>
                  </a:lnTo>
                  <a:lnTo>
                    <a:pt x="206" y="221"/>
                  </a:lnTo>
                  <a:lnTo>
                    <a:pt x="229" y="249"/>
                  </a:lnTo>
                  <a:lnTo>
                    <a:pt x="253" y="273"/>
                  </a:lnTo>
                  <a:lnTo>
                    <a:pt x="273" y="284"/>
                  </a:lnTo>
                  <a:lnTo>
                    <a:pt x="277" y="289"/>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4" name="Freeform 401">
              <a:extLst>
                <a:ext uri="{FF2B5EF4-FFF2-40B4-BE49-F238E27FC236}">
                  <a16:creationId xmlns:a16="http://schemas.microsoft.com/office/drawing/2014/main" id="{5DD5332D-F91B-45C4-864C-71228892AB16}"/>
                </a:ext>
              </a:extLst>
            </p:cNvPr>
            <p:cNvSpPr>
              <a:spLocks/>
            </p:cNvSpPr>
            <p:nvPr/>
          </p:nvSpPr>
          <p:spPr bwMode="auto">
            <a:xfrm>
              <a:off x="1253" y="1872"/>
              <a:ext cx="61" cy="37"/>
            </a:xfrm>
            <a:custGeom>
              <a:avLst/>
              <a:gdLst>
                <a:gd name="T0" fmla="*/ 194 w 305"/>
                <a:gd name="T1" fmla="*/ 185 h 185"/>
                <a:gd name="T2" fmla="*/ 163 w 305"/>
                <a:gd name="T3" fmla="*/ 182 h 185"/>
                <a:gd name="T4" fmla="*/ 136 w 305"/>
                <a:gd name="T5" fmla="*/ 174 h 185"/>
                <a:gd name="T6" fmla="*/ 111 w 305"/>
                <a:gd name="T7" fmla="*/ 166 h 185"/>
                <a:gd name="T8" fmla="*/ 88 w 305"/>
                <a:gd name="T9" fmla="*/ 162 h 185"/>
                <a:gd name="T10" fmla="*/ 69 w 305"/>
                <a:gd name="T11" fmla="*/ 155 h 185"/>
                <a:gd name="T12" fmla="*/ 53 w 305"/>
                <a:gd name="T13" fmla="*/ 146 h 185"/>
                <a:gd name="T14" fmla="*/ 37 w 305"/>
                <a:gd name="T15" fmla="*/ 134 h 185"/>
                <a:gd name="T16" fmla="*/ 25 w 305"/>
                <a:gd name="T17" fmla="*/ 127 h 185"/>
                <a:gd name="T18" fmla="*/ 16 w 305"/>
                <a:gd name="T19" fmla="*/ 118 h 185"/>
                <a:gd name="T20" fmla="*/ 9 w 305"/>
                <a:gd name="T21" fmla="*/ 111 h 185"/>
                <a:gd name="T22" fmla="*/ 5 w 305"/>
                <a:gd name="T23" fmla="*/ 103 h 185"/>
                <a:gd name="T24" fmla="*/ 0 w 305"/>
                <a:gd name="T25" fmla="*/ 95 h 185"/>
                <a:gd name="T26" fmla="*/ 0 w 305"/>
                <a:gd name="T27" fmla="*/ 87 h 185"/>
                <a:gd name="T28" fmla="*/ 13 w 305"/>
                <a:gd name="T29" fmla="*/ 76 h 185"/>
                <a:gd name="T30" fmla="*/ 28 w 305"/>
                <a:gd name="T31" fmla="*/ 63 h 185"/>
                <a:gd name="T32" fmla="*/ 44 w 305"/>
                <a:gd name="T33" fmla="*/ 55 h 185"/>
                <a:gd name="T34" fmla="*/ 60 w 305"/>
                <a:gd name="T35" fmla="*/ 44 h 185"/>
                <a:gd name="T36" fmla="*/ 80 w 305"/>
                <a:gd name="T37" fmla="*/ 35 h 185"/>
                <a:gd name="T38" fmla="*/ 99 w 305"/>
                <a:gd name="T39" fmla="*/ 32 h 185"/>
                <a:gd name="T40" fmla="*/ 120 w 305"/>
                <a:gd name="T41" fmla="*/ 23 h 185"/>
                <a:gd name="T42" fmla="*/ 139 w 305"/>
                <a:gd name="T43" fmla="*/ 20 h 185"/>
                <a:gd name="T44" fmla="*/ 163 w 305"/>
                <a:gd name="T45" fmla="*/ 16 h 185"/>
                <a:gd name="T46" fmla="*/ 187 w 305"/>
                <a:gd name="T47" fmla="*/ 12 h 185"/>
                <a:gd name="T48" fmla="*/ 206 w 305"/>
                <a:gd name="T49" fmla="*/ 12 h 185"/>
                <a:gd name="T50" fmla="*/ 222 w 305"/>
                <a:gd name="T51" fmla="*/ 7 h 185"/>
                <a:gd name="T52" fmla="*/ 242 w 305"/>
                <a:gd name="T53" fmla="*/ 7 h 185"/>
                <a:gd name="T54" fmla="*/ 262 w 305"/>
                <a:gd name="T55" fmla="*/ 4 h 185"/>
                <a:gd name="T56" fmla="*/ 282 w 305"/>
                <a:gd name="T57" fmla="*/ 4 h 185"/>
                <a:gd name="T58" fmla="*/ 231 w 305"/>
                <a:gd name="T59" fmla="*/ 28 h 185"/>
                <a:gd name="T60" fmla="*/ 147 w 305"/>
                <a:gd name="T61" fmla="*/ 76 h 185"/>
                <a:gd name="T62" fmla="*/ 136 w 305"/>
                <a:gd name="T63" fmla="*/ 122 h 185"/>
                <a:gd name="T64" fmla="*/ 163 w 305"/>
                <a:gd name="T65" fmla="*/ 158 h 185"/>
                <a:gd name="T66" fmla="*/ 194 w 305"/>
                <a:gd name="T67" fmla="*/ 182 h 185"/>
                <a:gd name="T68" fmla="*/ 210 w 305"/>
                <a:gd name="T69" fmla="*/ 185 h 1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185"/>
                <a:gd name="T107" fmla="*/ 305 w 305"/>
                <a:gd name="T108" fmla="*/ 185 h 1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185">
                  <a:moveTo>
                    <a:pt x="210" y="185"/>
                  </a:moveTo>
                  <a:lnTo>
                    <a:pt x="194" y="185"/>
                  </a:lnTo>
                  <a:lnTo>
                    <a:pt x="178" y="182"/>
                  </a:lnTo>
                  <a:lnTo>
                    <a:pt x="163" y="182"/>
                  </a:lnTo>
                  <a:lnTo>
                    <a:pt x="147" y="178"/>
                  </a:lnTo>
                  <a:lnTo>
                    <a:pt x="136" y="174"/>
                  </a:lnTo>
                  <a:lnTo>
                    <a:pt x="123" y="171"/>
                  </a:lnTo>
                  <a:lnTo>
                    <a:pt x="111" y="166"/>
                  </a:lnTo>
                  <a:lnTo>
                    <a:pt x="99" y="166"/>
                  </a:lnTo>
                  <a:lnTo>
                    <a:pt x="88" y="162"/>
                  </a:lnTo>
                  <a:lnTo>
                    <a:pt x="80" y="158"/>
                  </a:lnTo>
                  <a:lnTo>
                    <a:pt x="69" y="155"/>
                  </a:lnTo>
                  <a:lnTo>
                    <a:pt x="60" y="150"/>
                  </a:lnTo>
                  <a:lnTo>
                    <a:pt x="53" y="146"/>
                  </a:lnTo>
                  <a:lnTo>
                    <a:pt x="44" y="139"/>
                  </a:lnTo>
                  <a:lnTo>
                    <a:pt x="37" y="134"/>
                  </a:lnTo>
                  <a:lnTo>
                    <a:pt x="28" y="131"/>
                  </a:lnTo>
                  <a:lnTo>
                    <a:pt x="25" y="127"/>
                  </a:lnTo>
                  <a:lnTo>
                    <a:pt x="21" y="122"/>
                  </a:lnTo>
                  <a:lnTo>
                    <a:pt x="16" y="118"/>
                  </a:lnTo>
                  <a:lnTo>
                    <a:pt x="13" y="115"/>
                  </a:lnTo>
                  <a:lnTo>
                    <a:pt x="9" y="111"/>
                  </a:lnTo>
                  <a:lnTo>
                    <a:pt x="5" y="106"/>
                  </a:lnTo>
                  <a:lnTo>
                    <a:pt x="5" y="103"/>
                  </a:lnTo>
                  <a:lnTo>
                    <a:pt x="0" y="99"/>
                  </a:lnTo>
                  <a:lnTo>
                    <a:pt x="0" y="95"/>
                  </a:lnTo>
                  <a:lnTo>
                    <a:pt x="0" y="90"/>
                  </a:lnTo>
                  <a:lnTo>
                    <a:pt x="0" y="87"/>
                  </a:lnTo>
                  <a:lnTo>
                    <a:pt x="5" y="83"/>
                  </a:lnTo>
                  <a:lnTo>
                    <a:pt x="13" y="76"/>
                  </a:lnTo>
                  <a:lnTo>
                    <a:pt x="21" y="71"/>
                  </a:lnTo>
                  <a:lnTo>
                    <a:pt x="28" y="63"/>
                  </a:lnTo>
                  <a:lnTo>
                    <a:pt x="37" y="60"/>
                  </a:lnTo>
                  <a:lnTo>
                    <a:pt x="44" y="55"/>
                  </a:lnTo>
                  <a:lnTo>
                    <a:pt x="53" y="48"/>
                  </a:lnTo>
                  <a:lnTo>
                    <a:pt x="60" y="44"/>
                  </a:lnTo>
                  <a:lnTo>
                    <a:pt x="69" y="39"/>
                  </a:lnTo>
                  <a:lnTo>
                    <a:pt x="80" y="35"/>
                  </a:lnTo>
                  <a:lnTo>
                    <a:pt x="88" y="35"/>
                  </a:lnTo>
                  <a:lnTo>
                    <a:pt x="99" y="32"/>
                  </a:lnTo>
                  <a:lnTo>
                    <a:pt x="108" y="28"/>
                  </a:lnTo>
                  <a:lnTo>
                    <a:pt x="120" y="23"/>
                  </a:lnTo>
                  <a:lnTo>
                    <a:pt x="131" y="23"/>
                  </a:lnTo>
                  <a:lnTo>
                    <a:pt x="139" y="20"/>
                  </a:lnTo>
                  <a:lnTo>
                    <a:pt x="151" y="20"/>
                  </a:lnTo>
                  <a:lnTo>
                    <a:pt x="163" y="16"/>
                  </a:lnTo>
                  <a:lnTo>
                    <a:pt x="175" y="16"/>
                  </a:lnTo>
                  <a:lnTo>
                    <a:pt x="187" y="12"/>
                  </a:lnTo>
                  <a:lnTo>
                    <a:pt x="194" y="12"/>
                  </a:lnTo>
                  <a:lnTo>
                    <a:pt x="206" y="12"/>
                  </a:lnTo>
                  <a:lnTo>
                    <a:pt x="215" y="7"/>
                  </a:lnTo>
                  <a:lnTo>
                    <a:pt x="222" y="7"/>
                  </a:lnTo>
                  <a:lnTo>
                    <a:pt x="234" y="7"/>
                  </a:lnTo>
                  <a:lnTo>
                    <a:pt x="242" y="7"/>
                  </a:lnTo>
                  <a:lnTo>
                    <a:pt x="254" y="4"/>
                  </a:lnTo>
                  <a:lnTo>
                    <a:pt x="262" y="4"/>
                  </a:lnTo>
                  <a:lnTo>
                    <a:pt x="273" y="4"/>
                  </a:lnTo>
                  <a:lnTo>
                    <a:pt x="282" y="4"/>
                  </a:lnTo>
                  <a:lnTo>
                    <a:pt x="305" y="0"/>
                  </a:lnTo>
                  <a:lnTo>
                    <a:pt x="231" y="28"/>
                  </a:lnTo>
                  <a:lnTo>
                    <a:pt x="178" y="51"/>
                  </a:lnTo>
                  <a:lnTo>
                    <a:pt x="147" y="76"/>
                  </a:lnTo>
                  <a:lnTo>
                    <a:pt x="136" y="99"/>
                  </a:lnTo>
                  <a:lnTo>
                    <a:pt x="136" y="122"/>
                  </a:lnTo>
                  <a:lnTo>
                    <a:pt x="147" y="143"/>
                  </a:lnTo>
                  <a:lnTo>
                    <a:pt x="163" y="158"/>
                  </a:lnTo>
                  <a:lnTo>
                    <a:pt x="178" y="174"/>
                  </a:lnTo>
                  <a:lnTo>
                    <a:pt x="194" y="182"/>
                  </a:lnTo>
                  <a:lnTo>
                    <a:pt x="199" y="182"/>
                  </a:lnTo>
                  <a:lnTo>
                    <a:pt x="210" y="185"/>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5" name="Freeform 402">
              <a:extLst>
                <a:ext uri="{FF2B5EF4-FFF2-40B4-BE49-F238E27FC236}">
                  <a16:creationId xmlns:a16="http://schemas.microsoft.com/office/drawing/2014/main" id="{168D97C8-9043-4B8D-ACCB-8B504AA99EEC}"/>
                </a:ext>
              </a:extLst>
            </p:cNvPr>
            <p:cNvSpPr>
              <a:spLocks/>
            </p:cNvSpPr>
            <p:nvPr/>
          </p:nvSpPr>
          <p:spPr bwMode="auto">
            <a:xfrm>
              <a:off x="1147" y="2054"/>
              <a:ext cx="130" cy="57"/>
            </a:xfrm>
            <a:custGeom>
              <a:avLst/>
              <a:gdLst>
                <a:gd name="T0" fmla="*/ 515 w 650"/>
                <a:gd name="T1" fmla="*/ 284 h 288"/>
                <a:gd name="T2" fmla="*/ 527 w 650"/>
                <a:gd name="T3" fmla="*/ 280 h 288"/>
                <a:gd name="T4" fmla="*/ 543 w 650"/>
                <a:gd name="T5" fmla="*/ 276 h 288"/>
                <a:gd name="T6" fmla="*/ 555 w 650"/>
                <a:gd name="T7" fmla="*/ 268 h 288"/>
                <a:gd name="T8" fmla="*/ 567 w 650"/>
                <a:gd name="T9" fmla="*/ 264 h 288"/>
                <a:gd name="T10" fmla="*/ 574 w 650"/>
                <a:gd name="T11" fmla="*/ 257 h 288"/>
                <a:gd name="T12" fmla="*/ 586 w 650"/>
                <a:gd name="T13" fmla="*/ 248 h 288"/>
                <a:gd name="T14" fmla="*/ 594 w 650"/>
                <a:gd name="T15" fmla="*/ 236 h 288"/>
                <a:gd name="T16" fmla="*/ 602 w 650"/>
                <a:gd name="T17" fmla="*/ 229 h 288"/>
                <a:gd name="T18" fmla="*/ 610 w 650"/>
                <a:gd name="T19" fmla="*/ 217 h 288"/>
                <a:gd name="T20" fmla="*/ 618 w 650"/>
                <a:gd name="T21" fmla="*/ 209 h 288"/>
                <a:gd name="T22" fmla="*/ 625 w 650"/>
                <a:gd name="T23" fmla="*/ 197 h 288"/>
                <a:gd name="T24" fmla="*/ 629 w 650"/>
                <a:gd name="T25" fmla="*/ 185 h 288"/>
                <a:gd name="T26" fmla="*/ 638 w 650"/>
                <a:gd name="T27" fmla="*/ 174 h 288"/>
                <a:gd name="T28" fmla="*/ 641 w 650"/>
                <a:gd name="T29" fmla="*/ 162 h 288"/>
                <a:gd name="T30" fmla="*/ 641 w 650"/>
                <a:gd name="T31" fmla="*/ 150 h 288"/>
                <a:gd name="T32" fmla="*/ 645 w 650"/>
                <a:gd name="T33" fmla="*/ 137 h 288"/>
                <a:gd name="T34" fmla="*/ 650 w 650"/>
                <a:gd name="T35" fmla="*/ 125 h 288"/>
                <a:gd name="T36" fmla="*/ 650 w 650"/>
                <a:gd name="T37" fmla="*/ 118 h 288"/>
                <a:gd name="T38" fmla="*/ 650 w 650"/>
                <a:gd name="T39" fmla="*/ 106 h 288"/>
                <a:gd name="T40" fmla="*/ 645 w 650"/>
                <a:gd name="T41" fmla="*/ 79 h 288"/>
                <a:gd name="T42" fmla="*/ 625 w 650"/>
                <a:gd name="T43" fmla="*/ 47 h 288"/>
                <a:gd name="T44" fmla="*/ 594 w 650"/>
                <a:gd name="T45" fmla="*/ 23 h 288"/>
                <a:gd name="T46" fmla="*/ 546 w 650"/>
                <a:gd name="T47" fmla="*/ 7 h 288"/>
                <a:gd name="T48" fmla="*/ 488 w 650"/>
                <a:gd name="T49" fmla="*/ 0 h 288"/>
                <a:gd name="T50" fmla="*/ 420 w 650"/>
                <a:gd name="T51" fmla="*/ 3 h 288"/>
                <a:gd name="T52" fmla="*/ 345 w 650"/>
                <a:gd name="T53" fmla="*/ 11 h 288"/>
                <a:gd name="T54" fmla="*/ 266 w 650"/>
                <a:gd name="T55" fmla="*/ 23 h 288"/>
                <a:gd name="T56" fmla="*/ 178 w 650"/>
                <a:gd name="T57" fmla="*/ 42 h 288"/>
                <a:gd name="T58" fmla="*/ 92 w 650"/>
                <a:gd name="T59" fmla="*/ 67 h 288"/>
                <a:gd name="T60" fmla="*/ 39 w 650"/>
                <a:gd name="T61" fmla="*/ 79 h 288"/>
                <a:gd name="T62" fmla="*/ 32 w 650"/>
                <a:gd name="T63" fmla="*/ 83 h 288"/>
                <a:gd name="T64" fmla="*/ 25 w 650"/>
                <a:gd name="T65" fmla="*/ 83 h 288"/>
                <a:gd name="T66" fmla="*/ 16 w 650"/>
                <a:gd name="T67" fmla="*/ 86 h 288"/>
                <a:gd name="T68" fmla="*/ 9 w 650"/>
                <a:gd name="T69" fmla="*/ 90 h 288"/>
                <a:gd name="T70" fmla="*/ 139 w 650"/>
                <a:gd name="T71" fmla="*/ 90 h 288"/>
                <a:gd name="T72" fmla="*/ 333 w 650"/>
                <a:gd name="T73" fmla="*/ 118 h 288"/>
                <a:gd name="T74" fmla="*/ 444 w 650"/>
                <a:gd name="T75" fmla="*/ 174 h 288"/>
                <a:gd name="T76" fmla="*/ 495 w 650"/>
                <a:gd name="T77" fmla="*/ 236 h 288"/>
                <a:gd name="T78" fmla="*/ 507 w 650"/>
                <a:gd name="T79" fmla="*/ 280 h 2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0"/>
                <a:gd name="T121" fmla="*/ 0 h 288"/>
                <a:gd name="T122" fmla="*/ 650 w 650"/>
                <a:gd name="T123" fmla="*/ 288 h 28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0" h="288">
                  <a:moveTo>
                    <a:pt x="507" y="288"/>
                  </a:moveTo>
                  <a:lnTo>
                    <a:pt x="515" y="284"/>
                  </a:lnTo>
                  <a:lnTo>
                    <a:pt x="523" y="284"/>
                  </a:lnTo>
                  <a:lnTo>
                    <a:pt x="527" y="280"/>
                  </a:lnTo>
                  <a:lnTo>
                    <a:pt x="535" y="280"/>
                  </a:lnTo>
                  <a:lnTo>
                    <a:pt x="543" y="276"/>
                  </a:lnTo>
                  <a:lnTo>
                    <a:pt x="546" y="273"/>
                  </a:lnTo>
                  <a:lnTo>
                    <a:pt x="555" y="268"/>
                  </a:lnTo>
                  <a:lnTo>
                    <a:pt x="558" y="268"/>
                  </a:lnTo>
                  <a:lnTo>
                    <a:pt x="567" y="264"/>
                  </a:lnTo>
                  <a:lnTo>
                    <a:pt x="571" y="260"/>
                  </a:lnTo>
                  <a:lnTo>
                    <a:pt x="574" y="257"/>
                  </a:lnTo>
                  <a:lnTo>
                    <a:pt x="583" y="252"/>
                  </a:lnTo>
                  <a:lnTo>
                    <a:pt x="586" y="248"/>
                  </a:lnTo>
                  <a:lnTo>
                    <a:pt x="590" y="241"/>
                  </a:lnTo>
                  <a:lnTo>
                    <a:pt x="594" y="236"/>
                  </a:lnTo>
                  <a:lnTo>
                    <a:pt x="599" y="233"/>
                  </a:lnTo>
                  <a:lnTo>
                    <a:pt x="602" y="229"/>
                  </a:lnTo>
                  <a:lnTo>
                    <a:pt x="606" y="225"/>
                  </a:lnTo>
                  <a:lnTo>
                    <a:pt x="610" y="217"/>
                  </a:lnTo>
                  <a:lnTo>
                    <a:pt x="613" y="213"/>
                  </a:lnTo>
                  <a:lnTo>
                    <a:pt x="618" y="209"/>
                  </a:lnTo>
                  <a:lnTo>
                    <a:pt x="622" y="201"/>
                  </a:lnTo>
                  <a:lnTo>
                    <a:pt x="625" y="197"/>
                  </a:lnTo>
                  <a:lnTo>
                    <a:pt x="629" y="190"/>
                  </a:lnTo>
                  <a:lnTo>
                    <a:pt x="629" y="185"/>
                  </a:lnTo>
                  <a:lnTo>
                    <a:pt x="634" y="178"/>
                  </a:lnTo>
                  <a:lnTo>
                    <a:pt x="638" y="174"/>
                  </a:lnTo>
                  <a:lnTo>
                    <a:pt x="638" y="169"/>
                  </a:lnTo>
                  <a:lnTo>
                    <a:pt x="641" y="162"/>
                  </a:lnTo>
                  <a:lnTo>
                    <a:pt x="641" y="157"/>
                  </a:lnTo>
                  <a:lnTo>
                    <a:pt x="641" y="150"/>
                  </a:lnTo>
                  <a:lnTo>
                    <a:pt x="645" y="146"/>
                  </a:lnTo>
                  <a:lnTo>
                    <a:pt x="645" y="137"/>
                  </a:lnTo>
                  <a:lnTo>
                    <a:pt x="645" y="134"/>
                  </a:lnTo>
                  <a:lnTo>
                    <a:pt x="650" y="125"/>
                  </a:lnTo>
                  <a:lnTo>
                    <a:pt x="650" y="122"/>
                  </a:lnTo>
                  <a:lnTo>
                    <a:pt x="650" y="118"/>
                  </a:lnTo>
                  <a:lnTo>
                    <a:pt x="650" y="111"/>
                  </a:lnTo>
                  <a:lnTo>
                    <a:pt x="650" y="106"/>
                  </a:lnTo>
                  <a:lnTo>
                    <a:pt x="650" y="102"/>
                  </a:lnTo>
                  <a:lnTo>
                    <a:pt x="645" y="79"/>
                  </a:lnTo>
                  <a:lnTo>
                    <a:pt x="638" y="63"/>
                  </a:lnTo>
                  <a:lnTo>
                    <a:pt x="625" y="47"/>
                  </a:lnTo>
                  <a:lnTo>
                    <a:pt x="610" y="31"/>
                  </a:lnTo>
                  <a:lnTo>
                    <a:pt x="594" y="23"/>
                  </a:lnTo>
                  <a:lnTo>
                    <a:pt x="571" y="11"/>
                  </a:lnTo>
                  <a:lnTo>
                    <a:pt x="546" y="7"/>
                  </a:lnTo>
                  <a:lnTo>
                    <a:pt x="519" y="3"/>
                  </a:lnTo>
                  <a:lnTo>
                    <a:pt x="488" y="0"/>
                  </a:lnTo>
                  <a:lnTo>
                    <a:pt x="456" y="0"/>
                  </a:lnTo>
                  <a:lnTo>
                    <a:pt x="420" y="3"/>
                  </a:lnTo>
                  <a:lnTo>
                    <a:pt x="384" y="7"/>
                  </a:lnTo>
                  <a:lnTo>
                    <a:pt x="345" y="11"/>
                  </a:lnTo>
                  <a:lnTo>
                    <a:pt x="305" y="19"/>
                  </a:lnTo>
                  <a:lnTo>
                    <a:pt x="266" y="23"/>
                  </a:lnTo>
                  <a:lnTo>
                    <a:pt x="222" y="35"/>
                  </a:lnTo>
                  <a:lnTo>
                    <a:pt x="178" y="42"/>
                  </a:lnTo>
                  <a:lnTo>
                    <a:pt x="134" y="55"/>
                  </a:lnTo>
                  <a:lnTo>
                    <a:pt x="92" y="67"/>
                  </a:lnTo>
                  <a:lnTo>
                    <a:pt x="44" y="79"/>
                  </a:lnTo>
                  <a:lnTo>
                    <a:pt x="39" y="79"/>
                  </a:lnTo>
                  <a:lnTo>
                    <a:pt x="36" y="79"/>
                  </a:lnTo>
                  <a:lnTo>
                    <a:pt x="32" y="83"/>
                  </a:lnTo>
                  <a:lnTo>
                    <a:pt x="28" y="83"/>
                  </a:lnTo>
                  <a:lnTo>
                    <a:pt x="25" y="83"/>
                  </a:lnTo>
                  <a:lnTo>
                    <a:pt x="20" y="86"/>
                  </a:lnTo>
                  <a:lnTo>
                    <a:pt x="16" y="86"/>
                  </a:lnTo>
                  <a:lnTo>
                    <a:pt x="12" y="86"/>
                  </a:lnTo>
                  <a:lnTo>
                    <a:pt x="9" y="90"/>
                  </a:lnTo>
                  <a:lnTo>
                    <a:pt x="0" y="98"/>
                  </a:lnTo>
                  <a:lnTo>
                    <a:pt x="139" y="90"/>
                  </a:lnTo>
                  <a:lnTo>
                    <a:pt x="250" y="98"/>
                  </a:lnTo>
                  <a:lnTo>
                    <a:pt x="333" y="118"/>
                  </a:lnTo>
                  <a:lnTo>
                    <a:pt x="396" y="146"/>
                  </a:lnTo>
                  <a:lnTo>
                    <a:pt x="444" y="174"/>
                  </a:lnTo>
                  <a:lnTo>
                    <a:pt x="476" y="206"/>
                  </a:lnTo>
                  <a:lnTo>
                    <a:pt x="495" y="236"/>
                  </a:lnTo>
                  <a:lnTo>
                    <a:pt x="503" y="264"/>
                  </a:lnTo>
                  <a:lnTo>
                    <a:pt x="507" y="280"/>
                  </a:lnTo>
                  <a:lnTo>
                    <a:pt x="507" y="288"/>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6" name="Freeform 403">
              <a:extLst>
                <a:ext uri="{FF2B5EF4-FFF2-40B4-BE49-F238E27FC236}">
                  <a16:creationId xmlns:a16="http://schemas.microsoft.com/office/drawing/2014/main" id="{454ACCFA-636E-43C3-811C-FB0CB3BA4F63}"/>
                </a:ext>
              </a:extLst>
            </p:cNvPr>
            <p:cNvSpPr>
              <a:spLocks/>
            </p:cNvSpPr>
            <p:nvPr/>
          </p:nvSpPr>
          <p:spPr bwMode="auto">
            <a:xfrm>
              <a:off x="1585" y="2071"/>
              <a:ext cx="120" cy="58"/>
            </a:xfrm>
            <a:custGeom>
              <a:avLst/>
              <a:gdLst>
                <a:gd name="T0" fmla="*/ 574 w 598"/>
                <a:gd name="T1" fmla="*/ 171 h 289"/>
                <a:gd name="T2" fmla="*/ 586 w 598"/>
                <a:gd name="T3" fmla="*/ 166 h 289"/>
                <a:gd name="T4" fmla="*/ 590 w 598"/>
                <a:gd name="T5" fmla="*/ 159 h 289"/>
                <a:gd name="T6" fmla="*/ 593 w 598"/>
                <a:gd name="T7" fmla="*/ 150 h 289"/>
                <a:gd name="T8" fmla="*/ 598 w 598"/>
                <a:gd name="T9" fmla="*/ 147 h 289"/>
                <a:gd name="T10" fmla="*/ 598 w 598"/>
                <a:gd name="T11" fmla="*/ 139 h 289"/>
                <a:gd name="T12" fmla="*/ 598 w 598"/>
                <a:gd name="T13" fmla="*/ 131 h 289"/>
                <a:gd name="T14" fmla="*/ 593 w 598"/>
                <a:gd name="T15" fmla="*/ 127 h 289"/>
                <a:gd name="T16" fmla="*/ 593 w 598"/>
                <a:gd name="T17" fmla="*/ 120 h 289"/>
                <a:gd name="T18" fmla="*/ 586 w 598"/>
                <a:gd name="T19" fmla="*/ 111 h 289"/>
                <a:gd name="T20" fmla="*/ 582 w 598"/>
                <a:gd name="T21" fmla="*/ 104 h 289"/>
                <a:gd name="T22" fmla="*/ 577 w 598"/>
                <a:gd name="T23" fmla="*/ 99 h 289"/>
                <a:gd name="T24" fmla="*/ 570 w 598"/>
                <a:gd name="T25" fmla="*/ 92 h 289"/>
                <a:gd name="T26" fmla="*/ 566 w 598"/>
                <a:gd name="T27" fmla="*/ 88 h 289"/>
                <a:gd name="T28" fmla="*/ 558 w 598"/>
                <a:gd name="T29" fmla="*/ 79 h 289"/>
                <a:gd name="T30" fmla="*/ 554 w 598"/>
                <a:gd name="T31" fmla="*/ 76 h 289"/>
                <a:gd name="T32" fmla="*/ 546 w 598"/>
                <a:gd name="T33" fmla="*/ 67 h 289"/>
                <a:gd name="T34" fmla="*/ 542 w 598"/>
                <a:gd name="T35" fmla="*/ 64 h 289"/>
                <a:gd name="T36" fmla="*/ 538 w 598"/>
                <a:gd name="T37" fmla="*/ 60 h 289"/>
                <a:gd name="T38" fmla="*/ 535 w 598"/>
                <a:gd name="T39" fmla="*/ 55 h 289"/>
                <a:gd name="T40" fmla="*/ 523 w 598"/>
                <a:gd name="T41" fmla="*/ 48 h 289"/>
                <a:gd name="T42" fmla="*/ 514 w 598"/>
                <a:gd name="T43" fmla="*/ 39 h 289"/>
                <a:gd name="T44" fmla="*/ 503 w 598"/>
                <a:gd name="T45" fmla="*/ 32 h 289"/>
                <a:gd name="T46" fmla="*/ 495 w 598"/>
                <a:gd name="T47" fmla="*/ 28 h 289"/>
                <a:gd name="T48" fmla="*/ 482 w 598"/>
                <a:gd name="T49" fmla="*/ 20 h 289"/>
                <a:gd name="T50" fmla="*/ 471 w 598"/>
                <a:gd name="T51" fmla="*/ 16 h 289"/>
                <a:gd name="T52" fmla="*/ 459 w 598"/>
                <a:gd name="T53" fmla="*/ 12 h 289"/>
                <a:gd name="T54" fmla="*/ 447 w 598"/>
                <a:gd name="T55" fmla="*/ 9 h 289"/>
                <a:gd name="T56" fmla="*/ 436 w 598"/>
                <a:gd name="T57" fmla="*/ 4 h 289"/>
                <a:gd name="T58" fmla="*/ 424 w 598"/>
                <a:gd name="T59" fmla="*/ 0 h 289"/>
                <a:gd name="T60" fmla="*/ 412 w 598"/>
                <a:gd name="T61" fmla="*/ 0 h 289"/>
                <a:gd name="T62" fmla="*/ 396 w 598"/>
                <a:gd name="T63" fmla="*/ 0 h 289"/>
                <a:gd name="T64" fmla="*/ 384 w 598"/>
                <a:gd name="T65" fmla="*/ 0 h 289"/>
                <a:gd name="T66" fmla="*/ 368 w 598"/>
                <a:gd name="T67" fmla="*/ 0 h 289"/>
                <a:gd name="T68" fmla="*/ 352 w 598"/>
                <a:gd name="T69" fmla="*/ 0 h 289"/>
                <a:gd name="T70" fmla="*/ 336 w 598"/>
                <a:gd name="T71" fmla="*/ 4 h 289"/>
                <a:gd name="T72" fmla="*/ 320 w 598"/>
                <a:gd name="T73" fmla="*/ 9 h 289"/>
                <a:gd name="T74" fmla="*/ 304 w 598"/>
                <a:gd name="T75" fmla="*/ 12 h 289"/>
                <a:gd name="T76" fmla="*/ 285 w 598"/>
                <a:gd name="T77" fmla="*/ 16 h 289"/>
                <a:gd name="T78" fmla="*/ 269 w 598"/>
                <a:gd name="T79" fmla="*/ 25 h 289"/>
                <a:gd name="T80" fmla="*/ 237 w 598"/>
                <a:gd name="T81" fmla="*/ 36 h 289"/>
                <a:gd name="T82" fmla="*/ 206 w 598"/>
                <a:gd name="T83" fmla="*/ 48 h 289"/>
                <a:gd name="T84" fmla="*/ 178 w 598"/>
                <a:gd name="T85" fmla="*/ 60 h 289"/>
                <a:gd name="T86" fmla="*/ 155 w 598"/>
                <a:gd name="T87" fmla="*/ 67 h 289"/>
                <a:gd name="T88" fmla="*/ 130 w 598"/>
                <a:gd name="T89" fmla="*/ 79 h 289"/>
                <a:gd name="T90" fmla="*/ 107 w 598"/>
                <a:gd name="T91" fmla="*/ 88 h 289"/>
                <a:gd name="T92" fmla="*/ 87 w 598"/>
                <a:gd name="T93" fmla="*/ 99 h 289"/>
                <a:gd name="T94" fmla="*/ 67 w 598"/>
                <a:gd name="T95" fmla="*/ 107 h 289"/>
                <a:gd name="T96" fmla="*/ 47 w 598"/>
                <a:gd name="T97" fmla="*/ 120 h 289"/>
                <a:gd name="T98" fmla="*/ 32 w 598"/>
                <a:gd name="T99" fmla="*/ 127 h 289"/>
                <a:gd name="T100" fmla="*/ 24 w 598"/>
                <a:gd name="T101" fmla="*/ 131 h 289"/>
                <a:gd name="T102" fmla="*/ 16 w 598"/>
                <a:gd name="T103" fmla="*/ 139 h 289"/>
                <a:gd name="T104" fmla="*/ 8 w 598"/>
                <a:gd name="T105" fmla="*/ 143 h 289"/>
                <a:gd name="T106" fmla="*/ 0 w 598"/>
                <a:gd name="T107" fmla="*/ 147 h 289"/>
                <a:gd name="T108" fmla="*/ 127 w 598"/>
                <a:gd name="T109" fmla="*/ 127 h 289"/>
                <a:gd name="T110" fmla="*/ 273 w 598"/>
                <a:gd name="T111" fmla="*/ 131 h 289"/>
                <a:gd name="T112" fmla="*/ 336 w 598"/>
                <a:gd name="T113" fmla="*/ 178 h 289"/>
                <a:gd name="T114" fmla="*/ 345 w 598"/>
                <a:gd name="T115" fmla="*/ 238 h 289"/>
                <a:gd name="T116" fmla="*/ 332 w 598"/>
                <a:gd name="T117" fmla="*/ 282 h 2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8"/>
                <a:gd name="T178" fmla="*/ 0 h 289"/>
                <a:gd name="T179" fmla="*/ 598 w 598"/>
                <a:gd name="T180" fmla="*/ 289 h 2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8" h="289">
                  <a:moveTo>
                    <a:pt x="329" y="289"/>
                  </a:moveTo>
                  <a:lnTo>
                    <a:pt x="574" y="171"/>
                  </a:lnTo>
                  <a:lnTo>
                    <a:pt x="577" y="166"/>
                  </a:lnTo>
                  <a:lnTo>
                    <a:pt x="586" y="166"/>
                  </a:lnTo>
                  <a:lnTo>
                    <a:pt x="586" y="162"/>
                  </a:lnTo>
                  <a:lnTo>
                    <a:pt x="590" y="159"/>
                  </a:lnTo>
                  <a:lnTo>
                    <a:pt x="593" y="155"/>
                  </a:lnTo>
                  <a:lnTo>
                    <a:pt x="593" y="150"/>
                  </a:lnTo>
                  <a:lnTo>
                    <a:pt x="598" y="150"/>
                  </a:lnTo>
                  <a:lnTo>
                    <a:pt x="598" y="147"/>
                  </a:lnTo>
                  <a:lnTo>
                    <a:pt x="598" y="143"/>
                  </a:lnTo>
                  <a:lnTo>
                    <a:pt x="598" y="139"/>
                  </a:lnTo>
                  <a:lnTo>
                    <a:pt x="598" y="134"/>
                  </a:lnTo>
                  <a:lnTo>
                    <a:pt x="598" y="131"/>
                  </a:lnTo>
                  <a:lnTo>
                    <a:pt x="598" y="127"/>
                  </a:lnTo>
                  <a:lnTo>
                    <a:pt x="593" y="127"/>
                  </a:lnTo>
                  <a:lnTo>
                    <a:pt x="593" y="123"/>
                  </a:lnTo>
                  <a:lnTo>
                    <a:pt x="593" y="120"/>
                  </a:lnTo>
                  <a:lnTo>
                    <a:pt x="590" y="115"/>
                  </a:lnTo>
                  <a:lnTo>
                    <a:pt x="586" y="111"/>
                  </a:lnTo>
                  <a:lnTo>
                    <a:pt x="586" y="107"/>
                  </a:lnTo>
                  <a:lnTo>
                    <a:pt x="582" y="104"/>
                  </a:lnTo>
                  <a:lnTo>
                    <a:pt x="582" y="99"/>
                  </a:lnTo>
                  <a:lnTo>
                    <a:pt x="577" y="99"/>
                  </a:lnTo>
                  <a:lnTo>
                    <a:pt x="574" y="95"/>
                  </a:lnTo>
                  <a:lnTo>
                    <a:pt x="570" y="92"/>
                  </a:lnTo>
                  <a:lnTo>
                    <a:pt x="570" y="88"/>
                  </a:lnTo>
                  <a:lnTo>
                    <a:pt x="566" y="88"/>
                  </a:lnTo>
                  <a:lnTo>
                    <a:pt x="562" y="83"/>
                  </a:lnTo>
                  <a:lnTo>
                    <a:pt x="558" y="79"/>
                  </a:lnTo>
                  <a:lnTo>
                    <a:pt x="558" y="76"/>
                  </a:lnTo>
                  <a:lnTo>
                    <a:pt x="554" y="76"/>
                  </a:lnTo>
                  <a:lnTo>
                    <a:pt x="550" y="71"/>
                  </a:lnTo>
                  <a:lnTo>
                    <a:pt x="546" y="67"/>
                  </a:lnTo>
                  <a:lnTo>
                    <a:pt x="542" y="67"/>
                  </a:lnTo>
                  <a:lnTo>
                    <a:pt x="542" y="64"/>
                  </a:lnTo>
                  <a:lnTo>
                    <a:pt x="538" y="64"/>
                  </a:lnTo>
                  <a:lnTo>
                    <a:pt x="538" y="60"/>
                  </a:lnTo>
                  <a:lnTo>
                    <a:pt x="535" y="60"/>
                  </a:lnTo>
                  <a:lnTo>
                    <a:pt x="535" y="55"/>
                  </a:lnTo>
                  <a:lnTo>
                    <a:pt x="530" y="51"/>
                  </a:lnTo>
                  <a:lnTo>
                    <a:pt x="523" y="48"/>
                  </a:lnTo>
                  <a:lnTo>
                    <a:pt x="519" y="44"/>
                  </a:lnTo>
                  <a:lnTo>
                    <a:pt x="514" y="39"/>
                  </a:lnTo>
                  <a:lnTo>
                    <a:pt x="510" y="36"/>
                  </a:lnTo>
                  <a:lnTo>
                    <a:pt x="503" y="32"/>
                  </a:lnTo>
                  <a:lnTo>
                    <a:pt x="498" y="28"/>
                  </a:lnTo>
                  <a:lnTo>
                    <a:pt x="495" y="28"/>
                  </a:lnTo>
                  <a:lnTo>
                    <a:pt x="487" y="25"/>
                  </a:lnTo>
                  <a:lnTo>
                    <a:pt x="482" y="20"/>
                  </a:lnTo>
                  <a:lnTo>
                    <a:pt x="479" y="16"/>
                  </a:lnTo>
                  <a:lnTo>
                    <a:pt x="471" y="16"/>
                  </a:lnTo>
                  <a:lnTo>
                    <a:pt x="468" y="12"/>
                  </a:lnTo>
                  <a:lnTo>
                    <a:pt x="459" y="12"/>
                  </a:lnTo>
                  <a:lnTo>
                    <a:pt x="455" y="9"/>
                  </a:lnTo>
                  <a:lnTo>
                    <a:pt x="447" y="9"/>
                  </a:lnTo>
                  <a:lnTo>
                    <a:pt x="443" y="4"/>
                  </a:lnTo>
                  <a:lnTo>
                    <a:pt x="436" y="4"/>
                  </a:lnTo>
                  <a:lnTo>
                    <a:pt x="431" y="0"/>
                  </a:lnTo>
                  <a:lnTo>
                    <a:pt x="424" y="0"/>
                  </a:lnTo>
                  <a:lnTo>
                    <a:pt x="415" y="0"/>
                  </a:lnTo>
                  <a:lnTo>
                    <a:pt x="412" y="0"/>
                  </a:lnTo>
                  <a:lnTo>
                    <a:pt x="404" y="0"/>
                  </a:lnTo>
                  <a:lnTo>
                    <a:pt x="396" y="0"/>
                  </a:lnTo>
                  <a:lnTo>
                    <a:pt x="388" y="0"/>
                  </a:lnTo>
                  <a:lnTo>
                    <a:pt x="384" y="0"/>
                  </a:lnTo>
                  <a:lnTo>
                    <a:pt x="376" y="0"/>
                  </a:lnTo>
                  <a:lnTo>
                    <a:pt x="368" y="0"/>
                  </a:lnTo>
                  <a:lnTo>
                    <a:pt x="360" y="0"/>
                  </a:lnTo>
                  <a:lnTo>
                    <a:pt x="352" y="0"/>
                  </a:lnTo>
                  <a:lnTo>
                    <a:pt x="345" y="4"/>
                  </a:lnTo>
                  <a:lnTo>
                    <a:pt x="336" y="4"/>
                  </a:lnTo>
                  <a:lnTo>
                    <a:pt x="329" y="4"/>
                  </a:lnTo>
                  <a:lnTo>
                    <a:pt x="320" y="9"/>
                  </a:lnTo>
                  <a:lnTo>
                    <a:pt x="313" y="9"/>
                  </a:lnTo>
                  <a:lnTo>
                    <a:pt x="304" y="12"/>
                  </a:lnTo>
                  <a:lnTo>
                    <a:pt x="293" y="12"/>
                  </a:lnTo>
                  <a:lnTo>
                    <a:pt x="285" y="16"/>
                  </a:lnTo>
                  <a:lnTo>
                    <a:pt x="278" y="20"/>
                  </a:lnTo>
                  <a:lnTo>
                    <a:pt x="269" y="25"/>
                  </a:lnTo>
                  <a:lnTo>
                    <a:pt x="253" y="28"/>
                  </a:lnTo>
                  <a:lnTo>
                    <a:pt x="237" y="36"/>
                  </a:lnTo>
                  <a:lnTo>
                    <a:pt x="222" y="39"/>
                  </a:lnTo>
                  <a:lnTo>
                    <a:pt x="206" y="48"/>
                  </a:lnTo>
                  <a:lnTo>
                    <a:pt x="190" y="51"/>
                  </a:lnTo>
                  <a:lnTo>
                    <a:pt x="178" y="60"/>
                  </a:lnTo>
                  <a:lnTo>
                    <a:pt x="167" y="64"/>
                  </a:lnTo>
                  <a:lnTo>
                    <a:pt x="155" y="67"/>
                  </a:lnTo>
                  <a:lnTo>
                    <a:pt x="142" y="76"/>
                  </a:lnTo>
                  <a:lnTo>
                    <a:pt x="130" y="79"/>
                  </a:lnTo>
                  <a:lnTo>
                    <a:pt x="119" y="83"/>
                  </a:lnTo>
                  <a:lnTo>
                    <a:pt x="107" y="88"/>
                  </a:lnTo>
                  <a:lnTo>
                    <a:pt x="95" y="95"/>
                  </a:lnTo>
                  <a:lnTo>
                    <a:pt x="87" y="99"/>
                  </a:lnTo>
                  <a:lnTo>
                    <a:pt x="75" y="104"/>
                  </a:lnTo>
                  <a:lnTo>
                    <a:pt x="67" y="107"/>
                  </a:lnTo>
                  <a:lnTo>
                    <a:pt x="59" y="115"/>
                  </a:lnTo>
                  <a:lnTo>
                    <a:pt x="47" y="120"/>
                  </a:lnTo>
                  <a:lnTo>
                    <a:pt x="40" y="123"/>
                  </a:lnTo>
                  <a:lnTo>
                    <a:pt x="32" y="127"/>
                  </a:lnTo>
                  <a:lnTo>
                    <a:pt x="28" y="131"/>
                  </a:lnTo>
                  <a:lnTo>
                    <a:pt x="24" y="131"/>
                  </a:lnTo>
                  <a:lnTo>
                    <a:pt x="19" y="134"/>
                  </a:lnTo>
                  <a:lnTo>
                    <a:pt x="16" y="139"/>
                  </a:lnTo>
                  <a:lnTo>
                    <a:pt x="12" y="139"/>
                  </a:lnTo>
                  <a:lnTo>
                    <a:pt x="8" y="143"/>
                  </a:lnTo>
                  <a:lnTo>
                    <a:pt x="5" y="143"/>
                  </a:lnTo>
                  <a:lnTo>
                    <a:pt x="0" y="147"/>
                  </a:lnTo>
                  <a:lnTo>
                    <a:pt x="8" y="147"/>
                  </a:lnTo>
                  <a:lnTo>
                    <a:pt x="127" y="127"/>
                  </a:lnTo>
                  <a:lnTo>
                    <a:pt x="214" y="123"/>
                  </a:lnTo>
                  <a:lnTo>
                    <a:pt x="273" y="131"/>
                  </a:lnTo>
                  <a:lnTo>
                    <a:pt x="313" y="155"/>
                  </a:lnTo>
                  <a:lnTo>
                    <a:pt x="336" y="178"/>
                  </a:lnTo>
                  <a:lnTo>
                    <a:pt x="345" y="210"/>
                  </a:lnTo>
                  <a:lnTo>
                    <a:pt x="345" y="238"/>
                  </a:lnTo>
                  <a:lnTo>
                    <a:pt x="336" y="266"/>
                  </a:lnTo>
                  <a:lnTo>
                    <a:pt x="332" y="282"/>
                  </a:lnTo>
                  <a:lnTo>
                    <a:pt x="329" y="289"/>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7" name="Freeform 404">
              <a:extLst>
                <a:ext uri="{FF2B5EF4-FFF2-40B4-BE49-F238E27FC236}">
                  <a16:creationId xmlns:a16="http://schemas.microsoft.com/office/drawing/2014/main" id="{D504318C-EB8C-406F-AEE9-7B4753414E30}"/>
                </a:ext>
              </a:extLst>
            </p:cNvPr>
            <p:cNvSpPr>
              <a:spLocks/>
            </p:cNvSpPr>
            <p:nvPr/>
          </p:nvSpPr>
          <p:spPr bwMode="auto">
            <a:xfrm>
              <a:off x="1874" y="2050"/>
              <a:ext cx="89" cy="61"/>
            </a:xfrm>
            <a:custGeom>
              <a:avLst/>
              <a:gdLst>
                <a:gd name="T0" fmla="*/ 407 w 443"/>
                <a:gd name="T1" fmla="*/ 227 h 309"/>
                <a:gd name="T2" fmla="*/ 415 w 443"/>
                <a:gd name="T3" fmla="*/ 206 h 309"/>
                <a:gd name="T4" fmla="*/ 423 w 443"/>
                <a:gd name="T5" fmla="*/ 190 h 309"/>
                <a:gd name="T6" fmla="*/ 431 w 443"/>
                <a:gd name="T7" fmla="*/ 171 h 309"/>
                <a:gd name="T8" fmla="*/ 439 w 443"/>
                <a:gd name="T9" fmla="*/ 155 h 309"/>
                <a:gd name="T10" fmla="*/ 443 w 443"/>
                <a:gd name="T11" fmla="*/ 135 h 309"/>
                <a:gd name="T12" fmla="*/ 443 w 443"/>
                <a:gd name="T13" fmla="*/ 119 h 309"/>
                <a:gd name="T14" fmla="*/ 443 w 443"/>
                <a:gd name="T15" fmla="*/ 107 h 309"/>
                <a:gd name="T16" fmla="*/ 443 w 443"/>
                <a:gd name="T17" fmla="*/ 91 h 309"/>
                <a:gd name="T18" fmla="*/ 439 w 443"/>
                <a:gd name="T19" fmla="*/ 76 h 309"/>
                <a:gd name="T20" fmla="*/ 435 w 443"/>
                <a:gd name="T21" fmla="*/ 63 h 309"/>
                <a:gd name="T22" fmla="*/ 428 w 443"/>
                <a:gd name="T23" fmla="*/ 52 h 309"/>
                <a:gd name="T24" fmla="*/ 415 w 443"/>
                <a:gd name="T25" fmla="*/ 44 h 309"/>
                <a:gd name="T26" fmla="*/ 403 w 443"/>
                <a:gd name="T27" fmla="*/ 32 h 309"/>
                <a:gd name="T28" fmla="*/ 387 w 443"/>
                <a:gd name="T29" fmla="*/ 24 h 309"/>
                <a:gd name="T30" fmla="*/ 368 w 443"/>
                <a:gd name="T31" fmla="*/ 16 h 309"/>
                <a:gd name="T32" fmla="*/ 344 w 443"/>
                <a:gd name="T33" fmla="*/ 12 h 309"/>
                <a:gd name="T34" fmla="*/ 320 w 443"/>
                <a:gd name="T35" fmla="*/ 5 h 309"/>
                <a:gd name="T36" fmla="*/ 292 w 443"/>
                <a:gd name="T37" fmla="*/ 0 h 309"/>
                <a:gd name="T38" fmla="*/ 261 w 443"/>
                <a:gd name="T39" fmla="*/ 0 h 309"/>
                <a:gd name="T40" fmla="*/ 225 w 443"/>
                <a:gd name="T41" fmla="*/ 0 h 309"/>
                <a:gd name="T42" fmla="*/ 210 w 443"/>
                <a:gd name="T43" fmla="*/ 0 h 309"/>
                <a:gd name="T44" fmla="*/ 194 w 443"/>
                <a:gd name="T45" fmla="*/ 0 h 309"/>
                <a:gd name="T46" fmla="*/ 182 w 443"/>
                <a:gd name="T47" fmla="*/ 5 h 309"/>
                <a:gd name="T48" fmla="*/ 169 w 443"/>
                <a:gd name="T49" fmla="*/ 12 h 309"/>
                <a:gd name="T50" fmla="*/ 158 w 443"/>
                <a:gd name="T51" fmla="*/ 16 h 309"/>
                <a:gd name="T52" fmla="*/ 146 w 443"/>
                <a:gd name="T53" fmla="*/ 24 h 309"/>
                <a:gd name="T54" fmla="*/ 138 w 443"/>
                <a:gd name="T55" fmla="*/ 36 h 309"/>
                <a:gd name="T56" fmla="*/ 127 w 443"/>
                <a:gd name="T57" fmla="*/ 44 h 309"/>
                <a:gd name="T58" fmla="*/ 114 w 443"/>
                <a:gd name="T59" fmla="*/ 60 h 309"/>
                <a:gd name="T60" fmla="*/ 106 w 443"/>
                <a:gd name="T61" fmla="*/ 72 h 309"/>
                <a:gd name="T62" fmla="*/ 99 w 443"/>
                <a:gd name="T63" fmla="*/ 84 h 309"/>
                <a:gd name="T64" fmla="*/ 90 w 443"/>
                <a:gd name="T65" fmla="*/ 100 h 309"/>
                <a:gd name="T66" fmla="*/ 79 w 443"/>
                <a:gd name="T67" fmla="*/ 116 h 309"/>
                <a:gd name="T68" fmla="*/ 71 w 443"/>
                <a:gd name="T69" fmla="*/ 135 h 309"/>
                <a:gd name="T70" fmla="*/ 63 w 443"/>
                <a:gd name="T71" fmla="*/ 151 h 309"/>
                <a:gd name="T72" fmla="*/ 55 w 443"/>
                <a:gd name="T73" fmla="*/ 171 h 309"/>
                <a:gd name="T74" fmla="*/ 47 w 443"/>
                <a:gd name="T75" fmla="*/ 186 h 309"/>
                <a:gd name="T76" fmla="*/ 39 w 443"/>
                <a:gd name="T77" fmla="*/ 206 h 309"/>
                <a:gd name="T78" fmla="*/ 32 w 443"/>
                <a:gd name="T79" fmla="*/ 227 h 309"/>
                <a:gd name="T80" fmla="*/ 23 w 443"/>
                <a:gd name="T81" fmla="*/ 250 h 309"/>
                <a:gd name="T82" fmla="*/ 23 w 443"/>
                <a:gd name="T83" fmla="*/ 254 h 309"/>
                <a:gd name="T84" fmla="*/ 19 w 443"/>
                <a:gd name="T85" fmla="*/ 262 h 309"/>
                <a:gd name="T86" fmla="*/ 19 w 443"/>
                <a:gd name="T87" fmla="*/ 266 h 309"/>
                <a:gd name="T88" fmla="*/ 16 w 443"/>
                <a:gd name="T89" fmla="*/ 273 h 309"/>
                <a:gd name="T90" fmla="*/ 12 w 443"/>
                <a:gd name="T91" fmla="*/ 278 h 309"/>
                <a:gd name="T92" fmla="*/ 12 w 443"/>
                <a:gd name="T93" fmla="*/ 285 h 309"/>
                <a:gd name="T94" fmla="*/ 7 w 443"/>
                <a:gd name="T95" fmla="*/ 294 h 309"/>
                <a:gd name="T96" fmla="*/ 7 w 443"/>
                <a:gd name="T97" fmla="*/ 297 h 309"/>
                <a:gd name="T98" fmla="*/ 4 w 443"/>
                <a:gd name="T99" fmla="*/ 305 h 309"/>
                <a:gd name="T100" fmla="*/ 0 w 443"/>
                <a:gd name="T101" fmla="*/ 309 h 309"/>
                <a:gd name="T102" fmla="*/ 23 w 443"/>
                <a:gd name="T103" fmla="*/ 289 h 309"/>
                <a:gd name="T104" fmla="*/ 106 w 443"/>
                <a:gd name="T105" fmla="*/ 218 h 309"/>
                <a:gd name="T106" fmla="*/ 178 w 443"/>
                <a:gd name="T107" fmla="*/ 171 h 309"/>
                <a:gd name="T108" fmla="*/ 237 w 443"/>
                <a:gd name="T109" fmla="*/ 143 h 309"/>
                <a:gd name="T110" fmla="*/ 280 w 443"/>
                <a:gd name="T111" fmla="*/ 135 h 309"/>
                <a:gd name="T112" fmla="*/ 320 w 443"/>
                <a:gd name="T113" fmla="*/ 135 h 309"/>
                <a:gd name="T114" fmla="*/ 348 w 443"/>
                <a:gd name="T115" fmla="*/ 146 h 309"/>
                <a:gd name="T116" fmla="*/ 368 w 443"/>
                <a:gd name="T117" fmla="*/ 162 h 309"/>
                <a:gd name="T118" fmla="*/ 380 w 443"/>
                <a:gd name="T119" fmla="*/ 178 h 309"/>
                <a:gd name="T120" fmla="*/ 387 w 443"/>
                <a:gd name="T121" fmla="*/ 190 h 309"/>
                <a:gd name="T122" fmla="*/ 391 w 443"/>
                <a:gd name="T123" fmla="*/ 199 h 309"/>
                <a:gd name="T124" fmla="*/ 407 w 443"/>
                <a:gd name="T125" fmla="*/ 227 h 3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3"/>
                <a:gd name="T190" fmla="*/ 0 h 309"/>
                <a:gd name="T191" fmla="*/ 443 w 443"/>
                <a:gd name="T192" fmla="*/ 309 h 3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3" h="309">
                  <a:moveTo>
                    <a:pt x="407" y="227"/>
                  </a:moveTo>
                  <a:lnTo>
                    <a:pt x="415" y="206"/>
                  </a:lnTo>
                  <a:lnTo>
                    <a:pt x="423" y="190"/>
                  </a:lnTo>
                  <a:lnTo>
                    <a:pt x="431" y="171"/>
                  </a:lnTo>
                  <a:lnTo>
                    <a:pt x="439" y="155"/>
                  </a:lnTo>
                  <a:lnTo>
                    <a:pt x="443" y="135"/>
                  </a:lnTo>
                  <a:lnTo>
                    <a:pt x="443" y="119"/>
                  </a:lnTo>
                  <a:lnTo>
                    <a:pt x="443" y="107"/>
                  </a:lnTo>
                  <a:lnTo>
                    <a:pt x="443" y="91"/>
                  </a:lnTo>
                  <a:lnTo>
                    <a:pt x="439" y="76"/>
                  </a:lnTo>
                  <a:lnTo>
                    <a:pt x="435" y="63"/>
                  </a:lnTo>
                  <a:lnTo>
                    <a:pt x="428" y="52"/>
                  </a:lnTo>
                  <a:lnTo>
                    <a:pt x="415" y="44"/>
                  </a:lnTo>
                  <a:lnTo>
                    <a:pt x="403" y="32"/>
                  </a:lnTo>
                  <a:lnTo>
                    <a:pt x="387" y="24"/>
                  </a:lnTo>
                  <a:lnTo>
                    <a:pt x="368" y="16"/>
                  </a:lnTo>
                  <a:lnTo>
                    <a:pt x="344" y="12"/>
                  </a:lnTo>
                  <a:lnTo>
                    <a:pt x="320" y="5"/>
                  </a:lnTo>
                  <a:lnTo>
                    <a:pt x="292" y="0"/>
                  </a:lnTo>
                  <a:lnTo>
                    <a:pt x="261" y="0"/>
                  </a:lnTo>
                  <a:lnTo>
                    <a:pt x="225" y="0"/>
                  </a:lnTo>
                  <a:lnTo>
                    <a:pt x="210" y="0"/>
                  </a:lnTo>
                  <a:lnTo>
                    <a:pt x="194" y="0"/>
                  </a:lnTo>
                  <a:lnTo>
                    <a:pt x="182" y="5"/>
                  </a:lnTo>
                  <a:lnTo>
                    <a:pt x="169" y="12"/>
                  </a:lnTo>
                  <a:lnTo>
                    <a:pt x="158" y="16"/>
                  </a:lnTo>
                  <a:lnTo>
                    <a:pt x="146" y="24"/>
                  </a:lnTo>
                  <a:lnTo>
                    <a:pt x="138" y="36"/>
                  </a:lnTo>
                  <a:lnTo>
                    <a:pt x="127" y="44"/>
                  </a:lnTo>
                  <a:lnTo>
                    <a:pt x="114" y="60"/>
                  </a:lnTo>
                  <a:lnTo>
                    <a:pt x="106" y="72"/>
                  </a:lnTo>
                  <a:lnTo>
                    <a:pt x="99" y="84"/>
                  </a:lnTo>
                  <a:lnTo>
                    <a:pt x="90" y="100"/>
                  </a:lnTo>
                  <a:lnTo>
                    <a:pt x="79" y="116"/>
                  </a:lnTo>
                  <a:lnTo>
                    <a:pt x="71" y="135"/>
                  </a:lnTo>
                  <a:lnTo>
                    <a:pt x="63" y="151"/>
                  </a:lnTo>
                  <a:lnTo>
                    <a:pt x="55" y="171"/>
                  </a:lnTo>
                  <a:lnTo>
                    <a:pt x="47" y="186"/>
                  </a:lnTo>
                  <a:lnTo>
                    <a:pt x="39" y="206"/>
                  </a:lnTo>
                  <a:lnTo>
                    <a:pt x="32" y="227"/>
                  </a:lnTo>
                  <a:lnTo>
                    <a:pt x="23" y="250"/>
                  </a:lnTo>
                  <a:lnTo>
                    <a:pt x="23" y="254"/>
                  </a:lnTo>
                  <a:lnTo>
                    <a:pt x="19" y="262"/>
                  </a:lnTo>
                  <a:lnTo>
                    <a:pt x="19" y="266"/>
                  </a:lnTo>
                  <a:lnTo>
                    <a:pt x="16" y="273"/>
                  </a:lnTo>
                  <a:lnTo>
                    <a:pt x="12" y="278"/>
                  </a:lnTo>
                  <a:lnTo>
                    <a:pt x="12" y="285"/>
                  </a:lnTo>
                  <a:lnTo>
                    <a:pt x="7" y="294"/>
                  </a:lnTo>
                  <a:lnTo>
                    <a:pt x="7" y="297"/>
                  </a:lnTo>
                  <a:lnTo>
                    <a:pt x="4" y="305"/>
                  </a:lnTo>
                  <a:lnTo>
                    <a:pt x="0" y="309"/>
                  </a:lnTo>
                  <a:lnTo>
                    <a:pt x="23" y="289"/>
                  </a:lnTo>
                  <a:lnTo>
                    <a:pt x="106" y="218"/>
                  </a:lnTo>
                  <a:lnTo>
                    <a:pt x="178" y="171"/>
                  </a:lnTo>
                  <a:lnTo>
                    <a:pt x="237" y="143"/>
                  </a:lnTo>
                  <a:lnTo>
                    <a:pt x="280" y="135"/>
                  </a:lnTo>
                  <a:lnTo>
                    <a:pt x="320" y="135"/>
                  </a:lnTo>
                  <a:lnTo>
                    <a:pt x="348" y="146"/>
                  </a:lnTo>
                  <a:lnTo>
                    <a:pt x="368" y="162"/>
                  </a:lnTo>
                  <a:lnTo>
                    <a:pt x="380" y="178"/>
                  </a:lnTo>
                  <a:lnTo>
                    <a:pt x="387" y="190"/>
                  </a:lnTo>
                  <a:lnTo>
                    <a:pt x="391" y="199"/>
                  </a:lnTo>
                  <a:lnTo>
                    <a:pt x="407" y="227"/>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8" name="Freeform 405">
              <a:extLst>
                <a:ext uri="{FF2B5EF4-FFF2-40B4-BE49-F238E27FC236}">
                  <a16:creationId xmlns:a16="http://schemas.microsoft.com/office/drawing/2014/main" id="{3F84F239-771D-464C-BCDB-9451326403F7}"/>
                </a:ext>
              </a:extLst>
            </p:cNvPr>
            <p:cNvSpPr>
              <a:spLocks/>
            </p:cNvSpPr>
            <p:nvPr/>
          </p:nvSpPr>
          <p:spPr bwMode="auto">
            <a:xfrm>
              <a:off x="2140" y="2264"/>
              <a:ext cx="85" cy="52"/>
            </a:xfrm>
            <a:custGeom>
              <a:avLst/>
              <a:gdLst>
                <a:gd name="T0" fmla="*/ 0 w 428"/>
                <a:gd name="T1" fmla="*/ 259 h 259"/>
                <a:gd name="T2" fmla="*/ 16 w 428"/>
                <a:gd name="T3" fmla="*/ 243 h 259"/>
                <a:gd name="T4" fmla="*/ 32 w 428"/>
                <a:gd name="T5" fmla="*/ 231 h 259"/>
                <a:gd name="T6" fmla="*/ 48 w 428"/>
                <a:gd name="T7" fmla="*/ 219 h 259"/>
                <a:gd name="T8" fmla="*/ 64 w 428"/>
                <a:gd name="T9" fmla="*/ 206 h 259"/>
                <a:gd name="T10" fmla="*/ 80 w 428"/>
                <a:gd name="T11" fmla="*/ 191 h 259"/>
                <a:gd name="T12" fmla="*/ 95 w 428"/>
                <a:gd name="T13" fmla="*/ 179 h 259"/>
                <a:gd name="T14" fmla="*/ 115 w 428"/>
                <a:gd name="T15" fmla="*/ 167 h 259"/>
                <a:gd name="T16" fmla="*/ 131 w 428"/>
                <a:gd name="T17" fmla="*/ 151 h 259"/>
                <a:gd name="T18" fmla="*/ 147 w 428"/>
                <a:gd name="T19" fmla="*/ 139 h 259"/>
                <a:gd name="T20" fmla="*/ 162 w 428"/>
                <a:gd name="T21" fmla="*/ 127 h 259"/>
                <a:gd name="T22" fmla="*/ 178 w 428"/>
                <a:gd name="T23" fmla="*/ 116 h 259"/>
                <a:gd name="T24" fmla="*/ 194 w 428"/>
                <a:gd name="T25" fmla="*/ 104 h 259"/>
                <a:gd name="T26" fmla="*/ 215 w 428"/>
                <a:gd name="T27" fmla="*/ 92 h 259"/>
                <a:gd name="T28" fmla="*/ 231 w 428"/>
                <a:gd name="T29" fmla="*/ 81 h 259"/>
                <a:gd name="T30" fmla="*/ 242 w 428"/>
                <a:gd name="T31" fmla="*/ 69 h 259"/>
                <a:gd name="T32" fmla="*/ 257 w 428"/>
                <a:gd name="T33" fmla="*/ 60 h 259"/>
                <a:gd name="T34" fmla="*/ 273 w 428"/>
                <a:gd name="T35" fmla="*/ 49 h 259"/>
                <a:gd name="T36" fmla="*/ 289 w 428"/>
                <a:gd name="T37" fmla="*/ 41 h 259"/>
                <a:gd name="T38" fmla="*/ 301 w 428"/>
                <a:gd name="T39" fmla="*/ 32 h 259"/>
                <a:gd name="T40" fmla="*/ 317 w 428"/>
                <a:gd name="T41" fmla="*/ 25 h 259"/>
                <a:gd name="T42" fmla="*/ 329 w 428"/>
                <a:gd name="T43" fmla="*/ 21 h 259"/>
                <a:gd name="T44" fmla="*/ 340 w 428"/>
                <a:gd name="T45" fmla="*/ 13 h 259"/>
                <a:gd name="T46" fmla="*/ 353 w 428"/>
                <a:gd name="T47" fmla="*/ 9 h 259"/>
                <a:gd name="T48" fmla="*/ 361 w 428"/>
                <a:gd name="T49" fmla="*/ 5 h 259"/>
                <a:gd name="T50" fmla="*/ 372 w 428"/>
                <a:gd name="T51" fmla="*/ 0 h 259"/>
                <a:gd name="T52" fmla="*/ 380 w 428"/>
                <a:gd name="T53" fmla="*/ 0 h 259"/>
                <a:gd name="T54" fmla="*/ 388 w 428"/>
                <a:gd name="T55" fmla="*/ 0 h 259"/>
                <a:gd name="T56" fmla="*/ 396 w 428"/>
                <a:gd name="T57" fmla="*/ 0 h 259"/>
                <a:gd name="T58" fmla="*/ 400 w 428"/>
                <a:gd name="T59" fmla="*/ 0 h 259"/>
                <a:gd name="T60" fmla="*/ 408 w 428"/>
                <a:gd name="T61" fmla="*/ 5 h 259"/>
                <a:gd name="T62" fmla="*/ 412 w 428"/>
                <a:gd name="T63" fmla="*/ 9 h 259"/>
                <a:gd name="T64" fmla="*/ 420 w 428"/>
                <a:gd name="T65" fmla="*/ 16 h 259"/>
                <a:gd name="T66" fmla="*/ 424 w 428"/>
                <a:gd name="T67" fmla="*/ 25 h 259"/>
                <a:gd name="T68" fmla="*/ 424 w 428"/>
                <a:gd name="T69" fmla="*/ 32 h 259"/>
                <a:gd name="T70" fmla="*/ 428 w 428"/>
                <a:gd name="T71" fmla="*/ 41 h 259"/>
                <a:gd name="T72" fmla="*/ 428 w 428"/>
                <a:gd name="T73" fmla="*/ 53 h 259"/>
                <a:gd name="T74" fmla="*/ 428 w 428"/>
                <a:gd name="T75" fmla="*/ 60 h 259"/>
                <a:gd name="T76" fmla="*/ 424 w 428"/>
                <a:gd name="T77" fmla="*/ 72 h 259"/>
                <a:gd name="T78" fmla="*/ 424 w 428"/>
                <a:gd name="T79" fmla="*/ 84 h 259"/>
                <a:gd name="T80" fmla="*/ 420 w 428"/>
                <a:gd name="T81" fmla="*/ 95 h 259"/>
                <a:gd name="T82" fmla="*/ 416 w 428"/>
                <a:gd name="T83" fmla="*/ 108 h 259"/>
                <a:gd name="T84" fmla="*/ 412 w 428"/>
                <a:gd name="T85" fmla="*/ 120 h 259"/>
                <a:gd name="T86" fmla="*/ 408 w 428"/>
                <a:gd name="T87" fmla="*/ 136 h 259"/>
                <a:gd name="T88" fmla="*/ 404 w 428"/>
                <a:gd name="T89" fmla="*/ 148 h 259"/>
                <a:gd name="T90" fmla="*/ 396 w 428"/>
                <a:gd name="T91" fmla="*/ 159 h 259"/>
                <a:gd name="T92" fmla="*/ 393 w 428"/>
                <a:gd name="T93" fmla="*/ 175 h 259"/>
                <a:gd name="T94" fmla="*/ 384 w 428"/>
                <a:gd name="T95" fmla="*/ 187 h 259"/>
                <a:gd name="T96" fmla="*/ 377 w 428"/>
                <a:gd name="T97" fmla="*/ 203 h 259"/>
                <a:gd name="T98" fmla="*/ 368 w 428"/>
                <a:gd name="T99" fmla="*/ 219 h 259"/>
                <a:gd name="T100" fmla="*/ 361 w 428"/>
                <a:gd name="T101" fmla="*/ 231 h 259"/>
                <a:gd name="T102" fmla="*/ 361 w 428"/>
                <a:gd name="T103" fmla="*/ 222 h 259"/>
                <a:gd name="T104" fmla="*/ 356 w 428"/>
                <a:gd name="T105" fmla="*/ 206 h 259"/>
                <a:gd name="T106" fmla="*/ 353 w 428"/>
                <a:gd name="T107" fmla="*/ 179 h 259"/>
                <a:gd name="T108" fmla="*/ 340 w 428"/>
                <a:gd name="T109" fmla="*/ 155 h 259"/>
                <a:gd name="T110" fmla="*/ 317 w 428"/>
                <a:gd name="T111" fmla="*/ 132 h 259"/>
                <a:gd name="T112" fmla="*/ 285 w 428"/>
                <a:gd name="T113" fmla="*/ 120 h 259"/>
                <a:gd name="T114" fmla="*/ 238 w 428"/>
                <a:gd name="T115" fmla="*/ 120 h 259"/>
                <a:gd name="T116" fmla="*/ 178 w 428"/>
                <a:gd name="T117" fmla="*/ 139 h 259"/>
                <a:gd name="T118" fmla="*/ 99 w 428"/>
                <a:gd name="T119" fmla="*/ 183 h 259"/>
                <a:gd name="T120" fmla="*/ 0 w 428"/>
                <a:gd name="T121" fmla="*/ 259 h 2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8"/>
                <a:gd name="T184" fmla="*/ 0 h 259"/>
                <a:gd name="T185" fmla="*/ 428 w 428"/>
                <a:gd name="T186" fmla="*/ 259 h 2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8" h="259">
                  <a:moveTo>
                    <a:pt x="0" y="259"/>
                  </a:moveTo>
                  <a:lnTo>
                    <a:pt x="16" y="243"/>
                  </a:lnTo>
                  <a:lnTo>
                    <a:pt x="32" y="231"/>
                  </a:lnTo>
                  <a:lnTo>
                    <a:pt x="48" y="219"/>
                  </a:lnTo>
                  <a:lnTo>
                    <a:pt x="64" y="206"/>
                  </a:lnTo>
                  <a:lnTo>
                    <a:pt x="80" y="191"/>
                  </a:lnTo>
                  <a:lnTo>
                    <a:pt x="95" y="179"/>
                  </a:lnTo>
                  <a:lnTo>
                    <a:pt x="115" y="167"/>
                  </a:lnTo>
                  <a:lnTo>
                    <a:pt x="131" y="151"/>
                  </a:lnTo>
                  <a:lnTo>
                    <a:pt x="147" y="139"/>
                  </a:lnTo>
                  <a:lnTo>
                    <a:pt x="162" y="127"/>
                  </a:lnTo>
                  <a:lnTo>
                    <a:pt x="178" y="116"/>
                  </a:lnTo>
                  <a:lnTo>
                    <a:pt x="194" y="104"/>
                  </a:lnTo>
                  <a:lnTo>
                    <a:pt x="215" y="92"/>
                  </a:lnTo>
                  <a:lnTo>
                    <a:pt x="231" y="81"/>
                  </a:lnTo>
                  <a:lnTo>
                    <a:pt x="242" y="69"/>
                  </a:lnTo>
                  <a:lnTo>
                    <a:pt x="257" y="60"/>
                  </a:lnTo>
                  <a:lnTo>
                    <a:pt x="273" y="49"/>
                  </a:lnTo>
                  <a:lnTo>
                    <a:pt x="289" y="41"/>
                  </a:lnTo>
                  <a:lnTo>
                    <a:pt x="301" y="32"/>
                  </a:lnTo>
                  <a:lnTo>
                    <a:pt x="317" y="25"/>
                  </a:lnTo>
                  <a:lnTo>
                    <a:pt x="329" y="21"/>
                  </a:lnTo>
                  <a:lnTo>
                    <a:pt x="340" y="13"/>
                  </a:lnTo>
                  <a:lnTo>
                    <a:pt x="353" y="9"/>
                  </a:lnTo>
                  <a:lnTo>
                    <a:pt x="361" y="5"/>
                  </a:lnTo>
                  <a:lnTo>
                    <a:pt x="372" y="0"/>
                  </a:lnTo>
                  <a:lnTo>
                    <a:pt x="380" y="0"/>
                  </a:lnTo>
                  <a:lnTo>
                    <a:pt x="388" y="0"/>
                  </a:lnTo>
                  <a:lnTo>
                    <a:pt x="396" y="0"/>
                  </a:lnTo>
                  <a:lnTo>
                    <a:pt x="400" y="0"/>
                  </a:lnTo>
                  <a:lnTo>
                    <a:pt x="408" y="5"/>
                  </a:lnTo>
                  <a:lnTo>
                    <a:pt x="412" y="9"/>
                  </a:lnTo>
                  <a:lnTo>
                    <a:pt x="420" y="16"/>
                  </a:lnTo>
                  <a:lnTo>
                    <a:pt x="424" y="25"/>
                  </a:lnTo>
                  <a:lnTo>
                    <a:pt x="424" y="32"/>
                  </a:lnTo>
                  <a:lnTo>
                    <a:pt x="428" y="41"/>
                  </a:lnTo>
                  <a:lnTo>
                    <a:pt x="428" y="53"/>
                  </a:lnTo>
                  <a:lnTo>
                    <a:pt x="428" y="60"/>
                  </a:lnTo>
                  <a:lnTo>
                    <a:pt x="424" y="72"/>
                  </a:lnTo>
                  <a:lnTo>
                    <a:pt x="424" y="84"/>
                  </a:lnTo>
                  <a:lnTo>
                    <a:pt x="420" y="95"/>
                  </a:lnTo>
                  <a:lnTo>
                    <a:pt x="416" y="108"/>
                  </a:lnTo>
                  <a:lnTo>
                    <a:pt x="412" y="120"/>
                  </a:lnTo>
                  <a:lnTo>
                    <a:pt x="408" y="136"/>
                  </a:lnTo>
                  <a:lnTo>
                    <a:pt x="404" y="148"/>
                  </a:lnTo>
                  <a:lnTo>
                    <a:pt x="396" y="159"/>
                  </a:lnTo>
                  <a:lnTo>
                    <a:pt x="393" y="175"/>
                  </a:lnTo>
                  <a:lnTo>
                    <a:pt x="384" y="187"/>
                  </a:lnTo>
                  <a:lnTo>
                    <a:pt x="377" y="203"/>
                  </a:lnTo>
                  <a:lnTo>
                    <a:pt x="368" y="219"/>
                  </a:lnTo>
                  <a:lnTo>
                    <a:pt x="361" y="231"/>
                  </a:lnTo>
                  <a:lnTo>
                    <a:pt x="361" y="222"/>
                  </a:lnTo>
                  <a:lnTo>
                    <a:pt x="356" y="206"/>
                  </a:lnTo>
                  <a:lnTo>
                    <a:pt x="353" y="179"/>
                  </a:lnTo>
                  <a:lnTo>
                    <a:pt x="340" y="155"/>
                  </a:lnTo>
                  <a:lnTo>
                    <a:pt x="317" y="132"/>
                  </a:lnTo>
                  <a:lnTo>
                    <a:pt x="285" y="120"/>
                  </a:lnTo>
                  <a:lnTo>
                    <a:pt x="238" y="120"/>
                  </a:lnTo>
                  <a:lnTo>
                    <a:pt x="178" y="139"/>
                  </a:lnTo>
                  <a:lnTo>
                    <a:pt x="99" y="183"/>
                  </a:lnTo>
                  <a:lnTo>
                    <a:pt x="0" y="259"/>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199" name="Freeform 406">
              <a:extLst>
                <a:ext uri="{FF2B5EF4-FFF2-40B4-BE49-F238E27FC236}">
                  <a16:creationId xmlns:a16="http://schemas.microsoft.com/office/drawing/2014/main" id="{C72D9964-9136-427D-8BC9-353589A05DCD}"/>
                </a:ext>
              </a:extLst>
            </p:cNvPr>
            <p:cNvSpPr>
              <a:spLocks/>
            </p:cNvSpPr>
            <p:nvPr/>
          </p:nvSpPr>
          <p:spPr bwMode="auto">
            <a:xfrm>
              <a:off x="1317" y="1815"/>
              <a:ext cx="33" cy="33"/>
            </a:xfrm>
            <a:custGeom>
              <a:avLst/>
              <a:gdLst>
                <a:gd name="T0" fmla="*/ 162 w 167"/>
                <a:gd name="T1" fmla="*/ 162 h 162"/>
                <a:gd name="T2" fmla="*/ 155 w 167"/>
                <a:gd name="T3" fmla="*/ 162 h 162"/>
                <a:gd name="T4" fmla="*/ 147 w 167"/>
                <a:gd name="T5" fmla="*/ 162 h 162"/>
                <a:gd name="T6" fmla="*/ 139 w 167"/>
                <a:gd name="T7" fmla="*/ 162 h 162"/>
                <a:gd name="T8" fmla="*/ 131 w 167"/>
                <a:gd name="T9" fmla="*/ 162 h 162"/>
                <a:gd name="T10" fmla="*/ 120 w 167"/>
                <a:gd name="T11" fmla="*/ 162 h 162"/>
                <a:gd name="T12" fmla="*/ 104 w 167"/>
                <a:gd name="T13" fmla="*/ 162 h 162"/>
                <a:gd name="T14" fmla="*/ 88 w 167"/>
                <a:gd name="T15" fmla="*/ 158 h 162"/>
                <a:gd name="T16" fmla="*/ 72 w 167"/>
                <a:gd name="T17" fmla="*/ 158 h 162"/>
                <a:gd name="T18" fmla="*/ 56 w 167"/>
                <a:gd name="T19" fmla="*/ 155 h 162"/>
                <a:gd name="T20" fmla="*/ 44 w 167"/>
                <a:gd name="T21" fmla="*/ 150 h 162"/>
                <a:gd name="T22" fmla="*/ 32 w 167"/>
                <a:gd name="T23" fmla="*/ 146 h 162"/>
                <a:gd name="T24" fmla="*/ 20 w 167"/>
                <a:gd name="T25" fmla="*/ 143 h 162"/>
                <a:gd name="T26" fmla="*/ 12 w 167"/>
                <a:gd name="T27" fmla="*/ 134 h 162"/>
                <a:gd name="T28" fmla="*/ 4 w 167"/>
                <a:gd name="T29" fmla="*/ 130 h 162"/>
                <a:gd name="T30" fmla="*/ 0 w 167"/>
                <a:gd name="T31" fmla="*/ 123 h 162"/>
                <a:gd name="T32" fmla="*/ 0 w 167"/>
                <a:gd name="T33" fmla="*/ 115 h 162"/>
                <a:gd name="T34" fmla="*/ 0 w 167"/>
                <a:gd name="T35" fmla="*/ 107 h 162"/>
                <a:gd name="T36" fmla="*/ 4 w 167"/>
                <a:gd name="T37" fmla="*/ 95 h 162"/>
                <a:gd name="T38" fmla="*/ 12 w 167"/>
                <a:gd name="T39" fmla="*/ 83 h 162"/>
                <a:gd name="T40" fmla="*/ 25 w 167"/>
                <a:gd name="T41" fmla="*/ 71 h 162"/>
                <a:gd name="T42" fmla="*/ 44 w 167"/>
                <a:gd name="T43" fmla="*/ 55 h 162"/>
                <a:gd name="T44" fmla="*/ 72 w 167"/>
                <a:gd name="T45" fmla="*/ 39 h 162"/>
                <a:gd name="T46" fmla="*/ 104 w 167"/>
                <a:gd name="T47" fmla="*/ 23 h 162"/>
                <a:gd name="T48" fmla="*/ 135 w 167"/>
                <a:gd name="T49" fmla="*/ 7 h 162"/>
                <a:gd name="T50" fmla="*/ 147 w 167"/>
                <a:gd name="T51" fmla="*/ 7 h 162"/>
                <a:gd name="T52" fmla="*/ 135 w 167"/>
                <a:gd name="T53" fmla="*/ 28 h 162"/>
                <a:gd name="T54" fmla="*/ 123 w 167"/>
                <a:gd name="T55" fmla="*/ 51 h 162"/>
                <a:gd name="T56" fmla="*/ 120 w 167"/>
                <a:gd name="T57" fmla="*/ 75 h 162"/>
                <a:gd name="T58" fmla="*/ 120 w 167"/>
                <a:gd name="T59" fmla="*/ 95 h 162"/>
                <a:gd name="T60" fmla="*/ 123 w 167"/>
                <a:gd name="T61" fmla="*/ 115 h 162"/>
                <a:gd name="T62" fmla="*/ 127 w 167"/>
                <a:gd name="T63" fmla="*/ 127 h 162"/>
                <a:gd name="T64" fmla="*/ 135 w 167"/>
                <a:gd name="T65" fmla="*/ 134 h 162"/>
                <a:gd name="T66" fmla="*/ 143 w 167"/>
                <a:gd name="T67" fmla="*/ 143 h 162"/>
                <a:gd name="T68" fmla="*/ 151 w 167"/>
                <a:gd name="T69" fmla="*/ 150 h 162"/>
                <a:gd name="T70" fmla="*/ 167 w 167"/>
                <a:gd name="T71" fmla="*/ 162 h 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7"/>
                <a:gd name="T109" fmla="*/ 0 h 162"/>
                <a:gd name="T110" fmla="*/ 167 w 167"/>
                <a:gd name="T111" fmla="*/ 162 h 1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7" h="162">
                  <a:moveTo>
                    <a:pt x="167" y="162"/>
                  </a:moveTo>
                  <a:lnTo>
                    <a:pt x="162" y="162"/>
                  </a:lnTo>
                  <a:lnTo>
                    <a:pt x="159" y="162"/>
                  </a:lnTo>
                  <a:lnTo>
                    <a:pt x="155" y="162"/>
                  </a:lnTo>
                  <a:lnTo>
                    <a:pt x="151" y="162"/>
                  </a:lnTo>
                  <a:lnTo>
                    <a:pt x="147" y="162"/>
                  </a:lnTo>
                  <a:lnTo>
                    <a:pt x="143" y="162"/>
                  </a:lnTo>
                  <a:lnTo>
                    <a:pt x="139" y="162"/>
                  </a:lnTo>
                  <a:lnTo>
                    <a:pt x="135" y="162"/>
                  </a:lnTo>
                  <a:lnTo>
                    <a:pt x="131" y="162"/>
                  </a:lnTo>
                  <a:lnTo>
                    <a:pt x="127" y="162"/>
                  </a:lnTo>
                  <a:lnTo>
                    <a:pt x="120" y="162"/>
                  </a:lnTo>
                  <a:lnTo>
                    <a:pt x="111" y="162"/>
                  </a:lnTo>
                  <a:lnTo>
                    <a:pt x="104" y="162"/>
                  </a:lnTo>
                  <a:lnTo>
                    <a:pt x="95" y="158"/>
                  </a:lnTo>
                  <a:lnTo>
                    <a:pt x="88" y="158"/>
                  </a:lnTo>
                  <a:lnTo>
                    <a:pt x="79" y="158"/>
                  </a:lnTo>
                  <a:lnTo>
                    <a:pt x="72" y="158"/>
                  </a:lnTo>
                  <a:lnTo>
                    <a:pt x="64" y="155"/>
                  </a:lnTo>
                  <a:lnTo>
                    <a:pt x="56" y="155"/>
                  </a:lnTo>
                  <a:lnTo>
                    <a:pt x="51" y="155"/>
                  </a:lnTo>
                  <a:lnTo>
                    <a:pt x="44" y="150"/>
                  </a:lnTo>
                  <a:lnTo>
                    <a:pt x="36" y="150"/>
                  </a:lnTo>
                  <a:lnTo>
                    <a:pt x="32" y="146"/>
                  </a:lnTo>
                  <a:lnTo>
                    <a:pt x="25" y="146"/>
                  </a:lnTo>
                  <a:lnTo>
                    <a:pt x="20" y="143"/>
                  </a:lnTo>
                  <a:lnTo>
                    <a:pt x="16" y="139"/>
                  </a:lnTo>
                  <a:lnTo>
                    <a:pt x="12" y="134"/>
                  </a:lnTo>
                  <a:lnTo>
                    <a:pt x="9" y="134"/>
                  </a:lnTo>
                  <a:lnTo>
                    <a:pt x="4" y="130"/>
                  </a:lnTo>
                  <a:lnTo>
                    <a:pt x="4" y="127"/>
                  </a:lnTo>
                  <a:lnTo>
                    <a:pt x="0" y="123"/>
                  </a:lnTo>
                  <a:lnTo>
                    <a:pt x="0" y="118"/>
                  </a:lnTo>
                  <a:lnTo>
                    <a:pt x="0" y="115"/>
                  </a:lnTo>
                  <a:lnTo>
                    <a:pt x="0" y="111"/>
                  </a:lnTo>
                  <a:lnTo>
                    <a:pt x="0" y="107"/>
                  </a:lnTo>
                  <a:lnTo>
                    <a:pt x="0" y="102"/>
                  </a:lnTo>
                  <a:lnTo>
                    <a:pt x="4" y="95"/>
                  </a:lnTo>
                  <a:lnTo>
                    <a:pt x="9" y="91"/>
                  </a:lnTo>
                  <a:lnTo>
                    <a:pt x="12" y="83"/>
                  </a:lnTo>
                  <a:lnTo>
                    <a:pt x="16" y="79"/>
                  </a:lnTo>
                  <a:lnTo>
                    <a:pt x="25" y="71"/>
                  </a:lnTo>
                  <a:lnTo>
                    <a:pt x="36" y="63"/>
                  </a:lnTo>
                  <a:lnTo>
                    <a:pt x="44" y="55"/>
                  </a:lnTo>
                  <a:lnTo>
                    <a:pt x="60" y="47"/>
                  </a:lnTo>
                  <a:lnTo>
                    <a:pt x="72" y="39"/>
                  </a:lnTo>
                  <a:lnTo>
                    <a:pt x="88" y="32"/>
                  </a:lnTo>
                  <a:lnTo>
                    <a:pt x="104" y="23"/>
                  </a:lnTo>
                  <a:lnTo>
                    <a:pt x="120" y="16"/>
                  </a:lnTo>
                  <a:lnTo>
                    <a:pt x="135" y="7"/>
                  </a:lnTo>
                  <a:lnTo>
                    <a:pt x="155" y="0"/>
                  </a:lnTo>
                  <a:lnTo>
                    <a:pt x="147" y="7"/>
                  </a:lnTo>
                  <a:lnTo>
                    <a:pt x="139" y="20"/>
                  </a:lnTo>
                  <a:lnTo>
                    <a:pt x="135" y="28"/>
                  </a:lnTo>
                  <a:lnTo>
                    <a:pt x="127" y="39"/>
                  </a:lnTo>
                  <a:lnTo>
                    <a:pt x="123" y="51"/>
                  </a:lnTo>
                  <a:lnTo>
                    <a:pt x="120" y="63"/>
                  </a:lnTo>
                  <a:lnTo>
                    <a:pt x="120" y="75"/>
                  </a:lnTo>
                  <a:lnTo>
                    <a:pt x="115" y="87"/>
                  </a:lnTo>
                  <a:lnTo>
                    <a:pt x="120" y="95"/>
                  </a:lnTo>
                  <a:lnTo>
                    <a:pt x="120" y="107"/>
                  </a:lnTo>
                  <a:lnTo>
                    <a:pt x="123" y="115"/>
                  </a:lnTo>
                  <a:lnTo>
                    <a:pt x="123" y="118"/>
                  </a:lnTo>
                  <a:lnTo>
                    <a:pt x="127" y="127"/>
                  </a:lnTo>
                  <a:lnTo>
                    <a:pt x="131" y="130"/>
                  </a:lnTo>
                  <a:lnTo>
                    <a:pt x="135" y="134"/>
                  </a:lnTo>
                  <a:lnTo>
                    <a:pt x="139" y="139"/>
                  </a:lnTo>
                  <a:lnTo>
                    <a:pt x="143" y="143"/>
                  </a:lnTo>
                  <a:lnTo>
                    <a:pt x="147" y="146"/>
                  </a:lnTo>
                  <a:lnTo>
                    <a:pt x="151" y="150"/>
                  </a:lnTo>
                  <a:lnTo>
                    <a:pt x="155" y="155"/>
                  </a:lnTo>
                  <a:lnTo>
                    <a:pt x="167" y="162"/>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0" name="Freeform 407">
              <a:extLst>
                <a:ext uri="{FF2B5EF4-FFF2-40B4-BE49-F238E27FC236}">
                  <a16:creationId xmlns:a16="http://schemas.microsoft.com/office/drawing/2014/main" id="{3E4F2568-1165-4157-BFDA-31019F433E67}"/>
                </a:ext>
              </a:extLst>
            </p:cNvPr>
            <p:cNvSpPr>
              <a:spLocks/>
            </p:cNvSpPr>
            <p:nvPr/>
          </p:nvSpPr>
          <p:spPr bwMode="auto">
            <a:xfrm>
              <a:off x="1497" y="1803"/>
              <a:ext cx="52" cy="46"/>
            </a:xfrm>
            <a:custGeom>
              <a:avLst/>
              <a:gdLst>
                <a:gd name="T0" fmla="*/ 16 w 257"/>
                <a:gd name="T1" fmla="*/ 19 h 229"/>
                <a:gd name="T2" fmla="*/ 55 w 257"/>
                <a:gd name="T3" fmla="*/ 35 h 229"/>
                <a:gd name="T4" fmla="*/ 87 w 257"/>
                <a:gd name="T5" fmla="*/ 63 h 229"/>
                <a:gd name="T6" fmla="*/ 103 w 257"/>
                <a:gd name="T7" fmla="*/ 107 h 229"/>
                <a:gd name="T8" fmla="*/ 90 w 257"/>
                <a:gd name="T9" fmla="*/ 170 h 229"/>
                <a:gd name="T10" fmla="*/ 63 w 257"/>
                <a:gd name="T11" fmla="*/ 229 h 229"/>
                <a:gd name="T12" fmla="*/ 71 w 257"/>
                <a:gd name="T13" fmla="*/ 221 h 229"/>
                <a:gd name="T14" fmla="*/ 79 w 257"/>
                <a:gd name="T15" fmla="*/ 218 h 229"/>
                <a:gd name="T16" fmla="*/ 90 w 257"/>
                <a:gd name="T17" fmla="*/ 213 h 229"/>
                <a:gd name="T18" fmla="*/ 99 w 257"/>
                <a:gd name="T19" fmla="*/ 209 h 229"/>
                <a:gd name="T20" fmla="*/ 106 w 257"/>
                <a:gd name="T21" fmla="*/ 202 h 229"/>
                <a:gd name="T22" fmla="*/ 130 w 257"/>
                <a:gd name="T23" fmla="*/ 190 h 229"/>
                <a:gd name="T24" fmla="*/ 154 w 257"/>
                <a:gd name="T25" fmla="*/ 174 h 229"/>
                <a:gd name="T26" fmla="*/ 178 w 257"/>
                <a:gd name="T27" fmla="*/ 158 h 229"/>
                <a:gd name="T28" fmla="*/ 198 w 257"/>
                <a:gd name="T29" fmla="*/ 142 h 229"/>
                <a:gd name="T30" fmla="*/ 213 w 257"/>
                <a:gd name="T31" fmla="*/ 130 h 229"/>
                <a:gd name="T32" fmla="*/ 229 w 257"/>
                <a:gd name="T33" fmla="*/ 114 h 229"/>
                <a:gd name="T34" fmla="*/ 241 w 257"/>
                <a:gd name="T35" fmla="*/ 102 h 229"/>
                <a:gd name="T36" fmla="*/ 249 w 257"/>
                <a:gd name="T37" fmla="*/ 91 h 229"/>
                <a:gd name="T38" fmla="*/ 257 w 257"/>
                <a:gd name="T39" fmla="*/ 79 h 229"/>
                <a:gd name="T40" fmla="*/ 257 w 257"/>
                <a:gd name="T41" fmla="*/ 70 h 229"/>
                <a:gd name="T42" fmla="*/ 253 w 257"/>
                <a:gd name="T43" fmla="*/ 63 h 229"/>
                <a:gd name="T44" fmla="*/ 245 w 257"/>
                <a:gd name="T45" fmla="*/ 56 h 229"/>
                <a:gd name="T46" fmla="*/ 238 w 257"/>
                <a:gd name="T47" fmla="*/ 47 h 229"/>
                <a:gd name="T48" fmla="*/ 229 w 257"/>
                <a:gd name="T49" fmla="*/ 40 h 229"/>
                <a:gd name="T50" fmla="*/ 217 w 257"/>
                <a:gd name="T51" fmla="*/ 31 h 229"/>
                <a:gd name="T52" fmla="*/ 206 w 257"/>
                <a:gd name="T53" fmla="*/ 28 h 229"/>
                <a:gd name="T54" fmla="*/ 190 w 257"/>
                <a:gd name="T55" fmla="*/ 24 h 229"/>
                <a:gd name="T56" fmla="*/ 174 w 257"/>
                <a:gd name="T57" fmla="*/ 15 h 229"/>
                <a:gd name="T58" fmla="*/ 158 w 257"/>
                <a:gd name="T59" fmla="*/ 12 h 229"/>
                <a:gd name="T60" fmla="*/ 143 w 257"/>
                <a:gd name="T61" fmla="*/ 7 h 229"/>
                <a:gd name="T62" fmla="*/ 127 w 257"/>
                <a:gd name="T63" fmla="*/ 7 h 229"/>
                <a:gd name="T64" fmla="*/ 111 w 257"/>
                <a:gd name="T65" fmla="*/ 3 h 229"/>
                <a:gd name="T66" fmla="*/ 95 w 257"/>
                <a:gd name="T67" fmla="*/ 3 h 229"/>
                <a:gd name="T68" fmla="*/ 79 w 257"/>
                <a:gd name="T69" fmla="*/ 0 h 229"/>
                <a:gd name="T70" fmla="*/ 67 w 257"/>
                <a:gd name="T71" fmla="*/ 0 h 229"/>
                <a:gd name="T72" fmla="*/ 51 w 257"/>
                <a:gd name="T73" fmla="*/ 0 h 229"/>
                <a:gd name="T74" fmla="*/ 39 w 257"/>
                <a:gd name="T75" fmla="*/ 3 h 229"/>
                <a:gd name="T76" fmla="*/ 32 w 257"/>
                <a:gd name="T77" fmla="*/ 3 h 229"/>
                <a:gd name="T78" fmla="*/ 23 w 257"/>
                <a:gd name="T79" fmla="*/ 7 h 229"/>
                <a:gd name="T80" fmla="*/ 16 w 257"/>
                <a:gd name="T81" fmla="*/ 7 h 2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7"/>
                <a:gd name="T124" fmla="*/ 0 h 229"/>
                <a:gd name="T125" fmla="*/ 257 w 257"/>
                <a:gd name="T126" fmla="*/ 229 h 2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7" h="229">
                  <a:moveTo>
                    <a:pt x="0" y="15"/>
                  </a:moveTo>
                  <a:lnTo>
                    <a:pt x="16" y="19"/>
                  </a:lnTo>
                  <a:lnTo>
                    <a:pt x="35" y="28"/>
                  </a:lnTo>
                  <a:lnTo>
                    <a:pt x="55" y="35"/>
                  </a:lnTo>
                  <a:lnTo>
                    <a:pt x="71" y="47"/>
                  </a:lnTo>
                  <a:lnTo>
                    <a:pt x="87" y="63"/>
                  </a:lnTo>
                  <a:lnTo>
                    <a:pt x="99" y="83"/>
                  </a:lnTo>
                  <a:lnTo>
                    <a:pt x="103" y="107"/>
                  </a:lnTo>
                  <a:lnTo>
                    <a:pt x="103" y="134"/>
                  </a:lnTo>
                  <a:lnTo>
                    <a:pt x="90" y="170"/>
                  </a:lnTo>
                  <a:lnTo>
                    <a:pt x="71" y="209"/>
                  </a:lnTo>
                  <a:lnTo>
                    <a:pt x="63" y="229"/>
                  </a:lnTo>
                  <a:lnTo>
                    <a:pt x="67" y="225"/>
                  </a:lnTo>
                  <a:lnTo>
                    <a:pt x="71" y="221"/>
                  </a:lnTo>
                  <a:lnTo>
                    <a:pt x="75" y="221"/>
                  </a:lnTo>
                  <a:lnTo>
                    <a:pt x="79" y="218"/>
                  </a:lnTo>
                  <a:lnTo>
                    <a:pt x="83" y="213"/>
                  </a:lnTo>
                  <a:lnTo>
                    <a:pt x="90" y="213"/>
                  </a:lnTo>
                  <a:lnTo>
                    <a:pt x="95" y="209"/>
                  </a:lnTo>
                  <a:lnTo>
                    <a:pt x="99" y="209"/>
                  </a:lnTo>
                  <a:lnTo>
                    <a:pt x="103" y="206"/>
                  </a:lnTo>
                  <a:lnTo>
                    <a:pt x="106" y="202"/>
                  </a:lnTo>
                  <a:lnTo>
                    <a:pt x="118" y="193"/>
                  </a:lnTo>
                  <a:lnTo>
                    <a:pt x="130" y="190"/>
                  </a:lnTo>
                  <a:lnTo>
                    <a:pt x="143" y="181"/>
                  </a:lnTo>
                  <a:lnTo>
                    <a:pt x="154" y="174"/>
                  </a:lnTo>
                  <a:lnTo>
                    <a:pt x="166" y="165"/>
                  </a:lnTo>
                  <a:lnTo>
                    <a:pt x="178" y="158"/>
                  </a:lnTo>
                  <a:lnTo>
                    <a:pt x="185" y="150"/>
                  </a:lnTo>
                  <a:lnTo>
                    <a:pt x="198" y="142"/>
                  </a:lnTo>
                  <a:lnTo>
                    <a:pt x="206" y="138"/>
                  </a:lnTo>
                  <a:lnTo>
                    <a:pt x="213" y="130"/>
                  </a:lnTo>
                  <a:lnTo>
                    <a:pt x="222" y="123"/>
                  </a:lnTo>
                  <a:lnTo>
                    <a:pt x="229" y="114"/>
                  </a:lnTo>
                  <a:lnTo>
                    <a:pt x="238" y="110"/>
                  </a:lnTo>
                  <a:lnTo>
                    <a:pt x="241" y="102"/>
                  </a:lnTo>
                  <a:lnTo>
                    <a:pt x="249" y="98"/>
                  </a:lnTo>
                  <a:lnTo>
                    <a:pt x="249" y="91"/>
                  </a:lnTo>
                  <a:lnTo>
                    <a:pt x="253" y="86"/>
                  </a:lnTo>
                  <a:lnTo>
                    <a:pt x="257" y="79"/>
                  </a:lnTo>
                  <a:lnTo>
                    <a:pt x="257" y="75"/>
                  </a:lnTo>
                  <a:lnTo>
                    <a:pt x="257" y="70"/>
                  </a:lnTo>
                  <a:lnTo>
                    <a:pt x="253" y="67"/>
                  </a:lnTo>
                  <a:lnTo>
                    <a:pt x="253" y="63"/>
                  </a:lnTo>
                  <a:lnTo>
                    <a:pt x="249" y="59"/>
                  </a:lnTo>
                  <a:lnTo>
                    <a:pt x="245" y="56"/>
                  </a:lnTo>
                  <a:lnTo>
                    <a:pt x="241" y="51"/>
                  </a:lnTo>
                  <a:lnTo>
                    <a:pt x="238" y="47"/>
                  </a:lnTo>
                  <a:lnTo>
                    <a:pt x="233" y="43"/>
                  </a:lnTo>
                  <a:lnTo>
                    <a:pt x="229" y="40"/>
                  </a:lnTo>
                  <a:lnTo>
                    <a:pt x="222" y="35"/>
                  </a:lnTo>
                  <a:lnTo>
                    <a:pt x="217" y="31"/>
                  </a:lnTo>
                  <a:lnTo>
                    <a:pt x="210" y="31"/>
                  </a:lnTo>
                  <a:lnTo>
                    <a:pt x="206" y="28"/>
                  </a:lnTo>
                  <a:lnTo>
                    <a:pt x="198" y="24"/>
                  </a:lnTo>
                  <a:lnTo>
                    <a:pt x="190" y="24"/>
                  </a:lnTo>
                  <a:lnTo>
                    <a:pt x="182" y="19"/>
                  </a:lnTo>
                  <a:lnTo>
                    <a:pt x="174" y="15"/>
                  </a:lnTo>
                  <a:lnTo>
                    <a:pt x="166" y="15"/>
                  </a:lnTo>
                  <a:lnTo>
                    <a:pt x="158" y="12"/>
                  </a:lnTo>
                  <a:lnTo>
                    <a:pt x="150" y="12"/>
                  </a:lnTo>
                  <a:lnTo>
                    <a:pt x="143" y="7"/>
                  </a:lnTo>
                  <a:lnTo>
                    <a:pt x="134" y="7"/>
                  </a:lnTo>
                  <a:lnTo>
                    <a:pt x="127" y="7"/>
                  </a:lnTo>
                  <a:lnTo>
                    <a:pt x="118" y="3"/>
                  </a:lnTo>
                  <a:lnTo>
                    <a:pt x="111" y="3"/>
                  </a:lnTo>
                  <a:lnTo>
                    <a:pt x="103" y="3"/>
                  </a:lnTo>
                  <a:lnTo>
                    <a:pt x="95" y="3"/>
                  </a:lnTo>
                  <a:lnTo>
                    <a:pt x="87" y="0"/>
                  </a:lnTo>
                  <a:lnTo>
                    <a:pt x="79" y="0"/>
                  </a:lnTo>
                  <a:lnTo>
                    <a:pt x="71" y="0"/>
                  </a:lnTo>
                  <a:lnTo>
                    <a:pt x="67" y="0"/>
                  </a:lnTo>
                  <a:lnTo>
                    <a:pt x="59" y="0"/>
                  </a:lnTo>
                  <a:lnTo>
                    <a:pt x="51" y="0"/>
                  </a:lnTo>
                  <a:lnTo>
                    <a:pt x="48" y="0"/>
                  </a:lnTo>
                  <a:lnTo>
                    <a:pt x="39" y="3"/>
                  </a:lnTo>
                  <a:lnTo>
                    <a:pt x="35" y="3"/>
                  </a:lnTo>
                  <a:lnTo>
                    <a:pt x="32" y="3"/>
                  </a:lnTo>
                  <a:lnTo>
                    <a:pt x="27" y="3"/>
                  </a:lnTo>
                  <a:lnTo>
                    <a:pt x="23" y="7"/>
                  </a:lnTo>
                  <a:lnTo>
                    <a:pt x="20" y="7"/>
                  </a:lnTo>
                  <a:lnTo>
                    <a:pt x="16" y="7"/>
                  </a:lnTo>
                  <a:lnTo>
                    <a:pt x="0" y="15"/>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1" name="Freeform 408">
              <a:extLst>
                <a:ext uri="{FF2B5EF4-FFF2-40B4-BE49-F238E27FC236}">
                  <a16:creationId xmlns:a16="http://schemas.microsoft.com/office/drawing/2014/main" id="{B6B2AF46-1DE1-486C-B9C0-FD5225F7E4DE}"/>
                </a:ext>
              </a:extLst>
            </p:cNvPr>
            <p:cNvSpPr>
              <a:spLocks/>
            </p:cNvSpPr>
            <p:nvPr/>
          </p:nvSpPr>
          <p:spPr bwMode="auto">
            <a:xfrm>
              <a:off x="2338" y="2469"/>
              <a:ext cx="92" cy="41"/>
            </a:xfrm>
            <a:custGeom>
              <a:avLst/>
              <a:gdLst>
                <a:gd name="T0" fmla="*/ 435 w 459"/>
                <a:gd name="T1" fmla="*/ 83 h 205"/>
                <a:gd name="T2" fmla="*/ 387 w 459"/>
                <a:gd name="T3" fmla="*/ 109 h 205"/>
                <a:gd name="T4" fmla="*/ 341 w 459"/>
                <a:gd name="T5" fmla="*/ 137 h 205"/>
                <a:gd name="T6" fmla="*/ 289 w 459"/>
                <a:gd name="T7" fmla="*/ 165 h 205"/>
                <a:gd name="T8" fmla="*/ 234 w 459"/>
                <a:gd name="T9" fmla="*/ 189 h 205"/>
                <a:gd name="T10" fmla="*/ 202 w 459"/>
                <a:gd name="T11" fmla="*/ 201 h 205"/>
                <a:gd name="T12" fmla="*/ 198 w 459"/>
                <a:gd name="T13" fmla="*/ 205 h 205"/>
                <a:gd name="T14" fmla="*/ 190 w 459"/>
                <a:gd name="T15" fmla="*/ 205 h 205"/>
                <a:gd name="T16" fmla="*/ 182 w 459"/>
                <a:gd name="T17" fmla="*/ 205 h 205"/>
                <a:gd name="T18" fmla="*/ 170 w 459"/>
                <a:gd name="T19" fmla="*/ 205 h 205"/>
                <a:gd name="T20" fmla="*/ 158 w 459"/>
                <a:gd name="T21" fmla="*/ 205 h 205"/>
                <a:gd name="T22" fmla="*/ 146 w 459"/>
                <a:gd name="T23" fmla="*/ 205 h 205"/>
                <a:gd name="T24" fmla="*/ 135 w 459"/>
                <a:gd name="T25" fmla="*/ 201 h 205"/>
                <a:gd name="T26" fmla="*/ 123 w 459"/>
                <a:gd name="T27" fmla="*/ 201 h 205"/>
                <a:gd name="T28" fmla="*/ 111 w 459"/>
                <a:gd name="T29" fmla="*/ 201 h 205"/>
                <a:gd name="T30" fmla="*/ 99 w 459"/>
                <a:gd name="T31" fmla="*/ 197 h 205"/>
                <a:gd name="T32" fmla="*/ 83 w 459"/>
                <a:gd name="T33" fmla="*/ 197 h 205"/>
                <a:gd name="T34" fmla="*/ 72 w 459"/>
                <a:gd name="T35" fmla="*/ 193 h 205"/>
                <a:gd name="T36" fmla="*/ 63 w 459"/>
                <a:gd name="T37" fmla="*/ 193 h 205"/>
                <a:gd name="T38" fmla="*/ 51 w 459"/>
                <a:gd name="T39" fmla="*/ 189 h 205"/>
                <a:gd name="T40" fmla="*/ 40 w 459"/>
                <a:gd name="T41" fmla="*/ 185 h 205"/>
                <a:gd name="T42" fmla="*/ 31 w 459"/>
                <a:gd name="T43" fmla="*/ 185 h 205"/>
                <a:gd name="T44" fmla="*/ 24 w 459"/>
                <a:gd name="T45" fmla="*/ 178 h 205"/>
                <a:gd name="T46" fmla="*/ 16 w 459"/>
                <a:gd name="T47" fmla="*/ 173 h 205"/>
                <a:gd name="T48" fmla="*/ 12 w 459"/>
                <a:gd name="T49" fmla="*/ 165 h 205"/>
                <a:gd name="T50" fmla="*/ 8 w 459"/>
                <a:gd name="T51" fmla="*/ 153 h 205"/>
                <a:gd name="T52" fmla="*/ 3 w 459"/>
                <a:gd name="T53" fmla="*/ 146 h 205"/>
                <a:gd name="T54" fmla="*/ 0 w 459"/>
                <a:gd name="T55" fmla="*/ 137 h 205"/>
                <a:gd name="T56" fmla="*/ 0 w 459"/>
                <a:gd name="T57" fmla="*/ 125 h 205"/>
                <a:gd name="T58" fmla="*/ 0 w 459"/>
                <a:gd name="T59" fmla="*/ 118 h 205"/>
                <a:gd name="T60" fmla="*/ 0 w 459"/>
                <a:gd name="T61" fmla="*/ 106 h 205"/>
                <a:gd name="T62" fmla="*/ 0 w 459"/>
                <a:gd name="T63" fmla="*/ 98 h 205"/>
                <a:gd name="T64" fmla="*/ 0 w 459"/>
                <a:gd name="T65" fmla="*/ 90 h 205"/>
                <a:gd name="T66" fmla="*/ 3 w 459"/>
                <a:gd name="T67" fmla="*/ 78 h 205"/>
                <a:gd name="T68" fmla="*/ 8 w 459"/>
                <a:gd name="T69" fmla="*/ 70 h 205"/>
                <a:gd name="T70" fmla="*/ 12 w 459"/>
                <a:gd name="T71" fmla="*/ 62 h 205"/>
                <a:gd name="T72" fmla="*/ 16 w 459"/>
                <a:gd name="T73" fmla="*/ 55 h 205"/>
                <a:gd name="T74" fmla="*/ 24 w 459"/>
                <a:gd name="T75" fmla="*/ 46 h 205"/>
                <a:gd name="T76" fmla="*/ 28 w 459"/>
                <a:gd name="T77" fmla="*/ 39 h 205"/>
                <a:gd name="T78" fmla="*/ 35 w 459"/>
                <a:gd name="T79" fmla="*/ 35 h 205"/>
                <a:gd name="T80" fmla="*/ 47 w 459"/>
                <a:gd name="T81" fmla="*/ 27 h 205"/>
                <a:gd name="T82" fmla="*/ 56 w 459"/>
                <a:gd name="T83" fmla="*/ 23 h 205"/>
                <a:gd name="T84" fmla="*/ 67 w 459"/>
                <a:gd name="T85" fmla="*/ 14 h 205"/>
                <a:gd name="T86" fmla="*/ 79 w 459"/>
                <a:gd name="T87" fmla="*/ 11 h 205"/>
                <a:gd name="T88" fmla="*/ 87 w 459"/>
                <a:gd name="T89" fmla="*/ 11 h 205"/>
                <a:gd name="T90" fmla="*/ 95 w 459"/>
                <a:gd name="T91" fmla="*/ 7 h 205"/>
                <a:gd name="T92" fmla="*/ 103 w 459"/>
                <a:gd name="T93" fmla="*/ 3 h 205"/>
                <a:gd name="T94" fmla="*/ 114 w 459"/>
                <a:gd name="T95" fmla="*/ 0 h 205"/>
                <a:gd name="T96" fmla="*/ 123 w 459"/>
                <a:gd name="T97" fmla="*/ 0 h 205"/>
                <a:gd name="T98" fmla="*/ 123 w 459"/>
                <a:gd name="T99" fmla="*/ 7 h 205"/>
                <a:gd name="T100" fmla="*/ 126 w 459"/>
                <a:gd name="T101" fmla="*/ 39 h 205"/>
                <a:gd name="T102" fmla="*/ 151 w 459"/>
                <a:gd name="T103" fmla="*/ 78 h 205"/>
                <a:gd name="T104" fmla="*/ 222 w 459"/>
                <a:gd name="T105" fmla="*/ 106 h 205"/>
                <a:gd name="T106" fmla="*/ 360 w 459"/>
                <a:gd name="T107" fmla="*/ 94 h 2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9"/>
                <a:gd name="T163" fmla="*/ 0 h 205"/>
                <a:gd name="T164" fmla="*/ 459 w 459"/>
                <a:gd name="T165" fmla="*/ 205 h 2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9" h="205">
                  <a:moveTo>
                    <a:pt x="459" y="67"/>
                  </a:moveTo>
                  <a:lnTo>
                    <a:pt x="435" y="83"/>
                  </a:lnTo>
                  <a:lnTo>
                    <a:pt x="412" y="98"/>
                  </a:lnTo>
                  <a:lnTo>
                    <a:pt x="387" y="109"/>
                  </a:lnTo>
                  <a:lnTo>
                    <a:pt x="364" y="125"/>
                  </a:lnTo>
                  <a:lnTo>
                    <a:pt x="341" y="137"/>
                  </a:lnTo>
                  <a:lnTo>
                    <a:pt x="313" y="153"/>
                  </a:lnTo>
                  <a:lnTo>
                    <a:pt x="289" y="165"/>
                  </a:lnTo>
                  <a:lnTo>
                    <a:pt x="262" y="178"/>
                  </a:lnTo>
                  <a:lnTo>
                    <a:pt x="234" y="189"/>
                  </a:lnTo>
                  <a:lnTo>
                    <a:pt x="206" y="201"/>
                  </a:lnTo>
                  <a:lnTo>
                    <a:pt x="202" y="201"/>
                  </a:lnTo>
                  <a:lnTo>
                    <a:pt x="198" y="201"/>
                  </a:lnTo>
                  <a:lnTo>
                    <a:pt x="198" y="205"/>
                  </a:lnTo>
                  <a:lnTo>
                    <a:pt x="194" y="205"/>
                  </a:lnTo>
                  <a:lnTo>
                    <a:pt x="190" y="205"/>
                  </a:lnTo>
                  <a:lnTo>
                    <a:pt x="186" y="205"/>
                  </a:lnTo>
                  <a:lnTo>
                    <a:pt x="182" y="205"/>
                  </a:lnTo>
                  <a:lnTo>
                    <a:pt x="174" y="205"/>
                  </a:lnTo>
                  <a:lnTo>
                    <a:pt x="170" y="205"/>
                  </a:lnTo>
                  <a:lnTo>
                    <a:pt x="167" y="205"/>
                  </a:lnTo>
                  <a:lnTo>
                    <a:pt x="158" y="205"/>
                  </a:lnTo>
                  <a:lnTo>
                    <a:pt x="154" y="205"/>
                  </a:lnTo>
                  <a:lnTo>
                    <a:pt x="146" y="205"/>
                  </a:lnTo>
                  <a:lnTo>
                    <a:pt x="142" y="205"/>
                  </a:lnTo>
                  <a:lnTo>
                    <a:pt x="135" y="201"/>
                  </a:lnTo>
                  <a:lnTo>
                    <a:pt x="130" y="201"/>
                  </a:lnTo>
                  <a:lnTo>
                    <a:pt x="123" y="201"/>
                  </a:lnTo>
                  <a:lnTo>
                    <a:pt x="114" y="201"/>
                  </a:lnTo>
                  <a:lnTo>
                    <a:pt x="111" y="201"/>
                  </a:lnTo>
                  <a:lnTo>
                    <a:pt x="103" y="197"/>
                  </a:lnTo>
                  <a:lnTo>
                    <a:pt x="99" y="197"/>
                  </a:lnTo>
                  <a:lnTo>
                    <a:pt x="91" y="197"/>
                  </a:lnTo>
                  <a:lnTo>
                    <a:pt x="83" y="197"/>
                  </a:lnTo>
                  <a:lnTo>
                    <a:pt x="79" y="193"/>
                  </a:lnTo>
                  <a:lnTo>
                    <a:pt x="72" y="193"/>
                  </a:lnTo>
                  <a:lnTo>
                    <a:pt x="67" y="193"/>
                  </a:lnTo>
                  <a:lnTo>
                    <a:pt x="63" y="193"/>
                  </a:lnTo>
                  <a:lnTo>
                    <a:pt x="56" y="189"/>
                  </a:lnTo>
                  <a:lnTo>
                    <a:pt x="51" y="189"/>
                  </a:lnTo>
                  <a:lnTo>
                    <a:pt x="47" y="189"/>
                  </a:lnTo>
                  <a:lnTo>
                    <a:pt x="40" y="185"/>
                  </a:lnTo>
                  <a:lnTo>
                    <a:pt x="35" y="185"/>
                  </a:lnTo>
                  <a:lnTo>
                    <a:pt x="31" y="185"/>
                  </a:lnTo>
                  <a:lnTo>
                    <a:pt x="28" y="181"/>
                  </a:lnTo>
                  <a:lnTo>
                    <a:pt x="24" y="178"/>
                  </a:lnTo>
                  <a:lnTo>
                    <a:pt x="19" y="178"/>
                  </a:lnTo>
                  <a:lnTo>
                    <a:pt x="16" y="173"/>
                  </a:lnTo>
                  <a:lnTo>
                    <a:pt x="12" y="169"/>
                  </a:lnTo>
                  <a:lnTo>
                    <a:pt x="12" y="165"/>
                  </a:lnTo>
                  <a:lnTo>
                    <a:pt x="8" y="162"/>
                  </a:lnTo>
                  <a:lnTo>
                    <a:pt x="8" y="153"/>
                  </a:lnTo>
                  <a:lnTo>
                    <a:pt x="3" y="150"/>
                  </a:lnTo>
                  <a:lnTo>
                    <a:pt x="3" y="146"/>
                  </a:lnTo>
                  <a:lnTo>
                    <a:pt x="3" y="141"/>
                  </a:lnTo>
                  <a:lnTo>
                    <a:pt x="0" y="137"/>
                  </a:lnTo>
                  <a:lnTo>
                    <a:pt x="0" y="130"/>
                  </a:lnTo>
                  <a:lnTo>
                    <a:pt x="0" y="125"/>
                  </a:lnTo>
                  <a:lnTo>
                    <a:pt x="0" y="122"/>
                  </a:lnTo>
                  <a:lnTo>
                    <a:pt x="0" y="118"/>
                  </a:lnTo>
                  <a:lnTo>
                    <a:pt x="0" y="114"/>
                  </a:lnTo>
                  <a:lnTo>
                    <a:pt x="0" y="106"/>
                  </a:lnTo>
                  <a:lnTo>
                    <a:pt x="0" y="102"/>
                  </a:lnTo>
                  <a:lnTo>
                    <a:pt x="0" y="98"/>
                  </a:lnTo>
                  <a:lnTo>
                    <a:pt x="0" y="94"/>
                  </a:lnTo>
                  <a:lnTo>
                    <a:pt x="0" y="90"/>
                  </a:lnTo>
                  <a:lnTo>
                    <a:pt x="3" y="86"/>
                  </a:lnTo>
                  <a:lnTo>
                    <a:pt x="3" y="78"/>
                  </a:lnTo>
                  <a:lnTo>
                    <a:pt x="3" y="74"/>
                  </a:lnTo>
                  <a:lnTo>
                    <a:pt x="8" y="70"/>
                  </a:lnTo>
                  <a:lnTo>
                    <a:pt x="8" y="67"/>
                  </a:lnTo>
                  <a:lnTo>
                    <a:pt x="12" y="62"/>
                  </a:lnTo>
                  <a:lnTo>
                    <a:pt x="12" y="58"/>
                  </a:lnTo>
                  <a:lnTo>
                    <a:pt x="16" y="55"/>
                  </a:lnTo>
                  <a:lnTo>
                    <a:pt x="19" y="51"/>
                  </a:lnTo>
                  <a:lnTo>
                    <a:pt x="24" y="46"/>
                  </a:lnTo>
                  <a:lnTo>
                    <a:pt x="28" y="42"/>
                  </a:lnTo>
                  <a:lnTo>
                    <a:pt x="28" y="39"/>
                  </a:lnTo>
                  <a:lnTo>
                    <a:pt x="31" y="35"/>
                  </a:lnTo>
                  <a:lnTo>
                    <a:pt x="35" y="35"/>
                  </a:lnTo>
                  <a:lnTo>
                    <a:pt x="40" y="30"/>
                  </a:lnTo>
                  <a:lnTo>
                    <a:pt x="47" y="27"/>
                  </a:lnTo>
                  <a:lnTo>
                    <a:pt x="51" y="23"/>
                  </a:lnTo>
                  <a:lnTo>
                    <a:pt x="56" y="23"/>
                  </a:lnTo>
                  <a:lnTo>
                    <a:pt x="59" y="19"/>
                  </a:lnTo>
                  <a:lnTo>
                    <a:pt x="67" y="14"/>
                  </a:lnTo>
                  <a:lnTo>
                    <a:pt x="72" y="14"/>
                  </a:lnTo>
                  <a:lnTo>
                    <a:pt x="79" y="11"/>
                  </a:lnTo>
                  <a:lnTo>
                    <a:pt x="83" y="11"/>
                  </a:lnTo>
                  <a:lnTo>
                    <a:pt x="87" y="11"/>
                  </a:lnTo>
                  <a:lnTo>
                    <a:pt x="91" y="7"/>
                  </a:lnTo>
                  <a:lnTo>
                    <a:pt x="95" y="7"/>
                  </a:lnTo>
                  <a:lnTo>
                    <a:pt x="99" y="7"/>
                  </a:lnTo>
                  <a:lnTo>
                    <a:pt x="103" y="3"/>
                  </a:lnTo>
                  <a:lnTo>
                    <a:pt x="111" y="3"/>
                  </a:lnTo>
                  <a:lnTo>
                    <a:pt x="114" y="0"/>
                  </a:lnTo>
                  <a:lnTo>
                    <a:pt x="119" y="0"/>
                  </a:lnTo>
                  <a:lnTo>
                    <a:pt x="123" y="0"/>
                  </a:lnTo>
                  <a:lnTo>
                    <a:pt x="123" y="3"/>
                  </a:lnTo>
                  <a:lnTo>
                    <a:pt x="123" y="7"/>
                  </a:lnTo>
                  <a:lnTo>
                    <a:pt x="123" y="19"/>
                  </a:lnTo>
                  <a:lnTo>
                    <a:pt x="126" y="39"/>
                  </a:lnTo>
                  <a:lnTo>
                    <a:pt x="135" y="58"/>
                  </a:lnTo>
                  <a:lnTo>
                    <a:pt x="151" y="78"/>
                  </a:lnTo>
                  <a:lnTo>
                    <a:pt x="178" y="98"/>
                  </a:lnTo>
                  <a:lnTo>
                    <a:pt x="222" y="106"/>
                  </a:lnTo>
                  <a:lnTo>
                    <a:pt x="281" y="106"/>
                  </a:lnTo>
                  <a:lnTo>
                    <a:pt x="360" y="94"/>
                  </a:lnTo>
                  <a:lnTo>
                    <a:pt x="459" y="67"/>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2" name="Freeform 409">
              <a:extLst>
                <a:ext uri="{FF2B5EF4-FFF2-40B4-BE49-F238E27FC236}">
                  <a16:creationId xmlns:a16="http://schemas.microsoft.com/office/drawing/2014/main" id="{B5A72A13-AE20-41D5-B672-0159571DFC3B}"/>
                </a:ext>
              </a:extLst>
            </p:cNvPr>
            <p:cNvSpPr>
              <a:spLocks/>
            </p:cNvSpPr>
            <p:nvPr/>
          </p:nvSpPr>
          <p:spPr bwMode="auto">
            <a:xfrm>
              <a:off x="1807" y="1974"/>
              <a:ext cx="76" cy="64"/>
            </a:xfrm>
            <a:custGeom>
              <a:avLst/>
              <a:gdLst>
                <a:gd name="T0" fmla="*/ 321 w 377"/>
                <a:gd name="T1" fmla="*/ 312 h 320"/>
                <a:gd name="T2" fmla="*/ 313 w 377"/>
                <a:gd name="T3" fmla="*/ 316 h 320"/>
                <a:gd name="T4" fmla="*/ 301 w 377"/>
                <a:gd name="T5" fmla="*/ 316 h 320"/>
                <a:gd name="T6" fmla="*/ 293 w 377"/>
                <a:gd name="T7" fmla="*/ 320 h 320"/>
                <a:gd name="T8" fmla="*/ 282 w 377"/>
                <a:gd name="T9" fmla="*/ 320 h 320"/>
                <a:gd name="T10" fmla="*/ 270 w 377"/>
                <a:gd name="T11" fmla="*/ 320 h 320"/>
                <a:gd name="T12" fmla="*/ 257 w 377"/>
                <a:gd name="T13" fmla="*/ 320 h 320"/>
                <a:gd name="T14" fmla="*/ 245 w 377"/>
                <a:gd name="T15" fmla="*/ 320 h 320"/>
                <a:gd name="T16" fmla="*/ 234 w 377"/>
                <a:gd name="T17" fmla="*/ 320 h 320"/>
                <a:gd name="T18" fmla="*/ 222 w 377"/>
                <a:gd name="T19" fmla="*/ 316 h 320"/>
                <a:gd name="T20" fmla="*/ 210 w 377"/>
                <a:gd name="T21" fmla="*/ 316 h 320"/>
                <a:gd name="T22" fmla="*/ 198 w 377"/>
                <a:gd name="T23" fmla="*/ 316 h 320"/>
                <a:gd name="T24" fmla="*/ 187 w 377"/>
                <a:gd name="T25" fmla="*/ 312 h 320"/>
                <a:gd name="T26" fmla="*/ 174 w 377"/>
                <a:gd name="T27" fmla="*/ 312 h 320"/>
                <a:gd name="T28" fmla="*/ 162 w 377"/>
                <a:gd name="T29" fmla="*/ 312 h 320"/>
                <a:gd name="T30" fmla="*/ 150 w 377"/>
                <a:gd name="T31" fmla="*/ 308 h 320"/>
                <a:gd name="T32" fmla="*/ 139 w 377"/>
                <a:gd name="T33" fmla="*/ 308 h 320"/>
                <a:gd name="T34" fmla="*/ 127 w 377"/>
                <a:gd name="T35" fmla="*/ 305 h 320"/>
                <a:gd name="T36" fmla="*/ 115 w 377"/>
                <a:gd name="T37" fmla="*/ 305 h 320"/>
                <a:gd name="T38" fmla="*/ 107 w 377"/>
                <a:gd name="T39" fmla="*/ 300 h 320"/>
                <a:gd name="T40" fmla="*/ 0 w 377"/>
                <a:gd name="T41" fmla="*/ 229 h 320"/>
                <a:gd name="T42" fmla="*/ 16 w 377"/>
                <a:gd name="T43" fmla="*/ 213 h 320"/>
                <a:gd name="T44" fmla="*/ 39 w 377"/>
                <a:gd name="T45" fmla="*/ 194 h 320"/>
                <a:gd name="T46" fmla="*/ 76 w 377"/>
                <a:gd name="T47" fmla="*/ 169 h 320"/>
                <a:gd name="T48" fmla="*/ 119 w 377"/>
                <a:gd name="T49" fmla="*/ 146 h 320"/>
                <a:gd name="T50" fmla="*/ 166 w 377"/>
                <a:gd name="T51" fmla="*/ 118 h 320"/>
                <a:gd name="T52" fmla="*/ 202 w 377"/>
                <a:gd name="T53" fmla="*/ 95 h 320"/>
                <a:gd name="T54" fmla="*/ 245 w 377"/>
                <a:gd name="T55" fmla="*/ 71 h 320"/>
                <a:gd name="T56" fmla="*/ 289 w 377"/>
                <a:gd name="T57" fmla="*/ 46 h 320"/>
                <a:gd name="T58" fmla="*/ 333 w 377"/>
                <a:gd name="T59" fmla="*/ 23 h 320"/>
                <a:gd name="T60" fmla="*/ 377 w 377"/>
                <a:gd name="T61" fmla="*/ 0 h 320"/>
                <a:gd name="T62" fmla="*/ 297 w 377"/>
                <a:gd name="T63" fmla="*/ 59 h 320"/>
                <a:gd name="T64" fmla="*/ 245 w 377"/>
                <a:gd name="T65" fmla="*/ 141 h 320"/>
                <a:gd name="T66" fmla="*/ 254 w 377"/>
                <a:gd name="T67" fmla="*/ 217 h 320"/>
                <a:gd name="T68" fmla="*/ 289 w 377"/>
                <a:gd name="T69" fmla="*/ 277 h 320"/>
                <a:gd name="T70" fmla="*/ 321 w 377"/>
                <a:gd name="T71" fmla="*/ 308 h 3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320"/>
                <a:gd name="T110" fmla="*/ 377 w 377"/>
                <a:gd name="T111" fmla="*/ 320 h 3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320">
                  <a:moveTo>
                    <a:pt x="329" y="312"/>
                  </a:moveTo>
                  <a:lnTo>
                    <a:pt x="321" y="312"/>
                  </a:lnTo>
                  <a:lnTo>
                    <a:pt x="317" y="316"/>
                  </a:lnTo>
                  <a:lnTo>
                    <a:pt x="313" y="316"/>
                  </a:lnTo>
                  <a:lnTo>
                    <a:pt x="309" y="316"/>
                  </a:lnTo>
                  <a:lnTo>
                    <a:pt x="301" y="316"/>
                  </a:lnTo>
                  <a:lnTo>
                    <a:pt x="297" y="316"/>
                  </a:lnTo>
                  <a:lnTo>
                    <a:pt x="293" y="320"/>
                  </a:lnTo>
                  <a:lnTo>
                    <a:pt x="285" y="320"/>
                  </a:lnTo>
                  <a:lnTo>
                    <a:pt x="282" y="320"/>
                  </a:lnTo>
                  <a:lnTo>
                    <a:pt x="273" y="320"/>
                  </a:lnTo>
                  <a:lnTo>
                    <a:pt x="270" y="320"/>
                  </a:lnTo>
                  <a:lnTo>
                    <a:pt x="266" y="320"/>
                  </a:lnTo>
                  <a:lnTo>
                    <a:pt x="257" y="320"/>
                  </a:lnTo>
                  <a:lnTo>
                    <a:pt x="254" y="320"/>
                  </a:lnTo>
                  <a:lnTo>
                    <a:pt x="245" y="320"/>
                  </a:lnTo>
                  <a:lnTo>
                    <a:pt x="242" y="320"/>
                  </a:lnTo>
                  <a:lnTo>
                    <a:pt x="234" y="320"/>
                  </a:lnTo>
                  <a:lnTo>
                    <a:pt x="226" y="316"/>
                  </a:lnTo>
                  <a:lnTo>
                    <a:pt x="222" y="316"/>
                  </a:lnTo>
                  <a:lnTo>
                    <a:pt x="214" y="316"/>
                  </a:lnTo>
                  <a:lnTo>
                    <a:pt x="210" y="316"/>
                  </a:lnTo>
                  <a:lnTo>
                    <a:pt x="202" y="316"/>
                  </a:lnTo>
                  <a:lnTo>
                    <a:pt x="198" y="316"/>
                  </a:lnTo>
                  <a:lnTo>
                    <a:pt x="190" y="316"/>
                  </a:lnTo>
                  <a:lnTo>
                    <a:pt x="187" y="312"/>
                  </a:lnTo>
                  <a:lnTo>
                    <a:pt x="178" y="312"/>
                  </a:lnTo>
                  <a:lnTo>
                    <a:pt x="174" y="312"/>
                  </a:lnTo>
                  <a:lnTo>
                    <a:pt x="166" y="312"/>
                  </a:lnTo>
                  <a:lnTo>
                    <a:pt x="162" y="312"/>
                  </a:lnTo>
                  <a:lnTo>
                    <a:pt x="155" y="308"/>
                  </a:lnTo>
                  <a:lnTo>
                    <a:pt x="150" y="308"/>
                  </a:lnTo>
                  <a:lnTo>
                    <a:pt x="143" y="308"/>
                  </a:lnTo>
                  <a:lnTo>
                    <a:pt x="139" y="308"/>
                  </a:lnTo>
                  <a:lnTo>
                    <a:pt x="131" y="305"/>
                  </a:lnTo>
                  <a:lnTo>
                    <a:pt x="127" y="305"/>
                  </a:lnTo>
                  <a:lnTo>
                    <a:pt x="123" y="305"/>
                  </a:lnTo>
                  <a:lnTo>
                    <a:pt x="115" y="305"/>
                  </a:lnTo>
                  <a:lnTo>
                    <a:pt x="111" y="305"/>
                  </a:lnTo>
                  <a:lnTo>
                    <a:pt x="107" y="300"/>
                  </a:lnTo>
                  <a:lnTo>
                    <a:pt x="103" y="300"/>
                  </a:lnTo>
                  <a:lnTo>
                    <a:pt x="0" y="229"/>
                  </a:lnTo>
                  <a:lnTo>
                    <a:pt x="8" y="221"/>
                  </a:lnTo>
                  <a:lnTo>
                    <a:pt x="16" y="213"/>
                  </a:lnTo>
                  <a:lnTo>
                    <a:pt x="28" y="205"/>
                  </a:lnTo>
                  <a:lnTo>
                    <a:pt x="39" y="194"/>
                  </a:lnTo>
                  <a:lnTo>
                    <a:pt x="55" y="182"/>
                  </a:lnTo>
                  <a:lnTo>
                    <a:pt x="76" y="169"/>
                  </a:lnTo>
                  <a:lnTo>
                    <a:pt x="95" y="157"/>
                  </a:lnTo>
                  <a:lnTo>
                    <a:pt x="119" y="146"/>
                  </a:lnTo>
                  <a:lnTo>
                    <a:pt x="139" y="130"/>
                  </a:lnTo>
                  <a:lnTo>
                    <a:pt x="166" y="118"/>
                  </a:lnTo>
                  <a:lnTo>
                    <a:pt x="182" y="106"/>
                  </a:lnTo>
                  <a:lnTo>
                    <a:pt x="202" y="95"/>
                  </a:lnTo>
                  <a:lnTo>
                    <a:pt x="226" y="83"/>
                  </a:lnTo>
                  <a:lnTo>
                    <a:pt x="245" y="71"/>
                  </a:lnTo>
                  <a:lnTo>
                    <a:pt x="266" y="59"/>
                  </a:lnTo>
                  <a:lnTo>
                    <a:pt x="289" y="46"/>
                  </a:lnTo>
                  <a:lnTo>
                    <a:pt x="309" y="35"/>
                  </a:lnTo>
                  <a:lnTo>
                    <a:pt x="333" y="23"/>
                  </a:lnTo>
                  <a:lnTo>
                    <a:pt x="356" y="11"/>
                  </a:lnTo>
                  <a:lnTo>
                    <a:pt x="377" y="0"/>
                  </a:lnTo>
                  <a:lnTo>
                    <a:pt x="352" y="19"/>
                  </a:lnTo>
                  <a:lnTo>
                    <a:pt x="297" y="59"/>
                  </a:lnTo>
                  <a:lnTo>
                    <a:pt x="261" y="102"/>
                  </a:lnTo>
                  <a:lnTo>
                    <a:pt x="245" y="141"/>
                  </a:lnTo>
                  <a:lnTo>
                    <a:pt x="245" y="182"/>
                  </a:lnTo>
                  <a:lnTo>
                    <a:pt x="254" y="217"/>
                  </a:lnTo>
                  <a:lnTo>
                    <a:pt x="270" y="249"/>
                  </a:lnTo>
                  <a:lnTo>
                    <a:pt x="289" y="277"/>
                  </a:lnTo>
                  <a:lnTo>
                    <a:pt x="309" y="296"/>
                  </a:lnTo>
                  <a:lnTo>
                    <a:pt x="321" y="308"/>
                  </a:lnTo>
                  <a:lnTo>
                    <a:pt x="329" y="312"/>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3" name="Freeform 410">
              <a:extLst>
                <a:ext uri="{FF2B5EF4-FFF2-40B4-BE49-F238E27FC236}">
                  <a16:creationId xmlns:a16="http://schemas.microsoft.com/office/drawing/2014/main" id="{8EFAB4FC-FD2E-4A3F-911A-886013DF6F46}"/>
                </a:ext>
              </a:extLst>
            </p:cNvPr>
            <p:cNvSpPr>
              <a:spLocks/>
            </p:cNvSpPr>
            <p:nvPr/>
          </p:nvSpPr>
          <p:spPr bwMode="auto">
            <a:xfrm>
              <a:off x="3065" y="2351"/>
              <a:ext cx="94" cy="83"/>
            </a:xfrm>
            <a:custGeom>
              <a:avLst/>
              <a:gdLst>
                <a:gd name="T0" fmla="*/ 456 w 471"/>
                <a:gd name="T1" fmla="*/ 403 h 419"/>
                <a:gd name="T2" fmla="*/ 419 w 471"/>
                <a:gd name="T3" fmla="*/ 411 h 419"/>
                <a:gd name="T4" fmla="*/ 380 w 471"/>
                <a:gd name="T5" fmla="*/ 415 h 419"/>
                <a:gd name="T6" fmla="*/ 345 w 471"/>
                <a:gd name="T7" fmla="*/ 419 h 419"/>
                <a:gd name="T8" fmla="*/ 305 w 471"/>
                <a:gd name="T9" fmla="*/ 415 h 419"/>
                <a:gd name="T10" fmla="*/ 266 w 471"/>
                <a:gd name="T11" fmla="*/ 411 h 419"/>
                <a:gd name="T12" fmla="*/ 225 w 471"/>
                <a:gd name="T13" fmla="*/ 403 h 419"/>
                <a:gd name="T14" fmla="*/ 186 w 471"/>
                <a:gd name="T15" fmla="*/ 391 h 419"/>
                <a:gd name="T16" fmla="*/ 146 w 471"/>
                <a:gd name="T17" fmla="*/ 375 h 419"/>
                <a:gd name="T18" fmla="*/ 107 w 471"/>
                <a:gd name="T19" fmla="*/ 356 h 419"/>
                <a:gd name="T20" fmla="*/ 67 w 471"/>
                <a:gd name="T21" fmla="*/ 331 h 419"/>
                <a:gd name="T22" fmla="*/ 40 w 471"/>
                <a:gd name="T23" fmla="*/ 308 h 419"/>
                <a:gd name="T24" fmla="*/ 16 w 471"/>
                <a:gd name="T25" fmla="*/ 284 h 419"/>
                <a:gd name="T26" fmla="*/ 4 w 471"/>
                <a:gd name="T27" fmla="*/ 261 h 419"/>
                <a:gd name="T28" fmla="*/ 0 w 471"/>
                <a:gd name="T29" fmla="*/ 241 h 419"/>
                <a:gd name="T30" fmla="*/ 0 w 471"/>
                <a:gd name="T31" fmla="*/ 221 h 419"/>
                <a:gd name="T32" fmla="*/ 8 w 471"/>
                <a:gd name="T33" fmla="*/ 197 h 419"/>
                <a:gd name="T34" fmla="*/ 20 w 471"/>
                <a:gd name="T35" fmla="*/ 181 h 419"/>
                <a:gd name="T36" fmla="*/ 40 w 471"/>
                <a:gd name="T37" fmla="*/ 162 h 419"/>
                <a:gd name="T38" fmla="*/ 60 w 471"/>
                <a:gd name="T39" fmla="*/ 141 h 419"/>
                <a:gd name="T40" fmla="*/ 83 w 471"/>
                <a:gd name="T41" fmla="*/ 127 h 419"/>
                <a:gd name="T42" fmla="*/ 111 w 471"/>
                <a:gd name="T43" fmla="*/ 106 h 419"/>
                <a:gd name="T44" fmla="*/ 143 w 471"/>
                <a:gd name="T45" fmla="*/ 90 h 419"/>
                <a:gd name="T46" fmla="*/ 171 w 471"/>
                <a:gd name="T47" fmla="*/ 74 h 419"/>
                <a:gd name="T48" fmla="*/ 202 w 471"/>
                <a:gd name="T49" fmla="*/ 58 h 419"/>
                <a:gd name="T50" fmla="*/ 225 w 471"/>
                <a:gd name="T51" fmla="*/ 43 h 419"/>
                <a:gd name="T52" fmla="*/ 246 w 471"/>
                <a:gd name="T53" fmla="*/ 35 h 419"/>
                <a:gd name="T54" fmla="*/ 266 w 471"/>
                <a:gd name="T55" fmla="*/ 23 h 419"/>
                <a:gd name="T56" fmla="*/ 285 w 471"/>
                <a:gd name="T57" fmla="*/ 16 h 419"/>
                <a:gd name="T58" fmla="*/ 301 w 471"/>
                <a:gd name="T59" fmla="*/ 4 h 419"/>
                <a:gd name="T60" fmla="*/ 305 w 471"/>
                <a:gd name="T61" fmla="*/ 11 h 419"/>
                <a:gd name="T62" fmla="*/ 281 w 471"/>
                <a:gd name="T63" fmla="*/ 43 h 419"/>
                <a:gd name="T64" fmla="*/ 246 w 471"/>
                <a:gd name="T65" fmla="*/ 118 h 419"/>
                <a:gd name="T66" fmla="*/ 238 w 471"/>
                <a:gd name="T67" fmla="*/ 221 h 419"/>
                <a:gd name="T68" fmla="*/ 301 w 471"/>
                <a:gd name="T69" fmla="*/ 324 h 419"/>
                <a:gd name="T70" fmla="*/ 471 w 471"/>
                <a:gd name="T71" fmla="*/ 400 h 4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1"/>
                <a:gd name="T109" fmla="*/ 0 h 419"/>
                <a:gd name="T110" fmla="*/ 471 w 471"/>
                <a:gd name="T111" fmla="*/ 419 h 4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1" h="419">
                  <a:moveTo>
                    <a:pt x="471" y="400"/>
                  </a:moveTo>
                  <a:lnTo>
                    <a:pt x="456" y="403"/>
                  </a:lnTo>
                  <a:lnTo>
                    <a:pt x="435" y="407"/>
                  </a:lnTo>
                  <a:lnTo>
                    <a:pt x="419" y="411"/>
                  </a:lnTo>
                  <a:lnTo>
                    <a:pt x="400" y="411"/>
                  </a:lnTo>
                  <a:lnTo>
                    <a:pt x="380" y="415"/>
                  </a:lnTo>
                  <a:lnTo>
                    <a:pt x="364" y="415"/>
                  </a:lnTo>
                  <a:lnTo>
                    <a:pt x="345" y="419"/>
                  </a:lnTo>
                  <a:lnTo>
                    <a:pt x="324" y="419"/>
                  </a:lnTo>
                  <a:lnTo>
                    <a:pt x="305" y="415"/>
                  </a:lnTo>
                  <a:lnTo>
                    <a:pt x="285" y="415"/>
                  </a:lnTo>
                  <a:lnTo>
                    <a:pt x="266" y="411"/>
                  </a:lnTo>
                  <a:lnTo>
                    <a:pt x="246" y="407"/>
                  </a:lnTo>
                  <a:lnTo>
                    <a:pt x="225" y="403"/>
                  </a:lnTo>
                  <a:lnTo>
                    <a:pt x="206" y="400"/>
                  </a:lnTo>
                  <a:lnTo>
                    <a:pt x="186" y="391"/>
                  </a:lnTo>
                  <a:lnTo>
                    <a:pt x="167" y="387"/>
                  </a:lnTo>
                  <a:lnTo>
                    <a:pt x="146" y="375"/>
                  </a:lnTo>
                  <a:lnTo>
                    <a:pt x="127" y="368"/>
                  </a:lnTo>
                  <a:lnTo>
                    <a:pt x="107" y="356"/>
                  </a:lnTo>
                  <a:lnTo>
                    <a:pt x="88" y="344"/>
                  </a:lnTo>
                  <a:lnTo>
                    <a:pt x="67" y="331"/>
                  </a:lnTo>
                  <a:lnTo>
                    <a:pt x="51" y="320"/>
                  </a:lnTo>
                  <a:lnTo>
                    <a:pt x="40" y="308"/>
                  </a:lnTo>
                  <a:lnTo>
                    <a:pt x="28" y="296"/>
                  </a:lnTo>
                  <a:lnTo>
                    <a:pt x="16" y="284"/>
                  </a:lnTo>
                  <a:lnTo>
                    <a:pt x="8" y="273"/>
                  </a:lnTo>
                  <a:lnTo>
                    <a:pt x="4" y="261"/>
                  </a:lnTo>
                  <a:lnTo>
                    <a:pt x="0" y="252"/>
                  </a:lnTo>
                  <a:lnTo>
                    <a:pt x="0" y="241"/>
                  </a:lnTo>
                  <a:lnTo>
                    <a:pt x="0" y="229"/>
                  </a:lnTo>
                  <a:lnTo>
                    <a:pt x="0" y="221"/>
                  </a:lnTo>
                  <a:lnTo>
                    <a:pt x="4" y="209"/>
                  </a:lnTo>
                  <a:lnTo>
                    <a:pt x="8" y="197"/>
                  </a:lnTo>
                  <a:lnTo>
                    <a:pt x="12" y="189"/>
                  </a:lnTo>
                  <a:lnTo>
                    <a:pt x="20" y="181"/>
                  </a:lnTo>
                  <a:lnTo>
                    <a:pt x="28" y="169"/>
                  </a:lnTo>
                  <a:lnTo>
                    <a:pt x="40" y="162"/>
                  </a:lnTo>
                  <a:lnTo>
                    <a:pt x="48" y="150"/>
                  </a:lnTo>
                  <a:lnTo>
                    <a:pt x="60" y="141"/>
                  </a:lnTo>
                  <a:lnTo>
                    <a:pt x="72" y="134"/>
                  </a:lnTo>
                  <a:lnTo>
                    <a:pt x="83" y="127"/>
                  </a:lnTo>
                  <a:lnTo>
                    <a:pt x="99" y="114"/>
                  </a:lnTo>
                  <a:lnTo>
                    <a:pt x="111" y="106"/>
                  </a:lnTo>
                  <a:lnTo>
                    <a:pt x="127" y="99"/>
                  </a:lnTo>
                  <a:lnTo>
                    <a:pt x="143" y="90"/>
                  </a:lnTo>
                  <a:lnTo>
                    <a:pt x="155" y="83"/>
                  </a:lnTo>
                  <a:lnTo>
                    <a:pt x="171" y="74"/>
                  </a:lnTo>
                  <a:lnTo>
                    <a:pt x="186" y="67"/>
                  </a:lnTo>
                  <a:lnTo>
                    <a:pt x="202" y="58"/>
                  </a:lnTo>
                  <a:lnTo>
                    <a:pt x="218" y="51"/>
                  </a:lnTo>
                  <a:lnTo>
                    <a:pt x="225" y="43"/>
                  </a:lnTo>
                  <a:lnTo>
                    <a:pt x="238" y="39"/>
                  </a:lnTo>
                  <a:lnTo>
                    <a:pt x="246" y="35"/>
                  </a:lnTo>
                  <a:lnTo>
                    <a:pt x="257" y="32"/>
                  </a:lnTo>
                  <a:lnTo>
                    <a:pt x="266" y="23"/>
                  </a:lnTo>
                  <a:lnTo>
                    <a:pt x="273" y="19"/>
                  </a:lnTo>
                  <a:lnTo>
                    <a:pt x="285" y="16"/>
                  </a:lnTo>
                  <a:lnTo>
                    <a:pt x="294" y="7"/>
                  </a:lnTo>
                  <a:lnTo>
                    <a:pt x="301" y="4"/>
                  </a:lnTo>
                  <a:lnTo>
                    <a:pt x="308" y="0"/>
                  </a:lnTo>
                  <a:lnTo>
                    <a:pt x="305" y="11"/>
                  </a:lnTo>
                  <a:lnTo>
                    <a:pt x="297" y="19"/>
                  </a:lnTo>
                  <a:lnTo>
                    <a:pt x="281" y="43"/>
                  </a:lnTo>
                  <a:lnTo>
                    <a:pt x="266" y="74"/>
                  </a:lnTo>
                  <a:lnTo>
                    <a:pt x="246" y="118"/>
                  </a:lnTo>
                  <a:lnTo>
                    <a:pt x="238" y="169"/>
                  </a:lnTo>
                  <a:lnTo>
                    <a:pt x="238" y="221"/>
                  </a:lnTo>
                  <a:lnTo>
                    <a:pt x="257" y="273"/>
                  </a:lnTo>
                  <a:lnTo>
                    <a:pt x="301" y="324"/>
                  </a:lnTo>
                  <a:lnTo>
                    <a:pt x="368" y="363"/>
                  </a:lnTo>
                  <a:lnTo>
                    <a:pt x="471" y="400"/>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4" name="Freeform 411">
              <a:extLst>
                <a:ext uri="{FF2B5EF4-FFF2-40B4-BE49-F238E27FC236}">
                  <a16:creationId xmlns:a16="http://schemas.microsoft.com/office/drawing/2014/main" id="{84760838-B33B-4184-AE81-983D2CA3D151}"/>
                </a:ext>
              </a:extLst>
            </p:cNvPr>
            <p:cNvSpPr>
              <a:spLocks/>
            </p:cNvSpPr>
            <p:nvPr/>
          </p:nvSpPr>
          <p:spPr bwMode="auto">
            <a:xfrm>
              <a:off x="3437" y="2397"/>
              <a:ext cx="106" cy="95"/>
            </a:xfrm>
            <a:custGeom>
              <a:avLst/>
              <a:gdLst>
                <a:gd name="T0" fmla="*/ 494 w 530"/>
                <a:gd name="T1" fmla="*/ 459 h 475"/>
                <a:gd name="T2" fmla="*/ 423 w 530"/>
                <a:gd name="T3" fmla="*/ 471 h 475"/>
                <a:gd name="T4" fmla="*/ 352 w 530"/>
                <a:gd name="T5" fmla="*/ 475 h 475"/>
                <a:gd name="T6" fmla="*/ 280 w 530"/>
                <a:gd name="T7" fmla="*/ 466 h 475"/>
                <a:gd name="T8" fmla="*/ 209 w 530"/>
                <a:gd name="T9" fmla="*/ 447 h 475"/>
                <a:gd name="T10" fmla="*/ 150 w 530"/>
                <a:gd name="T11" fmla="*/ 427 h 475"/>
                <a:gd name="T12" fmla="*/ 110 w 530"/>
                <a:gd name="T13" fmla="*/ 408 h 475"/>
                <a:gd name="T14" fmla="*/ 74 w 530"/>
                <a:gd name="T15" fmla="*/ 387 h 475"/>
                <a:gd name="T16" fmla="*/ 47 w 530"/>
                <a:gd name="T17" fmla="*/ 371 h 475"/>
                <a:gd name="T18" fmla="*/ 28 w 530"/>
                <a:gd name="T19" fmla="*/ 352 h 475"/>
                <a:gd name="T20" fmla="*/ 15 w 530"/>
                <a:gd name="T21" fmla="*/ 332 h 475"/>
                <a:gd name="T22" fmla="*/ 3 w 530"/>
                <a:gd name="T23" fmla="*/ 317 h 475"/>
                <a:gd name="T24" fmla="*/ 0 w 530"/>
                <a:gd name="T25" fmla="*/ 301 h 475"/>
                <a:gd name="T26" fmla="*/ 0 w 530"/>
                <a:gd name="T27" fmla="*/ 281 h 475"/>
                <a:gd name="T28" fmla="*/ 3 w 530"/>
                <a:gd name="T29" fmla="*/ 265 h 475"/>
                <a:gd name="T30" fmla="*/ 12 w 530"/>
                <a:gd name="T31" fmla="*/ 249 h 475"/>
                <a:gd name="T32" fmla="*/ 19 w 530"/>
                <a:gd name="T33" fmla="*/ 234 h 475"/>
                <a:gd name="T34" fmla="*/ 31 w 530"/>
                <a:gd name="T35" fmla="*/ 218 h 475"/>
                <a:gd name="T36" fmla="*/ 47 w 530"/>
                <a:gd name="T37" fmla="*/ 202 h 475"/>
                <a:gd name="T38" fmla="*/ 58 w 530"/>
                <a:gd name="T39" fmla="*/ 186 h 475"/>
                <a:gd name="T40" fmla="*/ 74 w 530"/>
                <a:gd name="T41" fmla="*/ 170 h 475"/>
                <a:gd name="T42" fmla="*/ 90 w 530"/>
                <a:gd name="T43" fmla="*/ 158 h 475"/>
                <a:gd name="T44" fmla="*/ 106 w 530"/>
                <a:gd name="T45" fmla="*/ 142 h 475"/>
                <a:gd name="T46" fmla="*/ 122 w 530"/>
                <a:gd name="T47" fmla="*/ 130 h 475"/>
                <a:gd name="T48" fmla="*/ 137 w 530"/>
                <a:gd name="T49" fmla="*/ 114 h 475"/>
                <a:gd name="T50" fmla="*/ 146 w 530"/>
                <a:gd name="T51" fmla="*/ 107 h 475"/>
                <a:gd name="T52" fmla="*/ 158 w 530"/>
                <a:gd name="T53" fmla="*/ 95 h 475"/>
                <a:gd name="T54" fmla="*/ 178 w 530"/>
                <a:gd name="T55" fmla="*/ 75 h 475"/>
                <a:gd name="T56" fmla="*/ 205 w 530"/>
                <a:gd name="T57" fmla="*/ 51 h 475"/>
                <a:gd name="T58" fmla="*/ 237 w 530"/>
                <a:gd name="T59" fmla="*/ 19 h 475"/>
                <a:gd name="T60" fmla="*/ 248 w 530"/>
                <a:gd name="T61" fmla="*/ 16 h 475"/>
                <a:gd name="T62" fmla="*/ 229 w 530"/>
                <a:gd name="T63" fmla="*/ 56 h 475"/>
                <a:gd name="T64" fmla="*/ 205 w 530"/>
                <a:gd name="T65" fmla="*/ 151 h 475"/>
                <a:gd name="T66" fmla="*/ 213 w 530"/>
                <a:gd name="T67" fmla="*/ 269 h 475"/>
                <a:gd name="T68" fmla="*/ 304 w 530"/>
                <a:gd name="T69" fmla="*/ 380 h 475"/>
                <a:gd name="T70" fmla="*/ 521 w 530"/>
                <a:gd name="T71" fmla="*/ 451 h 4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0"/>
                <a:gd name="T109" fmla="*/ 0 h 475"/>
                <a:gd name="T110" fmla="*/ 530 w 530"/>
                <a:gd name="T111" fmla="*/ 475 h 4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0" h="475">
                  <a:moveTo>
                    <a:pt x="530" y="451"/>
                  </a:moveTo>
                  <a:lnTo>
                    <a:pt x="494" y="459"/>
                  </a:lnTo>
                  <a:lnTo>
                    <a:pt x="459" y="466"/>
                  </a:lnTo>
                  <a:lnTo>
                    <a:pt x="423" y="471"/>
                  </a:lnTo>
                  <a:lnTo>
                    <a:pt x="387" y="475"/>
                  </a:lnTo>
                  <a:lnTo>
                    <a:pt x="352" y="475"/>
                  </a:lnTo>
                  <a:lnTo>
                    <a:pt x="316" y="471"/>
                  </a:lnTo>
                  <a:lnTo>
                    <a:pt x="280" y="466"/>
                  </a:lnTo>
                  <a:lnTo>
                    <a:pt x="245" y="459"/>
                  </a:lnTo>
                  <a:lnTo>
                    <a:pt x="209" y="447"/>
                  </a:lnTo>
                  <a:lnTo>
                    <a:pt x="174" y="435"/>
                  </a:lnTo>
                  <a:lnTo>
                    <a:pt x="150" y="427"/>
                  </a:lnTo>
                  <a:lnTo>
                    <a:pt x="126" y="415"/>
                  </a:lnTo>
                  <a:lnTo>
                    <a:pt x="110" y="408"/>
                  </a:lnTo>
                  <a:lnTo>
                    <a:pt x="90" y="399"/>
                  </a:lnTo>
                  <a:lnTo>
                    <a:pt x="74" y="387"/>
                  </a:lnTo>
                  <a:lnTo>
                    <a:pt x="63" y="380"/>
                  </a:lnTo>
                  <a:lnTo>
                    <a:pt x="47" y="371"/>
                  </a:lnTo>
                  <a:lnTo>
                    <a:pt x="39" y="360"/>
                  </a:lnTo>
                  <a:lnTo>
                    <a:pt x="28" y="352"/>
                  </a:lnTo>
                  <a:lnTo>
                    <a:pt x="19" y="344"/>
                  </a:lnTo>
                  <a:lnTo>
                    <a:pt x="15" y="332"/>
                  </a:lnTo>
                  <a:lnTo>
                    <a:pt x="7" y="325"/>
                  </a:lnTo>
                  <a:lnTo>
                    <a:pt x="3" y="317"/>
                  </a:lnTo>
                  <a:lnTo>
                    <a:pt x="3" y="308"/>
                  </a:lnTo>
                  <a:lnTo>
                    <a:pt x="0" y="301"/>
                  </a:lnTo>
                  <a:lnTo>
                    <a:pt x="0" y="289"/>
                  </a:lnTo>
                  <a:lnTo>
                    <a:pt x="0" y="281"/>
                  </a:lnTo>
                  <a:lnTo>
                    <a:pt x="3" y="273"/>
                  </a:lnTo>
                  <a:lnTo>
                    <a:pt x="3" y="265"/>
                  </a:lnTo>
                  <a:lnTo>
                    <a:pt x="7" y="257"/>
                  </a:lnTo>
                  <a:lnTo>
                    <a:pt x="12" y="249"/>
                  </a:lnTo>
                  <a:lnTo>
                    <a:pt x="15" y="241"/>
                  </a:lnTo>
                  <a:lnTo>
                    <a:pt x="19" y="234"/>
                  </a:lnTo>
                  <a:lnTo>
                    <a:pt x="28" y="225"/>
                  </a:lnTo>
                  <a:lnTo>
                    <a:pt x="31" y="218"/>
                  </a:lnTo>
                  <a:lnTo>
                    <a:pt x="39" y="209"/>
                  </a:lnTo>
                  <a:lnTo>
                    <a:pt x="47" y="202"/>
                  </a:lnTo>
                  <a:lnTo>
                    <a:pt x="51" y="193"/>
                  </a:lnTo>
                  <a:lnTo>
                    <a:pt x="58" y="186"/>
                  </a:lnTo>
                  <a:lnTo>
                    <a:pt x="67" y="178"/>
                  </a:lnTo>
                  <a:lnTo>
                    <a:pt x="74" y="170"/>
                  </a:lnTo>
                  <a:lnTo>
                    <a:pt x="82" y="162"/>
                  </a:lnTo>
                  <a:lnTo>
                    <a:pt x="90" y="158"/>
                  </a:lnTo>
                  <a:lnTo>
                    <a:pt x="98" y="151"/>
                  </a:lnTo>
                  <a:lnTo>
                    <a:pt x="106" y="142"/>
                  </a:lnTo>
                  <a:lnTo>
                    <a:pt x="114" y="135"/>
                  </a:lnTo>
                  <a:lnTo>
                    <a:pt x="122" y="130"/>
                  </a:lnTo>
                  <a:lnTo>
                    <a:pt x="130" y="123"/>
                  </a:lnTo>
                  <a:lnTo>
                    <a:pt x="137" y="114"/>
                  </a:lnTo>
                  <a:lnTo>
                    <a:pt x="142" y="111"/>
                  </a:lnTo>
                  <a:lnTo>
                    <a:pt x="146" y="107"/>
                  </a:lnTo>
                  <a:lnTo>
                    <a:pt x="150" y="103"/>
                  </a:lnTo>
                  <a:lnTo>
                    <a:pt x="158" y="95"/>
                  </a:lnTo>
                  <a:lnTo>
                    <a:pt x="165" y="87"/>
                  </a:lnTo>
                  <a:lnTo>
                    <a:pt x="178" y="75"/>
                  </a:lnTo>
                  <a:lnTo>
                    <a:pt x="190" y="63"/>
                  </a:lnTo>
                  <a:lnTo>
                    <a:pt x="205" y="51"/>
                  </a:lnTo>
                  <a:lnTo>
                    <a:pt x="221" y="35"/>
                  </a:lnTo>
                  <a:lnTo>
                    <a:pt x="237" y="19"/>
                  </a:lnTo>
                  <a:lnTo>
                    <a:pt x="257" y="0"/>
                  </a:lnTo>
                  <a:lnTo>
                    <a:pt x="248" y="16"/>
                  </a:lnTo>
                  <a:lnTo>
                    <a:pt x="245" y="28"/>
                  </a:lnTo>
                  <a:lnTo>
                    <a:pt x="229" y="56"/>
                  </a:lnTo>
                  <a:lnTo>
                    <a:pt x="213" y="98"/>
                  </a:lnTo>
                  <a:lnTo>
                    <a:pt x="205" y="151"/>
                  </a:lnTo>
                  <a:lnTo>
                    <a:pt x="201" y="209"/>
                  </a:lnTo>
                  <a:lnTo>
                    <a:pt x="213" y="269"/>
                  </a:lnTo>
                  <a:lnTo>
                    <a:pt x="248" y="329"/>
                  </a:lnTo>
                  <a:lnTo>
                    <a:pt x="304" y="380"/>
                  </a:lnTo>
                  <a:lnTo>
                    <a:pt x="396" y="424"/>
                  </a:lnTo>
                  <a:lnTo>
                    <a:pt x="521" y="451"/>
                  </a:lnTo>
                  <a:lnTo>
                    <a:pt x="530" y="451"/>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5" name="Freeform 412">
              <a:extLst>
                <a:ext uri="{FF2B5EF4-FFF2-40B4-BE49-F238E27FC236}">
                  <a16:creationId xmlns:a16="http://schemas.microsoft.com/office/drawing/2014/main" id="{B3AD22AF-447A-4E75-9A6A-37AB947A42B1}"/>
                </a:ext>
              </a:extLst>
            </p:cNvPr>
            <p:cNvSpPr>
              <a:spLocks/>
            </p:cNvSpPr>
            <p:nvPr/>
          </p:nvSpPr>
          <p:spPr bwMode="auto">
            <a:xfrm>
              <a:off x="3521" y="2590"/>
              <a:ext cx="96" cy="116"/>
            </a:xfrm>
            <a:custGeom>
              <a:avLst/>
              <a:gdLst>
                <a:gd name="T0" fmla="*/ 320 w 479"/>
                <a:gd name="T1" fmla="*/ 506 h 578"/>
                <a:gd name="T2" fmla="*/ 269 w 479"/>
                <a:gd name="T3" fmla="*/ 372 h 578"/>
                <a:gd name="T4" fmla="*/ 308 w 479"/>
                <a:gd name="T5" fmla="*/ 233 h 578"/>
                <a:gd name="T6" fmla="*/ 384 w 479"/>
                <a:gd name="T7" fmla="*/ 115 h 578"/>
                <a:gd name="T8" fmla="*/ 447 w 479"/>
                <a:gd name="T9" fmla="*/ 43 h 578"/>
                <a:gd name="T10" fmla="*/ 479 w 479"/>
                <a:gd name="T11" fmla="*/ 0 h 578"/>
                <a:gd name="T12" fmla="*/ 392 w 479"/>
                <a:gd name="T13" fmla="*/ 51 h 578"/>
                <a:gd name="T14" fmla="*/ 301 w 479"/>
                <a:gd name="T15" fmla="*/ 99 h 578"/>
                <a:gd name="T16" fmla="*/ 209 w 479"/>
                <a:gd name="T17" fmla="*/ 150 h 578"/>
                <a:gd name="T18" fmla="*/ 111 w 479"/>
                <a:gd name="T19" fmla="*/ 194 h 578"/>
                <a:gd name="T20" fmla="*/ 8 w 479"/>
                <a:gd name="T21" fmla="*/ 238 h 578"/>
                <a:gd name="T22" fmla="*/ 0 w 479"/>
                <a:gd name="T23" fmla="*/ 245 h 578"/>
                <a:gd name="T24" fmla="*/ 0 w 479"/>
                <a:gd name="T25" fmla="*/ 257 h 578"/>
                <a:gd name="T26" fmla="*/ 0 w 479"/>
                <a:gd name="T27" fmla="*/ 273 h 578"/>
                <a:gd name="T28" fmla="*/ 0 w 479"/>
                <a:gd name="T29" fmla="*/ 289 h 578"/>
                <a:gd name="T30" fmla="*/ 8 w 479"/>
                <a:gd name="T31" fmla="*/ 308 h 578"/>
                <a:gd name="T32" fmla="*/ 12 w 479"/>
                <a:gd name="T33" fmla="*/ 333 h 578"/>
                <a:gd name="T34" fmla="*/ 24 w 479"/>
                <a:gd name="T35" fmla="*/ 352 h 578"/>
                <a:gd name="T36" fmla="*/ 31 w 479"/>
                <a:gd name="T37" fmla="*/ 379 h 578"/>
                <a:gd name="T38" fmla="*/ 44 w 479"/>
                <a:gd name="T39" fmla="*/ 403 h 578"/>
                <a:gd name="T40" fmla="*/ 59 w 479"/>
                <a:gd name="T41" fmla="*/ 427 h 578"/>
                <a:gd name="T42" fmla="*/ 75 w 479"/>
                <a:gd name="T43" fmla="*/ 451 h 578"/>
                <a:gd name="T44" fmla="*/ 91 w 479"/>
                <a:gd name="T45" fmla="*/ 474 h 578"/>
                <a:gd name="T46" fmla="*/ 107 w 479"/>
                <a:gd name="T47" fmla="*/ 498 h 578"/>
                <a:gd name="T48" fmla="*/ 127 w 479"/>
                <a:gd name="T49" fmla="*/ 518 h 578"/>
                <a:gd name="T50" fmla="*/ 146 w 479"/>
                <a:gd name="T51" fmla="*/ 537 h 578"/>
                <a:gd name="T52" fmla="*/ 166 w 479"/>
                <a:gd name="T53" fmla="*/ 553 h 578"/>
                <a:gd name="T54" fmla="*/ 186 w 479"/>
                <a:gd name="T55" fmla="*/ 565 h 578"/>
                <a:gd name="T56" fmla="*/ 206 w 479"/>
                <a:gd name="T57" fmla="*/ 574 h 578"/>
                <a:gd name="T58" fmla="*/ 229 w 479"/>
                <a:gd name="T59" fmla="*/ 578 h 578"/>
                <a:gd name="T60" fmla="*/ 257 w 479"/>
                <a:gd name="T61" fmla="*/ 578 h 578"/>
                <a:gd name="T62" fmla="*/ 289 w 479"/>
                <a:gd name="T63" fmla="*/ 578 h 578"/>
                <a:gd name="T64" fmla="*/ 320 w 479"/>
                <a:gd name="T65" fmla="*/ 574 h 578"/>
                <a:gd name="T66" fmla="*/ 352 w 479"/>
                <a:gd name="T67" fmla="*/ 569 h 578"/>
                <a:gd name="T68" fmla="*/ 384 w 479"/>
                <a:gd name="T69" fmla="*/ 565 h 5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9"/>
                <a:gd name="T106" fmla="*/ 0 h 578"/>
                <a:gd name="T107" fmla="*/ 479 w 479"/>
                <a:gd name="T108" fmla="*/ 578 h 5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9" h="578">
                  <a:moveTo>
                    <a:pt x="399" y="562"/>
                  </a:moveTo>
                  <a:lnTo>
                    <a:pt x="320" y="506"/>
                  </a:lnTo>
                  <a:lnTo>
                    <a:pt x="281" y="442"/>
                  </a:lnTo>
                  <a:lnTo>
                    <a:pt x="269" y="372"/>
                  </a:lnTo>
                  <a:lnTo>
                    <a:pt x="281" y="305"/>
                  </a:lnTo>
                  <a:lnTo>
                    <a:pt x="308" y="233"/>
                  </a:lnTo>
                  <a:lnTo>
                    <a:pt x="345" y="169"/>
                  </a:lnTo>
                  <a:lnTo>
                    <a:pt x="384" y="115"/>
                  </a:lnTo>
                  <a:lnTo>
                    <a:pt x="419" y="71"/>
                  </a:lnTo>
                  <a:lnTo>
                    <a:pt x="447" y="43"/>
                  </a:lnTo>
                  <a:lnTo>
                    <a:pt x="459" y="32"/>
                  </a:lnTo>
                  <a:lnTo>
                    <a:pt x="479" y="0"/>
                  </a:lnTo>
                  <a:lnTo>
                    <a:pt x="440" y="23"/>
                  </a:lnTo>
                  <a:lnTo>
                    <a:pt x="392" y="51"/>
                  </a:lnTo>
                  <a:lnTo>
                    <a:pt x="348" y="74"/>
                  </a:lnTo>
                  <a:lnTo>
                    <a:pt x="301" y="99"/>
                  </a:lnTo>
                  <a:lnTo>
                    <a:pt x="257" y="127"/>
                  </a:lnTo>
                  <a:lnTo>
                    <a:pt x="209" y="150"/>
                  </a:lnTo>
                  <a:lnTo>
                    <a:pt x="158" y="169"/>
                  </a:lnTo>
                  <a:lnTo>
                    <a:pt x="111" y="194"/>
                  </a:lnTo>
                  <a:lnTo>
                    <a:pt x="59" y="217"/>
                  </a:lnTo>
                  <a:lnTo>
                    <a:pt x="8" y="238"/>
                  </a:lnTo>
                  <a:lnTo>
                    <a:pt x="4" y="241"/>
                  </a:lnTo>
                  <a:lnTo>
                    <a:pt x="0" y="245"/>
                  </a:lnTo>
                  <a:lnTo>
                    <a:pt x="0" y="252"/>
                  </a:lnTo>
                  <a:lnTo>
                    <a:pt x="0" y="257"/>
                  </a:lnTo>
                  <a:lnTo>
                    <a:pt x="0" y="264"/>
                  </a:lnTo>
                  <a:lnTo>
                    <a:pt x="0" y="273"/>
                  </a:lnTo>
                  <a:lnTo>
                    <a:pt x="0" y="280"/>
                  </a:lnTo>
                  <a:lnTo>
                    <a:pt x="0" y="289"/>
                  </a:lnTo>
                  <a:lnTo>
                    <a:pt x="4" y="301"/>
                  </a:lnTo>
                  <a:lnTo>
                    <a:pt x="8" y="308"/>
                  </a:lnTo>
                  <a:lnTo>
                    <a:pt x="8" y="320"/>
                  </a:lnTo>
                  <a:lnTo>
                    <a:pt x="12" y="333"/>
                  </a:lnTo>
                  <a:lnTo>
                    <a:pt x="16" y="340"/>
                  </a:lnTo>
                  <a:lnTo>
                    <a:pt x="24" y="352"/>
                  </a:lnTo>
                  <a:lnTo>
                    <a:pt x="28" y="363"/>
                  </a:lnTo>
                  <a:lnTo>
                    <a:pt x="31" y="379"/>
                  </a:lnTo>
                  <a:lnTo>
                    <a:pt x="40" y="391"/>
                  </a:lnTo>
                  <a:lnTo>
                    <a:pt x="44" y="403"/>
                  </a:lnTo>
                  <a:lnTo>
                    <a:pt x="51" y="415"/>
                  </a:lnTo>
                  <a:lnTo>
                    <a:pt x="59" y="427"/>
                  </a:lnTo>
                  <a:lnTo>
                    <a:pt x="67" y="439"/>
                  </a:lnTo>
                  <a:lnTo>
                    <a:pt x="75" y="451"/>
                  </a:lnTo>
                  <a:lnTo>
                    <a:pt x="83" y="463"/>
                  </a:lnTo>
                  <a:lnTo>
                    <a:pt x="91" y="474"/>
                  </a:lnTo>
                  <a:lnTo>
                    <a:pt x="99" y="486"/>
                  </a:lnTo>
                  <a:lnTo>
                    <a:pt x="107" y="498"/>
                  </a:lnTo>
                  <a:lnTo>
                    <a:pt x="114" y="510"/>
                  </a:lnTo>
                  <a:lnTo>
                    <a:pt x="127" y="518"/>
                  </a:lnTo>
                  <a:lnTo>
                    <a:pt x="134" y="526"/>
                  </a:lnTo>
                  <a:lnTo>
                    <a:pt x="146" y="537"/>
                  </a:lnTo>
                  <a:lnTo>
                    <a:pt x="154" y="546"/>
                  </a:lnTo>
                  <a:lnTo>
                    <a:pt x="166" y="553"/>
                  </a:lnTo>
                  <a:lnTo>
                    <a:pt x="174" y="558"/>
                  </a:lnTo>
                  <a:lnTo>
                    <a:pt x="186" y="565"/>
                  </a:lnTo>
                  <a:lnTo>
                    <a:pt x="197" y="569"/>
                  </a:lnTo>
                  <a:lnTo>
                    <a:pt x="206" y="574"/>
                  </a:lnTo>
                  <a:lnTo>
                    <a:pt x="218" y="578"/>
                  </a:lnTo>
                  <a:lnTo>
                    <a:pt x="229" y="578"/>
                  </a:lnTo>
                  <a:lnTo>
                    <a:pt x="241" y="578"/>
                  </a:lnTo>
                  <a:lnTo>
                    <a:pt x="257" y="578"/>
                  </a:lnTo>
                  <a:lnTo>
                    <a:pt x="273" y="578"/>
                  </a:lnTo>
                  <a:lnTo>
                    <a:pt x="289" y="578"/>
                  </a:lnTo>
                  <a:lnTo>
                    <a:pt x="304" y="574"/>
                  </a:lnTo>
                  <a:lnTo>
                    <a:pt x="320" y="574"/>
                  </a:lnTo>
                  <a:lnTo>
                    <a:pt x="336" y="569"/>
                  </a:lnTo>
                  <a:lnTo>
                    <a:pt x="352" y="569"/>
                  </a:lnTo>
                  <a:lnTo>
                    <a:pt x="368" y="565"/>
                  </a:lnTo>
                  <a:lnTo>
                    <a:pt x="384" y="565"/>
                  </a:lnTo>
                  <a:lnTo>
                    <a:pt x="399" y="562"/>
                  </a:lnTo>
                  <a:close/>
                </a:path>
              </a:pathLst>
            </a:custGeom>
            <a:solidFill>
              <a:srgbClr val="A58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6" name="Freeform 413">
              <a:extLst>
                <a:ext uri="{FF2B5EF4-FFF2-40B4-BE49-F238E27FC236}">
                  <a16:creationId xmlns:a16="http://schemas.microsoft.com/office/drawing/2014/main" id="{4A237E29-1001-437C-A894-2CE768202E9A}"/>
                </a:ext>
              </a:extLst>
            </p:cNvPr>
            <p:cNvSpPr>
              <a:spLocks/>
            </p:cNvSpPr>
            <p:nvPr/>
          </p:nvSpPr>
          <p:spPr bwMode="auto">
            <a:xfrm>
              <a:off x="794" y="1832"/>
              <a:ext cx="242" cy="120"/>
            </a:xfrm>
            <a:custGeom>
              <a:avLst/>
              <a:gdLst>
                <a:gd name="T0" fmla="*/ 396 w 1211"/>
                <a:gd name="T1" fmla="*/ 562 h 598"/>
                <a:gd name="T2" fmla="*/ 468 w 1211"/>
                <a:gd name="T3" fmla="*/ 519 h 598"/>
                <a:gd name="T4" fmla="*/ 538 w 1211"/>
                <a:gd name="T5" fmla="*/ 479 h 598"/>
                <a:gd name="T6" fmla="*/ 602 w 1211"/>
                <a:gd name="T7" fmla="*/ 447 h 598"/>
                <a:gd name="T8" fmla="*/ 661 w 1211"/>
                <a:gd name="T9" fmla="*/ 419 h 598"/>
                <a:gd name="T10" fmla="*/ 716 w 1211"/>
                <a:gd name="T11" fmla="*/ 396 h 598"/>
                <a:gd name="T12" fmla="*/ 772 w 1211"/>
                <a:gd name="T13" fmla="*/ 373 h 598"/>
                <a:gd name="T14" fmla="*/ 820 w 1211"/>
                <a:gd name="T15" fmla="*/ 352 h 598"/>
                <a:gd name="T16" fmla="*/ 867 w 1211"/>
                <a:gd name="T17" fmla="*/ 333 h 598"/>
                <a:gd name="T18" fmla="*/ 910 w 1211"/>
                <a:gd name="T19" fmla="*/ 313 h 598"/>
                <a:gd name="T20" fmla="*/ 950 w 1211"/>
                <a:gd name="T21" fmla="*/ 297 h 598"/>
                <a:gd name="T22" fmla="*/ 986 w 1211"/>
                <a:gd name="T23" fmla="*/ 273 h 598"/>
                <a:gd name="T24" fmla="*/ 1021 w 1211"/>
                <a:gd name="T25" fmla="*/ 253 h 598"/>
                <a:gd name="T26" fmla="*/ 1053 w 1211"/>
                <a:gd name="T27" fmla="*/ 225 h 598"/>
                <a:gd name="T28" fmla="*/ 1081 w 1211"/>
                <a:gd name="T29" fmla="*/ 202 h 598"/>
                <a:gd name="T30" fmla="*/ 1109 w 1211"/>
                <a:gd name="T31" fmla="*/ 174 h 598"/>
                <a:gd name="T32" fmla="*/ 1132 w 1211"/>
                <a:gd name="T33" fmla="*/ 151 h 598"/>
                <a:gd name="T34" fmla="*/ 1152 w 1211"/>
                <a:gd name="T35" fmla="*/ 127 h 598"/>
                <a:gd name="T36" fmla="*/ 1172 w 1211"/>
                <a:gd name="T37" fmla="*/ 107 h 598"/>
                <a:gd name="T38" fmla="*/ 1184 w 1211"/>
                <a:gd name="T39" fmla="*/ 87 h 598"/>
                <a:gd name="T40" fmla="*/ 1195 w 1211"/>
                <a:gd name="T41" fmla="*/ 67 h 598"/>
                <a:gd name="T42" fmla="*/ 1204 w 1211"/>
                <a:gd name="T43" fmla="*/ 51 h 598"/>
                <a:gd name="T44" fmla="*/ 1207 w 1211"/>
                <a:gd name="T45" fmla="*/ 35 h 598"/>
                <a:gd name="T46" fmla="*/ 1211 w 1211"/>
                <a:gd name="T47" fmla="*/ 24 h 598"/>
                <a:gd name="T48" fmla="*/ 1204 w 1211"/>
                <a:gd name="T49" fmla="*/ 12 h 598"/>
                <a:gd name="T50" fmla="*/ 1195 w 1211"/>
                <a:gd name="T51" fmla="*/ 4 h 598"/>
                <a:gd name="T52" fmla="*/ 1184 w 1211"/>
                <a:gd name="T53" fmla="*/ 0 h 598"/>
                <a:gd name="T54" fmla="*/ 1168 w 1211"/>
                <a:gd name="T55" fmla="*/ 0 h 598"/>
                <a:gd name="T56" fmla="*/ 1148 w 1211"/>
                <a:gd name="T57" fmla="*/ 0 h 598"/>
                <a:gd name="T58" fmla="*/ 1128 w 1211"/>
                <a:gd name="T59" fmla="*/ 0 h 598"/>
                <a:gd name="T60" fmla="*/ 1105 w 1211"/>
                <a:gd name="T61" fmla="*/ 4 h 598"/>
                <a:gd name="T62" fmla="*/ 1084 w 1211"/>
                <a:gd name="T63" fmla="*/ 8 h 598"/>
                <a:gd name="T64" fmla="*/ 1061 w 1211"/>
                <a:gd name="T65" fmla="*/ 12 h 598"/>
                <a:gd name="T66" fmla="*/ 1037 w 1211"/>
                <a:gd name="T67" fmla="*/ 16 h 598"/>
                <a:gd name="T68" fmla="*/ 1014 w 1211"/>
                <a:gd name="T69" fmla="*/ 19 h 598"/>
                <a:gd name="T70" fmla="*/ 994 w 1211"/>
                <a:gd name="T71" fmla="*/ 24 h 598"/>
                <a:gd name="T72" fmla="*/ 978 w 1211"/>
                <a:gd name="T73" fmla="*/ 28 h 598"/>
                <a:gd name="T74" fmla="*/ 966 w 1211"/>
                <a:gd name="T75" fmla="*/ 32 h 598"/>
                <a:gd name="T76" fmla="*/ 954 w 1211"/>
                <a:gd name="T77" fmla="*/ 35 h 598"/>
                <a:gd name="T78" fmla="*/ 938 w 1211"/>
                <a:gd name="T79" fmla="*/ 40 h 598"/>
                <a:gd name="T80" fmla="*/ 910 w 1211"/>
                <a:gd name="T81" fmla="*/ 47 h 598"/>
                <a:gd name="T82" fmla="*/ 867 w 1211"/>
                <a:gd name="T83" fmla="*/ 63 h 598"/>
                <a:gd name="T84" fmla="*/ 808 w 1211"/>
                <a:gd name="T85" fmla="*/ 83 h 598"/>
                <a:gd name="T86" fmla="*/ 741 w 1211"/>
                <a:gd name="T87" fmla="*/ 107 h 598"/>
                <a:gd name="T88" fmla="*/ 661 w 1211"/>
                <a:gd name="T89" fmla="*/ 135 h 598"/>
                <a:gd name="T90" fmla="*/ 574 w 1211"/>
                <a:gd name="T91" fmla="*/ 167 h 598"/>
                <a:gd name="T92" fmla="*/ 487 w 1211"/>
                <a:gd name="T93" fmla="*/ 206 h 598"/>
                <a:gd name="T94" fmla="*/ 392 w 1211"/>
                <a:gd name="T95" fmla="*/ 246 h 598"/>
                <a:gd name="T96" fmla="*/ 297 w 1211"/>
                <a:gd name="T97" fmla="*/ 292 h 598"/>
                <a:gd name="T98" fmla="*/ 206 w 1211"/>
                <a:gd name="T99" fmla="*/ 341 h 598"/>
                <a:gd name="T100" fmla="*/ 115 w 1211"/>
                <a:gd name="T101" fmla="*/ 392 h 598"/>
                <a:gd name="T102" fmla="*/ 28 w 1211"/>
                <a:gd name="T103" fmla="*/ 443 h 5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1"/>
                <a:gd name="T157" fmla="*/ 0 h 598"/>
                <a:gd name="T158" fmla="*/ 1211 w 1211"/>
                <a:gd name="T159" fmla="*/ 598 h 5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1" h="598">
                  <a:moveTo>
                    <a:pt x="345" y="598"/>
                  </a:moveTo>
                  <a:lnTo>
                    <a:pt x="373" y="578"/>
                  </a:lnTo>
                  <a:lnTo>
                    <a:pt x="396" y="562"/>
                  </a:lnTo>
                  <a:lnTo>
                    <a:pt x="420" y="546"/>
                  </a:lnTo>
                  <a:lnTo>
                    <a:pt x="443" y="530"/>
                  </a:lnTo>
                  <a:lnTo>
                    <a:pt x="468" y="519"/>
                  </a:lnTo>
                  <a:lnTo>
                    <a:pt x="491" y="507"/>
                  </a:lnTo>
                  <a:lnTo>
                    <a:pt x="515" y="491"/>
                  </a:lnTo>
                  <a:lnTo>
                    <a:pt x="538" y="479"/>
                  </a:lnTo>
                  <a:lnTo>
                    <a:pt x="558" y="467"/>
                  </a:lnTo>
                  <a:lnTo>
                    <a:pt x="582" y="459"/>
                  </a:lnTo>
                  <a:lnTo>
                    <a:pt x="602" y="447"/>
                  </a:lnTo>
                  <a:lnTo>
                    <a:pt x="621" y="435"/>
                  </a:lnTo>
                  <a:lnTo>
                    <a:pt x="642" y="428"/>
                  </a:lnTo>
                  <a:lnTo>
                    <a:pt x="661" y="419"/>
                  </a:lnTo>
                  <a:lnTo>
                    <a:pt x="681" y="412"/>
                  </a:lnTo>
                  <a:lnTo>
                    <a:pt x="700" y="403"/>
                  </a:lnTo>
                  <a:lnTo>
                    <a:pt x="716" y="396"/>
                  </a:lnTo>
                  <a:lnTo>
                    <a:pt x="737" y="387"/>
                  </a:lnTo>
                  <a:lnTo>
                    <a:pt x="753" y="380"/>
                  </a:lnTo>
                  <a:lnTo>
                    <a:pt x="772" y="373"/>
                  </a:lnTo>
                  <a:lnTo>
                    <a:pt x="788" y="364"/>
                  </a:lnTo>
                  <a:lnTo>
                    <a:pt x="804" y="360"/>
                  </a:lnTo>
                  <a:lnTo>
                    <a:pt x="820" y="352"/>
                  </a:lnTo>
                  <a:lnTo>
                    <a:pt x="836" y="345"/>
                  </a:lnTo>
                  <a:lnTo>
                    <a:pt x="851" y="341"/>
                  </a:lnTo>
                  <a:lnTo>
                    <a:pt x="867" y="333"/>
                  </a:lnTo>
                  <a:lnTo>
                    <a:pt x="878" y="329"/>
                  </a:lnTo>
                  <a:lnTo>
                    <a:pt x="894" y="320"/>
                  </a:lnTo>
                  <a:lnTo>
                    <a:pt x="910" y="313"/>
                  </a:lnTo>
                  <a:lnTo>
                    <a:pt x="922" y="308"/>
                  </a:lnTo>
                  <a:lnTo>
                    <a:pt x="934" y="301"/>
                  </a:lnTo>
                  <a:lnTo>
                    <a:pt x="950" y="297"/>
                  </a:lnTo>
                  <a:lnTo>
                    <a:pt x="962" y="289"/>
                  </a:lnTo>
                  <a:lnTo>
                    <a:pt x="973" y="281"/>
                  </a:lnTo>
                  <a:lnTo>
                    <a:pt x="986" y="273"/>
                  </a:lnTo>
                  <a:lnTo>
                    <a:pt x="998" y="269"/>
                  </a:lnTo>
                  <a:lnTo>
                    <a:pt x="1010" y="262"/>
                  </a:lnTo>
                  <a:lnTo>
                    <a:pt x="1021" y="253"/>
                  </a:lnTo>
                  <a:lnTo>
                    <a:pt x="1029" y="246"/>
                  </a:lnTo>
                  <a:lnTo>
                    <a:pt x="1041" y="234"/>
                  </a:lnTo>
                  <a:lnTo>
                    <a:pt x="1053" y="225"/>
                  </a:lnTo>
                  <a:lnTo>
                    <a:pt x="1061" y="218"/>
                  </a:lnTo>
                  <a:lnTo>
                    <a:pt x="1073" y="209"/>
                  </a:lnTo>
                  <a:lnTo>
                    <a:pt x="1081" y="202"/>
                  </a:lnTo>
                  <a:lnTo>
                    <a:pt x="1089" y="194"/>
                  </a:lnTo>
                  <a:lnTo>
                    <a:pt x="1100" y="183"/>
                  </a:lnTo>
                  <a:lnTo>
                    <a:pt x="1109" y="174"/>
                  </a:lnTo>
                  <a:lnTo>
                    <a:pt x="1116" y="167"/>
                  </a:lnTo>
                  <a:lnTo>
                    <a:pt x="1124" y="158"/>
                  </a:lnTo>
                  <a:lnTo>
                    <a:pt x="1132" y="151"/>
                  </a:lnTo>
                  <a:lnTo>
                    <a:pt x="1140" y="142"/>
                  </a:lnTo>
                  <a:lnTo>
                    <a:pt x="1144" y="135"/>
                  </a:lnTo>
                  <a:lnTo>
                    <a:pt x="1152" y="127"/>
                  </a:lnTo>
                  <a:lnTo>
                    <a:pt x="1160" y="123"/>
                  </a:lnTo>
                  <a:lnTo>
                    <a:pt x="1163" y="114"/>
                  </a:lnTo>
                  <a:lnTo>
                    <a:pt x="1172" y="107"/>
                  </a:lnTo>
                  <a:lnTo>
                    <a:pt x="1176" y="99"/>
                  </a:lnTo>
                  <a:lnTo>
                    <a:pt x="1179" y="95"/>
                  </a:lnTo>
                  <a:lnTo>
                    <a:pt x="1184" y="87"/>
                  </a:lnTo>
                  <a:lnTo>
                    <a:pt x="1188" y="79"/>
                  </a:lnTo>
                  <a:lnTo>
                    <a:pt x="1191" y="75"/>
                  </a:lnTo>
                  <a:lnTo>
                    <a:pt x="1195" y="67"/>
                  </a:lnTo>
                  <a:lnTo>
                    <a:pt x="1200" y="63"/>
                  </a:lnTo>
                  <a:lnTo>
                    <a:pt x="1204" y="56"/>
                  </a:lnTo>
                  <a:lnTo>
                    <a:pt x="1204" y="51"/>
                  </a:lnTo>
                  <a:lnTo>
                    <a:pt x="1207" y="47"/>
                  </a:lnTo>
                  <a:lnTo>
                    <a:pt x="1207" y="44"/>
                  </a:lnTo>
                  <a:lnTo>
                    <a:pt x="1207" y="35"/>
                  </a:lnTo>
                  <a:lnTo>
                    <a:pt x="1207" y="32"/>
                  </a:lnTo>
                  <a:lnTo>
                    <a:pt x="1211" y="28"/>
                  </a:lnTo>
                  <a:lnTo>
                    <a:pt x="1211" y="24"/>
                  </a:lnTo>
                  <a:lnTo>
                    <a:pt x="1207" y="19"/>
                  </a:lnTo>
                  <a:lnTo>
                    <a:pt x="1207" y="16"/>
                  </a:lnTo>
                  <a:lnTo>
                    <a:pt x="1204" y="12"/>
                  </a:lnTo>
                  <a:lnTo>
                    <a:pt x="1204" y="8"/>
                  </a:lnTo>
                  <a:lnTo>
                    <a:pt x="1200" y="8"/>
                  </a:lnTo>
                  <a:lnTo>
                    <a:pt x="1195" y="4"/>
                  </a:lnTo>
                  <a:lnTo>
                    <a:pt x="1191" y="4"/>
                  </a:lnTo>
                  <a:lnTo>
                    <a:pt x="1188" y="0"/>
                  </a:lnTo>
                  <a:lnTo>
                    <a:pt x="1184" y="0"/>
                  </a:lnTo>
                  <a:lnTo>
                    <a:pt x="1179" y="0"/>
                  </a:lnTo>
                  <a:lnTo>
                    <a:pt x="1176" y="0"/>
                  </a:lnTo>
                  <a:lnTo>
                    <a:pt x="1168" y="0"/>
                  </a:lnTo>
                  <a:lnTo>
                    <a:pt x="1163" y="0"/>
                  </a:lnTo>
                  <a:lnTo>
                    <a:pt x="1156" y="0"/>
                  </a:lnTo>
                  <a:lnTo>
                    <a:pt x="1148" y="0"/>
                  </a:lnTo>
                  <a:lnTo>
                    <a:pt x="1144" y="0"/>
                  </a:lnTo>
                  <a:lnTo>
                    <a:pt x="1137" y="0"/>
                  </a:lnTo>
                  <a:lnTo>
                    <a:pt x="1128" y="0"/>
                  </a:lnTo>
                  <a:lnTo>
                    <a:pt x="1121" y="0"/>
                  </a:lnTo>
                  <a:lnTo>
                    <a:pt x="1112" y="0"/>
                  </a:lnTo>
                  <a:lnTo>
                    <a:pt x="1105" y="4"/>
                  </a:lnTo>
                  <a:lnTo>
                    <a:pt x="1100" y="4"/>
                  </a:lnTo>
                  <a:lnTo>
                    <a:pt x="1093" y="4"/>
                  </a:lnTo>
                  <a:lnTo>
                    <a:pt x="1084" y="8"/>
                  </a:lnTo>
                  <a:lnTo>
                    <a:pt x="1077" y="8"/>
                  </a:lnTo>
                  <a:lnTo>
                    <a:pt x="1068" y="8"/>
                  </a:lnTo>
                  <a:lnTo>
                    <a:pt x="1061" y="12"/>
                  </a:lnTo>
                  <a:lnTo>
                    <a:pt x="1053" y="12"/>
                  </a:lnTo>
                  <a:lnTo>
                    <a:pt x="1045" y="12"/>
                  </a:lnTo>
                  <a:lnTo>
                    <a:pt x="1037" y="16"/>
                  </a:lnTo>
                  <a:lnTo>
                    <a:pt x="1029" y="16"/>
                  </a:lnTo>
                  <a:lnTo>
                    <a:pt x="1021" y="19"/>
                  </a:lnTo>
                  <a:lnTo>
                    <a:pt x="1014" y="19"/>
                  </a:lnTo>
                  <a:lnTo>
                    <a:pt x="1010" y="19"/>
                  </a:lnTo>
                  <a:lnTo>
                    <a:pt x="1001" y="24"/>
                  </a:lnTo>
                  <a:lnTo>
                    <a:pt x="994" y="24"/>
                  </a:lnTo>
                  <a:lnTo>
                    <a:pt x="989" y="24"/>
                  </a:lnTo>
                  <a:lnTo>
                    <a:pt x="986" y="28"/>
                  </a:lnTo>
                  <a:lnTo>
                    <a:pt x="978" y="28"/>
                  </a:lnTo>
                  <a:lnTo>
                    <a:pt x="973" y="28"/>
                  </a:lnTo>
                  <a:lnTo>
                    <a:pt x="970" y="32"/>
                  </a:lnTo>
                  <a:lnTo>
                    <a:pt x="966" y="32"/>
                  </a:lnTo>
                  <a:lnTo>
                    <a:pt x="962" y="32"/>
                  </a:lnTo>
                  <a:lnTo>
                    <a:pt x="958" y="35"/>
                  </a:lnTo>
                  <a:lnTo>
                    <a:pt x="954" y="35"/>
                  </a:lnTo>
                  <a:lnTo>
                    <a:pt x="950" y="35"/>
                  </a:lnTo>
                  <a:lnTo>
                    <a:pt x="946" y="35"/>
                  </a:lnTo>
                  <a:lnTo>
                    <a:pt x="938" y="40"/>
                  </a:lnTo>
                  <a:lnTo>
                    <a:pt x="931" y="40"/>
                  </a:lnTo>
                  <a:lnTo>
                    <a:pt x="922" y="44"/>
                  </a:lnTo>
                  <a:lnTo>
                    <a:pt x="910" y="47"/>
                  </a:lnTo>
                  <a:lnTo>
                    <a:pt x="894" y="51"/>
                  </a:lnTo>
                  <a:lnTo>
                    <a:pt x="883" y="56"/>
                  </a:lnTo>
                  <a:lnTo>
                    <a:pt x="867" y="63"/>
                  </a:lnTo>
                  <a:lnTo>
                    <a:pt x="847" y="67"/>
                  </a:lnTo>
                  <a:lnTo>
                    <a:pt x="827" y="75"/>
                  </a:lnTo>
                  <a:lnTo>
                    <a:pt x="808" y="83"/>
                  </a:lnTo>
                  <a:lnTo>
                    <a:pt x="788" y="87"/>
                  </a:lnTo>
                  <a:lnTo>
                    <a:pt x="764" y="99"/>
                  </a:lnTo>
                  <a:lnTo>
                    <a:pt x="741" y="107"/>
                  </a:lnTo>
                  <a:lnTo>
                    <a:pt x="713" y="114"/>
                  </a:lnTo>
                  <a:lnTo>
                    <a:pt x="689" y="127"/>
                  </a:lnTo>
                  <a:lnTo>
                    <a:pt x="661" y="135"/>
                  </a:lnTo>
                  <a:lnTo>
                    <a:pt x="633" y="146"/>
                  </a:lnTo>
                  <a:lnTo>
                    <a:pt x="605" y="158"/>
                  </a:lnTo>
                  <a:lnTo>
                    <a:pt x="574" y="167"/>
                  </a:lnTo>
                  <a:lnTo>
                    <a:pt x="547" y="183"/>
                  </a:lnTo>
                  <a:lnTo>
                    <a:pt x="515" y="194"/>
                  </a:lnTo>
                  <a:lnTo>
                    <a:pt x="487" y="206"/>
                  </a:lnTo>
                  <a:lnTo>
                    <a:pt x="455" y="218"/>
                  </a:lnTo>
                  <a:lnTo>
                    <a:pt x="424" y="234"/>
                  </a:lnTo>
                  <a:lnTo>
                    <a:pt x="392" y="246"/>
                  </a:lnTo>
                  <a:lnTo>
                    <a:pt x="360" y="262"/>
                  </a:lnTo>
                  <a:lnTo>
                    <a:pt x="329" y="278"/>
                  </a:lnTo>
                  <a:lnTo>
                    <a:pt x="297" y="292"/>
                  </a:lnTo>
                  <a:lnTo>
                    <a:pt x="265" y="308"/>
                  </a:lnTo>
                  <a:lnTo>
                    <a:pt x="234" y="324"/>
                  </a:lnTo>
                  <a:lnTo>
                    <a:pt x="206" y="341"/>
                  </a:lnTo>
                  <a:lnTo>
                    <a:pt x="174" y="357"/>
                  </a:lnTo>
                  <a:lnTo>
                    <a:pt x="142" y="373"/>
                  </a:lnTo>
                  <a:lnTo>
                    <a:pt x="115" y="392"/>
                  </a:lnTo>
                  <a:lnTo>
                    <a:pt x="84" y="408"/>
                  </a:lnTo>
                  <a:lnTo>
                    <a:pt x="56" y="428"/>
                  </a:lnTo>
                  <a:lnTo>
                    <a:pt x="28" y="443"/>
                  </a:lnTo>
                  <a:lnTo>
                    <a:pt x="0" y="4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7" name="Freeform 414">
              <a:extLst>
                <a:ext uri="{FF2B5EF4-FFF2-40B4-BE49-F238E27FC236}">
                  <a16:creationId xmlns:a16="http://schemas.microsoft.com/office/drawing/2014/main" id="{CDF32F2C-570B-4F7A-B187-B1E7C3743F29}"/>
                </a:ext>
              </a:extLst>
            </p:cNvPr>
            <p:cNvSpPr>
              <a:spLocks/>
            </p:cNvSpPr>
            <p:nvPr/>
          </p:nvSpPr>
          <p:spPr bwMode="auto">
            <a:xfrm>
              <a:off x="984" y="1773"/>
              <a:ext cx="2871" cy="986"/>
            </a:xfrm>
            <a:custGeom>
              <a:avLst/>
              <a:gdLst>
                <a:gd name="T0" fmla="*/ 14352 w 14352"/>
                <a:gd name="T1" fmla="*/ 3898 h 4930"/>
                <a:gd name="T2" fmla="*/ 13544 w 14352"/>
                <a:gd name="T3" fmla="*/ 4396 h 4930"/>
                <a:gd name="T4" fmla="*/ 13014 w 14352"/>
                <a:gd name="T5" fmla="*/ 4646 h 4930"/>
                <a:gd name="T6" fmla="*/ 12681 w 14352"/>
                <a:gd name="T7" fmla="*/ 4352 h 4930"/>
                <a:gd name="T8" fmla="*/ 13856 w 14352"/>
                <a:gd name="T9" fmla="*/ 3458 h 4930"/>
                <a:gd name="T10" fmla="*/ 13916 w 14352"/>
                <a:gd name="T11" fmla="*/ 2651 h 4930"/>
                <a:gd name="T12" fmla="*/ 12989 w 14352"/>
                <a:gd name="T13" fmla="*/ 3474 h 4930"/>
                <a:gd name="T14" fmla="*/ 12285 w 14352"/>
                <a:gd name="T15" fmla="*/ 3331 h 4930"/>
                <a:gd name="T16" fmla="*/ 12942 w 14352"/>
                <a:gd name="T17" fmla="*/ 2675 h 4930"/>
                <a:gd name="T18" fmla="*/ 11830 w 14352"/>
                <a:gd name="T19" fmla="*/ 2426 h 4930"/>
                <a:gd name="T20" fmla="*/ 10924 w 14352"/>
                <a:gd name="T21" fmla="*/ 3257 h 4930"/>
                <a:gd name="T22" fmla="*/ 10421 w 14352"/>
                <a:gd name="T23" fmla="*/ 3055 h 4930"/>
                <a:gd name="T24" fmla="*/ 11007 w 14352"/>
                <a:gd name="T25" fmla="*/ 2675 h 4930"/>
                <a:gd name="T26" fmla="*/ 11442 w 14352"/>
                <a:gd name="T27" fmla="*/ 1891 h 4930"/>
                <a:gd name="T28" fmla="*/ 11109 w 14352"/>
                <a:gd name="T29" fmla="*/ 1625 h 4930"/>
                <a:gd name="T30" fmla="*/ 9771 w 14352"/>
                <a:gd name="T31" fmla="*/ 1539 h 4930"/>
                <a:gd name="T32" fmla="*/ 9324 w 14352"/>
                <a:gd name="T33" fmla="*/ 2053 h 4930"/>
                <a:gd name="T34" fmla="*/ 9519 w 14352"/>
                <a:gd name="T35" fmla="*/ 2951 h 4930"/>
                <a:gd name="T36" fmla="*/ 9238 w 14352"/>
                <a:gd name="T37" fmla="*/ 3213 h 4930"/>
                <a:gd name="T38" fmla="*/ 9051 w 14352"/>
                <a:gd name="T39" fmla="*/ 2935 h 4930"/>
                <a:gd name="T40" fmla="*/ 9107 w 14352"/>
                <a:gd name="T41" fmla="*/ 2437 h 4930"/>
                <a:gd name="T42" fmla="*/ 8981 w 14352"/>
                <a:gd name="T43" fmla="*/ 2227 h 4930"/>
                <a:gd name="T44" fmla="*/ 8458 w 14352"/>
                <a:gd name="T45" fmla="*/ 2421 h 4930"/>
                <a:gd name="T46" fmla="*/ 7805 w 14352"/>
                <a:gd name="T47" fmla="*/ 2916 h 4930"/>
                <a:gd name="T48" fmla="*/ 7219 w 14352"/>
                <a:gd name="T49" fmla="*/ 3530 h 4930"/>
                <a:gd name="T50" fmla="*/ 6819 w 14352"/>
                <a:gd name="T51" fmla="*/ 3657 h 4930"/>
                <a:gd name="T52" fmla="*/ 6780 w 14352"/>
                <a:gd name="T53" fmla="*/ 3514 h 4930"/>
                <a:gd name="T54" fmla="*/ 7271 w 14352"/>
                <a:gd name="T55" fmla="*/ 3197 h 4930"/>
                <a:gd name="T56" fmla="*/ 7698 w 14352"/>
                <a:gd name="T57" fmla="*/ 2607 h 4930"/>
                <a:gd name="T58" fmla="*/ 8359 w 14352"/>
                <a:gd name="T59" fmla="*/ 2172 h 4930"/>
                <a:gd name="T60" fmla="*/ 9072 w 14352"/>
                <a:gd name="T61" fmla="*/ 1856 h 4930"/>
                <a:gd name="T62" fmla="*/ 9277 w 14352"/>
                <a:gd name="T63" fmla="*/ 1507 h 4930"/>
                <a:gd name="T64" fmla="*/ 5039 w 14352"/>
                <a:gd name="T65" fmla="*/ 917 h 4930"/>
                <a:gd name="T66" fmla="*/ 4377 w 14352"/>
                <a:gd name="T67" fmla="*/ 1310 h 4930"/>
                <a:gd name="T68" fmla="*/ 4227 w 14352"/>
                <a:gd name="T69" fmla="*/ 1135 h 4930"/>
                <a:gd name="T70" fmla="*/ 4655 w 14352"/>
                <a:gd name="T71" fmla="*/ 637 h 4930"/>
                <a:gd name="T72" fmla="*/ 2775 w 14352"/>
                <a:gd name="T73" fmla="*/ 1368 h 4930"/>
                <a:gd name="T74" fmla="*/ 2268 w 14352"/>
                <a:gd name="T75" fmla="*/ 1562 h 4930"/>
                <a:gd name="T76" fmla="*/ 1671 w 14352"/>
                <a:gd name="T77" fmla="*/ 1812 h 4930"/>
                <a:gd name="T78" fmla="*/ 1567 w 14352"/>
                <a:gd name="T79" fmla="*/ 1709 h 4930"/>
                <a:gd name="T80" fmla="*/ 1864 w 14352"/>
                <a:gd name="T81" fmla="*/ 1162 h 4930"/>
                <a:gd name="T82" fmla="*/ 1025 w 14352"/>
                <a:gd name="T83" fmla="*/ 1155 h 4930"/>
                <a:gd name="T84" fmla="*/ 657 w 14352"/>
                <a:gd name="T85" fmla="*/ 1032 h 4930"/>
                <a:gd name="T86" fmla="*/ 930 w 14352"/>
                <a:gd name="T87" fmla="*/ 894 h 4930"/>
                <a:gd name="T88" fmla="*/ 1979 w 14352"/>
                <a:gd name="T89" fmla="*/ 1021 h 4930"/>
                <a:gd name="T90" fmla="*/ 2822 w 14352"/>
                <a:gd name="T91" fmla="*/ 961 h 4930"/>
                <a:gd name="T92" fmla="*/ 3554 w 14352"/>
                <a:gd name="T93" fmla="*/ 451 h 4930"/>
                <a:gd name="T94" fmla="*/ 3456 w 14352"/>
                <a:gd name="T95" fmla="*/ 245 h 4930"/>
                <a:gd name="T96" fmla="*/ 2743 w 14352"/>
                <a:gd name="T97" fmla="*/ 637 h 4930"/>
                <a:gd name="T98" fmla="*/ 2039 w 14352"/>
                <a:gd name="T99" fmla="*/ 699 h 4930"/>
                <a:gd name="T100" fmla="*/ 1414 w 14352"/>
                <a:gd name="T101" fmla="*/ 653 h 4930"/>
                <a:gd name="T102" fmla="*/ 1555 w 14352"/>
                <a:gd name="T103" fmla="*/ 510 h 4930"/>
                <a:gd name="T104" fmla="*/ 2660 w 14352"/>
                <a:gd name="T105" fmla="*/ 359 h 4930"/>
                <a:gd name="T106" fmla="*/ 2731 w 14352"/>
                <a:gd name="T107" fmla="*/ 165 h 4930"/>
                <a:gd name="T108" fmla="*/ 2347 w 14352"/>
                <a:gd name="T109" fmla="*/ 245 h 4930"/>
                <a:gd name="T110" fmla="*/ 1766 w 14352"/>
                <a:gd name="T111" fmla="*/ 375 h 4930"/>
                <a:gd name="T112" fmla="*/ 1836 w 14352"/>
                <a:gd name="T113" fmla="*/ 209 h 4930"/>
                <a:gd name="T114" fmla="*/ 2335 w 14352"/>
                <a:gd name="T115" fmla="*/ 74 h 4930"/>
                <a:gd name="T116" fmla="*/ 2074 w 14352"/>
                <a:gd name="T117" fmla="*/ 23 h 4930"/>
                <a:gd name="T118" fmla="*/ 1386 w 14352"/>
                <a:gd name="T119" fmla="*/ 114 h 4930"/>
                <a:gd name="T120" fmla="*/ 720 w 14352"/>
                <a:gd name="T121" fmla="*/ 201 h 4930"/>
                <a:gd name="T122" fmla="*/ 364 w 14352"/>
                <a:gd name="T123" fmla="*/ 521 h 49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52"/>
                <a:gd name="T187" fmla="*/ 0 h 4930"/>
                <a:gd name="T188" fmla="*/ 14352 w 14352"/>
                <a:gd name="T189" fmla="*/ 4930 h 49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52" h="4930">
                  <a:moveTo>
                    <a:pt x="14014" y="4930"/>
                  </a:moveTo>
                  <a:lnTo>
                    <a:pt x="14035" y="4895"/>
                  </a:lnTo>
                  <a:lnTo>
                    <a:pt x="14058" y="4859"/>
                  </a:lnTo>
                  <a:lnTo>
                    <a:pt x="14078" y="4819"/>
                  </a:lnTo>
                  <a:lnTo>
                    <a:pt x="14093" y="4784"/>
                  </a:lnTo>
                  <a:lnTo>
                    <a:pt x="14114" y="4748"/>
                  </a:lnTo>
                  <a:lnTo>
                    <a:pt x="14130" y="4709"/>
                  </a:lnTo>
                  <a:lnTo>
                    <a:pt x="14146" y="4673"/>
                  </a:lnTo>
                  <a:lnTo>
                    <a:pt x="14162" y="4638"/>
                  </a:lnTo>
                  <a:lnTo>
                    <a:pt x="14177" y="4602"/>
                  </a:lnTo>
                  <a:lnTo>
                    <a:pt x="14188" y="4567"/>
                  </a:lnTo>
                  <a:lnTo>
                    <a:pt x="14204" y="4530"/>
                  </a:lnTo>
                  <a:lnTo>
                    <a:pt x="14216" y="4495"/>
                  </a:lnTo>
                  <a:lnTo>
                    <a:pt x="14229" y="4460"/>
                  </a:lnTo>
                  <a:lnTo>
                    <a:pt x="14241" y="4424"/>
                  </a:lnTo>
                  <a:lnTo>
                    <a:pt x="14248" y="4393"/>
                  </a:lnTo>
                  <a:lnTo>
                    <a:pt x="14260" y="4356"/>
                  </a:lnTo>
                  <a:lnTo>
                    <a:pt x="14268" y="4326"/>
                  </a:lnTo>
                  <a:lnTo>
                    <a:pt x="14276" y="4294"/>
                  </a:lnTo>
                  <a:lnTo>
                    <a:pt x="14284" y="4262"/>
                  </a:lnTo>
                  <a:lnTo>
                    <a:pt x="14292" y="4234"/>
                  </a:lnTo>
                  <a:lnTo>
                    <a:pt x="14299" y="4206"/>
                  </a:lnTo>
                  <a:lnTo>
                    <a:pt x="14304" y="4175"/>
                  </a:lnTo>
                  <a:lnTo>
                    <a:pt x="14312" y="4151"/>
                  </a:lnTo>
                  <a:lnTo>
                    <a:pt x="14315" y="4123"/>
                  </a:lnTo>
                  <a:lnTo>
                    <a:pt x="14320" y="4099"/>
                  </a:lnTo>
                  <a:lnTo>
                    <a:pt x="14324" y="4076"/>
                  </a:lnTo>
                  <a:lnTo>
                    <a:pt x="14331" y="4052"/>
                  </a:lnTo>
                  <a:lnTo>
                    <a:pt x="14331" y="4028"/>
                  </a:lnTo>
                  <a:lnTo>
                    <a:pt x="14336" y="4009"/>
                  </a:lnTo>
                  <a:lnTo>
                    <a:pt x="14339" y="3988"/>
                  </a:lnTo>
                  <a:lnTo>
                    <a:pt x="14343" y="3972"/>
                  </a:lnTo>
                  <a:lnTo>
                    <a:pt x="14343" y="3956"/>
                  </a:lnTo>
                  <a:lnTo>
                    <a:pt x="14347" y="3942"/>
                  </a:lnTo>
                  <a:lnTo>
                    <a:pt x="14347" y="3930"/>
                  </a:lnTo>
                  <a:lnTo>
                    <a:pt x="14347" y="3917"/>
                  </a:lnTo>
                  <a:lnTo>
                    <a:pt x="14352" y="3905"/>
                  </a:lnTo>
                  <a:lnTo>
                    <a:pt x="14352" y="3898"/>
                  </a:lnTo>
                  <a:lnTo>
                    <a:pt x="14352" y="3893"/>
                  </a:lnTo>
                  <a:lnTo>
                    <a:pt x="14352" y="3886"/>
                  </a:lnTo>
                  <a:lnTo>
                    <a:pt x="14339" y="3874"/>
                  </a:lnTo>
                  <a:lnTo>
                    <a:pt x="14324" y="3866"/>
                  </a:lnTo>
                  <a:lnTo>
                    <a:pt x="14308" y="3858"/>
                  </a:lnTo>
                  <a:lnTo>
                    <a:pt x="14292" y="3854"/>
                  </a:lnTo>
                  <a:lnTo>
                    <a:pt x="14276" y="3854"/>
                  </a:lnTo>
                  <a:lnTo>
                    <a:pt x="14257" y="3854"/>
                  </a:lnTo>
                  <a:lnTo>
                    <a:pt x="14236" y="3858"/>
                  </a:lnTo>
                  <a:lnTo>
                    <a:pt x="14216" y="3861"/>
                  </a:lnTo>
                  <a:lnTo>
                    <a:pt x="14193" y="3870"/>
                  </a:lnTo>
                  <a:lnTo>
                    <a:pt x="14173" y="3877"/>
                  </a:lnTo>
                  <a:lnTo>
                    <a:pt x="14149" y="3889"/>
                  </a:lnTo>
                  <a:lnTo>
                    <a:pt x="14125" y="3902"/>
                  </a:lnTo>
                  <a:lnTo>
                    <a:pt x="14102" y="3917"/>
                  </a:lnTo>
                  <a:lnTo>
                    <a:pt x="14078" y="3933"/>
                  </a:lnTo>
                  <a:lnTo>
                    <a:pt x="14054" y="3949"/>
                  </a:lnTo>
                  <a:lnTo>
                    <a:pt x="14026" y="3965"/>
                  </a:lnTo>
                  <a:lnTo>
                    <a:pt x="14003" y="3984"/>
                  </a:lnTo>
                  <a:lnTo>
                    <a:pt x="13975" y="4004"/>
                  </a:lnTo>
                  <a:lnTo>
                    <a:pt x="13951" y="4025"/>
                  </a:lnTo>
                  <a:lnTo>
                    <a:pt x="13924" y="4048"/>
                  </a:lnTo>
                  <a:lnTo>
                    <a:pt x="13896" y="4067"/>
                  </a:lnTo>
                  <a:lnTo>
                    <a:pt x="13872" y="4092"/>
                  </a:lnTo>
                  <a:lnTo>
                    <a:pt x="13845" y="4115"/>
                  </a:lnTo>
                  <a:lnTo>
                    <a:pt x="13817" y="4139"/>
                  </a:lnTo>
                  <a:lnTo>
                    <a:pt x="13794" y="4162"/>
                  </a:lnTo>
                  <a:lnTo>
                    <a:pt x="13766" y="4187"/>
                  </a:lnTo>
                  <a:lnTo>
                    <a:pt x="13741" y="4206"/>
                  </a:lnTo>
                  <a:lnTo>
                    <a:pt x="13718" y="4230"/>
                  </a:lnTo>
                  <a:lnTo>
                    <a:pt x="13694" y="4254"/>
                  </a:lnTo>
                  <a:lnTo>
                    <a:pt x="13671" y="4278"/>
                  </a:lnTo>
                  <a:lnTo>
                    <a:pt x="13646" y="4298"/>
                  </a:lnTo>
                  <a:lnTo>
                    <a:pt x="13623" y="4321"/>
                  </a:lnTo>
                  <a:lnTo>
                    <a:pt x="13603" y="4340"/>
                  </a:lnTo>
                  <a:lnTo>
                    <a:pt x="13579" y="4361"/>
                  </a:lnTo>
                  <a:lnTo>
                    <a:pt x="13560" y="4377"/>
                  </a:lnTo>
                  <a:lnTo>
                    <a:pt x="13544" y="4396"/>
                  </a:lnTo>
                  <a:lnTo>
                    <a:pt x="13524" y="4412"/>
                  </a:lnTo>
                  <a:lnTo>
                    <a:pt x="13508" y="4428"/>
                  </a:lnTo>
                  <a:lnTo>
                    <a:pt x="13493" y="4440"/>
                  </a:lnTo>
                  <a:lnTo>
                    <a:pt x="13477" y="4451"/>
                  </a:lnTo>
                  <a:lnTo>
                    <a:pt x="13465" y="4460"/>
                  </a:lnTo>
                  <a:lnTo>
                    <a:pt x="13456" y="4467"/>
                  </a:lnTo>
                  <a:lnTo>
                    <a:pt x="13445" y="4475"/>
                  </a:lnTo>
                  <a:lnTo>
                    <a:pt x="13433" y="4483"/>
                  </a:lnTo>
                  <a:lnTo>
                    <a:pt x="13421" y="4491"/>
                  </a:lnTo>
                  <a:lnTo>
                    <a:pt x="13409" y="4499"/>
                  </a:lnTo>
                  <a:lnTo>
                    <a:pt x="13398" y="4507"/>
                  </a:lnTo>
                  <a:lnTo>
                    <a:pt x="13385" y="4515"/>
                  </a:lnTo>
                  <a:lnTo>
                    <a:pt x="13373" y="4523"/>
                  </a:lnTo>
                  <a:lnTo>
                    <a:pt x="13361" y="4530"/>
                  </a:lnTo>
                  <a:lnTo>
                    <a:pt x="13345" y="4539"/>
                  </a:lnTo>
                  <a:lnTo>
                    <a:pt x="13334" y="4543"/>
                  </a:lnTo>
                  <a:lnTo>
                    <a:pt x="13322" y="4551"/>
                  </a:lnTo>
                  <a:lnTo>
                    <a:pt x="13310" y="4558"/>
                  </a:lnTo>
                  <a:lnTo>
                    <a:pt x="13294" y="4562"/>
                  </a:lnTo>
                  <a:lnTo>
                    <a:pt x="13283" y="4571"/>
                  </a:lnTo>
                  <a:lnTo>
                    <a:pt x="13267" y="4578"/>
                  </a:lnTo>
                  <a:lnTo>
                    <a:pt x="13255" y="4583"/>
                  </a:lnTo>
                  <a:lnTo>
                    <a:pt x="13239" y="4586"/>
                  </a:lnTo>
                  <a:lnTo>
                    <a:pt x="13227" y="4594"/>
                  </a:lnTo>
                  <a:lnTo>
                    <a:pt x="13211" y="4598"/>
                  </a:lnTo>
                  <a:lnTo>
                    <a:pt x="13195" y="4602"/>
                  </a:lnTo>
                  <a:lnTo>
                    <a:pt x="13183" y="4610"/>
                  </a:lnTo>
                  <a:lnTo>
                    <a:pt x="13167" y="4614"/>
                  </a:lnTo>
                  <a:lnTo>
                    <a:pt x="13152" y="4618"/>
                  </a:lnTo>
                  <a:lnTo>
                    <a:pt x="13140" y="4622"/>
                  </a:lnTo>
                  <a:lnTo>
                    <a:pt x="13125" y="4625"/>
                  </a:lnTo>
                  <a:lnTo>
                    <a:pt x="13109" y="4630"/>
                  </a:lnTo>
                  <a:lnTo>
                    <a:pt x="13093" y="4634"/>
                  </a:lnTo>
                  <a:lnTo>
                    <a:pt x="13077" y="4634"/>
                  </a:lnTo>
                  <a:lnTo>
                    <a:pt x="13061" y="4638"/>
                  </a:lnTo>
                  <a:lnTo>
                    <a:pt x="13045" y="4641"/>
                  </a:lnTo>
                  <a:lnTo>
                    <a:pt x="13030" y="4641"/>
                  </a:lnTo>
                  <a:lnTo>
                    <a:pt x="13014" y="4646"/>
                  </a:lnTo>
                  <a:lnTo>
                    <a:pt x="12998" y="4646"/>
                  </a:lnTo>
                  <a:lnTo>
                    <a:pt x="12982" y="4650"/>
                  </a:lnTo>
                  <a:lnTo>
                    <a:pt x="12966" y="4650"/>
                  </a:lnTo>
                  <a:lnTo>
                    <a:pt x="12950" y="4650"/>
                  </a:lnTo>
                  <a:lnTo>
                    <a:pt x="12935" y="4650"/>
                  </a:lnTo>
                  <a:lnTo>
                    <a:pt x="12919" y="4653"/>
                  </a:lnTo>
                  <a:lnTo>
                    <a:pt x="12907" y="4650"/>
                  </a:lnTo>
                  <a:lnTo>
                    <a:pt x="12898" y="4650"/>
                  </a:lnTo>
                  <a:lnTo>
                    <a:pt x="12887" y="4646"/>
                  </a:lnTo>
                  <a:lnTo>
                    <a:pt x="12875" y="4641"/>
                  </a:lnTo>
                  <a:lnTo>
                    <a:pt x="12866" y="4638"/>
                  </a:lnTo>
                  <a:lnTo>
                    <a:pt x="12855" y="4634"/>
                  </a:lnTo>
                  <a:lnTo>
                    <a:pt x="12843" y="4625"/>
                  </a:lnTo>
                  <a:lnTo>
                    <a:pt x="12835" y="4618"/>
                  </a:lnTo>
                  <a:lnTo>
                    <a:pt x="12824" y="4610"/>
                  </a:lnTo>
                  <a:lnTo>
                    <a:pt x="12815" y="4602"/>
                  </a:lnTo>
                  <a:lnTo>
                    <a:pt x="12803" y="4590"/>
                  </a:lnTo>
                  <a:lnTo>
                    <a:pt x="12796" y="4583"/>
                  </a:lnTo>
                  <a:lnTo>
                    <a:pt x="12787" y="4571"/>
                  </a:lnTo>
                  <a:lnTo>
                    <a:pt x="12776" y="4558"/>
                  </a:lnTo>
                  <a:lnTo>
                    <a:pt x="12768" y="4551"/>
                  </a:lnTo>
                  <a:lnTo>
                    <a:pt x="12760" y="4539"/>
                  </a:lnTo>
                  <a:lnTo>
                    <a:pt x="12752" y="4527"/>
                  </a:lnTo>
                  <a:lnTo>
                    <a:pt x="12744" y="4515"/>
                  </a:lnTo>
                  <a:lnTo>
                    <a:pt x="12736" y="4499"/>
                  </a:lnTo>
                  <a:lnTo>
                    <a:pt x="12729" y="4488"/>
                  </a:lnTo>
                  <a:lnTo>
                    <a:pt x="12725" y="4475"/>
                  </a:lnTo>
                  <a:lnTo>
                    <a:pt x="12716" y="4463"/>
                  </a:lnTo>
                  <a:lnTo>
                    <a:pt x="12713" y="4451"/>
                  </a:lnTo>
                  <a:lnTo>
                    <a:pt x="12704" y="4440"/>
                  </a:lnTo>
                  <a:lnTo>
                    <a:pt x="12701" y="4428"/>
                  </a:lnTo>
                  <a:lnTo>
                    <a:pt x="12697" y="4416"/>
                  </a:lnTo>
                  <a:lnTo>
                    <a:pt x="12693" y="4405"/>
                  </a:lnTo>
                  <a:lnTo>
                    <a:pt x="12689" y="4393"/>
                  </a:lnTo>
                  <a:lnTo>
                    <a:pt x="12685" y="4384"/>
                  </a:lnTo>
                  <a:lnTo>
                    <a:pt x="12685" y="4372"/>
                  </a:lnTo>
                  <a:lnTo>
                    <a:pt x="12681" y="4365"/>
                  </a:lnTo>
                  <a:lnTo>
                    <a:pt x="12681" y="4352"/>
                  </a:lnTo>
                  <a:lnTo>
                    <a:pt x="12677" y="4345"/>
                  </a:lnTo>
                  <a:lnTo>
                    <a:pt x="12677" y="4337"/>
                  </a:lnTo>
                  <a:lnTo>
                    <a:pt x="12677" y="4333"/>
                  </a:lnTo>
                  <a:lnTo>
                    <a:pt x="12677" y="4326"/>
                  </a:lnTo>
                  <a:lnTo>
                    <a:pt x="12681" y="4321"/>
                  </a:lnTo>
                  <a:lnTo>
                    <a:pt x="12681" y="4317"/>
                  </a:lnTo>
                  <a:lnTo>
                    <a:pt x="12685" y="4313"/>
                  </a:lnTo>
                  <a:lnTo>
                    <a:pt x="12689" y="4313"/>
                  </a:lnTo>
                  <a:lnTo>
                    <a:pt x="12741" y="4289"/>
                  </a:lnTo>
                  <a:lnTo>
                    <a:pt x="12787" y="4270"/>
                  </a:lnTo>
                  <a:lnTo>
                    <a:pt x="12839" y="4246"/>
                  </a:lnTo>
                  <a:lnTo>
                    <a:pt x="12887" y="4222"/>
                  </a:lnTo>
                  <a:lnTo>
                    <a:pt x="12935" y="4199"/>
                  </a:lnTo>
                  <a:lnTo>
                    <a:pt x="12982" y="4175"/>
                  </a:lnTo>
                  <a:lnTo>
                    <a:pt x="13025" y="4151"/>
                  </a:lnTo>
                  <a:lnTo>
                    <a:pt x="13072" y="4123"/>
                  </a:lnTo>
                  <a:lnTo>
                    <a:pt x="13116" y="4099"/>
                  </a:lnTo>
                  <a:lnTo>
                    <a:pt x="13160" y="4072"/>
                  </a:lnTo>
                  <a:lnTo>
                    <a:pt x="13204" y="4044"/>
                  </a:lnTo>
                  <a:lnTo>
                    <a:pt x="13243" y="4020"/>
                  </a:lnTo>
                  <a:lnTo>
                    <a:pt x="13283" y="3993"/>
                  </a:lnTo>
                  <a:lnTo>
                    <a:pt x="13326" y="3965"/>
                  </a:lnTo>
                  <a:lnTo>
                    <a:pt x="13361" y="3933"/>
                  </a:lnTo>
                  <a:lnTo>
                    <a:pt x="13401" y="3905"/>
                  </a:lnTo>
                  <a:lnTo>
                    <a:pt x="13440" y="3877"/>
                  </a:lnTo>
                  <a:lnTo>
                    <a:pt x="13477" y="3847"/>
                  </a:lnTo>
                  <a:lnTo>
                    <a:pt x="13512" y="3815"/>
                  </a:lnTo>
                  <a:lnTo>
                    <a:pt x="13548" y="3787"/>
                  </a:lnTo>
                  <a:lnTo>
                    <a:pt x="13579" y="3755"/>
                  </a:lnTo>
                  <a:lnTo>
                    <a:pt x="13615" y="3724"/>
                  </a:lnTo>
                  <a:lnTo>
                    <a:pt x="13646" y="3692"/>
                  </a:lnTo>
                  <a:lnTo>
                    <a:pt x="13678" y="3660"/>
                  </a:lnTo>
                  <a:lnTo>
                    <a:pt x="13710" y="3629"/>
                  </a:lnTo>
                  <a:lnTo>
                    <a:pt x="13741" y="3593"/>
                  </a:lnTo>
                  <a:lnTo>
                    <a:pt x="13769" y="3562"/>
                  </a:lnTo>
                  <a:lnTo>
                    <a:pt x="13801" y="3525"/>
                  </a:lnTo>
                  <a:lnTo>
                    <a:pt x="13829" y="3493"/>
                  </a:lnTo>
                  <a:lnTo>
                    <a:pt x="13856" y="3458"/>
                  </a:lnTo>
                  <a:lnTo>
                    <a:pt x="13884" y="3423"/>
                  </a:lnTo>
                  <a:lnTo>
                    <a:pt x="13908" y="3391"/>
                  </a:lnTo>
                  <a:lnTo>
                    <a:pt x="13935" y="3356"/>
                  </a:lnTo>
                  <a:lnTo>
                    <a:pt x="13959" y="3320"/>
                  </a:lnTo>
                  <a:lnTo>
                    <a:pt x="13983" y="3284"/>
                  </a:lnTo>
                  <a:lnTo>
                    <a:pt x="14007" y="3248"/>
                  </a:lnTo>
                  <a:lnTo>
                    <a:pt x="14030" y="3209"/>
                  </a:lnTo>
                  <a:lnTo>
                    <a:pt x="14051" y="3173"/>
                  </a:lnTo>
                  <a:lnTo>
                    <a:pt x="14074" y="3138"/>
                  </a:lnTo>
                  <a:lnTo>
                    <a:pt x="14093" y="3098"/>
                  </a:lnTo>
                  <a:lnTo>
                    <a:pt x="14102" y="3086"/>
                  </a:lnTo>
                  <a:lnTo>
                    <a:pt x="14106" y="3074"/>
                  </a:lnTo>
                  <a:lnTo>
                    <a:pt x="14109" y="3058"/>
                  </a:lnTo>
                  <a:lnTo>
                    <a:pt x="14109" y="3046"/>
                  </a:lnTo>
                  <a:lnTo>
                    <a:pt x="14114" y="3030"/>
                  </a:lnTo>
                  <a:lnTo>
                    <a:pt x="14114" y="3016"/>
                  </a:lnTo>
                  <a:lnTo>
                    <a:pt x="14114" y="3000"/>
                  </a:lnTo>
                  <a:lnTo>
                    <a:pt x="14109" y="2984"/>
                  </a:lnTo>
                  <a:lnTo>
                    <a:pt x="14106" y="2967"/>
                  </a:lnTo>
                  <a:lnTo>
                    <a:pt x="14106" y="2951"/>
                  </a:lnTo>
                  <a:lnTo>
                    <a:pt x="14098" y="2935"/>
                  </a:lnTo>
                  <a:lnTo>
                    <a:pt x="14093" y="2916"/>
                  </a:lnTo>
                  <a:lnTo>
                    <a:pt x="14086" y="2900"/>
                  </a:lnTo>
                  <a:lnTo>
                    <a:pt x="14082" y="2884"/>
                  </a:lnTo>
                  <a:lnTo>
                    <a:pt x="14074" y="2865"/>
                  </a:lnTo>
                  <a:lnTo>
                    <a:pt x="14062" y="2849"/>
                  </a:lnTo>
                  <a:lnTo>
                    <a:pt x="14054" y="2829"/>
                  </a:lnTo>
                  <a:lnTo>
                    <a:pt x="14046" y="2813"/>
                  </a:lnTo>
                  <a:lnTo>
                    <a:pt x="14035" y="2798"/>
                  </a:lnTo>
                  <a:lnTo>
                    <a:pt x="14023" y="2778"/>
                  </a:lnTo>
                  <a:lnTo>
                    <a:pt x="14011" y="2762"/>
                  </a:lnTo>
                  <a:lnTo>
                    <a:pt x="13998" y="2746"/>
                  </a:lnTo>
                  <a:lnTo>
                    <a:pt x="13987" y="2730"/>
                  </a:lnTo>
                  <a:lnTo>
                    <a:pt x="13971" y="2715"/>
                  </a:lnTo>
                  <a:lnTo>
                    <a:pt x="13959" y="2699"/>
                  </a:lnTo>
                  <a:lnTo>
                    <a:pt x="13943" y="2683"/>
                  </a:lnTo>
                  <a:lnTo>
                    <a:pt x="13931" y="2667"/>
                  </a:lnTo>
                  <a:lnTo>
                    <a:pt x="13916" y="2651"/>
                  </a:lnTo>
                  <a:lnTo>
                    <a:pt x="13900" y="2639"/>
                  </a:lnTo>
                  <a:lnTo>
                    <a:pt x="13884" y="2627"/>
                  </a:lnTo>
                  <a:lnTo>
                    <a:pt x="13868" y="2611"/>
                  </a:lnTo>
                  <a:lnTo>
                    <a:pt x="13852" y="2599"/>
                  </a:lnTo>
                  <a:lnTo>
                    <a:pt x="13836" y="2592"/>
                  </a:lnTo>
                  <a:lnTo>
                    <a:pt x="13820" y="2579"/>
                  </a:lnTo>
                  <a:lnTo>
                    <a:pt x="13805" y="2572"/>
                  </a:lnTo>
                  <a:lnTo>
                    <a:pt x="13789" y="2560"/>
                  </a:lnTo>
                  <a:lnTo>
                    <a:pt x="13773" y="2551"/>
                  </a:lnTo>
                  <a:lnTo>
                    <a:pt x="13753" y="2548"/>
                  </a:lnTo>
                  <a:lnTo>
                    <a:pt x="13738" y="2540"/>
                  </a:lnTo>
                  <a:lnTo>
                    <a:pt x="13722" y="2537"/>
                  </a:lnTo>
                  <a:lnTo>
                    <a:pt x="13706" y="2572"/>
                  </a:lnTo>
                  <a:lnTo>
                    <a:pt x="13690" y="2611"/>
                  </a:lnTo>
                  <a:lnTo>
                    <a:pt x="13671" y="2651"/>
                  </a:lnTo>
                  <a:lnTo>
                    <a:pt x="13651" y="2690"/>
                  </a:lnTo>
                  <a:lnTo>
                    <a:pt x="13630" y="2734"/>
                  </a:lnTo>
                  <a:lnTo>
                    <a:pt x="13611" y="2773"/>
                  </a:lnTo>
                  <a:lnTo>
                    <a:pt x="13588" y="2813"/>
                  </a:lnTo>
                  <a:lnTo>
                    <a:pt x="13563" y="2852"/>
                  </a:lnTo>
                  <a:lnTo>
                    <a:pt x="13540" y="2893"/>
                  </a:lnTo>
                  <a:lnTo>
                    <a:pt x="13516" y="2935"/>
                  </a:lnTo>
                  <a:lnTo>
                    <a:pt x="13488" y="2975"/>
                  </a:lnTo>
                  <a:lnTo>
                    <a:pt x="13461" y="3016"/>
                  </a:lnTo>
                  <a:lnTo>
                    <a:pt x="13433" y="3055"/>
                  </a:lnTo>
                  <a:lnTo>
                    <a:pt x="13401" y="3094"/>
                  </a:lnTo>
                  <a:lnTo>
                    <a:pt x="13373" y="3130"/>
                  </a:lnTo>
                  <a:lnTo>
                    <a:pt x="13342" y="3169"/>
                  </a:lnTo>
                  <a:lnTo>
                    <a:pt x="13310" y="3205"/>
                  </a:lnTo>
                  <a:lnTo>
                    <a:pt x="13278" y="3241"/>
                  </a:lnTo>
                  <a:lnTo>
                    <a:pt x="13243" y="3273"/>
                  </a:lnTo>
                  <a:lnTo>
                    <a:pt x="13211" y="3308"/>
                  </a:lnTo>
                  <a:lnTo>
                    <a:pt x="13176" y="3340"/>
                  </a:lnTo>
                  <a:lnTo>
                    <a:pt x="13140" y="3368"/>
                  </a:lnTo>
                  <a:lnTo>
                    <a:pt x="13104" y="3398"/>
                  </a:lnTo>
                  <a:lnTo>
                    <a:pt x="13065" y="3426"/>
                  </a:lnTo>
                  <a:lnTo>
                    <a:pt x="13030" y="3451"/>
                  </a:lnTo>
                  <a:lnTo>
                    <a:pt x="12989" y="3474"/>
                  </a:lnTo>
                  <a:lnTo>
                    <a:pt x="12954" y="3493"/>
                  </a:lnTo>
                  <a:lnTo>
                    <a:pt x="12914" y="3514"/>
                  </a:lnTo>
                  <a:lnTo>
                    <a:pt x="12875" y="3530"/>
                  </a:lnTo>
                  <a:lnTo>
                    <a:pt x="12835" y="3546"/>
                  </a:lnTo>
                  <a:lnTo>
                    <a:pt x="12796" y="3557"/>
                  </a:lnTo>
                  <a:lnTo>
                    <a:pt x="12757" y="3569"/>
                  </a:lnTo>
                  <a:lnTo>
                    <a:pt x="12716" y="3577"/>
                  </a:lnTo>
                  <a:lnTo>
                    <a:pt x="12677" y="3581"/>
                  </a:lnTo>
                  <a:lnTo>
                    <a:pt x="12634" y="3581"/>
                  </a:lnTo>
                  <a:lnTo>
                    <a:pt x="12593" y="3581"/>
                  </a:lnTo>
                  <a:lnTo>
                    <a:pt x="12554" y="3577"/>
                  </a:lnTo>
                  <a:lnTo>
                    <a:pt x="12514" y="3569"/>
                  </a:lnTo>
                  <a:lnTo>
                    <a:pt x="12471" y="3557"/>
                  </a:lnTo>
                  <a:lnTo>
                    <a:pt x="12431" y="3541"/>
                  </a:lnTo>
                  <a:lnTo>
                    <a:pt x="12408" y="3534"/>
                  </a:lnTo>
                  <a:lnTo>
                    <a:pt x="12388" y="3525"/>
                  </a:lnTo>
                  <a:lnTo>
                    <a:pt x="12368" y="3514"/>
                  </a:lnTo>
                  <a:lnTo>
                    <a:pt x="12352" y="3506"/>
                  </a:lnTo>
                  <a:lnTo>
                    <a:pt x="12336" y="3498"/>
                  </a:lnTo>
                  <a:lnTo>
                    <a:pt x="12321" y="3486"/>
                  </a:lnTo>
                  <a:lnTo>
                    <a:pt x="12308" y="3479"/>
                  </a:lnTo>
                  <a:lnTo>
                    <a:pt x="12297" y="3470"/>
                  </a:lnTo>
                  <a:lnTo>
                    <a:pt x="12289" y="3458"/>
                  </a:lnTo>
                  <a:lnTo>
                    <a:pt x="12281" y="3451"/>
                  </a:lnTo>
                  <a:lnTo>
                    <a:pt x="12273" y="3442"/>
                  </a:lnTo>
                  <a:lnTo>
                    <a:pt x="12269" y="3435"/>
                  </a:lnTo>
                  <a:lnTo>
                    <a:pt x="12266" y="3423"/>
                  </a:lnTo>
                  <a:lnTo>
                    <a:pt x="12262" y="3414"/>
                  </a:lnTo>
                  <a:lnTo>
                    <a:pt x="12262" y="3407"/>
                  </a:lnTo>
                  <a:lnTo>
                    <a:pt x="12262" y="3398"/>
                  </a:lnTo>
                  <a:lnTo>
                    <a:pt x="12262" y="3391"/>
                  </a:lnTo>
                  <a:lnTo>
                    <a:pt x="12262" y="3379"/>
                  </a:lnTo>
                  <a:lnTo>
                    <a:pt x="12266" y="3371"/>
                  </a:lnTo>
                  <a:lnTo>
                    <a:pt x="12266" y="3363"/>
                  </a:lnTo>
                  <a:lnTo>
                    <a:pt x="12269" y="3356"/>
                  </a:lnTo>
                  <a:lnTo>
                    <a:pt x="12273" y="3347"/>
                  </a:lnTo>
                  <a:lnTo>
                    <a:pt x="12281" y="3340"/>
                  </a:lnTo>
                  <a:lnTo>
                    <a:pt x="12285" y="3331"/>
                  </a:lnTo>
                  <a:lnTo>
                    <a:pt x="12294" y="3324"/>
                  </a:lnTo>
                  <a:lnTo>
                    <a:pt x="12297" y="3315"/>
                  </a:lnTo>
                  <a:lnTo>
                    <a:pt x="12305" y="3308"/>
                  </a:lnTo>
                  <a:lnTo>
                    <a:pt x="12313" y="3300"/>
                  </a:lnTo>
                  <a:lnTo>
                    <a:pt x="12321" y="3292"/>
                  </a:lnTo>
                  <a:lnTo>
                    <a:pt x="12329" y="3284"/>
                  </a:lnTo>
                  <a:lnTo>
                    <a:pt x="12336" y="3280"/>
                  </a:lnTo>
                  <a:lnTo>
                    <a:pt x="12345" y="3273"/>
                  </a:lnTo>
                  <a:lnTo>
                    <a:pt x="12352" y="3264"/>
                  </a:lnTo>
                  <a:lnTo>
                    <a:pt x="12361" y="3257"/>
                  </a:lnTo>
                  <a:lnTo>
                    <a:pt x="12368" y="3252"/>
                  </a:lnTo>
                  <a:lnTo>
                    <a:pt x="12376" y="3245"/>
                  </a:lnTo>
                  <a:lnTo>
                    <a:pt x="12384" y="3236"/>
                  </a:lnTo>
                  <a:lnTo>
                    <a:pt x="12388" y="3229"/>
                  </a:lnTo>
                  <a:lnTo>
                    <a:pt x="12396" y="3225"/>
                  </a:lnTo>
                  <a:lnTo>
                    <a:pt x="12403" y="3217"/>
                  </a:lnTo>
                  <a:lnTo>
                    <a:pt x="12408" y="3213"/>
                  </a:lnTo>
                  <a:lnTo>
                    <a:pt x="12412" y="3209"/>
                  </a:lnTo>
                  <a:lnTo>
                    <a:pt x="12424" y="3197"/>
                  </a:lnTo>
                  <a:lnTo>
                    <a:pt x="12435" y="3185"/>
                  </a:lnTo>
                  <a:lnTo>
                    <a:pt x="12451" y="3169"/>
                  </a:lnTo>
                  <a:lnTo>
                    <a:pt x="12471" y="3153"/>
                  </a:lnTo>
                  <a:lnTo>
                    <a:pt x="12491" y="3130"/>
                  </a:lnTo>
                  <a:lnTo>
                    <a:pt x="12514" y="3110"/>
                  </a:lnTo>
                  <a:lnTo>
                    <a:pt x="12539" y="3086"/>
                  </a:lnTo>
                  <a:lnTo>
                    <a:pt x="12562" y="3058"/>
                  </a:lnTo>
                  <a:lnTo>
                    <a:pt x="12590" y="3030"/>
                  </a:lnTo>
                  <a:lnTo>
                    <a:pt x="12621" y="3003"/>
                  </a:lnTo>
                  <a:lnTo>
                    <a:pt x="12649" y="2975"/>
                  </a:lnTo>
                  <a:lnTo>
                    <a:pt x="12681" y="2944"/>
                  </a:lnTo>
                  <a:lnTo>
                    <a:pt x="12713" y="2912"/>
                  </a:lnTo>
                  <a:lnTo>
                    <a:pt x="12744" y="2877"/>
                  </a:lnTo>
                  <a:lnTo>
                    <a:pt x="12780" y="2845"/>
                  </a:lnTo>
                  <a:lnTo>
                    <a:pt x="12812" y="2810"/>
                  </a:lnTo>
                  <a:lnTo>
                    <a:pt x="12843" y="2778"/>
                  </a:lnTo>
                  <a:lnTo>
                    <a:pt x="12879" y="2742"/>
                  </a:lnTo>
                  <a:lnTo>
                    <a:pt x="12910" y="2710"/>
                  </a:lnTo>
                  <a:lnTo>
                    <a:pt x="12942" y="2675"/>
                  </a:lnTo>
                  <a:lnTo>
                    <a:pt x="12974" y="2643"/>
                  </a:lnTo>
                  <a:lnTo>
                    <a:pt x="13005" y="2607"/>
                  </a:lnTo>
                  <a:lnTo>
                    <a:pt x="13033" y="2576"/>
                  </a:lnTo>
                  <a:lnTo>
                    <a:pt x="13061" y="2544"/>
                  </a:lnTo>
                  <a:lnTo>
                    <a:pt x="13088" y="2512"/>
                  </a:lnTo>
                  <a:lnTo>
                    <a:pt x="13116" y="2484"/>
                  </a:lnTo>
                  <a:lnTo>
                    <a:pt x="13140" y="2456"/>
                  </a:lnTo>
                  <a:lnTo>
                    <a:pt x="13160" y="2429"/>
                  </a:lnTo>
                  <a:lnTo>
                    <a:pt x="13180" y="2405"/>
                  </a:lnTo>
                  <a:lnTo>
                    <a:pt x="13199" y="2382"/>
                  </a:lnTo>
                  <a:lnTo>
                    <a:pt x="13215" y="2358"/>
                  </a:lnTo>
                  <a:lnTo>
                    <a:pt x="13227" y="2342"/>
                  </a:lnTo>
                  <a:lnTo>
                    <a:pt x="13235" y="2322"/>
                  </a:lnTo>
                  <a:lnTo>
                    <a:pt x="13243" y="2306"/>
                  </a:lnTo>
                  <a:lnTo>
                    <a:pt x="13247" y="2294"/>
                  </a:lnTo>
                  <a:lnTo>
                    <a:pt x="13251" y="2287"/>
                  </a:lnTo>
                  <a:lnTo>
                    <a:pt x="13247" y="2279"/>
                  </a:lnTo>
                  <a:lnTo>
                    <a:pt x="13243" y="2275"/>
                  </a:lnTo>
                  <a:lnTo>
                    <a:pt x="12665" y="2058"/>
                  </a:lnTo>
                  <a:lnTo>
                    <a:pt x="12602" y="2061"/>
                  </a:lnTo>
                  <a:lnTo>
                    <a:pt x="12542" y="2065"/>
                  </a:lnTo>
                  <a:lnTo>
                    <a:pt x="12487" y="2074"/>
                  </a:lnTo>
                  <a:lnTo>
                    <a:pt x="12431" y="2081"/>
                  </a:lnTo>
                  <a:lnTo>
                    <a:pt x="12380" y="2093"/>
                  </a:lnTo>
                  <a:lnTo>
                    <a:pt x="12329" y="2104"/>
                  </a:lnTo>
                  <a:lnTo>
                    <a:pt x="12281" y="2120"/>
                  </a:lnTo>
                  <a:lnTo>
                    <a:pt x="12234" y="2136"/>
                  </a:lnTo>
                  <a:lnTo>
                    <a:pt x="12190" y="2157"/>
                  </a:lnTo>
                  <a:lnTo>
                    <a:pt x="12151" y="2176"/>
                  </a:lnTo>
                  <a:lnTo>
                    <a:pt x="12107" y="2199"/>
                  </a:lnTo>
                  <a:lnTo>
                    <a:pt x="12067" y="2224"/>
                  </a:lnTo>
                  <a:lnTo>
                    <a:pt x="12032" y="2247"/>
                  </a:lnTo>
                  <a:lnTo>
                    <a:pt x="11996" y="2275"/>
                  </a:lnTo>
                  <a:lnTo>
                    <a:pt x="11961" y="2303"/>
                  </a:lnTo>
                  <a:lnTo>
                    <a:pt x="11925" y="2334"/>
                  </a:lnTo>
                  <a:lnTo>
                    <a:pt x="11893" y="2362"/>
                  </a:lnTo>
                  <a:lnTo>
                    <a:pt x="11861" y="2394"/>
                  </a:lnTo>
                  <a:lnTo>
                    <a:pt x="11830" y="2426"/>
                  </a:lnTo>
                  <a:lnTo>
                    <a:pt x="11798" y="2456"/>
                  </a:lnTo>
                  <a:lnTo>
                    <a:pt x="11766" y="2493"/>
                  </a:lnTo>
                  <a:lnTo>
                    <a:pt x="11739" y="2528"/>
                  </a:lnTo>
                  <a:lnTo>
                    <a:pt x="11708" y="2560"/>
                  </a:lnTo>
                  <a:lnTo>
                    <a:pt x="11680" y="2595"/>
                  </a:lnTo>
                  <a:lnTo>
                    <a:pt x="11648" y="2631"/>
                  </a:lnTo>
                  <a:lnTo>
                    <a:pt x="11620" y="2667"/>
                  </a:lnTo>
                  <a:lnTo>
                    <a:pt x="11588" y="2702"/>
                  </a:lnTo>
                  <a:lnTo>
                    <a:pt x="11561" y="2738"/>
                  </a:lnTo>
                  <a:lnTo>
                    <a:pt x="11530" y="2778"/>
                  </a:lnTo>
                  <a:lnTo>
                    <a:pt x="11502" y="2813"/>
                  </a:lnTo>
                  <a:lnTo>
                    <a:pt x="11470" y="2849"/>
                  </a:lnTo>
                  <a:lnTo>
                    <a:pt x="11438" y="2884"/>
                  </a:lnTo>
                  <a:lnTo>
                    <a:pt x="11403" y="2916"/>
                  </a:lnTo>
                  <a:lnTo>
                    <a:pt x="11371" y="2951"/>
                  </a:lnTo>
                  <a:lnTo>
                    <a:pt x="11335" y="2988"/>
                  </a:lnTo>
                  <a:lnTo>
                    <a:pt x="11299" y="3019"/>
                  </a:lnTo>
                  <a:lnTo>
                    <a:pt x="11264" y="3051"/>
                  </a:lnTo>
                  <a:lnTo>
                    <a:pt x="11225" y="3083"/>
                  </a:lnTo>
                  <a:lnTo>
                    <a:pt x="11185" y="3110"/>
                  </a:lnTo>
                  <a:lnTo>
                    <a:pt x="11141" y="3138"/>
                  </a:lnTo>
                  <a:lnTo>
                    <a:pt x="11134" y="3146"/>
                  </a:lnTo>
                  <a:lnTo>
                    <a:pt x="11125" y="3153"/>
                  </a:lnTo>
                  <a:lnTo>
                    <a:pt x="11114" y="3157"/>
                  </a:lnTo>
                  <a:lnTo>
                    <a:pt x="11102" y="3166"/>
                  </a:lnTo>
                  <a:lnTo>
                    <a:pt x="11090" y="3173"/>
                  </a:lnTo>
                  <a:lnTo>
                    <a:pt x="11078" y="3181"/>
                  </a:lnTo>
                  <a:lnTo>
                    <a:pt x="11067" y="3189"/>
                  </a:lnTo>
                  <a:lnTo>
                    <a:pt x="11054" y="3193"/>
                  </a:lnTo>
                  <a:lnTo>
                    <a:pt x="11042" y="3201"/>
                  </a:lnTo>
                  <a:lnTo>
                    <a:pt x="11026" y="3209"/>
                  </a:lnTo>
                  <a:lnTo>
                    <a:pt x="11014" y="3217"/>
                  </a:lnTo>
                  <a:lnTo>
                    <a:pt x="10998" y="3225"/>
                  </a:lnTo>
                  <a:lnTo>
                    <a:pt x="10983" y="3233"/>
                  </a:lnTo>
                  <a:lnTo>
                    <a:pt x="10972" y="3236"/>
                  </a:lnTo>
                  <a:lnTo>
                    <a:pt x="10956" y="3245"/>
                  </a:lnTo>
                  <a:lnTo>
                    <a:pt x="10940" y="3252"/>
                  </a:lnTo>
                  <a:lnTo>
                    <a:pt x="10924" y="3257"/>
                  </a:lnTo>
                  <a:lnTo>
                    <a:pt x="10903" y="3264"/>
                  </a:lnTo>
                  <a:lnTo>
                    <a:pt x="10888" y="3268"/>
                  </a:lnTo>
                  <a:lnTo>
                    <a:pt x="10872" y="3273"/>
                  </a:lnTo>
                  <a:lnTo>
                    <a:pt x="10852" y="3276"/>
                  </a:lnTo>
                  <a:lnTo>
                    <a:pt x="10836" y="3280"/>
                  </a:lnTo>
                  <a:lnTo>
                    <a:pt x="10817" y="3284"/>
                  </a:lnTo>
                  <a:lnTo>
                    <a:pt x="10801" y="3289"/>
                  </a:lnTo>
                  <a:lnTo>
                    <a:pt x="10781" y="3289"/>
                  </a:lnTo>
                  <a:lnTo>
                    <a:pt x="10761" y="3292"/>
                  </a:lnTo>
                  <a:lnTo>
                    <a:pt x="10741" y="3292"/>
                  </a:lnTo>
                  <a:lnTo>
                    <a:pt x="10726" y="3292"/>
                  </a:lnTo>
                  <a:lnTo>
                    <a:pt x="10706" y="3292"/>
                  </a:lnTo>
                  <a:lnTo>
                    <a:pt x="10686" y="3289"/>
                  </a:lnTo>
                  <a:lnTo>
                    <a:pt x="10667" y="3289"/>
                  </a:lnTo>
                  <a:lnTo>
                    <a:pt x="10646" y="3284"/>
                  </a:lnTo>
                  <a:lnTo>
                    <a:pt x="10627" y="3280"/>
                  </a:lnTo>
                  <a:lnTo>
                    <a:pt x="10607" y="3273"/>
                  </a:lnTo>
                  <a:lnTo>
                    <a:pt x="10588" y="3268"/>
                  </a:lnTo>
                  <a:lnTo>
                    <a:pt x="10567" y="3261"/>
                  </a:lnTo>
                  <a:lnTo>
                    <a:pt x="10548" y="3252"/>
                  </a:lnTo>
                  <a:lnTo>
                    <a:pt x="10528" y="3241"/>
                  </a:lnTo>
                  <a:lnTo>
                    <a:pt x="10508" y="3233"/>
                  </a:lnTo>
                  <a:lnTo>
                    <a:pt x="10488" y="3220"/>
                  </a:lnTo>
                  <a:lnTo>
                    <a:pt x="10468" y="3205"/>
                  </a:lnTo>
                  <a:lnTo>
                    <a:pt x="10453" y="3193"/>
                  </a:lnTo>
                  <a:lnTo>
                    <a:pt x="10437" y="3181"/>
                  </a:lnTo>
                  <a:lnTo>
                    <a:pt x="10425" y="3169"/>
                  </a:lnTo>
                  <a:lnTo>
                    <a:pt x="10417" y="3157"/>
                  </a:lnTo>
                  <a:lnTo>
                    <a:pt x="10409" y="3150"/>
                  </a:lnTo>
                  <a:lnTo>
                    <a:pt x="10405" y="3138"/>
                  </a:lnTo>
                  <a:lnTo>
                    <a:pt x="10401" y="3125"/>
                  </a:lnTo>
                  <a:lnTo>
                    <a:pt x="10398" y="3114"/>
                  </a:lnTo>
                  <a:lnTo>
                    <a:pt x="10398" y="3106"/>
                  </a:lnTo>
                  <a:lnTo>
                    <a:pt x="10401" y="3094"/>
                  </a:lnTo>
                  <a:lnTo>
                    <a:pt x="10401" y="3083"/>
                  </a:lnTo>
                  <a:lnTo>
                    <a:pt x="10405" y="3074"/>
                  </a:lnTo>
                  <a:lnTo>
                    <a:pt x="10413" y="3062"/>
                  </a:lnTo>
                  <a:lnTo>
                    <a:pt x="10421" y="3055"/>
                  </a:lnTo>
                  <a:lnTo>
                    <a:pt x="10429" y="3046"/>
                  </a:lnTo>
                  <a:lnTo>
                    <a:pt x="10437" y="3035"/>
                  </a:lnTo>
                  <a:lnTo>
                    <a:pt x="10449" y="3027"/>
                  </a:lnTo>
                  <a:lnTo>
                    <a:pt x="10461" y="3016"/>
                  </a:lnTo>
                  <a:lnTo>
                    <a:pt x="10472" y="3007"/>
                  </a:lnTo>
                  <a:lnTo>
                    <a:pt x="10484" y="3000"/>
                  </a:lnTo>
                  <a:lnTo>
                    <a:pt x="10496" y="2991"/>
                  </a:lnTo>
                  <a:lnTo>
                    <a:pt x="10512" y="2984"/>
                  </a:lnTo>
                  <a:lnTo>
                    <a:pt x="10524" y="2972"/>
                  </a:lnTo>
                  <a:lnTo>
                    <a:pt x="10540" y="2963"/>
                  </a:lnTo>
                  <a:lnTo>
                    <a:pt x="10556" y="2956"/>
                  </a:lnTo>
                  <a:lnTo>
                    <a:pt x="10572" y="2947"/>
                  </a:lnTo>
                  <a:lnTo>
                    <a:pt x="10583" y="2940"/>
                  </a:lnTo>
                  <a:lnTo>
                    <a:pt x="10599" y="2932"/>
                  </a:lnTo>
                  <a:lnTo>
                    <a:pt x="10615" y="2924"/>
                  </a:lnTo>
                  <a:lnTo>
                    <a:pt x="10630" y="2916"/>
                  </a:lnTo>
                  <a:lnTo>
                    <a:pt x="10646" y="2908"/>
                  </a:lnTo>
                  <a:lnTo>
                    <a:pt x="10658" y="2900"/>
                  </a:lnTo>
                  <a:lnTo>
                    <a:pt x="10674" y="2893"/>
                  </a:lnTo>
                  <a:lnTo>
                    <a:pt x="10686" y="2889"/>
                  </a:lnTo>
                  <a:lnTo>
                    <a:pt x="10699" y="2880"/>
                  </a:lnTo>
                  <a:lnTo>
                    <a:pt x="10710" y="2873"/>
                  </a:lnTo>
                  <a:lnTo>
                    <a:pt x="10722" y="2865"/>
                  </a:lnTo>
                  <a:lnTo>
                    <a:pt x="10734" y="2857"/>
                  </a:lnTo>
                  <a:lnTo>
                    <a:pt x="10741" y="2849"/>
                  </a:lnTo>
                  <a:lnTo>
                    <a:pt x="10757" y="2841"/>
                  </a:lnTo>
                  <a:lnTo>
                    <a:pt x="10769" y="2829"/>
                  </a:lnTo>
                  <a:lnTo>
                    <a:pt x="10785" y="2817"/>
                  </a:lnTo>
                  <a:lnTo>
                    <a:pt x="10805" y="2805"/>
                  </a:lnTo>
                  <a:lnTo>
                    <a:pt x="10824" y="2794"/>
                  </a:lnTo>
                  <a:lnTo>
                    <a:pt x="10845" y="2782"/>
                  </a:lnTo>
                  <a:lnTo>
                    <a:pt x="10864" y="2766"/>
                  </a:lnTo>
                  <a:lnTo>
                    <a:pt x="10888" y="2754"/>
                  </a:lnTo>
                  <a:lnTo>
                    <a:pt x="10908" y="2738"/>
                  </a:lnTo>
                  <a:lnTo>
                    <a:pt x="10931" y="2722"/>
                  </a:lnTo>
                  <a:lnTo>
                    <a:pt x="10956" y="2710"/>
                  </a:lnTo>
                  <a:lnTo>
                    <a:pt x="10979" y="2690"/>
                  </a:lnTo>
                  <a:lnTo>
                    <a:pt x="11007" y="2675"/>
                  </a:lnTo>
                  <a:lnTo>
                    <a:pt x="11030" y="2659"/>
                  </a:lnTo>
                  <a:lnTo>
                    <a:pt x="11054" y="2639"/>
                  </a:lnTo>
                  <a:lnTo>
                    <a:pt x="11082" y="2623"/>
                  </a:lnTo>
                  <a:lnTo>
                    <a:pt x="11106" y="2604"/>
                  </a:lnTo>
                  <a:lnTo>
                    <a:pt x="11130" y="2583"/>
                  </a:lnTo>
                  <a:lnTo>
                    <a:pt x="11157" y="2564"/>
                  </a:lnTo>
                  <a:lnTo>
                    <a:pt x="11181" y="2540"/>
                  </a:lnTo>
                  <a:lnTo>
                    <a:pt x="11204" y="2521"/>
                  </a:lnTo>
                  <a:lnTo>
                    <a:pt x="11229" y="2497"/>
                  </a:lnTo>
                  <a:lnTo>
                    <a:pt x="11248" y="2472"/>
                  </a:lnTo>
                  <a:lnTo>
                    <a:pt x="11271" y="2449"/>
                  </a:lnTo>
                  <a:lnTo>
                    <a:pt x="11292" y="2421"/>
                  </a:lnTo>
                  <a:lnTo>
                    <a:pt x="11315" y="2398"/>
                  </a:lnTo>
                  <a:lnTo>
                    <a:pt x="11331" y="2370"/>
                  </a:lnTo>
                  <a:lnTo>
                    <a:pt x="11351" y="2342"/>
                  </a:lnTo>
                  <a:lnTo>
                    <a:pt x="11366" y="2315"/>
                  </a:lnTo>
                  <a:lnTo>
                    <a:pt x="11382" y="2287"/>
                  </a:lnTo>
                  <a:lnTo>
                    <a:pt x="11398" y="2255"/>
                  </a:lnTo>
                  <a:lnTo>
                    <a:pt x="11410" y="2224"/>
                  </a:lnTo>
                  <a:lnTo>
                    <a:pt x="11422" y="2192"/>
                  </a:lnTo>
                  <a:lnTo>
                    <a:pt x="11430" y="2160"/>
                  </a:lnTo>
                  <a:lnTo>
                    <a:pt x="11438" y="2129"/>
                  </a:lnTo>
                  <a:lnTo>
                    <a:pt x="11442" y="2093"/>
                  </a:lnTo>
                  <a:lnTo>
                    <a:pt x="11446" y="2058"/>
                  </a:lnTo>
                  <a:lnTo>
                    <a:pt x="11450" y="2021"/>
                  </a:lnTo>
                  <a:lnTo>
                    <a:pt x="11446" y="1986"/>
                  </a:lnTo>
                  <a:lnTo>
                    <a:pt x="11446" y="1947"/>
                  </a:lnTo>
                  <a:lnTo>
                    <a:pt x="11446" y="1942"/>
                  </a:lnTo>
                  <a:lnTo>
                    <a:pt x="11446" y="1938"/>
                  </a:lnTo>
                  <a:lnTo>
                    <a:pt x="11442" y="1935"/>
                  </a:lnTo>
                  <a:lnTo>
                    <a:pt x="11442" y="1931"/>
                  </a:lnTo>
                  <a:lnTo>
                    <a:pt x="11442" y="1926"/>
                  </a:lnTo>
                  <a:lnTo>
                    <a:pt x="11442" y="1919"/>
                  </a:lnTo>
                  <a:lnTo>
                    <a:pt x="11442" y="1915"/>
                  </a:lnTo>
                  <a:lnTo>
                    <a:pt x="11442" y="1907"/>
                  </a:lnTo>
                  <a:lnTo>
                    <a:pt x="11442" y="1903"/>
                  </a:lnTo>
                  <a:lnTo>
                    <a:pt x="11442" y="1895"/>
                  </a:lnTo>
                  <a:lnTo>
                    <a:pt x="11442" y="1891"/>
                  </a:lnTo>
                  <a:lnTo>
                    <a:pt x="11442" y="1884"/>
                  </a:lnTo>
                  <a:lnTo>
                    <a:pt x="11438" y="1875"/>
                  </a:lnTo>
                  <a:lnTo>
                    <a:pt x="11438" y="1868"/>
                  </a:lnTo>
                  <a:lnTo>
                    <a:pt x="11438" y="1859"/>
                  </a:lnTo>
                  <a:lnTo>
                    <a:pt x="11438" y="1852"/>
                  </a:lnTo>
                  <a:lnTo>
                    <a:pt x="11435" y="1843"/>
                  </a:lnTo>
                  <a:lnTo>
                    <a:pt x="11435" y="1836"/>
                  </a:lnTo>
                  <a:lnTo>
                    <a:pt x="11435" y="1828"/>
                  </a:lnTo>
                  <a:lnTo>
                    <a:pt x="11430" y="1820"/>
                  </a:lnTo>
                  <a:lnTo>
                    <a:pt x="11430" y="1812"/>
                  </a:lnTo>
                  <a:lnTo>
                    <a:pt x="11426" y="1804"/>
                  </a:lnTo>
                  <a:lnTo>
                    <a:pt x="11422" y="1796"/>
                  </a:lnTo>
                  <a:lnTo>
                    <a:pt x="11422" y="1788"/>
                  </a:lnTo>
                  <a:lnTo>
                    <a:pt x="11419" y="1780"/>
                  </a:lnTo>
                  <a:lnTo>
                    <a:pt x="11414" y="1773"/>
                  </a:lnTo>
                  <a:lnTo>
                    <a:pt x="11410" y="1764"/>
                  </a:lnTo>
                  <a:lnTo>
                    <a:pt x="11407" y="1757"/>
                  </a:lnTo>
                  <a:lnTo>
                    <a:pt x="11403" y="1748"/>
                  </a:lnTo>
                  <a:lnTo>
                    <a:pt x="11398" y="1741"/>
                  </a:lnTo>
                  <a:lnTo>
                    <a:pt x="11391" y="1736"/>
                  </a:lnTo>
                  <a:lnTo>
                    <a:pt x="11387" y="1729"/>
                  </a:lnTo>
                  <a:lnTo>
                    <a:pt x="11382" y="1720"/>
                  </a:lnTo>
                  <a:lnTo>
                    <a:pt x="11375" y="1713"/>
                  </a:lnTo>
                  <a:lnTo>
                    <a:pt x="11366" y="1709"/>
                  </a:lnTo>
                  <a:lnTo>
                    <a:pt x="11359" y="1701"/>
                  </a:lnTo>
                  <a:lnTo>
                    <a:pt x="11355" y="1697"/>
                  </a:lnTo>
                  <a:lnTo>
                    <a:pt x="11347" y="1689"/>
                  </a:lnTo>
                  <a:lnTo>
                    <a:pt x="11335" y="1685"/>
                  </a:lnTo>
                  <a:lnTo>
                    <a:pt x="11327" y="1681"/>
                  </a:lnTo>
                  <a:lnTo>
                    <a:pt x="11315" y="1678"/>
                  </a:lnTo>
                  <a:lnTo>
                    <a:pt x="11303" y="1669"/>
                  </a:lnTo>
                  <a:lnTo>
                    <a:pt x="11284" y="1665"/>
                  </a:lnTo>
                  <a:lnTo>
                    <a:pt x="11260" y="1662"/>
                  </a:lnTo>
                  <a:lnTo>
                    <a:pt x="11236" y="1653"/>
                  </a:lnTo>
                  <a:lnTo>
                    <a:pt x="11209" y="1646"/>
                  </a:lnTo>
                  <a:lnTo>
                    <a:pt x="11176" y="1641"/>
                  </a:lnTo>
                  <a:lnTo>
                    <a:pt x="11146" y="1634"/>
                  </a:lnTo>
                  <a:lnTo>
                    <a:pt x="11109" y="1625"/>
                  </a:lnTo>
                  <a:lnTo>
                    <a:pt x="11074" y="1618"/>
                  </a:lnTo>
                  <a:lnTo>
                    <a:pt x="11035" y="1614"/>
                  </a:lnTo>
                  <a:lnTo>
                    <a:pt x="10991" y="1606"/>
                  </a:lnTo>
                  <a:lnTo>
                    <a:pt x="10951" y="1598"/>
                  </a:lnTo>
                  <a:lnTo>
                    <a:pt x="10903" y="1590"/>
                  </a:lnTo>
                  <a:lnTo>
                    <a:pt x="10861" y="1583"/>
                  </a:lnTo>
                  <a:lnTo>
                    <a:pt x="10813" y="1574"/>
                  </a:lnTo>
                  <a:lnTo>
                    <a:pt x="10766" y="1570"/>
                  </a:lnTo>
                  <a:lnTo>
                    <a:pt x="10718" y="1562"/>
                  </a:lnTo>
                  <a:lnTo>
                    <a:pt x="10671" y="1555"/>
                  </a:lnTo>
                  <a:lnTo>
                    <a:pt x="10623" y="1546"/>
                  </a:lnTo>
                  <a:lnTo>
                    <a:pt x="10576" y="1542"/>
                  </a:lnTo>
                  <a:lnTo>
                    <a:pt x="10524" y="1535"/>
                  </a:lnTo>
                  <a:lnTo>
                    <a:pt x="10477" y="1530"/>
                  </a:lnTo>
                  <a:lnTo>
                    <a:pt x="10429" y="1523"/>
                  </a:lnTo>
                  <a:lnTo>
                    <a:pt x="10382" y="1519"/>
                  </a:lnTo>
                  <a:lnTo>
                    <a:pt x="10338" y="1516"/>
                  </a:lnTo>
                  <a:lnTo>
                    <a:pt x="10290" y="1511"/>
                  </a:lnTo>
                  <a:lnTo>
                    <a:pt x="10247" y="1507"/>
                  </a:lnTo>
                  <a:lnTo>
                    <a:pt x="10204" y="1503"/>
                  </a:lnTo>
                  <a:lnTo>
                    <a:pt x="10164" y="1500"/>
                  </a:lnTo>
                  <a:lnTo>
                    <a:pt x="10125" y="1495"/>
                  </a:lnTo>
                  <a:lnTo>
                    <a:pt x="10085" y="1495"/>
                  </a:lnTo>
                  <a:lnTo>
                    <a:pt x="10053" y="1491"/>
                  </a:lnTo>
                  <a:lnTo>
                    <a:pt x="10017" y="1491"/>
                  </a:lnTo>
                  <a:lnTo>
                    <a:pt x="9986" y="1491"/>
                  </a:lnTo>
                  <a:lnTo>
                    <a:pt x="9958" y="1491"/>
                  </a:lnTo>
                  <a:lnTo>
                    <a:pt x="9935" y="1491"/>
                  </a:lnTo>
                  <a:lnTo>
                    <a:pt x="9910" y="1491"/>
                  </a:lnTo>
                  <a:lnTo>
                    <a:pt x="9891" y="1495"/>
                  </a:lnTo>
                  <a:lnTo>
                    <a:pt x="9875" y="1500"/>
                  </a:lnTo>
                  <a:lnTo>
                    <a:pt x="9859" y="1503"/>
                  </a:lnTo>
                  <a:lnTo>
                    <a:pt x="9843" y="1507"/>
                  </a:lnTo>
                  <a:lnTo>
                    <a:pt x="9831" y="1511"/>
                  </a:lnTo>
                  <a:lnTo>
                    <a:pt x="9815" y="1519"/>
                  </a:lnTo>
                  <a:lnTo>
                    <a:pt x="9799" y="1523"/>
                  </a:lnTo>
                  <a:lnTo>
                    <a:pt x="9784" y="1530"/>
                  </a:lnTo>
                  <a:lnTo>
                    <a:pt x="9771" y="1539"/>
                  </a:lnTo>
                  <a:lnTo>
                    <a:pt x="9756" y="1546"/>
                  </a:lnTo>
                  <a:lnTo>
                    <a:pt x="9740" y="1555"/>
                  </a:lnTo>
                  <a:lnTo>
                    <a:pt x="9729" y="1562"/>
                  </a:lnTo>
                  <a:lnTo>
                    <a:pt x="9713" y="1570"/>
                  </a:lnTo>
                  <a:lnTo>
                    <a:pt x="9697" y="1579"/>
                  </a:lnTo>
                  <a:lnTo>
                    <a:pt x="9685" y="1590"/>
                  </a:lnTo>
                  <a:lnTo>
                    <a:pt x="9669" y="1602"/>
                  </a:lnTo>
                  <a:lnTo>
                    <a:pt x="9653" y="1611"/>
                  </a:lnTo>
                  <a:lnTo>
                    <a:pt x="9641" y="1622"/>
                  </a:lnTo>
                  <a:lnTo>
                    <a:pt x="9625" y="1634"/>
                  </a:lnTo>
                  <a:lnTo>
                    <a:pt x="9614" y="1646"/>
                  </a:lnTo>
                  <a:lnTo>
                    <a:pt x="9598" y="1657"/>
                  </a:lnTo>
                  <a:lnTo>
                    <a:pt x="9586" y="1669"/>
                  </a:lnTo>
                  <a:lnTo>
                    <a:pt x="9574" y="1681"/>
                  </a:lnTo>
                  <a:lnTo>
                    <a:pt x="9558" y="1693"/>
                  </a:lnTo>
                  <a:lnTo>
                    <a:pt x="9546" y="1709"/>
                  </a:lnTo>
                  <a:lnTo>
                    <a:pt x="9535" y="1720"/>
                  </a:lnTo>
                  <a:lnTo>
                    <a:pt x="9519" y="1733"/>
                  </a:lnTo>
                  <a:lnTo>
                    <a:pt x="9507" y="1748"/>
                  </a:lnTo>
                  <a:lnTo>
                    <a:pt x="9495" y="1761"/>
                  </a:lnTo>
                  <a:lnTo>
                    <a:pt x="9483" y="1776"/>
                  </a:lnTo>
                  <a:lnTo>
                    <a:pt x="9472" y="1788"/>
                  </a:lnTo>
                  <a:lnTo>
                    <a:pt x="9459" y="1804"/>
                  </a:lnTo>
                  <a:lnTo>
                    <a:pt x="9447" y="1815"/>
                  </a:lnTo>
                  <a:lnTo>
                    <a:pt x="9440" y="1831"/>
                  </a:lnTo>
                  <a:lnTo>
                    <a:pt x="9428" y="1847"/>
                  </a:lnTo>
                  <a:lnTo>
                    <a:pt x="9416" y="1859"/>
                  </a:lnTo>
                  <a:lnTo>
                    <a:pt x="9408" y="1875"/>
                  </a:lnTo>
                  <a:lnTo>
                    <a:pt x="9396" y="1887"/>
                  </a:lnTo>
                  <a:lnTo>
                    <a:pt x="9388" y="1903"/>
                  </a:lnTo>
                  <a:lnTo>
                    <a:pt x="9380" y="1919"/>
                  </a:lnTo>
                  <a:lnTo>
                    <a:pt x="9368" y="1931"/>
                  </a:lnTo>
                  <a:lnTo>
                    <a:pt x="9361" y="1947"/>
                  </a:lnTo>
                  <a:lnTo>
                    <a:pt x="9352" y="1963"/>
                  </a:lnTo>
                  <a:lnTo>
                    <a:pt x="9340" y="1982"/>
                  </a:lnTo>
                  <a:lnTo>
                    <a:pt x="9336" y="2006"/>
                  </a:lnTo>
                  <a:lnTo>
                    <a:pt x="9329" y="2030"/>
                  </a:lnTo>
                  <a:lnTo>
                    <a:pt x="9324" y="2053"/>
                  </a:lnTo>
                  <a:lnTo>
                    <a:pt x="9321" y="2077"/>
                  </a:lnTo>
                  <a:lnTo>
                    <a:pt x="9321" y="2101"/>
                  </a:lnTo>
                  <a:lnTo>
                    <a:pt x="9321" y="2129"/>
                  </a:lnTo>
                  <a:lnTo>
                    <a:pt x="9321" y="2157"/>
                  </a:lnTo>
                  <a:lnTo>
                    <a:pt x="9321" y="2183"/>
                  </a:lnTo>
                  <a:lnTo>
                    <a:pt x="9324" y="2211"/>
                  </a:lnTo>
                  <a:lnTo>
                    <a:pt x="9329" y="2239"/>
                  </a:lnTo>
                  <a:lnTo>
                    <a:pt x="9333" y="2271"/>
                  </a:lnTo>
                  <a:lnTo>
                    <a:pt x="9336" y="2299"/>
                  </a:lnTo>
                  <a:lnTo>
                    <a:pt x="9340" y="2331"/>
                  </a:lnTo>
                  <a:lnTo>
                    <a:pt x="9349" y="2358"/>
                  </a:lnTo>
                  <a:lnTo>
                    <a:pt x="9356" y="2389"/>
                  </a:lnTo>
                  <a:lnTo>
                    <a:pt x="9364" y="2421"/>
                  </a:lnTo>
                  <a:lnTo>
                    <a:pt x="9372" y="2449"/>
                  </a:lnTo>
                  <a:lnTo>
                    <a:pt x="9380" y="2481"/>
                  </a:lnTo>
                  <a:lnTo>
                    <a:pt x="9388" y="2512"/>
                  </a:lnTo>
                  <a:lnTo>
                    <a:pt x="9396" y="2540"/>
                  </a:lnTo>
                  <a:lnTo>
                    <a:pt x="9403" y="2572"/>
                  </a:lnTo>
                  <a:lnTo>
                    <a:pt x="9416" y="2599"/>
                  </a:lnTo>
                  <a:lnTo>
                    <a:pt x="9424" y="2627"/>
                  </a:lnTo>
                  <a:lnTo>
                    <a:pt x="9431" y="2655"/>
                  </a:lnTo>
                  <a:lnTo>
                    <a:pt x="9444" y="2683"/>
                  </a:lnTo>
                  <a:lnTo>
                    <a:pt x="9451" y="2710"/>
                  </a:lnTo>
                  <a:lnTo>
                    <a:pt x="9459" y="2734"/>
                  </a:lnTo>
                  <a:lnTo>
                    <a:pt x="9467" y="2757"/>
                  </a:lnTo>
                  <a:lnTo>
                    <a:pt x="9475" y="2782"/>
                  </a:lnTo>
                  <a:lnTo>
                    <a:pt x="9483" y="2801"/>
                  </a:lnTo>
                  <a:lnTo>
                    <a:pt x="9491" y="2825"/>
                  </a:lnTo>
                  <a:lnTo>
                    <a:pt x="9495" y="2845"/>
                  </a:lnTo>
                  <a:lnTo>
                    <a:pt x="9503" y="2861"/>
                  </a:lnTo>
                  <a:lnTo>
                    <a:pt x="9507" y="2877"/>
                  </a:lnTo>
                  <a:lnTo>
                    <a:pt x="9511" y="2893"/>
                  </a:lnTo>
                  <a:lnTo>
                    <a:pt x="9514" y="2905"/>
                  </a:lnTo>
                  <a:lnTo>
                    <a:pt x="9519" y="2912"/>
                  </a:lnTo>
                  <a:lnTo>
                    <a:pt x="9519" y="2924"/>
                  </a:lnTo>
                  <a:lnTo>
                    <a:pt x="9519" y="2932"/>
                  </a:lnTo>
                  <a:lnTo>
                    <a:pt x="9519" y="2944"/>
                  </a:lnTo>
                  <a:lnTo>
                    <a:pt x="9519" y="2951"/>
                  </a:lnTo>
                  <a:lnTo>
                    <a:pt x="9519" y="2963"/>
                  </a:lnTo>
                  <a:lnTo>
                    <a:pt x="9519" y="2972"/>
                  </a:lnTo>
                  <a:lnTo>
                    <a:pt x="9519" y="2984"/>
                  </a:lnTo>
                  <a:lnTo>
                    <a:pt x="9514" y="2991"/>
                  </a:lnTo>
                  <a:lnTo>
                    <a:pt x="9514" y="3003"/>
                  </a:lnTo>
                  <a:lnTo>
                    <a:pt x="9511" y="3011"/>
                  </a:lnTo>
                  <a:lnTo>
                    <a:pt x="9511" y="3023"/>
                  </a:lnTo>
                  <a:lnTo>
                    <a:pt x="9507" y="3030"/>
                  </a:lnTo>
                  <a:lnTo>
                    <a:pt x="9503" y="3043"/>
                  </a:lnTo>
                  <a:lnTo>
                    <a:pt x="9498" y="3051"/>
                  </a:lnTo>
                  <a:lnTo>
                    <a:pt x="9495" y="3062"/>
                  </a:lnTo>
                  <a:lnTo>
                    <a:pt x="9491" y="3070"/>
                  </a:lnTo>
                  <a:lnTo>
                    <a:pt x="9487" y="3083"/>
                  </a:lnTo>
                  <a:lnTo>
                    <a:pt x="9483" y="3090"/>
                  </a:lnTo>
                  <a:lnTo>
                    <a:pt x="9475" y="3098"/>
                  </a:lnTo>
                  <a:lnTo>
                    <a:pt x="9472" y="3106"/>
                  </a:lnTo>
                  <a:lnTo>
                    <a:pt x="9463" y="3118"/>
                  </a:lnTo>
                  <a:lnTo>
                    <a:pt x="9456" y="3125"/>
                  </a:lnTo>
                  <a:lnTo>
                    <a:pt x="9451" y="3134"/>
                  </a:lnTo>
                  <a:lnTo>
                    <a:pt x="9444" y="3141"/>
                  </a:lnTo>
                  <a:lnTo>
                    <a:pt x="9435" y="3150"/>
                  </a:lnTo>
                  <a:lnTo>
                    <a:pt x="9428" y="3153"/>
                  </a:lnTo>
                  <a:lnTo>
                    <a:pt x="9416" y="3162"/>
                  </a:lnTo>
                  <a:lnTo>
                    <a:pt x="9408" y="3169"/>
                  </a:lnTo>
                  <a:lnTo>
                    <a:pt x="9400" y="3173"/>
                  </a:lnTo>
                  <a:lnTo>
                    <a:pt x="9388" y="3181"/>
                  </a:lnTo>
                  <a:lnTo>
                    <a:pt x="9376" y="3185"/>
                  </a:lnTo>
                  <a:lnTo>
                    <a:pt x="9368" y="3189"/>
                  </a:lnTo>
                  <a:lnTo>
                    <a:pt x="9356" y="3193"/>
                  </a:lnTo>
                  <a:lnTo>
                    <a:pt x="9345" y="3197"/>
                  </a:lnTo>
                  <a:lnTo>
                    <a:pt x="9333" y="3201"/>
                  </a:lnTo>
                  <a:lnTo>
                    <a:pt x="9321" y="3205"/>
                  </a:lnTo>
                  <a:lnTo>
                    <a:pt x="9305" y="3209"/>
                  </a:lnTo>
                  <a:lnTo>
                    <a:pt x="9293" y="3209"/>
                  </a:lnTo>
                  <a:lnTo>
                    <a:pt x="9277" y="3213"/>
                  </a:lnTo>
                  <a:lnTo>
                    <a:pt x="9266" y="3213"/>
                  </a:lnTo>
                  <a:lnTo>
                    <a:pt x="9250" y="3213"/>
                  </a:lnTo>
                  <a:lnTo>
                    <a:pt x="9238" y="3213"/>
                  </a:lnTo>
                  <a:lnTo>
                    <a:pt x="9222" y="3213"/>
                  </a:lnTo>
                  <a:lnTo>
                    <a:pt x="9210" y="3209"/>
                  </a:lnTo>
                  <a:lnTo>
                    <a:pt x="9202" y="3209"/>
                  </a:lnTo>
                  <a:lnTo>
                    <a:pt x="9190" y="3205"/>
                  </a:lnTo>
                  <a:lnTo>
                    <a:pt x="9178" y="3201"/>
                  </a:lnTo>
                  <a:lnTo>
                    <a:pt x="9171" y="3197"/>
                  </a:lnTo>
                  <a:lnTo>
                    <a:pt x="9162" y="3193"/>
                  </a:lnTo>
                  <a:lnTo>
                    <a:pt x="9151" y="3189"/>
                  </a:lnTo>
                  <a:lnTo>
                    <a:pt x="9143" y="3181"/>
                  </a:lnTo>
                  <a:lnTo>
                    <a:pt x="9139" y="3178"/>
                  </a:lnTo>
                  <a:lnTo>
                    <a:pt x="9130" y="3169"/>
                  </a:lnTo>
                  <a:lnTo>
                    <a:pt x="9123" y="3162"/>
                  </a:lnTo>
                  <a:lnTo>
                    <a:pt x="9118" y="3157"/>
                  </a:lnTo>
                  <a:lnTo>
                    <a:pt x="9111" y="3150"/>
                  </a:lnTo>
                  <a:lnTo>
                    <a:pt x="9107" y="3141"/>
                  </a:lnTo>
                  <a:lnTo>
                    <a:pt x="9104" y="3134"/>
                  </a:lnTo>
                  <a:lnTo>
                    <a:pt x="9099" y="3125"/>
                  </a:lnTo>
                  <a:lnTo>
                    <a:pt x="9095" y="3118"/>
                  </a:lnTo>
                  <a:lnTo>
                    <a:pt x="9091" y="3106"/>
                  </a:lnTo>
                  <a:lnTo>
                    <a:pt x="9088" y="3098"/>
                  </a:lnTo>
                  <a:lnTo>
                    <a:pt x="9083" y="3090"/>
                  </a:lnTo>
                  <a:lnTo>
                    <a:pt x="9083" y="3083"/>
                  </a:lnTo>
                  <a:lnTo>
                    <a:pt x="9079" y="3070"/>
                  </a:lnTo>
                  <a:lnTo>
                    <a:pt x="9076" y="3062"/>
                  </a:lnTo>
                  <a:lnTo>
                    <a:pt x="9076" y="3055"/>
                  </a:lnTo>
                  <a:lnTo>
                    <a:pt x="9072" y="3043"/>
                  </a:lnTo>
                  <a:lnTo>
                    <a:pt x="9072" y="3035"/>
                  </a:lnTo>
                  <a:lnTo>
                    <a:pt x="9067" y="3023"/>
                  </a:lnTo>
                  <a:lnTo>
                    <a:pt x="9067" y="3016"/>
                  </a:lnTo>
                  <a:lnTo>
                    <a:pt x="9067" y="3007"/>
                  </a:lnTo>
                  <a:lnTo>
                    <a:pt x="9063" y="2995"/>
                  </a:lnTo>
                  <a:lnTo>
                    <a:pt x="9063" y="2988"/>
                  </a:lnTo>
                  <a:lnTo>
                    <a:pt x="9060" y="2979"/>
                  </a:lnTo>
                  <a:lnTo>
                    <a:pt x="9060" y="2972"/>
                  </a:lnTo>
                  <a:lnTo>
                    <a:pt x="9060" y="2963"/>
                  </a:lnTo>
                  <a:lnTo>
                    <a:pt x="9056" y="2951"/>
                  </a:lnTo>
                  <a:lnTo>
                    <a:pt x="9056" y="2944"/>
                  </a:lnTo>
                  <a:lnTo>
                    <a:pt x="9051" y="2935"/>
                  </a:lnTo>
                  <a:lnTo>
                    <a:pt x="9051" y="2932"/>
                  </a:lnTo>
                  <a:lnTo>
                    <a:pt x="9048" y="2912"/>
                  </a:lnTo>
                  <a:lnTo>
                    <a:pt x="9044" y="2896"/>
                  </a:lnTo>
                  <a:lnTo>
                    <a:pt x="9040" y="2880"/>
                  </a:lnTo>
                  <a:lnTo>
                    <a:pt x="9035" y="2865"/>
                  </a:lnTo>
                  <a:lnTo>
                    <a:pt x="9035" y="2852"/>
                  </a:lnTo>
                  <a:lnTo>
                    <a:pt x="9035" y="2837"/>
                  </a:lnTo>
                  <a:lnTo>
                    <a:pt x="9032" y="2821"/>
                  </a:lnTo>
                  <a:lnTo>
                    <a:pt x="9032" y="2805"/>
                  </a:lnTo>
                  <a:lnTo>
                    <a:pt x="9032" y="2794"/>
                  </a:lnTo>
                  <a:lnTo>
                    <a:pt x="9035" y="2778"/>
                  </a:lnTo>
                  <a:lnTo>
                    <a:pt x="9035" y="2766"/>
                  </a:lnTo>
                  <a:lnTo>
                    <a:pt x="9035" y="2750"/>
                  </a:lnTo>
                  <a:lnTo>
                    <a:pt x="9040" y="2738"/>
                  </a:lnTo>
                  <a:lnTo>
                    <a:pt x="9040" y="2726"/>
                  </a:lnTo>
                  <a:lnTo>
                    <a:pt x="9044" y="2710"/>
                  </a:lnTo>
                  <a:lnTo>
                    <a:pt x="9044" y="2699"/>
                  </a:lnTo>
                  <a:lnTo>
                    <a:pt x="9048" y="2687"/>
                  </a:lnTo>
                  <a:lnTo>
                    <a:pt x="9051" y="2675"/>
                  </a:lnTo>
                  <a:lnTo>
                    <a:pt x="9056" y="2659"/>
                  </a:lnTo>
                  <a:lnTo>
                    <a:pt x="9060" y="2647"/>
                  </a:lnTo>
                  <a:lnTo>
                    <a:pt x="9060" y="2635"/>
                  </a:lnTo>
                  <a:lnTo>
                    <a:pt x="9063" y="2623"/>
                  </a:lnTo>
                  <a:lnTo>
                    <a:pt x="9067" y="2611"/>
                  </a:lnTo>
                  <a:lnTo>
                    <a:pt x="9072" y="2599"/>
                  </a:lnTo>
                  <a:lnTo>
                    <a:pt x="9076" y="2588"/>
                  </a:lnTo>
                  <a:lnTo>
                    <a:pt x="9079" y="2576"/>
                  </a:lnTo>
                  <a:lnTo>
                    <a:pt x="9083" y="2564"/>
                  </a:lnTo>
                  <a:lnTo>
                    <a:pt x="9088" y="2551"/>
                  </a:lnTo>
                  <a:lnTo>
                    <a:pt x="9091" y="2537"/>
                  </a:lnTo>
                  <a:lnTo>
                    <a:pt x="9091" y="2525"/>
                  </a:lnTo>
                  <a:lnTo>
                    <a:pt x="9095" y="2512"/>
                  </a:lnTo>
                  <a:lnTo>
                    <a:pt x="9099" y="2500"/>
                  </a:lnTo>
                  <a:lnTo>
                    <a:pt x="9099" y="2488"/>
                  </a:lnTo>
                  <a:lnTo>
                    <a:pt x="9104" y="2477"/>
                  </a:lnTo>
                  <a:lnTo>
                    <a:pt x="9104" y="2465"/>
                  </a:lnTo>
                  <a:lnTo>
                    <a:pt x="9107" y="2453"/>
                  </a:lnTo>
                  <a:lnTo>
                    <a:pt x="9107" y="2437"/>
                  </a:lnTo>
                  <a:lnTo>
                    <a:pt x="9107" y="2426"/>
                  </a:lnTo>
                  <a:lnTo>
                    <a:pt x="9111" y="2414"/>
                  </a:lnTo>
                  <a:lnTo>
                    <a:pt x="9111" y="2402"/>
                  </a:lnTo>
                  <a:lnTo>
                    <a:pt x="9111" y="2394"/>
                  </a:lnTo>
                  <a:lnTo>
                    <a:pt x="9107" y="2389"/>
                  </a:lnTo>
                  <a:lnTo>
                    <a:pt x="9107" y="2382"/>
                  </a:lnTo>
                  <a:lnTo>
                    <a:pt x="9107" y="2378"/>
                  </a:lnTo>
                  <a:lnTo>
                    <a:pt x="9107" y="2370"/>
                  </a:lnTo>
                  <a:lnTo>
                    <a:pt x="9107" y="2366"/>
                  </a:lnTo>
                  <a:lnTo>
                    <a:pt x="9104" y="2358"/>
                  </a:lnTo>
                  <a:lnTo>
                    <a:pt x="9104" y="2350"/>
                  </a:lnTo>
                  <a:lnTo>
                    <a:pt x="9099" y="2347"/>
                  </a:lnTo>
                  <a:lnTo>
                    <a:pt x="9099" y="2338"/>
                  </a:lnTo>
                  <a:lnTo>
                    <a:pt x="9095" y="2334"/>
                  </a:lnTo>
                  <a:lnTo>
                    <a:pt x="9095" y="2326"/>
                  </a:lnTo>
                  <a:lnTo>
                    <a:pt x="9091" y="2322"/>
                  </a:lnTo>
                  <a:lnTo>
                    <a:pt x="9091" y="2315"/>
                  </a:lnTo>
                  <a:lnTo>
                    <a:pt x="9088" y="2306"/>
                  </a:lnTo>
                  <a:lnTo>
                    <a:pt x="9083" y="2303"/>
                  </a:lnTo>
                  <a:lnTo>
                    <a:pt x="9079" y="2294"/>
                  </a:lnTo>
                  <a:lnTo>
                    <a:pt x="9076" y="2291"/>
                  </a:lnTo>
                  <a:lnTo>
                    <a:pt x="9072" y="2287"/>
                  </a:lnTo>
                  <a:lnTo>
                    <a:pt x="9067" y="2279"/>
                  </a:lnTo>
                  <a:lnTo>
                    <a:pt x="9063" y="2275"/>
                  </a:lnTo>
                  <a:lnTo>
                    <a:pt x="9060" y="2271"/>
                  </a:lnTo>
                  <a:lnTo>
                    <a:pt x="9056" y="2263"/>
                  </a:lnTo>
                  <a:lnTo>
                    <a:pt x="9051" y="2259"/>
                  </a:lnTo>
                  <a:lnTo>
                    <a:pt x="9044" y="2255"/>
                  </a:lnTo>
                  <a:lnTo>
                    <a:pt x="9040" y="2252"/>
                  </a:lnTo>
                  <a:lnTo>
                    <a:pt x="9035" y="2247"/>
                  </a:lnTo>
                  <a:lnTo>
                    <a:pt x="9028" y="2243"/>
                  </a:lnTo>
                  <a:lnTo>
                    <a:pt x="9024" y="2239"/>
                  </a:lnTo>
                  <a:lnTo>
                    <a:pt x="9016" y="2239"/>
                  </a:lnTo>
                  <a:lnTo>
                    <a:pt x="9012" y="2236"/>
                  </a:lnTo>
                  <a:lnTo>
                    <a:pt x="9004" y="2231"/>
                  </a:lnTo>
                  <a:lnTo>
                    <a:pt x="8996" y="2231"/>
                  </a:lnTo>
                  <a:lnTo>
                    <a:pt x="8988" y="2231"/>
                  </a:lnTo>
                  <a:lnTo>
                    <a:pt x="8981" y="2227"/>
                  </a:lnTo>
                  <a:lnTo>
                    <a:pt x="8977" y="2227"/>
                  </a:lnTo>
                  <a:lnTo>
                    <a:pt x="8968" y="2227"/>
                  </a:lnTo>
                  <a:lnTo>
                    <a:pt x="8961" y="2227"/>
                  </a:lnTo>
                  <a:lnTo>
                    <a:pt x="8949" y="2231"/>
                  </a:lnTo>
                  <a:lnTo>
                    <a:pt x="8940" y="2231"/>
                  </a:lnTo>
                  <a:lnTo>
                    <a:pt x="8925" y="2236"/>
                  </a:lnTo>
                  <a:lnTo>
                    <a:pt x="8909" y="2239"/>
                  </a:lnTo>
                  <a:lnTo>
                    <a:pt x="8893" y="2239"/>
                  </a:lnTo>
                  <a:lnTo>
                    <a:pt x="8877" y="2243"/>
                  </a:lnTo>
                  <a:lnTo>
                    <a:pt x="8861" y="2247"/>
                  </a:lnTo>
                  <a:lnTo>
                    <a:pt x="8845" y="2255"/>
                  </a:lnTo>
                  <a:lnTo>
                    <a:pt x="8830" y="2259"/>
                  </a:lnTo>
                  <a:lnTo>
                    <a:pt x="8814" y="2263"/>
                  </a:lnTo>
                  <a:lnTo>
                    <a:pt x="8798" y="2267"/>
                  </a:lnTo>
                  <a:lnTo>
                    <a:pt x="8787" y="2271"/>
                  </a:lnTo>
                  <a:lnTo>
                    <a:pt x="8771" y="2279"/>
                  </a:lnTo>
                  <a:lnTo>
                    <a:pt x="8755" y="2283"/>
                  </a:lnTo>
                  <a:lnTo>
                    <a:pt x="8739" y="2287"/>
                  </a:lnTo>
                  <a:lnTo>
                    <a:pt x="8727" y="2294"/>
                  </a:lnTo>
                  <a:lnTo>
                    <a:pt x="8711" y="2299"/>
                  </a:lnTo>
                  <a:lnTo>
                    <a:pt x="8695" y="2306"/>
                  </a:lnTo>
                  <a:lnTo>
                    <a:pt x="8683" y="2310"/>
                  </a:lnTo>
                  <a:lnTo>
                    <a:pt x="8667" y="2319"/>
                  </a:lnTo>
                  <a:lnTo>
                    <a:pt x="8652" y="2322"/>
                  </a:lnTo>
                  <a:lnTo>
                    <a:pt x="8639" y="2331"/>
                  </a:lnTo>
                  <a:lnTo>
                    <a:pt x="8625" y="2338"/>
                  </a:lnTo>
                  <a:lnTo>
                    <a:pt x="8609" y="2342"/>
                  </a:lnTo>
                  <a:lnTo>
                    <a:pt x="8597" y="2350"/>
                  </a:lnTo>
                  <a:lnTo>
                    <a:pt x="8581" y="2358"/>
                  </a:lnTo>
                  <a:lnTo>
                    <a:pt x="8569" y="2362"/>
                  </a:lnTo>
                  <a:lnTo>
                    <a:pt x="8553" y="2370"/>
                  </a:lnTo>
                  <a:lnTo>
                    <a:pt x="8541" y="2378"/>
                  </a:lnTo>
                  <a:lnTo>
                    <a:pt x="8525" y="2386"/>
                  </a:lnTo>
                  <a:lnTo>
                    <a:pt x="8514" y="2394"/>
                  </a:lnTo>
                  <a:lnTo>
                    <a:pt x="8498" y="2402"/>
                  </a:lnTo>
                  <a:lnTo>
                    <a:pt x="8486" y="2405"/>
                  </a:lnTo>
                  <a:lnTo>
                    <a:pt x="8470" y="2414"/>
                  </a:lnTo>
                  <a:lnTo>
                    <a:pt x="8458" y="2421"/>
                  </a:lnTo>
                  <a:lnTo>
                    <a:pt x="8442" y="2429"/>
                  </a:lnTo>
                  <a:lnTo>
                    <a:pt x="8430" y="2437"/>
                  </a:lnTo>
                  <a:lnTo>
                    <a:pt x="8414" y="2445"/>
                  </a:lnTo>
                  <a:lnTo>
                    <a:pt x="8403" y="2453"/>
                  </a:lnTo>
                  <a:lnTo>
                    <a:pt x="8387" y="2461"/>
                  </a:lnTo>
                  <a:lnTo>
                    <a:pt x="8375" y="2469"/>
                  </a:lnTo>
                  <a:lnTo>
                    <a:pt x="8359" y="2477"/>
                  </a:lnTo>
                  <a:lnTo>
                    <a:pt x="8343" y="2484"/>
                  </a:lnTo>
                  <a:lnTo>
                    <a:pt x="8327" y="2497"/>
                  </a:lnTo>
                  <a:lnTo>
                    <a:pt x="8308" y="2509"/>
                  </a:lnTo>
                  <a:lnTo>
                    <a:pt x="8287" y="2521"/>
                  </a:lnTo>
                  <a:lnTo>
                    <a:pt x="8268" y="2532"/>
                  </a:lnTo>
                  <a:lnTo>
                    <a:pt x="8248" y="2548"/>
                  </a:lnTo>
                  <a:lnTo>
                    <a:pt x="8232" y="2560"/>
                  </a:lnTo>
                  <a:lnTo>
                    <a:pt x="8213" y="2576"/>
                  </a:lnTo>
                  <a:lnTo>
                    <a:pt x="8192" y="2592"/>
                  </a:lnTo>
                  <a:lnTo>
                    <a:pt x="8169" y="2604"/>
                  </a:lnTo>
                  <a:lnTo>
                    <a:pt x="8149" y="2620"/>
                  </a:lnTo>
                  <a:lnTo>
                    <a:pt x="8130" y="2635"/>
                  </a:lnTo>
                  <a:lnTo>
                    <a:pt x="8109" y="2651"/>
                  </a:lnTo>
                  <a:lnTo>
                    <a:pt x="8090" y="2667"/>
                  </a:lnTo>
                  <a:lnTo>
                    <a:pt x="8070" y="2687"/>
                  </a:lnTo>
                  <a:lnTo>
                    <a:pt x="8051" y="2702"/>
                  </a:lnTo>
                  <a:lnTo>
                    <a:pt x="8030" y="2718"/>
                  </a:lnTo>
                  <a:lnTo>
                    <a:pt x="8011" y="2734"/>
                  </a:lnTo>
                  <a:lnTo>
                    <a:pt x="7991" y="2750"/>
                  </a:lnTo>
                  <a:lnTo>
                    <a:pt x="7975" y="2766"/>
                  </a:lnTo>
                  <a:lnTo>
                    <a:pt x="7956" y="2782"/>
                  </a:lnTo>
                  <a:lnTo>
                    <a:pt x="7935" y="2798"/>
                  </a:lnTo>
                  <a:lnTo>
                    <a:pt x="7919" y="2813"/>
                  </a:lnTo>
                  <a:lnTo>
                    <a:pt x="7903" y="2825"/>
                  </a:lnTo>
                  <a:lnTo>
                    <a:pt x="7888" y="2841"/>
                  </a:lnTo>
                  <a:lnTo>
                    <a:pt x="7872" y="2852"/>
                  </a:lnTo>
                  <a:lnTo>
                    <a:pt x="7856" y="2868"/>
                  </a:lnTo>
                  <a:lnTo>
                    <a:pt x="7840" y="2880"/>
                  </a:lnTo>
                  <a:lnTo>
                    <a:pt x="7829" y="2893"/>
                  </a:lnTo>
                  <a:lnTo>
                    <a:pt x="7817" y="2905"/>
                  </a:lnTo>
                  <a:lnTo>
                    <a:pt x="7805" y="2916"/>
                  </a:lnTo>
                  <a:lnTo>
                    <a:pt x="7793" y="2924"/>
                  </a:lnTo>
                  <a:lnTo>
                    <a:pt x="7785" y="2932"/>
                  </a:lnTo>
                  <a:lnTo>
                    <a:pt x="7777" y="2940"/>
                  </a:lnTo>
                  <a:lnTo>
                    <a:pt x="7769" y="2947"/>
                  </a:lnTo>
                  <a:lnTo>
                    <a:pt x="7761" y="2956"/>
                  </a:lnTo>
                  <a:lnTo>
                    <a:pt x="7757" y="2960"/>
                  </a:lnTo>
                  <a:lnTo>
                    <a:pt x="7754" y="2963"/>
                  </a:lnTo>
                  <a:lnTo>
                    <a:pt x="7750" y="2967"/>
                  </a:lnTo>
                  <a:lnTo>
                    <a:pt x="7734" y="2988"/>
                  </a:lnTo>
                  <a:lnTo>
                    <a:pt x="7718" y="3007"/>
                  </a:lnTo>
                  <a:lnTo>
                    <a:pt x="7702" y="3027"/>
                  </a:lnTo>
                  <a:lnTo>
                    <a:pt x="7690" y="3051"/>
                  </a:lnTo>
                  <a:lnTo>
                    <a:pt x="7674" y="3070"/>
                  </a:lnTo>
                  <a:lnTo>
                    <a:pt x="7658" y="3090"/>
                  </a:lnTo>
                  <a:lnTo>
                    <a:pt x="7643" y="3110"/>
                  </a:lnTo>
                  <a:lnTo>
                    <a:pt x="7627" y="3130"/>
                  </a:lnTo>
                  <a:lnTo>
                    <a:pt x="7611" y="3150"/>
                  </a:lnTo>
                  <a:lnTo>
                    <a:pt x="7595" y="3169"/>
                  </a:lnTo>
                  <a:lnTo>
                    <a:pt x="7579" y="3189"/>
                  </a:lnTo>
                  <a:lnTo>
                    <a:pt x="7563" y="3209"/>
                  </a:lnTo>
                  <a:lnTo>
                    <a:pt x="7548" y="3229"/>
                  </a:lnTo>
                  <a:lnTo>
                    <a:pt x="7532" y="3248"/>
                  </a:lnTo>
                  <a:lnTo>
                    <a:pt x="7512" y="3268"/>
                  </a:lnTo>
                  <a:lnTo>
                    <a:pt x="7496" y="3289"/>
                  </a:lnTo>
                  <a:lnTo>
                    <a:pt x="7481" y="3304"/>
                  </a:lnTo>
                  <a:lnTo>
                    <a:pt x="7461" y="3324"/>
                  </a:lnTo>
                  <a:lnTo>
                    <a:pt x="7445" y="3343"/>
                  </a:lnTo>
                  <a:lnTo>
                    <a:pt x="7425" y="3363"/>
                  </a:lnTo>
                  <a:lnTo>
                    <a:pt x="7405" y="3379"/>
                  </a:lnTo>
                  <a:lnTo>
                    <a:pt x="7386" y="3398"/>
                  </a:lnTo>
                  <a:lnTo>
                    <a:pt x="7370" y="3414"/>
                  </a:lnTo>
                  <a:lnTo>
                    <a:pt x="7350" y="3435"/>
                  </a:lnTo>
                  <a:lnTo>
                    <a:pt x="7326" y="3451"/>
                  </a:lnTo>
                  <a:lnTo>
                    <a:pt x="7306" y="3466"/>
                  </a:lnTo>
                  <a:lnTo>
                    <a:pt x="7287" y="3482"/>
                  </a:lnTo>
                  <a:lnTo>
                    <a:pt x="7266" y="3502"/>
                  </a:lnTo>
                  <a:lnTo>
                    <a:pt x="7243" y="3518"/>
                  </a:lnTo>
                  <a:lnTo>
                    <a:pt x="7219" y="3530"/>
                  </a:lnTo>
                  <a:lnTo>
                    <a:pt x="7199" y="3546"/>
                  </a:lnTo>
                  <a:lnTo>
                    <a:pt x="7176" y="3562"/>
                  </a:lnTo>
                  <a:lnTo>
                    <a:pt x="7152" y="3577"/>
                  </a:lnTo>
                  <a:lnTo>
                    <a:pt x="7125" y="3588"/>
                  </a:lnTo>
                  <a:lnTo>
                    <a:pt x="7100" y="3604"/>
                  </a:lnTo>
                  <a:lnTo>
                    <a:pt x="7076" y="3616"/>
                  </a:lnTo>
                  <a:lnTo>
                    <a:pt x="7049" y="3629"/>
                  </a:lnTo>
                  <a:lnTo>
                    <a:pt x="7021" y="3644"/>
                  </a:lnTo>
                  <a:lnTo>
                    <a:pt x="6993" y="3657"/>
                  </a:lnTo>
                  <a:lnTo>
                    <a:pt x="6966" y="3664"/>
                  </a:lnTo>
                  <a:lnTo>
                    <a:pt x="6966" y="3668"/>
                  </a:lnTo>
                  <a:lnTo>
                    <a:pt x="6962" y="3668"/>
                  </a:lnTo>
                  <a:lnTo>
                    <a:pt x="6958" y="3668"/>
                  </a:lnTo>
                  <a:lnTo>
                    <a:pt x="6954" y="3668"/>
                  </a:lnTo>
                  <a:lnTo>
                    <a:pt x="6950" y="3668"/>
                  </a:lnTo>
                  <a:lnTo>
                    <a:pt x="6946" y="3668"/>
                  </a:lnTo>
                  <a:lnTo>
                    <a:pt x="6942" y="3668"/>
                  </a:lnTo>
                  <a:lnTo>
                    <a:pt x="6938" y="3668"/>
                  </a:lnTo>
                  <a:lnTo>
                    <a:pt x="6930" y="3668"/>
                  </a:lnTo>
                  <a:lnTo>
                    <a:pt x="6926" y="3668"/>
                  </a:lnTo>
                  <a:lnTo>
                    <a:pt x="6922" y="3668"/>
                  </a:lnTo>
                  <a:lnTo>
                    <a:pt x="6914" y="3668"/>
                  </a:lnTo>
                  <a:lnTo>
                    <a:pt x="6910" y="3668"/>
                  </a:lnTo>
                  <a:lnTo>
                    <a:pt x="6903" y="3668"/>
                  </a:lnTo>
                  <a:lnTo>
                    <a:pt x="6898" y="3668"/>
                  </a:lnTo>
                  <a:lnTo>
                    <a:pt x="6891" y="3668"/>
                  </a:lnTo>
                  <a:lnTo>
                    <a:pt x="6887" y="3664"/>
                  </a:lnTo>
                  <a:lnTo>
                    <a:pt x="6879" y="3664"/>
                  </a:lnTo>
                  <a:lnTo>
                    <a:pt x="6871" y="3664"/>
                  </a:lnTo>
                  <a:lnTo>
                    <a:pt x="6867" y="3664"/>
                  </a:lnTo>
                  <a:lnTo>
                    <a:pt x="6859" y="3664"/>
                  </a:lnTo>
                  <a:lnTo>
                    <a:pt x="6855" y="3660"/>
                  </a:lnTo>
                  <a:lnTo>
                    <a:pt x="6847" y="3660"/>
                  </a:lnTo>
                  <a:lnTo>
                    <a:pt x="6840" y="3660"/>
                  </a:lnTo>
                  <a:lnTo>
                    <a:pt x="6835" y="3660"/>
                  </a:lnTo>
                  <a:lnTo>
                    <a:pt x="6827" y="3657"/>
                  </a:lnTo>
                  <a:lnTo>
                    <a:pt x="6824" y="3657"/>
                  </a:lnTo>
                  <a:lnTo>
                    <a:pt x="6819" y="3657"/>
                  </a:lnTo>
                  <a:lnTo>
                    <a:pt x="6812" y="3652"/>
                  </a:lnTo>
                  <a:lnTo>
                    <a:pt x="6808" y="3652"/>
                  </a:lnTo>
                  <a:lnTo>
                    <a:pt x="6803" y="3652"/>
                  </a:lnTo>
                  <a:lnTo>
                    <a:pt x="6799" y="3648"/>
                  </a:lnTo>
                  <a:lnTo>
                    <a:pt x="6796" y="3648"/>
                  </a:lnTo>
                  <a:lnTo>
                    <a:pt x="6792" y="3648"/>
                  </a:lnTo>
                  <a:lnTo>
                    <a:pt x="6787" y="3644"/>
                  </a:lnTo>
                  <a:lnTo>
                    <a:pt x="6784" y="3644"/>
                  </a:lnTo>
                  <a:lnTo>
                    <a:pt x="6784" y="3641"/>
                  </a:lnTo>
                  <a:lnTo>
                    <a:pt x="6780" y="3641"/>
                  </a:lnTo>
                  <a:lnTo>
                    <a:pt x="6776" y="3636"/>
                  </a:lnTo>
                  <a:lnTo>
                    <a:pt x="6776" y="3632"/>
                  </a:lnTo>
                  <a:lnTo>
                    <a:pt x="6771" y="3629"/>
                  </a:lnTo>
                  <a:lnTo>
                    <a:pt x="6771" y="3625"/>
                  </a:lnTo>
                  <a:lnTo>
                    <a:pt x="6768" y="3620"/>
                  </a:lnTo>
                  <a:lnTo>
                    <a:pt x="6768" y="3616"/>
                  </a:lnTo>
                  <a:lnTo>
                    <a:pt x="6764" y="3609"/>
                  </a:lnTo>
                  <a:lnTo>
                    <a:pt x="6764" y="3604"/>
                  </a:lnTo>
                  <a:lnTo>
                    <a:pt x="6764" y="3601"/>
                  </a:lnTo>
                  <a:lnTo>
                    <a:pt x="6764" y="3597"/>
                  </a:lnTo>
                  <a:lnTo>
                    <a:pt x="6760" y="3593"/>
                  </a:lnTo>
                  <a:lnTo>
                    <a:pt x="6760" y="3585"/>
                  </a:lnTo>
                  <a:lnTo>
                    <a:pt x="6760" y="3581"/>
                  </a:lnTo>
                  <a:lnTo>
                    <a:pt x="6760" y="3577"/>
                  </a:lnTo>
                  <a:lnTo>
                    <a:pt x="6760" y="3573"/>
                  </a:lnTo>
                  <a:lnTo>
                    <a:pt x="6760" y="3569"/>
                  </a:lnTo>
                  <a:lnTo>
                    <a:pt x="6760" y="3562"/>
                  </a:lnTo>
                  <a:lnTo>
                    <a:pt x="6764" y="3557"/>
                  </a:lnTo>
                  <a:lnTo>
                    <a:pt x="6764" y="3553"/>
                  </a:lnTo>
                  <a:lnTo>
                    <a:pt x="6764" y="3549"/>
                  </a:lnTo>
                  <a:lnTo>
                    <a:pt x="6764" y="3546"/>
                  </a:lnTo>
                  <a:lnTo>
                    <a:pt x="6768" y="3541"/>
                  </a:lnTo>
                  <a:lnTo>
                    <a:pt x="6768" y="3537"/>
                  </a:lnTo>
                  <a:lnTo>
                    <a:pt x="6771" y="3534"/>
                  </a:lnTo>
                  <a:lnTo>
                    <a:pt x="6771" y="3530"/>
                  </a:lnTo>
                  <a:lnTo>
                    <a:pt x="6776" y="3521"/>
                  </a:lnTo>
                  <a:lnTo>
                    <a:pt x="6780" y="3518"/>
                  </a:lnTo>
                  <a:lnTo>
                    <a:pt x="6780" y="3514"/>
                  </a:lnTo>
                  <a:lnTo>
                    <a:pt x="6784" y="3514"/>
                  </a:lnTo>
                  <a:lnTo>
                    <a:pt x="6787" y="3509"/>
                  </a:lnTo>
                  <a:lnTo>
                    <a:pt x="6792" y="3506"/>
                  </a:lnTo>
                  <a:lnTo>
                    <a:pt x="6796" y="3502"/>
                  </a:lnTo>
                  <a:lnTo>
                    <a:pt x="6799" y="3498"/>
                  </a:lnTo>
                  <a:lnTo>
                    <a:pt x="6803" y="3493"/>
                  </a:lnTo>
                  <a:lnTo>
                    <a:pt x="6808" y="3490"/>
                  </a:lnTo>
                  <a:lnTo>
                    <a:pt x="6812" y="3490"/>
                  </a:lnTo>
                  <a:lnTo>
                    <a:pt x="6819" y="3486"/>
                  </a:lnTo>
                  <a:lnTo>
                    <a:pt x="6824" y="3482"/>
                  </a:lnTo>
                  <a:lnTo>
                    <a:pt x="6827" y="3482"/>
                  </a:lnTo>
                  <a:lnTo>
                    <a:pt x="6835" y="3479"/>
                  </a:lnTo>
                  <a:lnTo>
                    <a:pt x="6840" y="3479"/>
                  </a:lnTo>
                  <a:lnTo>
                    <a:pt x="6863" y="3470"/>
                  </a:lnTo>
                  <a:lnTo>
                    <a:pt x="6887" y="3463"/>
                  </a:lnTo>
                  <a:lnTo>
                    <a:pt x="6907" y="3454"/>
                  </a:lnTo>
                  <a:lnTo>
                    <a:pt x="6930" y="3447"/>
                  </a:lnTo>
                  <a:lnTo>
                    <a:pt x="6950" y="3435"/>
                  </a:lnTo>
                  <a:lnTo>
                    <a:pt x="6970" y="3426"/>
                  </a:lnTo>
                  <a:lnTo>
                    <a:pt x="6990" y="3414"/>
                  </a:lnTo>
                  <a:lnTo>
                    <a:pt x="7009" y="3407"/>
                  </a:lnTo>
                  <a:lnTo>
                    <a:pt x="7030" y="3395"/>
                  </a:lnTo>
                  <a:lnTo>
                    <a:pt x="7049" y="3387"/>
                  </a:lnTo>
                  <a:lnTo>
                    <a:pt x="7065" y="3375"/>
                  </a:lnTo>
                  <a:lnTo>
                    <a:pt x="7081" y="3363"/>
                  </a:lnTo>
                  <a:lnTo>
                    <a:pt x="7100" y="3352"/>
                  </a:lnTo>
                  <a:lnTo>
                    <a:pt x="7116" y="3340"/>
                  </a:lnTo>
                  <a:lnTo>
                    <a:pt x="7132" y="3328"/>
                  </a:lnTo>
                  <a:lnTo>
                    <a:pt x="7148" y="3315"/>
                  </a:lnTo>
                  <a:lnTo>
                    <a:pt x="7164" y="3304"/>
                  </a:lnTo>
                  <a:lnTo>
                    <a:pt x="7176" y="3292"/>
                  </a:lnTo>
                  <a:lnTo>
                    <a:pt x="7192" y="3276"/>
                  </a:lnTo>
                  <a:lnTo>
                    <a:pt x="7208" y="3264"/>
                  </a:lnTo>
                  <a:lnTo>
                    <a:pt x="7219" y="3252"/>
                  </a:lnTo>
                  <a:lnTo>
                    <a:pt x="7235" y="3236"/>
                  </a:lnTo>
                  <a:lnTo>
                    <a:pt x="7247" y="3225"/>
                  </a:lnTo>
                  <a:lnTo>
                    <a:pt x="7259" y="3209"/>
                  </a:lnTo>
                  <a:lnTo>
                    <a:pt x="7271" y="3197"/>
                  </a:lnTo>
                  <a:lnTo>
                    <a:pt x="7287" y="3181"/>
                  </a:lnTo>
                  <a:lnTo>
                    <a:pt x="7298" y="3169"/>
                  </a:lnTo>
                  <a:lnTo>
                    <a:pt x="7310" y="3153"/>
                  </a:lnTo>
                  <a:lnTo>
                    <a:pt x="7322" y="3141"/>
                  </a:lnTo>
                  <a:lnTo>
                    <a:pt x="7334" y="3125"/>
                  </a:lnTo>
                  <a:lnTo>
                    <a:pt x="7345" y="3114"/>
                  </a:lnTo>
                  <a:lnTo>
                    <a:pt x="7354" y="3098"/>
                  </a:lnTo>
                  <a:lnTo>
                    <a:pt x="7366" y="3083"/>
                  </a:lnTo>
                  <a:lnTo>
                    <a:pt x="7377" y="3070"/>
                  </a:lnTo>
                  <a:lnTo>
                    <a:pt x="7389" y="3055"/>
                  </a:lnTo>
                  <a:lnTo>
                    <a:pt x="7398" y="3039"/>
                  </a:lnTo>
                  <a:lnTo>
                    <a:pt x="7409" y="3027"/>
                  </a:lnTo>
                  <a:lnTo>
                    <a:pt x="7421" y="3011"/>
                  </a:lnTo>
                  <a:lnTo>
                    <a:pt x="7429" y="2995"/>
                  </a:lnTo>
                  <a:lnTo>
                    <a:pt x="7440" y="2984"/>
                  </a:lnTo>
                  <a:lnTo>
                    <a:pt x="7453" y="2967"/>
                  </a:lnTo>
                  <a:lnTo>
                    <a:pt x="7465" y="2947"/>
                  </a:lnTo>
                  <a:lnTo>
                    <a:pt x="7477" y="2932"/>
                  </a:lnTo>
                  <a:lnTo>
                    <a:pt x="7488" y="2916"/>
                  </a:lnTo>
                  <a:lnTo>
                    <a:pt x="7500" y="2900"/>
                  </a:lnTo>
                  <a:lnTo>
                    <a:pt x="7512" y="2884"/>
                  </a:lnTo>
                  <a:lnTo>
                    <a:pt x="7524" y="2865"/>
                  </a:lnTo>
                  <a:lnTo>
                    <a:pt x="7532" y="2849"/>
                  </a:lnTo>
                  <a:lnTo>
                    <a:pt x="7544" y="2833"/>
                  </a:lnTo>
                  <a:lnTo>
                    <a:pt x="7556" y="2817"/>
                  </a:lnTo>
                  <a:lnTo>
                    <a:pt x="7567" y="2801"/>
                  </a:lnTo>
                  <a:lnTo>
                    <a:pt x="7576" y="2785"/>
                  </a:lnTo>
                  <a:lnTo>
                    <a:pt x="7588" y="2770"/>
                  </a:lnTo>
                  <a:lnTo>
                    <a:pt x="7599" y="2750"/>
                  </a:lnTo>
                  <a:lnTo>
                    <a:pt x="7611" y="2734"/>
                  </a:lnTo>
                  <a:lnTo>
                    <a:pt x="7618" y="2718"/>
                  </a:lnTo>
                  <a:lnTo>
                    <a:pt x="7631" y="2702"/>
                  </a:lnTo>
                  <a:lnTo>
                    <a:pt x="7643" y="2687"/>
                  </a:lnTo>
                  <a:lnTo>
                    <a:pt x="7655" y="2671"/>
                  </a:lnTo>
                  <a:lnTo>
                    <a:pt x="7662" y="2655"/>
                  </a:lnTo>
                  <a:lnTo>
                    <a:pt x="7674" y="2639"/>
                  </a:lnTo>
                  <a:lnTo>
                    <a:pt x="7686" y="2623"/>
                  </a:lnTo>
                  <a:lnTo>
                    <a:pt x="7698" y="2607"/>
                  </a:lnTo>
                  <a:lnTo>
                    <a:pt x="7710" y="2592"/>
                  </a:lnTo>
                  <a:lnTo>
                    <a:pt x="7722" y="2579"/>
                  </a:lnTo>
                  <a:lnTo>
                    <a:pt x="7734" y="2564"/>
                  </a:lnTo>
                  <a:lnTo>
                    <a:pt x="7750" y="2548"/>
                  </a:lnTo>
                  <a:lnTo>
                    <a:pt x="7761" y="2532"/>
                  </a:lnTo>
                  <a:lnTo>
                    <a:pt x="7773" y="2516"/>
                  </a:lnTo>
                  <a:lnTo>
                    <a:pt x="7789" y="2505"/>
                  </a:lnTo>
                  <a:lnTo>
                    <a:pt x="7801" y="2488"/>
                  </a:lnTo>
                  <a:lnTo>
                    <a:pt x="7817" y="2477"/>
                  </a:lnTo>
                  <a:lnTo>
                    <a:pt x="7829" y="2461"/>
                  </a:lnTo>
                  <a:lnTo>
                    <a:pt x="7845" y="2449"/>
                  </a:lnTo>
                  <a:lnTo>
                    <a:pt x="7861" y="2433"/>
                  </a:lnTo>
                  <a:lnTo>
                    <a:pt x="7877" y="2421"/>
                  </a:lnTo>
                  <a:lnTo>
                    <a:pt x="7892" y="2405"/>
                  </a:lnTo>
                  <a:lnTo>
                    <a:pt x="7908" y="2394"/>
                  </a:lnTo>
                  <a:lnTo>
                    <a:pt x="7924" y="2382"/>
                  </a:lnTo>
                  <a:lnTo>
                    <a:pt x="7944" y="2366"/>
                  </a:lnTo>
                  <a:lnTo>
                    <a:pt x="7959" y="2354"/>
                  </a:lnTo>
                  <a:lnTo>
                    <a:pt x="7979" y="2342"/>
                  </a:lnTo>
                  <a:lnTo>
                    <a:pt x="7999" y="2331"/>
                  </a:lnTo>
                  <a:lnTo>
                    <a:pt x="8014" y="2319"/>
                  </a:lnTo>
                  <a:lnTo>
                    <a:pt x="8035" y="2310"/>
                  </a:lnTo>
                  <a:lnTo>
                    <a:pt x="8054" y="2299"/>
                  </a:lnTo>
                  <a:lnTo>
                    <a:pt x="8074" y="2287"/>
                  </a:lnTo>
                  <a:lnTo>
                    <a:pt x="8094" y="2279"/>
                  </a:lnTo>
                  <a:lnTo>
                    <a:pt x="8114" y="2271"/>
                  </a:lnTo>
                  <a:lnTo>
                    <a:pt x="8134" y="2259"/>
                  </a:lnTo>
                  <a:lnTo>
                    <a:pt x="8153" y="2252"/>
                  </a:lnTo>
                  <a:lnTo>
                    <a:pt x="8173" y="2243"/>
                  </a:lnTo>
                  <a:lnTo>
                    <a:pt x="8192" y="2236"/>
                  </a:lnTo>
                  <a:lnTo>
                    <a:pt x="8213" y="2224"/>
                  </a:lnTo>
                  <a:lnTo>
                    <a:pt x="8232" y="2215"/>
                  </a:lnTo>
                  <a:lnTo>
                    <a:pt x="8256" y="2208"/>
                  </a:lnTo>
                  <a:lnTo>
                    <a:pt x="8276" y="2199"/>
                  </a:lnTo>
                  <a:lnTo>
                    <a:pt x="8296" y="2192"/>
                  </a:lnTo>
                  <a:lnTo>
                    <a:pt x="8315" y="2183"/>
                  </a:lnTo>
                  <a:lnTo>
                    <a:pt x="8340" y="2180"/>
                  </a:lnTo>
                  <a:lnTo>
                    <a:pt x="8359" y="2172"/>
                  </a:lnTo>
                  <a:lnTo>
                    <a:pt x="8379" y="2164"/>
                  </a:lnTo>
                  <a:lnTo>
                    <a:pt x="8403" y="2157"/>
                  </a:lnTo>
                  <a:lnTo>
                    <a:pt x="8422" y="2148"/>
                  </a:lnTo>
                  <a:lnTo>
                    <a:pt x="8442" y="2141"/>
                  </a:lnTo>
                  <a:lnTo>
                    <a:pt x="8466" y="2136"/>
                  </a:lnTo>
                  <a:lnTo>
                    <a:pt x="8486" y="2129"/>
                  </a:lnTo>
                  <a:lnTo>
                    <a:pt x="8505" y="2120"/>
                  </a:lnTo>
                  <a:lnTo>
                    <a:pt x="8530" y="2113"/>
                  </a:lnTo>
                  <a:lnTo>
                    <a:pt x="8549" y="2104"/>
                  </a:lnTo>
                  <a:lnTo>
                    <a:pt x="8569" y="2097"/>
                  </a:lnTo>
                  <a:lnTo>
                    <a:pt x="8593" y="2093"/>
                  </a:lnTo>
                  <a:lnTo>
                    <a:pt x="8613" y="2085"/>
                  </a:lnTo>
                  <a:lnTo>
                    <a:pt x="8632" y="2077"/>
                  </a:lnTo>
                  <a:lnTo>
                    <a:pt x="8655" y="2069"/>
                  </a:lnTo>
                  <a:lnTo>
                    <a:pt x="8676" y="2061"/>
                  </a:lnTo>
                  <a:lnTo>
                    <a:pt x="8695" y="2053"/>
                  </a:lnTo>
                  <a:lnTo>
                    <a:pt x="8715" y="2042"/>
                  </a:lnTo>
                  <a:lnTo>
                    <a:pt x="8739" y="2034"/>
                  </a:lnTo>
                  <a:lnTo>
                    <a:pt x="8759" y="2025"/>
                  </a:lnTo>
                  <a:lnTo>
                    <a:pt x="8778" y="2018"/>
                  </a:lnTo>
                  <a:lnTo>
                    <a:pt x="8794" y="2009"/>
                  </a:lnTo>
                  <a:lnTo>
                    <a:pt x="8814" y="1998"/>
                  </a:lnTo>
                  <a:lnTo>
                    <a:pt x="8834" y="1990"/>
                  </a:lnTo>
                  <a:lnTo>
                    <a:pt x="8850" y="1982"/>
                  </a:lnTo>
                  <a:lnTo>
                    <a:pt x="8870" y="1974"/>
                  </a:lnTo>
                  <a:lnTo>
                    <a:pt x="8885" y="1966"/>
                  </a:lnTo>
                  <a:lnTo>
                    <a:pt x="8905" y="1954"/>
                  </a:lnTo>
                  <a:lnTo>
                    <a:pt x="8921" y="1947"/>
                  </a:lnTo>
                  <a:lnTo>
                    <a:pt x="8937" y="1938"/>
                  </a:lnTo>
                  <a:lnTo>
                    <a:pt x="8953" y="1931"/>
                  </a:lnTo>
                  <a:lnTo>
                    <a:pt x="8968" y="1919"/>
                  </a:lnTo>
                  <a:lnTo>
                    <a:pt x="8984" y="1910"/>
                  </a:lnTo>
                  <a:lnTo>
                    <a:pt x="9000" y="1903"/>
                  </a:lnTo>
                  <a:lnTo>
                    <a:pt x="9016" y="1891"/>
                  </a:lnTo>
                  <a:lnTo>
                    <a:pt x="9032" y="1884"/>
                  </a:lnTo>
                  <a:lnTo>
                    <a:pt x="9044" y="1871"/>
                  </a:lnTo>
                  <a:lnTo>
                    <a:pt x="9060" y="1863"/>
                  </a:lnTo>
                  <a:lnTo>
                    <a:pt x="9072" y="1856"/>
                  </a:lnTo>
                  <a:lnTo>
                    <a:pt x="9088" y="1843"/>
                  </a:lnTo>
                  <a:lnTo>
                    <a:pt x="9099" y="1831"/>
                  </a:lnTo>
                  <a:lnTo>
                    <a:pt x="9115" y="1824"/>
                  </a:lnTo>
                  <a:lnTo>
                    <a:pt x="9127" y="1812"/>
                  </a:lnTo>
                  <a:lnTo>
                    <a:pt x="9139" y="1800"/>
                  </a:lnTo>
                  <a:lnTo>
                    <a:pt x="9155" y="1792"/>
                  </a:lnTo>
                  <a:lnTo>
                    <a:pt x="9167" y="1780"/>
                  </a:lnTo>
                  <a:lnTo>
                    <a:pt x="9178" y="1768"/>
                  </a:lnTo>
                  <a:lnTo>
                    <a:pt x="9190" y="1757"/>
                  </a:lnTo>
                  <a:lnTo>
                    <a:pt x="9202" y="1745"/>
                  </a:lnTo>
                  <a:lnTo>
                    <a:pt x="9213" y="1733"/>
                  </a:lnTo>
                  <a:lnTo>
                    <a:pt x="9226" y="1720"/>
                  </a:lnTo>
                  <a:lnTo>
                    <a:pt x="9238" y="1709"/>
                  </a:lnTo>
                  <a:lnTo>
                    <a:pt x="9245" y="1697"/>
                  </a:lnTo>
                  <a:lnTo>
                    <a:pt x="9257" y="1681"/>
                  </a:lnTo>
                  <a:lnTo>
                    <a:pt x="9269" y="1669"/>
                  </a:lnTo>
                  <a:lnTo>
                    <a:pt x="9277" y="1657"/>
                  </a:lnTo>
                  <a:lnTo>
                    <a:pt x="9289" y="1641"/>
                  </a:lnTo>
                  <a:lnTo>
                    <a:pt x="9301" y="1630"/>
                  </a:lnTo>
                  <a:lnTo>
                    <a:pt x="9308" y="1614"/>
                  </a:lnTo>
                  <a:lnTo>
                    <a:pt x="9321" y="1598"/>
                  </a:lnTo>
                  <a:lnTo>
                    <a:pt x="9321" y="1595"/>
                  </a:lnTo>
                  <a:lnTo>
                    <a:pt x="9324" y="1586"/>
                  </a:lnTo>
                  <a:lnTo>
                    <a:pt x="9324" y="1583"/>
                  </a:lnTo>
                  <a:lnTo>
                    <a:pt x="9329" y="1579"/>
                  </a:lnTo>
                  <a:lnTo>
                    <a:pt x="9329" y="1570"/>
                  </a:lnTo>
                  <a:lnTo>
                    <a:pt x="9324" y="1567"/>
                  </a:lnTo>
                  <a:lnTo>
                    <a:pt x="9324" y="1558"/>
                  </a:lnTo>
                  <a:lnTo>
                    <a:pt x="9324" y="1555"/>
                  </a:lnTo>
                  <a:lnTo>
                    <a:pt x="9321" y="1551"/>
                  </a:lnTo>
                  <a:lnTo>
                    <a:pt x="9317" y="1542"/>
                  </a:lnTo>
                  <a:lnTo>
                    <a:pt x="9313" y="1539"/>
                  </a:lnTo>
                  <a:lnTo>
                    <a:pt x="9308" y="1530"/>
                  </a:lnTo>
                  <a:lnTo>
                    <a:pt x="9301" y="1527"/>
                  </a:lnTo>
                  <a:lnTo>
                    <a:pt x="9297" y="1523"/>
                  </a:lnTo>
                  <a:lnTo>
                    <a:pt x="9289" y="1519"/>
                  </a:lnTo>
                  <a:lnTo>
                    <a:pt x="9285" y="1511"/>
                  </a:lnTo>
                  <a:lnTo>
                    <a:pt x="9277" y="1507"/>
                  </a:lnTo>
                  <a:lnTo>
                    <a:pt x="9269" y="1503"/>
                  </a:lnTo>
                  <a:lnTo>
                    <a:pt x="9261" y="1495"/>
                  </a:lnTo>
                  <a:lnTo>
                    <a:pt x="9253" y="1491"/>
                  </a:lnTo>
                  <a:lnTo>
                    <a:pt x="9241" y="1488"/>
                  </a:lnTo>
                  <a:lnTo>
                    <a:pt x="9234" y="1484"/>
                  </a:lnTo>
                  <a:lnTo>
                    <a:pt x="9226" y="1479"/>
                  </a:lnTo>
                  <a:lnTo>
                    <a:pt x="9213" y="1475"/>
                  </a:lnTo>
                  <a:lnTo>
                    <a:pt x="9206" y="1472"/>
                  </a:lnTo>
                  <a:lnTo>
                    <a:pt x="9194" y="1468"/>
                  </a:lnTo>
                  <a:lnTo>
                    <a:pt x="9183" y="1463"/>
                  </a:lnTo>
                  <a:lnTo>
                    <a:pt x="9174" y="1460"/>
                  </a:lnTo>
                  <a:lnTo>
                    <a:pt x="9162" y="1456"/>
                  </a:lnTo>
                  <a:lnTo>
                    <a:pt x="9151" y="1452"/>
                  </a:lnTo>
                  <a:lnTo>
                    <a:pt x="9139" y="1447"/>
                  </a:lnTo>
                  <a:lnTo>
                    <a:pt x="9130" y="1444"/>
                  </a:lnTo>
                  <a:lnTo>
                    <a:pt x="9118" y="1440"/>
                  </a:lnTo>
                  <a:lnTo>
                    <a:pt x="9107" y="1440"/>
                  </a:lnTo>
                  <a:lnTo>
                    <a:pt x="9095" y="1436"/>
                  </a:lnTo>
                  <a:lnTo>
                    <a:pt x="9083" y="1432"/>
                  </a:lnTo>
                  <a:lnTo>
                    <a:pt x="9072" y="1432"/>
                  </a:lnTo>
                  <a:lnTo>
                    <a:pt x="9060" y="1428"/>
                  </a:lnTo>
                  <a:lnTo>
                    <a:pt x="9051" y="1424"/>
                  </a:lnTo>
                  <a:lnTo>
                    <a:pt x="9040" y="1424"/>
                  </a:lnTo>
                  <a:lnTo>
                    <a:pt x="6919" y="1313"/>
                  </a:lnTo>
                  <a:lnTo>
                    <a:pt x="5299" y="910"/>
                  </a:lnTo>
                  <a:lnTo>
                    <a:pt x="5280" y="898"/>
                  </a:lnTo>
                  <a:lnTo>
                    <a:pt x="5260" y="889"/>
                  </a:lnTo>
                  <a:lnTo>
                    <a:pt x="5240" y="882"/>
                  </a:lnTo>
                  <a:lnTo>
                    <a:pt x="5220" y="878"/>
                  </a:lnTo>
                  <a:lnTo>
                    <a:pt x="5201" y="878"/>
                  </a:lnTo>
                  <a:lnTo>
                    <a:pt x="5181" y="878"/>
                  </a:lnTo>
                  <a:lnTo>
                    <a:pt x="5161" y="878"/>
                  </a:lnTo>
                  <a:lnTo>
                    <a:pt x="5141" y="882"/>
                  </a:lnTo>
                  <a:lnTo>
                    <a:pt x="5118" y="886"/>
                  </a:lnTo>
                  <a:lnTo>
                    <a:pt x="5097" y="894"/>
                  </a:lnTo>
                  <a:lnTo>
                    <a:pt x="5078" y="898"/>
                  </a:lnTo>
                  <a:lnTo>
                    <a:pt x="5058" y="910"/>
                  </a:lnTo>
                  <a:lnTo>
                    <a:pt x="5039" y="917"/>
                  </a:lnTo>
                  <a:lnTo>
                    <a:pt x="5014" y="929"/>
                  </a:lnTo>
                  <a:lnTo>
                    <a:pt x="4995" y="942"/>
                  </a:lnTo>
                  <a:lnTo>
                    <a:pt x="4975" y="953"/>
                  </a:lnTo>
                  <a:lnTo>
                    <a:pt x="4951" y="969"/>
                  </a:lnTo>
                  <a:lnTo>
                    <a:pt x="4931" y="981"/>
                  </a:lnTo>
                  <a:lnTo>
                    <a:pt x="4912" y="997"/>
                  </a:lnTo>
                  <a:lnTo>
                    <a:pt x="4888" y="1012"/>
                  </a:lnTo>
                  <a:lnTo>
                    <a:pt x="4868" y="1028"/>
                  </a:lnTo>
                  <a:lnTo>
                    <a:pt x="4845" y="1048"/>
                  </a:lnTo>
                  <a:lnTo>
                    <a:pt x="4824" y="1064"/>
                  </a:lnTo>
                  <a:lnTo>
                    <a:pt x="4801" y="1079"/>
                  </a:lnTo>
                  <a:lnTo>
                    <a:pt x="4777" y="1100"/>
                  </a:lnTo>
                  <a:lnTo>
                    <a:pt x="4757" y="1116"/>
                  </a:lnTo>
                  <a:lnTo>
                    <a:pt x="4734" y="1132"/>
                  </a:lnTo>
                  <a:lnTo>
                    <a:pt x="4713" y="1151"/>
                  </a:lnTo>
                  <a:lnTo>
                    <a:pt x="4690" y="1167"/>
                  </a:lnTo>
                  <a:lnTo>
                    <a:pt x="4666" y="1183"/>
                  </a:lnTo>
                  <a:lnTo>
                    <a:pt x="4643" y="1199"/>
                  </a:lnTo>
                  <a:lnTo>
                    <a:pt x="4623" y="1215"/>
                  </a:lnTo>
                  <a:lnTo>
                    <a:pt x="4599" y="1226"/>
                  </a:lnTo>
                  <a:lnTo>
                    <a:pt x="4576" y="1242"/>
                  </a:lnTo>
                  <a:lnTo>
                    <a:pt x="4551" y="1254"/>
                  </a:lnTo>
                  <a:lnTo>
                    <a:pt x="4528" y="1266"/>
                  </a:lnTo>
                  <a:lnTo>
                    <a:pt x="4509" y="1278"/>
                  </a:lnTo>
                  <a:lnTo>
                    <a:pt x="4484" y="1289"/>
                  </a:lnTo>
                  <a:lnTo>
                    <a:pt x="4461" y="1297"/>
                  </a:lnTo>
                  <a:lnTo>
                    <a:pt x="4437" y="1305"/>
                  </a:lnTo>
                  <a:lnTo>
                    <a:pt x="4433" y="1305"/>
                  </a:lnTo>
                  <a:lnTo>
                    <a:pt x="4429" y="1305"/>
                  </a:lnTo>
                  <a:lnTo>
                    <a:pt x="4421" y="1305"/>
                  </a:lnTo>
                  <a:lnTo>
                    <a:pt x="4417" y="1310"/>
                  </a:lnTo>
                  <a:lnTo>
                    <a:pt x="4413" y="1310"/>
                  </a:lnTo>
                  <a:lnTo>
                    <a:pt x="4409" y="1310"/>
                  </a:lnTo>
                  <a:lnTo>
                    <a:pt x="4401" y="1310"/>
                  </a:lnTo>
                  <a:lnTo>
                    <a:pt x="4398" y="1310"/>
                  </a:lnTo>
                  <a:lnTo>
                    <a:pt x="4389" y="1310"/>
                  </a:lnTo>
                  <a:lnTo>
                    <a:pt x="4386" y="1310"/>
                  </a:lnTo>
                  <a:lnTo>
                    <a:pt x="4377" y="1310"/>
                  </a:lnTo>
                  <a:lnTo>
                    <a:pt x="4373" y="1310"/>
                  </a:lnTo>
                  <a:lnTo>
                    <a:pt x="4370" y="1310"/>
                  </a:lnTo>
                  <a:lnTo>
                    <a:pt x="4361" y="1310"/>
                  </a:lnTo>
                  <a:lnTo>
                    <a:pt x="4358" y="1310"/>
                  </a:lnTo>
                  <a:lnTo>
                    <a:pt x="4350" y="1310"/>
                  </a:lnTo>
                  <a:lnTo>
                    <a:pt x="4342" y="1310"/>
                  </a:lnTo>
                  <a:lnTo>
                    <a:pt x="4338" y="1310"/>
                  </a:lnTo>
                  <a:lnTo>
                    <a:pt x="4330" y="1310"/>
                  </a:lnTo>
                  <a:lnTo>
                    <a:pt x="4326" y="1310"/>
                  </a:lnTo>
                  <a:lnTo>
                    <a:pt x="4318" y="1305"/>
                  </a:lnTo>
                  <a:lnTo>
                    <a:pt x="4314" y="1305"/>
                  </a:lnTo>
                  <a:lnTo>
                    <a:pt x="4306" y="1305"/>
                  </a:lnTo>
                  <a:lnTo>
                    <a:pt x="4303" y="1305"/>
                  </a:lnTo>
                  <a:lnTo>
                    <a:pt x="4294" y="1305"/>
                  </a:lnTo>
                  <a:lnTo>
                    <a:pt x="4290" y="1305"/>
                  </a:lnTo>
                  <a:lnTo>
                    <a:pt x="4282" y="1301"/>
                  </a:lnTo>
                  <a:lnTo>
                    <a:pt x="4275" y="1301"/>
                  </a:lnTo>
                  <a:lnTo>
                    <a:pt x="4271" y="1301"/>
                  </a:lnTo>
                  <a:lnTo>
                    <a:pt x="4266" y="1301"/>
                  </a:lnTo>
                  <a:lnTo>
                    <a:pt x="4259" y="1301"/>
                  </a:lnTo>
                  <a:lnTo>
                    <a:pt x="4255" y="1297"/>
                  </a:lnTo>
                  <a:lnTo>
                    <a:pt x="4247" y="1297"/>
                  </a:lnTo>
                  <a:lnTo>
                    <a:pt x="4243" y="1297"/>
                  </a:lnTo>
                  <a:lnTo>
                    <a:pt x="4235" y="1297"/>
                  </a:lnTo>
                  <a:lnTo>
                    <a:pt x="4231" y="1294"/>
                  </a:lnTo>
                  <a:lnTo>
                    <a:pt x="4227" y="1294"/>
                  </a:lnTo>
                  <a:lnTo>
                    <a:pt x="4219" y="1294"/>
                  </a:lnTo>
                  <a:lnTo>
                    <a:pt x="4215" y="1294"/>
                  </a:lnTo>
                  <a:lnTo>
                    <a:pt x="4211" y="1294"/>
                  </a:lnTo>
                  <a:lnTo>
                    <a:pt x="4108" y="1218"/>
                  </a:lnTo>
                  <a:lnTo>
                    <a:pt x="4116" y="1210"/>
                  </a:lnTo>
                  <a:lnTo>
                    <a:pt x="4124" y="1202"/>
                  </a:lnTo>
                  <a:lnTo>
                    <a:pt x="4136" y="1194"/>
                  </a:lnTo>
                  <a:lnTo>
                    <a:pt x="4152" y="1183"/>
                  </a:lnTo>
                  <a:lnTo>
                    <a:pt x="4167" y="1174"/>
                  </a:lnTo>
                  <a:lnTo>
                    <a:pt x="4187" y="1162"/>
                  </a:lnTo>
                  <a:lnTo>
                    <a:pt x="4208" y="1151"/>
                  </a:lnTo>
                  <a:lnTo>
                    <a:pt x="4227" y="1135"/>
                  </a:lnTo>
                  <a:lnTo>
                    <a:pt x="4250" y="1123"/>
                  </a:lnTo>
                  <a:lnTo>
                    <a:pt x="4275" y="1107"/>
                  </a:lnTo>
                  <a:lnTo>
                    <a:pt x="4298" y="1092"/>
                  </a:lnTo>
                  <a:lnTo>
                    <a:pt x="4326" y="1079"/>
                  </a:lnTo>
                  <a:lnTo>
                    <a:pt x="4354" y="1064"/>
                  </a:lnTo>
                  <a:lnTo>
                    <a:pt x="4382" y="1048"/>
                  </a:lnTo>
                  <a:lnTo>
                    <a:pt x="4413" y="1032"/>
                  </a:lnTo>
                  <a:lnTo>
                    <a:pt x="4440" y="1016"/>
                  </a:lnTo>
                  <a:lnTo>
                    <a:pt x="4468" y="997"/>
                  </a:lnTo>
                  <a:lnTo>
                    <a:pt x="4500" y="981"/>
                  </a:lnTo>
                  <a:lnTo>
                    <a:pt x="4528" y="965"/>
                  </a:lnTo>
                  <a:lnTo>
                    <a:pt x="4560" y="949"/>
                  </a:lnTo>
                  <a:lnTo>
                    <a:pt x="4587" y="933"/>
                  </a:lnTo>
                  <a:lnTo>
                    <a:pt x="4618" y="917"/>
                  </a:lnTo>
                  <a:lnTo>
                    <a:pt x="4646" y="901"/>
                  </a:lnTo>
                  <a:lnTo>
                    <a:pt x="4674" y="886"/>
                  </a:lnTo>
                  <a:lnTo>
                    <a:pt x="4698" y="870"/>
                  </a:lnTo>
                  <a:lnTo>
                    <a:pt x="4726" y="858"/>
                  </a:lnTo>
                  <a:lnTo>
                    <a:pt x="4750" y="842"/>
                  </a:lnTo>
                  <a:lnTo>
                    <a:pt x="4773" y="831"/>
                  </a:lnTo>
                  <a:lnTo>
                    <a:pt x="4793" y="815"/>
                  </a:lnTo>
                  <a:lnTo>
                    <a:pt x="4813" y="803"/>
                  </a:lnTo>
                  <a:lnTo>
                    <a:pt x="4833" y="791"/>
                  </a:lnTo>
                  <a:lnTo>
                    <a:pt x="4849" y="778"/>
                  </a:lnTo>
                  <a:lnTo>
                    <a:pt x="4861" y="771"/>
                  </a:lnTo>
                  <a:lnTo>
                    <a:pt x="4872" y="759"/>
                  </a:lnTo>
                  <a:lnTo>
                    <a:pt x="4884" y="752"/>
                  </a:lnTo>
                  <a:lnTo>
                    <a:pt x="4892" y="743"/>
                  </a:lnTo>
                  <a:lnTo>
                    <a:pt x="4896" y="739"/>
                  </a:lnTo>
                  <a:lnTo>
                    <a:pt x="4896" y="731"/>
                  </a:lnTo>
                  <a:lnTo>
                    <a:pt x="4896" y="727"/>
                  </a:lnTo>
                  <a:lnTo>
                    <a:pt x="4892" y="727"/>
                  </a:lnTo>
                  <a:lnTo>
                    <a:pt x="4849" y="708"/>
                  </a:lnTo>
                  <a:lnTo>
                    <a:pt x="4808" y="692"/>
                  </a:lnTo>
                  <a:lnTo>
                    <a:pt x="4769" y="680"/>
                  </a:lnTo>
                  <a:lnTo>
                    <a:pt x="4729" y="664"/>
                  </a:lnTo>
                  <a:lnTo>
                    <a:pt x="4690" y="653"/>
                  </a:lnTo>
                  <a:lnTo>
                    <a:pt x="4655" y="637"/>
                  </a:lnTo>
                  <a:lnTo>
                    <a:pt x="4618" y="625"/>
                  </a:lnTo>
                  <a:lnTo>
                    <a:pt x="4583" y="616"/>
                  </a:lnTo>
                  <a:lnTo>
                    <a:pt x="4551" y="604"/>
                  </a:lnTo>
                  <a:lnTo>
                    <a:pt x="4520" y="597"/>
                  </a:lnTo>
                  <a:lnTo>
                    <a:pt x="4488" y="588"/>
                  </a:lnTo>
                  <a:lnTo>
                    <a:pt x="4461" y="581"/>
                  </a:lnTo>
                  <a:lnTo>
                    <a:pt x="4429" y="574"/>
                  </a:lnTo>
                  <a:lnTo>
                    <a:pt x="4401" y="565"/>
                  </a:lnTo>
                  <a:lnTo>
                    <a:pt x="4377" y="558"/>
                  </a:lnTo>
                  <a:lnTo>
                    <a:pt x="4350" y="553"/>
                  </a:lnTo>
                  <a:lnTo>
                    <a:pt x="4326" y="549"/>
                  </a:lnTo>
                  <a:lnTo>
                    <a:pt x="4303" y="542"/>
                  </a:lnTo>
                  <a:lnTo>
                    <a:pt x="4282" y="537"/>
                  </a:lnTo>
                  <a:lnTo>
                    <a:pt x="4259" y="533"/>
                  </a:lnTo>
                  <a:lnTo>
                    <a:pt x="4239" y="530"/>
                  </a:lnTo>
                  <a:lnTo>
                    <a:pt x="4223" y="530"/>
                  </a:lnTo>
                  <a:lnTo>
                    <a:pt x="4203" y="526"/>
                  </a:lnTo>
                  <a:lnTo>
                    <a:pt x="4187" y="521"/>
                  </a:lnTo>
                  <a:lnTo>
                    <a:pt x="4171" y="521"/>
                  </a:lnTo>
                  <a:lnTo>
                    <a:pt x="4155" y="521"/>
                  </a:lnTo>
                  <a:lnTo>
                    <a:pt x="4140" y="518"/>
                  </a:lnTo>
                  <a:lnTo>
                    <a:pt x="4128" y="518"/>
                  </a:lnTo>
                  <a:lnTo>
                    <a:pt x="4116" y="518"/>
                  </a:lnTo>
                  <a:lnTo>
                    <a:pt x="4104" y="518"/>
                  </a:lnTo>
                  <a:lnTo>
                    <a:pt x="4097" y="514"/>
                  </a:lnTo>
                  <a:lnTo>
                    <a:pt x="4088" y="514"/>
                  </a:lnTo>
                  <a:lnTo>
                    <a:pt x="4076" y="514"/>
                  </a:lnTo>
                  <a:lnTo>
                    <a:pt x="4072" y="514"/>
                  </a:lnTo>
                  <a:lnTo>
                    <a:pt x="4065" y="514"/>
                  </a:lnTo>
                  <a:lnTo>
                    <a:pt x="4060" y="514"/>
                  </a:lnTo>
                  <a:lnTo>
                    <a:pt x="4057" y="514"/>
                  </a:lnTo>
                  <a:lnTo>
                    <a:pt x="4053" y="514"/>
                  </a:lnTo>
                  <a:lnTo>
                    <a:pt x="4049" y="514"/>
                  </a:lnTo>
                  <a:lnTo>
                    <a:pt x="2834" y="1333"/>
                  </a:lnTo>
                  <a:lnTo>
                    <a:pt x="2818" y="1341"/>
                  </a:lnTo>
                  <a:lnTo>
                    <a:pt x="2803" y="1349"/>
                  </a:lnTo>
                  <a:lnTo>
                    <a:pt x="2791" y="1361"/>
                  </a:lnTo>
                  <a:lnTo>
                    <a:pt x="2775" y="1368"/>
                  </a:lnTo>
                  <a:lnTo>
                    <a:pt x="2763" y="1377"/>
                  </a:lnTo>
                  <a:lnTo>
                    <a:pt x="2750" y="1384"/>
                  </a:lnTo>
                  <a:lnTo>
                    <a:pt x="2739" y="1393"/>
                  </a:lnTo>
                  <a:lnTo>
                    <a:pt x="2727" y="1400"/>
                  </a:lnTo>
                  <a:lnTo>
                    <a:pt x="2715" y="1408"/>
                  </a:lnTo>
                  <a:lnTo>
                    <a:pt x="2703" y="1416"/>
                  </a:lnTo>
                  <a:lnTo>
                    <a:pt x="2692" y="1424"/>
                  </a:lnTo>
                  <a:lnTo>
                    <a:pt x="2680" y="1428"/>
                  </a:lnTo>
                  <a:lnTo>
                    <a:pt x="2671" y="1436"/>
                  </a:lnTo>
                  <a:lnTo>
                    <a:pt x="2660" y="1444"/>
                  </a:lnTo>
                  <a:lnTo>
                    <a:pt x="2648" y="1447"/>
                  </a:lnTo>
                  <a:lnTo>
                    <a:pt x="2640" y="1456"/>
                  </a:lnTo>
                  <a:lnTo>
                    <a:pt x="2628" y="1460"/>
                  </a:lnTo>
                  <a:lnTo>
                    <a:pt x="2616" y="1468"/>
                  </a:lnTo>
                  <a:lnTo>
                    <a:pt x="2608" y="1472"/>
                  </a:lnTo>
                  <a:lnTo>
                    <a:pt x="2597" y="1475"/>
                  </a:lnTo>
                  <a:lnTo>
                    <a:pt x="2585" y="1484"/>
                  </a:lnTo>
                  <a:lnTo>
                    <a:pt x="2572" y="1488"/>
                  </a:lnTo>
                  <a:lnTo>
                    <a:pt x="2560" y="1491"/>
                  </a:lnTo>
                  <a:lnTo>
                    <a:pt x="2549" y="1495"/>
                  </a:lnTo>
                  <a:lnTo>
                    <a:pt x="2537" y="1503"/>
                  </a:lnTo>
                  <a:lnTo>
                    <a:pt x="2525" y="1507"/>
                  </a:lnTo>
                  <a:lnTo>
                    <a:pt x="2513" y="1511"/>
                  </a:lnTo>
                  <a:lnTo>
                    <a:pt x="2502" y="1516"/>
                  </a:lnTo>
                  <a:lnTo>
                    <a:pt x="2486" y="1519"/>
                  </a:lnTo>
                  <a:lnTo>
                    <a:pt x="2474" y="1523"/>
                  </a:lnTo>
                  <a:lnTo>
                    <a:pt x="2458" y="1527"/>
                  </a:lnTo>
                  <a:lnTo>
                    <a:pt x="2442" y="1530"/>
                  </a:lnTo>
                  <a:lnTo>
                    <a:pt x="2426" y="1535"/>
                  </a:lnTo>
                  <a:lnTo>
                    <a:pt x="2407" y="1539"/>
                  </a:lnTo>
                  <a:lnTo>
                    <a:pt x="2391" y="1542"/>
                  </a:lnTo>
                  <a:lnTo>
                    <a:pt x="2371" y="1546"/>
                  </a:lnTo>
                  <a:lnTo>
                    <a:pt x="2351" y="1551"/>
                  </a:lnTo>
                  <a:lnTo>
                    <a:pt x="2331" y="1555"/>
                  </a:lnTo>
                  <a:lnTo>
                    <a:pt x="2312" y="1555"/>
                  </a:lnTo>
                  <a:lnTo>
                    <a:pt x="2287" y="1558"/>
                  </a:lnTo>
                  <a:lnTo>
                    <a:pt x="2280" y="1562"/>
                  </a:lnTo>
                  <a:lnTo>
                    <a:pt x="2268" y="1562"/>
                  </a:lnTo>
                  <a:lnTo>
                    <a:pt x="2256" y="1567"/>
                  </a:lnTo>
                  <a:lnTo>
                    <a:pt x="2245" y="1570"/>
                  </a:lnTo>
                  <a:lnTo>
                    <a:pt x="2229" y="1574"/>
                  </a:lnTo>
                  <a:lnTo>
                    <a:pt x="2217" y="1583"/>
                  </a:lnTo>
                  <a:lnTo>
                    <a:pt x="2201" y="1586"/>
                  </a:lnTo>
                  <a:lnTo>
                    <a:pt x="2189" y="1595"/>
                  </a:lnTo>
                  <a:lnTo>
                    <a:pt x="2173" y="1598"/>
                  </a:lnTo>
                  <a:lnTo>
                    <a:pt x="2157" y="1606"/>
                  </a:lnTo>
                  <a:lnTo>
                    <a:pt x="2141" y="1614"/>
                  </a:lnTo>
                  <a:lnTo>
                    <a:pt x="2125" y="1622"/>
                  </a:lnTo>
                  <a:lnTo>
                    <a:pt x="2109" y="1630"/>
                  </a:lnTo>
                  <a:lnTo>
                    <a:pt x="2094" y="1638"/>
                  </a:lnTo>
                  <a:lnTo>
                    <a:pt x="2078" y="1646"/>
                  </a:lnTo>
                  <a:lnTo>
                    <a:pt x="2062" y="1653"/>
                  </a:lnTo>
                  <a:lnTo>
                    <a:pt x="2046" y="1662"/>
                  </a:lnTo>
                  <a:lnTo>
                    <a:pt x="2027" y="1673"/>
                  </a:lnTo>
                  <a:lnTo>
                    <a:pt x="2011" y="1681"/>
                  </a:lnTo>
                  <a:lnTo>
                    <a:pt x="1995" y="1689"/>
                  </a:lnTo>
                  <a:lnTo>
                    <a:pt x="1975" y="1697"/>
                  </a:lnTo>
                  <a:lnTo>
                    <a:pt x="1959" y="1709"/>
                  </a:lnTo>
                  <a:lnTo>
                    <a:pt x="1939" y="1717"/>
                  </a:lnTo>
                  <a:lnTo>
                    <a:pt x="1923" y="1725"/>
                  </a:lnTo>
                  <a:lnTo>
                    <a:pt x="1907" y="1733"/>
                  </a:lnTo>
                  <a:lnTo>
                    <a:pt x="1888" y="1741"/>
                  </a:lnTo>
                  <a:lnTo>
                    <a:pt x="1872" y="1748"/>
                  </a:lnTo>
                  <a:lnTo>
                    <a:pt x="1856" y="1757"/>
                  </a:lnTo>
                  <a:lnTo>
                    <a:pt x="1836" y="1764"/>
                  </a:lnTo>
                  <a:lnTo>
                    <a:pt x="1821" y="1773"/>
                  </a:lnTo>
                  <a:lnTo>
                    <a:pt x="1805" y="1776"/>
                  </a:lnTo>
                  <a:lnTo>
                    <a:pt x="1789" y="1784"/>
                  </a:lnTo>
                  <a:lnTo>
                    <a:pt x="1773" y="1788"/>
                  </a:lnTo>
                  <a:lnTo>
                    <a:pt x="1757" y="1796"/>
                  </a:lnTo>
                  <a:lnTo>
                    <a:pt x="1741" y="1800"/>
                  </a:lnTo>
                  <a:lnTo>
                    <a:pt x="1726" y="1804"/>
                  </a:lnTo>
                  <a:lnTo>
                    <a:pt x="1710" y="1808"/>
                  </a:lnTo>
                  <a:lnTo>
                    <a:pt x="1698" y="1808"/>
                  </a:lnTo>
                  <a:lnTo>
                    <a:pt x="1682" y="1812"/>
                  </a:lnTo>
                  <a:lnTo>
                    <a:pt x="1671" y="1812"/>
                  </a:lnTo>
                  <a:lnTo>
                    <a:pt x="1666" y="1812"/>
                  </a:lnTo>
                  <a:lnTo>
                    <a:pt x="1662" y="1812"/>
                  </a:lnTo>
                  <a:lnTo>
                    <a:pt x="1659" y="1812"/>
                  </a:lnTo>
                  <a:lnTo>
                    <a:pt x="1655" y="1812"/>
                  </a:lnTo>
                  <a:lnTo>
                    <a:pt x="1646" y="1812"/>
                  </a:lnTo>
                  <a:lnTo>
                    <a:pt x="1643" y="1812"/>
                  </a:lnTo>
                  <a:lnTo>
                    <a:pt x="1639" y="1808"/>
                  </a:lnTo>
                  <a:lnTo>
                    <a:pt x="1634" y="1808"/>
                  </a:lnTo>
                  <a:lnTo>
                    <a:pt x="1631" y="1808"/>
                  </a:lnTo>
                  <a:lnTo>
                    <a:pt x="1627" y="1804"/>
                  </a:lnTo>
                  <a:lnTo>
                    <a:pt x="1623" y="1804"/>
                  </a:lnTo>
                  <a:lnTo>
                    <a:pt x="1618" y="1804"/>
                  </a:lnTo>
                  <a:lnTo>
                    <a:pt x="1615" y="1800"/>
                  </a:lnTo>
                  <a:lnTo>
                    <a:pt x="1611" y="1800"/>
                  </a:lnTo>
                  <a:lnTo>
                    <a:pt x="1607" y="1796"/>
                  </a:lnTo>
                  <a:lnTo>
                    <a:pt x="1603" y="1792"/>
                  </a:lnTo>
                  <a:lnTo>
                    <a:pt x="1599" y="1792"/>
                  </a:lnTo>
                  <a:lnTo>
                    <a:pt x="1595" y="1788"/>
                  </a:lnTo>
                  <a:lnTo>
                    <a:pt x="1591" y="1788"/>
                  </a:lnTo>
                  <a:lnTo>
                    <a:pt x="1587" y="1784"/>
                  </a:lnTo>
                  <a:lnTo>
                    <a:pt x="1583" y="1780"/>
                  </a:lnTo>
                  <a:lnTo>
                    <a:pt x="1579" y="1776"/>
                  </a:lnTo>
                  <a:lnTo>
                    <a:pt x="1576" y="1773"/>
                  </a:lnTo>
                  <a:lnTo>
                    <a:pt x="1571" y="1768"/>
                  </a:lnTo>
                  <a:lnTo>
                    <a:pt x="1571" y="1764"/>
                  </a:lnTo>
                  <a:lnTo>
                    <a:pt x="1567" y="1764"/>
                  </a:lnTo>
                  <a:lnTo>
                    <a:pt x="1564" y="1761"/>
                  </a:lnTo>
                  <a:lnTo>
                    <a:pt x="1564" y="1757"/>
                  </a:lnTo>
                  <a:lnTo>
                    <a:pt x="1564" y="1752"/>
                  </a:lnTo>
                  <a:lnTo>
                    <a:pt x="1560" y="1748"/>
                  </a:lnTo>
                  <a:lnTo>
                    <a:pt x="1560" y="1745"/>
                  </a:lnTo>
                  <a:lnTo>
                    <a:pt x="1560" y="1741"/>
                  </a:lnTo>
                  <a:lnTo>
                    <a:pt x="1560" y="1736"/>
                  </a:lnTo>
                  <a:lnTo>
                    <a:pt x="1560" y="1733"/>
                  </a:lnTo>
                  <a:lnTo>
                    <a:pt x="1560" y="1729"/>
                  </a:lnTo>
                  <a:lnTo>
                    <a:pt x="1560" y="1725"/>
                  </a:lnTo>
                  <a:lnTo>
                    <a:pt x="1564" y="1720"/>
                  </a:lnTo>
                  <a:lnTo>
                    <a:pt x="1567" y="1709"/>
                  </a:lnTo>
                  <a:lnTo>
                    <a:pt x="1576" y="1697"/>
                  </a:lnTo>
                  <a:lnTo>
                    <a:pt x="1583" y="1685"/>
                  </a:lnTo>
                  <a:lnTo>
                    <a:pt x="1591" y="1669"/>
                  </a:lnTo>
                  <a:lnTo>
                    <a:pt x="1599" y="1653"/>
                  </a:lnTo>
                  <a:lnTo>
                    <a:pt x="1611" y="1641"/>
                  </a:lnTo>
                  <a:lnTo>
                    <a:pt x="1618" y="1625"/>
                  </a:lnTo>
                  <a:lnTo>
                    <a:pt x="1631" y="1606"/>
                  </a:lnTo>
                  <a:lnTo>
                    <a:pt x="1639" y="1590"/>
                  </a:lnTo>
                  <a:lnTo>
                    <a:pt x="1650" y="1574"/>
                  </a:lnTo>
                  <a:lnTo>
                    <a:pt x="1662" y="1558"/>
                  </a:lnTo>
                  <a:lnTo>
                    <a:pt x="1674" y="1539"/>
                  </a:lnTo>
                  <a:lnTo>
                    <a:pt x="1687" y="1523"/>
                  </a:lnTo>
                  <a:lnTo>
                    <a:pt x="1698" y="1503"/>
                  </a:lnTo>
                  <a:lnTo>
                    <a:pt x="1710" y="1484"/>
                  </a:lnTo>
                  <a:lnTo>
                    <a:pt x="1718" y="1468"/>
                  </a:lnTo>
                  <a:lnTo>
                    <a:pt x="1729" y="1447"/>
                  </a:lnTo>
                  <a:lnTo>
                    <a:pt x="1741" y="1432"/>
                  </a:lnTo>
                  <a:lnTo>
                    <a:pt x="1754" y="1412"/>
                  </a:lnTo>
                  <a:lnTo>
                    <a:pt x="1766" y="1396"/>
                  </a:lnTo>
                  <a:lnTo>
                    <a:pt x="1777" y="1377"/>
                  </a:lnTo>
                  <a:lnTo>
                    <a:pt x="1785" y="1361"/>
                  </a:lnTo>
                  <a:lnTo>
                    <a:pt x="1797" y="1341"/>
                  </a:lnTo>
                  <a:lnTo>
                    <a:pt x="1805" y="1325"/>
                  </a:lnTo>
                  <a:lnTo>
                    <a:pt x="1813" y="1310"/>
                  </a:lnTo>
                  <a:lnTo>
                    <a:pt x="1824" y="1294"/>
                  </a:lnTo>
                  <a:lnTo>
                    <a:pt x="1833" y="1278"/>
                  </a:lnTo>
                  <a:lnTo>
                    <a:pt x="1836" y="1266"/>
                  </a:lnTo>
                  <a:lnTo>
                    <a:pt x="1845" y="1250"/>
                  </a:lnTo>
                  <a:lnTo>
                    <a:pt x="1852" y="1238"/>
                  </a:lnTo>
                  <a:lnTo>
                    <a:pt x="1856" y="1226"/>
                  </a:lnTo>
                  <a:lnTo>
                    <a:pt x="1861" y="1215"/>
                  </a:lnTo>
                  <a:lnTo>
                    <a:pt x="1864" y="1202"/>
                  </a:lnTo>
                  <a:lnTo>
                    <a:pt x="1868" y="1194"/>
                  </a:lnTo>
                  <a:lnTo>
                    <a:pt x="1868" y="1187"/>
                  </a:lnTo>
                  <a:lnTo>
                    <a:pt x="1868" y="1178"/>
                  </a:lnTo>
                  <a:lnTo>
                    <a:pt x="1868" y="1171"/>
                  </a:lnTo>
                  <a:lnTo>
                    <a:pt x="1868" y="1167"/>
                  </a:lnTo>
                  <a:lnTo>
                    <a:pt x="1864" y="1162"/>
                  </a:lnTo>
                  <a:lnTo>
                    <a:pt x="1861" y="1159"/>
                  </a:lnTo>
                  <a:lnTo>
                    <a:pt x="1829" y="1143"/>
                  </a:lnTo>
                  <a:lnTo>
                    <a:pt x="1793" y="1123"/>
                  </a:lnTo>
                  <a:lnTo>
                    <a:pt x="1761" y="1111"/>
                  </a:lnTo>
                  <a:lnTo>
                    <a:pt x="1729" y="1100"/>
                  </a:lnTo>
                  <a:lnTo>
                    <a:pt x="1702" y="1088"/>
                  </a:lnTo>
                  <a:lnTo>
                    <a:pt x="1674" y="1076"/>
                  </a:lnTo>
                  <a:lnTo>
                    <a:pt x="1646" y="1067"/>
                  </a:lnTo>
                  <a:lnTo>
                    <a:pt x="1618" y="1064"/>
                  </a:lnTo>
                  <a:lnTo>
                    <a:pt x="1591" y="1056"/>
                  </a:lnTo>
                  <a:lnTo>
                    <a:pt x="1567" y="1051"/>
                  </a:lnTo>
                  <a:lnTo>
                    <a:pt x="1544" y="1048"/>
                  </a:lnTo>
                  <a:lnTo>
                    <a:pt x="1520" y="1048"/>
                  </a:lnTo>
                  <a:lnTo>
                    <a:pt x="1496" y="1048"/>
                  </a:lnTo>
                  <a:lnTo>
                    <a:pt x="1476" y="1048"/>
                  </a:lnTo>
                  <a:lnTo>
                    <a:pt x="1453" y="1048"/>
                  </a:lnTo>
                  <a:lnTo>
                    <a:pt x="1433" y="1048"/>
                  </a:lnTo>
                  <a:lnTo>
                    <a:pt x="1414" y="1051"/>
                  </a:lnTo>
                  <a:lnTo>
                    <a:pt x="1389" y="1056"/>
                  </a:lnTo>
                  <a:lnTo>
                    <a:pt x="1370" y="1060"/>
                  </a:lnTo>
                  <a:lnTo>
                    <a:pt x="1350" y="1064"/>
                  </a:lnTo>
                  <a:lnTo>
                    <a:pt x="1334" y="1067"/>
                  </a:lnTo>
                  <a:lnTo>
                    <a:pt x="1314" y="1076"/>
                  </a:lnTo>
                  <a:lnTo>
                    <a:pt x="1294" y="1079"/>
                  </a:lnTo>
                  <a:lnTo>
                    <a:pt x="1275" y="1083"/>
                  </a:lnTo>
                  <a:lnTo>
                    <a:pt x="1259" y="1092"/>
                  </a:lnTo>
                  <a:lnTo>
                    <a:pt x="1239" y="1100"/>
                  </a:lnTo>
                  <a:lnTo>
                    <a:pt x="1219" y="1104"/>
                  </a:lnTo>
                  <a:lnTo>
                    <a:pt x="1203" y="1111"/>
                  </a:lnTo>
                  <a:lnTo>
                    <a:pt x="1183" y="1116"/>
                  </a:lnTo>
                  <a:lnTo>
                    <a:pt x="1164" y="1123"/>
                  </a:lnTo>
                  <a:lnTo>
                    <a:pt x="1144" y="1127"/>
                  </a:lnTo>
                  <a:lnTo>
                    <a:pt x="1128" y="1132"/>
                  </a:lnTo>
                  <a:lnTo>
                    <a:pt x="1108" y="1139"/>
                  </a:lnTo>
                  <a:lnTo>
                    <a:pt x="1088" y="1143"/>
                  </a:lnTo>
                  <a:lnTo>
                    <a:pt x="1069" y="1146"/>
                  </a:lnTo>
                  <a:lnTo>
                    <a:pt x="1045" y="1151"/>
                  </a:lnTo>
                  <a:lnTo>
                    <a:pt x="1025" y="1155"/>
                  </a:lnTo>
                  <a:lnTo>
                    <a:pt x="1005" y="1155"/>
                  </a:lnTo>
                  <a:lnTo>
                    <a:pt x="981" y="1155"/>
                  </a:lnTo>
                  <a:lnTo>
                    <a:pt x="962" y="1155"/>
                  </a:lnTo>
                  <a:lnTo>
                    <a:pt x="954" y="1155"/>
                  </a:lnTo>
                  <a:lnTo>
                    <a:pt x="946" y="1155"/>
                  </a:lnTo>
                  <a:lnTo>
                    <a:pt x="938" y="1155"/>
                  </a:lnTo>
                  <a:lnTo>
                    <a:pt x="930" y="1155"/>
                  </a:lnTo>
                  <a:lnTo>
                    <a:pt x="923" y="1155"/>
                  </a:lnTo>
                  <a:lnTo>
                    <a:pt x="914" y="1151"/>
                  </a:lnTo>
                  <a:lnTo>
                    <a:pt x="902" y="1151"/>
                  </a:lnTo>
                  <a:lnTo>
                    <a:pt x="891" y="1146"/>
                  </a:lnTo>
                  <a:lnTo>
                    <a:pt x="882" y="1146"/>
                  </a:lnTo>
                  <a:lnTo>
                    <a:pt x="870" y="1143"/>
                  </a:lnTo>
                  <a:lnTo>
                    <a:pt x="859" y="1139"/>
                  </a:lnTo>
                  <a:lnTo>
                    <a:pt x="847" y="1139"/>
                  </a:lnTo>
                  <a:lnTo>
                    <a:pt x="835" y="1135"/>
                  </a:lnTo>
                  <a:lnTo>
                    <a:pt x="824" y="1132"/>
                  </a:lnTo>
                  <a:lnTo>
                    <a:pt x="812" y="1127"/>
                  </a:lnTo>
                  <a:lnTo>
                    <a:pt x="800" y="1123"/>
                  </a:lnTo>
                  <a:lnTo>
                    <a:pt x="787" y="1120"/>
                  </a:lnTo>
                  <a:lnTo>
                    <a:pt x="776" y="1116"/>
                  </a:lnTo>
                  <a:lnTo>
                    <a:pt x="768" y="1111"/>
                  </a:lnTo>
                  <a:lnTo>
                    <a:pt x="756" y="1107"/>
                  </a:lnTo>
                  <a:lnTo>
                    <a:pt x="745" y="1104"/>
                  </a:lnTo>
                  <a:lnTo>
                    <a:pt x="732" y="1100"/>
                  </a:lnTo>
                  <a:lnTo>
                    <a:pt x="724" y="1095"/>
                  </a:lnTo>
                  <a:lnTo>
                    <a:pt x="713" y="1092"/>
                  </a:lnTo>
                  <a:lnTo>
                    <a:pt x="704" y="1088"/>
                  </a:lnTo>
                  <a:lnTo>
                    <a:pt x="697" y="1079"/>
                  </a:lnTo>
                  <a:lnTo>
                    <a:pt x="689" y="1076"/>
                  </a:lnTo>
                  <a:lnTo>
                    <a:pt x="681" y="1072"/>
                  </a:lnTo>
                  <a:lnTo>
                    <a:pt x="677" y="1064"/>
                  </a:lnTo>
                  <a:lnTo>
                    <a:pt x="669" y="1060"/>
                  </a:lnTo>
                  <a:lnTo>
                    <a:pt x="665" y="1056"/>
                  </a:lnTo>
                  <a:lnTo>
                    <a:pt x="661" y="1048"/>
                  </a:lnTo>
                  <a:lnTo>
                    <a:pt x="657" y="1044"/>
                  </a:lnTo>
                  <a:lnTo>
                    <a:pt x="657" y="1040"/>
                  </a:lnTo>
                  <a:lnTo>
                    <a:pt x="657" y="1032"/>
                  </a:lnTo>
                  <a:lnTo>
                    <a:pt x="657" y="1028"/>
                  </a:lnTo>
                  <a:lnTo>
                    <a:pt x="657" y="1021"/>
                  </a:lnTo>
                  <a:lnTo>
                    <a:pt x="661" y="1016"/>
                  </a:lnTo>
                  <a:lnTo>
                    <a:pt x="665" y="1009"/>
                  </a:lnTo>
                  <a:lnTo>
                    <a:pt x="673" y="1005"/>
                  </a:lnTo>
                  <a:lnTo>
                    <a:pt x="677" y="1000"/>
                  </a:lnTo>
                  <a:lnTo>
                    <a:pt x="685" y="993"/>
                  </a:lnTo>
                  <a:lnTo>
                    <a:pt x="692" y="989"/>
                  </a:lnTo>
                  <a:lnTo>
                    <a:pt x="697" y="981"/>
                  </a:lnTo>
                  <a:lnTo>
                    <a:pt x="704" y="977"/>
                  </a:lnTo>
                  <a:lnTo>
                    <a:pt x="713" y="973"/>
                  </a:lnTo>
                  <a:lnTo>
                    <a:pt x="720" y="969"/>
                  </a:lnTo>
                  <a:lnTo>
                    <a:pt x="729" y="965"/>
                  </a:lnTo>
                  <a:lnTo>
                    <a:pt x="732" y="961"/>
                  </a:lnTo>
                  <a:lnTo>
                    <a:pt x="740" y="957"/>
                  </a:lnTo>
                  <a:lnTo>
                    <a:pt x="748" y="953"/>
                  </a:lnTo>
                  <a:lnTo>
                    <a:pt x="756" y="949"/>
                  </a:lnTo>
                  <a:lnTo>
                    <a:pt x="764" y="945"/>
                  </a:lnTo>
                  <a:lnTo>
                    <a:pt x="772" y="942"/>
                  </a:lnTo>
                  <a:lnTo>
                    <a:pt x="780" y="937"/>
                  </a:lnTo>
                  <a:lnTo>
                    <a:pt x="787" y="933"/>
                  </a:lnTo>
                  <a:lnTo>
                    <a:pt x="796" y="929"/>
                  </a:lnTo>
                  <a:lnTo>
                    <a:pt x="808" y="929"/>
                  </a:lnTo>
                  <a:lnTo>
                    <a:pt x="815" y="926"/>
                  </a:lnTo>
                  <a:lnTo>
                    <a:pt x="824" y="921"/>
                  </a:lnTo>
                  <a:lnTo>
                    <a:pt x="831" y="917"/>
                  </a:lnTo>
                  <a:lnTo>
                    <a:pt x="840" y="917"/>
                  </a:lnTo>
                  <a:lnTo>
                    <a:pt x="847" y="914"/>
                  </a:lnTo>
                  <a:lnTo>
                    <a:pt x="854" y="914"/>
                  </a:lnTo>
                  <a:lnTo>
                    <a:pt x="863" y="910"/>
                  </a:lnTo>
                  <a:lnTo>
                    <a:pt x="870" y="905"/>
                  </a:lnTo>
                  <a:lnTo>
                    <a:pt x="882" y="905"/>
                  </a:lnTo>
                  <a:lnTo>
                    <a:pt x="891" y="901"/>
                  </a:lnTo>
                  <a:lnTo>
                    <a:pt x="898" y="901"/>
                  </a:lnTo>
                  <a:lnTo>
                    <a:pt x="907" y="898"/>
                  </a:lnTo>
                  <a:lnTo>
                    <a:pt x="914" y="898"/>
                  </a:lnTo>
                  <a:lnTo>
                    <a:pt x="923" y="894"/>
                  </a:lnTo>
                  <a:lnTo>
                    <a:pt x="930" y="894"/>
                  </a:lnTo>
                  <a:lnTo>
                    <a:pt x="938" y="894"/>
                  </a:lnTo>
                  <a:lnTo>
                    <a:pt x="946" y="889"/>
                  </a:lnTo>
                  <a:lnTo>
                    <a:pt x="954" y="889"/>
                  </a:lnTo>
                  <a:lnTo>
                    <a:pt x="962" y="886"/>
                  </a:lnTo>
                  <a:lnTo>
                    <a:pt x="970" y="886"/>
                  </a:lnTo>
                  <a:lnTo>
                    <a:pt x="977" y="886"/>
                  </a:lnTo>
                  <a:lnTo>
                    <a:pt x="986" y="882"/>
                  </a:lnTo>
                  <a:lnTo>
                    <a:pt x="1025" y="878"/>
                  </a:lnTo>
                  <a:lnTo>
                    <a:pt x="1065" y="870"/>
                  </a:lnTo>
                  <a:lnTo>
                    <a:pt x="1100" y="866"/>
                  </a:lnTo>
                  <a:lnTo>
                    <a:pt x="1140" y="862"/>
                  </a:lnTo>
                  <a:lnTo>
                    <a:pt x="1176" y="862"/>
                  </a:lnTo>
                  <a:lnTo>
                    <a:pt x="1211" y="858"/>
                  </a:lnTo>
                  <a:lnTo>
                    <a:pt x="1247" y="858"/>
                  </a:lnTo>
                  <a:lnTo>
                    <a:pt x="1278" y="862"/>
                  </a:lnTo>
                  <a:lnTo>
                    <a:pt x="1314" y="862"/>
                  </a:lnTo>
                  <a:lnTo>
                    <a:pt x="1345" y="866"/>
                  </a:lnTo>
                  <a:lnTo>
                    <a:pt x="1377" y="866"/>
                  </a:lnTo>
                  <a:lnTo>
                    <a:pt x="1409" y="870"/>
                  </a:lnTo>
                  <a:lnTo>
                    <a:pt x="1440" y="878"/>
                  </a:lnTo>
                  <a:lnTo>
                    <a:pt x="1472" y="882"/>
                  </a:lnTo>
                  <a:lnTo>
                    <a:pt x="1504" y="886"/>
                  </a:lnTo>
                  <a:lnTo>
                    <a:pt x="1532" y="894"/>
                  </a:lnTo>
                  <a:lnTo>
                    <a:pt x="1564" y="901"/>
                  </a:lnTo>
                  <a:lnTo>
                    <a:pt x="1591" y="910"/>
                  </a:lnTo>
                  <a:lnTo>
                    <a:pt x="1623" y="917"/>
                  </a:lnTo>
                  <a:lnTo>
                    <a:pt x="1650" y="926"/>
                  </a:lnTo>
                  <a:lnTo>
                    <a:pt x="1682" y="933"/>
                  </a:lnTo>
                  <a:lnTo>
                    <a:pt x="1710" y="942"/>
                  </a:lnTo>
                  <a:lnTo>
                    <a:pt x="1738" y="949"/>
                  </a:lnTo>
                  <a:lnTo>
                    <a:pt x="1769" y="961"/>
                  </a:lnTo>
                  <a:lnTo>
                    <a:pt x="1797" y="969"/>
                  </a:lnTo>
                  <a:lnTo>
                    <a:pt x="1829" y="977"/>
                  </a:lnTo>
                  <a:lnTo>
                    <a:pt x="1856" y="984"/>
                  </a:lnTo>
                  <a:lnTo>
                    <a:pt x="1888" y="997"/>
                  </a:lnTo>
                  <a:lnTo>
                    <a:pt x="1916" y="1005"/>
                  </a:lnTo>
                  <a:lnTo>
                    <a:pt x="1947" y="1012"/>
                  </a:lnTo>
                  <a:lnTo>
                    <a:pt x="1979" y="1021"/>
                  </a:lnTo>
                  <a:lnTo>
                    <a:pt x="2007" y="1028"/>
                  </a:lnTo>
                  <a:lnTo>
                    <a:pt x="2039" y="1037"/>
                  </a:lnTo>
                  <a:lnTo>
                    <a:pt x="2070" y="1044"/>
                  </a:lnTo>
                  <a:lnTo>
                    <a:pt x="2102" y="1051"/>
                  </a:lnTo>
                  <a:lnTo>
                    <a:pt x="2137" y="1056"/>
                  </a:lnTo>
                  <a:lnTo>
                    <a:pt x="2169" y="1064"/>
                  </a:lnTo>
                  <a:lnTo>
                    <a:pt x="2201" y="1067"/>
                  </a:lnTo>
                  <a:lnTo>
                    <a:pt x="2236" y="1072"/>
                  </a:lnTo>
                  <a:lnTo>
                    <a:pt x="2272" y="1076"/>
                  </a:lnTo>
                  <a:lnTo>
                    <a:pt x="2287" y="1076"/>
                  </a:lnTo>
                  <a:lnTo>
                    <a:pt x="2308" y="1079"/>
                  </a:lnTo>
                  <a:lnTo>
                    <a:pt x="2324" y="1079"/>
                  </a:lnTo>
                  <a:lnTo>
                    <a:pt x="2343" y="1079"/>
                  </a:lnTo>
                  <a:lnTo>
                    <a:pt x="2359" y="1079"/>
                  </a:lnTo>
                  <a:lnTo>
                    <a:pt x="2379" y="1076"/>
                  </a:lnTo>
                  <a:lnTo>
                    <a:pt x="2398" y="1076"/>
                  </a:lnTo>
                  <a:lnTo>
                    <a:pt x="2419" y="1076"/>
                  </a:lnTo>
                  <a:lnTo>
                    <a:pt x="2435" y="1072"/>
                  </a:lnTo>
                  <a:lnTo>
                    <a:pt x="2454" y="1067"/>
                  </a:lnTo>
                  <a:lnTo>
                    <a:pt x="2474" y="1067"/>
                  </a:lnTo>
                  <a:lnTo>
                    <a:pt x="2493" y="1064"/>
                  </a:lnTo>
                  <a:lnTo>
                    <a:pt x="2513" y="1060"/>
                  </a:lnTo>
                  <a:lnTo>
                    <a:pt x="2529" y="1056"/>
                  </a:lnTo>
                  <a:lnTo>
                    <a:pt x="2549" y="1051"/>
                  </a:lnTo>
                  <a:lnTo>
                    <a:pt x="2569" y="1048"/>
                  </a:lnTo>
                  <a:lnTo>
                    <a:pt x="2588" y="1040"/>
                  </a:lnTo>
                  <a:lnTo>
                    <a:pt x="2608" y="1037"/>
                  </a:lnTo>
                  <a:lnTo>
                    <a:pt x="2628" y="1028"/>
                  </a:lnTo>
                  <a:lnTo>
                    <a:pt x="2648" y="1024"/>
                  </a:lnTo>
                  <a:lnTo>
                    <a:pt x="2668" y="1016"/>
                  </a:lnTo>
                  <a:lnTo>
                    <a:pt x="2687" y="1012"/>
                  </a:lnTo>
                  <a:lnTo>
                    <a:pt x="2708" y="1005"/>
                  </a:lnTo>
                  <a:lnTo>
                    <a:pt x="2727" y="997"/>
                  </a:lnTo>
                  <a:lnTo>
                    <a:pt x="2747" y="993"/>
                  </a:lnTo>
                  <a:lnTo>
                    <a:pt x="2766" y="984"/>
                  </a:lnTo>
                  <a:lnTo>
                    <a:pt x="2787" y="977"/>
                  </a:lnTo>
                  <a:lnTo>
                    <a:pt x="2803" y="969"/>
                  </a:lnTo>
                  <a:lnTo>
                    <a:pt x="2822" y="961"/>
                  </a:lnTo>
                  <a:lnTo>
                    <a:pt x="2842" y="953"/>
                  </a:lnTo>
                  <a:lnTo>
                    <a:pt x="2861" y="945"/>
                  </a:lnTo>
                  <a:lnTo>
                    <a:pt x="2882" y="933"/>
                  </a:lnTo>
                  <a:lnTo>
                    <a:pt x="2901" y="926"/>
                  </a:lnTo>
                  <a:lnTo>
                    <a:pt x="2917" y="917"/>
                  </a:lnTo>
                  <a:lnTo>
                    <a:pt x="2937" y="910"/>
                  </a:lnTo>
                  <a:lnTo>
                    <a:pt x="2956" y="901"/>
                  </a:lnTo>
                  <a:lnTo>
                    <a:pt x="2972" y="889"/>
                  </a:lnTo>
                  <a:lnTo>
                    <a:pt x="2993" y="882"/>
                  </a:lnTo>
                  <a:lnTo>
                    <a:pt x="3012" y="874"/>
                  </a:lnTo>
                  <a:lnTo>
                    <a:pt x="3028" y="862"/>
                  </a:lnTo>
                  <a:lnTo>
                    <a:pt x="3044" y="854"/>
                  </a:lnTo>
                  <a:lnTo>
                    <a:pt x="3060" y="847"/>
                  </a:lnTo>
                  <a:lnTo>
                    <a:pt x="3079" y="834"/>
                  </a:lnTo>
                  <a:lnTo>
                    <a:pt x="3095" y="822"/>
                  </a:lnTo>
                  <a:lnTo>
                    <a:pt x="3115" y="810"/>
                  </a:lnTo>
                  <a:lnTo>
                    <a:pt x="3134" y="799"/>
                  </a:lnTo>
                  <a:lnTo>
                    <a:pt x="3155" y="783"/>
                  </a:lnTo>
                  <a:lnTo>
                    <a:pt x="3174" y="771"/>
                  </a:lnTo>
                  <a:lnTo>
                    <a:pt x="3194" y="755"/>
                  </a:lnTo>
                  <a:lnTo>
                    <a:pt x="3213" y="739"/>
                  </a:lnTo>
                  <a:lnTo>
                    <a:pt x="3238" y="724"/>
                  </a:lnTo>
                  <a:lnTo>
                    <a:pt x="3257" y="704"/>
                  </a:lnTo>
                  <a:lnTo>
                    <a:pt x="3277" y="688"/>
                  </a:lnTo>
                  <a:lnTo>
                    <a:pt x="3301" y="672"/>
                  </a:lnTo>
                  <a:lnTo>
                    <a:pt x="3321" y="653"/>
                  </a:lnTo>
                  <a:lnTo>
                    <a:pt x="3345" y="637"/>
                  </a:lnTo>
                  <a:lnTo>
                    <a:pt x="3364" y="620"/>
                  </a:lnTo>
                  <a:lnTo>
                    <a:pt x="3384" y="601"/>
                  </a:lnTo>
                  <a:lnTo>
                    <a:pt x="3404" y="585"/>
                  </a:lnTo>
                  <a:lnTo>
                    <a:pt x="3428" y="565"/>
                  </a:lnTo>
                  <a:lnTo>
                    <a:pt x="3447" y="549"/>
                  </a:lnTo>
                  <a:lnTo>
                    <a:pt x="3463" y="530"/>
                  </a:lnTo>
                  <a:lnTo>
                    <a:pt x="3483" y="514"/>
                  </a:lnTo>
                  <a:lnTo>
                    <a:pt x="3502" y="498"/>
                  </a:lnTo>
                  <a:lnTo>
                    <a:pt x="3518" y="482"/>
                  </a:lnTo>
                  <a:lnTo>
                    <a:pt x="3539" y="466"/>
                  </a:lnTo>
                  <a:lnTo>
                    <a:pt x="3554" y="451"/>
                  </a:lnTo>
                  <a:lnTo>
                    <a:pt x="3570" y="435"/>
                  </a:lnTo>
                  <a:lnTo>
                    <a:pt x="3586" y="423"/>
                  </a:lnTo>
                  <a:lnTo>
                    <a:pt x="3597" y="410"/>
                  </a:lnTo>
                  <a:lnTo>
                    <a:pt x="3613" y="395"/>
                  </a:lnTo>
                  <a:lnTo>
                    <a:pt x="3625" y="387"/>
                  </a:lnTo>
                  <a:lnTo>
                    <a:pt x="3637" y="375"/>
                  </a:lnTo>
                  <a:lnTo>
                    <a:pt x="3645" y="363"/>
                  </a:lnTo>
                  <a:lnTo>
                    <a:pt x="3653" y="356"/>
                  </a:lnTo>
                  <a:lnTo>
                    <a:pt x="3661" y="347"/>
                  </a:lnTo>
                  <a:lnTo>
                    <a:pt x="3669" y="343"/>
                  </a:lnTo>
                  <a:lnTo>
                    <a:pt x="3673" y="336"/>
                  </a:lnTo>
                  <a:lnTo>
                    <a:pt x="3676" y="331"/>
                  </a:lnTo>
                  <a:lnTo>
                    <a:pt x="3681" y="328"/>
                  </a:lnTo>
                  <a:lnTo>
                    <a:pt x="3681" y="324"/>
                  </a:lnTo>
                  <a:lnTo>
                    <a:pt x="3676" y="324"/>
                  </a:lnTo>
                  <a:lnTo>
                    <a:pt x="3676" y="320"/>
                  </a:lnTo>
                  <a:lnTo>
                    <a:pt x="3673" y="315"/>
                  </a:lnTo>
                  <a:lnTo>
                    <a:pt x="3669" y="312"/>
                  </a:lnTo>
                  <a:lnTo>
                    <a:pt x="3661" y="312"/>
                  </a:lnTo>
                  <a:lnTo>
                    <a:pt x="3653" y="308"/>
                  </a:lnTo>
                  <a:lnTo>
                    <a:pt x="3645" y="304"/>
                  </a:lnTo>
                  <a:lnTo>
                    <a:pt x="3637" y="300"/>
                  </a:lnTo>
                  <a:lnTo>
                    <a:pt x="3629" y="296"/>
                  </a:lnTo>
                  <a:lnTo>
                    <a:pt x="3622" y="292"/>
                  </a:lnTo>
                  <a:lnTo>
                    <a:pt x="3609" y="288"/>
                  </a:lnTo>
                  <a:lnTo>
                    <a:pt x="3597" y="284"/>
                  </a:lnTo>
                  <a:lnTo>
                    <a:pt x="3590" y="284"/>
                  </a:lnTo>
                  <a:lnTo>
                    <a:pt x="3578" y="280"/>
                  </a:lnTo>
                  <a:lnTo>
                    <a:pt x="3566" y="276"/>
                  </a:lnTo>
                  <a:lnTo>
                    <a:pt x="3550" y="273"/>
                  </a:lnTo>
                  <a:lnTo>
                    <a:pt x="3539" y="268"/>
                  </a:lnTo>
                  <a:lnTo>
                    <a:pt x="3527" y="264"/>
                  </a:lnTo>
                  <a:lnTo>
                    <a:pt x="3514" y="260"/>
                  </a:lnTo>
                  <a:lnTo>
                    <a:pt x="3502" y="257"/>
                  </a:lnTo>
                  <a:lnTo>
                    <a:pt x="3491" y="252"/>
                  </a:lnTo>
                  <a:lnTo>
                    <a:pt x="3479" y="248"/>
                  </a:lnTo>
                  <a:lnTo>
                    <a:pt x="3467" y="248"/>
                  </a:lnTo>
                  <a:lnTo>
                    <a:pt x="3456" y="245"/>
                  </a:lnTo>
                  <a:lnTo>
                    <a:pt x="3444" y="241"/>
                  </a:lnTo>
                  <a:lnTo>
                    <a:pt x="3431" y="236"/>
                  </a:lnTo>
                  <a:lnTo>
                    <a:pt x="3419" y="236"/>
                  </a:lnTo>
                  <a:lnTo>
                    <a:pt x="3408" y="233"/>
                  </a:lnTo>
                  <a:lnTo>
                    <a:pt x="3400" y="229"/>
                  </a:lnTo>
                  <a:lnTo>
                    <a:pt x="3392" y="229"/>
                  </a:lnTo>
                  <a:lnTo>
                    <a:pt x="3384" y="225"/>
                  </a:lnTo>
                  <a:lnTo>
                    <a:pt x="3377" y="225"/>
                  </a:lnTo>
                  <a:lnTo>
                    <a:pt x="3368" y="220"/>
                  </a:lnTo>
                  <a:lnTo>
                    <a:pt x="3361" y="220"/>
                  </a:lnTo>
                  <a:lnTo>
                    <a:pt x="3356" y="220"/>
                  </a:lnTo>
                  <a:lnTo>
                    <a:pt x="3352" y="217"/>
                  </a:lnTo>
                  <a:lnTo>
                    <a:pt x="3349" y="217"/>
                  </a:lnTo>
                  <a:lnTo>
                    <a:pt x="3345" y="220"/>
                  </a:lnTo>
                  <a:lnTo>
                    <a:pt x="3336" y="225"/>
                  </a:lnTo>
                  <a:lnTo>
                    <a:pt x="3329" y="233"/>
                  </a:lnTo>
                  <a:lnTo>
                    <a:pt x="3317" y="241"/>
                  </a:lnTo>
                  <a:lnTo>
                    <a:pt x="3305" y="252"/>
                  </a:lnTo>
                  <a:lnTo>
                    <a:pt x="3293" y="264"/>
                  </a:lnTo>
                  <a:lnTo>
                    <a:pt x="3273" y="276"/>
                  </a:lnTo>
                  <a:lnTo>
                    <a:pt x="3257" y="292"/>
                  </a:lnTo>
                  <a:lnTo>
                    <a:pt x="3238" y="308"/>
                  </a:lnTo>
                  <a:lnTo>
                    <a:pt x="3213" y="324"/>
                  </a:lnTo>
                  <a:lnTo>
                    <a:pt x="3190" y="343"/>
                  </a:lnTo>
                  <a:lnTo>
                    <a:pt x="3166" y="359"/>
                  </a:lnTo>
                  <a:lnTo>
                    <a:pt x="3139" y="379"/>
                  </a:lnTo>
                  <a:lnTo>
                    <a:pt x="3111" y="399"/>
                  </a:lnTo>
                  <a:lnTo>
                    <a:pt x="3083" y="423"/>
                  </a:lnTo>
                  <a:lnTo>
                    <a:pt x="3051" y="442"/>
                  </a:lnTo>
                  <a:lnTo>
                    <a:pt x="3023" y="466"/>
                  </a:lnTo>
                  <a:lnTo>
                    <a:pt x="2988" y="486"/>
                  </a:lnTo>
                  <a:lnTo>
                    <a:pt x="2956" y="510"/>
                  </a:lnTo>
                  <a:lnTo>
                    <a:pt x="2921" y="530"/>
                  </a:lnTo>
                  <a:lnTo>
                    <a:pt x="2889" y="553"/>
                  </a:lnTo>
                  <a:lnTo>
                    <a:pt x="2854" y="574"/>
                  </a:lnTo>
                  <a:lnTo>
                    <a:pt x="2814" y="593"/>
                  </a:lnTo>
                  <a:lnTo>
                    <a:pt x="2778" y="616"/>
                  </a:lnTo>
                  <a:lnTo>
                    <a:pt x="2743" y="637"/>
                  </a:lnTo>
                  <a:lnTo>
                    <a:pt x="2703" y="656"/>
                  </a:lnTo>
                  <a:lnTo>
                    <a:pt x="2668" y="672"/>
                  </a:lnTo>
                  <a:lnTo>
                    <a:pt x="2632" y="692"/>
                  </a:lnTo>
                  <a:lnTo>
                    <a:pt x="2592" y="708"/>
                  </a:lnTo>
                  <a:lnTo>
                    <a:pt x="2557" y="724"/>
                  </a:lnTo>
                  <a:lnTo>
                    <a:pt x="2518" y="736"/>
                  </a:lnTo>
                  <a:lnTo>
                    <a:pt x="2481" y="752"/>
                  </a:lnTo>
                  <a:lnTo>
                    <a:pt x="2442" y="759"/>
                  </a:lnTo>
                  <a:lnTo>
                    <a:pt x="2407" y="771"/>
                  </a:lnTo>
                  <a:lnTo>
                    <a:pt x="2371" y="778"/>
                  </a:lnTo>
                  <a:lnTo>
                    <a:pt x="2335" y="783"/>
                  </a:lnTo>
                  <a:lnTo>
                    <a:pt x="2303" y="787"/>
                  </a:lnTo>
                  <a:lnTo>
                    <a:pt x="2268" y="791"/>
                  </a:lnTo>
                  <a:lnTo>
                    <a:pt x="2236" y="791"/>
                  </a:lnTo>
                  <a:lnTo>
                    <a:pt x="2204" y="787"/>
                  </a:lnTo>
                  <a:lnTo>
                    <a:pt x="2189" y="783"/>
                  </a:lnTo>
                  <a:lnTo>
                    <a:pt x="2173" y="778"/>
                  </a:lnTo>
                  <a:lnTo>
                    <a:pt x="2157" y="778"/>
                  </a:lnTo>
                  <a:lnTo>
                    <a:pt x="2141" y="775"/>
                  </a:lnTo>
                  <a:lnTo>
                    <a:pt x="2129" y="771"/>
                  </a:lnTo>
                  <a:lnTo>
                    <a:pt x="2122" y="767"/>
                  </a:lnTo>
                  <a:lnTo>
                    <a:pt x="2109" y="763"/>
                  </a:lnTo>
                  <a:lnTo>
                    <a:pt x="2102" y="759"/>
                  </a:lnTo>
                  <a:lnTo>
                    <a:pt x="2094" y="755"/>
                  </a:lnTo>
                  <a:lnTo>
                    <a:pt x="2086" y="752"/>
                  </a:lnTo>
                  <a:lnTo>
                    <a:pt x="2081" y="747"/>
                  </a:lnTo>
                  <a:lnTo>
                    <a:pt x="2078" y="743"/>
                  </a:lnTo>
                  <a:lnTo>
                    <a:pt x="2070" y="739"/>
                  </a:lnTo>
                  <a:lnTo>
                    <a:pt x="2066" y="736"/>
                  </a:lnTo>
                  <a:lnTo>
                    <a:pt x="2062" y="731"/>
                  </a:lnTo>
                  <a:lnTo>
                    <a:pt x="2062" y="727"/>
                  </a:lnTo>
                  <a:lnTo>
                    <a:pt x="2058" y="724"/>
                  </a:lnTo>
                  <a:lnTo>
                    <a:pt x="2055" y="720"/>
                  </a:lnTo>
                  <a:lnTo>
                    <a:pt x="2050" y="715"/>
                  </a:lnTo>
                  <a:lnTo>
                    <a:pt x="2050" y="711"/>
                  </a:lnTo>
                  <a:lnTo>
                    <a:pt x="2046" y="708"/>
                  </a:lnTo>
                  <a:lnTo>
                    <a:pt x="2042" y="704"/>
                  </a:lnTo>
                  <a:lnTo>
                    <a:pt x="2039" y="699"/>
                  </a:lnTo>
                  <a:lnTo>
                    <a:pt x="2034" y="699"/>
                  </a:lnTo>
                  <a:lnTo>
                    <a:pt x="2030" y="696"/>
                  </a:lnTo>
                  <a:lnTo>
                    <a:pt x="2027" y="692"/>
                  </a:lnTo>
                  <a:lnTo>
                    <a:pt x="2023" y="688"/>
                  </a:lnTo>
                  <a:lnTo>
                    <a:pt x="2018" y="688"/>
                  </a:lnTo>
                  <a:lnTo>
                    <a:pt x="2011" y="683"/>
                  </a:lnTo>
                  <a:lnTo>
                    <a:pt x="2002" y="683"/>
                  </a:lnTo>
                  <a:lnTo>
                    <a:pt x="1995" y="680"/>
                  </a:lnTo>
                  <a:lnTo>
                    <a:pt x="1986" y="680"/>
                  </a:lnTo>
                  <a:lnTo>
                    <a:pt x="1975" y="680"/>
                  </a:lnTo>
                  <a:lnTo>
                    <a:pt x="1963" y="680"/>
                  </a:lnTo>
                  <a:lnTo>
                    <a:pt x="1951" y="680"/>
                  </a:lnTo>
                  <a:lnTo>
                    <a:pt x="1939" y="680"/>
                  </a:lnTo>
                  <a:lnTo>
                    <a:pt x="1923" y="680"/>
                  </a:lnTo>
                  <a:lnTo>
                    <a:pt x="1904" y="680"/>
                  </a:lnTo>
                  <a:lnTo>
                    <a:pt x="1888" y="680"/>
                  </a:lnTo>
                  <a:lnTo>
                    <a:pt x="1868" y="683"/>
                  </a:lnTo>
                  <a:lnTo>
                    <a:pt x="1833" y="688"/>
                  </a:lnTo>
                  <a:lnTo>
                    <a:pt x="1801" y="688"/>
                  </a:lnTo>
                  <a:lnTo>
                    <a:pt x="1769" y="692"/>
                  </a:lnTo>
                  <a:lnTo>
                    <a:pt x="1738" y="692"/>
                  </a:lnTo>
                  <a:lnTo>
                    <a:pt x="1710" y="692"/>
                  </a:lnTo>
                  <a:lnTo>
                    <a:pt x="1682" y="692"/>
                  </a:lnTo>
                  <a:lnTo>
                    <a:pt x="1655" y="692"/>
                  </a:lnTo>
                  <a:lnTo>
                    <a:pt x="1631" y="692"/>
                  </a:lnTo>
                  <a:lnTo>
                    <a:pt x="1607" y="692"/>
                  </a:lnTo>
                  <a:lnTo>
                    <a:pt x="1583" y="688"/>
                  </a:lnTo>
                  <a:lnTo>
                    <a:pt x="1564" y="688"/>
                  </a:lnTo>
                  <a:lnTo>
                    <a:pt x="1544" y="683"/>
                  </a:lnTo>
                  <a:lnTo>
                    <a:pt x="1523" y="680"/>
                  </a:lnTo>
                  <a:lnTo>
                    <a:pt x="1508" y="680"/>
                  </a:lnTo>
                  <a:lnTo>
                    <a:pt x="1492" y="676"/>
                  </a:lnTo>
                  <a:lnTo>
                    <a:pt x="1476" y="672"/>
                  </a:lnTo>
                  <a:lnTo>
                    <a:pt x="1460" y="669"/>
                  </a:lnTo>
                  <a:lnTo>
                    <a:pt x="1449" y="664"/>
                  </a:lnTo>
                  <a:lnTo>
                    <a:pt x="1437" y="660"/>
                  </a:lnTo>
                  <a:lnTo>
                    <a:pt x="1425" y="656"/>
                  </a:lnTo>
                  <a:lnTo>
                    <a:pt x="1414" y="653"/>
                  </a:lnTo>
                  <a:lnTo>
                    <a:pt x="1405" y="648"/>
                  </a:lnTo>
                  <a:lnTo>
                    <a:pt x="1398" y="644"/>
                  </a:lnTo>
                  <a:lnTo>
                    <a:pt x="1389" y="637"/>
                  </a:lnTo>
                  <a:lnTo>
                    <a:pt x="1382" y="632"/>
                  </a:lnTo>
                  <a:lnTo>
                    <a:pt x="1373" y="629"/>
                  </a:lnTo>
                  <a:lnTo>
                    <a:pt x="1370" y="625"/>
                  </a:lnTo>
                  <a:lnTo>
                    <a:pt x="1366" y="620"/>
                  </a:lnTo>
                  <a:lnTo>
                    <a:pt x="1361" y="616"/>
                  </a:lnTo>
                  <a:lnTo>
                    <a:pt x="1358" y="613"/>
                  </a:lnTo>
                  <a:lnTo>
                    <a:pt x="1354" y="609"/>
                  </a:lnTo>
                  <a:lnTo>
                    <a:pt x="1350" y="604"/>
                  </a:lnTo>
                  <a:lnTo>
                    <a:pt x="1350" y="601"/>
                  </a:lnTo>
                  <a:lnTo>
                    <a:pt x="1345" y="597"/>
                  </a:lnTo>
                  <a:lnTo>
                    <a:pt x="1345" y="593"/>
                  </a:lnTo>
                  <a:lnTo>
                    <a:pt x="1345" y="588"/>
                  </a:lnTo>
                  <a:lnTo>
                    <a:pt x="1345" y="585"/>
                  </a:lnTo>
                  <a:lnTo>
                    <a:pt x="1350" y="581"/>
                  </a:lnTo>
                  <a:lnTo>
                    <a:pt x="1358" y="574"/>
                  </a:lnTo>
                  <a:lnTo>
                    <a:pt x="1366" y="569"/>
                  </a:lnTo>
                  <a:lnTo>
                    <a:pt x="1373" y="561"/>
                  </a:lnTo>
                  <a:lnTo>
                    <a:pt x="1382" y="558"/>
                  </a:lnTo>
                  <a:lnTo>
                    <a:pt x="1389" y="553"/>
                  </a:lnTo>
                  <a:lnTo>
                    <a:pt x="1398" y="546"/>
                  </a:lnTo>
                  <a:lnTo>
                    <a:pt x="1405" y="542"/>
                  </a:lnTo>
                  <a:lnTo>
                    <a:pt x="1414" y="537"/>
                  </a:lnTo>
                  <a:lnTo>
                    <a:pt x="1425" y="533"/>
                  </a:lnTo>
                  <a:lnTo>
                    <a:pt x="1433" y="533"/>
                  </a:lnTo>
                  <a:lnTo>
                    <a:pt x="1444" y="530"/>
                  </a:lnTo>
                  <a:lnTo>
                    <a:pt x="1453" y="526"/>
                  </a:lnTo>
                  <a:lnTo>
                    <a:pt x="1465" y="521"/>
                  </a:lnTo>
                  <a:lnTo>
                    <a:pt x="1476" y="521"/>
                  </a:lnTo>
                  <a:lnTo>
                    <a:pt x="1484" y="518"/>
                  </a:lnTo>
                  <a:lnTo>
                    <a:pt x="1496" y="518"/>
                  </a:lnTo>
                  <a:lnTo>
                    <a:pt x="1508" y="514"/>
                  </a:lnTo>
                  <a:lnTo>
                    <a:pt x="1520" y="514"/>
                  </a:lnTo>
                  <a:lnTo>
                    <a:pt x="1532" y="510"/>
                  </a:lnTo>
                  <a:lnTo>
                    <a:pt x="1544" y="510"/>
                  </a:lnTo>
                  <a:lnTo>
                    <a:pt x="1555" y="510"/>
                  </a:lnTo>
                  <a:lnTo>
                    <a:pt x="1567" y="505"/>
                  </a:lnTo>
                  <a:lnTo>
                    <a:pt x="1579" y="505"/>
                  </a:lnTo>
                  <a:lnTo>
                    <a:pt x="1591" y="505"/>
                  </a:lnTo>
                  <a:lnTo>
                    <a:pt x="1603" y="502"/>
                  </a:lnTo>
                  <a:lnTo>
                    <a:pt x="1615" y="502"/>
                  </a:lnTo>
                  <a:lnTo>
                    <a:pt x="1627" y="502"/>
                  </a:lnTo>
                  <a:lnTo>
                    <a:pt x="1639" y="498"/>
                  </a:lnTo>
                  <a:lnTo>
                    <a:pt x="1650" y="498"/>
                  </a:lnTo>
                  <a:lnTo>
                    <a:pt x="1666" y="498"/>
                  </a:lnTo>
                  <a:lnTo>
                    <a:pt x="1678" y="498"/>
                  </a:lnTo>
                  <a:lnTo>
                    <a:pt x="1690" y="494"/>
                  </a:lnTo>
                  <a:lnTo>
                    <a:pt x="1702" y="494"/>
                  </a:lnTo>
                  <a:lnTo>
                    <a:pt x="1713" y="494"/>
                  </a:lnTo>
                  <a:lnTo>
                    <a:pt x="1726" y="490"/>
                  </a:lnTo>
                  <a:lnTo>
                    <a:pt x="1738" y="490"/>
                  </a:lnTo>
                  <a:lnTo>
                    <a:pt x="1750" y="486"/>
                  </a:lnTo>
                  <a:lnTo>
                    <a:pt x="1761" y="486"/>
                  </a:lnTo>
                  <a:lnTo>
                    <a:pt x="1773" y="482"/>
                  </a:lnTo>
                  <a:lnTo>
                    <a:pt x="2470" y="447"/>
                  </a:lnTo>
                  <a:lnTo>
                    <a:pt x="2474" y="442"/>
                  </a:lnTo>
                  <a:lnTo>
                    <a:pt x="2481" y="442"/>
                  </a:lnTo>
                  <a:lnTo>
                    <a:pt x="2486" y="442"/>
                  </a:lnTo>
                  <a:lnTo>
                    <a:pt x="2493" y="438"/>
                  </a:lnTo>
                  <a:lnTo>
                    <a:pt x="2502" y="435"/>
                  </a:lnTo>
                  <a:lnTo>
                    <a:pt x="2509" y="431"/>
                  </a:lnTo>
                  <a:lnTo>
                    <a:pt x="2521" y="431"/>
                  </a:lnTo>
                  <a:lnTo>
                    <a:pt x="2529" y="426"/>
                  </a:lnTo>
                  <a:lnTo>
                    <a:pt x="2541" y="419"/>
                  </a:lnTo>
                  <a:lnTo>
                    <a:pt x="2549" y="415"/>
                  </a:lnTo>
                  <a:lnTo>
                    <a:pt x="2560" y="410"/>
                  </a:lnTo>
                  <a:lnTo>
                    <a:pt x="2572" y="403"/>
                  </a:lnTo>
                  <a:lnTo>
                    <a:pt x="2585" y="399"/>
                  </a:lnTo>
                  <a:lnTo>
                    <a:pt x="2597" y="391"/>
                  </a:lnTo>
                  <a:lnTo>
                    <a:pt x="2608" y="387"/>
                  </a:lnTo>
                  <a:lnTo>
                    <a:pt x="2624" y="379"/>
                  </a:lnTo>
                  <a:lnTo>
                    <a:pt x="2636" y="375"/>
                  </a:lnTo>
                  <a:lnTo>
                    <a:pt x="2648" y="368"/>
                  </a:lnTo>
                  <a:lnTo>
                    <a:pt x="2660" y="359"/>
                  </a:lnTo>
                  <a:lnTo>
                    <a:pt x="2671" y="352"/>
                  </a:lnTo>
                  <a:lnTo>
                    <a:pt x="2683" y="343"/>
                  </a:lnTo>
                  <a:lnTo>
                    <a:pt x="2695" y="340"/>
                  </a:lnTo>
                  <a:lnTo>
                    <a:pt x="2708" y="331"/>
                  </a:lnTo>
                  <a:lnTo>
                    <a:pt x="2719" y="324"/>
                  </a:lnTo>
                  <a:lnTo>
                    <a:pt x="2731" y="315"/>
                  </a:lnTo>
                  <a:lnTo>
                    <a:pt x="2743" y="308"/>
                  </a:lnTo>
                  <a:lnTo>
                    <a:pt x="2750" y="300"/>
                  </a:lnTo>
                  <a:lnTo>
                    <a:pt x="2763" y="292"/>
                  </a:lnTo>
                  <a:lnTo>
                    <a:pt x="2771" y="288"/>
                  </a:lnTo>
                  <a:lnTo>
                    <a:pt x="2778" y="280"/>
                  </a:lnTo>
                  <a:lnTo>
                    <a:pt x="2787" y="273"/>
                  </a:lnTo>
                  <a:lnTo>
                    <a:pt x="2794" y="264"/>
                  </a:lnTo>
                  <a:lnTo>
                    <a:pt x="2803" y="260"/>
                  </a:lnTo>
                  <a:lnTo>
                    <a:pt x="2806" y="252"/>
                  </a:lnTo>
                  <a:lnTo>
                    <a:pt x="2814" y="248"/>
                  </a:lnTo>
                  <a:lnTo>
                    <a:pt x="2814" y="241"/>
                  </a:lnTo>
                  <a:lnTo>
                    <a:pt x="2818" y="236"/>
                  </a:lnTo>
                  <a:lnTo>
                    <a:pt x="2822" y="229"/>
                  </a:lnTo>
                  <a:lnTo>
                    <a:pt x="2822" y="225"/>
                  </a:lnTo>
                  <a:lnTo>
                    <a:pt x="2822" y="220"/>
                  </a:lnTo>
                  <a:lnTo>
                    <a:pt x="2818" y="217"/>
                  </a:lnTo>
                  <a:lnTo>
                    <a:pt x="2818" y="213"/>
                  </a:lnTo>
                  <a:lnTo>
                    <a:pt x="2814" y="209"/>
                  </a:lnTo>
                  <a:lnTo>
                    <a:pt x="2810" y="206"/>
                  </a:lnTo>
                  <a:lnTo>
                    <a:pt x="2806" y="201"/>
                  </a:lnTo>
                  <a:lnTo>
                    <a:pt x="2803" y="197"/>
                  </a:lnTo>
                  <a:lnTo>
                    <a:pt x="2798" y="193"/>
                  </a:lnTo>
                  <a:lnTo>
                    <a:pt x="2794" y="190"/>
                  </a:lnTo>
                  <a:lnTo>
                    <a:pt x="2787" y="185"/>
                  </a:lnTo>
                  <a:lnTo>
                    <a:pt x="2782" y="181"/>
                  </a:lnTo>
                  <a:lnTo>
                    <a:pt x="2775" y="181"/>
                  </a:lnTo>
                  <a:lnTo>
                    <a:pt x="2771" y="178"/>
                  </a:lnTo>
                  <a:lnTo>
                    <a:pt x="2763" y="174"/>
                  </a:lnTo>
                  <a:lnTo>
                    <a:pt x="2755" y="174"/>
                  </a:lnTo>
                  <a:lnTo>
                    <a:pt x="2747" y="169"/>
                  </a:lnTo>
                  <a:lnTo>
                    <a:pt x="2739" y="165"/>
                  </a:lnTo>
                  <a:lnTo>
                    <a:pt x="2731" y="165"/>
                  </a:lnTo>
                  <a:lnTo>
                    <a:pt x="2723" y="162"/>
                  </a:lnTo>
                  <a:lnTo>
                    <a:pt x="2715" y="162"/>
                  </a:lnTo>
                  <a:lnTo>
                    <a:pt x="2708" y="157"/>
                  </a:lnTo>
                  <a:lnTo>
                    <a:pt x="2699" y="157"/>
                  </a:lnTo>
                  <a:lnTo>
                    <a:pt x="2692" y="157"/>
                  </a:lnTo>
                  <a:lnTo>
                    <a:pt x="2683" y="153"/>
                  </a:lnTo>
                  <a:lnTo>
                    <a:pt x="2676" y="153"/>
                  </a:lnTo>
                  <a:lnTo>
                    <a:pt x="2668" y="153"/>
                  </a:lnTo>
                  <a:lnTo>
                    <a:pt x="2660" y="153"/>
                  </a:lnTo>
                  <a:lnTo>
                    <a:pt x="2652" y="150"/>
                  </a:lnTo>
                  <a:lnTo>
                    <a:pt x="2644" y="150"/>
                  </a:lnTo>
                  <a:lnTo>
                    <a:pt x="2636" y="150"/>
                  </a:lnTo>
                  <a:lnTo>
                    <a:pt x="2632" y="150"/>
                  </a:lnTo>
                  <a:lnTo>
                    <a:pt x="2624" y="150"/>
                  </a:lnTo>
                  <a:lnTo>
                    <a:pt x="2616" y="150"/>
                  </a:lnTo>
                  <a:lnTo>
                    <a:pt x="2613" y="150"/>
                  </a:lnTo>
                  <a:lnTo>
                    <a:pt x="2604" y="153"/>
                  </a:lnTo>
                  <a:lnTo>
                    <a:pt x="2600" y="153"/>
                  </a:lnTo>
                  <a:lnTo>
                    <a:pt x="2597" y="153"/>
                  </a:lnTo>
                  <a:lnTo>
                    <a:pt x="2592" y="153"/>
                  </a:lnTo>
                  <a:lnTo>
                    <a:pt x="2588" y="157"/>
                  </a:lnTo>
                  <a:lnTo>
                    <a:pt x="2585" y="157"/>
                  </a:lnTo>
                  <a:lnTo>
                    <a:pt x="2581" y="157"/>
                  </a:lnTo>
                  <a:lnTo>
                    <a:pt x="2572" y="165"/>
                  </a:lnTo>
                  <a:lnTo>
                    <a:pt x="2565" y="169"/>
                  </a:lnTo>
                  <a:lnTo>
                    <a:pt x="2557" y="174"/>
                  </a:lnTo>
                  <a:lnTo>
                    <a:pt x="2545" y="178"/>
                  </a:lnTo>
                  <a:lnTo>
                    <a:pt x="2533" y="181"/>
                  </a:lnTo>
                  <a:lnTo>
                    <a:pt x="2518" y="190"/>
                  </a:lnTo>
                  <a:lnTo>
                    <a:pt x="2502" y="193"/>
                  </a:lnTo>
                  <a:lnTo>
                    <a:pt x="2486" y="201"/>
                  </a:lnTo>
                  <a:lnTo>
                    <a:pt x="2470" y="206"/>
                  </a:lnTo>
                  <a:lnTo>
                    <a:pt x="2449" y="213"/>
                  </a:lnTo>
                  <a:lnTo>
                    <a:pt x="2430" y="220"/>
                  </a:lnTo>
                  <a:lnTo>
                    <a:pt x="2410" y="225"/>
                  </a:lnTo>
                  <a:lnTo>
                    <a:pt x="2391" y="233"/>
                  </a:lnTo>
                  <a:lnTo>
                    <a:pt x="2367" y="241"/>
                  </a:lnTo>
                  <a:lnTo>
                    <a:pt x="2347" y="245"/>
                  </a:lnTo>
                  <a:lnTo>
                    <a:pt x="2324" y="252"/>
                  </a:lnTo>
                  <a:lnTo>
                    <a:pt x="2300" y="260"/>
                  </a:lnTo>
                  <a:lnTo>
                    <a:pt x="2276" y="268"/>
                  </a:lnTo>
                  <a:lnTo>
                    <a:pt x="2252" y="273"/>
                  </a:lnTo>
                  <a:lnTo>
                    <a:pt x="2229" y="280"/>
                  </a:lnTo>
                  <a:lnTo>
                    <a:pt x="2204" y="288"/>
                  </a:lnTo>
                  <a:lnTo>
                    <a:pt x="2185" y="292"/>
                  </a:lnTo>
                  <a:lnTo>
                    <a:pt x="2161" y="300"/>
                  </a:lnTo>
                  <a:lnTo>
                    <a:pt x="2137" y="308"/>
                  </a:lnTo>
                  <a:lnTo>
                    <a:pt x="2113" y="312"/>
                  </a:lnTo>
                  <a:lnTo>
                    <a:pt x="2090" y="320"/>
                  </a:lnTo>
                  <a:lnTo>
                    <a:pt x="2070" y="324"/>
                  </a:lnTo>
                  <a:lnTo>
                    <a:pt x="2050" y="328"/>
                  </a:lnTo>
                  <a:lnTo>
                    <a:pt x="2027" y="336"/>
                  </a:lnTo>
                  <a:lnTo>
                    <a:pt x="2007" y="340"/>
                  </a:lnTo>
                  <a:lnTo>
                    <a:pt x="1991" y="343"/>
                  </a:lnTo>
                  <a:lnTo>
                    <a:pt x="1972" y="347"/>
                  </a:lnTo>
                  <a:lnTo>
                    <a:pt x="1955" y="352"/>
                  </a:lnTo>
                  <a:lnTo>
                    <a:pt x="1939" y="356"/>
                  </a:lnTo>
                  <a:lnTo>
                    <a:pt x="1923" y="359"/>
                  </a:lnTo>
                  <a:lnTo>
                    <a:pt x="1912" y="363"/>
                  </a:lnTo>
                  <a:lnTo>
                    <a:pt x="1896" y="368"/>
                  </a:lnTo>
                  <a:lnTo>
                    <a:pt x="1888" y="368"/>
                  </a:lnTo>
                  <a:lnTo>
                    <a:pt x="1880" y="368"/>
                  </a:lnTo>
                  <a:lnTo>
                    <a:pt x="1872" y="371"/>
                  </a:lnTo>
                  <a:lnTo>
                    <a:pt x="1864" y="371"/>
                  </a:lnTo>
                  <a:lnTo>
                    <a:pt x="1856" y="371"/>
                  </a:lnTo>
                  <a:lnTo>
                    <a:pt x="1849" y="371"/>
                  </a:lnTo>
                  <a:lnTo>
                    <a:pt x="1840" y="371"/>
                  </a:lnTo>
                  <a:lnTo>
                    <a:pt x="1833" y="375"/>
                  </a:lnTo>
                  <a:lnTo>
                    <a:pt x="1824" y="375"/>
                  </a:lnTo>
                  <a:lnTo>
                    <a:pt x="1817" y="375"/>
                  </a:lnTo>
                  <a:lnTo>
                    <a:pt x="1809" y="375"/>
                  </a:lnTo>
                  <a:lnTo>
                    <a:pt x="1801" y="375"/>
                  </a:lnTo>
                  <a:lnTo>
                    <a:pt x="1789" y="375"/>
                  </a:lnTo>
                  <a:lnTo>
                    <a:pt x="1782" y="375"/>
                  </a:lnTo>
                  <a:lnTo>
                    <a:pt x="1773" y="375"/>
                  </a:lnTo>
                  <a:lnTo>
                    <a:pt x="1766" y="375"/>
                  </a:lnTo>
                  <a:lnTo>
                    <a:pt x="1757" y="371"/>
                  </a:lnTo>
                  <a:lnTo>
                    <a:pt x="1750" y="371"/>
                  </a:lnTo>
                  <a:lnTo>
                    <a:pt x="1741" y="371"/>
                  </a:lnTo>
                  <a:lnTo>
                    <a:pt x="1734" y="371"/>
                  </a:lnTo>
                  <a:lnTo>
                    <a:pt x="1726" y="368"/>
                  </a:lnTo>
                  <a:lnTo>
                    <a:pt x="1718" y="368"/>
                  </a:lnTo>
                  <a:lnTo>
                    <a:pt x="1713" y="368"/>
                  </a:lnTo>
                  <a:lnTo>
                    <a:pt x="1706" y="363"/>
                  </a:lnTo>
                  <a:lnTo>
                    <a:pt x="1698" y="363"/>
                  </a:lnTo>
                  <a:lnTo>
                    <a:pt x="1694" y="359"/>
                  </a:lnTo>
                  <a:lnTo>
                    <a:pt x="1687" y="359"/>
                  </a:lnTo>
                  <a:lnTo>
                    <a:pt x="1682" y="356"/>
                  </a:lnTo>
                  <a:lnTo>
                    <a:pt x="1678" y="352"/>
                  </a:lnTo>
                  <a:lnTo>
                    <a:pt x="1674" y="347"/>
                  </a:lnTo>
                  <a:lnTo>
                    <a:pt x="1671" y="347"/>
                  </a:lnTo>
                  <a:lnTo>
                    <a:pt x="1666" y="343"/>
                  </a:lnTo>
                  <a:lnTo>
                    <a:pt x="1666" y="340"/>
                  </a:lnTo>
                  <a:lnTo>
                    <a:pt x="1662" y="336"/>
                  </a:lnTo>
                  <a:lnTo>
                    <a:pt x="1662" y="331"/>
                  </a:lnTo>
                  <a:lnTo>
                    <a:pt x="1662" y="328"/>
                  </a:lnTo>
                  <a:lnTo>
                    <a:pt x="1662" y="324"/>
                  </a:lnTo>
                  <a:lnTo>
                    <a:pt x="1662" y="320"/>
                  </a:lnTo>
                  <a:lnTo>
                    <a:pt x="1662" y="315"/>
                  </a:lnTo>
                  <a:lnTo>
                    <a:pt x="1666" y="308"/>
                  </a:lnTo>
                  <a:lnTo>
                    <a:pt x="1671" y="304"/>
                  </a:lnTo>
                  <a:lnTo>
                    <a:pt x="1674" y="296"/>
                  </a:lnTo>
                  <a:lnTo>
                    <a:pt x="1678" y="292"/>
                  </a:lnTo>
                  <a:lnTo>
                    <a:pt x="1687" y="284"/>
                  </a:lnTo>
                  <a:lnTo>
                    <a:pt x="1698" y="276"/>
                  </a:lnTo>
                  <a:lnTo>
                    <a:pt x="1706" y="268"/>
                  </a:lnTo>
                  <a:lnTo>
                    <a:pt x="1722" y="260"/>
                  </a:lnTo>
                  <a:lnTo>
                    <a:pt x="1734" y="252"/>
                  </a:lnTo>
                  <a:lnTo>
                    <a:pt x="1750" y="245"/>
                  </a:lnTo>
                  <a:lnTo>
                    <a:pt x="1766" y="236"/>
                  </a:lnTo>
                  <a:lnTo>
                    <a:pt x="1782" y="229"/>
                  </a:lnTo>
                  <a:lnTo>
                    <a:pt x="1797" y="220"/>
                  </a:lnTo>
                  <a:lnTo>
                    <a:pt x="1817" y="213"/>
                  </a:lnTo>
                  <a:lnTo>
                    <a:pt x="1836" y="209"/>
                  </a:lnTo>
                  <a:lnTo>
                    <a:pt x="1856" y="201"/>
                  </a:lnTo>
                  <a:lnTo>
                    <a:pt x="1877" y="193"/>
                  </a:lnTo>
                  <a:lnTo>
                    <a:pt x="1896" y="190"/>
                  </a:lnTo>
                  <a:lnTo>
                    <a:pt x="1916" y="181"/>
                  </a:lnTo>
                  <a:lnTo>
                    <a:pt x="1939" y="178"/>
                  </a:lnTo>
                  <a:lnTo>
                    <a:pt x="1959" y="169"/>
                  </a:lnTo>
                  <a:lnTo>
                    <a:pt x="1979" y="165"/>
                  </a:lnTo>
                  <a:lnTo>
                    <a:pt x="2002" y="162"/>
                  </a:lnTo>
                  <a:lnTo>
                    <a:pt x="2023" y="153"/>
                  </a:lnTo>
                  <a:lnTo>
                    <a:pt x="2042" y="150"/>
                  </a:lnTo>
                  <a:lnTo>
                    <a:pt x="2066" y="146"/>
                  </a:lnTo>
                  <a:lnTo>
                    <a:pt x="2086" y="141"/>
                  </a:lnTo>
                  <a:lnTo>
                    <a:pt x="2106" y="137"/>
                  </a:lnTo>
                  <a:lnTo>
                    <a:pt x="2125" y="134"/>
                  </a:lnTo>
                  <a:lnTo>
                    <a:pt x="2145" y="130"/>
                  </a:lnTo>
                  <a:lnTo>
                    <a:pt x="2165" y="125"/>
                  </a:lnTo>
                  <a:lnTo>
                    <a:pt x="2181" y="122"/>
                  </a:lnTo>
                  <a:lnTo>
                    <a:pt x="2197" y="118"/>
                  </a:lnTo>
                  <a:lnTo>
                    <a:pt x="2217" y="114"/>
                  </a:lnTo>
                  <a:lnTo>
                    <a:pt x="2229" y="114"/>
                  </a:lnTo>
                  <a:lnTo>
                    <a:pt x="2245" y="111"/>
                  </a:lnTo>
                  <a:lnTo>
                    <a:pt x="2256" y="111"/>
                  </a:lnTo>
                  <a:lnTo>
                    <a:pt x="2268" y="106"/>
                  </a:lnTo>
                  <a:lnTo>
                    <a:pt x="2280" y="106"/>
                  </a:lnTo>
                  <a:lnTo>
                    <a:pt x="2287" y="102"/>
                  </a:lnTo>
                  <a:lnTo>
                    <a:pt x="2296" y="102"/>
                  </a:lnTo>
                  <a:lnTo>
                    <a:pt x="2303" y="102"/>
                  </a:lnTo>
                  <a:lnTo>
                    <a:pt x="2308" y="102"/>
                  </a:lnTo>
                  <a:lnTo>
                    <a:pt x="2312" y="98"/>
                  </a:lnTo>
                  <a:lnTo>
                    <a:pt x="2315" y="98"/>
                  </a:lnTo>
                  <a:lnTo>
                    <a:pt x="2315" y="95"/>
                  </a:lnTo>
                  <a:lnTo>
                    <a:pt x="2319" y="95"/>
                  </a:lnTo>
                  <a:lnTo>
                    <a:pt x="2319" y="90"/>
                  </a:lnTo>
                  <a:lnTo>
                    <a:pt x="2324" y="90"/>
                  </a:lnTo>
                  <a:lnTo>
                    <a:pt x="2327" y="86"/>
                  </a:lnTo>
                  <a:lnTo>
                    <a:pt x="2331" y="83"/>
                  </a:lnTo>
                  <a:lnTo>
                    <a:pt x="2331" y="79"/>
                  </a:lnTo>
                  <a:lnTo>
                    <a:pt x="2335" y="74"/>
                  </a:lnTo>
                  <a:lnTo>
                    <a:pt x="2340" y="74"/>
                  </a:lnTo>
                  <a:lnTo>
                    <a:pt x="2343" y="70"/>
                  </a:lnTo>
                  <a:lnTo>
                    <a:pt x="2343" y="67"/>
                  </a:lnTo>
                  <a:lnTo>
                    <a:pt x="2347" y="63"/>
                  </a:lnTo>
                  <a:lnTo>
                    <a:pt x="2347" y="58"/>
                  </a:lnTo>
                  <a:lnTo>
                    <a:pt x="2351" y="55"/>
                  </a:lnTo>
                  <a:lnTo>
                    <a:pt x="2351" y="51"/>
                  </a:lnTo>
                  <a:lnTo>
                    <a:pt x="2351" y="47"/>
                  </a:lnTo>
                  <a:lnTo>
                    <a:pt x="2351" y="42"/>
                  </a:lnTo>
                  <a:lnTo>
                    <a:pt x="2351" y="39"/>
                  </a:lnTo>
                  <a:lnTo>
                    <a:pt x="2351" y="35"/>
                  </a:lnTo>
                  <a:lnTo>
                    <a:pt x="2347" y="31"/>
                  </a:lnTo>
                  <a:lnTo>
                    <a:pt x="2343" y="27"/>
                  </a:lnTo>
                  <a:lnTo>
                    <a:pt x="2340" y="23"/>
                  </a:lnTo>
                  <a:lnTo>
                    <a:pt x="2335" y="19"/>
                  </a:lnTo>
                  <a:lnTo>
                    <a:pt x="2331" y="15"/>
                  </a:lnTo>
                  <a:lnTo>
                    <a:pt x="2324" y="15"/>
                  </a:lnTo>
                  <a:lnTo>
                    <a:pt x="2315" y="11"/>
                  </a:lnTo>
                  <a:lnTo>
                    <a:pt x="2308" y="7"/>
                  </a:lnTo>
                  <a:lnTo>
                    <a:pt x="2300" y="7"/>
                  </a:lnTo>
                  <a:lnTo>
                    <a:pt x="2287" y="3"/>
                  </a:lnTo>
                  <a:lnTo>
                    <a:pt x="2276" y="3"/>
                  </a:lnTo>
                  <a:lnTo>
                    <a:pt x="2260" y="0"/>
                  </a:lnTo>
                  <a:lnTo>
                    <a:pt x="2245" y="0"/>
                  </a:lnTo>
                  <a:lnTo>
                    <a:pt x="2229" y="0"/>
                  </a:lnTo>
                  <a:lnTo>
                    <a:pt x="2208" y="0"/>
                  </a:lnTo>
                  <a:lnTo>
                    <a:pt x="2189" y="0"/>
                  </a:lnTo>
                  <a:lnTo>
                    <a:pt x="2169" y="0"/>
                  </a:lnTo>
                  <a:lnTo>
                    <a:pt x="2145" y="0"/>
                  </a:lnTo>
                  <a:lnTo>
                    <a:pt x="2141" y="0"/>
                  </a:lnTo>
                  <a:lnTo>
                    <a:pt x="2137" y="3"/>
                  </a:lnTo>
                  <a:lnTo>
                    <a:pt x="2134" y="3"/>
                  </a:lnTo>
                  <a:lnTo>
                    <a:pt x="2125" y="3"/>
                  </a:lnTo>
                  <a:lnTo>
                    <a:pt x="2118" y="7"/>
                  </a:lnTo>
                  <a:lnTo>
                    <a:pt x="2109" y="11"/>
                  </a:lnTo>
                  <a:lnTo>
                    <a:pt x="2097" y="15"/>
                  </a:lnTo>
                  <a:lnTo>
                    <a:pt x="2086" y="19"/>
                  </a:lnTo>
                  <a:lnTo>
                    <a:pt x="2074" y="23"/>
                  </a:lnTo>
                  <a:lnTo>
                    <a:pt x="2062" y="27"/>
                  </a:lnTo>
                  <a:lnTo>
                    <a:pt x="2046" y="31"/>
                  </a:lnTo>
                  <a:lnTo>
                    <a:pt x="2030" y="35"/>
                  </a:lnTo>
                  <a:lnTo>
                    <a:pt x="2014" y="42"/>
                  </a:lnTo>
                  <a:lnTo>
                    <a:pt x="1999" y="47"/>
                  </a:lnTo>
                  <a:lnTo>
                    <a:pt x="1979" y="55"/>
                  </a:lnTo>
                  <a:lnTo>
                    <a:pt x="1959" y="58"/>
                  </a:lnTo>
                  <a:lnTo>
                    <a:pt x="1944" y="63"/>
                  </a:lnTo>
                  <a:lnTo>
                    <a:pt x="1923" y="70"/>
                  </a:lnTo>
                  <a:lnTo>
                    <a:pt x="1904" y="74"/>
                  </a:lnTo>
                  <a:lnTo>
                    <a:pt x="1880" y="83"/>
                  </a:lnTo>
                  <a:lnTo>
                    <a:pt x="1861" y="86"/>
                  </a:lnTo>
                  <a:lnTo>
                    <a:pt x="1840" y="95"/>
                  </a:lnTo>
                  <a:lnTo>
                    <a:pt x="1817" y="98"/>
                  </a:lnTo>
                  <a:lnTo>
                    <a:pt x="1797" y="102"/>
                  </a:lnTo>
                  <a:lnTo>
                    <a:pt x="1777" y="106"/>
                  </a:lnTo>
                  <a:lnTo>
                    <a:pt x="1754" y="114"/>
                  </a:lnTo>
                  <a:lnTo>
                    <a:pt x="1734" y="118"/>
                  </a:lnTo>
                  <a:lnTo>
                    <a:pt x="1710" y="122"/>
                  </a:lnTo>
                  <a:lnTo>
                    <a:pt x="1690" y="125"/>
                  </a:lnTo>
                  <a:lnTo>
                    <a:pt x="1671" y="125"/>
                  </a:lnTo>
                  <a:lnTo>
                    <a:pt x="1646" y="130"/>
                  </a:lnTo>
                  <a:lnTo>
                    <a:pt x="1627" y="134"/>
                  </a:lnTo>
                  <a:lnTo>
                    <a:pt x="1607" y="134"/>
                  </a:lnTo>
                  <a:lnTo>
                    <a:pt x="1587" y="134"/>
                  </a:lnTo>
                  <a:lnTo>
                    <a:pt x="1567" y="134"/>
                  </a:lnTo>
                  <a:lnTo>
                    <a:pt x="1551" y="134"/>
                  </a:lnTo>
                  <a:lnTo>
                    <a:pt x="1532" y="134"/>
                  </a:lnTo>
                  <a:lnTo>
                    <a:pt x="1516" y="134"/>
                  </a:lnTo>
                  <a:lnTo>
                    <a:pt x="1500" y="130"/>
                  </a:lnTo>
                  <a:lnTo>
                    <a:pt x="1484" y="125"/>
                  </a:lnTo>
                  <a:lnTo>
                    <a:pt x="1472" y="125"/>
                  </a:lnTo>
                  <a:lnTo>
                    <a:pt x="1460" y="122"/>
                  </a:lnTo>
                  <a:lnTo>
                    <a:pt x="1444" y="118"/>
                  </a:lnTo>
                  <a:lnTo>
                    <a:pt x="1433" y="118"/>
                  </a:lnTo>
                  <a:lnTo>
                    <a:pt x="1417" y="118"/>
                  </a:lnTo>
                  <a:lnTo>
                    <a:pt x="1401" y="114"/>
                  </a:lnTo>
                  <a:lnTo>
                    <a:pt x="1386" y="114"/>
                  </a:lnTo>
                  <a:lnTo>
                    <a:pt x="1370" y="114"/>
                  </a:lnTo>
                  <a:lnTo>
                    <a:pt x="1354" y="111"/>
                  </a:lnTo>
                  <a:lnTo>
                    <a:pt x="1334" y="111"/>
                  </a:lnTo>
                  <a:lnTo>
                    <a:pt x="1318" y="111"/>
                  </a:lnTo>
                  <a:lnTo>
                    <a:pt x="1298" y="111"/>
                  </a:lnTo>
                  <a:lnTo>
                    <a:pt x="1282" y="111"/>
                  </a:lnTo>
                  <a:lnTo>
                    <a:pt x="1263" y="111"/>
                  </a:lnTo>
                  <a:lnTo>
                    <a:pt x="1243" y="111"/>
                  </a:lnTo>
                  <a:lnTo>
                    <a:pt x="1223" y="111"/>
                  </a:lnTo>
                  <a:lnTo>
                    <a:pt x="1203" y="111"/>
                  </a:lnTo>
                  <a:lnTo>
                    <a:pt x="1183" y="111"/>
                  </a:lnTo>
                  <a:lnTo>
                    <a:pt x="1164" y="114"/>
                  </a:lnTo>
                  <a:lnTo>
                    <a:pt x="1144" y="114"/>
                  </a:lnTo>
                  <a:lnTo>
                    <a:pt x="1124" y="114"/>
                  </a:lnTo>
                  <a:lnTo>
                    <a:pt x="1104" y="118"/>
                  </a:lnTo>
                  <a:lnTo>
                    <a:pt x="1085" y="118"/>
                  </a:lnTo>
                  <a:lnTo>
                    <a:pt x="1069" y="122"/>
                  </a:lnTo>
                  <a:lnTo>
                    <a:pt x="1049" y="122"/>
                  </a:lnTo>
                  <a:lnTo>
                    <a:pt x="1029" y="125"/>
                  </a:lnTo>
                  <a:lnTo>
                    <a:pt x="1009" y="125"/>
                  </a:lnTo>
                  <a:lnTo>
                    <a:pt x="990" y="130"/>
                  </a:lnTo>
                  <a:lnTo>
                    <a:pt x="970" y="134"/>
                  </a:lnTo>
                  <a:lnTo>
                    <a:pt x="949" y="134"/>
                  </a:lnTo>
                  <a:lnTo>
                    <a:pt x="934" y="137"/>
                  </a:lnTo>
                  <a:lnTo>
                    <a:pt x="914" y="141"/>
                  </a:lnTo>
                  <a:lnTo>
                    <a:pt x="898" y="146"/>
                  </a:lnTo>
                  <a:lnTo>
                    <a:pt x="882" y="146"/>
                  </a:lnTo>
                  <a:lnTo>
                    <a:pt x="863" y="150"/>
                  </a:lnTo>
                  <a:lnTo>
                    <a:pt x="847" y="153"/>
                  </a:lnTo>
                  <a:lnTo>
                    <a:pt x="831" y="157"/>
                  </a:lnTo>
                  <a:lnTo>
                    <a:pt x="819" y="162"/>
                  </a:lnTo>
                  <a:lnTo>
                    <a:pt x="803" y="165"/>
                  </a:lnTo>
                  <a:lnTo>
                    <a:pt x="792" y="169"/>
                  </a:lnTo>
                  <a:lnTo>
                    <a:pt x="776" y="178"/>
                  </a:lnTo>
                  <a:lnTo>
                    <a:pt x="764" y="181"/>
                  </a:lnTo>
                  <a:lnTo>
                    <a:pt x="748" y="190"/>
                  </a:lnTo>
                  <a:lnTo>
                    <a:pt x="732" y="193"/>
                  </a:lnTo>
                  <a:lnTo>
                    <a:pt x="720" y="201"/>
                  </a:lnTo>
                  <a:lnTo>
                    <a:pt x="704" y="209"/>
                  </a:lnTo>
                  <a:lnTo>
                    <a:pt x="692" y="217"/>
                  </a:lnTo>
                  <a:lnTo>
                    <a:pt x="677" y="229"/>
                  </a:lnTo>
                  <a:lnTo>
                    <a:pt x="661" y="236"/>
                  </a:lnTo>
                  <a:lnTo>
                    <a:pt x="650" y="245"/>
                  </a:lnTo>
                  <a:lnTo>
                    <a:pt x="634" y="257"/>
                  </a:lnTo>
                  <a:lnTo>
                    <a:pt x="622" y="268"/>
                  </a:lnTo>
                  <a:lnTo>
                    <a:pt x="606" y="276"/>
                  </a:lnTo>
                  <a:lnTo>
                    <a:pt x="594" y="288"/>
                  </a:lnTo>
                  <a:lnTo>
                    <a:pt x="578" y="300"/>
                  </a:lnTo>
                  <a:lnTo>
                    <a:pt x="566" y="312"/>
                  </a:lnTo>
                  <a:lnTo>
                    <a:pt x="555" y="324"/>
                  </a:lnTo>
                  <a:lnTo>
                    <a:pt x="539" y="336"/>
                  </a:lnTo>
                  <a:lnTo>
                    <a:pt x="527" y="347"/>
                  </a:lnTo>
                  <a:lnTo>
                    <a:pt x="514" y="356"/>
                  </a:lnTo>
                  <a:lnTo>
                    <a:pt x="502" y="368"/>
                  </a:lnTo>
                  <a:lnTo>
                    <a:pt x="491" y="379"/>
                  </a:lnTo>
                  <a:lnTo>
                    <a:pt x="479" y="391"/>
                  </a:lnTo>
                  <a:lnTo>
                    <a:pt x="467" y="403"/>
                  </a:lnTo>
                  <a:lnTo>
                    <a:pt x="459" y="410"/>
                  </a:lnTo>
                  <a:lnTo>
                    <a:pt x="447" y="423"/>
                  </a:lnTo>
                  <a:lnTo>
                    <a:pt x="439" y="431"/>
                  </a:lnTo>
                  <a:lnTo>
                    <a:pt x="428" y="442"/>
                  </a:lnTo>
                  <a:lnTo>
                    <a:pt x="419" y="451"/>
                  </a:lnTo>
                  <a:lnTo>
                    <a:pt x="412" y="458"/>
                  </a:lnTo>
                  <a:lnTo>
                    <a:pt x="404" y="470"/>
                  </a:lnTo>
                  <a:lnTo>
                    <a:pt x="400" y="474"/>
                  </a:lnTo>
                  <a:lnTo>
                    <a:pt x="391" y="482"/>
                  </a:lnTo>
                  <a:lnTo>
                    <a:pt x="384" y="490"/>
                  </a:lnTo>
                  <a:lnTo>
                    <a:pt x="380" y="494"/>
                  </a:lnTo>
                  <a:lnTo>
                    <a:pt x="377" y="502"/>
                  </a:lnTo>
                  <a:lnTo>
                    <a:pt x="372" y="505"/>
                  </a:lnTo>
                  <a:lnTo>
                    <a:pt x="368" y="505"/>
                  </a:lnTo>
                  <a:lnTo>
                    <a:pt x="368" y="510"/>
                  </a:lnTo>
                  <a:lnTo>
                    <a:pt x="368" y="514"/>
                  </a:lnTo>
                  <a:lnTo>
                    <a:pt x="364" y="514"/>
                  </a:lnTo>
                  <a:lnTo>
                    <a:pt x="364" y="518"/>
                  </a:lnTo>
                  <a:lnTo>
                    <a:pt x="364" y="521"/>
                  </a:lnTo>
                  <a:lnTo>
                    <a:pt x="361" y="530"/>
                  </a:lnTo>
                  <a:lnTo>
                    <a:pt x="361" y="533"/>
                  </a:lnTo>
                  <a:lnTo>
                    <a:pt x="356" y="542"/>
                  </a:lnTo>
                  <a:lnTo>
                    <a:pt x="356" y="549"/>
                  </a:lnTo>
                  <a:lnTo>
                    <a:pt x="352" y="558"/>
                  </a:lnTo>
                  <a:lnTo>
                    <a:pt x="349" y="565"/>
                  </a:lnTo>
                  <a:lnTo>
                    <a:pt x="345" y="574"/>
                  </a:lnTo>
                  <a:lnTo>
                    <a:pt x="340" y="585"/>
                  </a:lnTo>
                  <a:lnTo>
                    <a:pt x="336" y="593"/>
                  </a:lnTo>
                  <a:lnTo>
                    <a:pt x="333" y="604"/>
                  </a:lnTo>
                  <a:lnTo>
                    <a:pt x="329" y="616"/>
                  </a:lnTo>
                  <a:lnTo>
                    <a:pt x="321" y="629"/>
                  </a:lnTo>
                  <a:lnTo>
                    <a:pt x="313" y="641"/>
                  </a:lnTo>
                  <a:lnTo>
                    <a:pt x="309" y="656"/>
                  </a:lnTo>
                  <a:lnTo>
                    <a:pt x="301" y="669"/>
                  </a:lnTo>
                  <a:lnTo>
                    <a:pt x="293" y="683"/>
                  </a:lnTo>
                  <a:lnTo>
                    <a:pt x="285" y="696"/>
                  </a:lnTo>
                  <a:lnTo>
                    <a:pt x="277" y="711"/>
                  </a:lnTo>
                  <a:lnTo>
                    <a:pt x="266" y="727"/>
                  </a:lnTo>
                  <a:lnTo>
                    <a:pt x="257" y="743"/>
                  </a:lnTo>
                  <a:lnTo>
                    <a:pt x="245" y="759"/>
                  </a:lnTo>
                  <a:lnTo>
                    <a:pt x="234" y="775"/>
                  </a:lnTo>
                  <a:lnTo>
                    <a:pt x="222" y="791"/>
                  </a:lnTo>
                  <a:lnTo>
                    <a:pt x="210" y="806"/>
                  </a:lnTo>
                  <a:lnTo>
                    <a:pt x="194" y="822"/>
                  </a:lnTo>
                  <a:lnTo>
                    <a:pt x="182" y="838"/>
                  </a:lnTo>
                  <a:lnTo>
                    <a:pt x="166" y="854"/>
                  </a:lnTo>
                  <a:lnTo>
                    <a:pt x="150" y="874"/>
                  </a:lnTo>
                  <a:lnTo>
                    <a:pt x="134" y="889"/>
                  </a:lnTo>
                  <a:lnTo>
                    <a:pt x="118" y="905"/>
                  </a:lnTo>
                  <a:lnTo>
                    <a:pt x="99" y="921"/>
                  </a:lnTo>
                  <a:lnTo>
                    <a:pt x="79" y="937"/>
                  </a:lnTo>
                  <a:lnTo>
                    <a:pt x="64" y="957"/>
                  </a:lnTo>
                  <a:lnTo>
                    <a:pt x="44" y="973"/>
                  </a:lnTo>
                  <a:lnTo>
                    <a:pt x="20" y="989"/>
                  </a:lnTo>
                  <a:lnTo>
                    <a:pt x="0" y="100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8" name="Freeform 415">
              <a:extLst>
                <a:ext uri="{FF2B5EF4-FFF2-40B4-BE49-F238E27FC236}">
                  <a16:creationId xmlns:a16="http://schemas.microsoft.com/office/drawing/2014/main" id="{324D1F73-99CF-4610-AC3E-32BC215C4F55}"/>
                </a:ext>
              </a:extLst>
            </p:cNvPr>
            <p:cNvSpPr>
              <a:spLocks/>
            </p:cNvSpPr>
            <p:nvPr/>
          </p:nvSpPr>
          <p:spPr bwMode="auto">
            <a:xfrm>
              <a:off x="668" y="1925"/>
              <a:ext cx="195" cy="184"/>
            </a:xfrm>
            <a:custGeom>
              <a:avLst/>
              <a:gdLst>
                <a:gd name="T0" fmla="*/ 609 w 974"/>
                <a:gd name="T1" fmla="*/ 12 h 922"/>
                <a:gd name="T2" fmla="*/ 578 w 974"/>
                <a:gd name="T3" fmla="*/ 35 h 922"/>
                <a:gd name="T4" fmla="*/ 542 w 974"/>
                <a:gd name="T5" fmla="*/ 60 h 922"/>
                <a:gd name="T6" fmla="*/ 511 w 974"/>
                <a:gd name="T7" fmla="*/ 83 h 922"/>
                <a:gd name="T8" fmla="*/ 483 w 974"/>
                <a:gd name="T9" fmla="*/ 103 h 922"/>
                <a:gd name="T10" fmla="*/ 455 w 974"/>
                <a:gd name="T11" fmla="*/ 127 h 922"/>
                <a:gd name="T12" fmla="*/ 428 w 974"/>
                <a:gd name="T13" fmla="*/ 146 h 922"/>
                <a:gd name="T14" fmla="*/ 400 w 974"/>
                <a:gd name="T15" fmla="*/ 170 h 922"/>
                <a:gd name="T16" fmla="*/ 375 w 974"/>
                <a:gd name="T17" fmla="*/ 190 h 922"/>
                <a:gd name="T18" fmla="*/ 352 w 974"/>
                <a:gd name="T19" fmla="*/ 214 h 922"/>
                <a:gd name="T20" fmla="*/ 324 w 974"/>
                <a:gd name="T21" fmla="*/ 238 h 922"/>
                <a:gd name="T22" fmla="*/ 301 w 974"/>
                <a:gd name="T23" fmla="*/ 262 h 922"/>
                <a:gd name="T24" fmla="*/ 277 w 974"/>
                <a:gd name="T25" fmla="*/ 289 h 922"/>
                <a:gd name="T26" fmla="*/ 250 w 974"/>
                <a:gd name="T27" fmla="*/ 317 h 922"/>
                <a:gd name="T28" fmla="*/ 225 w 974"/>
                <a:gd name="T29" fmla="*/ 348 h 922"/>
                <a:gd name="T30" fmla="*/ 197 w 974"/>
                <a:gd name="T31" fmla="*/ 380 h 922"/>
                <a:gd name="T32" fmla="*/ 171 w 974"/>
                <a:gd name="T33" fmla="*/ 415 h 922"/>
                <a:gd name="T34" fmla="*/ 139 w 974"/>
                <a:gd name="T35" fmla="*/ 456 h 922"/>
                <a:gd name="T36" fmla="*/ 107 w 974"/>
                <a:gd name="T37" fmla="*/ 498 h 922"/>
                <a:gd name="T38" fmla="*/ 71 w 974"/>
                <a:gd name="T39" fmla="*/ 546 h 922"/>
                <a:gd name="T40" fmla="*/ 48 w 974"/>
                <a:gd name="T41" fmla="*/ 578 h 922"/>
                <a:gd name="T42" fmla="*/ 35 w 974"/>
                <a:gd name="T43" fmla="*/ 593 h 922"/>
                <a:gd name="T44" fmla="*/ 28 w 974"/>
                <a:gd name="T45" fmla="*/ 614 h 922"/>
                <a:gd name="T46" fmla="*/ 20 w 974"/>
                <a:gd name="T47" fmla="*/ 637 h 922"/>
                <a:gd name="T48" fmla="*/ 16 w 974"/>
                <a:gd name="T49" fmla="*/ 657 h 922"/>
                <a:gd name="T50" fmla="*/ 7 w 974"/>
                <a:gd name="T51" fmla="*/ 681 h 922"/>
                <a:gd name="T52" fmla="*/ 4 w 974"/>
                <a:gd name="T53" fmla="*/ 709 h 922"/>
                <a:gd name="T54" fmla="*/ 0 w 974"/>
                <a:gd name="T55" fmla="*/ 732 h 922"/>
                <a:gd name="T56" fmla="*/ 0 w 974"/>
                <a:gd name="T57" fmla="*/ 757 h 922"/>
                <a:gd name="T58" fmla="*/ 0 w 974"/>
                <a:gd name="T59" fmla="*/ 780 h 922"/>
                <a:gd name="T60" fmla="*/ 4 w 974"/>
                <a:gd name="T61" fmla="*/ 803 h 922"/>
                <a:gd name="T62" fmla="*/ 7 w 974"/>
                <a:gd name="T63" fmla="*/ 827 h 922"/>
                <a:gd name="T64" fmla="*/ 12 w 974"/>
                <a:gd name="T65" fmla="*/ 847 h 922"/>
                <a:gd name="T66" fmla="*/ 20 w 974"/>
                <a:gd name="T67" fmla="*/ 866 h 922"/>
                <a:gd name="T68" fmla="*/ 32 w 974"/>
                <a:gd name="T69" fmla="*/ 882 h 922"/>
                <a:gd name="T70" fmla="*/ 44 w 974"/>
                <a:gd name="T71" fmla="*/ 898 h 922"/>
                <a:gd name="T72" fmla="*/ 55 w 974"/>
                <a:gd name="T73" fmla="*/ 910 h 922"/>
                <a:gd name="T74" fmla="*/ 71 w 974"/>
                <a:gd name="T75" fmla="*/ 919 h 922"/>
                <a:gd name="T76" fmla="*/ 91 w 974"/>
                <a:gd name="T77" fmla="*/ 922 h 922"/>
                <a:gd name="T78" fmla="*/ 111 w 974"/>
                <a:gd name="T79" fmla="*/ 919 h 922"/>
                <a:gd name="T80" fmla="*/ 134 w 974"/>
                <a:gd name="T81" fmla="*/ 914 h 922"/>
                <a:gd name="T82" fmla="*/ 166 w 974"/>
                <a:gd name="T83" fmla="*/ 898 h 922"/>
                <a:gd name="T84" fmla="*/ 197 w 974"/>
                <a:gd name="T85" fmla="*/ 879 h 922"/>
                <a:gd name="T86" fmla="*/ 234 w 974"/>
                <a:gd name="T87" fmla="*/ 852 h 922"/>
                <a:gd name="T88" fmla="*/ 273 w 974"/>
                <a:gd name="T89" fmla="*/ 815 h 922"/>
                <a:gd name="T90" fmla="*/ 313 w 974"/>
                <a:gd name="T91" fmla="*/ 776 h 922"/>
                <a:gd name="T92" fmla="*/ 356 w 974"/>
                <a:gd name="T93" fmla="*/ 732 h 922"/>
                <a:gd name="T94" fmla="*/ 403 w 974"/>
                <a:gd name="T95" fmla="*/ 685 h 922"/>
                <a:gd name="T96" fmla="*/ 451 w 974"/>
                <a:gd name="T97" fmla="*/ 634 h 922"/>
                <a:gd name="T98" fmla="*/ 498 w 974"/>
                <a:gd name="T99" fmla="*/ 582 h 922"/>
                <a:gd name="T100" fmla="*/ 546 w 974"/>
                <a:gd name="T101" fmla="*/ 530 h 922"/>
                <a:gd name="T102" fmla="*/ 597 w 974"/>
                <a:gd name="T103" fmla="*/ 479 h 922"/>
                <a:gd name="T104" fmla="*/ 645 w 974"/>
                <a:gd name="T105" fmla="*/ 428 h 922"/>
                <a:gd name="T106" fmla="*/ 692 w 974"/>
                <a:gd name="T107" fmla="*/ 376 h 922"/>
                <a:gd name="T108" fmla="*/ 744 w 974"/>
                <a:gd name="T109" fmla="*/ 329 h 922"/>
                <a:gd name="T110" fmla="*/ 787 w 974"/>
                <a:gd name="T111" fmla="*/ 281 h 922"/>
                <a:gd name="T112" fmla="*/ 835 w 974"/>
                <a:gd name="T113" fmla="*/ 241 h 922"/>
                <a:gd name="T114" fmla="*/ 875 w 974"/>
                <a:gd name="T115" fmla="*/ 202 h 922"/>
                <a:gd name="T116" fmla="*/ 919 w 974"/>
                <a:gd name="T117" fmla="*/ 170 h 922"/>
                <a:gd name="T118" fmla="*/ 958 w 974"/>
                <a:gd name="T119" fmla="*/ 142 h 9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4"/>
                <a:gd name="T181" fmla="*/ 0 h 922"/>
                <a:gd name="T182" fmla="*/ 974 w 974"/>
                <a:gd name="T183" fmla="*/ 922 h 9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4" h="922">
                  <a:moveTo>
                    <a:pt x="629" y="0"/>
                  </a:moveTo>
                  <a:lnTo>
                    <a:pt x="609" y="12"/>
                  </a:lnTo>
                  <a:lnTo>
                    <a:pt x="593" y="24"/>
                  </a:lnTo>
                  <a:lnTo>
                    <a:pt x="578" y="35"/>
                  </a:lnTo>
                  <a:lnTo>
                    <a:pt x="558" y="47"/>
                  </a:lnTo>
                  <a:lnTo>
                    <a:pt x="542" y="60"/>
                  </a:lnTo>
                  <a:lnTo>
                    <a:pt x="526" y="72"/>
                  </a:lnTo>
                  <a:lnTo>
                    <a:pt x="511" y="83"/>
                  </a:lnTo>
                  <a:lnTo>
                    <a:pt x="498" y="95"/>
                  </a:lnTo>
                  <a:lnTo>
                    <a:pt x="483" y="103"/>
                  </a:lnTo>
                  <a:lnTo>
                    <a:pt x="467" y="115"/>
                  </a:lnTo>
                  <a:lnTo>
                    <a:pt x="455" y="127"/>
                  </a:lnTo>
                  <a:lnTo>
                    <a:pt x="439" y="135"/>
                  </a:lnTo>
                  <a:lnTo>
                    <a:pt x="428" y="146"/>
                  </a:lnTo>
                  <a:lnTo>
                    <a:pt x="416" y="158"/>
                  </a:lnTo>
                  <a:lnTo>
                    <a:pt x="400" y="170"/>
                  </a:lnTo>
                  <a:lnTo>
                    <a:pt x="388" y="178"/>
                  </a:lnTo>
                  <a:lnTo>
                    <a:pt x="375" y="190"/>
                  </a:lnTo>
                  <a:lnTo>
                    <a:pt x="364" y="202"/>
                  </a:lnTo>
                  <a:lnTo>
                    <a:pt x="352" y="214"/>
                  </a:lnTo>
                  <a:lnTo>
                    <a:pt x="340" y="225"/>
                  </a:lnTo>
                  <a:lnTo>
                    <a:pt x="324" y="238"/>
                  </a:lnTo>
                  <a:lnTo>
                    <a:pt x="313" y="250"/>
                  </a:lnTo>
                  <a:lnTo>
                    <a:pt x="301" y="262"/>
                  </a:lnTo>
                  <a:lnTo>
                    <a:pt x="289" y="273"/>
                  </a:lnTo>
                  <a:lnTo>
                    <a:pt x="277" y="289"/>
                  </a:lnTo>
                  <a:lnTo>
                    <a:pt x="266" y="301"/>
                  </a:lnTo>
                  <a:lnTo>
                    <a:pt x="250" y="317"/>
                  </a:lnTo>
                  <a:lnTo>
                    <a:pt x="238" y="333"/>
                  </a:lnTo>
                  <a:lnTo>
                    <a:pt x="225" y="348"/>
                  </a:lnTo>
                  <a:lnTo>
                    <a:pt x="210" y="364"/>
                  </a:lnTo>
                  <a:lnTo>
                    <a:pt x="197" y="380"/>
                  </a:lnTo>
                  <a:lnTo>
                    <a:pt x="182" y="400"/>
                  </a:lnTo>
                  <a:lnTo>
                    <a:pt x="171" y="415"/>
                  </a:lnTo>
                  <a:lnTo>
                    <a:pt x="155" y="435"/>
                  </a:lnTo>
                  <a:lnTo>
                    <a:pt x="139" y="456"/>
                  </a:lnTo>
                  <a:lnTo>
                    <a:pt x="123" y="479"/>
                  </a:lnTo>
                  <a:lnTo>
                    <a:pt x="107" y="498"/>
                  </a:lnTo>
                  <a:lnTo>
                    <a:pt x="87" y="523"/>
                  </a:lnTo>
                  <a:lnTo>
                    <a:pt x="71" y="546"/>
                  </a:lnTo>
                  <a:lnTo>
                    <a:pt x="51" y="570"/>
                  </a:lnTo>
                  <a:lnTo>
                    <a:pt x="48" y="578"/>
                  </a:lnTo>
                  <a:lnTo>
                    <a:pt x="44" y="586"/>
                  </a:lnTo>
                  <a:lnTo>
                    <a:pt x="35" y="593"/>
                  </a:lnTo>
                  <a:lnTo>
                    <a:pt x="32" y="606"/>
                  </a:lnTo>
                  <a:lnTo>
                    <a:pt x="28" y="614"/>
                  </a:lnTo>
                  <a:lnTo>
                    <a:pt x="23" y="625"/>
                  </a:lnTo>
                  <a:lnTo>
                    <a:pt x="20" y="637"/>
                  </a:lnTo>
                  <a:lnTo>
                    <a:pt x="16" y="649"/>
                  </a:lnTo>
                  <a:lnTo>
                    <a:pt x="16" y="657"/>
                  </a:lnTo>
                  <a:lnTo>
                    <a:pt x="12" y="669"/>
                  </a:lnTo>
                  <a:lnTo>
                    <a:pt x="7" y="681"/>
                  </a:lnTo>
                  <a:lnTo>
                    <a:pt x="7" y="697"/>
                  </a:lnTo>
                  <a:lnTo>
                    <a:pt x="4" y="709"/>
                  </a:lnTo>
                  <a:lnTo>
                    <a:pt x="4" y="720"/>
                  </a:lnTo>
                  <a:lnTo>
                    <a:pt x="0" y="732"/>
                  </a:lnTo>
                  <a:lnTo>
                    <a:pt x="0" y="744"/>
                  </a:lnTo>
                  <a:lnTo>
                    <a:pt x="0" y="757"/>
                  </a:lnTo>
                  <a:lnTo>
                    <a:pt x="0" y="768"/>
                  </a:lnTo>
                  <a:lnTo>
                    <a:pt x="0" y="780"/>
                  </a:lnTo>
                  <a:lnTo>
                    <a:pt x="0" y="792"/>
                  </a:lnTo>
                  <a:lnTo>
                    <a:pt x="4" y="803"/>
                  </a:lnTo>
                  <a:lnTo>
                    <a:pt x="4" y="815"/>
                  </a:lnTo>
                  <a:lnTo>
                    <a:pt x="7" y="827"/>
                  </a:lnTo>
                  <a:lnTo>
                    <a:pt x="7" y="839"/>
                  </a:lnTo>
                  <a:lnTo>
                    <a:pt x="12" y="847"/>
                  </a:lnTo>
                  <a:lnTo>
                    <a:pt x="16" y="859"/>
                  </a:lnTo>
                  <a:lnTo>
                    <a:pt x="20" y="866"/>
                  </a:lnTo>
                  <a:lnTo>
                    <a:pt x="23" y="875"/>
                  </a:lnTo>
                  <a:lnTo>
                    <a:pt x="32" y="882"/>
                  </a:lnTo>
                  <a:lnTo>
                    <a:pt x="35" y="891"/>
                  </a:lnTo>
                  <a:lnTo>
                    <a:pt x="44" y="898"/>
                  </a:lnTo>
                  <a:lnTo>
                    <a:pt x="48" y="903"/>
                  </a:lnTo>
                  <a:lnTo>
                    <a:pt x="55" y="910"/>
                  </a:lnTo>
                  <a:lnTo>
                    <a:pt x="63" y="914"/>
                  </a:lnTo>
                  <a:lnTo>
                    <a:pt x="71" y="919"/>
                  </a:lnTo>
                  <a:lnTo>
                    <a:pt x="83" y="919"/>
                  </a:lnTo>
                  <a:lnTo>
                    <a:pt x="91" y="922"/>
                  </a:lnTo>
                  <a:lnTo>
                    <a:pt x="102" y="922"/>
                  </a:lnTo>
                  <a:lnTo>
                    <a:pt x="111" y="919"/>
                  </a:lnTo>
                  <a:lnTo>
                    <a:pt x="123" y="919"/>
                  </a:lnTo>
                  <a:lnTo>
                    <a:pt x="134" y="914"/>
                  </a:lnTo>
                  <a:lnTo>
                    <a:pt x="150" y="906"/>
                  </a:lnTo>
                  <a:lnTo>
                    <a:pt x="166" y="898"/>
                  </a:lnTo>
                  <a:lnTo>
                    <a:pt x="182" y="891"/>
                  </a:lnTo>
                  <a:lnTo>
                    <a:pt x="197" y="879"/>
                  </a:lnTo>
                  <a:lnTo>
                    <a:pt x="213" y="866"/>
                  </a:lnTo>
                  <a:lnTo>
                    <a:pt x="234" y="852"/>
                  </a:lnTo>
                  <a:lnTo>
                    <a:pt x="253" y="836"/>
                  </a:lnTo>
                  <a:lnTo>
                    <a:pt x="273" y="815"/>
                  </a:lnTo>
                  <a:lnTo>
                    <a:pt x="293" y="796"/>
                  </a:lnTo>
                  <a:lnTo>
                    <a:pt x="313" y="776"/>
                  </a:lnTo>
                  <a:lnTo>
                    <a:pt x="336" y="757"/>
                  </a:lnTo>
                  <a:lnTo>
                    <a:pt x="356" y="732"/>
                  </a:lnTo>
                  <a:lnTo>
                    <a:pt x="380" y="709"/>
                  </a:lnTo>
                  <a:lnTo>
                    <a:pt x="403" y="685"/>
                  </a:lnTo>
                  <a:lnTo>
                    <a:pt x="428" y="661"/>
                  </a:lnTo>
                  <a:lnTo>
                    <a:pt x="451" y="634"/>
                  </a:lnTo>
                  <a:lnTo>
                    <a:pt x="475" y="609"/>
                  </a:lnTo>
                  <a:lnTo>
                    <a:pt x="498" y="582"/>
                  </a:lnTo>
                  <a:lnTo>
                    <a:pt x="523" y="558"/>
                  </a:lnTo>
                  <a:lnTo>
                    <a:pt x="546" y="530"/>
                  </a:lnTo>
                  <a:lnTo>
                    <a:pt x="574" y="503"/>
                  </a:lnTo>
                  <a:lnTo>
                    <a:pt x="597" y="479"/>
                  </a:lnTo>
                  <a:lnTo>
                    <a:pt x="621" y="451"/>
                  </a:lnTo>
                  <a:lnTo>
                    <a:pt x="645" y="428"/>
                  </a:lnTo>
                  <a:lnTo>
                    <a:pt x="669" y="400"/>
                  </a:lnTo>
                  <a:lnTo>
                    <a:pt x="692" y="376"/>
                  </a:lnTo>
                  <a:lnTo>
                    <a:pt x="720" y="352"/>
                  </a:lnTo>
                  <a:lnTo>
                    <a:pt x="744" y="329"/>
                  </a:lnTo>
                  <a:lnTo>
                    <a:pt x="764" y="305"/>
                  </a:lnTo>
                  <a:lnTo>
                    <a:pt x="787" y="281"/>
                  </a:lnTo>
                  <a:lnTo>
                    <a:pt x="811" y="262"/>
                  </a:lnTo>
                  <a:lnTo>
                    <a:pt x="835" y="241"/>
                  </a:lnTo>
                  <a:lnTo>
                    <a:pt x="855" y="222"/>
                  </a:lnTo>
                  <a:lnTo>
                    <a:pt x="875" y="202"/>
                  </a:lnTo>
                  <a:lnTo>
                    <a:pt x="898" y="186"/>
                  </a:lnTo>
                  <a:lnTo>
                    <a:pt x="919" y="170"/>
                  </a:lnTo>
                  <a:lnTo>
                    <a:pt x="938" y="158"/>
                  </a:lnTo>
                  <a:lnTo>
                    <a:pt x="958" y="142"/>
                  </a:lnTo>
                  <a:lnTo>
                    <a:pt x="974" y="13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09" name="Freeform 416">
              <a:extLst>
                <a:ext uri="{FF2B5EF4-FFF2-40B4-BE49-F238E27FC236}">
                  <a16:creationId xmlns:a16="http://schemas.microsoft.com/office/drawing/2014/main" id="{8D17768E-E2A7-4F2E-A92C-623D98E182BC}"/>
                </a:ext>
              </a:extLst>
            </p:cNvPr>
            <p:cNvSpPr>
              <a:spLocks/>
            </p:cNvSpPr>
            <p:nvPr/>
          </p:nvSpPr>
          <p:spPr bwMode="auto">
            <a:xfrm>
              <a:off x="592" y="1923"/>
              <a:ext cx="3340" cy="1100"/>
            </a:xfrm>
            <a:custGeom>
              <a:avLst/>
              <a:gdLst>
                <a:gd name="T0" fmla="*/ 16599 w 16698"/>
                <a:gd name="T1" fmla="*/ 4440 h 5500"/>
                <a:gd name="T2" fmla="*/ 16452 w 16698"/>
                <a:gd name="T3" fmla="*/ 4609 h 5500"/>
                <a:gd name="T4" fmla="*/ 16286 w 16698"/>
                <a:gd name="T5" fmla="*/ 4752 h 5500"/>
                <a:gd name="T6" fmla="*/ 16105 w 16698"/>
                <a:gd name="T7" fmla="*/ 4868 h 5500"/>
                <a:gd name="T8" fmla="*/ 15910 w 16698"/>
                <a:gd name="T9" fmla="*/ 4963 h 5500"/>
                <a:gd name="T10" fmla="*/ 15705 w 16698"/>
                <a:gd name="T11" fmla="*/ 5046 h 5500"/>
                <a:gd name="T12" fmla="*/ 15487 w 16698"/>
                <a:gd name="T13" fmla="*/ 5116 h 5500"/>
                <a:gd name="T14" fmla="*/ 15258 w 16698"/>
                <a:gd name="T15" fmla="*/ 5183 h 5500"/>
                <a:gd name="T16" fmla="*/ 15024 w 16698"/>
                <a:gd name="T17" fmla="*/ 5259 h 5500"/>
                <a:gd name="T18" fmla="*/ 14783 w 16698"/>
                <a:gd name="T19" fmla="*/ 5338 h 5500"/>
                <a:gd name="T20" fmla="*/ 14288 w 16698"/>
                <a:gd name="T21" fmla="*/ 5469 h 5500"/>
                <a:gd name="T22" fmla="*/ 13631 w 16698"/>
                <a:gd name="T23" fmla="*/ 5500 h 5500"/>
                <a:gd name="T24" fmla="*/ 12918 w 16698"/>
                <a:gd name="T25" fmla="*/ 5429 h 5500"/>
                <a:gd name="T26" fmla="*/ 12202 w 16698"/>
                <a:gd name="T27" fmla="*/ 5283 h 5500"/>
                <a:gd name="T28" fmla="*/ 11501 w 16698"/>
                <a:gd name="T29" fmla="*/ 5093 h 5500"/>
                <a:gd name="T30" fmla="*/ 10868 w 16698"/>
                <a:gd name="T31" fmla="*/ 4879 h 5500"/>
                <a:gd name="T32" fmla="*/ 10314 w 16698"/>
                <a:gd name="T33" fmla="*/ 4669 h 5500"/>
                <a:gd name="T34" fmla="*/ 9862 w 16698"/>
                <a:gd name="T35" fmla="*/ 4479 h 5500"/>
                <a:gd name="T36" fmla="*/ 9547 w 16698"/>
                <a:gd name="T37" fmla="*/ 4337 h 5500"/>
                <a:gd name="T38" fmla="*/ 9376 w 16698"/>
                <a:gd name="T39" fmla="*/ 4254 h 5500"/>
                <a:gd name="T40" fmla="*/ 9281 w 16698"/>
                <a:gd name="T41" fmla="*/ 4194 h 5500"/>
                <a:gd name="T42" fmla="*/ 9059 w 16698"/>
                <a:gd name="T43" fmla="*/ 4048 h 5500"/>
                <a:gd name="T44" fmla="*/ 8727 w 16698"/>
                <a:gd name="T45" fmla="*/ 3831 h 5500"/>
                <a:gd name="T46" fmla="*/ 8315 w 16698"/>
                <a:gd name="T47" fmla="*/ 3574 h 5500"/>
                <a:gd name="T48" fmla="*/ 7845 w 16698"/>
                <a:gd name="T49" fmla="*/ 3288 h 5500"/>
                <a:gd name="T50" fmla="*/ 7346 w 16698"/>
                <a:gd name="T51" fmla="*/ 3003 h 5500"/>
                <a:gd name="T52" fmla="*/ 6836 w 16698"/>
                <a:gd name="T53" fmla="*/ 2730 h 5500"/>
                <a:gd name="T54" fmla="*/ 6329 w 16698"/>
                <a:gd name="T55" fmla="*/ 2489 h 5500"/>
                <a:gd name="T56" fmla="*/ 5850 w 16698"/>
                <a:gd name="T57" fmla="*/ 2291 h 5500"/>
                <a:gd name="T58" fmla="*/ 5403 w 16698"/>
                <a:gd name="T59" fmla="*/ 2144 h 5500"/>
                <a:gd name="T60" fmla="*/ 2225 w 16698"/>
                <a:gd name="T61" fmla="*/ 1760 h 5500"/>
                <a:gd name="T62" fmla="*/ 2125 w 16698"/>
                <a:gd name="T63" fmla="*/ 1753 h 5500"/>
                <a:gd name="T64" fmla="*/ 1967 w 16698"/>
                <a:gd name="T65" fmla="*/ 1741 h 5500"/>
                <a:gd name="T66" fmla="*/ 1762 w 16698"/>
                <a:gd name="T67" fmla="*/ 1720 h 5500"/>
                <a:gd name="T68" fmla="*/ 1519 w 16698"/>
                <a:gd name="T69" fmla="*/ 1693 h 5500"/>
                <a:gd name="T70" fmla="*/ 1267 w 16698"/>
                <a:gd name="T71" fmla="*/ 1650 h 5500"/>
                <a:gd name="T72" fmla="*/ 1005 w 16698"/>
                <a:gd name="T73" fmla="*/ 1598 h 5500"/>
                <a:gd name="T74" fmla="*/ 760 w 16698"/>
                <a:gd name="T75" fmla="*/ 1527 h 5500"/>
                <a:gd name="T76" fmla="*/ 535 w 16698"/>
                <a:gd name="T77" fmla="*/ 1444 h 5500"/>
                <a:gd name="T78" fmla="*/ 352 w 16698"/>
                <a:gd name="T79" fmla="*/ 1341 h 5500"/>
                <a:gd name="T80" fmla="*/ 214 w 16698"/>
                <a:gd name="T81" fmla="*/ 1227 h 5500"/>
                <a:gd name="T82" fmla="*/ 114 w 16698"/>
                <a:gd name="T83" fmla="*/ 1111 h 5500"/>
                <a:gd name="T84" fmla="*/ 51 w 16698"/>
                <a:gd name="T85" fmla="*/ 1005 h 5500"/>
                <a:gd name="T86" fmla="*/ 12 w 16698"/>
                <a:gd name="T87" fmla="*/ 901 h 5500"/>
                <a:gd name="T88" fmla="*/ 0 w 16698"/>
                <a:gd name="T89" fmla="*/ 806 h 5500"/>
                <a:gd name="T90" fmla="*/ 8 w 16698"/>
                <a:gd name="T91" fmla="*/ 720 h 5500"/>
                <a:gd name="T92" fmla="*/ 32 w 16698"/>
                <a:gd name="T93" fmla="*/ 637 h 5500"/>
                <a:gd name="T94" fmla="*/ 67 w 16698"/>
                <a:gd name="T95" fmla="*/ 561 h 5500"/>
                <a:gd name="T96" fmla="*/ 107 w 16698"/>
                <a:gd name="T97" fmla="*/ 490 h 5500"/>
                <a:gd name="T98" fmla="*/ 158 w 16698"/>
                <a:gd name="T99" fmla="*/ 426 h 5500"/>
                <a:gd name="T100" fmla="*/ 209 w 16698"/>
                <a:gd name="T101" fmla="*/ 368 h 5500"/>
                <a:gd name="T102" fmla="*/ 269 w 16698"/>
                <a:gd name="T103" fmla="*/ 308 h 5500"/>
                <a:gd name="T104" fmla="*/ 324 w 16698"/>
                <a:gd name="T105" fmla="*/ 248 h 5500"/>
                <a:gd name="T106" fmla="*/ 384 w 16698"/>
                <a:gd name="T107" fmla="*/ 193 h 5500"/>
                <a:gd name="T108" fmla="*/ 443 w 16698"/>
                <a:gd name="T109" fmla="*/ 142 h 5500"/>
                <a:gd name="T110" fmla="*/ 503 w 16698"/>
                <a:gd name="T111" fmla="*/ 90 h 5500"/>
                <a:gd name="T112" fmla="*/ 566 w 16698"/>
                <a:gd name="T113" fmla="*/ 42 h 5500"/>
                <a:gd name="T114" fmla="*/ 625 w 16698"/>
                <a:gd name="T115" fmla="*/ 0 h 5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698"/>
                <a:gd name="T175" fmla="*/ 0 h 5500"/>
                <a:gd name="T176" fmla="*/ 16698 w 16698"/>
                <a:gd name="T177" fmla="*/ 5500 h 5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698" h="5500">
                  <a:moveTo>
                    <a:pt x="16698" y="4289"/>
                  </a:moveTo>
                  <a:lnTo>
                    <a:pt x="16666" y="4341"/>
                  </a:lnTo>
                  <a:lnTo>
                    <a:pt x="16635" y="4392"/>
                  </a:lnTo>
                  <a:lnTo>
                    <a:pt x="16599" y="4440"/>
                  </a:lnTo>
                  <a:lnTo>
                    <a:pt x="16563" y="4487"/>
                  </a:lnTo>
                  <a:lnTo>
                    <a:pt x="16528" y="4530"/>
                  </a:lnTo>
                  <a:lnTo>
                    <a:pt x="16489" y="4570"/>
                  </a:lnTo>
                  <a:lnTo>
                    <a:pt x="16452" y="4609"/>
                  </a:lnTo>
                  <a:lnTo>
                    <a:pt x="16413" y="4650"/>
                  </a:lnTo>
                  <a:lnTo>
                    <a:pt x="16369" y="4685"/>
                  </a:lnTo>
                  <a:lnTo>
                    <a:pt x="16330" y="4717"/>
                  </a:lnTo>
                  <a:lnTo>
                    <a:pt x="16286" y="4752"/>
                  </a:lnTo>
                  <a:lnTo>
                    <a:pt x="16243" y="4784"/>
                  </a:lnTo>
                  <a:lnTo>
                    <a:pt x="16195" y="4812"/>
                  </a:lnTo>
                  <a:lnTo>
                    <a:pt x="16152" y="4840"/>
                  </a:lnTo>
                  <a:lnTo>
                    <a:pt x="16105" y="4868"/>
                  </a:lnTo>
                  <a:lnTo>
                    <a:pt x="16057" y="4891"/>
                  </a:lnTo>
                  <a:lnTo>
                    <a:pt x="16010" y="4919"/>
                  </a:lnTo>
                  <a:lnTo>
                    <a:pt x="15962" y="4938"/>
                  </a:lnTo>
                  <a:lnTo>
                    <a:pt x="15910" y="4963"/>
                  </a:lnTo>
                  <a:lnTo>
                    <a:pt x="15859" y="4986"/>
                  </a:lnTo>
                  <a:lnTo>
                    <a:pt x="15807" y="5005"/>
                  </a:lnTo>
                  <a:lnTo>
                    <a:pt x="15756" y="5025"/>
                  </a:lnTo>
                  <a:lnTo>
                    <a:pt x="15705" y="5046"/>
                  </a:lnTo>
                  <a:lnTo>
                    <a:pt x="15649" y="5061"/>
                  </a:lnTo>
                  <a:lnTo>
                    <a:pt x="15594" y="5081"/>
                  </a:lnTo>
                  <a:lnTo>
                    <a:pt x="15542" y="5097"/>
                  </a:lnTo>
                  <a:lnTo>
                    <a:pt x="15487" y="5116"/>
                  </a:lnTo>
                  <a:lnTo>
                    <a:pt x="15431" y="5132"/>
                  </a:lnTo>
                  <a:lnTo>
                    <a:pt x="15372" y="5152"/>
                  </a:lnTo>
                  <a:lnTo>
                    <a:pt x="15316" y="5168"/>
                  </a:lnTo>
                  <a:lnTo>
                    <a:pt x="15258" y="5183"/>
                  </a:lnTo>
                  <a:lnTo>
                    <a:pt x="15202" y="5204"/>
                  </a:lnTo>
                  <a:lnTo>
                    <a:pt x="15142" y="5220"/>
                  </a:lnTo>
                  <a:lnTo>
                    <a:pt x="15084" y="5239"/>
                  </a:lnTo>
                  <a:lnTo>
                    <a:pt x="15024" y="5259"/>
                  </a:lnTo>
                  <a:lnTo>
                    <a:pt x="14964" y="5275"/>
                  </a:lnTo>
                  <a:lnTo>
                    <a:pt x="14901" y="5294"/>
                  </a:lnTo>
                  <a:lnTo>
                    <a:pt x="14841" y="5319"/>
                  </a:lnTo>
                  <a:lnTo>
                    <a:pt x="14783" y="5338"/>
                  </a:lnTo>
                  <a:lnTo>
                    <a:pt x="14719" y="5362"/>
                  </a:lnTo>
                  <a:lnTo>
                    <a:pt x="14580" y="5405"/>
                  </a:lnTo>
                  <a:lnTo>
                    <a:pt x="14438" y="5442"/>
                  </a:lnTo>
                  <a:lnTo>
                    <a:pt x="14288" y="5469"/>
                  </a:lnTo>
                  <a:lnTo>
                    <a:pt x="14133" y="5484"/>
                  </a:lnTo>
                  <a:lnTo>
                    <a:pt x="13971" y="5497"/>
                  </a:lnTo>
                  <a:lnTo>
                    <a:pt x="13804" y="5500"/>
                  </a:lnTo>
                  <a:lnTo>
                    <a:pt x="13631" y="5500"/>
                  </a:lnTo>
                  <a:lnTo>
                    <a:pt x="13457" y="5488"/>
                  </a:lnTo>
                  <a:lnTo>
                    <a:pt x="13278" y="5472"/>
                  </a:lnTo>
                  <a:lnTo>
                    <a:pt x="13100" y="5453"/>
                  </a:lnTo>
                  <a:lnTo>
                    <a:pt x="12918" y="5429"/>
                  </a:lnTo>
                  <a:lnTo>
                    <a:pt x="12740" y="5398"/>
                  </a:lnTo>
                  <a:lnTo>
                    <a:pt x="12558" y="5366"/>
                  </a:lnTo>
                  <a:lnTo>
                    <a:pt x="12380" y="5326"/>
                  </a:lnTo>
                  <a:lnTo>
                    <a:pt x="12202" y="5283"/>
                  </a:lnTo>
                  <a:lnTo>
                    <a:pt x="12024" y="5239"/>
                  </a:lnTo>
                  <a:lnTo>
                    <a:pt x="11846" y="5192"/>
                  </a:lnTo>
                  <a:lnTo>
                    <a:pt x="11672" y="5144"/>
                  </a:lnTo>
                  <a:lnTo>
                    <a:pt x="11501" y="5093"/>
                  </a:lnTo>
                  <a:lnTo>
                    <a:pt x="11335" y="5037"/>
                  </a:lnTo>
                  <a:lnTo>
                    <a:pt x="11172" y="4986"/>
                  </a:lnTo>
                  <a:lnTo>
                    <a:pt x="11019" y="4935"/>
                  </a:lnTo>
                  <a:lnTo>
                    <a:pt x="10868" y="4879"/>
                  </a:lnTo>
                  <a:lnTo>
                    <a:pt x="10718" y="4828"/>
                  </a:lnTo>
                  <a:lnTo>
                    <a:pt x="10579" y="4773"/>
                  </a:lnTo>
                  <a:lnTo>
                    <a:pt x="10441" y="4720"/>
                  </a:lnTo>
                  <a:lnTo>
                    <a:pt x="10314" y="4669"/>
                  </a:lnTo>
                  <a:lnTo>
                    <a:pt x="10188" y="4618"/>
                  </a:lnTo>
                  <a:lnTo>
                    <a:pt x="10073" y="4570"/>
                  </a:lnTo>
                  <a:lnTo>
                    <a:pt x="9966" y="4523"/>
                  </a:lnTo>
                  <a:lnTo>
                    <a:pt x="9862" y="4479"/>
                  </a:lnTo>
                  <a:lnTo>
                    <a:pt x="9772" y="4440"/>
                  </a:lnTo>
                  <a:lnTo>
                    <a:pt x="9688" y="4405"/>
                  </a:lnTo>
                  <a:lnTo>
                    <a:pt x="9614" y="4368"/>
                  </a:lnTo>
                  <a:lnTo>
                    <a:pt x="9547" y="4337"/>
                  </a:lnTo>
                  <a:lnTo>
                    <a:pt x="9491" y="4310"/>
                  </a:lnTo>
                  <a:lnTo>
                    <a:pt x="9440" y="4285"/>
                  </a:lnTo>
                  <a:lnTo>
                    <a:pt x="9404" y="4269"/>
                  </a:lnTo>
                  <a:lnTo>
                    <a:pt x="9376" y="4254"/>
                  </a:lnTo>
                  <a:lnTo>
                    <a:pt x="9357" y="4246"/>
                  </a:lnTo>
                  <a:lnTo>
                    <a:pt x="9341" y="4234"/>
                  </a:lnTo>
                  <a:lnTo>
                    <a:pt x="9317" y="4218"/>
                  </a:lnTo>
                  <a:lnTo>
                    <a:pt x="9281" y="4194"/>
                  </a:lnTo>
                  <a:lnTo>
                    <a:pt x="9237" y="4167"/>
                  </a:lnTo>
                  <a:lnTo>
                    <a:pt x="9186" y="4132"/>
                  </a:lnTo>
                  <a:lnTo>
                    <a:pt x="9126" y="4092"/>
                  </a:lnTo>
                  <a:lnTo>
                    <a:pt x="9059" y="4048"/>
                  </a:lnTo>
                  <a:lnTo>
                    <a:pt x="8989" y="4000"/>
                  </a:lnTo>
                  <a:lnTo>
                    <a:pt x="8905" y="3945"/>
                  </a:lnTo>
                  <a:lnTo>
                    <a:pt x="8818" y="3889"/>
                  </a:lnTo>
                  <a:lnTo>
                    <a:pt x="8727" y="3831"/>
                  </a:lnTo>
                  <a:lnTo>
                    <a:pt x="8632" y="3771"/>
                  </a:lnTo>
                  <a:lnTo>
                    <a:pt x="8529" y="3708"/>
                  </a:lnTo>
                  <a:lnTo>
                    <a:pt x="8426" y="3641"/>
                  </a:lnTo>
                  <a:lnTo>
                    <a:pt x="8315" y="3574"/>
                  </a:lnTo>
                  <a:lnTo>
                    <a:pt x="8204" y="3502"/>
                  </a:lnTo>
                  <a:lnTo>
                    <a:pt x="8086" y="3431"/>
                  </a:lnTo>
                  <a:lnTo>
                    <a:pt x="7968" y="3359"/>
                  </a:lnTo>
                  <a:lnTo>
                    <a:pt x="7845" y="3288"/>
                  </a:lnTo>
                  <a:lnTo>
                    <a:pt x="7718" y="3213"/>
                  </a:lnTo>
                  <a:lnTo>
                    <a:pt x="7595" y="3146"/>
                  </a:lnTo>
                  <a:lnTo>
                    <a:pt x="7473" y="3074"/>
                  </a:lnTo>
                  <a:lnTo>
                    <a:pt x="7346" y="3003"/>
                  </a:lnTo>
                  <a:lnTo>
                    <a:pt x="7219" y="2932"/>
                  </a:lnTo>
                  <a:lnTo>
                    <a:pt x="7088" y="2864"/>
                  </a:lnTo>
                  <a:lnTo>
                    <a:pt x="6961" y="2797"/>
                  </a:lnTo>
                  <a:lnTo>
                    <a:pt x="6836" y="2730"/>
                  </a:lnTo>
                  <a:lnTo>
                    <a:pt x="6704" y="2667"/>
                  </a:lnTo>
                  <a:lnTo>
                    <a:pt x="6577" y="2604"/>
                  </a:lnTo>
                  <a:lnTo>
                    <a:pt x="6452" y="2544"/>
                  </a:lnTo>
                  <a:lnTo>
                    <a:pt x="6329" y="2489"/>
                  </a:lnTo>
                  <a:lnTo>
                    <a:pt x="6206" y="2433"/>
                  </a:lnTo>
                  <a:lnTo>
                    <a:pt x="6087" y="2382"/>
                  </a:lnTo>
                  <a:lnTo>
                    <a:pt x="5968" y="2334"/>
                  </a:lnTo>
                  <a:lnTo>
                    <a:pt x="5850" y="2291"/>
                  </a:lnTo>
                  <a:lnTo>
                    <a:pt x="5735" y="2248"/>
                  </a:lnTo>
                  <a:lnTo>
                    <a:pt x="5620" y="2211"/>
                  </a:lnTo>
                  <a:lnTo>
                    <a:pt x="5509" y="2176"/>
                  </a:lnTo>
                  <a:lnTo>
                    <a:pt x="5403" y="2144"/>
                  </a:lnTo>
                  <a:lnTo>
                    <a:pt x="5295" y="2121"/>
                  </a:lnTo>
                  <a:lnTo>
                    <a:pt x="2248" y="1760"/>
                  </a:lnTo>
                  <a:lnTo>
                    <a:pt x="2241" y="1760"/>
                  </a:lnTo>
                  <a:lnTo>
                    <a:pt x="2225" y="1760"/>
                  </a:lnTo>
                  <a:lnTo>
                    <a:pt x="2209" y="1757"/>
                  </a:lnTo>
                  <a:lnTo>
                    <a:pt x="2185" y="1757"/>
                  </a:lnTo>
                  <a:lnTo>
                    <a:pt x="2157" y="1757"/>
                  </a:lnTo>
                  <a:lnTo>
                    <a:pt x="2125" y="1753"/>
                  </a:lnTo>
                  <a:lnTo>
                    <a:pt x="2093" y="1753"/>
                  </a:lnTo>
                  <a:lnTo>
                    <a:pt x="2054" y="1748"/>
                  </a:lnTo>
                  <a:lnTo>
                    <a:pt x="2010" y="1745"/>
                  </a:lnTo>
                  <a:lnTo>
                    <a:pt x="1967" y="1741"/>
                  </a:lnTo>
                  <a:lnTo>
                    <a:pt x="1919" y="1736"/>
                  </a:lnTo>
                  <a:lnTo>
                    <a:pt x="1868" y="1732"/>
                  </a:lnTo>
                  <a:lnTo>
                    <a:pt x="1817" y="1729"/>
                  </a:lnTo>
                  <a:lnTo>
                    <a:pt x="1762" y="1720"/>
                  </a:lnTo>
                  <a:lnTo>
                    <a:pt x="1702" y="1717"/>
                  </a:lnTo>
                  <a:lnTo>
                    <a:pt x="1642" y="1709"/>
                  </a:lnTo>
                  <a:lnTo>
                    <a:pt x="1583" y="1701"/>
                  </a:lnTo>
                  <a:lnTo>
                    <a:pt x="1519" y="1693"/>
                  </a:lnTo>
                  <a:lnTo>
                    <a:pt x="1456" y="1681"/>
                  </a:lnTo>
                  <a:lnTo>
                    <a:pt x="1393" y="1674"/>
                  </a:lnTo>
                  <a:lnTo>
                    <a:pt x="1329" y="1662"/>
                  </a:lnTo>
                  <a:lnTo>
                    <a:pt x="1267" y="1650"/>
                  </a:lnTo>
                  <a:lnTo>
                    <a:pt x="1199" y="1637"/>
                  </a:lnTo>
                  <a:lnTo>
                    <a:pt x="1136" y="1626"/>
                  </a:lnTo>
                  <a:lnTo>
                    <a:pt x="1072" y="1610"/>
                  </a:lnTo>
                  <a:lnTo>
                    <a:pt x="1005" y="1598"/>
                  </a:lnTo>
                  <a:lnTo>
                    <a:pt x="942" y="1582"/>
                  </a:lnTo>
                  <a:lnTo>
                    <a:pt x="878" y="1567"/>
                  </a:lnTo>
                  <a:lnTo>
                    <a:pt x="819" y="1547"/>
                  </a:lnTo>
                  <a:lnTo>
                    <a:pt x="760" y="1527"/>
                  </a:lnTo>
                  <a:lnTo>
                    <a:pt x="700" y="1507"/>
                  </a:lnTo>
                  <a:lnTo>
                    <a:pt x="646" y="1487"/>
                  </a:lnTo>
                  <a:lnTo>
                    <a:pt x="590" y="1468"/>
                  </a:lnTo>
                  <a:lnTo>
                    <a:pt x="535" y="1444"/>
                  </a:lnTo>
                  <a:lnTo>
                    <a:pt x="487" y="1420"/>
                  </a:lnTo>
                  <a:lnTo>
                    <a:pt x="440" y="1396"/>
                  </a:lnTo>
                  <a:lnTo>
                    <a:pt x="392" y="1368"/>
                  </a:lnTo>
                  <a:lnTo>
                    <a:pt x="352" y="1341"/>
                  </a:lnTo>
                  <a:lnTo>
                    <a:pt x="313" y="1313"/>
                  </a:lnTo>
                  <a:lnTo>
                    <a:pt x="278" y="1285"/>
                  </a:lnTo>
                  <a:lnTo>
                    <a:pt x="246" y="1254"/>
                  </a:lnTo>
                  <a:lnTo>
                    <a:pt x="214" y="1227"/>
                  </a:lnTo>
                  <a:lnTo>
                    <a:pt x="186" y="1195"/>
                  </a:lnTo>
                  <a:lnTo>
                    <a:pt x="162" y="1167"/>
                  </a:lnTo>
                  <a:lnTo>
                    <a:pt x="139" y="1139"/>
                  </a:lnTo>
                  <a:lnTo>
                    <a:pt x="114" y="1111"/>
                  </a:lnTo>
                  <a:lnTo>
                    <a:pt x="95" y="1084"/>
                  </a:lnTo>
                  <a:lnTo>
                    <a:pt x="79" y="1056"/>
                  </a:lnTo>
                  <a:lnTo>
                    <a:pt x="63" y="1028"/>
                  </a:lnTo>
                  <a:lnTo>
                    <a:pt x="51" y="1005"/>
                  </a:lnTo>
                  <a:lnTo>
                    <a:pt x="40" y="977"/>
                  </a:lnTo>
                  <a:lnTo>
                    <a:pt x="28" y="953"/>
                  </a:lnTo>
                  <a:lnTo>
                    <a:pt x="19" y="926"/>
                  </a:lnTo>
                  <a:lnTo>
                    <a:pt x="12" y="901"/>
                  </a:lnTo>
                  <a:lnTo>
                    <a:pt x="8" y="878"/>
                  </a:lnTo>
                  <a:lnTo>
                    <a:pt x="4" y="854"/>
                  </a:lnTo>
                  <a:lnTo>
                    <a:pt x="0" y="831"/>
                  </a:lnTo>
                  <a:lnTo>
                    <a:pt x="0" y="806"/>
                  </a:lnTo>
                  <a:lnTo>
                    <a:pt x="0" y="783"/>
                  </a:lnTo>
                  <a:lnTo>
                    <a:pt x="0" y="764"/>
                  </a:lnTo>
                  <a:lnTo>
                    <a:pt x="4" y="739"/>
                  </a:lnTo>
                  <a:lnTo>
                    <a:pt x="8" y="720"/>
                  </a:lnTo>
                  <a:lnTo>
                    <a:pt x="12" y="695"/>
                  </a:lnTo>
                  <a:lnTo>
                    <a:pt x="16" y="676"/>
                  </a:lnTo>
                  <a:lnTo>
                    <a:pt x="24" y="656"/>
                  </a:lnTo>
                  <a:lnTo>
                    <a:pt x="32" y="637"/>
                  </a:lnTo>
                  <a:lnTo>
                    <a:pt x="40" y="616"/>
                  </a:lnTo>
                  <a:lnTo>
                    <a:pt x="47" y="597"/>
                  </a:lnTo>
                  <a:lnTo>
                    <a:pt x="56" y="577"/>
                  </a:lnTo>
                  <a:lnTo>
                    <a:pt x="67" y="561"/>
                  </a:lnTo>
                  <a:lnTo>
                    <a:pt x="75" y="542"/>
                  </a:lnTo>
                  <a:lnTo>
                    <a:pt x="87" y="526"/>
                  </a:lnTo>
                  <a:lnTo>
                    <a:pt x="99" y="505"/>
                  </a:lnTo>
                  <a:lnTo>
                    <a:pt x="107" y="490"/>
                  </a:lnTo>
                  <a:lnTo>
                    <a:pt x="119" y="474"/>
                  </a:lnTo>
                  <a:lnTo>
                    <a:pt x="130" y="458"/>
                  </a:lnTo>
                  <a:lnTo>
                    <a:pt x="146" y="442"/>
                  </a:lnTo>
                  <a:lnTo>
                    <a:pt x="158" y="426"/>
                  </a:lnTo>
                  <a:lnTo>
                    <a:pt x="170" y="415"/>
                  </a:lnTo>
                  <a:lnTo>
                    <a:pt x="183" y="399"/>
                  </a:lnTo>
                  <a:lnTo>
                    <a:pt x="194" y="383"/>
                  </a:lnTo>
                  <a:lnTo>
                    <a:pt x="209" y="368"/>
                  </a:lnTo>
                  <a:lnTo>
                    <a:pt x="225" y="352"/>
                  </a:lnTo>
                  <a:lnTo>
                    <a:pt x="237" y="336"/>
                  </a:lnTo>
                  <a:lnTo>
                    <a:pt x="253" y="320"/>
                  </a:lnTo>
                  <a:lnTo>
                    <a:pt x="269" y="308"/>
                  </a:lnTo>
                  <a:lnTo>
                    <a:pt x="281" y="292"/>
                  </a:lnTo>
                  <a:lnTo>
                    <a:pt x="297" y="276"/>
                  </a:lnTo>
                  <a:lnTo>
                    <a:pt x="313" y="260"/>
                  </a:lnTo>
                  <a:lnTo>
                    <a:pt x="324" y="248"/>
                  </a:lnTo>
                  <a:lnTo>
                    <a:pt x="340" y="232"/>
                  </a:lnTo>
                  <a:lnTo>
                    <a:pt x="356" y="221"/>
                  </a:lnTo>
                  <a:lnTo>
                    <a:pt x="368" y="205"/>
                  </a:lnTo>
                  <a:lnTo>
                    <a:pt x="384" y="193"/>
                  </a:lnTo>
                  <a:lnTo>
                    <a:pt x="400" y="181"/>
                  </a:lnTo>
                  <a:lnTo>
                    <a:pt x="415" y="165"/>
                  </a:lnTo>
                  <a:lnTo>
                    <a:pt x="428" y="153"/>
                  </a:lnTo>
                  <a:lnTo>
                    <a:pt x="443" y="142"/>
                  </a:lnTo>
                  <a:lnTo>
                    <a:pt x="459" y="126"/>
                  </a:lnTo>
                  <a:lnTo>
                    <a:pt x="475" y="114"/>
                  </a:lnTo>
                  <a:lnTo>
                    <a:pt x="491" y="102"/>
                  </a:lnTo>
                  <a:lnTo>
                    <a:pt x="503" y="90"/>
                  </a:lnTo>
                  <a:lnTo>
                    <a:pt x="519" y="79"/>
                  </a:lnTo>
                  <a:lnTo>
                    <a:pt x="535" y="67"/>
                  </a:lnTo>
                  <a:lnTo>
                    <a:pt x="551" y="54"/>
                  </a:lnTo>
                  <a:lnTo>
                    <a:pt x="566" y="42"/>
                  </a:lnTo>
                  <a:lnTo>
                    <a:pt x="582" y="31"/>
                  </a:lnTo>
                  <a:lnTo>
                    <a:pt x="593" y="23"/>
                  </a:lnTo>
                  <a:lnTo>
                    <a:pt x="609" y="11"/>
                  </a:lnTo>
                  <a:lnTo>
                    <a:pt x="62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0" name="Freeform 417">
              <a:extLst>
                <a:ext uri="{FF2B5EF4-FFF2-40B4-BE49-F238E27FC236}">
                  <a16:creationId xmlns:a16="http://schemas.microsoft.com/office/drawing/2014/main" id="{E4802B98-5259-43FC-A9D2-E7FBB66DC8F2}"/>
                </a:ext>
              </a:extLst>
            </p:cNvPr>
            <p:cNvSpPr>
              <a:spLocks/>
            </p:cNvSpPr>
            <p:nvPr/>
          </p:nvSpPr>
          <p:spPr bwMode="auto">
            <a:xfrm>
              <a:off x="732" y="1974"/>
              <a:ext cx="3055" cy="979"/>
            </a:xfrm>
            <a:custGeom>
              <a:avLst/>
              <a:gdLst>
                <a:gd name="T0" fmla="*/ 799 w 15276"/>
                <a:gd name="T1" fmla="*/ 213 h 4895"/>
                <a:gd name="T2" fmla="*/ 391 w 15276"/>
                <a:gd name="T3" fmla="*/ 467 h 4895"/>
                <a:gd name="T4" fmla="*/ 7 w 15276"/>
                <a:gd name="T5" fmla="*/ 890 h 4895"/>
                <a:gd name="T6" fmla="*/ 90 w 15276"/>
                <a:gd name="T7" fmla="*/ 1013 h 4895"/>
                <a:gd name="T8" fmla="*/ 375 w 15276"/>
                <a:gd name="T9" fmla="*/ 1104 h 4895"/>
                <a:gd name="T10" fmla="*/ 1575 w 15276"/>
                <a:gd name="T11" fmla="*/ 664 h 4895"/>
                <a:gd name="T12" fmla="*/ 2648 w 15276"/>
                <a:gd name="T13" fmla="*/ 411 h 4895"/>
                <a:gd name="T14" fmla="*/ 2683 w 15276"/>
                <a:gd name="T15" fmla="*/ 625 h 4895"/>
                <a:gd name="T16" fmla="*/ 1148 w 15276"/>
                <a:gd name="T17" fmla="*/ 1080 h 4895"/>
                <a:gd name="T18" fmla="*/ 954 w 15276"/>
                <a:gd name="T19" fmla="*/ 1226 h 4895"/>
                <a:gd name="T20" fmla="*/ 4333 w 15276"/>
                <a:gd name="T21" fmla="*/ 593 h 4895"/>
                <a:gd name="T22" fmla="*/ 4634 w 15276"/>
                <a:gd name="T23" fmla="*/ 486 h 4895"/>
                <a:gd name="T24" fmla="*/ 4801 w 15276"/>
                <a:gd name="T25" fmla="*/ 541 h 4895"/>
                <a:gd name="T26" fmla="*/ 4864 w 15276"/>
                <a:gd name="T27" fmla="*/ 625 h 4895"/>
                <a:gd name="T28" fmla="*/ 4040 w 15276"/>
                <a:gd name="T29" fmla="*/ 1009 h 4895"/>
                <a:gd name="T30" fmla="*/ 3304 w 15276"/>
                <a:gd name="T31" fmla="*/ 1345 h 4895"/>
                <a:gd name="T32" fmla="*/ 3206 w 15276"/>
                <a:gd name="T33" fmla="*/ 1456 h 4895"/>
                <a:gd name="T34" fmla="*/ 3973 w 15276"/>
                <a:gd name="T35" fmla="*/ 1578 h 4895"/>
                <a:gd name="T36" fmla="*/ 5660 w 15276"/>
                <a:gd name="T37" fmla="*/ 810 h 4895"/>
                <a:gd name="T38" fmla="*/ 5921 w 15276"/>
                <a:gd name="T39" fmla="*/ 379 h 4895"/>
                <a:gd name="T40" fmla="*/ 6031 w 15276"/>
                <a:gd name="T41" fmla="*/ 747 h 4895"/>
                <a:gd name="T42" fmla="*/ 6245 w 15276"/>
                <a:gd name="T43" fmla="*/ 1004 h 4895"/>
                <a:gd name="T44" fmla="*/ 6926 w 15276"/>
                <a:gd name="T45" fmla="*/ 926 h 4895"/>
                <a:gd name="T46" fmla="*/ 7583 w 15276"/>
                <a:gd name="T47" fmla="*/ 633 h 4895"/>
                <a:gd name="T48" fmla="*/ 7903 w 15276"/>
                <a:gd name="T49" fmla="*/ 692 h 4895"/>
                <a:gd name="T50" fmla="*/ 7491 w 15276"/>
                <a:gd name="T51" fmla="*/ 1009 h 4895"/>
                <a:gd name="T52" fmla="*/ 6641 w 15276"/>
                <a:gd name="T53" fmla="*/ 1305 h 4895"/>
                <a:gd name="T54" fmla="*/ 5877 w 15276"/>
                <a:gd name="T55" fmla="*/ 1342 h 4895"/>
                <a:gd name="T56" fmla="*/ 5276 w 15276"/>
                <a:gd name="T57" fmla="*/ 1357 h 4895"/>
                <a:gd name="T58" fmla="*/ 4769 w 15276"/>
                <a:gd name="T59" fmla="*/ 1650 h 4895"/>
                <a:gd name="T60" fmla="*/ 4970 w 15276"/>
                <a:gd name="T61" fmla="*/ 1705 h 4895"/>
                <a:gd name="T62" fmla="*/ 5338 w 15276"/>
                <a:gd name="T63" fmla="*/ 1789 h 4895"/>
                <a:gd name="T64" fmla="*/ 5755 w 15276"/>
                <a:gd name="T65" fmla="*/ 1990 h 4895"/>
                <a:gd name="T66" fmla="*/ 6181 w 15276"/>
                <a:gd name="T67" fmla="*/ 2164 h 4895"/>
                <a:gd name="T68" fmla="*/ 6657 w 15276"/>
                <a:gd name="T69" fmla="*/ 2002 h 4895"/>
                <a:gd name="T70" fmla="*/ 7025 w 15276"/>
                <a:gd name="T71" fmla="*/ 1721 h 4895"/>
                <a:gd name="T72" fmla="*/ 7428 w 15276"/>
                <a:gd name="T73" fmla="*/ 1451 h 4895"/>
                <a:gd name="T74" fmla="*/ 7361 w 15276"/>
                <a:gd name="T75" fmla="*/ 1749 h 4895"/>
                <a:gd name="T76" fmla="*/ 9981 w 15276"/>
                <a:gd name="T77" fmla="*/ 4088 h 4895"/>
                <a:gd name="T78" fmla="*/ 10373 w 15276"/>
                <a:gd name="T79" fmla="*/ 4001 h 4895"/>
                <a:gd name="T80" fmla="*/ 10797 w 15276"/>
                <a:gd name="T81" fmla="*/ 3494 h 4895"/>
                <a:gd name="T82" fmla="*/ 10808 w 15276"/>
                <a:gd name="T83" fmla="*/ 3083 h 4895"/>
                <a:gd name="T84" fmla="*/ 10718 w 15276"/>
                <a:gd name="T85" fmla="*/ 2766 h 4895"/>
                <a:gd name="T86" fmla="*/ 10829 w 15276"/>
                <a:gd name="T87" fmla="*/ 2552 h 4895"/>
                <a:gd name="T88" fmla="*/ 11165 w 15276"/>
                <a:gd name="T89" fmla="*/ 2620 h 4895"/>
                <a:gd name="T90" fmla="*/ 11311 w 15276"/>
                <a:gd name="T91" fmla="*/ 2928 h 4895"/>
                <a:gd name="T92" fmla="*/ 11271 w 15276"/>
                <a:gd name="T93" fmla="*/ 3522 h 4895"/>
                <a:gd name="T94" fmla="*/ 10721 w 15276"/>
                <a:gd name="T95" fmla="*/ 4025 h 4895"/>
                <a:gd name="T96" fmla="*/ 11390 w 15276"/>
                <a:gd name="T97" fmla="*/ 4492 h 4895"/>
                <a:gd name="T98" fmla="*/ 12644 w 15276"/>
                <a:gd name="T99" fmla="*/ 4650 h 4895"/>
                <a:gd name="T100" fmla="*/ 12574 w 15276"/>
                <a:gd name="T101" fmla="*/ 3641 h 4895"/>
                <a:gd name="T102" fmla="*/ 12736 w 15276"/>
                <a:gd name="T103" fmla="*/ 2983 h 4895"/>
                <a:gd name="T104" fmla="*/ 13104 w 15276"/>
                <a:gd name="T105" fmla="*/ 2877 h 4895"/>
                <a:gd name="T106" fmla="*/ 13179 w 15276"/>
                <a:gd name="T107" fmla="*/ 3316 h 4895"/>
                <a:gd name="T108" fmla="*/ 13060 w 15276"/>
                <a:gd name="T109" fmla="*/ 4242 h 4895"/>
                <a:gd name="T110" fmla="*/ 13408 w 15276"/>
                <a:gd name="T111" fmla="*/ 4891 h 4895"/>
                <a:gd name="T112" fmla="*/ 13813 w 15276"/>
                <a:gd name="T113" fmla="*/ 4761 h 4895"/>
                <a:gd name="T114" fmla="*/ 13887 w 15276"/>
                <a:gd name="T115" fmla="*/ 4187 h 4895"/>
                <a:gd name="T116" fmla="*/ 14093 w 15276"/>
                <a:gd name="T117" fmla="*/ 3851 h 4895"/>
                <a:gd name="T118" fmla="*/ 14445 w 15276"/>
                <a:gd name="T119" fmla="*/ 3937 h 4895"/>
                <a:gd name="T120" fmla="*/ 14390 w 15276"/>
                <a:gd name="T121" fmla="*/ 4409 h 4895"/>
                <a:gd name="T122" fmla="*/ 14683 w 15276"/>
                <a:gd name="T123" fmla="*/ 4428 h 48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276"/>
                <a:gd name="T187" fmla="*/ 0 h 4895"/>
                <a:gd name="T188" fmla="*/ 15276 w 15276"/>
                <a:gd name="T189" fmla="*/ 4895 h 48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276" h="4895">
                  <a:moveTo>
                    <a:pt x="1262" y="0"/>
                  </a:moveTo>
                  <a:lnTo>
                    <a:pt x="1250" y="7"/>
                  </a:lnTo>
                  <a:lnTo>
                    <a:pt x="1234" y="16"/>
                  </a:lnTo>
                  <a:lnTo>
                    <a:pt x="1222" y="23"/>
                  </a:lnTo>
                  <a:lnTo>
                    <a:pt x="1206" y="32"/>
                  </a:lnTo>
                  <a:lnTo>
                    <a:pt x="1190" y="43"/>
                  </a:lnTo>
                  <a:lnTo>
                    <a:pt x="1175" y="51"/>
                  </a:lnTo>
                  <a:lnTo>
                    <a:pt x="1159" y="59"/>
                  </a:lnTo>
                  <a:lnTo>
                    <a:pt x="1143" y="67"/>
                  </a:lnTo>
                  <a:lnTo>
                    <a:pt x="1127" y="74"/>
                  </a:lnTo>
                  <a:lnTo>
                    <a:pt x="1107" y="83"/>
                  </a:lnTo>
                  <a:lnTo>
                    <a:pt x="1092" y="90"/>
                  </a:lnTo>
                  <a:lnTo>
                    <a:pt x="1072" y="99"/>
                  </a:lnTo>
                  <a:lnTo>
                    <a:pt x="1056" y="106"/>
                  </a:lnTo>
                  <a:lnTo>
                    <a:pt x="1037" y="115"/>
                  </a:lnTo>
                  <a:lnTo>
                    <a:pt x="1021" y="122"/>
                  </a:lnTo>
                  <a:lnTo>
                    <a:pt x="1001" y="130"/>
                  </a:lnTo>
                  <a:lnTo>
                    <a:pt x="981" y="138"/>
                  </a:lnTo>
                  <a:lnTo>
                    <a:pt x="961" y="146"/>
                  </a:lnTo>
                  <a:lnTo>
                    <a:pt x="945" y="154"/>
                  </a:lnTo>
                  <a:lnTo>
                    <a:pt x="926" y="162"/>
                  </a:lnTo>
                  <a:lnTo>
                    <a:pt x="906" y="169"/>
                  </a:lnTo>
                  <a:lnTo>
                    <a:pt x="890" y="178"/>
                  </a:lnTo>
                  <a:lnTo>
                    <a:pt x="870" y="185"/>
                  </a:lnTo>
                  <a:lnTo>
                    <a:pt x="854" y="194"/>
                  </a:lnTo>
                  <a:lnTo>
                    <a:pt x="835" y="197"/>
                  </a:lnTo>
                  <a:lnTo>
                    <a:pt x="819" y="205"/>
                  </a:lnTo>
                  <a:lnTo>
                    <a:pt x="799" y="213"/>
                  </a:lnTo>
                  <a:lnTo>
                    <a:pt x="783" y="221"/>
                  </a:lnTo>
                  <a:lnTo>
                    <a:pt x="767" y="229"/>
                  </a:lnTo>
                  <a:lnTo>
                    <a:pt x="752" y="233"/>
                  </a:lnTo>
                  <a:lnTo>
                    <a:pt x="736" y="241"/>
                  </a:lnTo>
                  <a:lnTo>
                    <a:pt x="720" y="249"/>
                  </a:lnTo>
                  <a:lnTo>
                    <a:pt x="704" y="252"/>
                  </a:lnTo>
                  <a:lnTo>
                    <a:pt x="692" y="261"/>
                  </a:lnTo>
                  <a:lnTo>
                    <a:pt x="680" y="268"/>
                  </a:lnTo>
                  <a:lnTo>
                    <a:pt x="664" y="273"/>
                  </a:lnTo>
                  <a:lnTo>
                    <a:pt x="653" y="280"/>
                  </a:lnTo>
                  <a:lnTo>
                    <a:pt x="644" y="289"/>
                  </a:lnTo>
                  <a:lnTo>
                    <a:pt x="632" y="292"/>
                  </a:lnTo>
                  <a:lnTo>
                    <a:pt x="621" y="300"/>
                  </a:lnTo>
                  <a:lnTo>
                    <a:pt x="613" y="305"/>
                  </a:lnTo>
                  <a:lnTo>
                    <a:pt x="602" y="312"/>
                  </a:lnTo>
                  <a:lnTo>
                    <a:pt x="590" y="320"/>
                  </a:lnTo>
                  <a:lnTo>
                    <a:pt x="577" y="328"/>
                  </a:lnTo>
                  <a:lnTo>
                    <a:pt x="565" y="340"/>
                  </a:lnTo>
                  <a:lnTo>
                    <a:pt x="549" y="347"/>
                  </a:lnTo>
                  <a:lnTo>
                    <a:pt x="534" y="360"/>
                  </a:lnTo>
                  <a:lnTo>
                    <a:pt x="518" y="372"/>
                  </a:lnTo>
                  <a:lnTo>
                    <a:pt x="502" y="384"/>
                  </a:lnTo>
                  <a:lnTo>
                    <a:pt x="486" y="395"/>
                  </a:lnTo>
                  <a:lnTo>
                    <a:pt x="467" y="411"/>
                  </a:lnTo>
                  <a:lnTo>
                    <a:pt x="451" y="423"/>
                  </a:lnTo>
                  <a:lnTo>
                    <a:pt x="431" y="435"/>
                  </a:lnTo>
                  <a:lnTo>
                    <a:pt x="412" y="451"/>
                  </a:lnTo>
                  <a:lnTo>
                    <a:pt x="391" y="467"/>
                  </a:lnTo>
                  <a:lnTo>
                    <a:pt x="371" y="483"/>
                  </a:lnTo>
                  <a:lnTo>
                    <a:pt x="356" y="498"/>
                  </a:lnTo>
                  <a:lnTo>
                    <a:pt x="336" y="511"/>
                  </a:lnTo>
                  <a:lnTo>
                    <a:pt x="317" y="530"/>
                  </a:lnTo>
                  <a:lnTo>
                    <a:pt x="296" y="546"/>
                  </a:lnTo>
                  <a:lnTo>
                    <a:pt x="276" y="562"/>
                  </a:lnTo>
                  <a:lnTo>
                    <a:pt x="257" y="578"/>
                  </a:lnTo>
                  <a:lnTo>
                    <a:pt x="237" y="593"/>
                  </a:lnTo>
                  <a:lnTo>
                    <a:pt x="222" y="609"/>
                  </a:lnTo>
                  <a:lnTo>
                    <a:pt x="201" y="625"/>
                  </a:lnTo>
                  <a:lnTo>
                    <a:pt x="181" y="645"/>
                  </a:lnTo>
                  <a:lnTo>
                    <a:pt x="166" y="660"/>
                  </a:lnTo>
                  <a:lnTo>
                    <a:pt x="150" y="676"/>
                  </a:lnTo>
                  <a:lnTo>
                    <a:pt x="134" y="692"/>
                  </a:lnTo>
                  <a:lnTo>
                    <a:pt x="118" y="708"/>
                  </a:lnTo>
                  <a:lnTo>
                    <a:pt x="102" y="724"/>
                  </a:lnTo>
                  <a:lnTo>
                    <a:pt x="90" y="740"/>
                  </a:lnTo>
                  <a:lnTo>
                    <a:pt x="74" y="756"/>
                  </a:lnTo>
                  <a:lnTo>
                    <a:pt x="63" y="771"/>
                  </a:lnTo>
                  <a:lnTo>
                    <a:pt x="55" y="787"/>
                  </a:lnTo>
                  <a:lnTo>
                    <a:pt x="44" y="799"/>
                  </a:lnTo>
                  <a:lnTo>
                    <a:pt x="35" y="815"/>
                  </a:lnTo>
                  <a:lnTo>
                    <a:pt x="28" y="831"/>
                  </a:lnTo>
                  <a:lnTo>
                    <a:pt x="19" y="842"/>
                  </a:lnTo>
                  <a:lnTo>
                    <a:pt x="16" y="854"/>
                  </a:lnTo>
                  <a:lnTo>
                    <a:pt x="12" y="866"/>
                  </a:lnTo>
                  <a:lnTo>
                    <a:pt x="12" y="879"/>
                  </a:lnTo>
                  <a:lnTo>
                    <a:pt x="7" y="890"/>
                  </a:lnTo>
                  <a:lnTo>
                    <a:pt x="3" y="898"/>
                  </a:lnTo>
                  <a:lnTo>
                    <a:pt x="3" y="910"/>
                  </a:lnTo>
                  <a:lnTo>
                    <a:pt x="3" y="918"/>
                  </a:lnTo>
                  <a:lnTo>
                    <a:pt x="0" y="926"/>
                  </a:lnTo>
                  <a:lnTo>
                    <a:pt x="0" y="933"/>
                  </a:lnTo>
                  <a:lnTo>
                    <a:pt x="0" y="937"/>
                  </a:lnTo>
                  <a:lnTo>
                    <a:pt x="3" y="946"/>
                  </a:lnTo>
                  <a:lnTo>
                    <a:pt x="3" y="949"/>
                  </a:lnTo>
                  <a:lnTo>
                    <a:pt x="3" y="958"/>
                  </a:lnTo>
                  <a:lnTo>
                    <a:pt x="7" y="961"/>
                  </a:lnTo>
                  <a:lnTo>
                    <a:pt x="7" y="965"/>
                  </a:lnTo>
                  <a:lnTo>
                    <a:pt x="12" y="969"/>
                  </a:lnTo>
                  <a:lnTo>
                    <a:pt x="16" y="974"/>
                  </a:lnTo>
                  <a:lnTo>
                    <a:pt x="19" y="977"/>
                  </a:lnTo>
                  <a:lnTo>
                    <a:pt x="19" y="981"/>
                  </a:lnTo>
                  <a:lnTo>
                    <a:pt x="23" y="985"/>
                  </a:lnTo>
                  <a:lnTo>
                    <a:pt x="28" y="985"/>
                  </a:lnTo>
                  <a:lnTo>
                    <a:pt x="35" y="988"/>
                  </a:lnTo>
                  <a:lnTo>
                    <a:pt x="39" y="993"/>
                  </a:lnTo>
                  <a:lnTo>
                    <a:pt x="44" y="993"/>
                  </a:lnTo>
                  <a:lnTo>
                    <a:pt x="47" y="997"/>
                  </a:lnTo>
                  <a:lnTo>
                    <a:pt x="55" y="997"/>
                  </a:lnTo>
                  <a:lnTo>
                    <a:pt x="58" y="1001"/>
                  </a:lnTo>
                  <a:lnTo>
                    <a:pt x="63" y="1001"/>
                  </a:lnTo>
                  <a:lnTo>
                    <a:pt x="71" y="1004"/>
                  </a:lnTo>
                  <a:lnTo>
                    <a:pt x="74" y="1004"/>
                  </a:lnTo>
                  <a:lnTo>
                    <a:pt x="83" y="1009"/>
                  </a:lnTo>
                  <a:lnTo>
                    <a:pt x="90" y="1013"/>
                  </a:lnTo>
                  <a:lnTo>
                    <a:pt x="95" y="1013"/>
                  </a:lnTo>
                  <a:lnTo>
                    <a:pt x="102" y="1016"/>
                  </a:lnTo>
                  <a:lnTo>
                    <a:pt x="106" y="1020"/>
                  </a:lnTo>
                  <a:lnTo>
                    <a:pt x="114" y="1025"/>
                  </a:lnTo>
                  <a:lnTo>
                    <a:pt x="122" y="1029"/>
                  </a:lnTo>
                  <a:lnTo>
                    <a:pt x="126" y="1032"/>
                  </a:lnTo>
                  <a:lnTo>
                    <a:pt x="134" y="1037"/>
                  </a:lnTo>
                  <a:lnTo>
                    <a:pt x="142" y="1041"/>
                  </a:lnTo>
                  <a:lnTo>
                    <a:pt x="150" y="1044"/>
                  </a:lnTo>
                  <a:lnTo>
                    <a:pt x="153" y="1048"/>
                  </a:lnTo>
                  <a:lnTo>
                    <a:pt x="162" y="1056"/>
                  </a:lnTo>
                  <a:lnTo>
                    <a:pt x="174" y="1060"/>
                  </a:lnTo>
                  <a:lnTo>
                    <a:pt x="181" y="1064"/>
                  </a:lnTo>
                  <a:lnTo>
                    <a:pt x="190" y="1069"/>
                  </a:lnTo>
                  <a:lnTo>
                    <a:pt x="201" y="1072"/>
                  </a:lnTo>
                  <a:lnTo>
                    <a:pt x="213" y="1076"/>
                  </a:lnTo>
                  <a:lnTo>
                    <a:pt x="225" y="1080"/>
                  </a:lnTo>
                  <a:lnTo>
                    <a:pt x="237" y="1083"/>
                  </a:lnTo>
                  <a:lnTo>
                    <a:pt x="248" y="1083"/>
                  </a:lnTo>
                  <a:lnTo>
                    <a:pt x="264" y="1088"/>
                  </a:lnTo>
                  <a:lnTo>
                    <a:pt x="276" y="1092"/>
                  </a:lnTo>
                  <a:lnTo>
                    <a:pt x="292" y="1092"/>
                  </a:lnTo>
                  <a:lnTo>
                    <a:pt x="304" y="1096"/>
                  </a:lnTo>
                  <a:lnTo>
                    <a:pt x="320" y="1096"/>
                  </a:lnTo>
                  <a:lnTo>
                    <a:pt x="332" y="1099"/>
                  </a:lnTo>
                  <a:lnTo>
                    <a:pt x="348" y="1099"/>
                  </a:lnTo>
                  <a:lnTo>
                    <a:pt x="364" y="1104"/>
                  </a:lnTo>
                  <a:lnTo>
                    <a:pt x="375" y="1104"/>
                  </a:lnTo>
                  <a:lnTo>
                    <a:pt x="391" y="1104"/>
                  </a:lnTo>
                  <a:lnTo>
                    <a:pt x="403" y="1108"/>
                  </a:lnTo>
                  <a:lnTo>
                    <a:pt x="419" y="1108"/>
                  </a:lnTo>
                  <a:lnTo>
                    <a:pt x="431" y="1108"/>
                  </a:lnTo>
                  <a:lnTo>
                    <a:pt x="447" y="1108"/>
                  </a:lnTo>
                  <a:lnTo>
                    <a:pt x="459" y="1111"/>
                  </a:lnTo>
                  <a:lnTo>
                    <a:pt x="470" y="1111"/>
                  </a:lnTo>
                  <a:lnTo>
                    <a:pt x="482" y="1111"/>
                  </a:lnTo>
                  <a:lnTo>
                    <a:pt x="494" y="1111"/>
                  </a:lnTo>
                  <a:lnTo>
                    <a:pt x="507" y="1111"/>
                  </a:lnTo>
                  <a:lnTo>
                    <a:pt x="518" y="1111"/>
                  </a:lnTo>
                  <a:lnTo>
                    <a:pt x="526" y="1111"/>
                  </a:lnTo>
                  <a:lnTo>
                    <a:pt x="538" y="1111"/>
                  </a:lnTo>
                  <a:lnTo>
                    <a:pt x="546" y="1111"/>
                  </a:lnTo>
                  <a:lnTo>
                    <a:pt x="554" y="1111"/>
                  </a:lnTo>
                  <a:lnTo>
                    <a:pt x="562" y="1111"/>
                  </a:lnTo>
                  <a:lnTo>
                    <a:pt x="565" y="1111"/>
                  </a:lnTo>
                  <a:lnTo>
                    <a:pt x="570" y="1111"/>
                  </a:lnTo>
                  <a:lnTo>
                    <a:pt x="574" y="1111"/>
                  </a:lnTo>
                  <a:lnTo>
                    <a:pt x="577" y="1111"/>
                  </a:lnTo>
                  <a:lnTo>
                    <a:pt x="581" y="1111"/>
                  </a:lnTo>
                  <a:lnTo>
                    <a:pt x="1480" y="700"/>
                  </a:lnTo>
                  <a:lnTo>
                    <a:pt x="1488" y="700"/>
                  </a:lnTo>
                  <a:lnTo>
                    <a:pt x="1500" y="696"/>
                  </a:lnTo>
                  <a:lnTo>
                    <a:pt x="1512" y="688"/>
                  </a:lnTo>
                  <a:lnTo>
                    <a:pt x="1531" y="680"/>
                  </a:lnTo>
                  <a:lnTo>
                    <a:pt x="1551" y="673"/>
                  </a:lnTo>
                  <a:lnTo>
                    <a:pt x="1575" y="664"/>
                  </a:lnTo>
                  <a:lnTo>
                    <a:pt x="1602" y="652"/>
                  </a:lnTo>
                  <a:lnTo>
                    <a:pt x="1634" y="641"/>
                  </a:lnTo>
                  <a:lnTo>
                    <a:pt x="1666" y="629"/>
                  </a:lnTo>
                  <a:lnTo>
                    <a:pt x="1701" y="617"/>
                  </a:lnTo>
                  <a:lnTo>
                    <a:pt x="1737" y="606"/>
                  </a:lnTo>
                  <a:lnTo>
                    <a:pt x="1776" y="590"/>
                  </a:lnTo>
                  <a:lnTo>
                    <a:pt x="1817" y="578"/>
                  </a:lnTo>
                  <a:lnTo>
                    <a:pt x="1856" y="562"/>
                  </a:lnTo>
                  <a:lnTo>
                    <a:pt x="1899" y="546"/>
                  </a:lnTo>
                  <a:lnTo>
                    <a:pt x="1943" y="534"/>
                  </a:lnTo>
                  <a:lnTo>
                    <a:pt x="1986" y="518"/>
                  </a:lnTo>
                  <a:lnTo>
                    <a:pt x="2030" y="506"/>
                  </a:lnTo>
                  <a:lnTo>
                    <a:pt x="2077" y="490"/>
                  </a:lnTo>
                  <a:lnTo>
                    <a:pt x="2121" y="479"/>
                  </a:lnTo>
                  <a:lnTo>
                    <a:pt x="2169" y="467"/>
                  </a:lnTo>
                  <a:lnTo>
                    <a:pt x="2211" y="455"/>
                  </a:lnTo>
                  <a:lnTo>
                    <a:pt x="2255" y="442"/>
                  </a:lnTo>
                  <a:lnTo>
                    <a:pt x="2299" y="435"/>
                  </a:lnTo>
                  <a:lnTo>
                    <a:pt x="2343" y="423"/>
                  </a:lnTo>
                  <a:lnTo>
                    <a:pt x="2382" y="419"/>
                  </a:lnTo>
                  <a:lnTo>
                    <a:pt x="2422" y="411"/>
                  </a:lnTo>
                  <a:lnTo>
                    <a:pt x="2461" y="407"/>
                  </a:lnTo>
                  <a:lnTo>
                    <a:pt x="2497" y="403"/>
                  </a:lnTo>
                  <a:lnTo>
                    <a:pt x="2533" y="400"/>
                  </a:lnTo>
                  <a:lnTo>
                    <a:pt x="2565" y="400"/>
                  </a:lnTo>
                  <a:lnTo>
                    <a:pt x="2596" y="403"/>
                  </a:lnTo>
                  <a:lnTo>
                    <a:pt x="2623" y="407"/>
                  </a:lnTo>
                  <a:lnTo>
                    <a:pt x="2648" y="411"/>
                  </a:lnTo>
                  <a:lnTo>
                    <a:pt x="2671" y="423"/>
                  </a:lnTo>
                  <a:lnTo>
                    <a:pt x="2687" y="431"/>
                  </a:lnTo>
                  <a:lnTo>
                    <a:pt x="2702" y="447"/>
                  </a:lnTo>
                  <a:lnTo>
                    <a:pt x="2715" y="463"/>
                  </a:lnTo>
                  <a:lnTo>
                    <a:pt x="2722" y="479"/>
                  </a:lnTo>
                  <a:lnTo>
                    <a:pt x="2727" y="502"/>
                  </a:lnTo>
                  <a:lnTo>
                    <a:pt x="2727" y="506"/>
                  </a:lnTo>
                  <a:lnTo>
                    <a:pt x="2727" y="511"/>
                  </a:lnTo>
                  <a:lnTo>
                    <a:pt x="2727" y="518"/>
                  </a:lnTo>
                  <a:lnTo>
                    <a:pt x="2727" y="522"/>
                  </a:lnTo>
                  <a:lnTo>
                    <a:pt x="2727" y="525"/>
                  </a:lnTo>
                  <a:lnTo>
                    <a:pt x="2722" y="534"/>
                  </a:lnTo>
                  <a:lnTo>
                    <a:pt x="2722" y="537"/>
                  </a:lnTo>
                  <a:lnTo>
                    <a:pt x="2722" y="546"/>
                  </a:lnTo>
                  <a:lnTo>
                    <a:pt x="2718" y="550"/>
                  </a:lnTo>
                  <a:lnTo>
                    <a:pt x="2718" y="557"/>
                  </a:lnTo>
                  <a:lnTo>
                    <a:pt x="2718" y="562"/>
                  </a:lnTo>
                  <a:lnTo>
                    <a:pt x="2715" y="569"/>
                  </a:lnTo>
                  <a:lnTo>
                    <a:pt x="2715" y="574"/>
                  </a:lnTo>
                  <a:lnTo>
                    <a:pt x="2711" y="578"/>
                  </a:lnTo>
                  <a:lnTo>
                    <a:pt x="2706" y="585"/>
                  </a:lnTo>
                  <a:lnTo>
                    <a:pt x="2706" y="590"/>
                  </a:lnTo>
                  <a:lnTo>
                    <a:pt x="2702" y="597"/>
                  </a:lnTo>
                  <a:lnTo>
                    <a:pt x="2699" y="601"/>
                  </a:lnTo>
                  <a:lnTo>
                    <a:pt x="2695" y="609"/>
                  </a:lnTo>
                  <a:lnTo>
                    <a:pt x="2690" y="613"/>
                  </a:lnTo>
                  <a:lnTo>
                    <a:pt x="2687" y="617"/>
                  </a:lnTo>
                  <a:lnTo>
                    <a:pt x="2683" y="625"/>
                  </a:lnTo>
                  <a:lnTo>
                    <a:pt x="2679" y="629"/>
                  </a:lnTo>
                  <a:lnTo>
                    <a:pt x="2676" y="633"/>
                  </a:lnTo>
                  <a:lnTo>
                    <a:pt x="2671" y="636"/>
                  </a:lnTo>
                  <a:lnTo>
                    <a:pt x="2667" y="641"/>
                  </a:lnTo>
                  <a:lnTo>
                    <a:pt x="2663" y="648"/>
                  </a:lnTo>
                  <a:lnTo>
                    <a:pt x="2660" y="652"/>
                  </a:lnTo>
                  <a:lnTo>
                    <a:pt x="2651" y="657"/>
                  </a:lnTo>
                  <a:lnTo>
                    <a:pt x="2648" y="660"/>
                  </a:lnTo>
                  <a:lnTo>
                    <a:pt x="2644" y="664"/>
                  </a:lnTo>
                  <a:lnTo>
                    <a:pt x="2635" y="668"/>
                  </a:lnTo>
                  <a:lnTo>
                    <a:pt x="2632" y="668"/>
                  </a:lnTo>
                  <a:lnTo>
                    <a:pt x="2623" y="673"/>
                  </a:lnTo>
                  <a:lnTo>
                    <a:pt x="2620" y="676"/>
                  </a:lnTo>
                  <a:lnTo>
                    <a:pt x="2612" y="680"/>
                  </a:lnTo>
                  <a:lnTo>
                    <a:pt x="2604" y="680"/>
                  </a:lnTo>
                  <a:lnTo>
                    <a:pt x="2600" y="684"/>
                  </a:lnTo>
                  <a:lnTo>
                    <a:pt x="2592" y="684"/>
                  </a:lnTo>
                  <a:lnTo>
                    <a:pt x="2584" y="688"/>
                  </a:lnTo>
                  <a:lnTo>
                    <a:pt x="1761" y="879"/>
                  </a:lnTo>
                  <a:lnTo>
                    <a:pt x="1250" y="1032"/>
                  </a:lnTo>
                  <a:lnTo>
                    <a:pt x="1234" y="1037"/>
                  </a:lnTo>
                  <a:lnTo>
                    <a:pt x="1222" y="1044"/>
                  </a:lnTo>
                  <a:lnTo>
                    <a:pt x="1211" y="1048"/>
                  </a:lnTo>
                  <a:lnTo>
                    <a:pt x="1195" y="1056"/>
                  </a:lnTo>
                  <a:lnTo>
                    <a:pt x="1183" y="1060"/>
                  </a:lnTo>
                  <a:lnTo>
                    <a:pt x="1171" y="1069"/>
                  </a:lnTo>
                  <a:lnTo>
                    <a:pt x="1159" y="1072"/>
                  </a:lnTo>
                  <a:lnTo>
                    <a:pt x="1148" y="1080"/>
                  </a:lnTo>
                  <a:lnTo>
                    <a:pt x="1135" y="1088"/>
                  </a:lnTo>
                  <a:lnTo>
                    <a:pt x="1123" y="1092"/>
                  </a:lnTo>
                  <a:lnTo>
                    <a:pt x="1116" y="1099"/>
                  </a:lnTo>
                  <a:lnTo>
                    <a:pt x="1104" y="1108"/>
                  </a:lnTo>
                  <a:lnTo>
                    <a:pt x="1092" y="1111"/>
                  </a:lnTo>
                  <a:lnTo>
                    <a:pt x="1084" y="1120"/>
                  </a:lnTo>
                  <a:lnTo>
                    <a:pt x="1072" y="1127"/>
                  </a:lnTo>
                  <a:lnTo>
                    <a:pt x="1065" y="1131"/>
                  </a:lnTo>
                  <a:lnTo>
                    <a:pt x="1056" y="1139"/>
                  </a:lnTo>
                  <a:lnTo>
                    <a:pt x="1049" y="1143"/>
                  </a:lnTo>
                  <a:lnTo>
                    <a:pt x="1040" y="1152"/>
                  </a:lnTo>
                  <a:lnTo>
                    <a:pt x="1033" y="1155"/>
                  </a:lnTo>
                  <a:lnTo>
                    <a:pt x="1025" y="1163"/>
                  </a:lnTo>
                  <a:lnTo>
                    <a:pt x="1017" y="1167"/>
                  </a:lnTo>
                  <a:lnTo>
                    <a:pt x="1009" y="1175"/>
                  </a:lnTo>
                  <a:lnTo>
                    <a:pt x="1005" y="1178"/>
                  </a:lnTo>
                  <a:lnTo>
                    <a:pt x="997" y="1187"/>
                  </a:lnTo>
                  <a:lnTo>
                    <a:pt x="993" y="1191"/>
                  </a:lnTo>
                  <a:lnTo>
                    <a:pt x="985" y="1194"/>
                  </a:lnTo>
                  <a:lnTo>
                    <a:pt x="981" y="1199"/>
                  </a:lnTo>
                  <a:lnTo>
                    <a:pt x="977" y="1203"/>
                  </a:lnTo>
                  <a:lnTo>
                    <a:pt x="973" y="1206"/>
                  </a:lnTo>
                  <a:lnTo>
                    <a:pt x="970" y="1210"/>
                  </a:lnTo>
                  <a:lnTo>
                    <a:pt x="965" y="1215"/>
                  </a:lnTo>
                  <a:lnTo>
                    <a:pt x="961" y="1219"/>
                  </a:lnTo>
                  <a:lnTo>
                    <a:pt x="958" y="1222"/>
                  </a:lnTo>
                  <a:lnTo>
                    <a:pt x="954" y="1222"/>
                  </a:lnTo>
                  <a:lnTo>
                    <a:pt x="954" y="1226"/>
                  </a:lnTo>
                  <a:lnTo>
                    <a:pt x="949" y="1231"/>
                  </a:lnTo>
                  <a:lnTo>
                    <a:pt x="2928" y="1405"/>
                  </a:lnTo>
                  <a:lnTo>
                    <a:pt x="2944" y="1397"/>
                  </a:lnTo>
                  <a:lnTo>
                    <a:pt x="4151" y="696"/>
                  </a:lnTo>
                  <a:lnTo>
                    <a:pt x="4160" y="692"/>
                  </a:lnTo>
                  <a:lnTo>
                    <a:pt x="4167" y="688"/>
                  </a:lnTo>
                  <a:lnTo>
                    <a:pt x="4176" y="684"/>
                  </a:lnTo>
                  <a:lnTo>
                    <a:pt x="4183" y="680"/>
                  </a:lnTo>
                  <a:lnTo>
                    <a:pt x="4190" y="676"/>
                  </a:lnTo>
                  <a:lnTo>
                    <a:pt x="4195" y="673"/>
                  </a:lnTo>
                  <a:lnTo>
                    <a:pt x="4202" y="668"/>
                  </a:lnTo>
                  <a:lnTo>
                    <a:pt x="4211" y="664"/>
                  </a:lnTo>
                  <a:lnTo>
                    <a:pt x="4218" y="660"/>
                  </a:lnTo>
                  <a:lnTo>
                    <a:pt x="4222" y="657"/>
                  </a:lnTo>
                  <a:lnTo>
                    <a:pt x="4230" y="652"/>
                  </a:lnTo>
                  <a:lnTo>
                    <a:pt x="4238" y="648"/>
                  </a:lnTo>
                  <a:lnTo>
                    <a:pt x="4246" y="645"/>
                  </a:lnTo>
                  <a:lnTo>
                    <a:pt x="4250" y="641"/>
                  </a:lnTo>
                  <a:lnTo>
                    <a:pt x="4258" y="636"/>
                  </a:lnTo>
                  <a:lnTo>
                    <a:pt x="4266" y="633"/>
                  </a:lnTo>
                  <a:lnTo>
                    <a:pt x="4274" y="629"/>
                  </a:lnTo>
                  <a:lnTo>
                    <a:pt x="4282" y="620"/>
                  </a:lnTo>
                  <a:lnTo>
                    <a:pt x="4290" y="617"/>
                  </a:lnTo>
                  <a:lnTo>
                    <a:pt x="4298" y="613"/>
                  </a:lnTo>
                  <a:lnTo>
                    <a:pt x="4306" y="609"/>
                  </a:lnTo>
                  <a:lnTo>
                    <a:pt x="4313" y="606"/>
                  </a:lnTo>
                  <a:lnTo>
                    <a:pt x="4325" y="601"/>
                  </a:lnTo>
                  <a:lnTo>
                    <a:pt x="4333" y="593"/>
                  </a:lnTo>
                  <a:lnTo>
                    <a:pt x="4341" y="590"/>
                  </a:lnTo>
                  <a:lnTo>
                    <a:pt x="4353" y="585"/>
                  </a:lnTo>
                  <a:lnTo>
                    <a:pt x="4361" y="581"/>
                  </a:lnTo>
                  <a:lnTo>
                    <a:pt x="4373" y="574"/>
                  </a:lnTo>
                  <a:lnTo>
                    <a:pt x="4385" y="569"/>
                  </a:lnTo>
                  <a:lnTo>
                    <a:pt x="4396" y="565"/>
                  </a:lnTo>
                  <a:lnTo>
                    <a:pt x="4408" y="562"/>
                  </a:lnTo>
                  <a:lnTo>
                    <a:pt x="4421" y="553"/>
                  </a:lnTo>
                  <a:lnTo>
                    <a:pt x="4433" y="550"/>
                  </a:lnTo>
                  <a:lnTo>
                    <a:pt x="4444" y="546"/>
                  </a:lnTo>
                  <a:lnTo>
                    <a:pt x="4456" y="537"/>
                  </a:lnTo>
                  <a:lnTo>
                    <a:pt x="4472" y="534"/>
                  </a:lnTo>
                  <a:lnTo>
                    <a:pt x="4488" y="525"/>
                  </a:lnTo>
                  <a:lnTo>
                    <a:pt x="4503" y="522"/>
                  </a:lnTo>
                  <a:lnTo>
                    <a:pt x="4519" y="514"/>
                  </a:lnTo>
                  <a:lnTo>
                    <a:pt x="4535" y="511"/>
                  </a:lnTo>
                  <a:lnTo>
                    <a:pt x="4544" y="506"/>
                  </a:lnTo>
                  <a:lnTo>
                    <a:pt x="4551" y="502"/>
                  </a:lnTo>
                  <a:lnTo>
                    <a:pt x="4559" y="498"/>
                  </a:lnTo>
                  <a:lnTo>
                    <a:pt x="4570" y="498"/>
                  </a:lnTo>
                  <a:lnTo>
                    <a:pt x="4579" y="495"/>
                  </a:lnTo>
                  <a:lnTo>
                    <a:pt x="4586" y="495"/>
                  </a:lnTo>
                  <a:lnTo>
                    <a:pt x="4595" y="490"/>
                  </a:lnTo>
                  <a:lnTo>
                    <a:pt x="4602" y="490"/>
                  </a:lnTo>
                  <a:lnTo>
                    <a:pt x="4611" y="490"/>
                  </a:lnTo>
                  <a:lnTo>
                    <a:pt x="4618" y="486"/>
                  </a:lnTo>
                  <a:lnTo>
                    <a:pt x="4626" y="486"/>
                  </a:lnTo>
                  <a:lnTo>
                    <a:pt x="4634" y="486"/>
                  </a:lnTo>
                  <a:lnTo>
                    <a:pt x="4642" y="486"/>
                  </a:lnTo>
                  <a:lnTo>
                    <a:pt x="4650" y="486"/>
                  </a:lnTo>
                  <a:lnTo>
                    <a:pt x="4654" y="486"/>
                  </a:lnTo>
                  <a:lnTo>
                    <a:pt x="4662" y="486"/>
                  </a:lnTo>
                  <a:lnTo>
                    <a:pt x="4670" y="486"/>
                  </a:lnTo>
                  <a:lnTo>
                    <a:pt x="4678" y="486"/>
                  </a:lnTo>
                  <a:lnTo>
                    <a:pt x="4681" y="486"/>
                  </a:lnTo>
                  <a:lnTo>
                    <a:pt x="4690" y="486"/>
                  </a:lnTo>
                  <a:lnTo>
                    <a:pt x="4697" y="486"/>
                  </a:lnTo>
                  <a:lnTo>
                    <a:pt x="4702" y="490"/>
                  </a:lnTo>
                  <a:lnTo>
                    <a:pt x="4709" y="490"/>
                  </a:lnTo>
                  <a:lnTo>
                    <a:pt x="4713" y="495"/>
                  </a:lnTo>
                  <a:lnTo>
                    <a:pt x="4721" y="495"/>
                  </a:lnTo>
                  <a:lnTo>
                    <a:pt x="4725" y="498"/>
                  </a:lnTo>
                  <a:lnTo>
                    <a:pt x="4734" y="498"/>
                  </a:lnTo>
                  <a:lnTo>
                    <a:pt x="4737" y="502"/>
                  </a:lnTo>
                  <a:lnTo>
                    <a:pt x="4745" y="502"/>
                  </a:lnTo>
                  <a:lnTo>
                    <a:pt x="4748" y="506"/>
                  </a:lnTo>
                  <a:lnTo>
                    <a:pt x="4753" y="511"/>
                  </a:lnTo>
                  <a:lnTo>
                    <a:pt x="4761" y="514"/>
                  </a:lnTo>
                  <a:lnTo>
                    <a:pt x="4764" y="514"/>
                  </a:lnTo>
                  <a:lnTo>
                    <a:pt x="4769" y="518"/>
                  </a:lnTo>
                  <a:lnTo>
                    <a:pt x="4776" y="522"/>
                  </a:lnTo>
                  <a:lnTo>
                    <a:pt x="4780" y="525"/>
                  </a:lnTo>
                  <a:lnTo>
                    <a:pt x="4785" y="530"/>
                  </a:lnTo>
                  <a:lnTo>
                    <a:pt x="4789" y="534"/>
                  </a:lnTo>
                  <a:lnTo>
                    <a:pt x="4796" y="537"/>
                  </a:lnTo>
                  <a:lnTo>
                    <a:pt x="4801" y="541"/>
                  </a:lnTo>
                  <a:lnTo>
                    <a:pt x="4801" y="546"/>
                  </a:lnTo>
                  <a:lnTo>
                    <a:pt x="4804" y="546"/>
                  </a:lnTo>
                  <a:lnTo>
                    <a:pt x="4804" y="550"/>
                  </a:lnTo>
                  <a:lnTo>
                    <a:pt x="4808" y="550"/>
                  </a:lnTo>
                  <a:lnTo>
                    <a:pt x="4808" y="553"/>
                  </a:lnTo>
                  <a:lnTo>
                    <a:pt x="4812" y="553"/>
                  </a:lnTo>
                  <a:lnTo>
                    <a:pt x="4816" y="557"/>
                  </a:lnTo>
                  <a:lnTo>
                    <a:pt x="4820" y="562"/>
                  </a:lnTo>
                  <a:lnTo>
                    <a:pt x="4824" y="562"/>
                  </a:lnTo>
                  <a:lnTo>
                    <a:pt x="4824" y="565"/>
                  </a:lnTo>
                  <a:lnTo>
                    <a:pt x="4828" y="569"/>
                  </a:lnTo>
                  <a:lnTo>
                    <a:pt x="4832" y="574"/>
                  </a:lnTo>
                  <a:lnTo>
                    <a:pt x="4836" y="574"/>
                  </a:lnTo>
                  <a:lnTo>
                    <a:pt x="4836" y="578"/>
                  </a:lnTo>
                  <a:lnTo>
                    <a:pt x="4840" y="581"/>
                  </a:lnTo>
                  <a:lnTo>
                    <a:pt x="4843" y="585"/>
                  </a:lnTo>
                  <a:lnTo>
                    <a:pt x="4848" y="585"/>
                  </a:lnTo>
                  <a:lnTo>
                    <a:pt x="4848" y="590"/>
                  </a:lnTo>
                  <a:lnTo>
                    <a:pt x="4852" y="593"/>
                  </a:lnTo>
                  <a:lnTo>
                    <a:pt x="4852" y="597"/>
                  </a:lnTo>
                  <a:lnTo>
                    <a:pt x="4856" y="601"/>
                  </a:lnTo>
                  <a:lnTo>
                    <a:pt x="4859" y="606"/>
                  </a:lnTo>
                  <a:lnTo>
                    <a:pt x="4859" y="609"/>
                  </a:lnTo>
                  <a:lnTo>
                    <a:pt x="4859" y="613"/>
                  </a:lnTo>
                  <a:lnTo>
                    <a:pt x="4864" y="613"/>
                  </a:lnTo>
                  <a:lnTo>
                    <a:pt x="4864" y="617"/>
                  </a:lnTo>
                  <a:lnTo>
                    <a:pt x="4864" y="620"/>
                  </a:lnTo>
                  <a:lnTo>
                    <a:pt x="4864" y="625"/>
                  </a:lnTo>
                  <a:lnTo>
                    <a:pt x="4864" y="629"/>
                  </a:lnTo>
                  <a:lnTo>
                    <a:pt x="4864" y="633"/>
                  </a:lnTo>
                  <a:lnTo>
                    <a:pt x="4864" y="636"/>
                  </a:lnTo>
                  <a:lnTo>
                    <a:pt x="4859" y="636"/>
                  </a:lnTo>
                  <a:lnTo>
                    <a:pt x="4859" y="641"/>
                  </a:lnTo>
                  <a:lnTo>
                    <a:pt x="4856" y="645"/>
                  </a:lnTo>
                  <a:lnTo>
                    <a:pt x="4852" y="648"/>
                  </a:lnTo>
                  <a:lnTo>
                    <a:pt x="4852" y="652"/>
                  </a:lnTo>
                  <a:lnTo>
                    <a:pt x="4843" y="652"/>
                  </a:lnTo>
                  <a:lnTo>
                    <a:pt x="4840" y="657"/>
                  </a:lnTo>
                  <a:lnTo>
                    <a:pt x="4567" y="795"/>
                  </a:lnTo>
                  <a:lnTo>
                    <a:pt x="4535" y="807"/>
                  </a:lnTo>
                  <a:lnTo>
                    <a:pt x="4507" y="823"/>
                  </a:lnTo>
                  <a:lnTo>
                    <a:pt x="4475" y="835"/>
                  </a:lnTo>
                  <a:lnTo>
                    <a:pt x="4444" y="851"/>
                  </a:lnTo>
                  <a:lnTo>
                    <a:pt x="4412" y="863"/>
                  </a:lnTo>
                  <a:lnTo>
                    <a:pt x="4385" y="874"/>
                  </a:lnTo>
                  <a:lnTo>
                    <a:pt x="4353" y="886"/>
                  </a:lnTo>
                  <a:lnTo>
                    <a:pt x="4322" y="898"/>
                  </a:lnTo>
                  <a:lnTo>
                    <a:pt x="4290" y="910"/>
                  </a:lnTo>
                  <a:lnTo>
                    <a:pt x="4258" y="926"/>
                  </a:lnTo>
                  <a:lnTo>
                    <a:pt x="4230" y="937"/>
                  </a:lnTo>
                  <a:lnTo>
                    <a:pt x="4199" y="949"/>
                  </a:lnTo>
                  <a:lnTo>
                    <a:pt x="4167" y="961"/>
                  </a:lnTo>
                  <a:lnTo>
                    <a:pt x="4135" y="974"/>
                  </a:lnTo>
                  <a:lnTo>
                    <a:pt x="4104" y="985"/>
                  </a:lnTo>
                  <a:lnTo>
                    <a:pt x="4072" y="997"/>
                  </a:lnTo>
                  <a:lnTo>
                    <a:pt x="4040" y="1009"/>
                  </a:lnTo>
                  <a:lnTo>
                    <a:pt x="4009" y="1020"/>
                  </a:lnTo>
                  <a:lnTo>
                    <a:pt x="3977" y="1032"/>
                  </a:lnTo>
                  <a:lnTo>
                    <a:pt x="3949" y="1044"/>
                  </a:lnTo>
                  <a:lnTo>
                    <a:pt x="3917" y="1056"/>
                  </a:lnTo>
                  <a:lnTo>
                    <a:pt x="3886" y="1069"/>
                  </a:lnTo>
                  <a:lnTo>
                    <a:pt x="3854" y="1080"/>
                  </a:lnTo>
                  <a:lnTo>
                    <a:pt x="3822" y="1092"/>
                  </a:lnTo>
                  <a:lnTo>
                    <a:pt x="3791" y="1108"/>
                  </a:lnTo>
                  <a:lnTo>
                    <a:pt x="3759" y="1120"/>
                  </a:lnTo>
                  <a:lnTo>
                    <a:pt x="3727" y="1131"/>
                  </a:lnTo>
                  <a:lnTo>
                    <a:pt x="3697" y="1147"/>
                  </a:lnTo>
                  <a:lnTo>
                    <a:pt x="3665" y="1159"/>
                  </a:lnTo>
                  <a:lnTo>
                    <a:pt x="3633" y="1175"/>
                  </a:lnTo>
                  <a:lnTo>
                    <a:pt x="3602" y="1187"/>
                  </a:lnTo>
                  <a:lnTo>
                    <a:pt x="3574" y="1203"/>
                  </a:lnTo>
                  <a:lnTo>
                    <a:pt x="3542" y="1219"/>
                  </a:lnTo>
                  <a:lnTo>
                    <a:pt x="3510" y="1231"/>
                  </a:lnTo>
                  <a:lnTo>
                    <a:pt x="3479" y="1247"/>
                  </a:lnTo>
                  <a:lnTo>
                    <a:pt x="3447" y="1266"/>
                  </a:lnTo>
                  <a:lnTo>
                    <a:pt x="3415" y="1282"/>
                  </a:lnTo>
                  <a:lnTo>
                    <a:pt x="3384" y="1298"/>
                  </a:lnTo>
                  <a:lnTo>
                    <a:pt x="3352" y="1314"/>
                  </a:lnTo>
                  <a:lnTo>
                    <a:pt x="3324" y="1333"/>
                  </a:lnTo>
                  <a:lnTo>
                    <a:pt x="3320" y="1333"/>
                  </a:lnTo>
                  <a:lnTo>
                    <a:pt x="3317" y="1337"/>
                  </a:lnTo>
                  <a:lnTo>
                    <a:pt x="3312" y="1342"/>
                  </a:lnTo>
                  <a:lnTo>
                    <a:pt x="3308" y="1342"/>
                  </a:lnTo>
                  <a:lnTo>
                    <a:pt x="3304" y="1345"/>
                  </a:lnTo>
                  <a:lnTo>
                    <a:pt x="3301" y="1349"/>
                  </a:lnTo>
                  <a:lnTo>
                    <a:pt x="3296" y="1353"/>
                  </a:lnTo>
                  <a:lnTo>
                    <a:pt x="3292" y="1357"/>
                  </a:lnTo>
                  <a:lnTo>
                    <a:pt x="3289" y="1361"/>
                  </a:lnTo>
                  <a:lnTo>
                    <a:pt x="3285" y="1365"/>
                  </a:lnTo>
                  <a:lnTo>
                    <a:pt x="3280" y="1369"/>
                  </a:lnTo>
                  <a:lnTo>
                    <a:pt x="3276" y="1373"/>
                  </a:lnTo>
                  <a:lnTo>
                    <a:pt x="3273" y="1377"/>
                  </a:lnTo>
                  <a:lnTo>
                    <a:pt x="3269" y="1381"/>
                  </a:lnTo>
                  <a:lnTo>
                    <a:pt x="3264" y="1384"/>
                  </a:lnTo>
                  <a:lnTo>
                    <a:pt x="3257" y="1389"/>
                  </a:lnTo>
                  <a:lnTo>
                    <a:pt x="3253" y="1393"/>
                  </a:lnTo>
                  <a:lnTo>
                    <a:pt x="3248" y="1397"/>
                  </a:lnTo>
                  <a:lnTo>
                    <a:pt x="3245" y="1400"/>
                  </a:lnTo>
                  <a:lnTo>
                    <a:pt x="3241" y="1409"/>
                  </a:lnTo>
                  <a:lnTo>
                    <a:pt x="3237" y="1412"/>
                  </a:lnTo>
                  <a:lnTo>
                    <a:pt x="3234" y="1416"/>
                  </a:lnTo>
                  <a:lnTo>
                    <a:pt x="3229" y="1421"/>
                  </a:lnTo>
                  <a:lnTo>
                    <a:pt x="3225" y="1424"/>
                  </a:lnTo>
                  <a:lnTo>
                    <a:pt x="3221" y="1428"/>
                  </a:lnTo>
                  <a:lnTo>
                    <a:pt x="3217" y="1432"/>
                  </a:lnTo>
                  <a:lnTo>
                    <a:pt x="3217" y="1437"/>
                  </a:lnTo>
                  <a:lnTo>
                    <a:pt x="3213" y="1440"/>
                  </a:lnTo>
                  <a:lnTo>
                    <a:pt x="3209" y="1444"/>
                  </a:lnTo>
                  <a:lnTo>
                    <a:pt x="3209" y="1448"/>
                  </a:lnTo>
                  <a:lnTo>
                    <a:pt x="3206" y="1448"/>
                  </a:lnTo>
                  <a:lnTo>
                    <a:pt x="3206" y="1451"/>
                  </a:lnTo>
                  <a:lnTo>
                    <a:pt x="3206" y="1456"/>
                  </a:lnTo>
                  <a:lnTo>
                    <a:pt x="3201" y="1456"/>
                  </a:lnTo>
                  <a:lnTo>
                    <a:pt x="3201" y="1460"/>
                  </a:lnTo>
                  <a:lnTo>
                    <a:pt x="3201" y="1464"/>
                  </a:lnTo>
                  <a:lnTo>
                    <a:pt x="3206" y="1464"/>
                  </a:lnTo>
                  <a:lnTo>
                    <a:pt x="3245" y="1467"/>
                  </a:lnTo>
                  <a:lnTo>
                    <a:pt x="3285" y="1476"/>
                  </a:lnTo>
                  <a:lnTo>
                    <a:pt x="3320" y="1479"/>
                  </a:lnTo>
                  <a:lnTo>
                    <a:pt x="3356" y="1488"/>
                  </a:lnTo>
                  <a:lnTo>
                    <a:pt x="3391" y="1492"/>
                  </a:lnTo>
                  <a:lnTo>
                    <a:pt x="3427" y="1500"/>
                  </a:lnTo>
                  <a:lnTo>
                    <a:pt x="3463" y="1504"/>
                  </a:lnTo>
                  <a:lnTo>
                    <a:pt x="3498" y="1511"/>
                  </a:lnTo>
                  <a:lnTo>
                    <a:pt x="3530" y="1516"/>
                  </a:lnTo>
                  <a:lnTo>
                    <a:pt x="3562" y="1523"/>
                  </a:lnTo>
                  <a:lnTo>
                    <a:pt x="3593" y="1527"/>
                  </a:lnTo>
                  <a:lnTo>
                    <a:pt x="3625" y="1532"/>
                  </a:lnTo>
                  <a:lnTo>
                    <a:pt x="3657" y="1539"/>
                  </a:lnTo>
                  <a:lnTo>
                    <a:pt x="3688" y="1543"/>
                  </a:lnTo>
                  <a:lnTo>
                    <a:pt x="3716" y="1546"/>
                  </a:lnTo>
                  <a:lnTo>
                    <a:pt x="3748" y="1551"/>
                  </a:lnTo>
                  <a:lnTo>
                    <a:pt x="3775" y="1555"/>
                  </a:lnTo>
                  <a:lnTo>
                    <a:pt x="3803" y="1559"/>
                  </a:lnTo>
                  <a:lnTo>
                    <a:pt x="3834" y="1562"/>
                  </a:lnTo>
                  <a:lnTo>
                    <a:pt x="3862" y="1567"/>
                  </a:lnTo>
                  <a:lnTo>
                    <a:pt x="3890" y="1571"/>
                  </a:lnTo>
                  <a:lnTo>
                    <a:pt x="3917" y="1574"/>
                  </a:lnTo>
                  <a:lnTo>
                    <a:pt x="3945" y="1574"/>
                  </a:lnTo>
                  <a:lnTo>
                    <a:pt x="3973" y="1578"/>
                  </a:lnTo>
                  <a:lnTo>
                    <a:pt x="4001" y="1578"/>
                  </a:lnTo>
                  <a:lnTo>
                    <a:pt x="4028" y="1583"/>
                  </a:lnTo>
                  <a:lnTo>
                    <a:pt x="4053" y="1583"/>
                  </a:lnTo>
                  <a:lnTo>
                    <a:pt x="4080" y="1587"/>
                  </a:lnTo>
                  <a:lnTo>
                    <a:pt x="4107" y="1587"/>
                  </a:lnTo>
                  <a:lnTo>
                    <a:pt x="4135" y="1587"/>
                  </a:lnTo>
                  <a:lnTo>
                    <a:pt x="4163" y="1587"/>
                  </a:lnTo>
                  <a:lnTo>
                    <a:pt x="4190" y="1587"/>
                  </a:lnTo>
                  <a:lnTo>
                    <a:pt x="4218" y="1587"/>
                  </a:lnTo>
                  <a:lnTo>
                    <a:pt x="4246" y="1587"/>
                  </a:lnTo>
                  <a:lnTo>
                    <a:pt x="4274" y="1583"/>
                  </a:lnTo>
                  <a:lnTo>
                    <a:pt x="4306" y="1583"/>
                  </a:lnTo>
                  <a:lnTo>
                    <a:pt x="4333" y="1578"/>
                  </a:lnTo>
                  <a:lnTo>
                    <a:pt x="4361" y="1578"/>
                  </a:lnTo>
                  <a:lnTo>
                    <a:pt x="4393" y="1574"/>
                  </a:lnTo>
                  <a:lnTo>
                    <a:pt x="4421" y="1571"/>
                  </a:lnTo>
                  <a:lnTo>
                    <a:pt x="5521" y="981"/>
                  </a:lnTo>
                  <a:lnTo>
                    <a:pt x="5537" y="974"/>
                  </a:lnTo>
                  <a:lnTo>
                    <a:pt x="5552" y="961"/>
                  </a:lnTo>
                  <a:lnTo>
                    <a:pt x="5568" y="949"/>
                  </a:lnTo>
                  <a:lnTo>
                    <a:pt x="5580" y="933"/>
                  </a:lnTo>
                  <a:lnTo>
                    <a:pt x="5592" y="918"/>
                  </a:lnTo>
                  <a:lnTo>
                    <a:pt x="5607" y="902"/>
                  </a:lnTo>
                  <a:lnTo>
                    <a:pt x="5620" y="886"/>
                  </a:lnTo>
                  <a:lnTo>
                    <a:pt x="5628" y="870"/>
                  </a:lnTo>
                  <a:lnTo>
                    <a:pt x="5639" y="851"/>
                  </a:lnTo>
                  <a:lnTo>
                    <a:pt x="5651" y="831"/>
                  </a:lnTo>
                  <a:lnTo>
                    <a:pt x="5660" y="810"/>
                  </a:lnTo>
                  <a:lnTo>
                    <a:pt x="5671" y="791"/>
                  </a:lnTo>
                  <a:lnTo>
                    <a:pt x="5679" y="771"/>
                  </a:lnTo>
                  <a:lnTo>
                    <a:pt x="5687" y="752"/>
                  </a:lnTo>
                  <a:lnTo>
                    <a:pt x="5695" y="731"/>
                  </a:lnTo>
                  <a:lnTo>
                    <a:pt x="5702" y="712"/>
                  </a:lnTo>
                  <a:lnTo>
                    <a:pt x="5711" y="688"/>
                  </a:lnTo>
                  <a:lnTo>
                    <a:pt x="5718" y="668"/>
                  </a:lnTo>
                  <a:lnTo>
                    <a:pt x="5727" y="648"/>
                  </a:lnTo>
                  <a:lnTo>
                    <a:pt x="5734" y="629"/>
                  </a:lnTo>
                  <a:lnTo>
                    <a:pt x="5743" y="606"/>
                  </a:lnTo>
                  <a:lnTo>
                    <a:pt x="5750" y="585"/>
                  </a:lnTo>
                  <a:lnTo>
                    <a:pt x="5758" y="565"/>
                  </a:lnTo>
                  <a:lnTo>
                    <a:pt x="5766" y="550"/>
                  </a:lnTo>
                  <a:lnTo>
                    <a:pt x="5774" y="530"/>
                  </a:lnTo>
                  <a:lnTo>
                    <a:pt x="5782" y="514"/>
                  </a:lnTo>
                  <a:lnTo>
                    <a:pt x="5790" y="495"/>
                  </a:lnTo>
                  <a:lnTo>
                    <a:pt x="5801" y="479"/>
                  </a:lnTo>
                  <a:lnTo>
                    <a:pt x="5810" y="463"/>
                  </a:lnTo>
                  <a:lnTo>
                    <a:pt x="5817" y="451"/>
                  </a:lnTo>
                  <a:lnTo>
                    <a:pt x="5825" y="439"/>
                  </a:lnTo>
                  <a:lnTo>
                    <a:pt x="5838" y="423"/>
                  </a:lnTo>
                  <a:lnTo>
                    <a:pt x="5849" y="415"/>
                  </a:lnTo>
                  <a:lnTo>
                    <a:pt x="5857" y="403"/>
                  </a:lnTo>
                  <a:lnTo>
                    <a:pt x="5869" y="395"/>
                  </a:lnTo>
                  <a:lnTo>
                    <a:pt x="5880" y="391"/>
                  </a:lnTo>
                  <a:lnTo>
                    <a:pt x="5893" y="384"/>
                  </a:lnTo>
                  <a:lnTo>
                    <a:pt x="5905" y="379"/>
                  </a:lnTo>
                  <a:lnTo>
                    <a:pt x="5921" y="379"/>
                  </a:lnTo>
                  <a:lnTo>
                    <a:pt x="5936" y="379"/>
                  </a:lnTo>
                  <a:lnTo>
                    <a:pt x="5972" y="379"/>
                  </a:lnTo>
                  <a:lnTo>
                    <a:pt x="6003" y="379"/>
                  </a:lnTo>
                  <a:lnTo>
                    <a:pt x="6031" y="384"/>
                  </a:lnTo>
                  <a:lnTo>
                    <a:pt x="6055" y="391"/>
                  </a:lnTo>
                  <a:lnTo>
                    <a:pt x="6079" y="395"/>
                  </a:lnTo>
                  <a:lnTo>
                    <a:pt x="6098" y="403"/>
                  </a:lnTo>
                  <a:lnTo>
                    <a:pt x="6114" y="411"/>
                  </a:lnTo>
                  <a:lnTo>
                    <a:pt x="6126" y="423"/>
                  </a:lnTo>
                  <a:lnTo>
                    <a:pt x="6139" y="431"/>
                  </a:lnTo>
                  <a:lnTo>
                    <a:pt x="6146" y="442"/>
                  </a:lnTo>
                  <a:lnTo>
                    <a:pt x="6150" y="455"/>
                  </a:lnTo>
                  <a:lnTo>
                    <a:pt x="6154" y="470"/>
                  </a:lnTo>
                  <a:lnTo>
                    <a:pt x="6154" y="486"/>
                  </a:lnTo>
                  <a:lnTo>
                    <a:pt x="6154" y="498"/>
                  </a:lnTo>
                  <a:lnTo>
                    <a:pt x="6154" y="514"/>
                  </a:lnTo>
                  <a:lnTo>
                    <a:pt x="6150" y="534"/>
                  </a:lnTo>
                  <a:lnTo>
                    <a:pt x="6142" y="550"/>
                  </a:lnTo>
                  <a:lnTo>
                    <a:pt x="6134" y="569"/>
                  </a:lnTo>
                  <a:lnTo>
                    <a:pt x="6126" y="585"/>
                  </a:lnTo>
                  <a:lnTo>
                    <a:pt x="6118" y="606"/>
                  </a:lnTo>
                  <a:lnTo>
                    <a:pt x="6107" y="625"/>
                  </a:lnTo>
                  <a:lnTo>
                    <a:pt x="6095" y="645"/>
                  </a:lnTo>
                  <a:lnTo>
                    <a:pt x="6083" y="664"/>
                  </a:lnTo>
                  <a:lnTo>
                    <a:pt x="6070" y="684"/>
                  </a:lnTo>
                  <a:lnTo>
                    <a:pt x="6059" y="704"/>
                  </a:lnTo>
                  <a:lnTo>
                    <a:pt x="6044" y="728"/>
                  </a:lnTo>
                  <a:lnTo>
                    <a:pt x="6031" y="747"/>
                  </a:lnTo>
                  <a:lnTo>
                    <a:pt x="6016" y="768"/>
                  </a:lnTo>
                  <a:lnTo>
                    <a:pt x="6003" y="791"/>
                  </a:lnTo>
                  <a:lnTo>
                    <a:pt x="5988" y="810"/>
                  </a:lnTo>
                  <a:lnTo>
                    <a:pt x="5975" y="831"/>
                  </a:lnTo>
                  <a:lnTo>
                    <a:pt x="5960" y="851"/>
                  </a:lnTo>
                  <a:lnTo>
                    <a:pt x="5948" y="870"/>
                  </a:lnTo>
                  <a:lnTo>
                    <a:pt x="5936" y="894"/>
                  </a:lnTo>
                  <a:lnTo>
                    <a:pt x="5928" y="914"/>
                  </a:lnTo>
                  <a:lnTo>
                    <a:pt x="5917" y="930"/>
                  </a:lnTo>
                  <a:lnTo>
                    <a:pt x="5908" y="949"/>
                  </a:lnTo>
                  <a:lnTo>
                    <a:pt x="5905" y="969"/>
                  </a:lnTo>
                  <a:lnTo>
                    <a:pt x="5896" y="985"/>
                  </a:lnTo>
                  <a:lnTo>
                    <a:pt x="5893" y="1004"/>
                  </a:lnTo>
                  <a:lnTo>
                    <a:pt x="5917" y="1004"/>
                  </a:lnTo>
                  <a:lnTo>
                    <a:pt x="5936" y="1004"/>
                  </a:lnTo>
                  <a:lnTo>
                    <a:pt x="5960" y="1004"/>
                  </a:lnTo>
                  <a:lnTo>
                    <a:pt x="5984" y="1004"/>
                  </a:lnTo>
                  <a:lnTo>
                    <a:pt x="6003" y="1004"/>
                  </a:lnTo>
                  <a:lnTo>
                    <a:pt x="6028" y="1004"/>
                  </a:lnTo>
                  <a:lnTo>
                    <a:pt x="6051" y="1004"/>
                  </a:lnTo>
                  <a:lnTo>
                    <a:pt x="6075" y="1004"/>
                  </a:lnTo>
                  <a:lnTo>
                    <a:pt x="6098" y="1004"/>
                  </a:lnTo>
                  <a:lnTo>
                    <a:pt x="6123" y="1004"/>
                  </a:lnTo>
                  <a:lnTo>
                    <a:pt x="6146" y="1004"/>
                  </a:lnTo>
                  <a:lnTo>
                    <a:pt x="6170" y="1004"/>
                  </a:lnTo>
                  <a:lnTo>
                    <a:pt x="6197" y="1004"/>
                  </a:lnTo>
                  <a:lnTo>
                    <a:pt x="6221" y="1004"/>
                  </a:lnTo>
                  <a:lnTo>
                    <a:pt x="6245" y="1004"/>
                  </a:lnTo>
                  <a:lnTo>
                    <a:pt x="6269" y="1004"/>
                  </a:lnTo>
                  <a:lnTo>
                    <a:pt x="6292" y="1004"/>
                  </a:lnTo>
                  <a:lnTo>
                    <a:pt x="6320" y="1004"/>
                  </a:lnTo>
                  <a:lnTo>
                    <a:pt x="6343" y="1004"/>
                  </a:lnTo>
                  <a:lnTo>
                    <a:pt x="6368" y="1004"/>
                  </a:lnTo>
                  <a:lnTo>
                    <a:pt x="6396" y="1004"/>
                  </a:lnTo>
                  <a:lnTo>
                    <a:pt x="6419" y="1004"/>
                  </a:lnTo>
                  <a:lnTo>
                    <a:pt x="6443" y="1004"/>
                  </a:lnTo>
                  <a:lnTo>
                    <a:pt x="6470" y="1001"/>
                  </a:lnTo>
                  <a:lnTo>
                    <a:pt x="6494" y="1001"/>
                  </a:lnTo>
                  <a:lnTo>
                    <a:pt x="6518" y="1001"/>
                  </a:lnTo>
                  <a:lnTo>
                    <a:pt x="6542" y="997"/>
                  </a:lnTo>
                  <a:lnTo>
                    <a:pt x="6565" y="997"/>
                  </a:lnTo>
                  <a:lnTo>
                    <a:pt x="6593" y="993"/>
                  </a:lnTo>
                  <a:lnTo>
                    <a:pt x="6617" y="993"/>
                  </a:lnTo>
                  <a:lnTo>
                    <a:pt x="6641" y="988"/>
                  </a:lnTo>
                  <a:lnTo>
                    <a:pt x="6665" y="985"/>
                  </a:lnTo>
                  <a:lnTo>
                    <a:pt x="6688" y="981"/>
                  </a:lnTo>
                  <a:lnTo>
                    <a:pt x="6712" y="981"/>
                  </a:lnTo>
                  <a:lnTo>
                    <a:pt x="6736" y="977"/>
                  </a:lnTo>
                  <a:lnTo>
                    <a:pt x="6755" y="969"/>
                  </a:lnTo>
                  <a:lnTo>
                    <a:pt x="6780" y="965"/>
                  </a:lnTo>
                  <a:lnTo>
                    <a:pt x="6803" y="961"/>
                  </a:lnTo>
                  <a:lnTo>
                    <a:pt x="6822" y="958"/>
                  </a:lnTo>
                  <a:lnTo>
                    <a:pt x="6847" y="949"/>
                  </a:lnTo>
                  <a:lnTo>
                    <a:pt x="6875" y="942"/>
                  </a:lnTo>
                  <a:lnTo>
                    <a:pt x="6902" y="933"/>
                  </a:lnTo>
                  <a:lnTo>
                    <a:pt x="6926" y="926"/>
                  </a:lnTo>
                  <a:lnTo>
                    <a:pt x="6954" y="918"/>
                  </a:lnTo>
                  <a:lnTo>
                    <a:pt x="6977" y="910"/>
                  </a:lnTo>
                  <a:lnTo>
                    <a:pt x="7005" y="898"/>
                  </a:lnTo>
                  <a:lnTo>
                    <a:pt x="7028" y="890"/>
                  </a:lnTo>
                  <a:lnTo>
                    <a:pt x="7052" y="879"/>
                  </a:lnTo>
                  <a:lnTo>
                    <a:pt x="7080" y="870"/>
                  </a:lnTo>
                  <a:lnTo>
                    <a:pt x="7104" y="858"/>
                  </a:lnTo>
                  <a:lnTo>
                    <a:pt x="7128" y="847"/>
                  </a:lnTo>
                  <a:lnTo>
                    <a:pt x="7151" y="838"/>
                  </a:lnTo>
                  <a:lnTo>
                    <a:pt x="7175" y="826"/>
                  </a:lnTo>
                  <a:lnTo>
                    <a:pt x="7199" y="815"/>
                  </a:lnTo>
                  <a:lnTo>
                    <a:pt x="7223" y="803"/>
                  </a:lnTo>
                  <a:lnTo>
                    <a:pt x="7243" y="791"/>
                  </a:lnTo>
                  <a:lnTo>
                    <a:pt x="7266" y="783"/>
                  </a:lnTo>
                  <a:lnTo>
                    <a:pt x="7290" y="771"/>
                  </a:lnTo>
                  <a:lnTo>
                    <a:pt x="7313" y="759"/>
                  </a:lnTo>
                  <a:lnTo>
                    <a:pt x="7334" y="747"/>
                  </a:lnTo>
                  <a:lnTo>
                    <a:pt x="7357" y="736"/>
                  </a:lnTo>
                  <a:lnTo>
                    <a:pt x="7380" y="724"/>
                  </a:lnTo>
                  <a:lnTo>
                    <a:pt x="7401" y="715"/>
                  </a:lnTo>
                  <a:lnTo>
                    <a:pt x="7424" y="704"/>
                  </a:lnTo>
                  <a:lnTo>
                    <a:pt x="7448" y="692"/>
                  </a:lnTo>
                  <a:lnTo>
                    <a:pt x="7468" y="684"/>
                  </a:lnTo>
                  <a:lnTo>
                    <a:pt x="7491" y="673"/>
                  </a:lnTo>
                  <a:lnTo>
                    <a:pt x="7516" y="660"/>
                  </a:lnTo>
                  <a:lnTo>
                    <a:pt x="7535" y="652"/>
                  </a:lnTo>
                  <a:lnTo>
                    <a:pt x="7559" y="645"/>
                  </a:lnTo>
                  <a:lnTo>
                    <a:pt x="7583" y="633"/>
                  </a:lnTo>
                  <a:lnTo>
                    <a:pt x="7607" y="625"/>
                  </a:lnTo>
                  <a:lnTo>
                    <a:pt x="7630" y="617"/>
                  </a:lnTo>
                  <a:lnTo>
                    <a:pt x="7654" y="609"/>
                  </a:lnTo>
                  <a:lnTo>
                    <a:pt x="7678" y="601"/>
                  </a:lnTo>
                  <a:lnTo>
                    <a:pt x="7702" y="593"/>
                  </a:lnTo>
                  <a:lnTo>
                    <a:pt x="7725" y="585"/>
                  </a:lnTo>
                  <a:lnTo>
                    <a:pt x="7749" y="581"/>
                  </a:lnTo>
                  <a:lnTo>
                    <a:pt x="7773" y="574"/>
                  </a:lnTo>
                  <a:lnTo>
                    <a:pt x="7801" y="569"/>
                  </a:lnTo>
                  <a:lnTo>
                    <a:pt x="7816" y="565"/>
                  </a:lnTo>
                  <a:lnTo>
                    <a:pt x="7832" y="565"/>
                  </a:lnTo>
                  <a:lnTo>
                    <a:pt x="7848" y="565"/>
                  </a:lnTo>
                  <a:lnTo>
                    <a:pt x="7859" y="565"/>
                  </a:lnTo>
                  <a:lnTo>
                    <a:pt x="7871" y="569"/>
                  </a:lnTo>
                  <a:lnTo>
                    <a:pt x="7880" y="574"/>
                  </a:lnTo>
                  <a:lnTo>
                    <a:pt x="7887" y="578"/>
                  </a:lnTo>
                  <a:lnTo>
                    <a:pt x="7896" y="581"/>
                  </a:lnTo>
                  <a:lnTo>
                    <a:pt x="7903" y="590"/>
                  </a:lnTo>
                  <a:lnTo>
                    <a:pt x="7907" y="593"/>
                  </a:lnTo>
                  <a:lnTo>
                    <a:pt x="7911" y="606"/>
                  </a:lnTo>
                  <a:lnTo>
                    <a:pt x="7911" y="613"/>
                  </a:lnTo>
                  <a:lnTo>
                    <a:pt x="7915" y="620"/>
                  </a:lnTo>
                  <a:lnTo>
                    <a:pt x="7915" y="633"/>
                  </a:lnTo>
                  <a:lnTo>
                    <a:pt x="7915" y="645"/>
                  </a:lnTo>
                  <a:lnTo>
                    <a:pt x="7911" y="652"/>
                  </a:lnTo>
                  <a:lnTo>
                    <a:pt x="7907" y="664"/>
                  </a:lnTo>
                  <a:lnTo>
                    <a:pt x="7907" y="676"/>
                  </a:lnTo>
                  <a:lnTo>
                    <a:pt x="7903" y="692"/>
                  </a:lnTo>
                  <a:lnTo>
                    <a:pt x="7896" y="704"/>
                  </a:lnTo>
                  <a:lnTo>
                    <a:pt x="7891" y="715"/>
                  </a:lnTo>
                  <a:lnTo>
                    <a:pt x="7884" y="731"/>
                  </a:lnTo>
                  <a:lnTo>
                    <a:pt x="7875" y="743"/>
                  </a:lnTo>
                  <a:lnTo>
                    <a:pt x="7868" y="756"/>
                  </a:lnTo>
                  <a:lnTo>
                    <a:pt x="7859" y="771"/>
                  </a:lnTo>
                  <a:lnTo>
                    <a:pt x="7852" y="783"/>
                  </a:lnTo>
                  <a:lnTo>
                    <a:pt x="7843" y="795"/>
                  </a:lnTo>
                  <a:lnTo>
                    <a:pt x="7832" y="810"/>
                  </a:lnTo>
                  <a:lnTo>
                    <a:pt x="7820" y="823"/>
                  </a:lnTo>
                  <a:lnTo>
                    <a:pt x="7813" y="835"/>
                  </a:lnTo>
                  <a:lnTo>
                    <a:pt x="7801" y="847"/>
                  </a:lnTo>
                  <a:lnTo>
                    <a:pt x="7788" y="858"/>
                  </a:lnTo>
                  <a:lnTo>
                    <a:pt x="7776" y="866"/>
                  </a:lnTo>
                  <a:lnTo>
                    <a:pt x="7765" y="879"/>
                  </a:lnTo>
                  <a:lnTo>
                    <a:pt x="7753" y="886"/>
                  </a:lnTo>
                  <a:lnTo>
                    <a:pt x="7741" y="898"/>
                  </a:lnTo>
                  <a:lnTo>
                    <a:pt x="7729" y="905"/>
                  </a:lnTo>
                  <a:lnTo>
                    <a:pt x="7718" y="914"/>
                  </a:lnTo>
                  <a:lnTo>
                    <a:pt x="7706" y="918"/>
                  </a:lnTo>
                  <a:lnTo>
                    <a:pt x="7697" y="921"/>
                  </a:lnTo>
                  <a:lnTo>
                    <a:pt x="7665" y="937"/>
                  </a:lnTo>
                  <a:lnTo>
                    <a:pt x="7634" y="949"/>
                  </a:lnTo>
                  <a:lnTo>
                    <a:pt x="7607" y="961"/>
                  </a:lnTo>
                  <a:lnTo>
                    <a:pt x="7575" y="974"/>
                  </a:lnTo>
                  <a:lnTo>
                    <a:pt x="7547" y="985"/>
                  </a:lnTo>
                  <a:lnTo>
                    <a:pt x="7519" y="997"/>
                  </a:lnTo>
                  <a:lnTo>
                    <a:pt x="7491" y="1009"/>
                  </a:lnTo>
                  <a:lnTo>
                    <a:pt x="7464" y="1020"/>
                  </a:lnTo>
                  <a:lnTo>
                    <a:pt x="7436" y="1032"/>
                  </a:lnTo>
                  <a:lnTo>
                    <a:pt x="7408" y="1044"/>
                  </a:lnTo>
                  <a:lnTo>
                    <a:pt x="7380" y="1056"/>
                  </a:lnTo>
                  <a:lnTo>
                    <a:pt x="7357" y="1069"/>
                  </a:lnTo>
                  <a:lnTo>
                    <a:pt x="7329" y="1080"/>
                  </a:lnTo>
                  <a:lnTo>
                    <a:pt x="7301" y="1092"/>
                  </a:lnTo>
                  <a:lnTo>
                    <a:pt x="7274" y="1104"/>
                  </a:lnTo>
                  <a:lnTo>
                    <a:pt x="7246" y="1115"/>
                  </a:lnTo>
                  <a:lnTo>
                    <a:pt x="7218" y="1124"/>
                  </a:lnTo>
                  <a:lnTo>
                    <a:pt x="7191" y="1136"/>
                  </a:lnTo>
                  <a:lnTo>
                    <a:pt x="7163" y="1147"/>
                  </a:lnTo>
                  <a:lnTo>
                    <a:pt x="7135" y="1155"/>
                  </a:lnTo>
                  <a:lnTo>
                    <a:pt x="7107" y="1167"/>
                  </a:lnTo>
                  <a:lnTo>
                    <a:pt x="7080" y="1178"/>
                  </a:lnTo>
                  <a:lnTo>
                    <a:pt x="7049" y="1187"/>
                  </a:lnTo>
                  <a:lnTo>
                    <a:pt x="7021" y="1199"/>
                  </a:lnTo>
                  <a:lnTo>
                    <a:pt x="6989" y="1210"/>
                  </a:lnTo>
                  <a:lnTo>
                    <a:pt x="6957" y="1219"/>
                  </a:lnTo>
                  <a:lnTo>
                    <a:pt x="6926" y="1231"/>
                  </a:lnTo>
                  <a:lnTo>
                    <a:pt x="6894" y="1238"/>
                  </a:lnTo>
                  <a:lnTo>
                    <a:pt x="6859" y="1250"/>
                  </a:lnTo>
                  <a:lnTo>
                    <a:pt x="6827" y="1258"/>
                  </a:lnTo>
                  <a:lnTo>
                    <a:pt x="6792" y="1270"/>
                  </a:lnTo>
                  <a:lnTo>
                    <a:pt x="6755" y="1278"/>
                  </a:lnTo>
                  <a:lnTo>
                    <a:pt x="6716" y="1289"/>
                  </a:lnTo>
                  <a:lnTo>
                    <a:pt x="6681" y="1298"/>
                  </a:lnTo>
                  <a:lnTo>
                    <a:pt x="6641" y="1305"/>
                  </a:lnTo>
                  <a:lnTo>
                    <a:pt x="6602" y="1317"/>
                  </a:lnTo>
                  <a:lnTo>
                    <a:pt x="6558" y="1326"/>
                  </a:lnTo>
                  <a:lnTo>
                    <a:pt x="6518" y="1333"/>
                  </a:lnTo>
                  <a:lnTo>
                    <a:pt x="6475" y="1345"/>
                  </a:lnTo>
                  <a:lnTo>
                    <a:pt x="6427" y="1353"/>
                  </a:lnTo>
                  <a:lnTo>
                    <a:pt x="6403" y="1357"/>
                  </a:lnTo>
                  <a:lnTo>
                    <a:pt x="6380" y="1361"/>
                  </a:lnTo>
                  <a:lnTo>
                    <a:pt x="6352" y="1365"/>
                  </a:lnTo>
                  <a:lnTo>
                    <a:pt x="6329" y="1369"/>
                  </a:lnTo>
                  <a:lnTo>
                    <a:pt x="6304" y="1369"/>
                  </a:lnTo>
                  <a:lnTo>
                    <a:pt x="6280" y="1373"/>
                  </a:lnTo>
                  <a:lnTo>
                    <a:pt x="6257" y="1373"/>
                  </a:lnTo>
                  <a:lnTo>
                    <a:pt x="6229" y="1373"/>
                  </a:lnTo>
                  <a:lnTo>
                    <a:pt x="6206" y="1373"/>
                  </a:lnTo>
                  <a:lnTo>
                    <a:pt x="6181" y="1373"/>
                  </a:lnTo>
                  <a:lnTo>
                    <a:pt x="6158" y="1373"/>
                  </a:lnTo>
                  <a:lnTo>
                    <a:pt x="6134" y="1369"/>
                  </a:lnTo>
                  <a:lnTo>
                    <a:pt x="6111" y="1369"/>
                  </a:lnTo>
                  <a:lnTo>
                    <a:pt x="6086" y="1369"/>
                  </a:lnTo>
                  <a:lnTo>
                    <a:pt x="6063" y="1365"/>
                  </a:lnTo>
                  <a:lnTo>
                    <a:pt x="6039" y="1361"/>
                  </a:lnTo>
                  <a:lnTo>
                    <a:pt x="6016" y="1361"/>
                  </a:lnTo>
                  <a:lnTo>
                    <a:pt x="5991" y="1357"/>
                  </a:lnTo>
                  <a:lnTo>
                    <a:pt x="5968" y="1353"/>
                  </a:lnTo>
                  <a:lnTo>
                    <a:pt x="5944" y="1353"/>
                  </a:lnTo>
                  <a:lnTo>
                    <a:pt x="5924" y="1349"/>
                  </a:lnTo>
                  <a:lnTo>
                    <a:pt x="5901" y="1345"/>
                  </a:lnTo>
                  <a:lnTo>
                    <a:pt x="5877" y="1342"/>
                  </a:lnTo>
                  <a:lnTo>
                    <a:pt x="5853" y="1342"/>
                  </a:lnTo>
                  <a:lnTo>
                    <a:pt x="5829" y="1337"/>
                  </a:lnTo>
                  <a:lnTo>
                    <a:pt x="5806" y="1333"/>
                  </a:lnTo>
                  <a:lnTo>
                    <a:pt x="5785" y="1329"/>
                  </a:lnTo>
                  <a:lnTo>
                    <a:pt x="5762" y="1329"/>
                  </a:lnTo>
                  <a:lnTo>
                    <a:pt x="5739" y="1326"/>
                  </a:lnTo>
                  <a:lnTo>
                    <a:pt x="5718" y="1321"/>
                  </a:lnTo>
                  <a:lnTo>
                    <a:pt x="5695" y="1321"/>
                  </a:lnTo>
                  <a:lnTo>
                    <a:pt x="5671" y="1317"/>
                  </a:lnTo>
                  <a:lnTo>
                    <a:pt x="5651" y="1317"/>
                  </a:lnTo>
                  <a:lnTo>
                    <a:pt x="5628" y="1314"/>
                  </a:lnTo>
                  <a:lnTo>
                    <a:pt x="5604" y="1314"/>
                  </a:lnTo>
                  <a:lnTo>
                    <a:pt x="5584" y="1314"/>
                  </a:lnTo>
                  <a:lnTo>
                    <a:pt x="5560" y="1314"/>
                  </a:lnTo>
                  <a:lnTo>
                    <a:pt x="5540" y="1314"/>
                  </a:lnTo>
                  <a:lnTo>
                    <a:pt x="5517" y="1314"/>
                  </a:lnTo>
                  <a:lnTo>
                    <a:pt x="5493" y="1314"/>
                  </a:lnTo>
                  <a:lnTo>
                    <a:pt x="5473" y="1317"/>
                  </a:lnTo>
                  <a:lnTo>
                    <a:pt x="5454" y="1317"/>
                  </a:lnTo>
                  <a:lnTo>
                    <a:pt x="5433" y="1321"/>
                  </a:lnTo>
                  <a:lnTo>
                    <a:pt x="5414" y="1321"/>
                  </a:lnTo>
                  <a:lnTo>
                    <a:pt x="5394" y="1326"/>
                  </a:lnTo>
                  <a:lnTo>
                    <a:pt x="5375" y="1329"/>
                  </a:lnTo>
                  <a:lnTo>
                    <a:pt x="5354" y="1337"/>
                  </a:lnTo>
                  <a:lnTo>
                    <a:pt x="5334" y="1342"/>
                  </a:lnTo>
                  <a:lnTo>
                    <a:pt x="5315" y="1345"/>
                  </a:lnTo>
                  <a:lnTo>
                    <a:pt x="5295" y="1353"/>
                  </a:lnTo>
                  <a:lnTo>
                    <a:pt x="5276" y="1357"/>
                  </a:lnTo>
                  <a:lnTo>
                    <a:pt x="5255" y="1365"/>
                  </a:lnTo>
                  <a:lnTo>
                    <a:pt x="5236" y="1373"/>
                  </a:lnTo>
                  <a:lnTo>
                    <a:pt x="5216" y="1381"/>
                  </a:lnTo>
                  <a:lnTo>
                    <a:pt x="5200" y="1389"/>
                  </a:lnTo>
                  <a:lnTo>
                    <a:pt x="5181" y="1397"/>
                  </a:lnTo>
                  <a:lnTo>
                    <a:pt x="5160" y="1405"/>
                  </a:lnTo>
                  <a:lnTo>
                    <a:pt x="5141" y="1412"/>
                  </a:lnTo>
                  <a:lnTo>
                    <a:pt x="5125" y="1424"/>
                  </a:lnTo>
                  <a:lnTo>
                    <a:pt x="5105" y="1432"/>
                  </a:lnTo>
                  <a:lnTo>
                    <a:pt x="5086" y="1440"/>
                  </a:lnTo>
                  <a:lnTo>
                    <a:pt x="5070" y="1451"/>
                  </a:lnTo>
                  <a:lnTo>
                    <a:pt x="5049" y="1464"/>
                  </a:lnTo>
                  <a:lnTo>
                    <a:pt x="5034" y="1472"/>
                  </a:lnTo>
                  <a:lnTo>
                    <a:pt x="5014" y="1483"/>
                  </a:lnTo>
                  <a:lnTo>
                    <a:pt x="4994" y="1495"/>
                  </a:lnTo>
                  <a:lnTo>
                    <a:pt x="4979" y="1507"/>
                  </a:lnTo>
                  <a:lnTo>
                    <a:pt x="4959" y="1516"/>
                  </a:lnTo>
                  <a:lnTo>
                    <a:pt x="4943" y="1527"/>
                  </a:lnTo>
                  <a:lnTo>
                    <a:pt x="4927" y="1539"/>
                  </a:lnTo>
                  <a:lnTo>
                    <a:pt x="4907" y="1551"/>
                  </a:lnTo>
                  <a:lnTo>
                    <a:pt x="4891" y="1562"/>
                  </a:lnTo>
                  <a:lnTo>
                    <a:pt x="4871" y="1574"/>
                  </a:lnTo>
                  <a:lnTo>
                    <a:pt x="4856" y="1590"/>
                  </a:lnTo>
                  <a:lnTo>
                    <a:pt x="4836" y="1602"/>
                  </a:lnTo>
                  <a:lnTo>
                    <a:pt x="4820" y="1615"/>
                  </a:lnTo>
                  <a:lnTo>
                    <a:pt x="4804" y="1626"/>
                  </a:lnTo>
                  <a:lnTo>
                    <a:pt x="4785" y="1638"/>
                  </a:lnTo>
                  <a:lnTo>
                    <a:pt x="4769" y="1650"/>
                  </a:lnTo>
                  <a:lnTo>
                    <a:pt x="4753" y="1662"/>
                  </a:lnTo>
                  <a:lnTo>
                    <a:pt x="4757" y="1657"/>
                  </a:lnTo>
                  <a:lnTo>
                    <a:pt x="4761" y="1657"/>
                  </a:lnTo>
                  <a:lnTo>
                    <a:pt x="4764" y="1657"/>
                  </a:lnTo>
                  <a:lnTo>
                    <a:pt x="4769" y="1657"/>
                  </a:lnTo>
                  <a:lnTo>
                    <a:pt x="4776" y="1657"/>
                  </a:lnTo>
                  <a:lnTo>
                    <a:pt x="4780" y="1657"/>
                  </a:lnTo>
                  <a:lnTo>
                    <a:pt x="4789" y="1657"/>
                  </a:lnTo>
                  <a:lnTo>
                    <a:pt x="4792" y="1657"/>
                  </a:lnTo>
                  <a:lnTo>
                    <a:pt x="4801" y="1662"/>
                  </a:lnTo>
                  <a:lnTo>
                    <a:pt x="4808" y="1662"/>
                  </a:lnTo>
                  <a:lnTo>
                    <a:pt x="4816" y="1666"/>
                  </a:lnTo>
                  <a:lnTo>
                    <a:pt x="4824" y="1666"/>
                  </a:lnTo>
                  <a:lnTo>
                    <a:pt x="4836" y="1670"/>
                  </a:lnTo>
                  <a:lnTo>
                    <a:pt x="4843" y="1670"/>
                  </a:lnTo>
                  <a:lnTo>
                    <a:pt x="4852" y="1673"/>
                  </a:lnTo>
                  <a:lnTo>
                    <a:pt x="4864" y="1673"/>
                  </a:lnTo>
                  <a:lnTo>
                    <a:pt x="4871" y="1678"/>
                  </a:lnTo>
                  <a:lnTo>
                    <a:pt x="4884" y="1682"/>
                  </a:lnTo>
                  <a:lnTo>
                    <a:pt x="4891" y="1682"/>
                  </a:lnTo>
                  <a:lnTo>
                    <a:pt x="4903" y="1685"/>
                  </a:lnTo>
                  <a:lnTo>
                    <a:pt x="4912" y="1689"/>
                  </a:lnTo>
                  <a:lnTo>
                    <a:pt x="4923" y="1694"/>
                  </a:lnTo>
                  <a:lnTo>
                    <a:pt x="4931" y="1694"/>
                  </a:lnTo>
                  <a:lnTo>
                    <a:pt x="4943" y="1697"/>
                  </a:lnTo>
                  <a:lnTo>
                    <a:pt x="4951" y="1701"/>
                  </a:lnTo>
                  <a:lnTo>
                    <a:pt x="4963" y="1701"/>
                  </a:lnTo>
                  <a:lnTo>
                    <a:pt x="4970" y="1705"/>
                  </a:lnTo>
                  <a:lnTo>
                    <a:pt x="4979" y="1710"/>
                  </a:lnTo>
                  <a:lnTo>
                    <a:pt x="4991" y="1710"/>
                  </a:lnTo>
                  <a:lnTo>
                    <a:pt x="4998" y="1713"/>
                  </a:lnTo>
                  <a:lnTo>
                    <a:pt x="5007" y="1713"/>
                  </a:lnTo>
                  <a:lnTo>
                    <a:pt x="5014" y="1717"/>
                  </a:lnTo>
                  <a:lnTo>
                    <a:pt x="5022" y="1717"/>
                  </a:lnTo>
                  <a:lnTo>
                    <a:pt x="5030" y="1721"/>
                  </a:lnTo>
                  <a:lnTo>
                    <a:pt x="5038" y="1721"/>
                  </a:lnTo>
                  <a:lnTo>
                    <a:pt x="5042" y="1721"/>
                  </a:lnTo>
                  <a:lnTo>
                    <a:pt x="5049" y="1725"/>
                  </a:lnTo>
                  <a:lnTo>
                    <a:pt x="5054" y="1725"/>
                  </a:lnTo>
                  <a:lnTo>
                    <a:pt x="5074" y="1725"/>
                  </a:lnTo>
                  <a:lnTo>
                    <a:pt x="5089" y="1729"/>
                  </a:lnTo>
                  <a:lnTo>
                    <a:pt x="5109" y="1729"/>
                  </a:lnTo>
                  <a:lnTo>
                    <a:pt x="5125" y="1733"/>
                  </a:lnTo>
                  <a:lnTo>
                    <a:pt x="5144" y="1737"/>
                  </a:lnTo>
                  <a:lnTo>
                    <a:pt x="5160" y="1737"/>
                  </a:lnTo>
                  <a:lnTo>
                    <a:pt x="5176" y="1741"/>
                  </a:lnTo>
                  <a:lnTo>
                    <a:pt x="5197" y="1745"/>
                  </a:lnTo>
                  <a:lnTo>
                    <a:pt x="5211" y="1749"/>
                  </a:lnTo>
                  <a:lnTo>
                    <a:pt x="5227" y="1752"/>
                  </a:lnTo>
                  <a:lnTo>
                    <a:pt x="5243" y="1757"/>
                  </a:lnTo>
                  <a:lnTo>
                    <a:pt x="5259" y="1761"/>
                  </a:lnTo>
                  <a:lnTo>
                    <a:pt x="5280" y="1765"/>
                  </a:lnTo>
                  <a:lnTo>
                    <a:pt x="5295" y="1773"/>
                  </a:lnTo>
                  <a:lnTo>
                    <a:pt x="5311" y="1777"/>
                  </a:lnTo>
                  <a:lnTo>
                    <a:pt x="5327" y="1780"/>
                  </a:lnTo>
                  <a:lnTo>
                    <a:pt x="5338" y="1789"/>
                  </a:lnTo>
                  <a:lnTo>
                    <a:pt x="5354" y="1793"/>
                  </a:lnTo>
                  <a:lnTo>
                    <a:pt x="5370" y="1796"/>
                  </a:lnTo>
                  <a:lnTo>
                    <a:pt x="5386" y="1805"/>
                  </a:lnTo>
                  <a:lnTo>
                    <a:pt x="5402" y="1808"/>
                  </a:lnTo>
                  <a:lnTo>
                    <a:pt x="5417" y="1816"/>
                  </a:lnTo>
                  <a:lnTo>
                    <a:pt x="5433" y="1824"/>
                  </a:lnTo>
                  <a:lnTo>
                    <a:pt x="5445" y="1828"/>
                  </a:lnTo>
                  <a:lnTo>
                    <a:pt x="5461" y="1836"/>
                  </a:lnTo>
                  <a:lnTo>
                    <a:pt x="5477" y="1844"/>
                  </a:lnTo>
                  <a:lnTo>
                    <a:pt x="5489" y="1852"/>
                  </a:lnTo>
                  <a:lnTo>
                    <a:pt x="5505" y="1856"/>
                  </a:lnTo>
                  <a:lnTo>
                    <a:pt x="5521" y="1863"/>
                  </a:lnTo>
                  <a:lnTo>
                    <a:pt x="5537" y="1872"/>
                  </a:lnTo>
                  <a:lnTo>
                    <a:pt x="5549" y="1879"/>
                  </a:lnTo>
                  <a:lnTo>
                    <a:pt x="5565" y="1888"/>
                  </a:lnTo>
                  <a:lnTo>
                    <a:pt x="5580" y="1895"/>
                  </a:lnTo>
                  <a:lnTo>
                    <a:pt x="5592" y="1903"/>
                  </a:lnTo>
                  <a:lnTo>
                    <a:pt x="5607" y="1911"/>
                  </a:lnTo>
                  <a:lnTo>
                    <a:pt x="5623" y="1919"/>
                  </a:lnTo>
                  <a:lnTo>
                    <a:pt x="5639" y="1927"/>
                  </a:lnTo>
                  <a:lnTo>
                    <a:pt x="5651" y="1935"/>
                  </a:lnTo>
                  <a:lnTo>
                    <a:pt x="5667" y="1942"/>
                  </a:lnTo>
                  <a:lnTo>
                    <a:pt x="5683" y="1951"/>
                  </a:lnTo>
                  <a:lnTo>
                    <a:pt x="5695" y="1958"/>
                  </a:lnTo>
                  <a:lnTo>
                    <a:pt x="5711" y="1967"/>
                  </a:lnTo>
                  <a:lnTo>
                    <a:pt x="5727" y="1974"/>
                  </a:lnTo>
                  <a:lnTo>
                    <a:pt x="5739" y="1983"/>
                  </a:lnTo>
                  <a:lnTo>
                    <a:pt x="5755" y="1990"/>
                  </a:lnTo>
                  <a:lnTo>
                    <a:pt x="5766" y="2002"/>
                  </a:lnTo>
                  <a:lnTo>
                    <a:pt x="5782" y="2011"/>
                  </a:lnTo>
                  <a:lnTo>
                    <a:pt x="5798" y="2018"/>
                  </a:lnTo>
                  <a:lnTo>
                    <a:pt x="5810" y="2025"/>
                  </a:lnTo>
                  <a:lnTo>
                    <a:pt x="5825" y="2034"/>
                  </a:lnTo>
                  <a:lnTo>
                    <a:pt x="5838" y="2046"/>
                  </a:lnTo>
                  <a:lnTo>
                    <a:pt x="5853" y="2053"/>
                  </a:lnTo>
                  <a:lnTo>
                    <a:pt x="5865" y="2062"/>
                  </a:lnTo>
                  <a:lnTo>
                    <a:pt x="5880" y="2069"/>
                  </a:lnTo>
                  <a:lnTo>
                    <a:pt x="5896" y="2078"/>
                  </a:lnTo>
                  <a:lnTo>
                    <a:pt x="5908" y="2085"/>
                  </a:lnTo>
                  <a:lnTo>
                    <a:pt x="5924" y="2093"/>
                  </a:lnTo>
                  <a:lnTo>
                    <a:pt x="5940" y="2101"/>
                  </a:lnTo>
                  <a:lnTo>
                    <a:pt x="5952" y="2109"/>
                  </a:lnTo>
                  <a:lnTo>
                    <a:pt x="5968" y="2117"/>
                  </a:lnTo>
                  <a:lnTo>
                    <a:pt x="5984" y="2120"/>
                  </a:lnTo>
                  <a:lnTo>
                    <a:pt x="6000" y="2129"/>
                  </a:lnTo>
                  <a:lnTo>
                    <a:pt x="6016" y="2133"/>
                  </a:lnTo>
                  <a:lnTo>
                    <a:pt x="6031" y="2141"/>
                  </a:lnTo>
                  <a:lnTo>
                    <a:pt x="6047" y="2145"/>
                  </a:lnTo>
                  <a:lnTo>
                    <a:pt x="6063" y="2148"/>
                  </a:lnTo>
                  <a:lnTo>
                    <a:pt x="6079" y="2152"/>
                  </a:lnTo>
                  <a:lnTo>
                    <a:pt x="6095" y="2157"/>
                  </a:lnTo>
                  <a:lnTo>
                    <a:pt x="6114" y="2161"/>
                  </a:lnTo>
                  <a:lnTo>
                    <a:pt x="6130" y="2161"/>
                  </a:lnTo>
                  <a:lnTo>
                    <a:pt x="6146" y="2164"/>
                  </a:lnTo>
                  <a:lnTo>
                    <a:pt x="6166" y="2164"/>
                  </a:lnTo>
                  <a:lnTo>
                    <a:pt x="6181" y="2164"/>
                  </a:lnTo>
                  <a:lnTo>
                    <a:pt x="6202" y="2164"/>
                  </a:lnTo>
                  <a:lnTo>
                    <a:pt x="6221" y="2164"/>
                  </a:lnTo>
                  <a:lnTo>
                    <a:pt x="6241" y="2164"/>
                  </a:lnTo>
                  <a:lnTo>
                    <a:pt x="6261" y="2161"/>
                  </a:lnTo>
                  <a:lnTo>
                    <a:pt x="6280" y="2157"/>
                  </a:lnTo>
                  <a:lnTo>
                    <a:pt x="6301" y="2152"/>
                  </a:lnTo>
                  <a:lnTo>
                    <a:pt x="6320" y="2148"/>
                  </a:lnTo>
                  <a:lnTo>
                    <a:pt x="6336" y="2145"/>
                  </a:lnTo>
                  <a:lnTo>
                    <a:pt x="6352" y="2141"/>
                  </a:lnTo>
                  <a:lnTo>
                    <a:pt x="6368" y="2136"/>
                  </a:lnTo>
                  <a:lnTo>
                    <a:pt x="6387" y="2129"/>
                  </a:lnTo>
                  <a:lnTo>
                    <a:pt x="6403" y="2125"/>
                  </a:lnTo>
                  <a:lnTo>
                    <a:pt x="6419" y="2117"/>
                  </a:lnTo>
                  <a:lnTo>
                    <a:pt x="6435" y="2113"/>
                  </a:lnTo>
                  <a:lnTo>
                    <a:pt x="6451" y="2105"/>
                  </a:lnTo>
                  <a:lnTo>
                    <a:pt x="6466" y="2101"/>
                  </a:lnTo>
                  <a:lnTo>
                    <a:pt x="6486" y="2093"/>
                  </a:lnTo>
                  <a:lnTo>
                    <a:pt x="6502" y="2085"/>
                  </a:lnTo>
                  <a:lnTo>
                    <a:pt x="6518" y="2078"/>
                  </a:lnTo>
                  <a:lnTo>
                    <a:pt x="6534" y="2069"/>
                  </a:lnTo>
                  <a:lnTo>
                    <a:pt x="6549" y="2062"/>
                  </a:lnTo>
                  <a:lnTo>
                    <a:pt x="6565" y="2053"/>
                  </a:lnTo>
                  <a:lnTo>
                    <a:pt x="6581" y="2046"/>
                  </a:lnTo>
                  <a:lnTo>
                    <a:pt x="6597" y="2038"/>
                  </a:lnTo>
                  <a:lnTo>
                    <a:pt x="6613" y="2030"/>
                  </a:lnTo>
                  <a:lnTo>
                    <a:pt x="6625" y="2022"/>
                  </a:lnTo>
                  <a:lnTo>
                    <a:pt x="6641" y="2014"/>
                  </a:lnTo>
                  <a:lnTo>
                    <a:pt x="6657" y="2002"/>
                  </a:lnTo>
                  <a:lnTo>
                    <a:pt x="6672" y="1995"/>
                  </a:lnTo>
                  <a:lnTo>
                    <a:pt x="6688" y="1986"/>
                  </a:lnTo>
                  <a:lnTo>
                    <a:pt x="6700" y="1974"/>
                  </a:lnTo>
                  <a:lnTo>
                    <a:pt x="6716" y="1967"/>
                  </a:lnTo>
                  <a:lnTo>
                    <a:pt x="6732" y="1955"/>
                  </a:lnTo>
                  <a:lnTo>
                    <a:pt x="6744" y="1946"/>
                  </a:lnTo>
                  <a:lnTo>
                    <a:pt x="6760" y="1935"/>
                  </a:lnTo>
                  <a:lnTo>
                    <a:pt x="6776" y="1927"/>
                  </a:lnTo>
                  <a:lnTo>
                    <a:pt x="6787" y="1916"/>
                  </a:lnTo>
                  <a:lnTo>
                    <a:pt x="6803" y="1907"/>
                  </a:lnTo>
                  <a:lnTo>
                    <a:pt x="6815" y="1895"/>
                  </a:lnTo>
                  <a:lnTo>
                    <a:pt x="6827" y="1888"/>
                  </a:lnTo>
                  <a:lnTo>
                    <a:pt x="6843" y="1875"/>
                  </a:lnTo>
                  <a:lnTo>
                    <a:pt x="6854" y="1868"/>
                  </a:lnTo>
                  <a:lnTo>
                    <a:pt x="6866" y="1856"/>
                  </a:lnTo>
                  <a:lnTo>
                    <a:pt x="6878" y="1844"/>
                  </a:lnTo>
                  <a:lnTo>
                    <a:pt x="6890" y="1836"/>
                  </a:lnTo>
                  <a:lnTo>
                    <a:pt x="6902" y="1824"/>
                  </a:lnTo>
                  <a:lnTo>
                    <a:pt x="6914" y="1816"/>
                  </a:lnTo>
                  <a:lnTo>
                    <a:pt x="6926" y="1805"/>
                  </a:lnTo>
                  <a:lnTo>
                    <a:pt x="6933" y="1796"/>
                  </a:lnTo>
                  <a:lnTo>
                    <a:pt x="6945" y="1789"/>
                  </a:lnTo>
                  <a:lnTo>
                    <a:pt x="6957" y="1777"/>
                  </a:lnTo>
                  <a:lnTo>
                    <a:pt x="6970" y="1768"/>
                  </a:lnTo>
                  <a:lnTo>
                    <a:pt x="6981" y="1757"/>
                  </a:lnTo>
                  <a:lnTo>
                    <a:pt x="6997" y="1745"/>
                  </a:lnTo>
                  <a:lnTo>
                    <a:pt x="7009" y="1733"/>
                  </a:lnTo>
                  <a:lnTo>
                    <a:pt x="7025" y="1721"/>
                  </a:lnTo>
                  <a:lnTo>
                    <a:pt x="7040" y="1710"/>
                  </a:lnTo>
                  <a:lnTo>
                    <a:pt x="7056" y="1694"/>
                  </a:lnTo>
                  <a:lnTo>
                    <a:pt x="7072" y="1682"/>
                  </a:lnTo>
                  <a:lnTo>
                    <a:pt x="7088" y="1670"/>
                  </a:lnTo>
                  <a:lnTo>
                    <a:pt x="7104" y="1657"/>
                  </a:lnTo>
                  <a:lnTo>
                    <a:pt x="7120" y="1642"/>
                  </a:lnTo>
                  <a:lnTo>
                    <a:pt x="7135" y="1630"/>
                  </a:lnTo>
                  <a:lnTo>
                    <a:pt x="7155" y="1618"/>
                  </a:lnTo>
                  <a:lnTo>
                    <a:pt x="7171" y="1602"/>
                  </a:lnTo>
                  <a:lnTo>
                    <a:pt x="7187" y="1590"/>
                  </a:lnTo>
                  <a:lnTo>
                    <a:pt x="7202" y="1578"/>
                  </a:lnTo>
                  <a:lnTo>
                    <a:pt x="7218" y="1567"/>
                  </a:lnTo>
                  <a:lnTo>
                    <a:pt x="7234" y="1555"/>
                  </a:lnTo>
                  <a:lnTo>
                    <a:pt x="7255" y="1543"/>
                  </a:lnTo>
                  <a:lnTo>
                    <a:pt x="7271" y="1532"/>
                  </a:lnTo>
                  <a:lnTo>
                    <a:pt x="7282" y="1520"/>
                  </a:lnTo>
                  <a:lnTo>
                    <a:pt x="7297" y="1511"/>
                  </a:lnTo>
                  <a:lnTo>
                    <a:pt x="7313" y="1500"/>
                  </a:lnTo>
                  <a:lnTo>
                    <a:pt x="7329" y="1492"/>
                  </a:lnTo>
                  <a:lnTo>
                    <a:pt x="7341" y="1483"/>
                  </a:lnTo>
                  <a:lnTo>
                    <a:pt x="7357" y="1476"/>
                  </a:lnTo>
                  <a:lnTo>
                    <a:pt x="7369" y="1472"/>
                  </a:lnTo>
                  <a:lnTo>
                    <a:pt x="7380" y="1464"/>
                  </a:lnTo>
                  <a:lnTo>
                    <a:pt x="7393" y="1460"/>
                  </a:lnTo>
                  <a:lnTo>
                    <a:pt x="7401" y="1456"/>
                  </a:lnTo>
                  <a:lnTo>
                    <a:pt x="7412" y="1451"/>
                  </a:lnTo>
                  <a:lnTo>
                    <a:pt x="7420" y="1451"/>
                  </a:lnTo>
                  <a:lnTo>
                    <a:pt x="7428" y="1451"/>
                  </a:lnTo>
                  <a:lnTo>
                    <a:pt x="7436" y="1451"/>
                  </a:lnTo>
                  <a:lnTo>
                    <a:pt x="7440" y="1451"/>
                  </a:lnTo>
                  <a:lnTo>
                    <a:pt x="7448" y="1456"/>
                  </a:lnTo>
                  <a:lnTo>
                    <a:pt x="7452" y="1460"/>
                  </a:lnTo>
                  <a:lnTo>
                    <a:pt x="7460" y="1467"/>
                  </a:lnTo>
                  <a:lnTo>
                    <a:pt x="7464" y="1476"/>
                  </a:lnTo>
                  <a:lnTo>
                    <a:pt x="7464" y="1483"/>
                  </a:lnTo>
                  <a:lnTo>
                    <a:pt x="7468" y="1492"/>
                  </a:lnTo>
                  <a:lnTo>
                    <a:pt x="7468" y="1504"/>
                  </a:lnTo>
                  <a:lnTo>
                    <a:pt x="7468" y="1511"/>
                  </a:lnTo>
                  <a:lnTo>
                    <a:pt x="7464" y="1523"/>
                  </a:lnTo>
                  <a:lnTo>
                    <a:pt x="7464" y="1535"/>
                  </a:lnTo>
                  <a:lnTo>
                    <a:pt x="7460" y="1546"/>
                  </a:lnTo>
                  <a:lnTo>
                    <a:pt x="7456" y="1559"/>
                  </a:lnTo>
                  <a:lnTo>
                    <a:pt x="7452" y="1571"/>
                  </a:lnTo>
                  <a:lnTo>
                    <a:pt x="7448" y="1587"/>
                  </a:lnTo>
                  <a:lnTo>
                    <a:pt x="7444" y="1599"/>
                  </a:lnTo>
                  <a:lnTo>
                    <a:pt x="7436" y="1610"/>
                  </a:lnTo>
                  <a:lnTo>
                    <a:pt x="7433" y="1626"/>
                  </a:lnTo>
                  <a:lnTo>
                    <a:pt x="7424" y="1638"/>
                  </a:lnTo>
                  <a:lnTo>
                    <a:pt x="7417" y="1654"/>
                  </a:lnTo>
                  <a:lnTo>
                    <a:pt x="7408" y="1670"/>
                  </a:lnTo>
                  <a:lnTo>
                    <a:pt x="7401" y="1682"/>
                  </a:lnTo>
                  <a:lnTo>
                    <a:pt x="7393" y="1697"/>
                  </a:lnTo>
                  <a:lnTo>
                    <a:pt x="7385" y="1710"/>
                  </a:lnTo>
                  <a:lnTo>
                    <a:pt x="7377" y="1725"/>
                  </a:lnTo>
                  <a:lnTo>
                    <a:pt x="7369" y="1737"/>
                  </a:lnTo>
                  <a:lnTo>
                    <a:pt x="7361" y="1749"/>
                  </a:lnTo>
                  <a:lnTo>
                    <a:pt x="7350" y="1761"/>
                  </a:lnTo>
                  <a:lnTo>
                    <a:pt x="7341" y="1773"/>
                  </a:lnTo>
                  <a:lnTo>
                    <a:pt x="7334" y="1784"/>
                  </a:lnTo>
                  <a:lnTo>
                    <a:pt x="7325" y="1796"/>
                  </a:lnTo>
                  <a:lnTo>
                    <a:pt x="7317" y="1808"/>
                  </a:lnTo>
                  <a:lnTo>
                    <a:pt x="7313" y="1816"/>
                  </a:lnTo>
                  <a:lnTo>
                    <a:pt x="7306" y="1828"/>
                  </a:lnTo>
                  <a:lnTo>
                    <a:pt x="7297" y="1836"/>
                  </a:lnTo>
                  <a:lnTo>
                    <a:pt x="7294" y="1844"/>
                  </a:lnTo>
                  <a:lnTo>
                    <a:pt x="7290" y="1852"/>
                  </a:lnTo>
                  <a:lnTo>
                    <a:pt x="7282" y="1856"/>
                  </a:lnTo>
                  <a:lnTo>
                    <a:pt x="7278" y="1860"/>
                  </a:lnTo>
                  <a:lnTo>
                    <a:pt x="7274" y="1863"/>
                  </a:lnTo>
                  <a:lnTo>
                    <a:pt x="7274" y="1868"/>
                  </a:lnTo>
                  <a:lnTo>
                    <a:pt x="7271" y="1868"/>
                  </a:lnTo>
                  <a:lnTo>
                    <a:pt x="6586" y="2374"/>
                  </a:lnTo>
                  <a:lnTo>
                    <a:pt x="8200" y="3210"/>
                  </a:lnTo>
                  <a:lnTo>
                    <a:pt x="9917" y="4080"/>
                  </a:lnTo>
                  <a:lnTo>
                    <a:pt x="9922" y="4080"/>
                  </a:lnTo>
                  <a:lnTo>
                    <a:pt x="9926" y="4080"/>
                  </a:lnTo>
                  <a:lnTo>
                    <a:pt x="9929" y="4080"/>
                  </a:lnTo>
                  <a:lnTo>
                    <a:pt x="9938" y="4080"/>
                  </a:lnTo>
                  <a:lnTo>
                    <a:pt x="9942" y="4084"/>
                  </a:lnTo>
                  <a:lnTo>
                    <a:pt x="9949" y="4084"/>
                  </a:lnTo>
                  <a:lnTo>
                    <a:pt x="9954" y="4084"/>
                  </a:lnTo>
                  <a:lnTo>
                    <a:pt x="9961" y="4084"/>
                  </a:lnTo>
                  <a:lnTo>
                    <a:pt x="9973" y="4084"/>
                  </a:lnTo>
                  <a:lnTo>
                    <a:pt x="9981" y="4088"/>
                  </a:lnTo>
                  <a:lnTo>
                    <a:pt x="9989" y="4088"/>
                  </a:lnTo>
                  <a:lnTo>
                    <a:pt x="10001" y="4088"/>
                  </a:lnTo>
                  <a:lnTo>
                    <a:pt x="10012" y="4088"/>
                  </a:lnTo>
                  <a:lnTo>
                    <a:pt x="10024" y="4088"/>
                  </a:lnTo>
                  <a:lnTo>
                    <a:pt x="10037" y="4088"/>
                  </a:lnTo>
                  <a:lnTo>
                    <a:pt x="10049" y="4088"/>
                  </a:lnTo>
                  <a:lnTo>
                    <a:pt x="10060" y="4088"/>
                  </a:lnTo>
                  <a:lnTo>
                    <a:pt x="10076" y="4088"/>
                  </a:lnTo>
                  <a:lnTo>
                    <a:pt x="10088" y="4088"/>
                  </a:lnTo>
                  <a:lnTo>
                    <a:pt x="10104" y="4088"/>
                  </a:lnTo>
                  <a:lnTo>
                    <a:pt x="10116" y="4084"/>
                  </a:lnTo>
                  <a:lnTo>
                    <a:pt x="10132" y="4084"/>
                  </a:lnTo>
                  <a:lnTo>
                    <a:pt x="10147" y="4084"/>
                  </a:lnTo>
                  <a:lnTo>
                    <a:pt x="10160" y="4080"/>
                  </a:lnTo>
                  <a:lnTo>
                    <a:pt x="10175" y="4076"/>
                  </a:lnTo>
                  <a:lnTo>
                    <a:pt x="10191" y="4076"/>
                  </a:lnTo>
                  <a:lnTo>
                    <a:pt x="10207" y="4072"/>
                  </a:lnTo>
                  <a:lnTo>
                    <a:pt x="10223" y="4068"/>
                  </a:lnTo>
                  <a:lnTo>
                    <a:pt x="10239" y="4064"/>
                  </a:lnTo>
                  <a:lnTo>
                    <a:pt x="10255" y="4060"/>
                  </a:lnTo>
                  <a:lnTo>
                    <a:pt x="10270" y="4052"/>
                  </a:lnTo>
                  <a:lnTo>
                    <a:pt x="10286" y="4048"/>
                  </a:lnTo>
                  <a:lnTo>
                    <a:pt x="10297" y="4041"/>
                  </a:lnTo>
                  <a:lnTo>
                    <a:pt x="10313" y="4036"/>
                  </a:lnTo>
                  <a:lnTo>
                    <a:pt x="10329" y="4029"/>
                  </a:lnTo>
                  <a:lnTo>
                    <a:pt x="10345" y="4020"/>
                  </a:lnTo>
                  <a:lnTo>
                    <a:pt x="10361" y="4013"/>
                  </a:lnTo>
                  <a:lnTo>
                    <a:pt x="10373" y="4001"/>
                  </a:lnTo>
                  <a:lnTo>
                    <a:pt x="10389" y="3993"/>
                  </a:lnTo>
                  <a:lnTo>
                    <a:pt x="10405" y="3981"/>
                  </a:lnTo>
                  <a:lnTo>
                    <a:pt x="10417" y="3969"/>
                  </a:lnTo>
                  <a:lnTo>
                    <a:pt x="10433" y="3957"/>
                  </a:lnTo>
                  <a:lnTo>
                    <a:pt x="10448" y="3941"/>
                  </a:lnTo>
                  <a:lnTo>
                    <a:pt x="10464" y="3930"/>
                  </a:lnTo>
                  <a:lnTo>
                    <a:pt x="10480" y="3914"/>
                  </a:lnTo>
                  <a:lnTo>
                    <a:pt x="10496" y="3898"/>
                  </a:lnTo>
                  <a:lnTo>
                    <a:pt x="10512" y="3882"/>
                  </a:lnTo>
                  <a:lnTo>
                    <a:pt x="10531" y="3863"/>
                  </a:lnTo>
                  <a:lnTo>
                    <a:pt x="10547" y="3847"/>
                  </a:lnTo>
                  <a:lnTo>
                    <a:pt x="10563" y="3826"/>
                  </a:lnTo>
                  <a:lnTo>
                    <a:pt x="10579" y="3807"/>
                  </a:lnTo>
                  <a:lnTo>
                    <a:pt x="10595" y="3787"/>
                  </a:lnTo>
                  <a:lnTo>
                    <a:pt x="10614" y="3768"/>
                  </a:lnTo>
                  <a:lnTo>
                    <a:pt x="10630" y="3747"/>
                  </a:lnTo>
                  <a:lnTo>
                    <a:pt x="10646" y="3728"/>
                  </a:lnTo>
                  <a:lnTo>
                    <a:pt x="10662" y="3708"/>
                  </a:lnTo>
                  <a:lnTo>
                    <a:pt x="10678" y="3684"/>
                  </a:lnTo>
                  <a:lnTo>
                    <a:pt x="10693" y="3664"/>
                  </a:lnTo>
                  <a:lnTo>
                    <a:pt x="10706" y="3645"/>
                  </a:lnTo>
                  <a:lnTo>
                    <a:pt x="10721" y="3620"/>
                  </a:lnTo>
                  <a:lnTo>
                    <a:pt x="10734" y="3601"/>
                  </a:lnTo>
                  <a:lnTo>
                    <a:pt x="10749" y="3578"/>
                  </a:lnTo>
                  <a:lnTo>
                    <a:pt x="10760" y="3557"/>
                  </a:lnTo>
                  <a:lnTo>
                    <a:pt x="10773" y="3538"/>
                  </a:lnTo>
                  <a:lnTo>
                    <a:pt x="10785" y="3514"/>
                  </a:lnTo>
                  <a:lnTo>
                    <a:pt x="10797" y="3494"/>
                  </a:lnTo>
                  <a:lnTo>
                    <a:pt x="10808" y="3474"/>
                  </a:lnTo>
                  <a:lnTo>
                    <a:pt x="10816" y="3455"/>
                  </a:lnTo>
                  <a:lnTo>
                    <a:pt x="10824" y="3435"/>
                  </a:lnTo>
                  <a:lnTo>
                    <a:pt x="10832" y="3416"/>
                  </a:lnTo>
                  <a:lnTo>
                    <a:pt x="10840" y="3395"/>
                  </a:lnTo>
                  <a:lnTo>
                    <a:pt x="10848" y="3379"/>
                  </a:lnTo>
                  <a:lnTo>
                    <a:pt x="10852" y="3360"/>
                  </a:lnTo>
                  <a:lnTo>
                    <a:pt x="10856" y="3344"/>
                  </a:lnTo>
                  <a:lnTo>
                    <a:pt x="10860" y="3328"/>
                  </a:lnTo>
                  <a:lnTo>
                    <a:pt x="10860" y="3312"/>
                  </a:lnTo>
                  <a:lnTo>
                    <a:pt x="10864" y="3296"/>
                  </a:lnTo>
                  <a:lnTo>
                    <a:pt x="10864" y="3280"/>
                  </a:lnTo>
                  <a:lnTo>
                    <a:pt x="10860" y="3268"/>
                  </a:lnTo>
                  <a:lnTo>
                    <a:pt x="10860" y="3252"/>
                  </a:lnTo>
                  <a:lnTo>
                    <a:pt x="10856" y="3241"/>
                  </a:lnTo>
                  <a:lnTo>
                    <a:pt x="10856" y="3229"/>
                  </a:lnTo>
                  <a:lnTo>
                    <a:pt x="10852" y="3217"/>
                  </a:lnTo>
                  <a:lnTo>
                    <a:pt x="10848" y="3201"/>
                  </a:lnTo>
                  <a:lnTo>
                    <a:pt x="10844" y="3189"/>
                  </a:lnTo>
                  <a:lnTo>
                    <a:pt x="10840" y="3178"/>
                  </a:lnTo>
                  <a:lnTo>
                    <a:pt x="10836" y="3166"/>
                  </a:lnTo>
                  <a:lnTo>
                    <a:pt x="10832" y="3154"/>
                  </a:lnTo>
                  <a:lnTo>
                    <a:pt x="10829" y="3142"/>
                  </a:lnTo>
                  <a:lnTo>
                    <a:pt x="10824" y="3130"/>
                  </a:lnTo>
                  <a:lnTo>
                    <a:pt x="10820" y="3118"/>
                  </a:lnTo>
                  <a:lnTo>
                    <a:pt x="10816" y="3106"/>
                  </a:lnTo>
                  <a:lnTo>
                    <a:pt x="10813" y="3094"/>
                  </a:lnTo>
                  <a:lnTo>
                    <a:pt x="10808" y="3083"/>
                  </a:lnTo>
                  <a:lnTo>
                    <a:pt x="10804" y="3071"/>
                  </a:lnTo>
                  <a:lnTo>
                    <a:pt x="10801" y="3059"/>
                  </a:lnTo>
                  <a:lnTo>
                    <a:pt x="10792" y="3047"/>
                  </a:lnTo>
                  <a:lnTo>
                    <a:pt x="10788" y="3035"/>
                  </a:lnTo>
                  <a:lnTo>
                    <a:pt x="10785" y="3023"/>
                  </a:lnTo>
                  <a:lnTo>
                    <a:pt x="10781" y="3015"/>
                  </a:lnTo>
                  <a:lnTo>
                    <a:pt x="10776" y="3004"/>
                  </a:lnTo>
                  <a:lnTo>
                    <a:pt x="10769" y="2992"/>
                  </a:lnTo>
                  <a:lnTo>
                    <a:pt x="10765" y="2979"/>
                  </a:lnTo>
                  <a:lnTo>
                    <a:pt x="10760" y="2967"/>
                  </a:lnTo>
                  <a:lnTo>
                    <a:pt x="10757" y="2956"/>
                  </a:lnTo>
                  <a:lnTo>
                    <a:pt x="10753" y="2944"/>
                  </a:lnTo>
                  <a:lnTo>
                    <a:pt x="10749" y="2932"/>
                  </a:lnTo>
                  <a:lnTo>
                    <a:pt x="10745" y="2921"/>
                  </a:lnTo>
                  <a:lnTo>
                    <a:pt x="10741" y="2909"/>
                  </a:lnTo>
                  <a:lnTo>
                    <a:pt x="10737" y="2897"/>
                  </a:lnTo>
                  <a:lnTo>
                    <a:pt x="10734" y="2884"/>
                  </a:lnTo>
                  <a:lnTo>
                    <a:pt x="10734" y="2872"/>
                  </a:lnTo>
                  <a:lnTo>
                    <a:pt x="10729" y="2861"/>
                  </a:lnTo>
                  <a:lnTo>
                    <a:pt x="10725" y="2849"/>
                  </a:lnTo>
                  <a:lnTo>
                    <a:pt x="10725" y="2837"/>
                  </a:lnTo>
                  <a:lnTo>
                    <a:pt x="10721" y="2826"/>
                  </a:lnTo>
                  <a:lnTo>
                    <a:pt x="10721" y="2810"/>
                  </a:lnTo>
                  <a:lnTo>
                    <a:pt x="10718" y="2798"/>
                  </a:lnTo>
                  <a:lnTo>
                    <a:pt x="10718" y="2786"/>
                  </a:lnTo>
                  <a:lnTo>
                    <a:pt x="10718" y="2778"/>
                  </a:lnTo>
                  <a:lnTo>
                    <a:pt x="10718" y="2774"/>
                  </a:lnTo>
                  <a:lnTo>
                    <a:pt x="10718" y="2766"/>
                  </a:lnTo>
                  <a:lnTo>
                    <a:pt x="10718" y="2758"/>
                  </a:lnTo>
                  <a:lnTo>
                    <a:pt x="10718" y="2750"/>
                  </a:lnTo>
                  <a:lnTo>
                    <a:pt x="10718" y="2742"/>
                  </a:lnTo>
                  <a:lnTo>
                    <a:pt x="10718" y="2734"/>
                  </a:lnTo>
                  <a:lnTo>
                    <a:pt x="10718" y="2726"/>
                  </a:lnTo>
                  <a:lnTo>
                    <a:pt x="10721" y="2719"/>
                  </a:lnTo>
                  <a:lnTo>
                    <a:pt x="10721" y="2710"/>
                  </a:lnTo>
                  <a:lnTo>
                    <a:pt x="10721" y="2703"/>
                  </a:lnTo>
                  <a:lnTo>
                    <a:pt x="10725" y="2694"/>
                  </a:lnTo>
                  <a:lnTo>
                    <a:pt x="10725" y="2687"/>
                  </a:lnTo>
                  <a:lnTo>
                    <a:pt x="10729" y="2679"/>
                  </a:lnTo>
                  <a:lnTo>
                    <a:pt x="10734" y="2671"/>
                  </a:lnTo>
                  <a:lnTo>
                    <a:pt x="10737" y="2659"/>
                  </a:lnTo>
                  <a:lnTo>
                    <a:pt x="10737" y="2652"/>
                  </a:lnTo>
                  <a:lnTo>
                    <a:pt x="10741" y="2643"/>
                  </a:lnTo>
                  <a:lnTo>
                    <a:pt x="10745" y="2636"/>
                  </a:lnTo>
                  <a:lnTo>
                    <a:pt x="10753" y="2627"/>
                  </a:lnTo>
                  <a:lnTo>
                    <a:pt x="10757" y="2620"/>
                  </a:lnTo>
                  <a:lnTo>
                    <a:pt x="10760" y="2611"/>
                  </a:lnTo>
                  <a:lnTo>
                    <a:pt x="10769" y="2604"/>
                  </a:lnTo>
                  <a:lnTo>
                    <a:pt x="10773" y="2596"/>
                  </a:lnTo>
                  <a:lnTo>
                    <a:pt x="10781" y="2588"/>
                  </a:lnTo>
                  <a:lnTo>
                    <a:pt x="10788" y="2583"/>
                  </a:lnTo>
                  <a:lnTo>
                    <a:pt x="10797" y="2576"/>
                  </a:lnTo>
                  <a:lnTo>
                    <a:pt x="10804" y="2568"/>
                  </a:lnTo>
                  <a:lnTo>
                    <a:pt x="10813" y="2564"/>
                  </a:lnTo>
                  <a:lnTo>
                    <a:pt x="10820" y="2557"/>
                  </a:lnTo>
                  <a:lnTo>
                    <a:pt x="10829" y="2552"/>
                  </a:lnTo>
                  <a:lnTo>
                    <a:pt x="10840" y="2548"/>
                  </a:lnTo>
                  <a:lnTo>
                    <a:pt x="10852" y="2544"/>
                  </a:lnTo>
                  <a:lnTo>
                    <a:pt x="10864" y="2541"/>
                  </a:lnTo>
                  <a:lnTo>
                    <a:pt x="10876" y="2536"/>
                  </a:lnTo>
                  <a:lnTo>
                    <a:pt x="10887" y="2532"/>
                  </a:lnTo>
                  <a:lnTo>
                    <a:pt x="10899" y="2529"/>
                  </a:lnTo>
                  <a:lnTo>
                    <a:pt x="10911" y="2529"/>
                  </a:lnTo>
                  <a:lnTo>
                    <a:pt x="10927" y="2529"/>
                  </a:lnTo>
                  <a:lnTo>
                    <a:pt x="10943" y="2525"/>
                  </a:lnTo>
                  <a:lnTo>
                    <a:pt x="10959" y="2525"/>
                  </a:lnTo>
                  <a:lnTo>
                    <a:pt x="10970" y="2529"/>
                  </a:lnTo>
                  <a:lnTo>
                    <a:pt x="10986" y="2529"/>
                  </a:lnTo>
                  <a:lnTo>
                    <a:pt x="10998" y="2529"/>
                  </a:lnTo>
                  <a:lnTo>
                    <a:pt x="11014" y="2532"/>
                  </a:lnTo>
                  <a:lnTo>
                    <a:pt x="11026" y="2536"/>
                  </a:lnTo>
                  <a:lnTo>
                    <a:pt x="11038" y="2541"/>
                  </a:lnTo>
                  <a:lnTo>
                    <a:pt x="11054" y="2544"/>
                  </a:lnTo>
                  <a:lnTo>
                    <a:pt x="11065" y="2548"/>
                  </a:lnTo>
                  <a:lnTo>
                    <a:pt x="11074" y="2557"/>
                  </a:lnTo>
                  <a:lnTo>
                    <a:pt x="11086" y="2560"/>
                  </a:lnTo>
                  <a:lnTo>
                    <a:pt x="11097" y="2568"/>
                  </a:lnTo>
                  <a:lnTo>
                    <a:pt x="11109" y="2576"/>
                  </a:lnTo>
                  <a:lnTo>
                    <a:pt x="11117" y="2580"/>
                  </a:lnTo>
                  <a:lnTo>
                    <a:pt x="11128" y="2588"/>
                  </a:lnTo>
                  <a:lnTo>
                    <a:pt x="11137" y="2596"/>
                  </a:lnTo>
                  <a:lnTo>
                    <a:pt x="11144" y="2604"/>
                  </a:lnTo>
                  <a:lnTo>
                    <a:pt x="11156" y="2611"/>
                  </a:lnTo>
                  <a:lnTo>
                    <a:pt x="11165" y="2620"/>
                  </a:lnTo>
                  <a:lnTo>
                    <a:pt x="11172" y="2627"/>
                  </a:lnTo>
                  <a:lnTo>
                    <a:pt x="11181" y="2636"/>
                  </a:lnTo>
                  <a:lnTo>
                    <a:pt x="11184" y="2643"/>
                  </a:lnTo>
                  <a:lnTo>
                    <a:pt x="11192" y="2652"/>
                  </a:lnTo>
                  <a:lnTo>
                    <a:pt x="11200" y="2659"/>
                  </a:lnTo>
                  <a:lnTo>
                    <a:pt x="11204" y="2667"/>
                  </a:lnTo>
                  <a:lnTo>
                    <a:pt x="11212" y="2675"/>
                  </a:lnTo>
                  <a:lnTo>
                    <a:pt x="11216" y="2683"/>
                  </a:lnTo>
                  <a:lnTo>
                    <a:pt x="11220" y="2691"/>
                  </a:lnTo>
                  <a:lnTo>
                    <a:pt x="11224" y="2699"/>
                  </a:lnTo>
                  <a:lnTo>
                    <a:pt x="11228" y="2703"/>
                  </a:lnTo>
                  <a:lnTo>
                    <a:pt x="11232" y="2710"/>
                  </a:lnTo>
                  <a:lnTo>
                    <a:pt x="11236" y="2715"/>
                  </a:lnTo>
                  <a:lnTo>
                    <a:pt x="11239" y="2722"/>
                  </a:lnTo>
                  <a:lnTo>
                    <a:pt x="11244" y="2726"/>
                  </a:lnTo>
                  <a:lnTo>
                    <a:pt x="11244" y="2731"/>
                  </a:lnTo>
                  <a:lnTo>
                    <a:pt x="11248" y="2734"/>
                  </a:lnTo>
                  <a:lnTo>
                    <a:pt x="11248" y="2738"/>
                  </a:lnTo>
                  <a:lnTo>
                    <a:pt x="11251" y="2742"/>
                  </a:lnTo>
                  <a:lnTo>
                    <a:pt x="11260" y="2766"/>
                  </a:lnTo>
                  <a:lnTo>
                    <a:pt x="11264" y="2786"/>
                  </a:lnTo>
                  <a:lnTo>
                    <a:pt x="11271" y="2805"/>
                  </a:lnTo>
                  <a:lnTo>
                    <a:pt x="11279" y="2826"/>
                  </a:lnTo>
                  <a:lnTo>
                    <a:pt x="11283" y="2845"/>
                  </a:lnTo>
                  <a:lnTo>
                    <a:pt x="11292" y="2865"/>
                  </a:lnTo>
                  <a:lnTo>
                    <a:pt x="11299" y="2888"/>
                  </a:lnTo>
                  <a:lnTo>
                    <a:pt x="11303" y="2909"/>
                  </a:lnTo>
                  <a:lnTo>
                    <a:pt x="11311" y="2928"/>
                  </a:lnTo>
                  <a:lnTo>
                    <a:pt x="11315" y="2948"/>
                  </a:lnTo>
                  <a:lnTo>
                    <a:pt x="11319" y="2972"/>
                  </a:lnTo>
                  <a:lnTo>
                    <a:pt x="11323" y="2992"/>
                  </a:lnTo>
                  <a:lnTo>
                    <a:pt x="11331" y="3011"/>
                  </a:lnTo>
                  <a:lnTo>
                    <a:pt x="11334" y="3035"/>
                  </a:lnTo>
                  <a:lnTo>
                    <a:pt x="11339" y="3055"/>
                  </a:lnTo>
                  <a:lnTo>
                    <a:pt x="11343" y="3075"/>
                  </a:lnTo>
                  <a:lnTo>
                    <a:pt x="11343" y="3099"/>
                  </a:lnTo>
                  <a:lnTo>
                    <a:pt x="11347" y="3118"/>
                  </a:lnTo>
                  <a:lnTo>
                    <a:pt x="11347" y="3138"/>
                  </a:lnTo>
                  <a:lnTo>
                    <a:pt x="11350" y="3162"/>
                  </a:lnTo>
                  <a:lnTo>
                    <a:pt x="11350" y="3182"/>
                  </a:lnTo>
                  <a:lnTo>
                    <a:pt x="11350" y="3201"/>
                  </a:lnTo>
                  <a:lnTo>
                    <a:pt x="11350" y="3225"/>
                  </a:lnTo>
                  <a:lnTo>
                    <a:pt x="11350" y="3245"/>
                  </a:lnTo>
                  <a:lnTo>
                    <a:pt x="11347" y="3268"/>
                  </a:lnTo>
                  <a:lnTo>
                    <a:pt x="11347" y="3289"/>
                  </a:lnTo>
                  <a:lnTo>
                    <a:pt x="11343" y="3308"/>
                  </a:lnTo>
                  <a:lnTo>
                    <a:pt x="11339" y="3332"/>
                  </a:lnTo>
                  <a:lnTo>
                    <a:pt x="11334" y="3351"/>
                  </a:lnTo>
                  <a:lnTo>
                    <a:pt x="11331" y="3372"/>
                  </a:lnTo>
                  <a:lnTo>
                    <a:pt x="11323" y="3395"/>
                  </a:lnTo>
                  <a:lnTo>
                    <a:pt x="11319" y="3416"/>
                  </a:lnTo>
                  <a:lnTo>
                    <a:pt x="11311" y="3435"/>
                  </a:lnTo>
                  <a:lnTo>
                    <a:pt x="11303" y="3458"/>
                  </a:lnTo>
                  <a:lnTo>
                    <a:pt x="11292" y="3478"/>
                  </a:lnTo>
                  <a:lnTo>
                    <a:pt x="11283" y="3498"/>
                  </a:lnTo>
                  <a:lnTo>
                    <a:pt x="11271" y="3522"/>
                  </a:lnTo>
                  <a:lnTo>
                    <a:pt x="11260" y="3541"/>
                  </a:lnTo>
                  <a:lnTo>
                    <a:pt x="11244" y="3562"/>
                  </a:lnTo>
                  <a:lnTo>
                    <a:pt x="11228" y="3581"/>
                  </a:lnTo>
                  <a:lnTo>
                    <a:pt x="11220" y="3597"/>
                  </a:lnTo>
                  <a:lnTo>
                    <a:pt x="11204" y="3613"/>
                  </a:lnTo>
                  <a:lnTo>
                    <a:pt x="11192" y="3629"/>
                  </a:lnTo>
                  <a:lnTo>
                    <a:pt x="11176" y="3645"/>
                  </a:lnTo>
                  <a:lnTo>
                    <a:pt x="11156" y="3661"/>
                  </a:lnTo>
                  <a:lnTo>
                    <a:pt x="11137" y="3676"/>
                  </a:lnTo>
                  <a:lnTo>
                    <a:pt x="11121" y="3692"/>
                  </a:lnTo>
                  <a:lnTo>
                    <a:pt x="11097" y="3712"/>
                  </a:lnTo>
                  <a:lnTo>
                    <a:pt x="11077" y="3728"/>
                  </a:lnTo>
                  <a:lnTo>
                    <a:pt x="11054" y="3747"/>
                  </a:lnTo>
                  <a:lnTo>
                    <a:pt x="11030" y="3763"/>
                  </a:lnTo>
                  <a:lnTo>
                    <a:pt x="11010" y="3784"/>
                  </a:lnTo>
                  <a:lnTo>
                    <a:pt x="10986" y="3803"/>
                  </a:lnTo>
                  <a:lnTo>
                    <a:pt x="10963" y="3819"/>
                  </a:lnTo>
                  <a:lnTo>
                    <a:pt x="10938" y="3839"/>
                  </a:lnTo>
                  <a:lnTo>
                    <a:pt x="10915" y="3858"/>
                  </a:lnTo>
                  <a:lnTo>
                    <a:pt x="10892" y="3879"/>
                  </a:lnTo>
                  <a:lnTo>
                    <a:pt x="10868" y="3893"/>
                  </a:lnTo>
                  <a:lnTo>
                    <a:pt x="10844" y="3914"/>
                  </a:lnTo>
                  <a:lnTo>
                    <a:pt x="10820" y="3934"/>
                  </a:lnTo>
                  <a:lnTo>
                    <a:pt x="10801" y="3953"/>
                  </a:lnTo>
                  <a:lnTo>
                    <a:pt x="10776" y="3969"/>
                  </a:lnTo>
                  <a:lnTo>
                    <a:pt x="10757" y="3988"/>
                  </a:lnTo>
                  <a:lnTo>
                    <a:pt x="10741" y="4009"/>
                  </a:lnTo>
                  <a:lnTo>
                    <a:pt x="10721" y="4025"/>
                  </a:lnTo>
                  <a:lnTo>
                    <a:pt x="10706" y="4044"/>
                  </a:lnTo>
                  <a:lnTo>
                    <a:pt x="10690" y="4060"/>
                  </a:lnTo>
                  <a:lnTo>
                    <a:pt x="10678" y="4080"/>
                  </a:lnTo>
                  <a:lnTo>
                    <a:pt x="10665" y="4096"/>
                  </a:lnTo>
                  <a:lnTo>
                    <a:pt x="10658" y="4111"/>
                  </a:lnTo>
                  <a:lnTo>
                    <a:pt x="10650" y="4127"/>
                  </a:lnTo>
                  <a:lnTo>
                    <a:pt x="10642" y="4143"/>
                  </a:lnTo>
                  <a:lnTo>
                    <a:pt x="10638" y="4159"/>
                  </a:lnTo>
                  <a:lnTo>
                    <a:pt x="10638" y="4175"/>
                  </a:lnTo>
                  <a:lnTo>
                    <a:pt x="10638" y="4187"/>
                  </a:lnTo>
                  <a:lnTo>
                    <a:pt x="10646" y="4203"/>
                  </a:lnTo>
                  <a:lnTo>
                    <a:pt x="10650" y="4215"/>
                  </a:lnTo>
                  <a:lnTo>
                    <a:pt x="10662" y="4226"/>
                  </a:lnTo>
                  <a:lnTo>
                    <a:pt x="10674" y="4238"/>
                  </a:lnTo>
                  <a:lnTo>
                    <a:pt x="10690" y="4250"/>
                  </a:lnTo>
                  <a:lnTo>
                    <a:pt x="10734" y="4274"/>
                  </a:lnTo>
                  <a:lnTo>
                    <a:pt x="10776" y="4298"/>
                  </a:lnTo>
                  <a:lnTo>
                    <a:pt x="10820" y="4317"/>
                  </a:lnTo>
                  <a:lnTo>
                    <a:pt x="10871" y="4342"/>
                  </a:lnTo>
                  <a:lnTo>
                    <a:pt x="10924" y="4361"/>
                  </a:lnTo>
                  <a:lnTo>
                    <a:pt x="10975" y="4381"/>
                  </a:lnTo>
                  <a:lnTo>
                    <a:pt x="11030" y="4397"/>
                  </a:lnTo>
                  <a:lnTo>
                    <a:pt x="11086" y="4416"/>
                  </a:lnTo>
                  <a:lnTo>
                    <a:pt x="11144" y="4432"/>
                  </a:lnTo>
                  <a:lnTo>
                    <a:pt x="11204" y="4448"/>
                  </a:lnTo>
                  <a:lnTo>
                    <a:pt x="11264" y="4464"/>
                  </a:lnTo>
                  <a:lnTo>
                    <a:pt x="11327" y="4480"/>
                  </a:lnTo>
                  <a:lnTo>
                    <a:pt x="11390" y="4492"/>
                  </a:lnTo>
                  <a:lnTo>
                    <a:pt x="11454" y="4507"/>
                  </a:lnTo>
                  <a:lnTo>
                    <a:pt x="11517" y="4520"/>
                  </a:lnTo>
                  <a:lnTo>
                    <a:pt x="11580" y="4531"/>
                  </a:lnTo>
                  <a:lnTo>
                    <a:pt x="11644" y="4543"/>
                  </a:lnTo>
                  <a:lnTo>
                    <a:pt x="11707" y="4551"/>
                  </a:lnTo>
                  <a:lnTo>
                    <a:pt x="11770" y="4562"/>
                  </a:lnTo>
                  <a:lnTo>
                    <a:pt x="11834" y="4571"/>
                  </a:lnTo>
                  <a:lnTo>
                    <a:pt x="11897" y="4583"/>
                  </a:lnTo>
                  <a:lnTo>
                    <a:pt x="11956" y="4590"/>
                  </a:lnTo>
                  <a:lnTo>
                    <a:pt x="12015" y="4599"/>
                  </a:lnTo>
                  <a:lnTo>
                    <a:pt x="12075" y="4603"/>
                  </a:lnTo>
                  <a:lnTo>
                    <a:pt x="12130" y="4610"/>
                  </a:lnTo>
                  <a:lnTo>
                    <a:pt x="12186" y="4618"/>
                  </a:lnTo>
                  <a:lnTo>
                    <a:pt x="12237" y="4622"/>
                  </a:lnTo>
                  <a:lnTo>
                    <a:pt x="12288" y="4626"/>
                  </a:lnTo>
                  <a:lnTo>
                    <a:pt x="12336" y="4630"/>
                  </a:lnTo>
                  <a:lnTo>
                    <a:pt x="12383" y="4634"/>
                  </a:lnTo>
                  <a:lnTo>
                    <a:pt x="12427" y="4638"/>
                  </a:lnTo>
                  <a:lnTo>
                    <a:pt x="12466" y="4642"/>
                  </a:lnTo>
                  <a:lnTo>
                    <a:pt x="12503" y="4646"/>
                  </a:lnTo>
                  <a:lnTo>
                    <a:pt x="12533" y="4650"/>
                  </a:lnTo>
                  <a:lnTo>
                    <a:pt x="12561" y="4650"/>
                  </a:lnTo>
                  <a:lnTo>
                    <a:pt x="12589" y="4654"/>
                  </a:lnTo>
                  <a:lnTo>
                    <a:pt x="12609" y="4654"/>
                  </a:lnTo>
                  <a:lnTo>
                    <a:pt x="12628" y="4654"/>
                  </a:lnTo>
                  <a:lnTo>
                    <a:pt x="12641" y="4654"/>
                  </a:lnTo>
                  <a:lnTo>
                    <a:pt x="12649" y="4654"/>
                  </a:lnTo>
                  <a:lnTo>
                    <a:pt x="12644" y="4650"/>
                  </a:lnTo>
                  <a:lnTo>
                    <a:pt x="12644" y="4642"/>
                  </a:lnTo>
                  <a:lnTo>
                    <a:pt x="12644" y="4626"/>
                  </a:lnTo>
                  <a:lnTo>
                    <a:pt x="12641" y="4615"/>
                  </a:lnTo>
                  <a:lnTo>
                    <a:pt x="12637" y="4594"/>
                  </a:lnTo>
                  <a:lnTo>
                    <a:pt x="12637" y="4571"/>
                  </a:lnTo>
                  <a:lnTo>
                    <a:pt x="12633" y="4547"/>
                  </a:lnTo>
                  <a:lnTo>
                    <a:pt x="12628" y="4520"/>
                  </a:lnTo>
                  <a:lnTo>
                    <a:pt x="12625" y="4492"/>
                  </a:lnTo>
                  <a:lnTo>
                    <a:pt x="12621" y="4460"/>
                  </a:lnTo>
                  <a:lnTo>
                    <a:pt x="12617" y="4425"/>
                  </a:lnTo>
                  <a:lnTo>
                    <a:pt x="12613" y="4393"/>
                  </a:lnTo>
                  <a:lnTo>
                    <a:pt x="12609" y="4353"/>
                  </a:lnTo>
                  <a:lnTo>
                    <a:pt x="12605" y="4314"/>
                  </a:lnTo>
                  <a:lnTo>
                    <a:pt x="12602" y="4274"/>
                  </a:lnTo>
                  <a:lnTo>
                    <a:pt x="12597" y="4234"/>
                  </a:lnTo>
                  <a:lnTo>
                    <a:pt x="12593" y="4191"/>
                  </a:lnTo>
                  <a:lnTo>
                    <a:pt x="12589" y="4147"/>
                  </a:lnTo>
                  <a:lnTo>
                    <a:pt x="12589" y="4104"/>
                  </a:lnTo>
                  <a:lnTo>
                    <a:pt x="12586" y="4057"/>
                  </a:lnTo>
                  <a:lnTo>
                    <a:pt x="12581" y="4013"/>
                  </a:lnTo>
                  <a:lnTo>
                    <a:pt x="12577" y="3965"/>
                  </a:lnTo>
                  <a:lnTo>
                    <a:pt x="12577" y="3918"/>
                  </a:lnTo>
                  <a:lnTo>
                    <a:pt x="12574" y="3874"/>
                  </a:lnTo>
                  <a:lnTo>
                    <a:pt x="12574" y="3826"/>
                  </a:lnTo>
                  <a:lnTo>
                    <a:pt x="12574" y="3779"/>
                  </a:lnTo>
                  <a:lnTo>
                    <a:pt x="12574" y="3731"/>
                  </a:lnTo>
                  <a:lnTo>
                    <a:pt x="12574" y="3689"/>
                  </a:lnTo>
                  <a:lnTo>
                    <a:pt x="12574" y="3641"/>
                  </a:lnTo>
                  <a:lnTo>
                    <a:pt x="12574" y="3597"/>
                  </a:lnTo>
                  <a:lnTo>
                    <a:pt x="12577" y="3553"/>
                  </a:lnTo>
                  <a:lnTo>
                    <a:pt x="12581" y="3510"/>
                  </a:lnTo>
                  <a:lnTo>
                    <a:pt x="12586" y="3470"/>
                  </a:lnTo>
                  <a:lnTo>
                    <a:pt x="12589" y="3427"/>
                  </a:lnTo>
                  <a:lnTo>
                    <a:pt x="12593" y="3388"/>
                  </a:lnTo>
                  <a:lnTo>
                    <a:pt x="12597" y="3351"/>
                  </a:lnTo>
                  <a:lnTo>
                    <a:pt x="12605" y="3312"/>
                  </a:lnTo>
                  <a:lnTo>
                    <a:pt x="12613" y="3280"/>
                  </a:lnTo>
                  <a:lnTo>
                    <a:pt x="12621" y="3245"/>
                  </a:lnTo>
                  <a:lnTo>
                    <a:pt x="12628" y="3213"/>
                  </a:lnTo>
                  <a:lnTo>
                    <a:pt x="12633" y="3205"/>
                  </a:lnTo>
                  <a:lnTo>
                    <a:pt x="12637" y="3194"/>
                  </a:lnTo>
                  <a:lnTo>
                    <a:pt x="12641" y="3182"/>
                  </a:lnTo>
                  <a:lnTo>
                    <a:pt x="12644" y="3170"/>
                  </a:lnTo>
                  <a:lnTo>
                    <a:pt x="12653" y="3157"/>
                  </a:lnTo>
                  <a:lnTo>
                    <a:pt x="12656" y="3146"/>
                  </a:lnTo>
                  <a:lnTo>
                    <a:pt x="12660" y="3130"/>
                  </a:lnTo>
                  <a:lnTo>
                    <a:pt x="12669" y="3118"/>
                  </a:lnTo>
                  <a:lnTo>
                    <a:pt x="12672" y="3102"/>
                  </a:lnTo>
                  <a:lnTo>
                    <a:pt x="12681" y="3087"/>
                  </a:lnTo>
                  <a:lnTo>
                    <a:pt x="12688" y="3071"/>
                  </a:lnTo>
                  <a:lnTo>
                    <a:pt x="12697" y="3059"/>
                  </a:lnTo>
                  <a:lnTo>
                    <a:pt x="12704" y="3043"/>
                  </a:lnTo>
                  <a:lnTo>
                    <a:pt x="12712" y="3027"/>
                  </a:lnTo>
                  <a:lnTo>
                    <a:pt x="12720" y="3011"/>
                  </a:lnTo>
                  <a:lnTo>
                    <a:pt x="12728" y="2995"/>
                  </a:lnTo>
                  <a:lnTo>
                    <a:pt x="12736" y="2983"/>
                  </a:lnTo>
                  <a:lnTo>
                    <a:pt x="12748" y="2967"/>
                  </a:lnTo>
                  <a:lnTo>
                    <a:pt x="12755" y="2951"/>
                  </a:lnTo>
                  <a:lnTo>
                    <a:pt x="12767" y="2940"/>
                  </a:lnTo>
                  <a:lnTo>
                    <a:pt x="12776" y="2925"/>
                  </a:lnTo>
                  <a:lnTo>
                    <a:pt x="12787" y="2912"/>
                  </a:lnTo>
                  <a:lnTo>
                    <a:pt x="12799" y="2900"/>
                  </a:lnTo>
                  <a:lnTo>
                    <a:pt x="12811" y="2888"/>
                  </a:lnTo>
                  <a:lnTo>
                    <a:pt x="12819" y="2877"/>
                  </a:lnTo>
                  <a:lnTo>
                    <a:pt x="12831" y="2865"/>
                  </a:lnTo>
                  <a:lnTo>
                    <a:pt x="12847" y="2856"/>
                  </a:lnTo>
                  <a:lnTo>
                    <a:pt x="12859" y="2849"/>
                  </a:lnTo>
                  <a:lnTo>
                    <a:pt x="12871" y="2842"/>
                  </a:lnTo>
                  <a:lnTo>
                    <a:pt x="12882" y="2833"/>
                  </a:lnTo>
                  <a:lnTo>
                    <a:pt x="12898" y="2829"/>
                  </a:lnTo>
                  <a:lnTo>
                    <a:pt x="12910" y="2821"/>
                  </a:lnTo>
                  <a:lnTo>
                    <a:pt x="12926" y="2817"/>
                  </a:lnTo>
                  <a:lnTo>
                    <a:pt x="12938" y="2817"/>
                  </a:lnTo>
                  <a:lnTo>
                    <a:pt x="12954" y="2817"/>
                  </a:lnTo>
                  <a:lnTo>
                    <a:pt x="12970" y="2817"/>
                  </a:lnTo>
                  <a:lnTo>
                    <a:pt x="12985" y="2817"/>
                  </a:lnTo>
                  <a:lnTo>
                    <a:pt x="13001" y="2821"/>
                  </a:lnTo>
                  <a:lnTo>
                    <a:pt x="13017" y="2826"/>
                  </a:lnTo>
                  <a:lnTo>
                    <a:pt x="13033" y="2833"/>
                  </a:lnTo>
                  <a:lnTo>
                    <a:pt x="13049" y="2842"/>
                  </a:lnTo>
                  <a:lnTo>
                    <a:pt x="13065" y="2849"/>
                  </a:lnTo>
                  <a:lnTo>
                    <a:pt x="13076" y="2856"/>
                  </a:lnTo>
                  <a:lnTo>
                    <a:pt x="13092" y="2865"/>
                  </a:lnTo>
                  <a:lnTo>
                    <a:pt x="13104" y="2877"/>
                  </a:lnTo>
                  <a:lnTo>
                    <a:pt x="13116" y="2888"/>
                  </a:lnTo>
                  <a:lnTo>
                    <a:pt x="13123" y="2900"/>
                  </a:lnTo>
                  <a:lnTo>
                    <a:pt x="13135" y="2912"/>
                  </a:lnTo>
                  <a:lnTo>
                    <a:pt x="13144" y="2925"/>
                  </a:lnTo>
                  <a:lnTo>
                    <a:pt x="13151" y="2937"/>
                  </a:lnTo>
                  <a:lnTo>
                    <a:pt x="13155" y="2951"/>
                  </a:lnTo>
                  <a:lnTo>
                    <a:pt x="13163" y="2964"/>
                  </a:lnTo>
                  <a:lnTo>
                    <a:pt x="13167" y="2979"/>
                  </a:lnTo>
                  <a:lnTo>
                    <a:pt x="13175" y="2995"/>
                  </a:lnTo>
                  <a:lnTo>
                    <a:pt x="13179" y="3011"/>
                  </a:lnTo>
                  <a:lnTo>
                    <a:pt x="13183" y="3027"/>
                  </a:lnTo>
                  <a:lnTo>
                    <a:pt x="13183" y="3043"/>
                  </a:lnTo>
                  <a:lnTo>
                    <a:pt x="13187" y="3059"/>
                  </a:lnTo>
                  <a:lnTo>
                    <a:pt x="13191" y="3075"/>
                  </a:lnTo>
                  <a:lnTo>
                    <a:pt x="13191" y="3090"/>
                  </a:lnTo>
                  <a:lnTo>
                    <a:pt x="13191" y="3110"/>
                  </a:lnTo>
                  <a:lnTo>
                    <a:pt x="13191" y="3126"/>
                  </a:lnTo>
                  <a:lnTo>
                    <a:pt x="13191" y="3142"/>
                  </a:lnTo>
                  <a:lnTo>
                    <a:pt x="13191" y="3162"/>
                  </a:lnTo>
                  <a:lnTo>
                    <a:pt x="13191" y="3178"/>
                  </a:lnTo>
                  <a:lnTo>
                    <a:pt x="13191" y="3194"/>
                  </a:lnTo>
                  <a:lnTo>
                    <a:pt x="13191" y="3213"/>
                  </a:lnTo>
                  <a:lnTo>
                    <a:pt x="13191" y="3229"/>
                  </a:lnTo>
                  <a:lnTo>
                    <a:pt x="13187" y="3245"/>
                  </a:lnTo>
                  <a:lnTo>
                    <a:pt x="13187" y="3265"/>
                  </a:lnTo>
                  <a:lnTo>
                    <a:pt x="13183" y="3280"/>
                  </a:lnTo>
                  <a:lnTo>
                    <a:pt x="13183" y="3296"/>
                  </a:lnTo>
                  <a:lnTo>
                    <a:pt x="13179" y="3316"/>
                  </a:lnTo>
                  <a:lnTo>
                    <a:pt x="13179" y="3332"/>
                  </a:lnTo>
                  <a:lnTo>
                    <a:pt x="13175" y="3347"/>
                  </a:lnTo>
                  <a:lnTo>
                    <a:pt x="13175" y="3363"/>
                  </a:lnTo>
                  <a:lnTo>
                    <a:pt x="13171" y="3379"/>
                  </a:lnTo>
                  <a:lnTo>
                    <a:pt x="13171" y="3395"/>
                  </a:lnTo>
                  <a:lnTo>
                    <a:pt x="13167" y="3411"/>
                  </a:lnTo>
                  <a:lnTo>
                    <a:pt x="13167" y="3423"/>
                  </a:lnTo>
                  <a:lnTo>
                    <a:pt x="13163" y="3439"/>
                  </a:lnTo>
                  <a:lnTo>
                    <a:pt x="13160" y="3458"/>
                  </a:lnTo>
                  <a:lnTo>
                    <a:pt x="13155" y="3483"/>
                  </a:lnTo>
                  <a:lnTo>
                    <a:pt x="13151" y="3506"/>
                  </a:lnTo>
                  <a:lnTo>
                    <a:pt x="13147" y="3538"/>
                  </a:lnTo>
                  <a:lnTo>
                    <a:pt x="13144" y="3569"/>
                  </a:lnTo>
                  <a:lnTo>
                    <a:pt x="13135" y="3601"/>
                  </a:lnTo>
                  <a:lnTo>
                    <a:pt x="13132" y="3636"/>
                  </a:lnTo>
                  <a:lnTo>
                    <a:pt x="13123" y="3676"/>
                  </a:lnTo>
                  <a:lnTo>
                    <a:pt x="13119" y="3716"/>
                  </a:lnTo>
                  <a:lnTo>
                    <a:pt x="13112" y="3759"/>
                  </a:lnTo>
                  <a:lnTo>
                    <a:pt x="13104" y="3803"/>
                  </a:lnTo>
                  <a:lnTo>
                    <a:pt x="13100" y="3851"/>
                  </a:lnTo>
                  <a:lnTo>
                    <a:pt x="13092" y="3898"/>
                  </a:lnTo>
                  <a:lnTo>
                    <a:pt x="13084" y="3946"/>
                  </a:lnTo>
                  <a:lnTo>
                    <a:pt x="13080" y="3993"/>
                  </a:lnTo>
                  <a:lnTo>
                    <a:pt x="13076" y="4041"/>
                  </a:lnTo>
                  <a:lnTo>
                    <a:pt x="13068" y="4092"/>
                  </a:lnTo>
                  <a:lnTo>
                    <a:pt x="13065" y="4143"/>
                  </a:lnTo>
                  <a:lnTo>
                    <a:pt x="13060" y="4191"/>
                  </a:lnTo>
                  <a:lnTo>
                    <a:pt x="13060" y="4242"/>
                  </a:lnTo>
                  <a:lnTo>
                    <a:pt x="13056" y="4293"/>
                  </a:lnTo>
                  <a:lnTo>
                    <a:pt x="13056" y="4342"/>
                  </a:lnTo>
                  <a:lnTo>
                    <a:pt x="13056" y="4393"/>
                  </a:lnTo>
                  <a:lnTo>
                    <a:pt x="13056" y="4440"/>
                  </a:lnTo>
                  <a:lnTo>
                    <a:pt x="13056" y="4488"/>
                  </a:lnTo>
                  <a:lnTo>
                    <a:pt x="13060" y="4531"/>
                  </a:lnTo>
                  <a:lnTo>
                    <a:pt x="13065" y="4575"/>
                  </a:lnTo>
                  <a:lnTo>
                    <a:pt x="13072" y="4615"/>
                  </a:lnTo>
                  <a:lnTo>
                    <a:pt x="13080" y="4654"/>
                  </a:lnTo>
                  <a:lnTo>
                    <a:pt x="13088" y="4694"/>
                  </a:lnTo>
                  <a:lnTo>
                    <a:pt x="13100" y="4729"/>
                  </a:lnTo>
                  <a:lnTo>
                    <a:pt x="13112" y="4761"/>
                  </a:lnTo>
                  <a:lnTo>
                    <a:pt x="13128" y="4789"/>
                  </a:lnTo>
                  <a:lnTo>
                    <a:pt x="13144" y="4816"/>
                  </a:lnTo>
                  <a:lnTo>
                    <a:pt x="13160" y="4835"/>
                  </a:lnTo>
                  <a:lnTo>
                    <a:pt x="13183" y="4856"/>
                  </a:lnTo>
                  <a:lnTo>
                    <a:pt x="13202" y="4872"/>
                  </a:lnTo>
                  <a:lnTo>
                    <a:pt x="13230" y="4879"/>
                  </a:lnTo>
                  <a:lnTo>
                    <a:pt x="13258" y="4888"/>
                  </a:lnTo>
                  <a:lnTo>
                    <a:pt x="13274" y="4891"/>
                  </a:lnTo>
                  <a:lnTo>
                    <a:pt x="13290" y="4891"/>
                  </a:lnTo>
                  <a:lnTo>
                    <a:pt x="13310" y="4891"/>
                  </a:lnTo>
                  <a:lnTo>
                    <a:pt x="13325" y="4895"/>
                  </a:lnTo>
                  <a:lnTo>
                    <a:pt x="13341" y="4895"/>
                  </a:lnTo>
                  <a:lnTo>
                    <a:pt x="13357" y="4895"/>
                  </a:lnTo>
                  <a:lnTo>
                    <a:pt x="13377" y="4895"/>
                  </a:lnTo>
                  <a:lnTo>
                    <a:pt x="13392" y="4895"/>
                  </a:lnTo>
                  <a:lnTo>
                    <a:pt x="13408" y="4891"/>
                  </a:lnTo>
                  <a:lnTo>
                    <a:pt x="13424" y="4891"/>
                  </a:lnTo>
                  <a:lnTo>
                    <a:pt x="13445" y="4891"/>
                  </a:lnTo>
                  <a:lnTo>
                    <a:pt x="13461" y="4888"/>
                  </a:lnTo>
                  <a:lnTo>
                    <a:pt x="13476" y="4888"/>
                  </a:lnTo>
                  <a:lnTo>
                    <a:pt x="13492" y="4883"/>
                  </a:lnTo>
                  <a:lnTo>
                    <a:pt x="13508" y="4879"/>
                  </a:lnTo>
                  <a:lnTo>
                    <a:pt x="13524" y="4879"/>
                  </a:lnTo>
                  <a:lnTo>
                    <a:pt x="13540" y="4875"/>
                  </a:lnTo>
                  <a:lnTo>
                    <a:pt x="13556" y="4872"/>
                  </a:lnTo>
                  <a:lnTo>
                    <a:pt x="13570" y="4867"/>
                  </a:lnTo>
                  <a:lnTo>
                    <a:pt x="13586" y="4863"/>
                  </a:lnTo>
                  <a:lnTo>
                    <a:pt x="13602" y="4860"/>
                  </a:lnTo>
                  <a:lnTo>
                    <a:pt x="13614" y="4856"/>
                  </a:lnTo>
                  <a:lnTo>
                    <a:pt x="13630" y="4848"/>
                  </a:lnTo>
                  <a:lnTo>
                    <a:pt x="13646" y="4844"/>
                  </a:lnTo>
                  <a:lnTo>
                    <a:pt x="13662" y="4840"/>
                  </a:lnTo>
                  <a:lnTo>
                    <a:pt x="13674" y="4832"/>
                  </a:lnTo>
                  <a:lnTo>
                    <a:pt x="13690" y="4828"/>
                  </a:lnTo>
                  <a:lnTo>
                    <a:pt x="13702" y="4821"/>
                  </a:lnTo>
                  <a:lnTo>
                    <a:pt x="13713" y="4816"/>
                  </a:lnTo>
                  <a:lnTo>
                    <a:pt x="13729" y="4808"/>
                  </a:lnTo>
                  <a:lnTo>
                    <a:pt x="13741" y="4805"/>
                  </a:lnTo>
                  <a:lnTo>
                    <a:pt x="13753" y="4796"/>
                  </a:lnTo>
                  <a:lnTo>
                    <a:pt x="13765" y="4789"/>
                  </a:lnTo>
                  <a:lnTo>
                    <a:pt x="13781" y="4780"/>
                  </a:lnTo>
                  <a:lnTo>
                    <a:pt x="13792" y="4777"/>
                  </a:lnTo>
                  <a:lnTo>
                    <a:pt x="13801" y="4768"/>
                  </a:lnTo>
                  <a:lnTo>
                    <a:pt x="13813" y="4761"/>
                  </a:lnTo>
                  <a:lnTo>
                    <a:pt x="13824" y="4752"/>
                  </a:lnTo>
                  <a:lnTo>
                    <a:pt x="13836" y="4745"/>
                  </a:lnTo>
                  <a:lnTo>
                    <a:pt x="13844" y="4737"/>
                  </a:lnTo>
                  <a:lnTo>
                    <a:pt x="13852" y="4729"/>
                  </a:lnTo>
                  <a:lnTo>
                    <a:pt x="13855" y="4721"/>
                  </a:lnTo>
                  <a:lnTo>
                    <a:pt x="13860" y="4713"/>
                  </a:lnTo>
                  <a:lnTo>
                    <a:pt x="13864" y="4701"/>
                  </a:lnTo>
                  <a:lnTo>
                    <a:pt x="13868" y="4685"/>
                  </a:lnTo>
                  <a:lnTo>
                    <a:pt x="13871" y="4670"/>
                  </a:lnTo>
                  <a:lnTo>
                    <a:pt x="13871" y="4654"/>
                  </a:lnTo>
                  <a:lnTo>
                    <a:pt x="13876" y="4634"/>
                  </a:lnTo>
                  <a:lnTo>
                    <a:pt x="13876" y="4610"/>
                  </a:lnTo>
                  <a:lnTo>
                    <a:pt x="13880" y="4590"/>
                  </a:lnTo>
                  <a:lnTo>
                    <a:pt x="13880" y="4567"/>
                  </a:lnTo>
                  <a:lnTo>
                    <a:pt x="13880" y="4543"/>
                  </a:lnTo>
                  <a:lnTo>
                    <a:pt x="13883" y="4515"/>
                  </a:lnTo>
                  <a:lnTo>
                    <a:pt x="13883" y="4492"/>
                  </a:lnTo>
                  <a:lnTo>
                    <a:pt x="13883" y="4464"/>
                  </a:lnTo>
                  <a:lnTo>
                    <a:pt x="13883" y="4436"/>
                  </a:lnTo>
                  <a:lnTo>
                    <a:pt x="13883" y="4409"/>
                  </a:lnTo>
                  <a:lnTo>
                    <a:pt x="13883" y="4381"/>
                  </a:lnTo>
                  <a:lnTo>
                    <a:pt x="13887" y="4353"/>
                  </a:lnTo>
                  <a:lnTo>
                    <a:pt x="13887" y="4326"/>
                  </a:lnTo>
                  <a:lnTo>
                    <a:pt x="13887" y="4298"/>
                  </a:lnTo>
                  <a:lnTo>
                    <a:pt x="13887" y="4270"/>
                  </a:lnTo>
                  <a:lnTo>
                    <a:pt x="13887" y="4238"/>
                  </a:lnTo>
                  <a:lnTo>
                    <a:pt x="13887" y="4215"/>
                  </a:lnTo>
                  <a:lnTo>
                    <a:pt x="13887" y="4187"/>
                  </a:lnTo>
                  <a:lnTo>
                    <a:pt x="13892" y="4159"/>
                  </a:lnTo>
                  <a:lnTo>
                    <a:pt x="13892" y="4136"/>
                  </a:lnTo>
                  <a:lnTo>
                    <a:pt x="13892" y="4108"/>
                  </a:lnTo>
                  <a:lnTo>
                    <a:pt x="13896" y="4084"/>
                  </a:lnTo>
                  <a:lnTo>
                    <a:pt x="13896" y="4064"/>
                  </a:lnTo>
                  <a:lnTo>
                    <a:pt x="13899" y="4041"/>
                  </a:lnTo>
                  <a:lnTo>
                    <a:pt x="13903" y="4020"/>
                  </a:lnTo>
                  <a:lnTo>
                    <a:pt x="13903" y="4001"/>
                  </a:lnTo>
                  <a:lnTo>
                    <a:pt x="13908" y="3985"/>
                  </a:lnTo>
                  <a:lnTo>
                    <a:pt x="13911" y="3969"/>
                  </a:lnTo>
                  <a:lnTo>
                    <a:pt x="13919" y="3953"/>
                  </a:lnTo>
                  <a:lnTo>
                    <a:pt x="13924" y="3941"/>
                  </a:lnTo>
                  <a:lnTo>
                    <a:pt x="13927" y="3934"/>
                  </a:lnTo>
                  <a:lnTo>
                    <a:pt x="13935" y="3925"/>
                  </a:lnTo>
                  <a:lnTo>
                    <a:pt x="13939" y="3918"/>
                  </a:lnTo>
                  <a:lnTo>
                    <a:pt x="13951" y="3909"/>
                  </a:lnTo>
                  <a:lnTo>
                    <a:pt x="13963" y="3906"/>
                  </a:lnTo>
                  <a:lnTo>
                    <a:pt x="13971" y="3898"/>
                  </a:lnTo>
                  <a:lnTo>
                    <a:pt x="13982" y="3893"/>
                  </a:lnTo>
                  <a:lnTo>
                    <a:pt x="13994" y="3886"/>
                  </a:lnTo>
                  <a:lnTo>
                    <a:pt x="14006" y="3882"/>
                  </a:lnTo>
                  <a:lnTo>
                    <a:pt x="14019" y="3874"/>
                  </a:lnTo>
                  <a:lnTo>
                    <a:pt x="14030" y="3870"/>
                  </a:lnTo>
                  <a:lnTo>
                    <a:pt x="14042" y="3866"/>
                  </a:lnTo>
                  <a:lnTo>
                    <a:pt x="14054" y="3863"/>
                  </a:lnTo>
                  <a:lnTo>
                    <a:pt x="14065" y="3854"/>
                  </a:lnTo>
                  <a:lnTo>
                    <a:pt x="14077" y="3851"/>
                  </a:lnTo>
                  <a:lnTo>
                    <a:pt x="14093" y="3851"/>
                  </a:lnTo>
                  <a:lnTo>
                    <a:pt x="14105" y="3847"/>
                  </a:lnTo>
                  <a:lnTo>
                    <a:pt x="14117" y="3842"/>
                  </a:lnTo>
                  <a:lnTo>
                    <a:pt x="14133" y="3842"/>
                  </a:lnTo>
                  <a:lnTo>
                    <a:pt x="14144" y="3839"/>
                  </a:lnTo>
                  <a:lnTo>
                    <a:pt x="14156" y="3839"/>
                  </a:lnTo>
                  <a:lnTo>
                    <a:pt x="14172" y="3835"/>
                  </a:lnTo>
                  <a:lnTo>
                    <a:pt x="14184" y="3835"/>
                  </a:lnTo>
                  <a:lnTo>
                    <a:pt x="14197" y="3835"/>
                  </a:lnTo>
                  <a:lnTo>
                    <a:pt x="14212" y="3835"/>
                  </a:lnTo>
                  <a:lnTo>
                    <a:pt x="14223" y="3835"/>
                  </a:lnTo>
                  <a:lnTo>
                    <a:pt x="14239" y="3839"/>
                  </a:lnTo>
                  <a:lnTo>
                    <a:pt x="14251" y="3839"/>
                  </a:lnTo>
                  <a:lnTo>
                    <a:pt x="14264" y="3839"/>
                  </a:lnTo>
                  <a:lnTo>
                    <a:pt x="14279" y="3842"/>
                  </a:lnTo>
                  <a:lnTo>
                    <a:pt x="14292" y="3847"/>
                  </a:lnTo>
                  <a:lnTo>
                    <a:pt x="14303" y="3851"/>
                  </a:lnTo>
                  <a:lnTo>
                    <a:pt x="14319" y="3854"/>
                  </a:lnTo>
                  <a:lnTo>
                    <a:pt x="14331" y="3858"/>
                  </a:lnTo>
                  <a:lnTo>
                    <a:pt x="14343" y="3863"/>
                  </a:lnTo>
                  <a:lnTo>
                    <a:pt x="14355" y="3870"/>
                  </a:lnTo>
                  <a:lnTo>
                    <a:pt x="14366" y="3874"/>
                  </a:lnTo>
                  <a:lnTo>
                    <a:pt x="14378" y="3882"/>
                  </a:lnTo>
                  <a:lnTo>
                    <a:pt x="14390" y="3890"/>
                  </a:lnTo>
                  <a:lnTo>
                    <a:pt x="14402" y="3898"/>
                  </a:lnTo>
                  <a:lnTo>
                    <a:pt x="14414" y="3906"/>
                  </a:lnTo>
                  <a:lnTo>
                    <a:pt x="14426" y="3918"/>
                  </a:lnTo>
                  <a:lnTo>
                    <a:pt x="14438" y="3925"/>
                  </a:lnTo>
                  <a:lnTo>
                    <a:pt x="14445" y="3937"/>
                  </a:lnTo>
                  <a:lnTo>
                    <a:pt x="14454" y="3949"/>
                  </a:lnTo>
                  <a:lnTo>
                    <a:pt x="14461" y="3962"/>
                  </a:lnTo>
                  <a:lnTo>
                    <a:pt x="14466" y="3973"/>
                  </a:lnTo>
                  <a:lnTo>
                    <a:pt x="14469" y="3985"/>
                  </a:lnTo>
                  <a:lnTo>
                    <a:pt x="14473" y="4001"/>
                  </a:lnTo>
                  <a:lnTo>
                    <a:pt x="14473" y="4016"/>
                  </a:lnTo>
                  <a:lnTo>
                    <a:pt x="14473" y="4032"/>
                  </a:lnTo>
                  <a:lnTo>
                    <a:pt x="14473" y="4048"/>
                  </a:lnTo>
                  <a:lnTo>
                    <a:pt x="14473" y="4068"/>
                  </a:lnTo>
                  <a:lnTo>
                    <a:pt x="14469" y="4084"/>
                  </a:lnTo>
                  <a:lnTo>
                    <a:pt x="14469" y="4104"/>
                  </a:lnTo>
                  <a:lnTo>
                    <a:pt x="14466" y="4120"/>
                  </a:lnTo>
                  <a:lnTo>
                    <a:pt x="14461" y="4139"/>
                  </a:lnTo>
                  <a:lnTo>
                    <a:pt x="14457" y="4159"/>
                  </a:lnTo>
                  <a:lnTo>
                    <a:pt x="14454" y="4179"/>
                  </a:lnTo>
                  <a:lnTo>
                    <a:pt x="14450" y="4199"/>
                  </a:lnTo>
                  <a:lnTo>
                    <a:pt x="14442" y="4219"/>
                  </a:lnTo>
                  <a:lnTo>
                    <a:pt x="14438" y="4234"/>
                  </a:lnTo>
                  <a:lnTo>
                    <a:pt x="14434" y="4254"/>
                  </a:lnTo>
                  <a:lnTo>
                    <a:pt x="14426" y="4274"/>
                  </a:lnTo>
                  <a:lnTo>
                    <a:pt x="14422" y="4293"/>
                  </a:lnTo>
                  <a:lnTo>
                    <a:pt x="14418" y="4310"/>
                  </a:lnTo>
                  <a:lnTo>
                    <a:pt x="14410" y="4330"/>
                  </a:lnTo>
                  <a:lnTo>
                    <a:pt x="14406" y="4345"/>
                  </a:lnTo>
                  <a:lnTo>
                    <a:pt x="14402" y="4361"/>
                  </a:lnTo>
                  <a:lnTo>
                    <a:pt x="14398" y="4377"/>
                  </a:lnTo>
                  <a:lnTo>
                    <a:pt x="14394" y="4393"/>
                  </a:lnTo>
                  <a:lnTo>
                    <a:pt x="14390" y="4409"/>
                  </a:lnTo>
                  <a:lnTo>
                    <a:pt x="14390" y="4420"/>
                  </a:lnTo>
                  <a:lnTo>
                    <a:pt x="14387" y="4436"/>
                  </a:lnTo>
                  <a:lnTo>
                    <a:pt x="14387" y="4448"/>
                  </a:lnTo>
                  <a:lnTo>
                    <a:pt x="14387" y="4456"/>
                  </a:lnTo>
                  <a:lnTo>
                    <a:pt x="14387" y="4467"/>
                  </a:lnTo>
                  <a:lnTo>
                    <a:pt x="14390" y="4476"/>
                  </a:lnTo>
                  <a:lnTo>
                    <a:pt x="14390" y="4483"/>
                  </a:lnTo>
                  <a:lnTo>
                    <a:pt x="14394" y="4488"/>
                  </a:lnTo>
                  <a:lnTo>
                    <a:pt x="14402" y="4492"/>
                  </a:lnTo>
                  <a:lnTo>
                    <a:pt x="14406" y="4495"/>
                  </a:lnTo>
                  <a:lnTo>
                    <a:pt x="14414" y="4495"/>
                  </a:lnTo>
                  <a:lnTo>
                    <a:pt x="14422" y="4495"/>
                  </a:lnTo>
                  <a:lnTo>
                    <a:pt x="14429" y="4495"/>
                  </a:lnTo>
                  <a:lnTo>
                    <a:pt x="14438" y="4495"/>
                  </a:lnTo>
                  <a:lnTo>
                    <a:pt x="14445" y="4495"/>
                  </a:lnTo>
                  <a:lnTo>
                    <a:pt x="14457" y="4492"/>
                  </a:lnTo>
                  <a:lnTo>
                    <a:pt x="14469" y="4492"/>
                  </a:lnTo>
                  <a:lnTo>
                    <a:pt x="14485" y="4488"/>
                  </a:lnTo>
                  <a:lnTo>
                    <a:pt x="14501" y="4488"/>
                  </a:lnTo>
                  <a:lnTo>
                    <a:pt x="14517" y="4483"/>
                  </a:lnTo>
                  <a:lnTo>
                    <a:pt x="14533" y="4480"/>
                  </a:lnTo>
                  <a:lnTo>
                    <a:pt x="14552" y="4472"/>
                  </a:lnTo>
                  <a:lnTo>
                    <a:pt x="14572" y="4467"/>
                  </a:lnTo>
                  <a:lnTo>
                    <a:pt x="14591" y="4464"/>
                  </a:lnTo>
                  <a:lnTo>
                    <a:pt x="14616" y="4456"/>
                  </a:lnTo>
                  <a:lnTo>
                    <a:pt x="14635" y="4448"/>
                  </a:lnTo>
                  <a:lnTo>
                    <a:pt x="14660" y="4440"/>
                  </a:lnTo>
                  <a:lnTo>
                    <a:pt x="14683" y="4428"/>
                  </a:lnTo>
                  <a:lnTo>
                    <a:pt x="14707" y="4420"/>
                  </a:lnTo>
                  <a:lnTo>
                    <a:pt x="14734" y="4409"/>
                  </a:lnTo>
                  <a:lnTo>
                    <a:pt x="14758" y="4397"/>
                  </a:lnTo>
                  <a:lnTo>
                    <a:pt x="14786" y="4384"/>
                  </a:lnTo>
                  <a:lnTo>
                    <a:pt x="14810" y="4372"/>
                  </a:lnTo>
                  <a:lnTo>
                    <a:pt x="14837" y="4356"/>
                  </a:lnTo>
                  <a:lnTo>
                    <a:pt x="14865" y="4342"/>
                  </a:lnTo>
                  <a:lnTo>
                    <a:pt x="14892" y="4326"/>
                  </a:lnTo>
                  <a:lnTo>
                    <a:pt x="14917" y="4305"/>
                  </a:lnTo>
                  <a:lnTo>
                    <a:pt x="14945" y="4286"/>
                  </a:lnTo>
                  <a:lnTo>
                    <a:pt x="14972" y="4266"/>
                  </a:lnTo>
                  <a:lnTo>
                    <a:pt x="15000" y="4247"/>
                  </a:lnTo>
                  <a:lnTo>
                    <a:pt x="15028" y="4222"/>
                  </a:lnTo>
                  <a:lnTo>
                    <a:pt x="15056" y="4199"/>
                  </a:lnTo>
                  <a:lnTo>
                    <a:pt x="15079" y="4175"/>
                  </a:lnTo>
                  <a:lnTo>
                    <a:pt x="15107" y="4147"/>
                  </a:lnTo>
                  <a:lnTo>
                    <a:pt x="15134" y="4120"/>
                  </a:lnTo>
                  <a:lnTo>
                    <a:pt x="15158" y="4092"/>
                  </a:lnTo>
                  <a:lnTo>
                    <a:pt x="15181" y="4060"/>
                  </a:lnTo>
                  <a:lnTo>
                    <a:pt x="15209" y="4029"/>
                  </a:lnTo>
                  <a:lnTo>
                    <a:pt x="15233" y="3997"/>
                  </a:lnTo>
                  <a:lnTo>
                    <a:pt x="15253" y="3962"/>
                  </a:lnTo>
                  <a:lnTo>
                    <a:pt x="15276" y="392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1" name="Freeform 418">
              <a:extLst>
                <a:ext uri="{FF2B5EF4-FFF2-40B4-BE49-F238E27FC236}">
                  <a16:creationId xmlns:a16="http://schemas.microsoft.com/office/drawing/2014/main" id="{7880BF83-B6CA-42F9-9367-2853D7494A34}"/>
                </a:ext>
              </a:extLst>
            </p:cNvPr>
            <p:cNvSpPr>
              <a:spLocks/>
            </p:cNvSpPr>
            <p:nvPr/>
          </p:nvSpPr>
          <p:spPr bwMode="auto">
            <a:xfrm>
              <a:off x="717" y="1758"/>
              <a:ext cx="3281" cy="1023"/>
            </a:xfrm>
            <a:custGeom>
              <a:avLst/>
              <a:gdLst>
                <a:gd name="T0" fmla="*/ 79 w 16401"/>
                <a:gd name="T1" fmla="*/ 776 h 5113"/>
                <a:gd name="T2" fmla="*/ 230 w 16401"/>
                <a:gd name="T3" fmla="*/ 681 h 5113"/>
                <a:gd name="T4" fmla="*/ 325 w 16401"/>
                <a:gd name="T5" fmla="*/ 625 h 5113"/>
                <a:gd name="T6" fmla="*/ 389 w 16401"/>
                <a:gd name="T7" fmla="*/ 593 h 5113"/>
                <a:gd name="T8" fmla="*/ 452 w 16401"/>
                <a:gd name="T9" fmla="*/ 566 h 5113"/>
                <a:gd name="T10" fmla="*/ 515 w 16401"/>
                <a:gd name="T11" fmla="*/ 538 h 5113"/>
                <a:gd name="T12" fmla="*/ 579 w 16401"/>
                <a:gd name="T13" fmla="*/ 510 h 5113"/>
                <a:gd name="T14" fmla="*/ 637 w 16401"/>
                <a:gd name="T15" fmla="*/ 487 h 5113"/>
                <a:gd name="T16" fmla="*/ 701 w 16401"/>
                <a:gd name="T17" fmla="*/ 463 h 5113"/>
                <a:gd name="T18" fmla="*/ 764 w 16401"/>
                <a:gd name="T19" fmla="*/ 443 h 5113"/>
                <a:gd name="T20" fmla="*/ 910 w 16401"/>
                <a:gd name="T21" fmla="*/ 396 h 5113"/>
                <a:gd name="T22" fmla="*/ 1132 w 16401"/>
                <a:gd name="T23" fmla="*/ 332 h 5113"/>
                <a:gd name="T24" fmla="*/ 1398 w 16401"/>
                <a:gd name="T25" fmla="*/ 269 h 5113"/>
                <a:gd name="T26" fmla="*/ 1695 w 16401"/>
                <a:gd name="T27" fmla="*/ 206 h 5113"/>
                <a:gd name="T28" fmla="*/ 2019 w 16401"/>
                <a:gd name="T29" fmla="*/ 146 h 5113"/>
                <a:gd name="T30" fmla="*/ 2359 w 16401"/>
                <a:gd name="T31" fmla="*/ 91 h 5113"/>
                <a:gd name="T32" fmla="*/ 2704 w 16401"/>
                <a:gd name="T33" fmla="*/ 47 h 5113"/>
                <a:gd name="T34" fmla="*/ 3047 w 16401"/>
                <a:gd name="T35" fmla="*/ 16 h 5113"/>
                <a:gd name="T36" fmla="*/ 3380 w 16401"/>
                <a:gd name="T37" fmla="*/ 0 h 5113"/>
                <a:gd name="T38" fmla="*/ 3689 w 16401"/>
                <a:gd name="T39" fmla="*/ 4 h 5113"/>
                <a:gd name="T40" fmla="*/ 3978 w 16401"/>
                <a:gd name="T41" fmla="*/ 28 h 5113"/>
                <a:gd name="T42" fmla="*/ 4239 w 16401"/>
                <a:gd name="T43" fmla="*/ 60 h 5113"/>
                <a:gd name="T44" fmla="*/ 4473 w 16401"/>
                <a:gd name="T45" fmla="*/ 91 h 5113"/>
                <a:gd name="T46" fmla="*/ 4674 w 16401"/>
                <a:gd name="T47" fmla="*/ 127 h 5113"/>
                <a:gd name="T48" fmla="*/ 4848 w 16401"/>
                <a:gd name="T49" fmla="*/ 162 h 5113"/>
                <a:gd name="T50" fmla="*/ 4995 w 16401"/>
                <a:gd name="T51" fmla="*/ 197 h 5113"/>
                <a:gd name="T52" fmla="*/ 5110 w 16401"/>
                <a:gd name="T53" fmla="*/ 229 h 5113"/>
                <a:gd name="T54" fmla="*/ 5197 w 16401"/>
                <a:gd name="T55" fmla="*/ 253 h 5113"/>
                <a:gd name="T56" fmla="*/ 5256 w 16401"/>
                <a:gd name="T57" fmla="*/ 273 h 5113"/>
                <a:gd name="T58" fmla="*/ 5283 w 16401"/>
                <a:gd name="T59" fmla="*/ 285 h 5113"/>
                <a:gd name="T60" fmla="*/ 5339 w 16401"/>
                <a:gd name="T61" fmla="*/ 305 h 5113"/>
                <a:gd name="T62" fmla="*/ 5489 w 16401"/>
                <a:gd name="T63" fmla="*/ 352 h 5113"/>
                <a:gd name="T64" fmla="*/ 5716 w 16401"/>
                <a:gd name="T65" fmla="*/ 431 h 5113"/>
                <a:gd name="T66" fmla="*/ 6005 w 16401"/>
                <a:gd name="T67" fmla="*/ 526 h 5113"/>
                <a:gd name="T68" fmla="*/ 6341 w 16401"/>
                <a:gd name="T69" fmla="*/ 633 h 5113"/>
                <a:gd name="T70" fmla="*/ 6709 w 16401"/>
                <a:gd name="T71" fmla="*/ 744 h 5113"/>
                <a:gd name="T72" fmla="*/ 7089 w 16401"/>
                <a:gd name="T73" fmla="*/ 855 h 5113"/>
                <a:gd name="T74" fmla="*/ 7461 w 16401"/>
                <a:gd name="T75" fmla="*/ 954 h 5113"/>
                <a:gd name="T76" fmla="*/ 7801 w 16401"/>
                <a:gd name="T77" fmla="*/ 1033 h 5113"/>
                <a:gd name="T78" fmla="*/ 8086 w 16401"/>
                <a:gd name="T79" fmla="*/ 1084 h 5113"/>
                <a:gd name="T80" fmla="*/ 11596 w 16401"/>
                <a:gd name="T81" fmla="*/ 1377 h 5113"/>
                <a:gd name="T82" fmla="*/ 12063 w 16401"/>
                <a:gd name="T83" fmla="*/ 1417 h 5113"/>
                <a:gd name="T84" fmla="*/ 12566 w 16401"/>
                <a:gd name="T85" fmla="*/ 1492 h 5113"/>
                <a:gd name="T86" fmla="*/ 13093 w 16401"/>
                <a:gd name="T87" fmla="*/ 1599 h 5113"/>
                <a:gd name="T88" fmla="*/ 13623 w 16401"/>
                <a:gd name="T89" fmla="*/ 1734 h 5113"/>
                <a:gd name="T90" fmla="*/ 14149 w 16401"/>
                <a:gd name="T91" fmla="*/ 1896 h 5113"/>
                <a:gd name="T92" fmla="*/ 14649 w 16401"/>
                <a:gd name="T93" fmla="*/ 2078 h 5113"/>
                <a:gd name="T94" fmla="*/ 15100 w 16401"/>
                <a:gd name="T95" fmla="*/ 2276 h 5113"/>
                <a:gd name="T96" fmla="*/ 15487 w 16401"/>
                <a:gd name="T97" fmla="*/ 2486 h 5113"/>
                <a:gd name="T98" fmla="*/ 15784 w 16401"/>
                <a:gd name="T99" fmla="*/ 2699 h 5113"/>
                <a:gd name="T100" fmla="*/ 15986 w 16401"/>
                <a:gd name="T101" fmla="*/ 2929 h 5113"/>
                <a:gd name="T102" fmla="*/ 16149 w 16401"/>
                <a:gd name="T103" fmla="*/ 3170 h 5113"/>
                <a:gd name="T104" fmla="*/ 16267 w 16401"/>
                <a:gd name="T105" fmla="*/ 3408 h 5113"/>
                <a:gd name="T106" fmla="*/ 16350 w 16401"/>
                <a:gd name="T107" fmla="*/ 3645 h 5113"/>
                <a:gd name="T108" fmla="*/ 16394 w 16401"/>
                <a:gd name="T109" fmla="*/ 3879 h 5113"/>
                <a:gd name="T110" fmla="*/ 16397 w 16401"/>
                <a:gd name="T111" fmla="*/ 4112 h 5113"/>
                <a:gd name="T112" fmla="*/ 16374 w 16401"/>
                <a:gd name="T113" fmla="*/ 4342 h 5113"/>
                <a:gd name="T114" fmla="*/ 16318 w 16401"/>
                <a:gd name="T115" fmla="*/ 4563 h 5113"/>
                <a:gd name="T116" fmla="*/ 16239 w 16401"/>
                <a:gd name="T117" fmla="*/ 4789 h 5113"/>
                <a:gd name="T118" fmla="*/ 16133 w 16401"/>
                <a:gd name="T119" fmla="*/ 5007 h 5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401"/>
                <a:gd name="T181" fmla="*/ 0 h 5113"/>
                <a:gd name="T182" fmla="*/ 16401 w 16401"/>
                <a:gd name="T183" fmla="*/ 5113 h 5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401" h="5113">
                  <a:moveTo>
                    <a:pt x="0" y="824"/>
                  </a:moveTo>
                  <a:lnTo>
                    <a:pt x="21" y="811"/>
                  </a:lnTo>
                  <a:lnTo>
                    <a:pt x="48" y="796"/>
                  </a:lnTo>
                  <a:lnTo>
                    <a:pt x="79" y="776"/>
                  </a:lnTo>
                  <a:lnTo>
                    <a:pt x="119" y="752"/>
                  </a:lnTo>
                  <a:lnTo>
                    <a:pt x="155" y="728"/>
                  </a:lnTo>
                  <a:lnTo>
                    <a:pt x="194" y="704"/>
                  </a:lnTo>
                  <a:lnTo>
                    <a:pt x="230" y="681"/>
                  </a:lnTo>
                  <a:lnTo>
                    <a:pt x="262" y="660"/>
                  </a:lnTo>
                  <a:lnTo>
                    <a:pt x="289" y="646"/>
                  </a:lnTo>
                  <a:lnTo>
                    <a:pt x="309" y="633"/>
                  </a:lnTo>
                  <a:lnTo>
                    <a:pt x="325" y="625"/>
                  </a:lnTo>
                  <a:lnTo>
                    <a:pt x="341" y="618"/>
                  </a:lnTo>
                  <a:lnTo>
                    <a:pt x="357" y="609"/>
                  </a:lnTo>
                  <a:lnTo>
                    <a:pt x="373" y="602"/>
                  </a:lnTo>
                  <a:lnTo>
                    <a:pt x="389" y="593"/>
                  </a:lnTo>
                  <a:lnTo>
                    <a:pt x="404" y="590"/>
                  </a:lnTo>
                  <a:lnTo>
                    <a:pt x="420" y="582"/>
                  </a:lnTo>
                  <a:lnTo>
                    <a:pt x="436" y="574"/>
                  </a:lnTo>
                  <a:lnTo>
                    <a:pt x="452" y="566"/>
                  </a:lnTo>
                  <a:lnTo>
                    <a:pt x="468" y="558"/>
                  </a:lnTo>
                  <a:lnTo>
                    <a:pt x="484" y="551"/>
                  </a:lnTo>
                  <a:lnTo>
                    <a:pt x="499" y="546"/>
                  </a:lnTo>
                  <a:lnTo>
                    <a:pt x="515" y="538"/>
                  </a:lnTo>
                  <a:lnTo>
                    <a:pt x="531" y="530"/>
                  </a:lnTo>
                  <a:lnTo>
                    <a:pt x="547" y="526"/>
                  </a:lnTo>
                  <a:lnTo>
                    <a:pt x="563" y="519"/>
                  </a:lnTo>
                  <a:lnTo>
                    <a:pt x="579" y="510"/>
                  </a:lnTo>
                  <a:lnTo>
                    <a:pt x="594" y="507"/>
                  </a:lnTo>
                  <a:lnTo>
                    <a:pt x="606" y="498"/>
                  </a:lnTo>
                  <a:lnTo>
                    <a:pt x="621" y="495"/>
                  </a:lnTo>
                  <a:lnTo>
                    <a:pt x="637" y="487"/>
                  </a:lnTo>
                  <a:lnTo>
                    <a:pt x="653" y="482"/>
                  </a:lnTo>
                  <a:lnTo>
                    <a:pt x="669" y="475"/>
                  </a:lnTo>
                  <a:lnTo>
                    <a:pt x="685" y="471"/>
                  </a:lnTo>
                  <a:lnTo>
                    <a:pt x="701" y="463"/>
                  </a:lnTo>
                  <a:lnTo>
                    <a:pt x="716" y="459"/>
                  </a:lnTo>
                  <a:lnTo>
                    <a:pt x="732" y="451"/>
                  </a:lnTo>
                  <a:lnTo>
                    <a:pt x="748" y="447"/>
                  </a:lnTo>
                  <a:lnTo>
                    <a:pt x="764" y="443"/>
                  </a:lnTo>
                  <a:lnTo>
                    <a:pt x="780" y="435"/>
                  </a:lnTo>
                  <a:lnTo>
                    <a:pt x="820" y="424"/>
                  </a:lnTo>
                  <a:lnTo>
                    <a:pt x="863" y="408"/>
                  </a:lnTo>
                  <a:lnTo>
                    <a:pt x="910" y="396"/>
                  </a:lnTo>
                  <a:lnTo>
                    <a:pt x="962" y="380"/>
                  </a:lnTo>
                  <a:lnTo>
                    <a:pt x="1014" y="364"/>
                  </a:lnTo>
                  <a:lnTo>
                    <a:pt x="1073" y="348"/>
                  </a:lnTo>
                  <a:lnTo>
                    <a:pt x="1132" y="332"/>
                  </a:lnTo>
                  <a:lnTo>
                    <a:pt x="1192" y="317"/>
                  </a:lnTo>
                  <a:lnTo>
                    <a:pt x="1259" y="301"/>
                  </a:lnTo>
                  <a:lnTo>
                    <a:pt x="1326" y="285"/>
                  </a:lnTo>
                  <a:lnTo>
                    <a:pt x="1398" y="269"/>
                  </a:lnTo>
                  <a:lnTo>
                    <a:pt x="1468" y="253"/>
                  </a:lnTo>
                  <a:lnTo>
                    <a:pt x="1540" y="237"/>
                  </a:lnTo>
                  <a:lnTo>
                    <a:pt x="1619" y="222"/>
                  </a:lnTo>
                  <a:lnTo>
                    <a:pt x="1695" y="206"/>
                  </a:lnTo>
                  <a:lnTo>
                    <a:pt x="1773" y="190"/>
                  </a:lnTo>
                  <a:lnTo>
                    <a:pt x="1857" y="174"/>
                  </a:lnTo>
                  <a:lnTo>
                    <a:pt x="1936" y="158"/>
                  </a:lnTo>
                  <a:lnTo>
                    <a:pt x="2019" y="146"/>
                  </a:lnTo>
                  <a:lnTo>
                    <a:pt x="2102" y="130"/>
                  </a:lnTo>
                  <a:lnTo>
                    <a:pt x="2188" y="114"/>
                  </a:lnTo>
                  <a:lnTo>
                    <a:pt x="2272" y="103"/>
                  </a:lnTo>
                  <a:lnTo>
                    <a:pt x="2359" y="91"/>
                  </a:lnTo>
                  <a:lnTo>
                    <a:pt x="2447" y="79"/>
                  </a:lnTo>
                  <a:lnTo>
                    <a:pt x="2533" y="67"/>
                  </a:lnTo>
                  <a:lnTo>
                    <a:pt x="2616" y="56"/>
                  </a:lnTo>
                  <a:lnTo>
                    <a:pt x="2704" y="47"/>
                  </a:lnTo>
                  <a:lnTo>
                    <a:pt x="2790" y="35"/>
                  </a:lnTo>
                  <a:lnTo>
                    <a:pt x="2878" y="28"/>
                  </a:lnTo>
                  <a:lnTo>
                    <a:pt x="2961" y="19"/>
                  </a:lnTo>
                  <a:lnTo>
                    <a:pt x="3047" y="16"/>
                  </a:lnTo>
                  <a:lnTo>
                    <a:pt x="3131" y="8"/>
                  </a:lnTo>
                  <a:lnTo>
                    <a:pt x="3214" y="4"/>
                  </a:lnTo>
                  <a:lnTo>
                    <a:pt x="3297" y="0"/>
                  </a:lnTo>
                  <a:lnTo>
                    <a:pt x="3380" y="0"/>
                  </a:lnTo>
                  <a:lnTo>
                    <a:pt x="3459" y="0"/>
                  </a:lnTo>
                  <a:lnTo>
                    <a:pt x="3538" y="0"/>
                  </a:lnTo>
                  <a:lnTo>
                    <a:pt x="3614" y="0"/>
                  </a:lnTo>
                  <a:lnTo>
                    <a:pt x="3689" y="4"/>
                  </a:lnTo>
                  <a:lnTo>
                    <a:pt x="3764" y="8"/>
                  </a:lnTo>
                  <a:lnTo>
                    <a:pt x="3836" y="16"/>
                  </a:lnTo>
                  <a:lnTo>
                    <a:pt x="3906" y="19"/>
                  </a:lnTo>
                  <a:lnTo>
                    <a:pt x="3978" y="28"/>
                  </a:lnTo>
                  <a:lnTo>
                    <a:pt x="4045" y="35"/>
                  </a:lnTo>
                  <a:lnTo>
                    <a:pt x="4112" y="44"/>
                  </a:lnTo>
                  <a:lnTo>
                    <a:pt x="4176" y="51"/>
                  </a:lnTo>
                  <a:lnTo>
                    <a:pt x="4239" y="60"/>
                  </a:lnTo>
                  <a:lnTo>
                    <a:pt x="4299" y="67"/>
                  </a:lnTo>
                  <a:lnTo>
                    <a:pt x="4357" y="75"/>
                  </a:lnTo>
                  <a:lnTo>
                    <a:pt x="4417" y="83"/>
                  </a:lnTo>
                  <a:lnTo>
                    <a:pt x="4473" y="91"/>
                  </a:lnTo>
                  <a:lnTo>
                    <a:pt x="4524" y="99"/>
                  </a:lnTo>
                  <a:lnTo>
                    <a:pt x="4575" y="107"/>
                  </a:lnTo>
                  <a:lnTo>
                    <a:pt x="4627" y="119"/>
                  </a:lnTo>
                  <a:lnTo>
                    <a:pt x="4674" y="127"/>
                  </a:lnTo>
                  <a:lnTo>
                    <a:pt x="4722" y="135"/>
                  </a:lnTo>
                  <a:lnTo>
                    <a:pt x="4765" y="146"/>
                  </a:lnTo>
                  <a:lnTo>
                    <a:pt x="4809" y="155"/>
                  </a:lnTo>
                  <a:lnTo>
                    <a:pt x="4848" y="162"/>
                  </a:lnTo>
                  <a:lnTo>
                    <a:pt x="4888" y="170"/>
                  </a:lnTo>
                  <a:lnTo>
                    <a:pt x="4924" y="178"/>
                  </a:lnTo>
                  <a:lnTo>
                    <a:pt x="4959" y="190"/>
                  </a:lnTo>
                  <a:lnTo>
                    <a:pt x="4995" y="197"/>
                  </a:lnTo>
                  <a:lnTo>
                    <a:pt x="5026" y="206"/>
                  </a:lnTo>
                  <a:lnTo>
                    <a:pt x="5058" y="213"/>
                  </a:lnTo>
                  <a:lnTo>
                    <a:pt x="5086" y="222"/>
                  </a:lnTo>
                  <a:lnTo>
                    <a:pt x="5110" y="229"/>
                  </a:lnTo>
                  <a:lnTo>
                    <a:pt x="5137" y="234"/>
                  </a:lnTo>
                  <a:lnTo>
                    <a:pt x="5158" y="241"/>
                  </a:lnTo>
                  <a:lnTo>
                    <a:pt x="5181" y="250"/>
                  </a:lnTo>
                  <a:lnTo>
                    <a:pt x="5197" y="253"/>
                  </a:lnTo>
                  <a:lnTo>
                    <a:pt x="5216" y="262"/>
                  </a:lnTo>
                  <a:lnTo>
                    <a:pt x="5232" y="265"/>
                  </a:lnTo>
                  <a:lnTo>
                    <a:pt x="5244" y="269"/>
                  </a:lnTo>
                  <a:lnTo>
                    <a:pt x="5256" y="273"/>
                  </a:lnTo>
                  <a:lnTo>
                    <a:pt x="5269" y="278"/>
                  </a:lnTo>
                  <a:lnTo>
                    <a:pt x="5276" y="281"/>
                  </a:lnTo>
                  <a:lnTo>
                    <a:pt x="5280" y="281"/>
                  </a:lnTo>
                  <a:lnTo>
                    <a:pt x="5283" y="285"/>
                  </a:lnTo>
                  <a:lnTo>
                    <a:pt x="5288" y="285"/>
                  </a:lnTo>
                  <a:lnTo>
                    <a:pt x="5299" y="289"/>
                  </a:lnTo>
                  <a:lnTo>
                    <a:pt x="5315" y="297"/>
                  </a:lnTo>
                  <a:lnTo>
                    <a:pt x="5339" y="305"/>
                  </a:lnTo>
                  <a:lnTo>
                    <a:pt x="5367" y="313"/>
                  </a:lnTo>
                  <a:lnTo>
                    <a:pt x="5403" y="324"/>
                  </a:lnTo>
                  <a:lnTo>
                    <a:pt x="5442" y="340"/>
                  </a:lnTo>
                  <a:lnTo>
                    <a:pt x="5489" y="352"/>
                  </a:lnTo>
                  <a:lnTo>
                    <a:pt x="5537" y="372"/>
                  </a:lnTo>
                  <a:lnTo>
                    <a:pt x="5593" y="387"/>
                  </a:lnTo>
                  <a:lnTo>
                    <a:pt x="5652" y="408"/>
                  </a:lnTo>
                  <a:lnTo>
                    <a:pt x="5716" y="431"/>
                  </a:lnTo>
                  <a:lnTo>
                    <a:pt x="5783" y="451"/>
                  </a:lnTo>
                  <a:lnTo>
                    <a:pt x="5854" y="475"/>
                  </a:lnTo>
                  <a:lnTo>
                    <a:pt x="5929" y="498"/>
                  </a:lnTo>
                  <a:lnTo>
                    <a:pt x="6005" y="526"/>
                  </a:lnTo>
                  <a:lnTo>
                    <a:pt x="6088" y="551"/>
                  </a:lnTo>
                  <a:lnTo>
                    <a:pt x="6170" y="577"/>
                  </a:lnTo>
                  <a:lnTo>
                    <a:pt x="6253" y="605"/>
                  </a:lnTo>
                  <a:lnTo>
                    <a:pt x="6341" y="633"/>
                  </a:lnTo>
                  <a:lnTo>
                    <a:pt x="6431" y="660"/>
                  </a:lnTo>
                  <a:lnTo>
                    <a:pt x="6523" y="688"/>
                  </a:lnTo>
                  <a:lnTo>
                    <a:pt x="6614" y="716"/>
                  </a:lnTo>
                  <a:lnTo>
                    <a:pt x="6709" y="744"/>
                  </a:lnTo>
                  <a:lnTo>
                    <a:pt x="6804" y="776"/>
                  </a:lnTo>
                  <a:lnTo>
                    <a:pt x="6899" y="803"/>
                  </a:lnTo>
                  <a:lnTo>
                    <a:pt x="6994" y="827"/>
                  </a:lnTo>
                  <a:lnTo>
                    <a:pt x="7089" y="855"/>
                  </a:lnTo>
                  <a:lnTo>
                    <a:pt x="7184" y="882"/>
                  </a:lnTo>
                  <a:lnTo>
                    <a:pt x="7274" y="906"/>
                  </a:lnTo>
                  <a:lnTo>
                    <a:pt x="7369" y="930"/>
                  </a:lnTo>
                  <a:lnTo>
                    <a:pt x="7461" y="954"/>
                  </a:lnTo>
                  <a:lnTo>
                    <a:pt x="7547" y="977"/>
                  </a:lnTo>
                  <a:lnTo>
                    <a:pt x="7635" y="998"/>
                  </a:lnTo>
                  <a:lnTo>
                    <a:pt x="7722" y="1017"/>
                  </a:lnTo>
                  <a:lnTo>
                    <a:pt x="7801" y="1033"/>
                  </a:lnTo>
                  <a:lnTo>
                    <a:pt x="7880" y="1049"/>
                  </a:lnTo>
                  <a:lnTo>
                    <a:pt x="7952" y="1065"/>
                  </a:lnTo>
                  <a:lnTo>
                    <a:pt x="8023" y="1072"/>
                  </a:lnTo>
                  <a:lnTo>
                    <a:pt x="8086" y="1084"/>
                  </a:lnTo>
                  <a:lnTo>
                    <a:pt x="8149" y="1088"/>
                  </a:lnTo>
                  <a:lnTo>
                    <a:pt x="11383" y="1369"/>
                  </a:lnTo>
                  <a:lnTo>
                    <a:pt x="11489" y="1373"/>
                  </a:lnTo>
                  <a:lnTo>
                    <a:pt x="11596" y="1377"/>
                  </a:lnTo>
                  <a:lnTo>
                    <a:pt x="11711" y="1382"/>
                  </a:lnTo>
                  <a:lnTo>
                    <a:pt x="11827" y="1393"/>
                  </a:lnTo>
                  <a:lnTo>
                    <a:pt x="11945" y="1405"/>
                  </a:lnTo>
                  <a:lnTo>
                    <a:pt x="12063" y="1417"/>
                  </a:lnTo>
                  <a:lnTo>
                    <a:pt x="12186" y="1433"/>
                  </a:lnTo>
                  <a:lnTo>
                    <a:pt x="12313" y="1449"/>
                  </a:lnTo>
                  <a:lnTo>
                    <a:pt x="12436" y="1468"/>
                  </a:lnTo>
                  <a:lnTo>
                    <a:pt x="12566" y="1492"/>
                  </a:lnTo>
                  <a:lnTo>
                    <a:pt x="12697" y="1516"/>
                  </a:lnTo>
                  <a:lnTo>
                    <a:pt x="12827" y="1544"/>
                  </a:lnTo>
                  <a:lnTo>
                    <a:pt x="12959" y="1572"/>
                  </a:lnTo>
                  <a:lnTo>
                    <a:pt x="13093" y="1599"/>
                  </a:lnTo>
                  <a:lnTo>
                    <a:pt x="13223" y="1630"/>
                  </a:lnTo>
                  <a:lnTo>
                    <a:pt x="13358" y="1667"/>
                  </a:lnTo>
                  <a:lnTo>
                    <a:pt x="13492" y="1697"/>
                  </a:lnTo>
                  <a:lnTo>
                    <a:pt x="13623" y="1734"/>
                  </a:lnTo>
                  <a:lnTo>
                    <a:pt x="13753" y="1773"/>
                  </a:lnTo>
                  <a:lnTo>
                    <a:pt x="13885" y="1813"/>
                  </a:lnTo>
                  <a:lnTo>
                    <a:pt x="14019" y="1852"/>
                  </a:lnTo>
                  <a:lnTo>
                    <a:pt x="14149" y="1896"/>
                  </a:lnTo>
                  <a:lnTo>
                    <a:pt x="14276" y="1940"/>
                  </a:lnTo>
                  <a:lnTo>
                    <a:pt x="14403" y="1987"/>
                  </a:lnTo>
                  <a:lnTo>
                    <a:pt x="14526" y="2030"/>
                  </a:lnTo>
                  <a:lnTo>
                    <a:pt x="14649" y="2078"/>
                  </a:lnTo>
                  <a:lnTo>
                    <a:pt x="14767" y="2125"/>
                  </a:lnTo>
                  <a:lnTo>
                    <a:pt x="14882" y="2173"/>
                  </a:lnTo>
                  <a:lnTo>
                    <a:pt x="14992" y="2224"/>
                  </a:lnTo>
                  <a:lnTo>
                    <a:pt x="15100" y="2276"/>
                  </a:lnTo>
                  <a:lnTo>
                    <a:pt x="15202" y="2327"/>
                  </a:lnTo>
                  <a:lnTo>
                    <a:pt x="15305" y="2378"/>
                  </a:lnTo>
                  <a:lnTo>
                    <a:pt x="15400" y="2430"/>
                  </a:lnTo>
                  <a:lnTo>
                    <a:pt x="15487" y="2486"/>
                  </a:lnTo>
                  <a:lnTo>
                    <a:pt x="15570" y="2537"/>
                  </a:lnTo>
                  <a:lnTo>
                    <a:pt x="15649" y="2593"/>
                  </a:lnTo>
                  <a:lnTo>
                    <a:pt x="15721" y="2644"/>
                  </a:lnTo>
                  <a:lnTo>
                    <a:pt x="15784" y="2699"/>
                  </a:lnTo>
                  <a:lnTo>
                    <a:pt x="15839" y="2750"/>
                  </a:lnTo>
                  <a:lnTo>
                    <a:pt x="15887" y="2806"/>
                  </a:lnTo>
                  <a:lnTo>
                    <a:pt x="15938" y="2866"/>
                  </a:lnTo>
                  <a:lnTo>
                    <a:pt x="15986" y="2929"/>
                  </a:lnTo>
                  <a:lnTo>
                    <a:pt x="16029" y="2988"/>
                  </a:lnTo>
                  <a:lnTo>
                    <a:pt x="16073" y="3047"/>
                  </a:lnTo>
                  <a:lnTo>
                    <a:pt x="16112" y="3107"/>
                  </a:lnTo>
                  <a:lnTo>
                    <a:pt x="16149" y="3170"/>
                  </a:lnTo>
                  <a:lnTo>
                    <a:pt x="16184" y="3229"/>
                  </a:lnTo>
                  <a:lnTo>
                    <a:pt x="16216" y="3289"/>
                  </a:lnTo>
                  <a:lnTo>
                    <a:pt x="16243" y="3348"/>
                  </a:lnTo>
                  <a:lnTo>
                    <a:pt x="16267" y="3408"/>
                  </a:lnTo>
                  <a:lnTo>
                    <a:pt x="16290" y="3467"/>
                  </a:lnTo>
                  <a:lnTo>
                    <a:pt x="16314" y="3526"/>
                  </a:lnTo>
                  <a:lnTo>
                    <a:pt x="16334" y="3586"/>
                  </a:lnTo>
                  <a:lnTo>
                    <a:pt x="16350" y="3645"/>
                  </a:lnTo>
                  <a:lnTo>
                    <a:pt x="16362" y="3704"/>
                  </a:lnTo>
                  <a:lnTo>
                    <a:pt x="16374" y="3764"/>
                  </a:lnTo>
                  <a:lnTo>
                    <a:pt x="16385" y="3819"/>
                  </a:lnTo>
                  <a:lnTo>
                    <a:pt x="16394" y="3879"/>
                  </a:lnTo>
                  <a:lnTo>
                    <a:pt x="16397" y="3938"/>
                  </a:lnTo>
                  <a:lnTo>
                    <a:pt x="16401" y="3993"/>
                  </a:lnTo>
                  <a:lnTo>
                    <a:pt x="16401" y="4053"/>
                  </a:lnTo>
                  <a:lnTo>
                    <a:pt x="16397" y="4112"/>
                  </a:lnTo>
                  <a:lnTo>
                    <a:pt x="16397" y="4167"/>
                  </a:lnTo>
                  <a:lnTo>
                    <a:pt x="16390" y="4227"/>
                  </a:lnTo>
                  <a:lnTo>
                    <a:pt x="16382" y="4282"/>
                  </a:lnTo>
                  <a:lnTo>
                    <a:pt x="16374" y="4342"/>
                  </a:lnTo>
                  <a:lnTo>
                    <a:pt x="16362" y="4398"/>
                  </a:lnTo>
                  <a:lnTo>
                    <a:pt x="16350" y="4452"/>
                  </a:lnTo>
                  <a:lnTo>
                    <a:pt x="16334" y="4507"/>
                  </a:lnTo>
                  <a:lnTo>
                    <a:pt x="16318" y="4563"/>
                  </a:lnTo>
                  <a:lnTo>
                    <a:pt x="16302" y="4623"/>
                  </a:lnTo>
                  <a:lnTo>
                    <a:pt x="16283" y="4678"/>
                  </a:lnTo>
                  <a:lnTo>
                    <a:pt x="16259" y="4734"/>
                  </a:lnTo>
                  <a:lnTo>
                    <a:pt x="16239" y="4789"/>
                  </a:lnTo>
                  <a:lnTo>
                    <a:pt x="16216" y="4845"/>
                  </a:lnTo>
                  <a:lnTo>
                    <a:pt x="16188" y="4896"/>
                  </a:lnTo>
                  <a:lnTo>
                    <a:pt x="16160" y="4951"/>
                  </a:lnTo>
                  <a:lnTo>
                    <a:pt x="16133" y="5007"/>
                  </a:lnTo>
                  <a:lnTo>
                    <a:pt x="16105" y="5058"/>
                  </a:lnTo>
                  <a:lnTo>
                    <a:pt x="16073" y="511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2" name="Freeform 419">
              <a:extLst>
                <a:ext uri="{FF2B5EF4-FFF2-40B4-BE49-F238E27FC236}">
                  <a16:creationId xmlns:a16="http://schemas.microsoft.com/office/drawing/2014/main" id="{1602AF2C-02F5-4DC9-826F-56D05B5C5F8C}"/>
                </a:ext>
              </a:extLst>
            </p:cNvPr>
            <p:cNvSpPr>
              <a:spLocks/>
            </p:cNvSpPr>
            <p:nvPr/>
          </p:nvSpPr>
          <p:spPr bwMode="auto">
            <a:xfrm>
              <a:off x="1485" y="2350"/>
              <a:ext cx="431" cy="133"/>
            </a:xfrm>
            <a:custGeom>
              <a:avLst/>
              <a:gdLst>
                <a:gd name="T0" fmla="*/ 0 w 2157"/>
                <a:gd name="T1" fmla="*/ 0 h 669"/>
                <a:gd name="T2" fmla="*/ 74 w 2157"/>
                <a:gd name="T3" fmla="*/ 0 h 669"/>
                <a:gd name="T4" fmla="*/ 166 w 2157"/>
                <a:gd name="T5" fmla="*/ 9 h 669"/>
                <a:gd name="T6" fmla="*/ 273 w 2157"/>
                <a:gd name="T7" fmla="*/ 12 h 669"/>
                <a:gd name="T8" fmla="*/ 391 w 2157"/>
                <a:gd name="T9" fmla="*/ 24 h 669"/>
                <a:gd name="T10" fmla="*/ 518 w 2157"/>
                <a:gd name="T11" fmla="*/ 40 h 669"/>
                <a:gd name="T12" fmla="*/ 644 w 2157"/>
                <a:gd name="T13" fmla="*/ 56 h 669"/>
                <a:gd name="T14" fmla="*/ 775 w 2157"/>
                <a:gd name="T15" fmla="*/ 79 h 669"/>
                <a:gd name="T16" fmla="*/ 898 w 2157"/>
                <a:gd name="T17" fmla="*/ 107 h 669"/>
                <a:gd name="T18" fmla="*/ 1016 w 2157"/>
                <a:gd name="T19" fmla="*/ 135 h 669"/>
                <a:gd name="T20" fmla="*/ 1123 w 2157"/>
                <a:gd name="T21" fmla="*/ 171 h 669"/>
                <a:gd name="T22" fmla="*/ 1218 w 2157"/>
                <a:gd name="T23" fmla="*/ 210 h 669"/>
                <a:gd name="T24" fmla="*/ 1313 w 2157"/>
                <a:gd name="T25" fmla="*/ 246 h 669"/>
                <a:gd name="T26" fmla="*/ 1408 w 2157"/>
                <a:gd name="T27" fmla="*/ 282 h 669"/>
                <a:gd name="T28" fmla="*/ 1503 w 2157"/>
                <a:gd name="T29" fmla="*/ 321 h 669"/>
                <a:gd name="T30" fmla="*/ 1598 w 2157"/>
                <a:gd name="T31" fmla="*/ 364 h 669"/>
                <a:gd name="T32" fmla="*/ 1697 w 2157"/>
                <a:gd name="T33" fmla="*/ 408 h 669"/>
                <a:gd name="T34" fmla="*/ 1804 w 2157"/>
                <a:gd name="T35" fmla="*/ 459 h 669"/>
                <a:gd name="T36" fmla="*/ 1911 w 2157"/>
                <a:gd name="T37" fmla="*/ 523 h 669"/>
                <a:gd name="T38" fmla="*/ 2030 w 2157"/>
                <a:gd name="T39" fmla="*/ 590 h 669"/>
                <a:gd name="T40" fmla="*/ 2157 w 2157"/>
                <a:gd name="T41" fmla="*/ 669 h 669"/>
                <a:gd name="T42" fmla="*/ 2018 w 2157"/>
                <a:gd name="T43" fmla="*/ 586 h 669"/>
                <a:gd name="T44" fmla="*/ 1871 w 2157"/>
                <a:gd name="T45" fmla="*/ 507 h 669"/>
                <a:gd name="T46" fmla="*/ 1706 w 2157"/>
                <a:gd name="T47" fmla="*/ 428 h 669"/>
                <a:gd name="T48" fmla="*/ 1528 w 2157"/>
                <a:gd name="T49" fmla="*/ 357 h 669"/>
                <a:gd name="T50" fmla="*/ 1325 w 2157"/>
                <a:gd name="T51" fmla="*/ 285 h 669"/>
                <a:gd name="T52" fmla="*/ 1107 w 2157"/>
                <a:gd name="T53" fmla="*/ 218 h 669"/>
                <a:gd name="T54" fmla="*/ 866 w 2157"/>
                <a:gd name="T55" fmla="*/ 159 h 669"/>
                <a:gd name="T56" fmla="*/ 605 w 2157"/>
                <a:gd name="T57" fmla="*/ 100 h 669"/>
                <a:gd name="T58" fmla="*/ 316 w 2157"/>
                <a:gd name="T59" fmla="*/ 48 h 669"/>
                <a:gd name="T60" fmla="*/ 0 w 2157"/>
                <a:gd name="T61" fmla="*/ 0 h 6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57"/>
                <a:gd name="T94" fmla="*/ 0 h 669"/>
                <a:gd name="T95" fmla="*/ 2157 w 2157"/>
                <a:gd name="T96" fmla="*/ 669 h 6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57" h="669">
                  <a:moveTo>
                    <a:pt x="0" y="0"/>
                  </a:moveTo>
                  <a:lnTo>
                    <a:pt x="74" y="0"/>
                  </a:lnTo>
                  <a:lnTo>
                    <a:pt x="166" y="9"/>
                  </a:lnTo>
                  <a:lnTo>
                    <a:pt x="273" y="12"/>
                  </a:lnTo>
                  <a:lnTo>
                    <a:pt x="391" y="24"/>
                  </a:lnTo>
                  <a:lnTo>
                    <a:pt x="518" y="40"/>
                  </a:lnTo>
                  <a:lnTo>
                    <a:pt x="644" y="56"/>
                  </a:lnTo>
                  <a:lnTo>
                    <a:pt x="775" y="79"/>
                  </a:lnTo>
                  <a:lnTo>
                    <a:pt x="898" y="107"/>
                  </a:lnTo>
                  <a:lnTo>
                    <a:pt x="1016" y="135"/>
                  </a:lnTo>
                  <a:lnTo>
                    <a:pt x="1123" y="171"/>
                  </a:lnTo>
                  <a:lnTo>
                    <a:pt x="1218" y="210"/>
                  </a:lnTo>
                  <a:lnTo>
                    <a:pt x="1313" y="246"/>
                  </a:lnTo>
                  <a:lnTo>
                    <a:pt x="1408" y="282"/>
                  </a:lnTo>
                  <a:lnTo>
                    <a:pt x="1503" y="321"/>
                  </a:lnTo>
                  <a:lnTo>
                    <a:pt x="1598" y="364"/>
                  </a:lnTo>
                  <a:lnTo>
                    <a:pt x="1697" y="408"/>
                  </a:lnTo>
                  <a:lnTo>
                    <a:pt x="1804" y="459"/>
                  </a:lnTo>
                  <a:lnTo>
                    <a:pt x="1911" y="523"/>
                  </a:lnTo>
                  <a:lnTo>
                    <a:pt x="2030" y="590"/>
                  </a:lnTo>
                  <a:lnTo>
                    <a:pt x="2157" y="669"/>
                  </a:lnTo>
                  <a:lnTo>
                    <a:pt x="2018" y="586"/>
                  </a:lnTo>
                  <a:lnTo>
                    <a:pt x="1871" y="507"/>
                  </a:lnTo>
                  <a:lnTo>
                    <a:pt x="1706" y="428"/>
                  </a:lnTo>
                  <a:lnTo>
                    <a:pt x="1528" y="357"/>
                  </a:lnTo>
                  <a:lnTo>
                    <a:pt x="1325" y="285"/>
                  </a:lnTo>
                  <a:lnTo>
                    <a:pt x="1107" y="218"/>
                  </a:lnTo>
                  <a:lnTo>
                    <a:pt x="866" y="159"/>
                  </a:lnTo>
                  <a:lnTo>
                    <a:pt x="605" y="100"/>
                  </a:lnTo>
                  <a:lnTo>
                    <a:pt x="316" y="4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3" name="Freeform 420">
              <a:extLst>
                <a:ext uri="{FF2B5EF4-FFF2-40B4-BE49-F238E27FC236}">
                  <a16:creationId xmlns:a16="http://schemas.microsoft.com/office/drawing/2014/main" id="{0143F5EC-9672-40B4-AA52-CC61C3E78751}"/>
                </a:ext>
              </a:extLst>
            </p:cNvPr>
            <p:cNvSpPr>
              <a:spLocks/>
            </p:cNvSpPr>
            <p:nvPr/>
          </p:nvSpPr>
          <p:spPr bwMode="auto">
            <a:xfrm>
              <a:off x="1073" y="2616"/>
              <a:ext cx="1212" cy="442"/>
            </a:xfrm>
            <a:custGeom>
              <a:avLst/>
              <a:gdLst>
                <a:gd name="T0" fmla="*/ 0 w 6059"/>
                <a:gd name="T1" fmla="*/ 0 h 2208"/>
                <a:gd name="T2" fmla="*/ 221 w 6059"/>
                <a:gd name="T3" fmla="*/ 4 h 2208"/>
                <a:gd name="T4" fmla="*/ 498 w 6059"/>
                <a:gd name="T5" fmla="*/ 12 h 2208"/>
                <a:gd name="T6" fmla="*/ 819 w 6059"/>
                <a:gd name="T7" fmla="*/ 28 h 2208"/>
                <a:gd name="T8" fmla="*/ 1171 w 6059"/>
                <a:gd name="T9" fmla="*/ 52 h 2208"/>
                <a:gd name="T10" fmla="*/ 1547 w 6059"/>
                <a:gd name="T11" fmla="*/ 87 h 2208"/>
                <a:gd name="T12" fmla="*/ 1935 w 6059"/>
                <a:gd name="T13" fmla="*/ 131 h 2208"/>
                <a:gd name="T14" fmla="*/ 2319 w 6059"/>
                <a:gd name="T15" fmla="*/ 190 h 2208"/>
                <a:gd name="T16" fmla="*/ 2690 w 6059"/>
                <a:gd name="T17" fmla="*/ 261 h 2208"/>
                <a:gd name="T18" fmla="*/ 3042 w 6059"/>
                <a:gd name="T19" fmla="*/ 349 h 2208"/>
                <a:gd name="T20" fmla="*/ 3359 w 6059"/>
                <a:gd name="T21" fmla="*/ 451 h 2208"/>
                <a:gd name="T22" fmla="*/ 3641 w 6059"/>
                <a:gd name="T23" fmla="*/ 571 h 2208"/>
                <a:gd name="T24" fmla="*/ 3898 w 6059"/>
                <a:gd name="T25" fmla="*/ 701 h 2208"/>
                <a:gd name="T26" fmla="*/ 4135 w 6059"/>
                <a:gd name="T27" fmla="*/ 844 h 2208"/>
                <a:gd name="T28" fmla="*/ 4364 w 6059"/>
                <a:gd name="T29" fmla="*/ 994 h 2208"/>
                <a:gd name="T30" fmla="*/ 4595 w 6059"/>
                <a:gd name="T31" fmla="*/ 1159 h 2208"/>
                <a:gd name="T32" fmla="*/ 4832 w 6059"/>
                <a:gd name="T33" fmla="*/ 1338 h 2208"/>
                <a:gd name="T34" fmla="*/ 5089 w 6059"/>
                <a:gd name="T35" fmla="*/ 1532 h 2208"/>
                <a:gd name="T36" fmla="*/ 5374 w 6059"/>
                <a:gd name="T37" fmla="*/ 1742 h 2208"/>
                <a:gd name="T38" fmla="*/ 5690 w 6059"/>
                <a:gd name="T39" fmla="*/ 1967 h 2208"/>
                <a:gd name="T40" fmla="*/ 6059 w 6059"/>
                <a:gd name="T41" fmla="*/ 2208 h 2208"/>
                <a:gd name="T42" fmla="*/ 5687 w 6059"/>
                <a:gd name="T43" fmla="*/ 1971 h 2208"/>
                <a:gd name="T44" fmla="*/ 5359 w 6059"/>
                <a:gd name="T45" fmla="*/ 1761 h 2208"/>
                <a:gd name="T46" fmla="*/ 5058 w 6059"/>
                <a:gd name="T47" fmla="*/ 1571 h 2208"/>
                <a:gd name="T48" fmla="*/ 4780 w 6059"/>
                <a:gd name="T49" fmla="*/ 1402 h 2208"/>
                <a:gd name="T50" fmla="*/ 4523 w 6059"/>
                <a:gd name="T51" fmla="*/ 1251 h 2208"/>
                <a:gd name="T52" fmla="*/ 4269 w 6059"/>
                <a:gd name="T53" fmla="*/ 1113 h 2208"/>
                <a:gd name="T54" fmla="*/ 4024 w 6059"/>
                <a:gd name="T55" fmla="*/ 986 h 2208"/>
                <a:gd name="T56" fmla="*/ 3771 w 6059"/>
                <a:gd name="T57" fmla="*/ 867 h 2208"/>
                <a:gd name="T58" fmla="*/ 3502 w 6059"/>
                <a:gd name="T59" fmla="*/ 749 h 2208"/>
                <a:gd name="T60" fmla="*/ 3217 w 6059"/>
                <a:gd name="T61" fmla="*/ 638 h 2208"/>
                <a:gd name="T62" fmla="*/ 2948 w 6059"/>
                <a:gd name="T63" fmla="*/ 534 h 2208"/>
                <a:gd name="T64" fmla="*/ 2718 w 6059"/>
                <a:gd name="T65" fmla="*/ 463 h 2208"/>
                <a:gd name="T66" fmla="*/ 2509 w 6059"/>
                <a:gd name="T67" fmla="*/ 407 h 2208"/>
                <a:gd name="T68" fmla="*/ 2303 w 6059"/>
                <a:gd name="T69" fmla="*/ 365 h 2208"/>
                <a:gd name="T70" fmla="*/ 2077 w 6059"/>
                <a:gd name="T71" fmla="*/ 328 h 2208"/>
                <a:gd name="T72" fmla="*/ 1816 w 6059"/>
                <a:gd name="T73" fmla="*/ 289 h 2208"/>
                <a:gd name="T74" fmla="*/ 1495 w 6059"/>
                <a:gd name="T75" fmla="*/ 245 h 2208"/>
                <a:gd name="T76" fmla="*/ 1100 w 6059"/>
                <a:gd name="T77" fmla="*/ 187 h 2208"/>
                <a:gd name="T78" fmla="*/ 609 w 6059"/>
                <a:gd name="T79" fmla="*/ 108 h 2208"/>
                <a:gd name="T80" fmla="*/ 0 w 6059"/>
                <a:gd name="T81" fmla="*/ 0 h 2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59"/>
                <a:gd name="T124" fmla="*/ 0 h 2208"/>
                <a:gd name="T125" fmla="*/ 6059 w 6059"/>
                <a:gd name="T126" fmla="*/ 2208 h 2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59" h="2208">
                  <a:moveTo>
                    <a:pt x="0" y="0"/>
                  </a:moveTo>
                  <a:lnTo>
                    <a:pt x="221" y="4"/>
                  </a:lnTo>
                  <a:lnTo>
                    <a:pt x="498" y="12"/>
                  </a:lnTo>
                  <a:lnTo>
                    <a:pt x="819" y="28"/>
                  </a:lnTo>
                  <a:lnTo>
                    <a:pt x="1171" y="52"/>
                  </a:lnTo>
                  <a:lnTo>
                    <a:pt x="1547" y="87"/>
                  </a:lnTo>
                  <a:lnTo>
                    <a:pt x="1935" y="131"/>
                  </a:lnTo>
                  <a:lnTo>
                    <a:pt x="2319" y="190"/>
                  </a:lnTo>
                  <a:lnTo>
                    <a:pt x="2690" y="261"/>
                  </a:lnTo>
                  <a:lnTo>
                    <a:pt x="3042" y="349"/>
                  </a:lnTo>
                  <a:lnTo>
                    <a:pt x="3359" y="451"/>
                  </a:lnTo>
                  <a:lnTo>
                    <a:pt x="3641" y="571"/>
                  </a:lnTo>
                  <a:lnTo>
                    <a:pt x="3898" y="701"/>
                  </a:lnTo>
                  <a:lnTo>
                    <a:pt x="4135" y="844"/>
                  </a:lnTo>
                  <a:lnTo>
                    <a:pt x="4364" y="994"/>
                  </a:lnTo>
                  <a:lnTo>
                    <a:pt x="4595" y="1159"/>
                  </a:lnTo>
                  <a:lnTo>
                    <a:pt x="4832" y="1338"/>
                  </a:lnTo>
                  <a:lnTo>
                    <a:pt x="5089" y="1532"/>
                  </a:lnTo>
                  <a:lnTo>
                    <a:pt x="5374" y="1742"/>
                  </a:lnTo>
                  <a:lnTo>
                    <a:pt x="5690" y="1967"/>
                  </a:lnTo>
                  <a:lnTo>
                    <a:pt x="6059" y="2208"/>
                  </a:lnTo>
                  <a:lnTo>
                    <a:pt x="5687" y="1971"/>
                  </a:lnTo>
                  <a:lnTo>
                    <a:pt x="5359" y="1761"/>
                  </a:lnTo>
                  <a:lnTo>
                    <a:pt x="5058" y="1571"/>
                  </a:lnTo>
                  <a:lnTo>
                    <a:pt x="4780" y="1402"/>
                  </a:lnTo>
                  <a:lnTo>
                    <a:pt x="4523" y="1251"/>
                  </a:lnTo>
                  <a:lnTo>
                    <a:pt x="4269" y="1113"/>
                  </a:lnTo>
                  <a:lnTo>
                    <a:pt x="4024" y="986"/>
                  </a:lnTo>
                  <a:lnTo>
                    <a:pt x="3771" y="867"/>
                  </a:lnTo>
                  <a:lnTo>
                    <a:pt x="3502" y="749"/>
                  </a:lnTo>
                  <a:lnTo>
                    <a:pt x="3217" y="638"/>
                  </a:lnTo>
                  <a:lnTo>
                    <a:pt x="2948" y="534"/>
                  </a:lnTo>
                  <a:lnTo>
                    <a:pt x="2718" y="463"/>
                  </a:lnTo>
                  <a:lnTo>
                    <a:pt x="2509" y="407"/>
                  </a:lnTo>
                  <a:lnTo>
                    <a:pt x="2303" y="365"/>
                  </a:lnTo>
                  <a:lnTo>
                    <a:pt x="2077" y="328"/>
                  </a:lnTo>
                  <a:lnTo>
                    <a:pt x="1816" y="289"/>
                  </a:lnTo>
                  <a:lnTo>
                    <a:pt x="1495" y="245"/>
                  </a:lnTo>
                  <a:lnTo>
                    <a:pt x="1100" y="187"/>
                  </a:lnTo>
                  <a:lnTo>
                    <a:pt x="609" y="108"/>
                  </a:lnTo>
                  <a:lnTo>
                    <a:pt x="0" y="0"/>
                  </a:lnTo>
                  <a:close/>
                </a:path>
              </a:pathLst>
            </a:custGeom>
            <a:solidFill>
              <a:srgbClr val="FF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4" name="Freeform 421">
              <a:extLst>
                <a:ext uri="{FF2B5EF4-FFF2-40B4-BE49-F238E27FC236}">
                  <a16:creationId xmlns:a16="http://schemas.microsoft.com/office/drawing/2014/main" id="{73A1C143-C2D9-460E-8136-75533EF8634A}"/>
                </a:ext>
              </a:extLst>
            </p:cNvPr>
            <p:cNvSpPr>
              <a:spLocks/>
            </p:cNvSpPr>
            <p:nvPr/>
          </p:nvSpPr>
          <p:spPr bwMode="auto">
            <a:xfrm>
              <a:off x="1109" y="2620"/>
              <a:ext cx="1137" cy="413"/>
            </a:xfrm>
            <a:custGeom>
              <a:avLst/>
              <a:gdLst>
                <a:gd name="T0" fmla="*/ 3403 w 5686"/>
                <a:gd name="T1" fmla="*/ 538 h 2062"/>
                <a:gd name="T2" fmla="*/ 3827 w 5686"/>
                <a:gd name="T3" fmla="*/ 760 h 2062"/>
                <a:gd name="T4" fmla="*/ 4214 w 5686"/>
                <a:gd name="T5" fmla="*/ 1017 h 2062"/>
                <a:gd name="T6" fmla="*/ 4618 w 5686"/>
                <a:gd name="T7" fmla="*/ 1314 h 2062"/>
                <a:gd name="T8" fmla="*/ 5093 w 5686"/>
                <a:gd name="T9" fmla="*/ 1658 h 2062"/>
                <a:gd name="T10" fmla="*/ 5394 w 5686"/>
                <a:gd name="T11" fmla="*/ 1864 h 2062"/>
                <a:gd name="T12" fmla="*/ 5441 w 5686"/>
                <a:gd name="T13" fmla="*/ 1896 h 2062"/>
                <a:gd name="T14" fmla="*/ 5489 w 5686"/>
                <a:gd name="T15" fmla="*/ 1931 h 2062"/>
                <a:gd name="T16" fmla="*/ 5540 w 5686"/>
                <a:gd name="T17" fmla="*/ 1963 h 2062"/>
                <a:gd name="T18" fmla="*/ 5588 w 5686"/>
                <a:gd name="T19" fmla="*/ 1995 h 2062"/>
                <a:gd name="T20" fmla="*/ 5619 w 5686"/>
                <a:gd name="T21" fmla="*/ 2014 h 2062"/>
                <a:gd name="T22" fmla="*/ 5635 w 5686"/>
                <a:gd name="T23" fmla="*/ 2026 h 2062"/>
                <a:gd name="T24" fmla="*/ 5647 w 5686"/>
                <a:gd name="T25" fmla="*/ 2035 h 2062"/>
                <a:gd name="T26" fmla="*/ 5663 w 5686"/>
                <a:gd name="T27" fmla="*/ 2046 h 2062"/>
                <a:gd name="T28" fmla="*/ 5679 w 5686"/>
                <a:gd name="T29" fmla="*/ 2054 h 2062"/>
                <a:gd name="T30" fmla="*/ 5362 w 5686"/>
                <a:gd name="T31" fmla="*/ 1856 h 2062"/>
                <a:gd name="T32" fmla="*/ 4800 w 5686"/>
                <a:gd name="T33" fmla="*/ 1504 h 2062"/>
                <a:gd name="T34" fmla="*/ 4318 w 5686"/>
                <a:gd name="T35" fmla="*/ 1215 h 2062"/>
                <a:gd name="T36" fmla="*/ 3871 w 5686"/>
                <a:gd name="T37" fmla="*/ 974 h 2062"/>
                <a:gd name="T38" fmla="*/ 3415 w 5686"/>
                <a:gd name="T39" fmla="*/ 764 h 2062"/>
                <a:gd name="T40" fmla="*/ 3154 w 5686"/>
                <a:gd name="T41" fmla="*/ 653 h 2062"/>
                <a:gd name="T42" fmla="*/ 3123 w 5686"/>
                <a:gd name="T43" fmla="*/ 641 h 2062"/>
                <a:gd name="T44" fmla="*/ 3086 w 5686"/>
                <a:gd name="T45" fmla="*/ 625 h 2062"/>
                <a:gd name="T46" fmla="*/ 3054 w 5686"/>
                <a:gd name="T47" fmla="*/ 614 h 2062"/>
                <a:gd name="T48" fmla="*/ 3019 w 5686"/>
                <a:gd name="T49" fmla="*/ 602 h 2062"/>
                <a:gd name="T50" fmla="*/ 2758 w 5686"/>
                <a:gd name="T51" fmla="*/ 503 h 2062"/>
                <a:gd name="T52" fmla="*/ 2359 w 5686"/>
                <a:gd name="T53" fmla="*/ 387 h 2062"/>
                <a:gd name="T54" fmla="*/ 1966 w 5686"/>
                <a:gd name="T55" fmla="*/ 313 h 2062"/>
                <a:gd name="T56" fmla="*/ 1448 w 5686"/>
                <a:gd name="T57" fmla="*/ 237 h 2062"/>
                <a:gd name="T58" fmla="*/ 669 w 5686"/>
                <a:gd name="T59" fmla="*/ 118 h 2062"/>
                <a:gd name="T60" fmla="*/ 126 w 5686"/>
                <a:gd name="T61" fmla="*/ 28 h 2062"/>
                <a:gd name="T62" fmla="*/ 98 w 5686"/>
                <a:gd name="T63" fmla="*/ 19 h 2062"/>
                <a:gd name="T64" fmla="*/ 70 w 5686"/>
                <a:gd name="T65" fmla="*/ 16 h 2062"/>
                <a:gd name="T66" fmla="*/ 43 w 5686"/>
                <a:gd name="T67" fmla="*/ 8 h 2062"/>
                <a:gd name="T68" fmla="*/ 15 w 5686"/>
                <a:gd name="T69" fmla="*/ 4 h 2062"/>
                <a:gd name="T70" fmla="*/ 213 w 5686"/>
                <a:gd name="T71" fmla="*/ 8 h 2062"/>
                <a:gd name="T72" fmla="*/ 776 w 5686"/>
                <a:gd name="T73" fmla="*/ 32 h 2062"/>
                <a:gd name="T74" fmla="*/ 1459 w 5686"/>
                <a:gd name="T75" fmla="*/ 88 h 2062"/>
                <a:gd name="T76" fmla="*/ 2184 w 5686"/>
                <a:gd name="T77" fmla="*/ 186 h 2062"/>
                <a:gd name="T78" fmla="*/ 2861 w 5686"/>
                <a:gd name="T79" fmla="*/ 336 h 20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86"/>
                <a:gd name="T121" fmla="*/ 0 h 2062"/>
                <a:gd name="T122" fmla="*/ 5686 w 5686"/>
                <a:gd name="T123" fmla="*/ 2062 h 20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86" h="2062">
                  <a:moveTo>
                    <a:pt x="3158" y="435"/>
                  </a:moveTo>
                  <a:lnTo>
                    <a:pt x="3403" y="538"/>
                  </a:lnTo>
                  <a:lnTo>
                    <a:pt x="3621" y="646"/>
                  </a:lnTo>
                  <a:lnTo>
                    <a:pt x="3827" y="760"/>
                  </a:lnTo>
                  <a:lnTo>
                    <a:pt x="4021" y="887"/>
                  </a:lnTo>
                  <a:lnTo>
                    <a:pt x="4214" y="1017"/>
                  </a:lnTo>
                  <a:lnTo>
                    <a:pt x="4412" y="1160"/>
                  </a:lnTo>
                  <a:lnTo>
                    <a:pt x="4618" y="1314"/>
                  </a:lnTo>
                  <a:lnTo>
                    <a:pt x="4844" y="1480"/>
                  </a:lnTo>
                  <a:lnTo>
                    <a:pt x="5093" y="1658"/>
                  </a:lnTo>
                  <a:lnTo>
                    <a:pt x="5374" y="1852"/>
                  </a:lnTo>
                  <a:lnTo>
                    <a:pt x="5394" y="1864"/>
                  </a:lnTo>
                  <a:lnTo>
                    <a:pt x="5417" y="1880"/>
                  </a:lnTo>
                  <a:lnTo>
                    <a:pt x="5441" y="1896"/>
                  </a:lnTo>
                  <a:lnTo>
                    <a:pt x="5466" y="1912"/>
                  </a:lnTo>
                  <a:lnTo>
                    <a:pt x="5489" y="1931"/>
                  </a:lnTo>
                  <a:lnTo>
                    <a:pt x="5512" y="1947"/>
                  </a:lnTo>
                  <a:lnTo>
                    <a:pt x="5540" y="1963"/>
                  </a:lnTo>
                  <a:lnTo>
                    <a:pt x="5564" y="1979"/>
                  </a:lnTo>
                  <a:lnTo>
                    <a:pt x="5588" y="1995"/>
                  </a:lnTo>
                  <a:lnTo>
                    <a:pt x="5612" y="2011"/>
                  </a:lnTo>
                  <a:lnTo>
                    <a:pt x="5619" y="2014"/>
                  </a:lnTo>
                  <a:lnTo>
                    <a:pt x="5628" y="2019"/>
                  </a:lnTo>
                  <a:lnTo>
                    <a:pt x="5635" y="2026"/>
                  </a:lnTo>
                  <a:lnTo>
                    <a:pt x="5639" y="2030"/>
                  </a:lnTo>
                  <a:lnTo>
                    <a:pt x="5647" y="2035"/>
                  </a:lnTo>
                  <a:lnTo>
                    <a:pt x="5655" y="2042"/>
                  </a:lnTo>
                  <a:lnTo>
                    <a:pt x="5663" y="2046"/>
                  </a:lnTo>
                  <a:lnTo>
                    <a:pt x="5671" y="2051"/>
                  </a:lnTo>
                  <a:lnTo>
                    <a:pt x="5679" y="2054"/>
                  </a:lnTo>
                  <a:lnTo>
                    <a:pt x="5686" y="2062"/>
                  </a:lnTo>
                  <a:lnTo>
                    <a:pt x="5362" y="1856"/>
                  </a:lnTo>
                  <a:lnTo>
                    <a:pt x="5070" y="1670"/>
                  </a:lnTo>
                  <a:lnTo>
                    <a:pt x="4800" y="1504"/>
                  </a:lnTo>
                  <a:lnTo>
                    <a:pt x="4551" y="1354"/>
                  </a:lnTo>
                  <a:lnTo>
                    <a:pt x="4318" y="1215"/>
                  </a:lnTo>
                  <a:lnTo>
                    <a:pt x="4091" y="1088"/>
                  </a:lnTo>
                  <a:lnTo>
                    <a:pt x="3871" y="974"/>
                  </a:lnTo>
                  <a:lnTo>
                    <a:pt x="3649" y="866"/>
                  </a:lnTo>
                  <a:lnTo>
                    <a:pt x="3415" y="764"/>
                  </a:lnTo>
                  <a:lnTo>
                    <a:pt x="3174" y="660"/>
                  </a:lnTo>
                  <a:lnTo>
                    <a:pt x="3154" y="653"/>
                  </a:lnTo>
                  <a:lnTo>
                    <a:pt x="3138" y="646"/>
                  </a:lnTo>
                  <a:lnTo>
                    <a:pt x="3123" y="641"/>
                  </a:lnTo>
                  <a:lnTo>
                    <a:pt x="3102" y="633"/>
                  </a:lnTo>
                  <a:lnTo>
                    <a:pt x="3086" y="625"/>
                  </a:lnTo>
                  <a:lnTo>
                    <a:pt x="3070" y="621"/>
                  </a:lnTo>
                  <a:lnTo>
                    <a:pt x="3054" y="614"/>
                  </a:lnTo>
                  <a:lnTo>
                    <a:pt x="3035" y="606"/>
                  </a:lnTo>
                  <a:lnTo>
                    <a:pt x="3019" y="602"/>
                  </a:lnTo>
                  <a:lnTo>
                    <a:pt x="3000" y="593"/>
                  </a:lnTo>
                  <a:lnTo>
                    <a:pt x="2758" y="503"/>
                  </a:lnTo>
                  <a:lnTo>
                    <a:pt x="2549" y="440"/>
                  </a:lnTo>
                  <a:lnTo>
                    <a:pt x="2359" y="387"/>
                  </a:lnTo>
                  <a:lnTo>
                    <a:pt x="2169" y="348"/>
                  </a:lnTo>
                  <a:lnTo>
                    <a:pt x="1966" y="313"/>
                  </a:lnTo>
                  <a:lnTo>
                    <a:pt x="1729" y="277"/>
                  </a:lnTo>
                  <a:lnTo>
                    <a:pt x="1448" y="237"/>
                  </a:lnTo>
                  <a:lnTo>
                    <a:pt x="1100" y="186"/>
                  </a:lnTo>
                  <a:lnTo>
                    <a:pt x="669" y="118"/>
                  </a:lnTo>
                  <a:lnTo>
                    <a:pt x="142" y="28"/>
                  </a:lnTo>
                  <a:lnTo>
                    <a:pt x="126" y="28"/>
                  </a:lnTo>
                  <a:lnTo>
                    <a:pt x="114" y="24"/>
                  </a:lnTo>
                  <a:lnTo>
                    <a:pt x="98" y="19"/>
                  </a:lnTo>
                  <a:lnTo>
                    <a:pt x="86" y="19"/>
                  </a:lnTo>
                  <a:lnTo>
                    <a:pt x="70" y="16"/>
                  </a:lnTo>
                  <a:lnTo>
                    <a:pt x="59" y="12"/>
                  </a:lnTo>
                  <a:lnTo>
                    <a:pt x="43" y="8"/>
                  </a:lnTo>
                  <a:lnTo>
                    <a:pt x="28" y="8"/>
                  </a:lnTo>
                  <a:lnTo>
                    <a:pt x="15" y="4"/>
                  </a:lnTo>
                  <a:lnTo>
                    <a:pt x="0" y="0"/>
                  </a:lnTo>
                  <a:lnTo>
                    <a:pt x="213" y="8"/>
                  </a:lnTo>
                  <a:lnTo>
                    <a:pt x="475" y="16"/>
                  </a:lnTo>
                  <a:lnTo>
                    <a:pt x="776" y="32"/>
                  </a:lnTo>
                  <a:lnTo>
                    <a:pt x="1107" y="56"/>
                  </a:lnTo>
                  <a:lnTo>
                    <a:pt x="1459" y="88"/>
                  </a:lnTo>
                  <a:lnTo>
                    <a:pt x="1824" y="130"/>
                  </a:lnTo>
                  <a:lnTo>
                    <a:pt x="2184" y="186"/>
                  </a:lnTo>
                  <a:lnTo>
                    <a:pt x="2533" y="253"/>
                  </a:lnTo>
                  <a:lnTo>
                    <a:pt x="2861" y="336"/>
                  </a:lnTo>
                  <a:lnTo>
                    <a:pt x="3158" y="435"/>
                  </a:lnTo>
                  <a:close/>
                </a:path>
              </a:pathLst>
            </a:custGeom>
            <a:solidFill>
              <a:srgbClr val="FFD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5" name="Freeform 422">
              <a:extLst>
                <a:ext uri="{FF2B5EF4-FFF2-40B4-BE49-F238E27FC236}">
                  <a16:creationId xmlns:a16="http://schemas.microsoft.com/office/drawing/2014/main" id="{E16241AC-551D-4E8D-B79F-69B5A7B6CBAA}"/>
                </a:ext>
              </a:extLst>
            </p:cNvPr>
            <p:cNvSpPr>
              <a:spLocks/>
            </p:cNvSpPr>
            <p:nvPr/>
          </p:nvSpPr>
          <p:spPr bwMode="auto">
            <a:xfrm>
              <a:off x="1144" y="2625"/>
              <a:ext cx="1064" cy="382"/>
            </a:xfrm>
            <a:custGeom>
              <a:avLst/>
              <a:gdLst>
                <a:gd name="T0" fmla="*/ 3190 w 5318"/>
                <a:gd name="T1" fmla="*/ 511 h 1907"/>
                <a:gd name="T2" fmla="*/ 3589 w 5318"/>
                <a:gd name="T3" fmla="*/ 720 h 1907"/>
                <a:gd name="T4" fmla="*/ 3950 w 5318"/>
                <a:gd name="T5" fmla="*/ 958 h 1907"/>
                <a:gd name="T6" fmla="*/ 4329 w 5318"/>
                <a:gd name="T7" fmla="*/ 1231 h 1907"/>
                <a:gd name="T8" fmla="*/ 4781 w 5318"/>
                <a:gd name="T9" fmla="*/ 1551 h 1907"/>
                <a:gd name="T10" fmla="*/ 5070 w 5318"/>
                <a:gd name="T11" fmla="*/ 1741 h 1907"/>
                <a:gd name="T12" fmla="*/ 5113 w 5318"/>
                <a:gd name="T13" fmla="*/ 1768 h 1907"/>
                <a:gd name="T14" fmla="*/ 5161 w 5318"/>
                <a:gd name="T15" fmla="*/ 1805 h 1907"/>
                <a:gd name="T16" fmla="*/ 5212 w 5318"/>
                <a:gd name="T17" fmla="*/ 1837 h 1907"/>
                <a:gd name="T18" fmla="*/ 5255 w 5318"/>
                <a:gd name="T19" fmla="*/ 1864 h 1907"/>
                <a:gd name="T20" fmla="*/ 5279 w 5318"/>
                <a:gd name="T21" fmla="*/ 1879 h 1907"/>
                <a:gd name="T22" fmla="*/ 5288 w 5318"/>
                <a:gd name="T23" fmla="*/ 1888 h 1907"/>
                <a:gd name="T24" fmla="*/ 5295 w 5318"/>
                <a:gd name="T25" fmla="*/ 1891 h 1907"/>
                <a:gd name="T26" fmla="*/ 5304 w 5318"/>
                <a:gd name="T27" fmla="*/ 1900 h 1907"/>
                <a:gd name="T28" fmla="*/ 5315 w 5318"/>
                <a:gd name="T29" fmla="*/ 1907 h 1907"/>
                <a:gd name="T30" fmla="*/ 5014 w 5318"/>
                <a:gd name="T31" fmla="*/ 1721 h 1907"/>
                <a:gd name="T32" fmla="*/ 4487 w 5318"/>
                <a:gd name="T33" fmla="*/ 1397 h 1907"/>
                <a:gd name="T34" fmla="*/ 4033 w 5318"/>
                <a:gd name="T35" fmla="*/ 1131 h 1907"/>
                <a:gd name="T36" fmla="*/ 3609 w 5318"/>
                <a:gd name="T37" fmla="*/ 906 h 1907"/>
                <a:gd name="T38" fmla="*/ 3181 w 5318"/>
                <a:gd name="T39" fmla="*/ 708 h 1907"/>
                <a:gd name="T40" fmla="*/ 2932 w 5318"/>
                <a:gd name="T41" fmla="*/ 606 h 1907"/>
                <a:gd name="T42" fmla="*/ 2901 w 5318"/>
                <a:gd name="T43" fmla="*/ 590 h 1907"/>
                <a:gd name="T44" fmla="*/ 2865 w 5318"/>
                <a:gd name="T45" fmla="*/ 578 h 1907"/>
                <a:gd name="T46" fmla="*/ 2834 w 5318"/>
                <a:gd name="T47" fmla="*/ 566 h 1907"/>
                <a:gd name="T48" fmla="*/ 2802 w 5318"/>
                <a:gd name="T49" fmla="*/ 554 h 1907"/>
                <a:gd name="T50" fmla="*/ 2561 w 5318"/>
                <a:gd name="T51" fmla="*/ 467 h 1907"/>
                <a:gd name="T52" fmla="*/ 2188 w 5318"/>
                <a:gd name="T53" fmla="*/ 360 h 1907"/>
                <a:gd name="T54" fmla="*/ 1820 w 5318"/>
                <a:gd name="T55" fmla="*/ 289 h 1907"/>
                <a:gd name="T56" fmla="*/ 1329 w 5318"/>
                <a:gd name="T57" fmla="*/ 221 h 1907"/>
                <a:gd name="T58" fmla="*/ 593 w 5318"/>
                <a:gd name="T59" fmla="*/ 106 h 1907"/>
                <a:gd name="T60" fmla="*/ 86 w 5318"/>
                <a:gd name="T61" fmla="*/ 20 h 1907"/>
                <a:gd name="T62" fmla="*/ 67 w 5318"/>
                <a:gd name="T63" fmla="*/ 16 h 1907"/>
                <a:gd name="T64" fmla="*/ 47 w 5318"/>
                <a:gd name="T65" fmla="*/ 11 h 1907"/>
                <a:gd name="T66" fmla="*/ 27 w 5318"/>
                <a:gd name="T67" fmla="*/ 8 h 1907"/>
                <a:gd name="T68" fmla="*/ 12 w 5318"/>
                <a:gd name="T69" fmla="*/ 0 h 1907"/>
                <a:gd name="T70" fmla="*/ 202 w 5318"/>
                <a:gd name="T71" fmla="*/ 4 h 1907"/>
                <a:gd name="T72" fmla="*/ 736 w 5318"/>
                <a:gd name="T73" fmla="*/ 32 h 1907"/>
                <a:gd name="T74" fmla="*/ 1377 w 5318"/>
                <a:gd name="T75" fmla="*/ 87 h 1907"/>
                <a:gd name="T76" fmla="*/ 2050 w 5318"/>
                <a:gd name="T77" fmla="*/ 182 h 1907"/>
                <a:gd name="T78" fmla="*/ 2679 w 5318"/>
                <a:gd name="T79" fmla="*/ 324 h 19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318"/>
                <a:gd name="T121" fmla="*/ 0 h 1907"/>
                <a:gd name="T122" fmla="*/ 5318 w 5318"/>
                <a:gd name="T123" fmla="*/ 1907 h 19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318" h="1907">
                  <a:moveTo>
                    <a:pt x="2956" y="416"/>
                  </a:moveTo>
                  <a:lnTo>
                    <a:pt x="3190" y="511"/>
                  </a:lnTo>
                  <a:lnTo>
                    <a:pt x="3395" y="613"/>
                  </a:lnTo>
                  <a:lnTo>
                    <a:pt x="3589" y="720"/>
                  </a:lnTo>
                  <a:lnTo>
                    <a:pt x="3771" y="835"/>
                  </a:lnTo>
                  <a:lnTo>
                    <a:pt x="3950" y="958"/>
                  </a:lnTo>
                  <a:lnTo>
                    <a:pt x="4135" y="1088"/>
                  </a:lnTo>
                  <a:lnTo>
                    <a:pt x="4329" y="1231"/>
                  </a:lnTo>
                  <a:lnTo>
                    <a:pt x="4543" y="1385"/>
                  </a:lnTo>
                  <a:lnTo>
                    <a:pt x="4781" y="1551"/>
                  </a:lnTo>
                  <a:lnTo>
                    <a:pt x="5050" y="1729"/>
                  </a:lnTo>
                  <a:lnTo>
                    <a:pt x="5070" y="1741"/>
                  </a:lnTo>
                  <a:lnTo>
                    <a:pt x="5089" y="1753"/>
                  </a:lnTo>
                  <a:lnTo>
                    <a:pt x="5113" y="1768"/>
                  </a:lnTo>
                  <a:lnTo>
                    <a:pt x="5137" y="1784"/>
                  </a:lnTo>
                  <a:lnTo>
                    <a:pt x="5161" y="1805"/>
                  </a:lnTo>
                  <a:lnTo>
                    <a:pt x="5184" y="1821"/>
                  </a:lnTo>
                  <a:lnTo>
                    <a:pt x="5212" y="1837"/>
                  </a:lnTo>
                  <a:lnTo>
                    <a:pt x="5235" y="1852"/>
                  </a:lnTo>
                  <a:lnTo>
                    <a:pt x="5255" y="1864"/>
                  </a:lnTo>
                  <a:lnTo>
                    <a:pt x="5276" y="1879"/>
                  </a:lnTo>
                  <a:lnTo>
                    <a:pt x="5279" y="1879"/>
                  </a:lnTo>
                  <a:lnTo>
                    <a:pt x="5283" y="1884"/>
                  </a:lnTo>
                  <a:lnTo>
                    <a:pt x="5288" y="1888"/>
                  </a:lnTo>
                  <a:lnTo>
                    <a:pt x="5291" y="1891"/>
                  </a:lnTo>
                  <a:lnTo>
                    <a:pt x="5295" y="1891"/>
                  </a:lnTo>
                  <a:lnTo>
                    <a:pt x="5299" y="1895"/>
                  </a:lnTo>
                  <a:lnTo>
                    <a:pt x="5304" y="1900"/>
                  </a:lnTo>
                  <a:lnTo>
                    <a:pt x="5307" y="1904"/>
                  </a:lnTo>
                  <a:lnTo>
                    <a:pt x="5315" y="1907"/>
                  </a:lnTo>
                  <a:lnTo>
                    <a:pt x="5318" y="1907"/>
                  </a:lnTo>
                  <a:lnTo>
                    <a:pt x="5014" y="1721"/>
                  </a:lnTo>
                  <a:lnTo>
                    <a:pt x="4737" y="1548"/>
                  </a:lnTo>
                  <a:lnTo>
                    <a:pt x="4487" y="1397"/>
                  </a:lnTo>
                  <a:lnTo>
                    <a:pt x="4254" y="1254"/>
                  </a:lnTo>
                  <a:lnTo>
                    <a:pt x="4033" y="1131"/>
                  </a:lnTo>
                  <a:lnTo>
                    <a:pt x="3818" y="1013"/>
                  </a:lnTo>
                  <a:lnTo>
                    <a:pt x="3609" y="906"/>
                  </a:lnTo>
                  <a:lnTo>
                    <a:pt x="3399" y="803"/>
                  </a:lnTo>
                  <a:lnTo>
                    <a:pt x="3181" y="708"/>
                  </a:lnTo>
                  <a:lnTo>
                    <a:pt x="2948" y="609"/>
                  </a:lnTo>
                  <a:lnTo>
                    <a:pt x="2932" y="606"/>
                  </a:lnTo>
                  <a:lnTo>
                    <a:pt x="2917" y="597"/>
                  </a:lnTo>
                  <a:lnTo>
                    <a:pt x="2901" y="590"/>
                  </a:lnTo>
                  <a:lnTo>
                    <a:pt x="2881" y="585"/>
                  </a:lnTo>
                  <a:lnTo>
                    <a:pt x="2865" y="578"/>
                  </a:lnTo>
                  <a:lnTo>
                    <a:pt x="2850" y="573"/>
                  </a:lnTo>
                  <a:lnTo>
                    <a:pt x="2834" y="566"/>
                  </a:lnTo>
                  <a:lnTo>
                    <a:pt x="2818" y="557"/>
                  </a:lnTo>
                  <a:lnTo>
                    <a:pt x="2802" y="554"/>
                  </a:lnTo>
                  <a:lnTo>
                    <a:pt x="2786" y="546"/>
                  </a:lnTo>
                  <a:lnTo>
                    <a:pt x="2561" y="467"/>
                  </a:lnTo>
                  <a:lnTo>
                    <a:pt x="2366" y="404"/>
                  </a:lnTo>
                  <a:lnTo>
                    <a:pt x="2188" y="360"/>
                  </a:lnTo>
                  <a:lnTo>
                    <a:pt x="2010" y="321"/>
                  </a:lnTo>
                  <a:lnTo>
                    <a:pt x="1820" y="289"/>
                  </a:lnTo>
                  <a:lnTo>
                    <a:pt x="1595" y="257"/>
                  </a:lnTo>
                  <a:lnTo>
                    <a:pt x="1329" y="221"/>
                  </a:lnTo>
                  <a:lnTo>
                    <a:pt x="997" y="170"/>
                  </a:lnTo>
                  <a:lnTo>
                    <a:pt x="593" y="106"/>
                  </a:lnTo>
                  <a:lnTo>
                    <a:pt x="95" y="20"/>
                  </a:lnTo>
                  <a:lnTo>
                    <a:pt x="86" y="20"/>
                  </a:lnTo>
                  <a:lnTo>
                    <a:pt x="75" y="16"/>
                  </a:lnTo>
                  <a:lnTo>
                    <a:pt x="67" y="16"/>
                  </a:lnTo>
                  <a:lnTo>
                    <a:pt x="59" y="11"/>
                  </a:lnTo>
                  <a:lnTo>
                    <a:pt x="47" y="11"/>
                  </a:lnTo>
                  <a:lnTo>
                    <a:pt x="40" y="8"/>
                  </a:lnTo>
                  <a:lnTo>
                    <a:pt x="27" y="8"/>
                  </a:lnTo>
                  <a:lnTo>
                    <a:pt x="19" y="4"/>
                  </a:lnTo>
                  <a:lnTo>
                    <a:pt x="12" y="0"/>
                  </a:lnTo>
                  <a:lnTo>
                    <a:pt x="0" y="0"/>
                  </a:lnTo>
                  <a:lnTo>
                    <a:pt x="202" y="4"/>
                  </a:lnTo>
                  <a:lnTo>
                    <a:pt x="450" y="16"/>
                  </a:lnTo>
                  <a:lnTo>
                    <a:pt x="736" y="32"/>
                  </a:lnTo>
                  <a:lnTo>
                    <a:pt x="1045" y="55"/>
                  </a:lnTo>
                  <a:lnTo>
                    <a:pt x="1377" y="87"/>
                  </a:lnTo>
                  <a:lnTo>
                    <a:pt x="1713" y="127"/>
                  </a:lnTo>
                  <a:lnTo>
                    <a:pt x="2050" y="182"/>
                  </a:lnTo>
                  <a:lnTo>
                    <a:pt x="2374" y="245"/>
                  </a:lnTo>
                  <a:lnTo>
                    <a:pt x="2679" y="324"/>
                  </a:lnTo>
                  <a:lnTo>
                    <a:pt x="2956" y="416"/>
                  </a:lnTo>
                  <a:close/>
                </a:path>
              </a:pathLst>
            </a:custGeom>
            <a:solidFill>
              <a:srgbClr val="FF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6" name="Freeform 423">
              <a:extLst>
                <a:ext uri="{FF2B5EF4-FFF2-40B4-BE49-F238E27FC236}">
                  <a16:creationId xmlns:a16="http://schemas.microsoft.com/office/drawing/2014/main" id="{A5052AD2-1B6F-4285-A109-DB0768188779}"/>
                </a:ext>
              </a:extLst>
            </p:cNvPr>
            <p:cNvSpPr>
              <a:spLocks/>
            </p:cNvSpPr>
            <p:nvPr/>
          </p:nvSpPr>
          <p:spPr bwMode="auto">
            <a:xfrm>
              <a:off x="1180" y="2629"/>
              <a:ext cx="989" cy="352"/>
            </a:xfrm>
            <a:custGeom>
              <a:avLst/>
              <a:gdLst>
                <a:gd name="T0" fmla="*/ 2977 w 4948"/>
                <a:gd name="T1" fmla="*/ 491 h 1761"/>
                <a:gd name="T2" fmla="*/ 3353 w 4948"/>
                <a:gd name="T3" fmla="*/ 685 h 1761"/>
                <a:gd name="T4" fmla="*/ 3689 w 4948"/>
                <a:gd name="T5" fmla="*/ 898 h 1761"/>
                <a:gd name="T6" fmla="*/ 4041 w 4948"/>
                <a:gd name="T7" fmla="*/ 1151 h 1761"/>
                <a:gd name="T8" fmla="*/ 4469 w 4948"/>
                <a:gd name="T9" fmla="*/ 1444 h 1761"/>
                <a:gd name="T10" fmla="*/ 4742 w 4948"/>
                <a:gd name="T11" fmla="*/ 1622 h 1761"/>
                <a:gd name="T12" fmla="*/ 4782 w 4948"/>
                <a:gd name="T13" fmla="*/ 1646 h 1761"/>
                <a:gd name="T14" fmla="*/ 4833 w 4948"/>
                <a:gd name="T15" fmla="*/ 1681 h 1761"/>
                <a:gd name="T16" fmla="*/ 4881 w 4948"/>
                <a:gd name="T17" fmla="*/ 1713 h 1761"/>
                <a:gd name="T18" fmla="*/ 4924 w 4948"/>
                <a:gd name="T19" fmla="*/ 1741 h 1761"/>
                <a:gd name="T20" fmla="*/ 4940 w 4948"/>
                <a:gd name="T21" fmla="*/ 1753 h 1761"/>
                <a:gd name="T22" fmla="*/ 4944 w 4948"/>
                <a:gd name="T23" fmla="*/ 1757 h 1761"/>
                <a:gd name="T24" fmla="*/ 4948 w 4948"/>
                <a:gd name="T25" fmla="*/ 1761 h 1761"/>
                <a:gd name="T26" fmla="*/ 4410 w 4948"/>
                <a:gd name="T27" fmla="*/ 1433 h 1761"/>
                <a:gd name="T28" fmla="*/ 3958 w 4948"/>
                <a:gd name="T29" fmla="*/ 1163 h 1761"/>
                <a:gd name="T30" fmla="*/ 3551 w 4948"/>
                <a:gd name="T31" fmla="*/ 942 h 1761"/>
                <a:gd name="T32" fmla="*/ 3151 w 4948"/>
                <a:gd name="T33" fmla="*/ 748 h 1761"/>
                <a:gd name="T34" fmla="*/ 2724 w 4948"/>
                <a:gd name="T35" fmla="*/ 565 h 1761"/>
                <a:gd name="T36" fmla="*/ 2692 w 4948"/>
                <a:gd name="T37" fmla="*/ 553 h 1761"/>
                <a:gd name="T38" fmla="*/ 2660 w 4948"/>
                <a:gd name="T39" fmla="*/ 542 h 1761"/>
                <a:gd name="T40" fmla="*/ 2629 w 4948"/>
                <a:gd name="T41" fmla="*/ 530 h 1761"/>
                <a:gd name="T42" fmla="*/ 2597 w 4948"/>
                <a:gd name="T43" fmla="*/ 518 h 1761"/>
                <a:gd name="T44" fmla="*/ 2569 w 4948"/>
                <a:gd name="T45" fmla="*/ 507 h 1761"/>
                <a:gd name="T46" fmla="*/ 2185 w 4948"/>
                <a:gd name="T47" fmla="*/ 375 h 1761"/>
                <a:gd name="T48" fmla="*/ 1853 w 4948"/>
                <a:gd name="T49" fmla="*/ 301 h 1761"/>
                <a:gd name="T50" fmla="*/ 1461 w 4948"/>
                <a:gd name="T51" fmla="*/ 241 h 1761"/>
                <a:gd name="T52" fmla="*/ 900 w 4948"/>
                <a:gd name="T53" fmla="*/ 158 h 1761"/>
                <a:gd name="T54" fmla="*/ 48 w 4948"/>
                <a:gd name="T55" fmla="*/ 16 h 1761"/>
                <a:gd name="T56" fmla="*/ 41 w 4948"/>
                <a:gd name="T57" fmla="*/ 16 h 1761"/>
                <a:gd name="T58" fmla="*/ 28 w 4948"/>
                <a:gd name="T59" fmla="*/ 12 h 1761"/>
                <a:gd name="T60" fmla="*/ 20 w 4948"/>
                <a:gd name="T61" fmla="*/ 7 h 1761"/>
                <a:gd name="T62" fmla="*/ 13 w 4948"/>
                <a:gd name="T63" fmla="*/ 3 h 1761"/>
                <a:gd name="T64" fmla="*/ 0 w 4948"/>
                <a:gd name="T65" fmla="*/ 0 h 1761"/>
                <a:gd name="T66" fmla="*/ 428 w 4948"/>
                <a:gd name="T67" fmla="*/ 16 h 1761"/>
                <a:gd name="T68" fmla="*/ 982 w 4948"/>
                <a:gd name="T69" fmla="*/ 58 h 1761"/>
                <a:gd name="T70" fmla="*/ 1604 w 4948"/>
                <a:gd name="T71" fmla="*/ 130 h 1761"/>
                <a:gd name="T72" fmla="*/ 2217 w 4948"/>
                <a:gd name="T73" fmla="*/ 241 h 1761"/>
                <a:gd name="T74" fmla="*/ 2759 w 4948"/>
                <a:gd name="T75" fmla="*/ 399 h 17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8"/>
                <a:gd name="T115" fmla="*/ 0 h 1761"/>
                <a:gd name="T116" fmla="*/ 4948 w 4948"/>
                <a:gd name="T117" fmla="*/ 1761 h 17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8" h="1761">
                  <a:moveTo>
                    <a:pt x="2759" y="399"/>
                  </a:moveTo>
                  <a:lnTo>
                    <a:pt x="2977" y="491"/>
                  </a:lnTo>
                  <a:lnTo>
                    <a:pt x="3171" y="586"/>
                  </a:lnTo>
                  <a:lnTo>
                    <a:pt x="3353" y="685"/>
                  </a:lnTo>
                  <a:lnTo>
                    <a:pt x="3519" y="787"/>
                  </a:lnTo>
                  <a:lnTo>
                    <a:pt x="3689" y="898"/>
                  </a:lnTo>
                  <a:lnTo>
                    <a:pt x="3859" y="1021"/>
                  </a:lnTo>
                  <a:lnTo>
                    <a:pt x="4041" y="1151"/>
                  </a:lnTo>
                  <a:lnTo>
                    <a:pt x="4243" y="1290"/>
                  </a:lnTo>
                  <a:lnTo>
                    <a:pt x="4469" y="1444"/>
                  </a:lnTo>
                  <a:lnTo>
                    <a:pt x="4731" y="1611"/>
                  </a:lnTo>
                  <a:lnTo>
                    <a:pt x="4742" y="1622"/>
                  </a:lnTo>
                  <a:lnTo>
                    <a:pt x="4762" y="1634"/>
                  </a:lnTo>
                  <a:lnTo>
                    <a:pt x="4782" y="1646"/>
                  </a:lnTo>
                  <a:lnTo>
                    <a:pt x="4810" y="1662"/>
                  </a:lnTo>
                  <a:lnTo>
                    <a:pt x="4833" y="1681"/>
                  </a:lnTo>
                  <a:lnTo>
                    <a:pt x="4857" y="1697"/>
                  </a:lnTo>
                  <a:lnTo>
                    <a:pt x="4881" y="1713"/>
                  </a:lnTo>
                  <a:lnTo>
                    <a:pt x="4905" y="1729"/>
                  </a:lnTo>
                  <a:lnTo>
                    <a:pt x="4924" y="1741"/>
                  </a:lnTo>
                  <a:lnTo>
                    <a:pt x="4940" y="1748"/>
                  </a:lnTo>
                  <a:lnTo>
                    <a:pt x="4940" y="1753"/>
                  </a:lnTo>
                  <a:lnTo>
                    <a:pt x="4944" y="1753"/>
                  </a:lnTo>
                  <a:lnTo>
                    <a:pt x="4944" y="1757"/>
                  </a:lnTo>
                  <a:lnTo>
                    <a:pt x="4948" y="1757"/>
                  </a:lnTo>
                  <a:lnTo>
                    <a:pt x="4948" y="1761"/>
                  </a:lnTo>
                  <a:lnTo>
                    <a:pt x="4667" y="1586"/>
                  </a:lnTo>
                  <a:lnTo>
                    <a:pt x="4410" y="1433"/>
                  </a:lnTo>
                  <a:lnTo>
                    <a:pt x="4176" y="1294"/>
                  </a:lnTo>
                  <a:lnTo>
                    <a:pt x="3958" y="1163"/>
                  </a:lnTo>
                  <a:lnTo>
                    <a:pt x="3749" y="1049"/>
                  </a:lnTo>
                  <a:lnTo>
                    <a:pt x="3551" y="942"/>
                  </a:lnTo>
                  <a:lnTo>
                    <a:pt x="3353" y="843"/>
                  </a:lnTo>
                  <a:lnTo>
                    <a:pt x="3151" y="748"/>
                  </a:lnTo>
                  <a:lnTo>
                    <a:pt x="2945" y="657"/>
                  </a:lnTo>
                  <a:lnTo>
                    <a:pt x="2724" y="565"/>
                  </a:lnTo>
                  <a:lnTo>
                    <a:pt x="2708" y="558"/>
                  </a:lnTo>
                  <a:lnTo>
                    <a:pt x="2692" y="553"/>
                  </a:lnTo>
                  <a:lnTo>
                    <a:pt x="2676" y="546"/>
                  </a:lnTo>
                  <a:lnTo>
                    <a:pt x="2660" y="542"/>
                  </a:lnTo>
                  <a:lnTo>
                    <a:pt x="2645" y="534"/>
                  </a:lnTo>
                  <a:lnTo>
                    <a:pt x="2629" y="530"/>
                  </a:lnTo>
                  <a:lnTo>
                    <a:pt x="2613" y="521"/>
                  </a:lnTo>
                  <a:lnTo>
                    <a:pt x="2597" y="518"/>
                  </a:lnTo>
                  <a:lnTo>
                    <a:pt x="2585" y="510"/>
                  </a:lnTo>
                  <a:lnTo>
                    <a:pt x="2569" y="507"/>
                  </a:lnTo>
                  <a:lnTo>
                    <a:pt x="2363" y="431"/>
                  </a:lnTo>
                  <a:lnTo>
                    <a:pt x="2185" y="375"/>
                  </a:lnTo>
                  <a:lnTo>
                    <a:pt x="2019" y="332"/>
                  </a:lnTo>
                  <a:lnTo>
                    <a:pt x="1853" y="301"/>
                  </a:lnTo>
                  <a:lnTo>
                    <a:pt x="1671" y="273"/>
                  </a:lnTo>
                  <a:lnTo>
                    <a:pt x="1461" y="241"/>
                  </a:lnTo>
                  <a:lnTo>
                    <a:pt x="1208" y="206"/>
                  </a:lnTo>
                  <a:lnTo>
                    <a:pt x="900" y="158"/>
                  </a:lnTo>
                  <a:lnTo>
                    <a:pt x="515" y="98"/>
                  </a:lnTo>
                  <a:lnTo>
                    <a:pt x="48" y="16"/>
                  </a:lnTo>
                  <a:lnTo>
                    <a:pt x="44" y="16"/>
                  </a:lnTo>
                  <a:lnTo>
                    <a:pt x="41" y="16"/>
                  </a:lnTo>
                  <a:lnTo>
                    <a:pt x="32" y="12"/>
                  </a:lnTo>
                  <a:lnTo>
                    <a:pt x="28" y="12"/>
                  </a:lnTo>
                  <a:lnTo>
                    <a:pt x="25" y="7"/>
                  </a:lnTo>
                  <a:lnTo>
                    <a:pt x="20" y="7"/>
                  </a:lnTo>
                  <a:lnTo>
                    <a:pt x="16" y="7"/>
                  </a:lnTo>
                  <a:lnTo>
                    <a:pt x="13" y="3"/>
                  </a:lnTo>
                  <a:lnTo>
                    <a:pt x="9" y="3"/>
                  </a:lnTo>
                  <a:lnTo>
                    <a:pt x="0" y="0"/>
                  </a:lnTo>
                  <a:lnTo>
                    <a:pt x="194" y="7"/>
                  </a:lnTo>
                  <a:lnTo>
                    <a:pt x="428" y="16"/>
                  </a:lnTo>
                  <a:lnTo>
                    <a:pt x="694" y="35"/>
                  </a:lnTo>
                  <a:lnTo>
                    <a:pt x="982" y="58"/>
                  </a:lnTo>
                  <a:lnTo>
                    <a:pt x="1291" y="90"/>
                  </a:lnTo>
                  <a:lnTo>
                    <a:pt x="1604" y="130"/>
                  </a:lnTo>
                  <a:lnTo>
                    <a:pt x="1916" y="178"/>
                  </a:lnTo>
                  <a:lnTo>
                    <a:pt x="2217" y="241"/>
                  </a:lnTo>
                  <a:lnTo>
                    <a:pt x="2502" y="312"/>
                  </a:lnTo>
                  <a:lnTo>
                    <a:pt x="2759" y="399"/>
                  </a:lnTo>
                  <a:close/>
                </a:path>
              </a:pathLst>
            </a:custGeom>
            <a:solidFill>
              <a:srgbClr val="FF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7" name="Freeform 424">
              <a:extLst>
                <a:ext uri="{FF2B5EF4-FFF2-40B4-BE49-F238E27FC236}">
                  <a16:creationId xmlns:a16="http://schemas.microsoft.com/office/drawing/2014/main" id="{28A04526-1EC9-490B-AD97-EFF7D24A26C8}"/>
                </a:ext>
              </a:extLst>
            </p:cNvPr>
            <p:cNvSpPr>
              <a:spLocks/>
            </p:cNvSpPr>
            <p:nvPr/>
          </p:nvSpPr>
          <p:spPr bwMode="auto">
            <a:xfrm>
              <a:off x="1215" y="2634"/>
              <a:ext cx="921" cy="324"/>
            </a:xfrm>
            <a:custGeom>
              <a:avLst/>
              <a:gdLst>
                <a:gd name="T0" fmla="*/ 2764 w 4604"/>
                <a:gd name="T1" fmla="*/ 463 h 1619"/>
                <a:gd name="T2" fmla="*/ 3111 w 4604"/>
                <a:gd name="T3" fmla="*/ 641 h 1619"/>
                <a:gd name="T4" fmla="*/ 3424 w 4604"/>
                <a:gd name="T5" fmla="*/ 839 h 1619"/>
                <a:gd name="T6" fmla="*/ 3753 w 4604"/>
                <a:gd name="T7" fmla="*/ 1065 h 1619"/>
                <a:gd name="T8" fmla="*/ 4157 w 4604"/>
                <a:gd name="T9" fmla="*/ 1334 h 1619"/>
                <a:gd name="T10" fmla="*/ 4417 w 4604"/>
                <a:gd name="T11" fmla="*/ 1496 h 1619"/>
                <a:gd name="T12" fmla="*/ 4453 w 4604"/>
                <a:gd name="T13" fmla="*/ 1524 h 1619"/>
                <a:gd name="T14" fmla="*/ 4505 w 4604"/>
                <a:gd name="T15" fmla="*/ 1556 h 1619"/>
                <a:gd name="T16" fmla="*/ 4553 w 4604"/>
                <a:gd name="T17" fmla="*/ 1588 h 1619"/>
                <a:gd name="T18" fmla="*/ 4592 w 4604"/>
                <a:gd name="T19" fmla="*/ 1611 h 1619"/>
                <a:gd name="T20" fmla="*/ 4600 w 4604"/>
                <a:gd name="T21" fmla="*/ 1619 h 1619"/>
                <a:gd name="T22" fmla="*/ 4592 w 4604"/>
                <a:gd name="T23" fmla="*/ 1615 h 1619"/>
                <a:gd name="T24" fmla="*/ 4584 w 4604"/>
                <a:gd name="T25" fmla="*/ 1611 h 1619"/>
                <a:gd name="T26" fmla="*/ 4319 w 4604"/>
                <a:gd name="T27" fmla="*/ 1452 h 1619"/>
                <a:gd name="T28" fmla="*/ 3863 w 4604"/>
                <a:gd name="T29" fmla="*/ 1188 h 1619"/>
                <a:gd name="T30" fmla="*/ 3468 w 4604"/>
                <a:gd name="T31" fmla="*/ 966 h 1619"/>
                <a:gd name="T32" fmla="*/ 3092 w 4604"/>
                <a:gd name="T33" fmla="*/ 772 h 1619"/>
                <a:gd name="T34" fmla="*/ 2708 w 4604"/>
                <a:gd name="T35" fmla="*/ 602 h 1619"/>
                <a:gd name="T36" fmla="*/ 2486 w 4604"/>
                <a:gd name="T37" fmla="*/ 511 h 1619"/>
                <a:gd name="T38" fmla="*/ 2454 w 4604"/>
                <a:gd name="T39" fmla="*/ 498 h 1619"/>
                <a:gd name="T40" fmla="*/ 2423 w 4604"/>
                <a:gd name="T41" fmla="*/ 487 h 1619"/>
                <a:gd name="T42" fmla="*/ 2395 w 4604"/>
                <a:gd name="T43" fmla="*/ 475 h 1619"/>
                <a:gd name="T44" fmla="*/ 2363 w 4604"/>
                <a:gd name="T45" fmla="*/ 463 h 1619"/>
                <a:gd name="T46" fmla="*/ 2166 w 4604"/>
                <a:gd name="T47" fmla="*/ 392 h 1619"/>
                <a:gd name="T48" fmla="*/ 1849 w 4604"/>
                <a:gd name="T49" fmla="*/ 305 h 1619"/>
                <a:gd name="T50" fmla="*/ 1525 w 4604"/>
                <a:gd name="T51" fmla="*/ 250 h 1619"/>
                <a:gd name="T52" fmla="*/ 1090 w 4604"/>
                <a:gd name="T53" fmla="*/ 186 h 1619"/>
                <a:gd name="T54" fmla="*/ 440 w 4604"/>
                <a:gd name="T55" fmla="*/ 84 h 1619"/>
                <a:gd name="T56" fmla="*/ 0 w 4604"/>
                <a:gd name="T57" fmla="*/ 5 h 1619"/>
                <a:gd name="T58" fmla="*/ 5 w 4604"/>
                <a:gd name="T59" fmla="*/ 0 h 1619"/>
                <a:gd name="T60" fmla="*/ 405 w 4604"/>
                <a:gd name="T61" fmla="*/ 16 h 1619"/>
                <a:gd name="T62" fmla="*/ 919 w 4604"/>
                <a:gd name="T63" fmla="*/ 56 h 1619"/>
                <a:gd name="T64" fmla="*/ 1493 w 4604"/>
                <a:gd name="T65" fmla="*/ 127 h 1619"/>
                <a:gd name="T66" fmla="*/ 2058 w 4604"/>
                <a:gd name="T67" fmla="*/ 230 h 1619"/>
                <a:gd name="T68" fmla="*/ 2558 w 4604"/>
                <a:gd name="T69" fmla="*/ 380 h 16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04"/>
                <a:gd name="T106" fmla="*/ 0 h 1619"/>
                <a:gd name="T107" fmla="*/ 4604 w 4604"/>
                <a:gd name="T108" fmla="*/ 1619 h 16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04" h="1619">
                  <a:moveTo>
                    <a:pt x="2558" y="380"/>
                  </a:moveTo>
                  <a:lnTo>
                    <a:pt x="2764" y="463"/>
                  </a:lnTo>
                  <a:lnTo>
                    <a:pt x="2945" y="551"/>
                  </a:lnTo>
                  <a:lnTo>
                    <a:pt x="3111" y="641"/>
                  </a:lnTo>
                  <a:lnTo>
                    <a:pt x="3270" y="736"/>
                  </a:lnTo>
                  <a:lnTo>
                    <a:pt x="3424" y="839"/>
                  </a:lnTo>
                  <a:lnTo>
                    <a:pt x="3583" y="947"/>
                  </a:lnTo>
                  <a:lnTo>
                    <a:pt x="3753" y="1065"/>
                  </a:lnTo>
                  <a:lnTo>
                    <a:pt x="3942" y="1195"/>
                  </a:lnTo>
                  <a:lnTo>
                    <a:pt x="4157" y="1334"/>
                  </a:lnTo>
                  <a:lnTo>
                    <a:pt x="4405" y="1489"/>
                  </a:lnTo>
                  <a:lnTo>
                    <a:pt x="4417" y="1496"/>
                  </a:lnTo>
                  <a:lnTo>
                    <a:pt x="4433" y="1508"/>
                  </a:lnTo>
                  <a:lnTo>
                    <a:pt x="4453" y="1524"/>
                  </a:lnTo>
                  <a:lnTo>
                    <a:pt x="4477" y="1540"/>
                  </a:lnTo>
                  <a:lnTo>
                    <a:pt x="4505" y="1556"/>
                  </a:lnTo>
                  <a:lnTo>
                    <a:pt x="4528" y="1572"/>
                  </a:lnTo>
                  <a:lnTo>
                    <a:pt x="4553" y="1588"/>
                  </a:lnTo>
                  <a:lnTo>
                    <a:pt x="4572" y="1599"/>
                  </a:lnTo>
                  <a:lnTo>
                    <a:pt x="4592" y="1611"/>
                  </a:lnTo>
                  <a:lnTo>
                    <a:pt x="4604" y="1619"/>
                  </a:lnTo>
                  <a:lnTo>
                    <a:pt x="4600" y="1619"/>
                  </a:lnTo>
                  <a:lnTo>
                    <a:pt x="4595" y="1615"/>
                  </a:lnTo>
                  <a:lnTo>
                    <a:pt x="4592" y="1615"/>
                  </a:lnTo>
                  <a:lnTo>
                    <a:pt x="4588" y="1615"/>
                  </a:lnTo>
                  <a:lnTo>
                    <a:pt x="4584" y="1611"/>
                  </a:lnTo>
                  <a:lnTo>
                    <a:pt x="4580" y="1611"/>
                  </a:lnTo>
                  <a:lnTo>
                    <a:pt x="4319" y="1452"/>
                  </a:lnTo>
                  <a:lnTo>
                    <a:pt x="4081" y="1315"/>
                  </a:lnTo>
                  <a:lnTo>
                    <a:pt x="3863" y="1188"/>
                  </a:lnTo>
                  <a:lnTo>
                    <a:pt x="3658" y="1069"/>
                  </a:lnTo>
                  <a:lnTo>
                    <a:pt x="3468" y="966"/>
                  </a:lnTo>
                  <a:lnTo>
                    <a:pt x="3278" y="867"/>
                  </a:lnTo>
                  <a:lnTo>
                    <a:pt x="3092" y="772"/>
                  </a:lnTo>
                  <a:lnTo>
                    <a:pt x="2905" y="685"/>
                  </a:lnTo>
                  <a:lnTo>
                    <a:pt x="2708" y="602"/>
                  </a:lnTo>
                  <a:lnTo>
                    <a:pt x="2502" y="514"/>
                  </a:lnTo>
                  <a:lnTo>
                    <a:pt x="2486" y="511"/>
                  </a:lnTo>
                  <a:lnTo>
                    <a:pt x="2470" y="503"/>
                  </a:lnTo>
                  <a:lnTo>
                    <a:pt x="2454" y="498"/>
                  </a:lnTo>
                  <a:lnTo>
                    <a:pt x="2439" y="491"/>
                  </a:lnTo>
                  <a:lnTo>
                    <a:pt x="2423" y="487"/>
                  </a:lnTo>
                  <a:lnTo>
                    <a:pt x="2411" y="484"/>
                  </a:lnTo>
                  <a:lnTo>
                    <a:pt x="2395" y="475"/>
                  </a:lnTo>
                  <a:lnTo>
                    <a:pt x="2379" y="471"/>
                  </a:lnTo>
                  <a:lnTo>
                    <a:pt x="2363" y="463"/>
                  </a:lnTo>
                  <a:lnTo>
                    <a:pt x="2352" y="459"/>
                  </a:lnTo>
                  <a:lnTo>
                    <a:pt x="2166" y="392"/>
                  </a:lnTo>
                  <a:lnTo>
                    <a:pt x="2000" y="345"/>
                  </a:lnTo>
                  <a:lnTo>
                    <a:pt x="1849" y="305"/>
                  </a:lnTo>
                  <a:lnTo>
                    <a:pt x="1695" y="278"/>
                  </a:lnTo>
                  <a:lnTo>
                    <a:pt x="1525" y="250"/>
                  </a:lnTo>
                  <a:lnTo>
                    <a:pt x="1326" y="222"/>
                  </a:lnTo>
                  <a:lnTo>
                    <a:pt x="1090" y="186"/>
                  </a:lnTo>
                  <a:lnTo>
                    <a:pt x="796" y="143"/>
                  </a:lnTo>
                  <a:lnTo>
                    <a:pt x="440" y="84"/>
                  </a:lnTo>
                  <a:lnTo>
                    <a:pt x="0" y="8"/>
                  </a:lnTo>
                  <a:lnTo>
                    <a:pt x="0" y="5"/>
                  </a:lnTo>
                  <a:lnTo>
                    <a:pt x="0" y="0"/>
                  </a:lnTo>
                  <a:lnTo>
                    <a:pt x="5" y="0"/>
                  </a:lnTo>
                  <a:lnTo>
                    <a:pt x="187" y="5"/>
                  </a:lnTo>
                  <a:lnTo>
                    <a:pt x="405" y="16"/>
                  </a:lnTo>
                  <a:lnTo>
                    <a:pt x="650" y="32"/>
                  </a:lnTo>
                  <a:lnTo>
                    <a:pt x="919" y="56"/>
                  </a:lnTo>
                  <a:lnTo>
                    <a:pt x="1204" y="88"/>
                  </a:lnTo>
                  <a:lnTo>
                    <a:pt x="1493" y="127"/>
                  </a:lnTo>
                  <a:lnTo>
                    <a:pt x="1778" y="174"/>
                  </a:lnTo>
                  <a:lnTo>
                    <a:pt x="2058" y="230"/>
                  </a:lnTo>
                  <a:lnTo>
                    <a:pt x="2320" y="301"/>
                  </a:lnTo>
                  <a:lnTo>
                    <a:pt x="2558" y="380"/>
                  </a:lnTo>
                  <a:close/>
                </a:path>
              </a:pathLst>
            </a:custGeom>
            <a:solidFill>
              <a:srgbClr val="FF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8" name="Freeform 425">
              <a:extLst>
                <a:ext uri="{FF2B5EF4-FFF2-40B4-BE49-F238E27FC236}">
                  <a16:creationId xmlns:a16="http://schemas.microsoft.com/office/drawing/2014/main" id="{60F2E158-3C39-4B87-840E-C6637B33FA3F}"/>
                </a:ext>
              </a:extLst>
            </p:cNvPr>
            <p:cNvSpPr>
              <a:spLocks/>
            </p:cNvSpPr>
            <p:nvPr/>
          </p:nvSpPr>
          <p:spPr bwMode="auto">
            <a:xfrm>
              <a:off x="1242" y="2638"/>
              <a:ext cx="862" cy="298"/>
            </a:xfrm>
            <a:custGeom>
              <a:avLst/>
              <a:gdLst>
                <a:gd name="T0" fmla="*/ 2595 w 4313"/>
                <a:gd name="T1" fmla="*/ 442 h 1491"/>
                <a:gd name="T2" fmla="*/ 2921 w 4313"/>
                <a:gd name="T3" fmla="*/ 604 h 1491"/>
                <a:gd name="T4" fmla="*/ 3206 w 4313"/>
                <a:gd name="T5" fmla="*/ 778 h 1491"/>
                <a:gd name="T6" fmla="*/ 3510 w 4313"/>
                <a:gd name="T7" fmla="*/ 984 h 1491"/>
                <a:gd name="T8" fmla="*/ 3894 w 4313"/>
                <a:gd name="T9" fmla="*/ 1230 h 1491"/>
                <a:gd name="T10" fmla="*/ 4139 w 4313"/>
                <a:gd name="T11" fmla="*/ 1377 h 1491"/>
                <a:gd name="T12" fmla="*/ 4171 w 4313"/>
                <a:gd name="T13" fmla="*/ 1400 h 1491"/>
                <a:gd name="T14" fmla="*/ 4222 w 4313"/>
                <a:gd name="T15" fmla="*/ 1431 h 1491"/>
                <a:gd name="T16" fmla="*/ 4270 w 4313"/>
                <a:gd name="T17" fmla="*/ 1463 h 1491"/>
                <a:gd name="T18" fmla="*/ 4305 w 4313"/>
                <a:gd name="T19" fmla="*/ 1487 h 1491"/>
                <a:gd name="T20" fmla="*/ 4305 w 4313"/>
                <a:gd name="T21" fmla="*/ 1487 h 1491"/>
                <a:gd name="T22" fmla="*/ 4294 w 4313"/>
                <a:gd name="T23" fmla="*/ 1484 h 1491"/>
                <a:gd name="T24" fmla="*/ 4282 w 4313"/>
                <a:gd name="T25" fmla="*/ 1475 h 1491"/>
                <a:gd name="T26" fmla="*/ 4273 w 4313"/>
                <a:gd name="T27" fmla="*/ 1472 h 1491"/>
                <a:gd name="T28" fmla="*/ 4262 w 4313"/>
                <a:gd name="T29" fmla="*/ 1463 h 1491"/>
                <a:gd name="T30" fmla="*/ 4016 w 4313"/>
                <a:gd name="T31" fmla="*/ 1321 h 1491"/>
                <a:gd name="T32" fmla="*/ 3597 w 4313"/>
                <a:gd name="T33" fmla="*/ 1083 h 1491"/>
                <a:gd name="T34" fmla="*/ 3229 w 4313"/>
                <a:gd name="T35" fmla="*/ 882 h 1491"/>
                <a:gd name="T36" fmla="*/ 2880 w 4313"/>
                <a:gd name="T37" fmla="*/ 708 h 1491"/>
                <a:gd name="T38" fmla="*/ 2516 w 4313"/>
                <a:gd name="T39" fmla="*/ 549 h 1491"/>
                <a:gd name="T40" fmla="*/ 2307 w 4313"/>
                <a:gd name="T41" fmla="*/ 463 h 1491"/>
                <a:gd name="T42" fmla="*/ 2279 w 4313"/>
                <a:gd name="T43" fmla="*/ 454 h 1491"/>
                <a:gd name="T44" fmla="*/ 2247 w 4313"/>
                <a:gd name="T45" fmla="*/ 442 h 1491"/>
                <a:gd name="T46" fmla="*/ 2220 w 4313"/>
                <a:gd name="T47" fmla="*/ 431 h 1491"/>
                <a:gd name="T48" fmla="*/ 2192 w 4313"/>
                <a:gd name="T49" fmla="*/ 422 h 1491"/>
                <a:gd name="T50" fmla="*/ 2014 w 4313"/>
                <a:gd name="T51" fmla="*/ 359 h 1491"/>
                <a:gd name="T52" fmla="*/ 1725 w 4313"/>
                <a:gd name="T53" fmla="*/ 280 h 1491"/>
                <a:gd name="T54" fmla="*/ 1424 w 4313"/>
                <a:gd name="T55" fmla="*/ 229 h 1491"/>
                <a:gd name="T56" fmla="*/ 1016 w 4313"/>
                <a:gd name="T57" fmla="*/ 169 h 1491"/>
                <a:gd name="T58" fmla="*/ 407 w 4313"/>
                <a:gd name="T59" fmla="*/ 74 h 1491"/>
                <a:gd name="T60" fmla="*/ 4 w 4313"/>
                <a:gd name="T61" fmla="*/ 3 h 1491"/>
                <a:gd name="T62" fmla="*/ 11 w 4313"/>
                <a:gd name="T63" fmla="*/ 3 h 1491"/>
                <a:gd name="T64" fmla="*/ 23 w 4313"/>
                <a:gd name="T65" fmla="*/ 3 h 1491"/>
                <a:gd name="T66" fmla="*/ 35 w 4313"/>
                <a:gd name="T67" fmla="*/ 3 h 1491"/>
                <a:gd name="T68" fmla="*/ 43 w 4313"/>
                <a:gd name="T69" fmla="*/ 0 h 1491"/>
                <a:gd name="T70" fmla="*/ 221 w 4313"/>
                <a:gd name="T71" fmla="*/ 7 h 1491"/>
                <a:gd name="T72" fmla="*/ 657 w 4313"/>
                <a:gd name="T73" fmla="*/ 35 h 1491"/>
                <a:gd name="T74" fmla="*/ 1162 w 4313"/>
                <a:gd name="T75" fmla="*/ 90 h 1491"/>
                <a:gd name="T76" fmla="*/ 1689 w 4313"/>
                <a:gd name="T77" fmla="*/ 173 h 1491"/>
                <a:gd name="T78" fmla="*/ 2185 w 4313"/>
                <a:gd name="T79" fmla="*/ 288 h 14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13"/>
                <a:gd name="T121" fmla="*/ 0 h 1491"/>
                <a:gd name="T122" fmla="*/ 4313 w 4313"/>
                <a:gd name="T123" fmla="*/ 1491 h 14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13" h="1491">
                  <a:moveTo>
                    <a:pt x="2402" y="363"/>
                  </a:moveTo>
                  <a:lnTo>
                    <a:pt x="2595" y="442"/>
                  </a:lnTo>
                  <a:lnTo>
                    <a:pt x="2766" y="521"/>
                  </a:lnTo>
                  <a:lnTo>
                    <a:pt x="2921" y="604"/>
                  </a:lnTo>
                  <a:lnTo>
                    <a:pt x="3067" y="688"/>
                  </a:lnTo>
                  <a:lnTo>
                    <a:pt x="3206" y="778"/>
                  </a:lnTo>
                  <a:lnTo>
                    <a:pt x="3352" y="878"/>
                  </a:lnTo>
                  <a:lnTo>
                    <a:pt x="3510" y="984"/>
                  </a:lnTo>
                  <a:lnTo>
                    <a:pt x="3688" y="1099"/>
                  </a:lnTo>
                  <a:lnTo>
                    <a:pt x="3894" y="1230"/>
                  </a:lnTo>
                  <a:lnTo>
                    <a:pt x="4132" y="1373"/>
                  </a:lnTo>
                  <a:lnTo>
                    <a:pt x="4139" y="1377"/>
                  </a:lnTo>
                  <a:lnTo>
                    <a:pt x="4151" y="1389"/>
                  </a:lnTo>
                  <a:lnTo>
                    <a:pt x="4171" y="1400"/>
                  </a:lnTo>
                  <a:lnTo>
                    <a:pt x="4195" y="1416"/>
                  </a:lnTo>
                  <a:lnTo>
                    <a:pt x="4222" y="1431"/>
                  </a:lnTo>
                  <a:lnTo>
                    <a:pt x="4246" y="1447"/>
                  </a:lnTo>
                  <a:lnTo>
                    <a:pt x="4270" y="1463"/>
                  </a:lnTo>
                  <a:lnTo>
                    <a:pt x="4289" y="1475"/>
                  </a:lnTo>
                  <a:lnTo>
                    <a:pt x="4305" y="1487"/>
                  </a:lnTo>
                  <a:lnTo>
                    <a:pt x="4313" y="1491"/>
                  </a:lnTo>
                  <a:lnTo>
                    <a:pt x="4305" y="1487"/>
                  </a:lnTo>
                  <a:lnTo>
                    <a:pt x="4301" y="1484"/>
                  </a:lnTo>
                  <a:lnTo>
                    <a:pt x="4294" y="1484"/>
                  </a:lnTo>
                  <a:lnTo>
                    <a:pt x="4289" y="1479"/>
                  </a:lnTo>
                  <a:lnTo>
                    <a:pt x="4282" y="1475"/>
                  </a:lnTo>
                  <a:lnTo>
                    <a:pt x="4278" y="1472"/>
                  </a:lnTo>
                  <a:lnTo>
                    <a:pt x="4273" y="1472"/>
                  </a:lnTo>
                  <a:lnTo>
                    <a:pt x="4266" y="1468"/>
                  </a:lnTo>
                  <a:lnTo>
                    <a:pt x="4262" y="1463"/>
                  </a:lnTo>
                  <a:lnTo>
                    <a:pt x="4254" y="1459"/>
                  </a:lnTo>
                  <a:lnTo>
                    <a:pt x="4016" y="1321"/>
                  </a:lnTo>
                  <a:lnTo>
                    <a:pt x="3799" y="1199"/>
                  </a:lnTo>
                  <a:lnTo>
                    <a:pt x="3597" y="1083"/>
                  </a:lnTo>
                  <a:lnTo>
                    <a:pt x="3407" y="977"/>
                  </a:lnTo>
                  <a:lnTo>
                    <a:pt x="3229" y="882"/>
                  </a:lnTo>
                  <a:lnTo>
                    <a:pt x="3055" y="790"/>
                  </a:lnTo>
                  <a:lnTo>
                    <a:pt x="2880" y="708"/>
                  </a:lnTo>
                  <a:lnTo>
                    <a:pt x="2703" y="628"/>
                  </a:lnTo>
                  <a:lnTo>
                    <a:pt x="2516" y="549"/>
                  </a:lnTo>
                  <a:lnTo>
                    <a:pt x="2322" y="470"/>
                  </a:lnTo>
                  <a:lnTo>
                    <a:pt x="2307" y="463"/>
                  </a:lnTo>
                  <a:lnTo>
                    <a:pt x="2291" y="458"/>
                  </a:lnTo>
                  <a:lnTo>
                    <a:pt x="2279" y="454"/>
                  </a:lnTo>
                  <a:lnTo>
                    <a:pt x="2263" y="447"/>
                  </a:lnTo>
                  <a:lnTo>
                    <a:pt x="2247" y="442"/>
                  </a:lnTo>
                  <a:lnTo>
                    <a:pt x="2236" y="438"/>
                  </a:lnTo>
                  <a:lnTo>
                    <a:pt x="2220" y="431"/>
                  </a:lnTo>
                  <a:lnTo>
                    <a:pt x="2208" y="426"/>
                  </a:lnTo>
                  <a:lnTo>
                    <a:pt x="2192" y="422"/>
                  </a:lnTo>
                  <a:lnTo>
                    <a:pt x="2180" y="415"/>
                  </a:lnTo>
                  <a:lnTo>
                    <a:pt x="2014" y="359"/>
                  </a:lnTo>
                  <a:lnTo>
                    <a:pt x="1863" y="315"/>
                  </a:lnTo>
                  <a:lnTo>
                    <a:pt x="1725" y="280"/>
                  </a:lnTo>
                  <a:lnTo>
                    <a:pt x="1583" y="252"/>
                  </a:lnTo>
                  <a:lnTo>
                    <a:pt x="1424" y="229"/>
                  </a:lnTo>
                  <a:lnTo>
                    <a:pt x="1238" y="201"/>
                  </a:lnTo>
                  <a:lnTo>
                    <a:pt x="1016" y="169"/>
                  </a:lnTo>
                  <a:lnTo>
                    <a:pt x="743" y="130"/>
                  </a:lnTo>
                  <a:lnTo>
                    <a:pt x="407" y="74"/>
                  </a:lnTo>
                  <a:lnTo>
                    <a:pt x="0" y="3"/>
                  </a:lnTo>
                  <a:lnTo>
                    <a:pt x="4" y="3"/>
                  </a:lnTo>
                  <a:lnTo>
                    <a:pt x="7" y="3"/>
                  </a:lnTo>
                  <a:lnTo>
                    <a:pt x="11" y="3"/>
                  </a:lnTo>
                  <a:lnTo>
                    <a:pt x="19" y="3"/>
                  </a:lnTo>
                  <a:lnTo>
                    <a:pt x="23" y="3"/>
                  </a:lnTo>
                  <a:lnTo>
                    <a:pt x="27" y="3"/>
                  </a:lnTo>
                  <a:lnTo>
                    <a:pt x="35" y="3"/>
                  </a:lnTo>
                  <a:lnTo>
                    <a:pt x="39" y="0"/>
                  </a:lnTo>
                  <a:lnTo>
                    <a:pt x="43" y="0"/>
                  </a:lnTo>
                  <a:lnTo>
                    <a:pt x="51" y="0"/>
                  </a:lnTo>
                  <a:lnTo>
                    <a:pt x="221" y="7"/>
                  </a:lnTo>
                  <a:lnTo>
                    <a:pt x="426" y="19"/>
                  </a:lnTo>
                  <a:lnTo>
                    <a:pt x="657" y="35"/>
                  </a:lnTo>
                  <a:lnTo>
                    <a:pt x="902" y="58"/>
                  </a:lnTo>
                  <a:lnTo>
                    <a:pt x="1162" y="90"/>
                  </a:lnTo>
                  <a:lnTo>
                    <a:pt x="1428" y="125"/>
                  </a:lnTo>
                  <a:lnTo>
                    <a:pt x="1689" y="173"/>
                  </a:lnTo>
                  <a:lnTo>
                    <a:pt x="1947" y="225"/>
                  </a:lnTo>
                  <a:lnTo>
                    <a:pt x="2185" y="288"/>
                  </a:lnTo>
                  <a:lnTo>
                    <a:pt x="2402" y="363"/>
                  </a:lnTo>
                  <a:close/>
                </a:path>
              </a:pathLst>
            </a:custGeom>
            <a:solidFill>
              <a:srgbClr val="FF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sp>
          <p:nvSpPr>
            <p:cNvPr id="219" name="Freeform 426">
              <a:extLst>
                <a:ext uri="{FF2B5EF4-FFF2-40B4-BE49-F238E27FC236}">
                  <a16:creationId xmlns:a16="http://schemas.microsoft.com/office/drawing/2014/main" id="{FC5EE576-A54F-4ACB-8657-6EEF3A23D415}"/>
                </a:ext>
              </a:extLst>
            </p:cNvPr>
            <p:cNvSpPr>
              <a:spLocks/>
            </p:cNvSpPr>
            <p:nvPr/>
          </p:nvSpPr>
          <p:spPr bwMode="auto">
            <a:xfrm>
              <a:off x="1268" y="2642"/>
              <a:ext cx="805" cy="273"/>
            </a:xfrm>
            <a:custGeom>
              <a:avLst/>
              <a:gdLst>
                <a:gd name="T0" fmla="*/ 0 w 4025"/>
                <a:gd name="T1" fmla="*/ 0 h 1365"/>
                <a:gd name="T2" fmla="*/ 147 w 4025"/>
                <a:gd name="T3" fmla="*/ 4 h 1365"/>
                <a:gd name="T4" fmla="*/ 333 w 4025"/>
                <a:gd name="T5" fmla="*/ 16 h 1365"/>
                <a:gd name="T6" fmla="*/ 546 w 4025"/>
                <a:gd name="T7" fmla="*/ 32 h 1365"/>
                <a:gd name="T8" fmla="*/ 784 w 4025"/>
                <a:gd name="T9" fmla="*/ 51 h 1365"/>
                <a:gd name="T10" fmla="*/ 1032 w 4025"/>
                <a:gd name="T11" fmla="*/ 79 h 1365"/>
                <a:gd name="T12" fmla="*/ 1294 w 4025"/>
                <a:gd name="T13" fmla="*/ 115 h 1365"/>
                <a:gd name="T14" fmla="*/ 1551 w 4025"/>
                <a:gd name="T15" fmla="*/ 162 h 1365"/>
                <a:gd name="T16" fmla="*/ 1801 w 4025"/>
                <a:gd name="T17" fmla="*/ 213 h 1365"/>
                <a:gd name="T18" fmla="*/ 2034 w 4025"/>
                <a:gd name="T19" fmla="*/ 273 h 1365"/>
                <a:gd name="T20" fmla="*/ 2248 w 4025"/>
                <a:gd name="T21" fmla="*/ 344 h 1365"/>
                <a:gd name="T22" fmla="*/ 2430 w 4025"/>
                <a:gd name="T23" fmla="*/ 419 h 1365"/>
                <a:gd name="T24" fmla="*/ 2588 w 4025"/>
                <a:gd name="T25" fmla="*/ 495 h 1365"/>
                <a:gd name="T26" fmla="*/ 2731 w 4025"/>
                <a:gd name="T27" fmla="*/ 566 h 1365"/>
                <a:gd name="T28" fmla="*/ 2861 w 4025"/>
                <a:gd name="T29" fmla="*/ 645 h 1365"/>
                <a:gd name="T30" fmla="*/ 2992 w 4025"/>
                <a:gd name="T31" fmla="*/ 724 h 1365"/>
                <a:gd name="T32" fmla="*/ 3122 w 4025"/>
                <a:gd name="T33" fmla="*/ 812 h 1365"/>
                <a:gd name="T34" fmla="*/ 3269 w 4025"/>
                <a:gd name="T35" fmla="*/ 907 h 1365"/>
                <a:gd name="T36" fmla="*/ 3435 w 4025"/>
                <a:gd name="T37" fmla="*/ 1009 h 1365"/>
                <a:gd name="T38" fmla="*/ 3629 w 4025"/>
                <a:gd name="T39" fmla="*/ 1124 h 1365"/>
                <a:gd name="T40" fmla="*/ 3855 w 4025"/>
                <a:gd name="T41" fmla="*/ 1254 h 1365"/>
                <a:gd name="T42" fmla="*/ 4025 w 4025"/>
                <a:gd name="T43" fmla="*/ 1365 h 1365"/>
                <a:gd name="T44" fmla="*/ 3791 w 4025"/>
                <a:gd name="T45" fmla="*/ 1235 h 1365"/>
                <a:gd name="T46" fmla="*/ 3578 w 4025"/>
                <a:gd name="T47" fmla="*/ 1116 h 1365"/>
                <a:gd name="T48" fmla="*/ 3380 w 4025"/>
                <a:gd name="T49" fmla="*/ 1009 h 1365"/>
                <a:gd name="T50" fmla="*/ 3198 w 4025"/>
                <a:gd name="T51" fmla="*/ 910 h 1365"/>
                <a:gd name="T52" fmla="*/ 3023 w 4025"/>
                <a:gd name="T53" fmla="*/ 819 h 1365"/>
                <a:gd name="T54" fmla="*/ 2858 w 4025"/>
                <a:gd name="T55" fmla="*/ 732 h 1365"/>
                <a:gd name="T56" fmla="*/ 2687 w 4025"/>
                <a:gd name="T57" fmla="*/ 653 h 1365"/>
                <a:gd name="T58" fmla="*/ 2518 w 4025"/>
                <a:gd name="T59" fmla="*/ 578 h 1365"/>
                <a:gd name="T60" fmla="*/ 2335 w 4025"/>
                <a:gd name="T61" fmla="*/ 502 h 1365"/>
                <a:gd name="T62" fmla="*/ 2145 w 4025"/>
                <a:gd name="T63" fmla="*/ 423 h 1365"/>
                <a:gd name="T64" fmla="*/ 1967 w 4025"/>
                <a:gd name="T65" fmla="*/ 360 h 1365"/>
                <a:gd name="T66" fmla="*/ 1812 w 4025"/>
                <a:gd name="T67" fmla="*/ 308 h 1365"/>
                <a:gd name="T68" fmla="*/ 1674 w 4025"/>
                <a:gd name="T69" fmla="*/ 273 h 1365"/>
                <a:gd name="T70" fmla="*/ 1536 w 4025"/>
                <a:gd name="T71" fmla="*/ 245 h 1365"/>
                <a:gd name="T72" fmla="*/ 1386 w 4025"/>
                <a:gd name="T73" fmla="*/ 217 h 1365"/>
                <a:gd name="T74" fmla="*/ 1211 w 4025"/>
                <a:gd name="T75" fmla="*/ 194 h 1365"/>
                <a:gd name="T76" fmla="*/ 997 w 4025"/>
                <a:gd name="T77" fmla="*/ 162 h 1365"/>
                <a:gd name="T78" fmla="*/ 733 w 4025"/>
                <a:gd name="T79" fmla="*/ 122 h 1365"/>
                <a:gd name="T80" fmla="*/ 404 w 4025"/>
                <a:gd name="T81" fmla="*/ 71 h 1365"/>
                <a:gd name="T82" fmla="*/ 0 w 4025"/>
                <a:gd name="T83" fmla="*/ 0 h 1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25"/>
                <a:gd name="T127" fmla="*/ 0 h 1365"/>
                <a:gd name="T128" fmla="*/ 4025 w 4025"/>
                <a:gd name="T129" fmla="*/ 1365 h 1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25" h="1365">
                  <a:moveTo>
                    <a:pt x="0" y="0"/>
                  </a:moveTo>
                  <a:lnTo>
                    <a:pt x="147" y="4"/>
                  </a:lnTo>
                  <a:lnTo>
                    <a:pt x="333" y="16"/>
                  </a:lnTo>
                  <a:lnTo>
                    <a:pt x="546" y="32"/>
                  </a:lnTo>
                  <a:lnTo>
                    <a:pt x="784" y="51"/>
                  </a:lnTo>
                  <a:lnTo>
                    <a:pt x="1032" y="79"/>
                  </a:lnTo>
                  <a:lnTo>
                    <a:pt x="1294" y="115"/>
                  </a:lnTo>
                  <a:lnTo>
                    <a:pt x="1551" y="162"/>
                  </a:lnTo>
                  <a:lnTo>
                    <a:pt x="1801" y="213"/>
                  </a:lnTo>
                  <a:lnTo>
                    <a:pt x="2034" y="273"/>
                  </a:lnTo>
                  <a:lnTo>
                    <a:pt x="2248" y="344"/>
                  </a:lnTo>
                  <a:lnTo>
                    <a:pt x="2430" y="419"/>
                  </a:lnTo>
                  <a:lnTo>
                    <a:pt x="2588" y="495"/>
                  </a:lnTo>
                  <a:lnTo>
                    <a:pt x="2731" y="566"/>
                  </a:lnTo>
                  <a:lnTo>
                    <a:pt x="2861" y="645"/>
                  </a:lnTo>
                  <a:lnTo>
                    <a:pt x="2992" y="724"/>
                  </a:lnTo>
                  <a:lnTo>
                    <a:pt x="3122" y="812"/>
                  </a:lnTo>
                  <a:lnTo>
                    <a:pt x="3269" y="907"/>
                  </a:lnTo>
                  <a:lnTo>
                    <a:pt x="3435" y="1009"/>
                  </a:lnTo>
                  <a:lnTo>
                    <a:pt x="3629" y="1124"/>
                  </a:lnTo>
                  <a:lnTo>
                    <a:pt x="3855" y="1254"/>
                  </a:lnTo>
                  <a:lnTo>
                    <a:pt x="4025" y="1365"/>
                  </a:lnTo>
                  <a:lnTo>
                    <a:pt x="3791" y="1235"/>
                  </a:lnTo>
                  <a:lnTo>
                    <a:pt x="3578" y="1116"/>
                  </a:lnTo>
                  <a:lnTo>
                    <a:pt x="3380" y="1009"/>
                  </a:lnTo>
                  <a:lnTo>
                    <a:pt x="3198" y="910"/>
                  </a:lnTo>
                  <a:lnTo>
                    <a:pt x="3023" y="819"/>
                  </a:lnTo>
                  <a:lnTo>
                    <a:pt x="2858" y="732"/>
                  </a:lnTo>
                  <a:lnTo>
                    <a:pt x="2687" y="653"/>
                  </a:lnTo>
                  <a:lnTo>
                    <a:pt x="2518" y="578"/>
                  </a:lnTo>
                  <a:lnTo>
                    <a:pt x="2335" y="502"/>
                  </a:lnTo>
                  <a:lnTo>
                    <a:pt x="2145" y="423"/>
                  </a:lnTo>
                  <a:lnTo>
                    <a:pt x="1967" y="360"/>
                  </a:lnTo>
                  <a:lnTo>
                    <a:pt x="1812" y="308"/>
                  </a:lnTo>
                  <a:lnTo>
                    <a:pt x="1674" y="273"/>
                  </a:lnTo>
                  <a:lnTo>
                    <a:pt x="1536" y="245"/>
                  </a:lnTo>
                  <a:lnTo>
                    <a:pt x="1386" y="217"/>
                  </a:lnTo>
                  <a:lnTo>
                    <a:pt x="1211" y="194"/>
                  </a:lnTo>
                  <a:lnTo>
                    <a:pt x="997" y="162"/>
                  </a:lnTo>
                  <a:lnTo>
                    <a:pt x="733" y="122"/>
                  </a:lnTo>
                  <a:lnTo>
                    <a:pt x="404" y="7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endParaRPr lang="en-US" altLang="en-US" sz="1800">
                <a:latin typeface="Arial" panose="020B0604020202020204" pitchFamily="34" charset="0"/>
              </a:endParaRPr>
            </a:p>
          </p:txBody>
        </p:sp>
      </p:grpSp>
      <p:sp>
        <p:nvSpPr>
          <p:cNvPr id="420" name="Text Box 58">
            <a:extLst>
              <a:ext uri="{FF2B5EF4-FFF2-40B4-BE49-F238E27FC236}">
                <a16:creationId xmlns:a16="http://schemas.microsoft.com/office/drawing/2014/main" id="{FCE8DCD3-8A7F-4A6F-A304-42AD553FD630}"/>
              </a:ext>
            </a:extLst>
          </p:cNvPr>
          <p:cNvSpPr txBox="1">
            <a:spLocks noChangeArrowheads="1"/>
          </p:cNvSpPr>
          <p:nvPr/>
        </p:nvSpPr>
        <p:spPr bwMode="auto">
          <a:xfrm>
            <a:off x="1970088" y="6403975"/>
            <a:ext cx="1582737" cy="312738"/>
          </a:xfrm>
          <a:prstGeom prst="rect">
            <a:avLst/>
          </a:prstGeom>
          <a:noFill/>
          <a:ln w="9525">
            <a:noFill/>
            <a:miter lim="800000"/>
            <a:headEnd/>
            <a:tailEnd/>
          </a:ln>
          <a:effectLst/>
        </p:spPr>
        <p:txBody>
          <a:bodyPr>
            <a:spAutoFit/>
          </a:bodyPr>
          <a:lstStyle/>
          <a:p>
            <a:pPr eaLnBrk="0" hangingPunct="0">
              <a:lnSpc>
                <a:spcPct val="90000"/>
              </a:lnSpc>
              <a:defRPr/>
            </a:pPr>
            <a:r>
              <a:rPr lang="en-US" sz="1600" b="1">
                <a:effectLst>
                  <a:outerShdw blurRad="38100" dist="38100" dir="2700000" algn="tl">
                    <a:srgbClr val="C0C0C0"/>
                  </a:outerShdw>
                </a:effectLst>
                <a:latin typeface="Verdana" pitchFamily="34" charset="0"/>
              </a:rPr>
              <a:t>Mitocondria</a:t>
            </a:r>
            <a:endParaRPr lang="en-US" sz="1600" b="1" baseline="-25000">
              <a:effectLst>
                <a:outerShdw blurRad="38100" dist="38100" dir="2700000" algn="tl">
                  <a:srgbClr val="C0C0C0"/>
                </a:outerShdw>
              </a:effectLst>
              <a:latin typeface="Verdana" pitchFamily="34" charset="0"/>
            </a:endParaRPr>
          </a:p>
        </p:txBody>
      </p:sp>
      <p:sp>
        <p:nvSpPr>
          <p:cNvPr id="421" name="Freeform 6">
            <a:extLst>
              <a:ext uri="{FF2B5EF4-FFF2-40B4-BE49-F238E27FC236}">
                <a16:creationId xmlns:a16="http://schemas.microsoft.com/office/drawing/2014/main" id="{0D98BB41-0A74-40E3-B243-6BBF2323B46B}"/>
              </a:ext>
            </a:extLst>
          </p:cNvPr>
          <p:cNvSpPr>
            <a:spLocks/>
          </p:cNvSpPr>
          <p:nvPr/>
        </p:nvSpPr>
        <p:spPr bwMode="auto">
          <a:xfrm rot="-5400000" flipH="1" flipV="1">
            <a:off x="2343150" y="128588"/>
            <a:ext cx="198438" cy="1935162"/>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2" name="Freeform 40">
            <a:extLst>
              <a:ext uri="{FF2B5EF4-FFF2-40B4-BE49-F238E27FC236}">
                <a16:creationId xmlns:a16="http://schemas.microsoft.com/office/drawing/2014/main" id="{73B21C15-809A-4547-BA74-23D6A544C901}"/>
              </a:ext>
            </a:extLst>
          </p:cNvPr>
          <p:cNvSpPr>
            <a:spLocks/>
          </p:cNvSpPr>
          <p:nvPr/>
        </p:nvSpPr>
        <p:spPr bwMode="auto">
          <a:xfrm rot="5400000" flipV="1">
            <a:off x="6132513" y="-147637"/>
            <a:ext cx="188912" cy="2493962"/>
          </a:xfrm>
          <a:custGeom>
            <a:avLst/>
            <a:gdLst>
              <a:gd name="T0" fmla="*/ 0 w 3765"/>
              <a:gd name="T1" fmla="*/ 0 h 1870"/>
              <a:gd name="T2" fmla="*/ 0 w 3765"/>
              <a:gd name="T3" fmla="*/ 2147483647 h 1870"/>
              <a:gd name="T4" fmla="*/ 2147483647 w 3765"/>
              <a:gd name="T5" fmla="*/ 2147483647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3" name="Freeform 53">
            <a:extLst>
              <a:ext uri="{FF2B5EF4-FFF2-40B4-BE49-F238E27FC236}">
                <a16:creationId xmlns:a16="http://schemas.microsoft.com/office/drawing/2014/main" id="{7FC6CE91-75FC-4DB5-9275-785F14F31EFB}"/>
              </a:ext>
            </a:extLst>
          </p:cNvPr>
          <p:cNvSpPr>
            <a:spLocks/>
          </p:cNvSpPr>
          <p:nvPr/>
        </p:nvSpPr>
        <p:spPr bwMode="auto">
          <a:xfrm>
            <a:off x="1881188" y="2386013"/>
            <a:ext cx="1852612" cy="1343025"/>
          </a:xfrm>
          <a:custGeom>
            <a:avLst/>
            <a:gdLst>
              <a:gd name="T0" fmla="*/ 0 w 1344"/>
              <a:gd name="T1" fmla="*/ 0 h 192"/>
              <a:gd name="T2" fmla="*/ 0 w 1344"/>
              <a:gd name="T3" fmla="*/ 2147483647 h 192"/>
              <a:gd name="T4" fmla="*/ 2147483647 w 1344"/>
              <a:gd name="T5" fmla="*/ 2147483647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3810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4" name="Freeform 54">
            <a:extLst>
              <a:ext uri="{FF2B5EF4-FFF2-40B4-BE49-F238E27FC236}">
                <a16:creationId xmlns:a16="http://schemas.microsoft.com/office/drawing/2014/main" id="{AAB922BF-7E12-4DDA-8BD3-56BEF6E0A2DB}"/>
              </a:ext>
            </a:extLst>
          </p:cNvPr>
          <p:cNvSpPr>
            <a:spLocks/>
          </p:cNvSpPr>
          <p:nvPr/>
        </p:nvSpPr>
        <p:spPr bwMode="auto">
          <a:xfrm flipH="1">
            <a:off x="4886325" y="2544763"/>
            <a:ext cx="2247900" cy="1181100"/>
          </a:xfrm>
          <a:custGeom>
            <a:avLst/>
            <a:gdLst>
              <a:gd name="T0" fmla="*/ 0 w 1344"/>
              <a:gd name="T1" fmla="*/ 0 h 192"/>
              <a:gd name="T2" fmla="*/ 0 w 1344"/>
              <a:gd name="T3" fmla="*/ 2147483647 h 192"/>
              <a:gd name="T4" fmla="*/ 2147483647 w 1344"/>
              <a:gd name="T5" fmla="*/ 2147483647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3810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5" name="Freeform 59">
            <a:extLst>
              <a:ext uri="{FF2B5EF4-FFF2-40B4-BE49-F238E27FC236}">
                <a16:creationId xmlns:a16="http://schemas.microsoft.com/office/drawing/2014/main" id="{096CBE85-573D-4F7C-AD85-6C1ED83A362C}"/>
              </a:ext>
            </a:extLst>
          </p:cNvPr>
          <p:cNvSpPr>
            <a:spLocks/>
          </p:cNvSpPr>
          <p:nvPr/>
        </p:nvSpPr>
        <p:spPr bwMode="auto">
          <a:xfrm>
            <a:off x="1449388" y="2371725"/>
            <a:ext cx="1652587" cy="2100263"/>
          </a:xfrm>
          <a:custGeom>
            <a:avLst/>
            <a:gdLst>
              <a:gd name="T0" fmla="*/ 0 w 1344"/>
              <a:gd name="T1" fmla="*/ 0 h 192"/>
              <a:gd name="T2" fmla="*/ 0 w 1344"/>
              <a:gd name="T3" fmla="*/ 2147483647 h 192"/>
              <a:gd name="T4" fmla="*/ 2147483647 w 1344"/>
              <a:gd name="T5" fmla="*/ 2147483647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508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6" name="Freeform 60">
            <a:extLst>
              <a:ext uri="{FF2B5EF4-FFF2-40B4-BE49-F238E27FC236}">
                <a16:creationId xmlns:a16="http://schemas.microsoft.com/office/drawing/2014/main" id="{30811957-C2B4-4ADA-9DC2-3EBD0B0CB67C}"/>
              </a:ext>
            </a:extLst>
          </p:cNvPr>
          <p:cNvSpPr>
            <a:spLocks/>
          </p:cNvSpPr>
          <p:nvPr/>
        </p:nvSpPr>
        <p:spPr bwMode="auto">
          <a:xfrm flipH="1">
            <a:off x="5549900" y="2557463"/>
            <a:ext cx="1852613" cy="1955800"/>
          </a:xfrm>
          <a:custGeom>
            <a:avLst/>
            <a:gdLst>
              <a:gd name="T0" fmla="*/ 0 w 1344"/>
              <a:gd name="T1" fmla="*/ 0 h 192"/>
              <a:gd name="T2" fmla="*/ 0 w 1344"/>
              <a:gd name="T3" fmla="*/ 2147483647 h 192"/>
              <a:gd name="T4" fmla="*/ 2147483647 w 1344"/>
              <a:gd name="T5" fmla="*/ 2147483647 h 192"/>
              <a:gd name="T6" fmla="*/ 0 60000 65536"/>
              <a:gd name="T7" fmla="*/ 0 60000 65536"/>
              <a:gd name="T8" fmla="*/ 0 60000 65536"/>
              <a:gd name="T9" fmla="*/ 0 w 1344"/>
              <a:gd name="T10" fmla="*/ 0 h 192"/>
              <a:gd name="T11" fmla="*/ 1344 w 1344"/>
              <a:gd name="T12" fmla="*/ 192 h 192"/>
            </a:gdLst>
            <a:ahLst/>
            <a:cxnLst>
              <a:cxn ang="T6">
                <a:pos x="T0" y="T1"/>
              </a:cxn>
              <a:cxn ang="T7">
                <a:pos x="T2" y="T3"/>
              </a:cxn>
              <a:cxn ang="T8">
                <a:pos x="T4" y="T5"/>
              </a:cxn>
            </a:cxnLst>
            <a:rect l="T9" t="T10" r="T11" b="T12"/>
            <a:pathLst>
              <a:path w="1344" h="192">
                <a:moveTo>
                  <a:pt x="0" y="0"/>
                </a:moveTo>
                <a:lnTo>
                  <a:pt x="0" y="192"/>
                </a:lnTo>
                <a:lnTo>
                  <a:pt x="1344" y="192"/>
                </a:lnTo>
              </a:path>
            </a:pathLst>
          </a:custGeom>
          <a:noFill/>
          <a:ln w="508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endParaRPr lang="es-PR" altLang="en-US" sz="1200" b="1" i="1">
              <a:latin typeface="Times New Roman" panose="02020603050405020304" pitchFamily="18" charset="0"/>
            </a:endParaRPr>
          </a:p>
        </p:txBody>
      </p:sp>
      <p:sp>
        <p:nvSpPr>
          <p:cNvPr id="427" name="Text Box 77">
            <a:extLst>
              <a:ext uri="{FF2B5EF4-FFF2-40B4-BE49-F238E27FC236}">
                <a16:creationId xmlns:a16="http://schemas.microsoft.com/office/drawing/2014/main" id="{C0F044AC-BF18-4E82-97DF-13EF834A222A}"/>
              </a:ext>
            </a:extLst>
          </p:cNvPr>
          <p:cNvSpPr txBox="1">
            <a:spLocks noChangeArrowheads="1"/>
          </p:cNvSpPr>
          <p:nvPr/>
        </p:nvSpPr>
        <p:spPr bwMode="auto">
          <a:xfrm>
            <a:off x="2270125" y="6030913"/>
            <a:ext cx="9207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80000"/>
              </a:lnSpc>
            </a:pPr>
            <a:r>
              <a:rPr lang="en-US" altLang="en-US" sz="1600" b="1">
                <a:latin typeface="Arial" panose="020B0604020202020204" pitchFamily="34" charset="0"/>
              </a:rPr>
              <a:t>Ocurre</a:t>
            </a:r>
          </a:p>
          <a:p>
            <a:pPr algn="ctr">
              <a:lnSpc>
                <a:spcPct val="80000"/>
              </a:lnSpc>
            </a:pPr>
            <a:r>
              <a:rPr lang="en-US" altLang="en-US" sz="1600" b="1">
                <a:latin typeface="Arial" panose="020B0604020202020204" pitchFamily="34" charset="0"/>
              </a:rPr>
              <a:t>en la</a:t>
            </a:r>
          </a:p>
        </p:txBody>
      </p:sp>
    </p:spTree>
    <p:extLst>
      <p:ext uri="{BB962C8B-B14F-4D97-AF65-F5344CB8AC3E}">
        <p14:creationId xmlns:p14="http://schemas.microsoft.com/office/powerpoint/2010/main" val="23208836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4">
            <a:extLst>
              <a:ext uri="{FF2B5EF4-FFF2-40B4-BE49-F238E27FC236}">
                <a16:creationId xmlns:a16="http://schemas.microsoft.com/office/drawing/2014/main" id="{FCF3004A-32D7-4E99-A5DA-DED4E1A5B7F3}"/>
              </a:ext>
            </a:extLst>
          </p:cNvPr>
          <p:cNvSpPr txBox="1">
            <a:spLocks noChangeArrowheads="1"/>
          </p:cNvSpPr>
          <p:nvPr/>
        </p:nvSpPr>
        <p:spPr bwMode="auto">
          <a:xfrm>
            <a:off x="2298700" y="980480"/>
            <a:ext cx="3719513" cy="587375"/>
          </a:xfrm>
          <a:prstGeom prst="rect">
            <a:avLst/>
          </a:prstGeom>
          <a:noFill/>
          <a:ln w="9525">
            <a:noFill/>
            <a:miter lim="800000"/>
            <a:headEnd/>
            <a:tailEnd/>
          </a:ln>
          <a:effectLst/>
        </p:spPr>
        <p:txBody>
          <a:bodyPr>
            <a:spAutoFit/>
          </a:bodyPr>
          <a:lstStyle/>
          <a:p>
            <a:pPr algn="ctr" fontAlgn="auto">
              <a:lnSpc>
                <a:spcPct val="90000"/>
              </a:lnSpc>
              <a:spcBef>
                <a:spcPts val="0"/>
              </a:spcBef>
              <a:spcAft>
                <a:spcPts val="0"/>
              </a:spcAft>
              <a:defRPr/>
            </a:pPr>
            <a:r>
              <a:rPr lang="en-US" b="1" dirty="0">
                <a:effectLst>
                  <a:outerShdw blurRad="38100" dist="38100" dir="2700000" algn="tl">
                    <a:srgbClr val="C0C0C0"/>
                  </a:outerShdw>
                </a:effectLst>
                <a:latin typeface="Arial" charset="0"/>
              </a:rPr>
              <a:t>SISTEMA OXIDATIVO</a:t>
            </a:r>
          </a:p>
          <a:p>
            <a:pPr algn="ctr" fontAlgn="auto">
              <a:lnSpc>
                <a:spcPct val="90000"/>
              </a:lnSpc>
              <a:spcBef>
                <a:spcPts val="0"/>
              </a:spcBef>
              <a:spcAft>
                <a:spcPts val="0"/>
              </a:spcAft>
              <a:defRPr/>
            </a:pPr>
            <a:r>
              <a:rPr lang="en-US" b="1" dirty="0">
                <a:effectLst>
                  <a:outerShdw blurRad="38100" dist="38100" dir="2700000" algn="tl">
                    <a:srgbClr val="C0C0C0"/>
                  </a:outerShdw>
                </a:effectLst>
                <a:latin typeface="Arial" charset="0"/>
              </a:rPr>
              <a:t>(METABOLISMO AERÓBICO)</a:t>
            </a:r>
          </a:p>
        </p:txBody>
      </p:sp>
      <p:sp>
        <p:nvSpPr>
          <p:cNvPr id="37" name="Text Box 5">
            <a:extLst>
              <a:ext uri="{FF2B5EF4-FFF2-40B4-BE49-F238E27FC236}">
                <a16:creationId xmlns:a16="http://schemas.microsoft.com/office/drawing/2014/main" id="{AC626B70-D539-469E-AF6B-367CE7411557}"/>
              </a:ext>
            </a:extLst>
          </p:cNvPr>
          <p:cNvSpPr txBox="1">
            <a:spLocks noChangeArrowheads="1"/>
          </p:cNvSpPr>
          <p:nvPr/>
        </p:nvSpPr>
        <p:spPr bwMode="auto">
          <a:xfrm>
            <a:off x="2528888" y="1841202"/>
            <a:ext cx="3171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Respiración Celular</a:t>
            </a:r>
          </a:p>
          <a:p>
            <a:pPr algn="ctr">
              <a:lnSpc>
                <a:spcPct val="80000"/>
              </a:lnSpc>
            </a:pPr>
            <a:r>
              <a:rPr lang="en-US" altLang="en-US" sz="1600" b="1">
                <a:latin typeface="Arial" panose="020B0604020202020204" pitchFamily="34" charset="0"/>
              </a:rPr>
              <a:t>(presencia de O</a:t>
            </a:r>
            <a:r>
              <a:rPr lang="en-US" altLang="en-US" sz="1600" b="1" baseline="-25000">
                <a:latin typeface="Arial" panose="020B0604020202020204" pitchFamily="34" charset="0"/>
              </a:rPr>
              <a:t>2</a:t>
            </a:r>
            <a:r>
              <a:rPr lang="en-US" altLang="en-US" sz="1600" b="1">
                <a:latin typeface="Arial" panose="020B0604020202020204" pitchFamily="34" charset="0"/>
              </a:rPr>
              <a:t>)</a:t>
            </a:r>
          </a:p>
        </p:txBody>
      </p:sp>
      <p:sp>
        <p:nvSpPr>
          <p:cNvPr id="38" name="Freeform 8">
            <a:extLst>
              <a:ext uri="{FF2B5EF4-FFF2-40B4-BE49-F238E27FC236}">
                <a16:creationId xmlns:a16="http://schemas.microsoft.com/office/drawing/2014/main" id="{AD258382-D393-4645-8FDC-5B64C03EAA5D}"/>
              </a:ext>
            </a:extLst>
          </p:cNvPr>
          <p:cNvSpPr>
            <a:spLocks/>
          </p:cNvSpPr>
          <p:nvPr/>
        </p:nvSpPr>
        <p:spPr bwMode="auto">
          <a:xfrm rot="-5400000" flipH="1" flipV="1">
            <a:off x="2365375" y="4485978"/>
            <a:ext cx="198437" cy="1935162"/>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Text Box 9">
            <a:extLst>
              <a:ext uri="{FF2B5EF4-FFF2-40B4-BE49-F238E27FC236}">
                <a16:creationId xmlns:a16="http://schemas.microsoft.com/office/drawing/2014/main" id="{A43C108F-1568-4F70-AE68-693370F6875C}"/>
              </a:ext>
            </a:extLst>
          </p:cNvPr>
          <p:cNvSpPr txBox="1">
            <a:spLocks noChangeArrowheads="1"/>
          </p:cNvSpPr>
          <p:nvPr/>
        </p:nvSpPr>
        <p:spPr bwMode="auto">
          <a:xfrm>
            <a:off x="2762250" y="3171527"/>
            <a:ext cx="28892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Para Generar Energía (ATP)</a:t>
            </a:r>
          </a:p>
        </p:txBody>
      </p:sp>
      <p:sp>
        <p:nvSpPr>
          <p:cNvPr id="40" name="Freeform 10">
            <a:extLst>
              <a:ext uri="{FF2B5EF4-FFF2-40B4-BE49-F238E27FC236}">
                <a16:creationId xmlns:a16="http://schemas.microsoft.com/office/drawing/2014/main" id="{6524B280-9BEA-4AD7-A56B-35BAFC97771E}"/>
              </a:ext>
            </a:extLst>
          </p:cNvPr>
          <p:cNvSpPr>
            <a:spLocks/>
          </p:cNvSpPr>
          <p:nvPr/>
        </p:nvSpPr>
        <p:spPr bwMode="auto">
          <a:xfrm flipV="1">
            <a:off x="3378200" y="5922665"/>
            <a:ext cx="5421313" cy="222250"/>
          </a:xfrm>
          <a:custGeom>
            <a:avLst/>
            <a:gdLst>
              <a:gd name="T0" fmla="*/ 0 w 1677"/>
              <a:gd name="T1" fmla="*/ 2147483646 h 181"/>
              <a:gd name="T2" fmla="*/ 0 w 1677"/>
              <a:gd name="T3" fmla="*/ 0 h 181"/>
              <a:gd name="T4" fmla="*/ 2147483646 w 1677"/>
              <a:gd name="T5" fmla="*/ 0 h 181"/>
              <a:gd name="T6" fmla="*/ 2147483646 w 1677"/>
              <a:gd name="T7" fmla="*/ 2147483646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Line 11">
            <a:extLst>
              <a:ext uri="{FF2B5EF4-FFF2-40B4-BE49-F238E27FC236}">
                <a16:creationId xmlns:a16="http://schemas.microsoft.com/office/drawing/2014/main" id="{252FFDCF-F90C-4F31-9173-0E05765911B6}"/>
              </a:ext>
            </a:extLst>
          </p:cNvPr>
          <p:cNvSpPr>
            <a:spLocks noChangeShapeType="1"/>
          </p:cNvSpPr>
          <p:nvPr/>
        </p:nvSpPr>
        <p:spPr bwMode="auto">
          <a:xfrm>
            <a:off x="4089400" y="226030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2" name="Line 12">
            <a:extLst>
              <a:ext uri="{FF2B5EF4-FFF2-40B4-BE49-F238E27FC236}">
                <a16:creationId xmlns:a16="http://schemas.microsoft.com/office/drawing/2014/main" id="{70663C9C-71CC-4DC7-A5ED-AF3D200394EA}"/>
              </a:ext>
            </a:extLst>
          </p:cNvPr>
          <p:cNvSpPr>
            <a:spLocks noChangeShapeType="1"/>
          </p:cNvSpPr>
          <p:nvPr/>
        </p:nvSpPr>
        <p:spPr bwMode="auto">
          <a:xfrm>
            <a:off x="4075113" y="1550690"/>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 name="Text Box 13">
            <a:extLst>
              <a:ext uri="{FF2B5EF4-FFF2-40B4-BE49-F238E27FC236}">
                <a16:creationId xmlns:a16="http://schemas.microsoft.com/office/drawing/2014/main" id="{012D8D56-97DD-4210-B504-A0E3242385BC}"/>
              </a:ext>
            </a:extLst>
          </p:cNvPr>
          <p:cNvSpPr txBox="1">
            <a:spLocks noChangeArrowheads="1"/>
          </p:cNvSpPr>
          <p:nvPr/>
        </p:nvSpPr>
        <p:spPr bwMode="auto">
          <a:xfrm>
            <a:off x="4052888" y="1530052"/>
            <a:ext cx="151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1600" b="1" i="1" dirty="0">
                <a:latin typeface="Times New Roman" panose="02020603050405020304" pitchFamily="18" charset="0"/>
              </a:rPr>
              <a:t>(Con </a:t>
            </a:r>
            <a:r>
              <a:rPr lang="en-US" altLang="en-US" sz="1600" b="1" i="1" dirty="0" err="1">
                <a:latin typeface="Times New Roman" panose="02020603050405020304" pitchFamily="18" charset="0"/>
              </a:rPr>
              <a:t>Oxígeno</a:t>
            </a:r>
            <a:r>
              <a:rPr lang="en-US" altLang="en-US" sz="1600" b="1" i="1" dirty="0">
                <a:latin typeface="Times New Roman" panose="02020603050405020304" pitchFamily="18" charset="0"/>
              </a:rPr>
              <a:t>)</a:t>
            </a:r>
          </a:p>
        </p:txBody>
      </p:sp>
      <p:sp>
        <p:nvSpPr>
          <p:cNvPr id="44" name="Text Box 15">
            <a:extLst>
              <a:ext uri="{FF2B5EF4-FFF2-40B4-BE49-F238E27FC236}">
                <a16:creationId xmlns:a16="http://schemas.microsoft.com/office/drawing/2014/main" id="{213265FF-2D76-474C-AAFB-B3FBC36C093B}"/>
              </a:ext>
            </a:extLst>
          </p:cNvPr>
          <p:cNvSpPr txBox="1">
            <a:spLocks noChangeArrowheads="1"/>
          </p:cNvSpPr>
          <p:nvPr/>
        </p:nvSpPr>
        <p:spPr bwMode="auto">
          <a:xfrm>
            <a:off x="139700" y="5498802"/>
            <a:ext cx="27638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Glucólisis Aeróbica</a:t>
            </a:r>
          </a:p>
          <a:p>
            <a:pPr algn="ctr">
              <a:lnSpc>
                <a:spcPct val="90000"/>
              </a:lnSpc>
            </a:pPr>
            <a:r>
              <a:rPr lang="en-US" altLang="en-US" sz="1600" b="1">
                <a:latin typeface="Arial" panose="020B0604020202020204" pitchFamily="34" charset="0"/>
              </a:rPr>
              <a:t>(Citoplasma/Sarcoplasma)</a:t>
            </a:r>
            <a:endParaRPr lang="en-US" altLang="en-US" sz="1600" b="1" baseline="-25000">
              <a:latin typeface="Arial" panose="020B0604020202020204" pitchFamily="34" charset="0"/>
            </a:endParaRPr>
          </a:p>
        </p:txBody>
      </p:sp>
      <p:sp>
        <p:nvSpPr>
          <p:cNvPr id="45" name="Text Box 24">
            <a:extLst>
              <a:ext uri="{FF2B5EF4-FFF2-40B4-BE49-F238E27FC236}">
                <a16:creationId xmlns:a16="http://schemas.microsoft.com/office/drawing/2014/main" id="{CCC87F8E-A97D-4B69-8DAF-1A7CB2E05146}"/>
              </a:ext>
            </a:extLst>
          </p:cNvPr>
          <p:cNvSpPr txBox="1">
            <a:spLocks noChangeArrowheads="1"/>
          </p:cNvSpPr>
          <p:nvPr/>
        </p:nvSpPr>
        <p:spPr bwMode="auto">
          <a:xfrm>
            <a:off x="3125788" y="4298652"/>
            <a:ext cx="199231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Principalmente la</a:t>
            </a:r>
          </a:p>
          <a:p>
            <a:pPr algn="ctr">
              <a:lnSpc>
                <a:spcPct val="90000"/>
              </a:lnSpc>
            </a:pPr>
            <a:r>
              <a:rPr lang="en-US" altLang="en-US" sz="1600" b="1">
                <a:latin typeface="Arial" panose="020B0604020202020204" pitchFamily="34" charset="0"/>
              </a:rPr>
              <a:t>Oxidación de los</a:t>
            </a:r>
          </a:p>
          <a:p>
            <a:pPr algn="ctr">
              <a:lnSpc>
                <a:spcPct val="90000"/>
              </a:lnSpc>
            </a:pPr>
            <a:r>
              <a:rPr lang="en-US" altLang="en-US" sz="1600" b="1">
                <a:latin typeface="Arial" panose="020B0604020202020204" pitchFamily="34" charset="0"/>
              </a:rPr>
              <a:t>CHO</a:t>
            </a:r>
          </a:p>
        </p:txBody>
      </p:sp>
      <p:sp>
        <p:nvSpPr>
          <p:cNvPr id="46" name="Text Box 27">
            <a:extLst>
              <a:ext uri="{FF2B5EF4-FFF2-40B4-BE49-F238E27FC236}">
                <a16:creationId xmlns:a16="http://schemas.microsoft.com/office/drawing/2014/main" id="{A825DC98-DA7D-4DAA-8375-1B6899561E61}"/>
              </a:ext>
            </a:extLst>
          </p:cNvPr>
          <p:cNvSpPr txBox="1">
            <a:spLocks noChangeArrowheads="1"/>
          </p:cNvSpPr>
          <p:nvPr/>
        </p:nvSpPr>
        <p:spPr bwMode="auto">
          <a:xfrm>
            <a:off x="2541588" y="2400002"/>
            <a:ext cx="31718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Catabolismo de</a:t>
            </a:r>
          </a:p>
          <a:p>
            <a:pPr algn="ctr">
              <a:lnSpc>
                <a:spcPct val="80000"/>
              </a:lnSpc>
            </a:pPr>
            <a:r>
              <a:rPr lang="en-US" altLang="en-US" sz="1600" b="1">
                <a:latin typeface="Arial" panose="020B0604020202020204" pitchFamily="34" charset="0"/>
              </a:rPr>
              <a:t>Sustratos/Combustibles</a:t>
            </a:r>
          </a:p>
          <a:p>
            <a:pPr algn="ctr">
              <a:lnSpc>
                <a:spcPct val="80000"/>
              </a:lnSpc>
            </a:pPr>
            <a:r>
              <a:rPr lang="en-US" altLang="en-US" sz="1600" b="1">
                <a:latin typeface="Arial" panose="020B0604020202020204" pitchFamily="34" charset="0"/>
              </a:rPr>
              <a:t>(CHO, Grasas y Proteínas)</a:t>
            </a:r>
          </a:p>
        </p:txBody>
      </p:sp>
      <p:sp>
        <p:nvSpPr>
          <p:cNvPr id="47" name="Line 28">
            <a:extLst>
              <a:ext uri="{FF2B5EF4-FFF2-40B4-BE49-F238E27FC236}">
                <a16:creationId xmlns:a16="http://schemas.microsoft.com/office/drawing/2014/main" id="{F5607D1C-77E4-45DF-B719-D0F5EEDB12A5}"/>
              </a:ext>
            </a:extLst>
          </p:cNvPr>
          <p:cNvSpPr>
            <a:spLocks noChangeShapeType="1"/>
          </p:cNvSpPr>
          <p:nvPr/>
        </p:nvSpPr>
        <p:spPr bwMode="auto">
          <a:xfrm>
            <a:off x="4089400" y="304770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8" name="Text Box 29">
            <a:extLst>
              <a:ext uri="{FF2B5EF4-FFF2-40B4-BE49-F238E27FC236}">
                <a16:creationId xmlns:a16="http://schemas.microsoft.com/office/drawing/2014/main" id="{14DAFEA4-B09A-46F4-AA27-000161D35A98}"/>
              </a:ext>
            </a:extLst>
          </p:cNvPr>
          <p:cNvSpPr txBox="1">
            <a:spLocks noChangeArrowheads="1"/>
          </p:cNvSpPr>
          <p:nvPr/>
        </p:nvSpPr>
        <p:spPr bwMode="auto">
          <a:xfrm>
            <a:off x="674688" y="3720802"/>
            <a:ext cx="68929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Eventos/Deportes de Tolerancia Cardiorrespiratoria/Aeróbica</a:t>
            </a:r>
          </a:p>
          <a:p>
            <a:pPr algn="ctr">
              <a:lnSpc>
                <a:spcPct val="80000"/>
              </a:lnSpc>
            </a:pPr>
            <a:r>
              <a:rPr lang="en-US" altLang="en-US" sz="1600" b="1">
                <a:latin typeface="Arial" panose="020B0604020202020204" pitchFamily="34" charset="0"/>
              </a:rPr>
              <a:t>(Ej: Carreras Pedestres de Larga Distancia)</a:t>
            </a:r>
          </a:p>
        </p:txBody>
      </p:sp>
      <p:sp>
        <p:nvSpPr>
          <p:cNvPr id="49" name="Line 31">
            <a:extLst>
              <a:ext uri="{FF2B5EF4-FFF2-40B4-BE49-F238E27FC236}">
                <a16:creationId xmlns:a16="http://schemas.microsoft.com/office/drawing/2014/main" id="{57BDE077-DD34-418C-AC1F-E0CB06C01263}"/>
              </a:ext>
            </a:extLst>
          </p:cNvPr>
          <p:cNvSpPr>
            <a:spLocks noChangeShapeType="1"/>
          </p:cNvSpPr>
          <p:nvPr/>
        </p:nvSpPr>
        <p:spPr bwMode="auto">
          <a:xfrm>
            <a:off x="4100513" y="3430290"/>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0" name="Text Box 32">
            <a:extLst>
              <a:ext uri="{FF2B5EF4-FFF2-40B4-BE49-F238E27FC236}">
                <a16:creationId xmlns:a16="http://schemas.microsoft.com/office/drawing/2014/main" id="{336D3C17-1649-4C94-BB2D-807EEFB1655A}"/>
              </a:ext>
            </a:extLst>
          </p:cNvPr>
          <p:cNvSpPr txBox="1">
            <a:spLocks noChangeArrowheads="1"/>
          </p:cNvSpPr>
          <p:nvPr/>
        </p:nvSpPr>
        <p:spPr bwMode="auto">
          <a:xfrm>
            <a:off x="4090988" y="3396952"/>
            <a:ext cx="4706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1600" b="1" i="1" dirty="0">
                <a:latin typeface="Times New Roman" panose="02020603050405020304" pitchFamily="18" charset="0"/>
              </a:rPr>
              <a:t>(</a:t>
            </a:r>
            <a:r>
              <a:rPr lang="en-US" altLang="en-US" sz="1600" b="1" i="1" dirty="0" err="1">
                <a:latin typeface="Times New Roman" panose="02020603050405020304" pitchFamily="18" charset="0"/>
              </a:rPr>
              <a:t>Método</a:t>
            </a:r>
            <a:r>
              <a:rPr lang="en-US" altLang="en-US" sz="1600" b="1" i="1" dirty="0">
                <a:latin typeface="Times New Roman" panose="02020603050405020304" pitchFamily="18" charset="0"/>
              </a:rPr>
              <a:t>/Vía Principal </a:t>
            </a:r>
            <a:r>
              <a:rPr lang="en-US" altLang="en-US" sz="1600" b="1" i="1" dirty="0" err="1">
                <a:latin typeface="Times New Roman" panose="02020603050405020304" pitchFamily="18" charset="0"/>
              </a:rPr>
              <a:t>Producción</a:t>
            </a:r>
            <a:r>
              <a:rPr lang="en-US" altLang="en-US" sz="1600" b="1" i="1" dirty="0">
                <a:latin typeface="Times New Roman" panose="02020603050405020304" pitchFamily="18" charset="0"/>
              </a:rPr>
              <a:t> de </a:t>
            </a:r>
            <a:r>
              <a:rPr lang="en-US" altLang="en-US" sz="1600" b="1" i="1" dirty="0" err="1">
                <a:latin typeface="Times New Roman" panose="02020603050405020304" pitchFamily="18" charset="0"/>
              </a:rPr>
              <a:t>Energía</a:t>
            </a:r>
            <a:r>
              <a:rPr lang="en-US" altLang="en-US" sz="1600" b="1" i="1" dirty="0">
                <a:latin typeface="Times New Roman" panose="02020603050405020304" pitchFamily="18" charset="0"/>
              </a:rPr>
              <a:t> [ATP])</a:t>
            </a:r>
          </a:p>
        </p:txBody>
      </p:sp>
      <p:sp>
        <p:nvSpPr>
          <p:cNvPr id="51" name="Line 33">
            <a:extLst>
              <a:ext uri="{FF2B5EF4-FFF2-40B4-BE49-F238E27FC236}">
                <a16:creationId xmlns:a16="http://schemas.microsoft.com/office/drawing/2014/main" id="{88C7C46D-E322-4839-A92B-29C2B04D43D1}"/>
              </a:ext>
            </a:extLst>
          </p:cNvPr>
          <p:cNvSpPr>
            <a:spLocks noChangeShapeType="1"/>
          </p:cNvSpPr>
          <p:nvPr/>
        </p:nvSpPr>
        <p:spPr bwMode="auto">
          <a:xfrm>
            <a:off x="4102100" y="416530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2" name="Text Box 34">
            <a:extLst>
              <a:ext uri="{FF2B5EF4-FFF2-40B4-BE49-F238E27FC236}">
                <a16:creationId xmlns:a16="http://schemas.microsoft.com/office/drawing/2014/main" id="{4F92EA4D-610C-48A0-A479-6F956EA73AB5}"/>
              </a:ext>
            </a:extLst>
          </p:cNvPr>
          <p:cNvSpPr txBox="1">
            <a:spLocks noChangeArrowheads="1"/>
          </p:cNvSpPr>
          <p:nvPr/>
        </p:nvSpPr>
        <p:spPr bwMode="auto">
          <a:xfrm>
            <a:off x="3125788" y="5124152"/>
            <a:ext cx="19923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Mediante las</a:t>
            </a:r>
          </a:p>
          <a:p>
            <a:pPr algn="ctr">
              <a:lnSpc>
                <a:spcPct val="90000"/>
              </a:lnSpc>
            </a:pPr>
            <a:r>
              <a:rPr lang="en-US" altLang="en-US" sz="1600" b="1">
                <a:latin typeface="Arial" panose="020B0604020202020204" pitchFamily="34" charset="0"/>
              </a:rPr>
              <a:t>Vías Metabólicas</a:t>
            </a:r>
          </a:p>
        </p:txBody>
      </p:sp>
      <p:sp>
        <p:nvSpPr>
          <p:cNvPr id="53" name="Line 35">
            <a:extLst>
              <a:ext uri="{FF2B5EF4-FFF2-40B4-BE49-F238E27FC236}">
                <a16:creationId xmlns:a16="http://schemas.microsoft.com/office/drawing/2014/main" id="{B29A1F96-A94F-4097-844E-5F883A415E72}"/>
              </a:ext>
            </a:extLst>
          </p:cNvPr>
          <p:cNvSpPr>
            <a:spLocks noChangeShapeType="1"/>
          </p:cNvSpPr>
          <p:nvPr/>
        </p:nvSpPr>
        <p:spPr bwMode="auto">
          <a:xfrm>
            <a:off x="4102100" y="499080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4" name="Line 36">
            <a:extLst>
              <a:ext uri="{FF2B5EF4-FFF2-40B4-BE49-F238E27FC236}">
                <a16:creationId xmlns:a16="http://schemas.microsoft.com/office/drawing/2014/main" id="{DF45B51A-DCD0-4351-9406-66F205502650}"/>
              </a:ext>
            </a:extLst>
          </p:cNvPr>
          <p:cNvSpPr>
            <a:spLocks noChangeShapeType="1"/>
          </p:cNvSpPr>
          <p:nvPr/>
        </p:nvSpPr>
        <p:spPr bwMode="auto">
          <a:xfrm>
            <a:off x="4102100" y="558770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5" name="Text Box 37">
            <a:extLst>
              <a:ext uri="{FF2B5EF4-FFF2-40B4-BE49-F238E27FC236}">
                <a16:creationId xmlns:a16="http://schemas.microsoft.com/office/drawing/2014/main" id="{67E4D7EB-79F8-4D2B-AE2C-8AC362144BB7}"/>
              </a:ext>
            </a:extLst>
          </p:cNvPr>
          <p:cNvSpPr txBox="1">
            <a:spLocks noChangeArrowheads="1"/>
          </p:cNvSpPr>
          <p:nvPr/>
        </p:nvSpPr>
        <p:spPr bwMode="auto">
          <a:xfrm>
            <a:off x="3263900" y="5714702"/>
            <a:ext cx="16589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Ciclo de Krebs</a:t>
            </a:r>
          </a:p>
          <a:p>
            <a:pPr algn="ctr">
              <a:lnSpc>
                <a:spcPct val="90000"/>
              </a:lnSpc>
            </a:pPr>
            <a:endParaRPr lang="en-US" altLang="en-US" sz="1600" b="1" baseline="-25000">
              <a:latin typeface="Arial" panose="020B0604020202020204" pitchFamily="34" charset="0"/>
            </a:endParaRPr>
          </a:p>
        </p:txBody>
      </p:sp>
      <p:sp>
        <p:nvSpPr>
          <p:cNvPr id="56" name="Line 38">
            <a:extLst>
              <a:ext uri="{FF2B5EF4-FFF2-40B4-BE49-F238E27FC236}">
                <a16:creationId xmlns:a16="http://schemas.microsoft.com/office/drawing/2014/main" id="{E29CEC7C-01D5-441C-848B-2648A2D20C6C}"/>
              </a:ext>
            </a:extLst>
          </p:cNvPr>
          <p:cNvSpPr>
            <a:spLocks noChangeShapeType="1"/>
          </p:cNvSpPr>
          <p:nvPr/>
        </p:nvSpPr>
        <p:spPr bwMode="auto">
          <a:xfrm rot="-5400000">
            <a:off x="3092451" y="5619452"/>
            <a:ext cx="0" cy="542925"/>
          </a:xfrm>
          <a:prstGeom prst="line">
            <a:avLst/>
          </a:prstGeom>
          <a:noFill/>
          <a:ln w="762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7" name="Text Box 39">
            <a:extLst>
              <a:ext uri="{FF2B5EF4-FFF2-40B4-BE49-F238E27FC236}">
                <a16:creationId xmlns:a16="http://schemas.microsoft.com/office/drawing/2014/main" id="{04E5253C-3A29-4DAC-9E4E-EA7D56B7C246}"/>
              </a:ext>
            </a:extLst>
          </p:cNvPr>
          <p:cNvSpPr txBox="1">
            <a:spLocks noChangeArrowheads="1"/>
          </p:cNvSpPr>
          <p:nvPr/>
        </p:nvSpPr>
        <p:spPr bwMode="auto">
          <a:xfrm>
            <a:off x="5067300" y="5714702"/>
            <a:ext cx="38576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Cadena de Transporte de Electrones</a:t>
            </a:r>
          </a:p>
          <a:p>
            <a:pPr algn="ctr">
              <a:lnSpc>
                <a:spcPct val="90000"/>
              </a:lnSpc>
            </a:pPr>
            <a:endParaRPr lang="en-US" altLang="en-US" sz="1600" b="1" baseline="-25000">
              <a:latin typeface="Arial" panose="020B0604020202020204" pitchFamily="34" charset="0"/>
            </a:endParaRPr>
          </a:p>
        </p:txBody>
      </p:sp>
      <p:sp>
        <p:nvSpPr>
          <p:cNvPr id="58" name="Line 40">
            <a:extLst>
              <a:ext uri="{FF2B5EF4-FFF2-40B4-BE49-F238E27FC236}">
                <a16:creationId xmlns:a16="http://schemas.microsoft.com/office/drawing/2014/main" id="{270E0F15-C4A2-4D42-8B6D-93A60AC46CDA}"/>
              </a:ext>
            </a:extLst>
          </p:cNvPr>
          <p:cNvSpPr>
            <a:spLocks noChangeShapeType="1"/>
          </p:cNvSpPr>
          <p:nvPr/>
        </p:nvSpPr>
        <p:spPr bwMode="auto">
          <a:xfrm rot="-5400000">
            <a:off x="5029201" y="5714702"/>
            <a:ext cx="0" cy="352425"/>
          </a:xfrm>
          <a:prstGeom prst="line">
            <a:avLst/>
          </a:prstGeom>
          <a:noFill/>
          <a:ln w="762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9" name="Line 41">
            <a:extLst>
              <a:ext uri="{FF2B5EF4-FFF2-40B4-BE49-F238E27FC236}">
                <a16:creationId xmlns:a16="http://schemas.microsoft.com/office/drawing/2014/main" id="{038ABA48-FCD1-4F61-8D1A-54CF3D778F2C}"/>
              </a:ext>
            </a:extLst>
          </p:cNvPr>
          <p:cNvSpPr>
            <a:spLocks noChangeShapeType="1"/>
          </p:cNvSpPr>
          <p:nvPr/>
        </p:nvSpPr>
        <p:spPr bwMode="auto">
          <a:xfrm>
            <a:off x="5791200" y="6171902"/>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0" name="Text Box 42">
            <a:extLst>
              <a:ext uri="{FF2B5EF4-FFF2-40B4-BE49-F238E27FC236}">
                <a16:creationId xmlns:a16="http://schemas.microsoft.com/office/drawing/2014/main" id="{1B71D860-AD86-43BA-81C1-E7CB44EA32A6}"/>
              </a:ext>
            </a:extLst>
          </p:cNvPr>
          <p:cNvSpPr txBox="1">
            <a:spLocks noChangeArrowheads="1"/>
          </p:cNvSpPr>
          <p:nvPr/>
        </p:nvSpPr>
        <p:spPr bwMode="auto">
          <a:xfrm>
            <a:off x="5094288" y="6284615"/>
            <a:ext cx="14716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1600" b="1">
                <a:latin typeface="Arial" panose="020B0604020202020204" pitchFamily="34" charset="0"/>
              </a:rPr>
              <a:t>Mitocondria</a:t>
            </a:r>
          </a:p>
        </p:txBody>
      </p:sp>
      <p:sp>
        <p:nvSpPr>
          <p:cNvPr id="61" name="Freeform 43">
            <a:extLst>
              <a:ext uri="{FF2B5EF4-FFF2-40B4-BE49-F238E27FC236}">
                <a16:creationId xmlns:a16="http://schemas.microsoft.com/office/drawing/2014/main" id="{AC0E2B3B-C336-4A92-876D-72392A6AAA13}"/>
              </a:ext>
            </a:extLst>
          </p:cNvPr>
          <p:cNvSpPr>
            <a:spLocks/>
          </p:cNvSpPr>
          <p:nvPr/>
        </p:nvSpPr>
        <p:spPr bwMode="auto">
          <a:xfrm rot="5400000" flipV="1">
            <a:off x="5521325" y="4606628"/>
            <a:ext cx="439737" cy="1935162"/>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Title 1">
            <a:extLst>
              <a:ext uri="{FF2B5EF4-FFF2-40B4-BE49-F238E27FC236}">
                <a16:creationId xmlns:a16="http://schemas.microsoft.com/office/drawing/2014/main" id="{362D3BA1-72A0-445B-90E6-61FCF42D5BD8}"/>
              </a:ext>
            </a:extLst>
          </p:cNvPr>
          <p:cNvSpPr>
            <a:spLocks/>
          </p:cNvSpPr>
          <p:nvPr/>
        </p:nvSpPr>
        <p:spPr bwMode="auto">
          <a:xfrm>
            <a:off x="1804987" y="548680"/>
            <a:ext cx="4706938" cy="43180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eaLnBrk="1" fontAlgn="auto" hangingPunct="1">
              <a:lnSpc>
                <a:spcPct val="120000"/>
              </a:lnSpc>
              <a:spcBef>
                <a:spcPts val="0"/>
              </a:spcBef>
              <a:spcAft>
                <a:spcPts val="0"/>
              </a:spcAft>
              <a:defRPr/>
            </a:pPr>
            <a:r>
              <a:rPr lang="es-PR" altLang="es-PR" sz="2400" dirty="0">
                <a:solidFill>
                  <a:srgbClr val="484876"/>
                </a:solidFill>
                <a:effectLst>
                  <a:outerShdw blurRad="38100" dist="38100" dir="2700000" algn="tl">
                    <a:srgbClr val="C0C0C0"/>
                  </a:outerShdw>
                </a:effectLst>
                <a:latin typeface="Arial Black" pitchFamily="34" charset="0"/>
                <a:cs typeface="Arial" charset="0"/>
              </a:rPr>
              <a:t>SISTEMA OXIDATIVO</a:t>
            </a:r>
            <a:endParaRPr lang="es-PR" altLang="es-PR" sz="2400" i="1" dirty="0">
              <a:solidFill>
                <a:srgbClr val="484876"/>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426175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9" name="Rectangle 3">
            <a:extLst>
              <a:ext uri="{FF2B5EF4-FFF2-40B4-BE49-F238E27FC236}">
                <a16:creationId xmlns:a16="http://schemas.microsoft.com/office/drawing/2014/main" id="{220DCF92-F364-435E-BF9F-7FCAC27603A6}"/>
              </a:ext>
            </a:extLst>
          </p:cNvPr>
          <p:cNvSpPr>
            <a:spLocks noGrp="1"/>
          </p:cNvSpPr>
          <p:nvPr>
            <p:ph type="body" idx="1"/>
          </p:nvPr>
        </p:nvSpPr>
        <p:spPr>
          <a:xfrm>
            <a:off x="323528" y="3188004"/>
            <a:ext cx="8153400" cy="3193324"/>
          </a:xfrm>
        </p:spPr>
        <p:txBody>
          <a:bodyPr/>
          <a:lstStyle/>
          <a:p>
            <a:pPr algn="ctr">
              <a:buFont typeface="Georgia" panose="02040502050405020303" pitchFamily="18" charset="0"/>
              <a:buNone/>
            </a:pPr>
            <a:r>
              <a:rPr lang="en-US" altLang="en-US" sz="3200" b="1" dirty="0">
                <a:latin typeface="Arial" panose="020B0604020202020204" pitchFamily="34" charset="0"/>
                <a:cs typeface="Arial" panose="020B0604020202020204" pitchFamily="34" charset="0"/>
              </a:rPr>
              <a:t>El Conjunto de </a:t>
            </a:r>
            <a:r>
              <a:rPr lang="en-US" altLang="en-US" sz="3200" b="1" dirty="0" err="1">
                <a:latin typeface="Arial" panose="020B0604020202020204" pitchFamily="34" charset="0"/>
                <a:cs typeface="Arial" panose="020B0604020202020204" pitchFamily="34" charset="0"/>
              </a:rPr>
              <a:t>los</a:t>
            </a:r>
            <a:r>
              <a:rPr lang="en-US" altLang="en-US" sz="3200" b="1" dirty="0">
                <a:latin typeface="Arial" panose="020B0604020202020204" pitchFamily="34" charset="0"/>
                <a:cs typeface="Arial" panose="020B0604020202020204" pitchFamily="34" charset="0"/>
              </a:rPr>
              <a:t> </a:t>
            </a:r>
            <a:r>
              <a:rPr lang="en-US" altLang="en-US" sz="32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Procesos</a:t>
            </a:r>
            <a:r>
              <a:rPr lang="en-US" altLang="en-US" sz="32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Celulares</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por</a:t>
            </a:r>
            <a:r>
              <a:rPr lang="en-US" altLang="en-US" sz="3200" b="1" dirty="0">
                <a:latin typeface="Arial" panose="020B0604020202020204" pitchFamily="34" charset="0"/>
                <a:cs typeface="Arial" panose="020B0604020202020204" pitchFamily="34" charset="0"/>
              </a:rPr>
              <a:t> medio de </a:t>
            </a:r>
            <a:r>
              <a:rPr lang="en-US" altLang="en-US" sz="3200" b="1" dirty="0" err="1">
                <a:latin typeface="Arial" panose="020B0604020202020204" pitchFamily="34" charset="0"/>
                <a:cs typeface="Arial" panose="020B0604020202020204" pitchFamily="34" charset="0"/>
              </a:rPr>
              <a:t>los</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cuales</a:t>
            </a:r>
            <a:r>
              <a:rPr lang="en-US" altLang="en-US" sz="3200" b="1" dirty="0">
                <a:latin typeface="Arial" panose="020B0604020202020204" pitchFamily="34" charset="0"/>
                <a:cs typeface="Arial" panose="020B0604020202020204" pitchFamily="34" charset="0"/>
              </a:rPr>
              <a:t> se </a:t>
            </a:r>
            <a:r>
              <a:rPr lang="en-US" altLang="en-US" sz="3200" b="1" dirty="0" err="1">
                <a:latin typeface="Arial" panose="020B0604020202020204" pitchFamily="34" charset="0"/>
                <a:cs typeface="Arial" panose="020B0604020202020204" pitchFamily="34" charset="0"/>
              </a:rPr>
              <a:t>Transforma</a:t>
            </a:r>
            <a:r>
              <a:rPr lang="en-US" altLang="en-US" sz="3200" b="1" dirty="0">
                <a:latin typeface="Arial" panose="020B0604020202020204" pitchFamily="34" charset="0"/>
                <a:cs typeface="Arial" panose="020B0604020202020204" pitchFamily="34" charset="0"/>
              </a:rPr>
              <a:t> la </a:t>
            </a:r>
            <a:r>
              <a:rPr lang="en-US" altLang="en-US" sz="3200" b="1" dirty="0" err="1">
                <a:latin typeface="Arial" panose="020B0604020202020204" pitchFamily="34" charset="0"/>
                <a:cs typeface="Arial" panose="020B0604020202020204" pitchFamily="34" charset="0"/>
              </a:rPr>
              <a:t>Energía</a:t>
            </a:r>
            <a:r>
              <a:rPr lang="en-US" altLang="en-US" sz="3200" b="1" dirty="0">
                <a:latin typeface="Arial" panose="020B0604020202020204" pitchFamily="34" charset="0"/>
                <a:cs typeface="Arial" panose="020B0604020202020204" pitchFamily="34" charset="0"/>
              </a:rPr>
              <a:t> de las </a:t>
            </a:r>
            <a:r>
              <a:rPr lang="en-US" altLang="en-US" sz="3200" b="1" dirty="0" err="1">
                <a:latin typeface="Arial" panose="020B0604020202020204" pitchFamily="34" charset="0"/>
                <a:cs typeface="Arial" panose="020B0604020202020204" pitchFamily="34" charset="0"/>
              </a:rPr>
              <a:t>Sustancias</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Nutricias</a:t>
            </a:r>
            <a:r>
              <a:rPr lang="en-US" altLang="en-US" sz="3200" b="1" dirty="0">
                <a:latin typeface="Arial" panose="020B0604020202020204" pitchFamily="34" charset="0"/>
                <a:cs typeface="Arial" panose="020B0604020202020204" pitchFamily="34" charset="0"/>
              </a:rPr>
              <a:t> (i.e., </a:t>
            </a:r>
            <a:r>
              <a:rPr lang="en-US" altLang="en-US" sz="3200" b="1" dirty="0" err="1">
                <a:latin typeface="Arial" panose="020B0604020202020204" pitchFamily="34" charset="0"/>
                <a:cs typeface="Arial" panose="020B0604020202020204" pitchFamily="34" charset="0"/>
              </a:rPr>
              <a:t>Hidratos</a:t>
            </a:r>
            <a:r>
              <a:rPr lang="en-US" altLang="en-US" sz="3200" b="1" dirty="0">
                <a:latin typeface="Arial" panose="020B0604020202020204" pitchFamily="34" charset="0"/>
                <a:cs typeface="Arial" panose="020B0604020202020204" pitchFamily="34" charset="0"/>
              </a:rPr>
              <a:t> de </a:t>
            </a:r>
            <a:r>
              <a:rPr lang="en-US" altLang="en-US" sz="3200" b="1" dirty="0" err="1">
                <a:latin typeface="Arial" panose="020B0604020202020204" pitchFamily="34" charset="0"/>
                <a:cs typeface="Arial" panose="020B0604020202020204" pitchFamily="34" charset="0"/>
              </a:rPr>
              <a:t>Carbono</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Grasas</a:t>
            </a:r>
            <a:r>
              <a:rPr lang="en-US" altLang="en-US" sz="3200" b="1" dirty="0">
                <a:latin typeface="Arial" panose="020B0604020202020204" pitchFamily="34" charset="0"/>
                <a:cs typeface="Arial" panose="020B0604020202020204" pitchFamily="34" charset="0"/>
              </a:rPr>
              <a:t> y </a:t>
            </a:r>
            <a:r>
              <a:rPr lang="en-US" altLang="en-US" sz="3200" b="1" dirty="0" err="1">
                <a:latin typeface="Arial" panose="020B0604020202020204" pitchFamily="34" charset="0"/>
                <a:cs typeface="Arial" panose="020B0604020202020204" pitchFamily="34" charset="0"/>
              </a:rPr>
              <a:t>Proteínas</a:t>
            </a:r>
            <a:r>
              <a:rPr lang="en-US" altLang="en-US" sz="3200" b="1" dirty="0">
                <a:latin typeface="Arial" panose="020B0604020202020204" pitchFamily="34" charset="0"/>
                <a:cs typeface="Arial" panose="020B0604020202020204" pitchFamily="34" charset="0"/>
              </a:rPr>
              <a:t>) a </a:t>
            </a:r>
            <a:r>
              <a:rPr lang="en-US" altLang="en-US" sz="3200" b="1" dirty="0" err="1">
                <a:latin typeface="Arial" panose="020B0604020202020204" pitchFamily="34" charset="0"/>
                <a:cs typeface="Arial" panose="020B0604020202020204" pitchFamily="34" charset="0"/>
              </a:rPr>
              <a:t>una</a:t>
            </a:r>
            <a:r>
              <a:rPr lang="en-US" altLang="en-US" sz="3200" b="1" dirty="0">
                <a:latin typeface="Arial" panose="020B0604020202020204" pitchFamily="34" charset="0"/>
                <a:cs typeface="Arial" panose="020B0604020202020204" pitchFamily="34" charset="0"/>
              </a:rPr>
              <a:t> Forma </a:t>
            </a:r>
            <a:r>
              <a:rPr lang="en-US" altLang="en-US" sz="3200" b="1" dirty="0" err="1">
                <a:latin typeface="Arial" panose="020B0604020202020204" pitchFamily="34" charset="0"/>
                <a:cs typeface="Arial" panose="020B0604020202020204" pitchFamily="34" charset="0"/>
              </a:rPr>
              <a:t>Energética</a:t>
            </a:r>
            <a:r>
              <a:rPr lang="en-US" altLang="en-US" sz="3200" b="1" dirty="0">
                <a:latin typeface="Arial" panose="020B0604020202020204" pitchFamily="34" charset="0"/>
                <a:cs typeface="Arial" panose="020B0604020202020204" pitchFamily="34" charset="0"/>
              </a:rPr>
              <a:t> </a:t>
            </a:r>
            <a:r>
              <a:rPr lang="en-US" altLang="en-US" sz="32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Biológicamente</a:t>
            </a:r>
            <a:r>
              <a:rPr lang="en-US" altLang="en-US" sz="32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b="1"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útil</a:t>
            </a:r>
            <a:endParaRPr lang="en-US" altLang="en-US" sz="32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EF0EA31E-CC5F-42F9-9964-4A6835F9EC9A}"/>
              </a:ext>
            </a:extLst>
          </p:cNvPr>
          <p:cNvSpPr>
            <a:spLocks/>
          </p:cNvSpPr>
          <p:nvPr/>
        </p:nvSpPr>
        <p:spPr bwMode="auto">
          <a:xfrm>
            <a:off x="3635896" y="1529169"/>
            <a:ext cx="5508104" cy="72008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eaLnBrk="1" fontAlgn="auto" hangingPunct="1">
              <a:lnSpc>
                <a:spcPct val="130000"/>
              </a:lnSpc>
              <a:spcBef>
                <a:spcPts val="0"/>
              </a:spcBef>
              <a:spcAft>
                <a:spcPts val="0"/>
              </a:spcAft>
              <a:defRPr/>
            </a:pPr>
            <a:r>
              <a:rPr lang="es-PR" altLang="es-PR" sz="4400" dirty="0">
                <a:solidFill>
                  <a:srgbClr val="484876"/>
                </a:solidFill>
                <a:effectLst>
                  <a:outerShdw blurRad="38100" dist="38100" dir="2700000" algn="tl">
                    <a:srgbClr val="C0C0C0"/>
                  </a:outerShdw>
                </a:effectLst>
                <a:latin typeface="Arial Black" pitchFamily="34" charset="0"/>
                <a:cs typeface="Arial" charset="0"/>
              </a:rPr>
              <a:t>BIOENERG</a:t>
            </a:r>
            <a:r>
              <a:rPr lang="en-US" altLang="es-PR" sz="4400" dirty="0">
                <a:solidFill>
                  <a:srgbClr val="484876"/>
                </a:solidFill>
                <a:effectLst>
                  <a:outerShdw blurRad="38100" dist="38100" dir="2700000" algn="tl">
                    <a:srgbClr val="C0C0C0"/>
                  </a:outerShdw>
                </a:effectLst>
                <a:latin typeface="Arial Black" pitchFamily="34" charset="0"/>
                <a:cs typeface="Arial" charset="0"/>
              </a:rPr>
              <a:t>ÉTICA</a:t>
            </a:r>
            <a:endParaRPr lang="es-PR" altLang="es-PR" sz="4400" dirty="0">
              <a:solidFill>
                <a:srgbClr val="484876"/>
              </a:solidFill>
              <a:effectLst>
                <a:outerShdw blurRad="38100" dist="38100" dir="2700000" algn="tl">
                  <a:srgbClr val="C0C0C0"/>
                </a:outerShdw>
              </a:effectLst>
              <a:latin typeface="Arial Black" pitchFamily="34" charset="0"/>
              <a:cs typeface="Arial" charset="0"/>
            </a:endParaRPr>
          </a:p>
        </p:txBody>
      </p:sp>
      <p:pic>
        <p:nvPicPr>
          <p:cNvPr id="3" name="Picture 2" descr="A close-up of a sea creature&#10;&#10;Description automatically generated with low confidence">
            <a:extLst>
              <a:ext uri="{FF2B5EF4-FFF2-40B4-BE49-F238E27FC236}">
                <a16:creationId xmlns:a16="http://schemas.microsoft.com/office/drawing/2014/main" id="{57D7FD94-CFE3-4F6B-8834-ACDCE5C6E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94" y="860827"/>
            <a:ext cx="3601453" cy="2064117"/>
          </a:xfrm>
          <a:prstGeom prst="rect">
            <a:avLst/>
          </a:prstGeom>
          <a:effectLst>
            <a:softEdge rad="317500"/>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81">
            <a:extLst>
              <a:ext uri="{FF2B5EF4-FFF2-40B4-BE49-F238E27FC236}">
                <a16:creationId xmlns:a16="http://schemas.microsoft.com/office/drawing/2014/main" id="{3C12571A-68CF-4633-9472-359A9809F16C}"/>
              </a:ext>
            </a:extLst>
          </p:cNvPr>
          <p:cNvSpPr txBox="1">
            <a:spLocks noChangeArrowheads="1"/>
          </p:cNvSpPr>
          <p:nvPr/>
        </p:nvSpPr>
        <p:spPr bwMode="auto">
          <a:xfrm>
            <a:off x="1238250" y="825947"/>
            <a:ext cx="3260725" cy="369332"/>
          </a:xfrm>
          <a:prstGeom prst="rect">
            <a:avLst/>
          </a:prstGeom>
          <a:noFill/>
          <a:ln w="9525">
            <a:noFill/>
            <a:miter lim="800000"/>
            <a:headEnd/>
            <a:tailEnd/>
          </a:ln>
          <a:effectLst/>
        </p:spPr>
        <p:txBody>
          <a:bodyPr wrap="square">
            <a:spAutoFit/>
          </a:bodyPr>
          <a:lstStyle/>
          <a:p>
            <a:pPr algn="ctr" fontAlgn="auto">
              <a:lnSpc>
                <a:spcPct val="90000"/>
              </a:lnSpc>
              <a:spcBef>
                <a:spcPts val="0"/>
              </a:spcBef>
              <a:spcAft>
                <a:spcPts val="0"/>
              </a:spcAft>
              <a:defRPr/>
            </a:pPr>
            <a:r>
              <a:rPr lang="en-US" b="1" dirty="0">
                <a:effectLst>
                  <a:outerShdw blurRad="38100" dist="38100" dir="2700000" algn="tl">
                    <a:srgbClr val="C0C0C0"/>
                  </a:outerShdw>
                </a:effectLst>
                <a:latin typeface="Arial" charset="0"/>
              </a:rPr>
              <a:t>GLUCÓLISIS AERÓBICA</a:t>
            </a:r>
          </a:p>
        </p:txBody>
      </p:sp>
      <p:sp>
        <p:nvSpPr>
          <p:cNvPr id="4" name="Rectangle 82">
            <a:extLst>
              <a:ext uri="{FF2B5EF4-FFF2-40B4-BE49-F238E27FC236}">
                <a16:creationId xmlns:a16="http://schemas.microsoft.com/office/drawing/2014/main" id="{37E38A70-92C6-440B-9596-95DDF674E338}"/>
              </a:ext>
            </a:extLst>
          </p:cNvPr>
          <p:cNvSpPr>
            <a:spLocks noChangeArrowheads="1"/>
          </p:cNvSpPr>
          <p:nvPr/>
        </p:nvSpPr>
        <p:spPr bwMode="auto">
          <a:xfrm>
            <a:off x="4010025" y="4169047"/>
            <a:ext cx="844550" cy="320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5" name="Freeform 83">
            <a:extLst>
              <a:ext uri="{FF2B5EF4-FFF2-40B4-BE49-F238E27FC236}">
                <a16:creationId xmlns:a16="http://schemas.microsoft.com/office/drawing/2014/main" id="{42CF89D4-A68E-42DB-BFAB-3DCFBFADEB5C}"/>
              </a:ext>
            </a:extLst>
          </p:cNvPr>
          <p:cNvSpPr>
            <a:spLocks/>
          </p:cNvSpPr>
          <p:nvPr/>
        </p:nvSpPr>
        <p:spPr bwMode="auto">
          <a:xfrm rot="-5400000" flipH="1" flipV="1">
            <a:off x="3042444" y="3572941"/>
            <a:ext cx="211138" cy="1689100"/>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Text Box 84">
            <a:extLst>
              <a:ext uri="{FF2B5EF4-FFF2-40B4-BE49-F238E27FC236}">
                <a16:creationId xmlns:a16="http://schemas.microsoft.com/office/drawing/2014/main" id="{88DAE89F-ACAB-456C-B916-A8F54C8D5C04}"/>
              </a:ext>
            </a:extLst>
          </p:cNvPr>
          <p:cNvSpPr txBox="1">
            <a:spLocks noChangeArrowheads="1"/>
          </p:cNvSpPr>
          <p:nvPr/>
        </p:nvSpPr>
        <p:spPr bwMode="auto">
          <a:xfrm>
            <a:off x="3241675" y="3530872"/>
            <a:ext cx="24606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Se Dividen en</a:t>
            </a:r>
          </a:p>
          <a:p>
            <a:pPr algn="ctr">
              <a:lnSpc>
                <a:spcPct val="80000"/>
              </a:lnSpc>
            </a:pPr>
            <a:r>
              <a:rPr lang="en-US" altLang="en-US" sz="1600" b="1" i="1">
                <a:latin typeface="Arial" panose="020B0604020202020204" pitchFamily="34" charset="0"/>
              </a:rPr>
              <a:t>Protrones</a:t>
            </a:r>
            <a:r>
              <a:rPr lang="en-US" altLang="en-US" sz="1600" b="1">
                <a:latin typeface="Arial" panose="020B0604020202020204" pitchFamily="34" charset="0"/>
              </a:rPr>
              <a:t> y </a:t>
            </a:r>
            <a:r>
              <a:rPr lang="en-US" altLang="en-US" sz="1600" b="1" i="1">
                <a:latin typeface="Arial" panose="020B0604020202020204" pitchFamily="34" charset="0"/>
              </a:rPr>
              <a:t>Electrones</a:t>
            </a:r>
          </a:p>
        </p:txBody>
      </p:sp>
      <p:sp>
        <p:nvSpPr>
          <p:cNvPr id="7" name="Line 85">
            <a:extLst>
              <a:ext uri="{FF2B5EF4-FFF2-40B4-BE49-F238E27FC236}">
                <a16:creationId xmlns:a16="http://schemas.microsoft.com/office/drawing/2014/main" id="{C0708D1D-AF6D-4BD9-8C6E-CFA811C65807}"/>
              </a:ext>
            </a:extLst>
          </p:cNvPr>
          <p:cNvSpPr>
            <a:spLocks noChangeShapeType="1"/>
          </p:cNvSpPr>
          <p:nvPr/>
        </p:nvSpPr>
        <p:spPr bwMode="auto">
          <a:xfrm>
            <a:off x="4419600" y="398013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8" name="Text Box 86">
            <a:extLst>
              <a:ext uri="{FF2B5EF4-FFF2-40B4-BE49-F238E27FC236}">
                <a16:creationId xmlns:a16="http://schemas.microsoft.com/office/drawing/2014/main" id="{B4C6F792-708C-41BC-A8C5-68B082729431}"/>
              </a:ext>
            </a:extLst>
          </p:cNvPr>
          <p:cNvSpPr txBox="1">
            <a:spLocks noChangeArrowheads="1"/>
          </p:cNvSpPr>
          <p:nvPr/>
        </p:nvSpPr>
        <p:spPr bwMode="auto">
          <a:xfrm>
            <a:off x="1691680" y="2710308"/>
            <a:ext cx="6143575" cy="584775"/>
          </a:xfrm>
          <a:prstGeom prst="rect">
            <a:avLst/>
          </a:prstGeom>
          <a:noFill/>
          <a:ln w="9525">
            <a:noFill/>
            <a:miter lim="800000"/>
            <a:headEnd/>
            <a:tailEnd/>
          </a:ln>
          <a:effectLst/>
        </p:spPr>
        <p:txBody>
          <a:bodyPr wrap="square">
            <a:spAutoFit/>
          </a:bodyPr>
          <a:lstStyle/>
          <a:p>
            <a:pPr algn="ctr" fontAlgn="auto">
              <a:lnSpc>
                <a:spcPct val="80000"/>
              </a:lnSpc>
              <a:spcBef>
                <a:spcPts val="0"/>
              </a:spcBef>
              <a:spcAft>
                <a:spcPts val="0"/>
              </a:spcAft>
              <a:defRPr/>
            </a:pPr>
            <a:r>
              <a:rPr lang="en-US" b="1" dirty="0">
                <a:effectLst>
                  <a:outerShdw blurRad="38100" dist="38100" dir="2700000" algn="tl">
                    <a:srgbClr val="C0C0C0"/>
                  </a:outerShdw>
                </a:effectLst>
                <a:latin typeface="Arial" charset="0"/>
              </a:rPr>
              <a:t>CADENA DE TRANSPORTE DE ELECTRONES</a:t>
            </a:r>
          </a:p>
          <a:p>
            <a:pPr algn="ctr" fontAlgn="auto">
              <a:lnSpc>
                <a:spcPct val="80000"/>
              </a:lnSpc>
              <a:spcBef>
                <a:spcPts val="0"/>
              </a:spcBef>
              <a:spcAft>
                <a:spcPts val="0"/>
              </a:spcAft>
              <a:defRPr/>
            </a:pPr>
            <a:r>
              <a:rPr lang="en-US" b="1" dirty="0">
                <a:effectLst>
                  <a:outerShdw blurRad="38100" dist="38100" dir="2700000" algn="tl">
                    <a:srgbClr val="C0C0C0"/>
                  </a:outerShdw>
                </a:effectLst>
                <a:latin typeface="Arial" charset="0"/>
              </a:rPr>
              <a:t>(</a:t>
            </a:r>
            <a:r>
              <a:rPr lang="en-US" b="1" dirty="0" err="1">
                <a:effectLst>
                  <a:outerShdw blurRad="38100" dist="38100" dir="2700000" algn="tl">
                    <a:srgbClr val="C0C0C0"/>
                  </a:outerShdw>
                </a:effectLst>
                <a:latin typeface="Arial" charset="0"/>
              </a:rPr>
              <a:t>Fosforilación</a:t>
            </a:r>
            <a:r>
              <a:rPr lang="en-US" b="1" dirty="0">
                <a:effectLst>
                  <a:outerShdw blurRad="38100" dist="38100" dir="2700000" algn="tl">
                    <a:srgbClr val="C0C0C0"/>
                  </a:outerShdw>
                </a:effectLst>
                <a:latin typeface="Arial" charset="0"/>
              </a:rPr>
              <a:t> </a:t>
            </a:r>
            <a:r>
              <a:rPr lang="en-US" b="1" dirty="0" err="1">
                <a:effectLst>
                  <a:outerShdw blurRad="38100" dist="38100" dir="2700000" algn="tl">
                    <a:srgbClr val="C0C0C0"/>
                  </a:outerShdw>
                </a:effectLst>
                <a:latin typeface="Arial" charset="0"/>
              </a:rPr>
              <a:t>Oxidativa</a:t>
            </a:r>
            <a:r>
              <a:rPr lang="en-US" b="1" dirty="0">
                <a:effectLst>
                  <a:outerShdw blurRad="38100" dist="38100" dir="2700000" algn="tl">
                    <a:srgbClr val="C0C0C0"/>
                  </a:outerShdw>
                </a:effectLst>
                <a:latin typeface="Arial" charset="0"/>
              </a:rPr>
              <a:t>)</a:t>
            </a:r>
          </a:p>
        </p:txBody>
      </p:sp>
      <p:sp>
        <p:nvSpPr>
          <p:cNvPr id="9" name="Text Box 87">
            <a:extLst>
              <a:ext uri="{FF2B5EF4-FFF2-40B4-BE49-F238E27FC236}">
                <a16:creationId xmlns:a16="http://schemas.microsoft.com/office/drawing/2014/main" id="{7F9FF600-7AB3-48AF-956A-94215D6F5172}"/>
              </a:ext>
            </a:extLst>
          </p:cNvPr>
          <p:cNvSpPr txBox="1">
            <a:spLocks noChangeArrowheads="1"/>
          </p:cNvSpPr>
          <p:nvPr/>
        </p:nvSpPr>
        <p:spPr bwMode="auto">
          <a:xfrm>
            <a:off x="3992563" y="4181747"/>
            <a:ext cx="8826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r>
              <a:rPr lang="en-US" altLang="en-US" sz="1600" b="1">
                <a:latin typeface="Arial" panose="020B0604020202020204" pitchFamily="34" charset="0"/>
              </a:rPr>
              <a:t> + O</a:t>
            </a:r>
            <a:r>
              <a:rPr lang="en-US" altLang="en-US" sz="1600" b="1" baseline="-25000">
                <a:latin typeface="Arial" panose="020B0604020202020204" pitchFamily="34" charset="0"/>
              </a:rPr>
              <a:t>2</a:t>
            </a:r>
          </a:p>
        </p:txBody>
      </p:sp>
      <p:sp>
        <p:nvSpPr>
          <p:cNvPr id="10" name="Text Box 88">
            <a:extLst>
              <a:ext uri="{FF2B5EF4-FFF2-40B4-BE49-F238E27FC236}">
                <a16:creationId xmlns:a16="http://schemas.microsoft.com/office/drawing/2014/main" id="{7DC8876E-20F4-4C64-9CC4-0829DC604711}"/>
              </a:ext>
            </a:extLst>
          </p:cNvPr>
          <p:cNvSpPr txBox="1">
            <a:spLocks noChangeArrowheads="1"/>
          </p:cNvSpPr>
          <p:nvPr/>
        </p:nvSpPr>
        <p:spPr bwMode="auto">
          <a:xfrm>
            <a:off x="1238250" y="4483372"/>
            <a:ext cx="22240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Evita Acidificación</a:t>
            </a:r>
          </a:p>
        </p:txBody>
      </p:sp>
      <p:sp>
        <p:nvSpPr>
          <p:cNvPr id="11" name="Rectangle 89">
            <a:extLst>
              <a:ext uri="{FF2B5EF4-FFF2-40B4-BE49-F238E27FC236}">
                <a16:creationId xmlns:a16="http://schemas.microsoft.com/office/drawing/2014/main" id="{85E13280-5954-4620-A7E2-26A9105036E3}"/>
              </a:ext>
            </a:extLst>
          </p:cNvPr>
          <p:cNvSpPr>
            <a:spLocks noChangeArrowheads="1"/>
          </p:cNvSpPr>
          <p:nvPr/>
        </p:nvSpPr>
        <p:spPr bwMode="auto">
          <a:xfrm>
            <a:off x="2620963" y="1932433"/>
            <a:ext cx="4032250" cy="481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2" name="Text Box 90">
            <a:extLst>
              <a:ext uri="{FF2B5EF4-FFF2-40B4-BE49-F238E27FC236}">
                <a16:creationId xmlns:a16="http://schemas.microsoft.com/office/drawing/2014/main" id="{AB0DD47E-84D8-451A-8687-077C4B1CCF27}"/>
              </a:ext>
            </a:extLst>
          </p:cNvPr>
          <p:cNvSpPr txBox="1">
            <a:spLocks noChangeArrowheads="1"/>
          </p:cNvSpPr>
          <p:nvPr/>
        </p:nvSpPr>
        <p:spPr bwMode="auto">
          <a:xfrm>
            <a:off x="2536825" y="1930846"/>
            <a:ext cx="42084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buFont typeface="Wingdings" panose="05000000000000000000" pitchFamily="2" charset="2"/>
              <a:buBlip>
                <a:blip r:embed="rId3"/>
              </a:buBlip>
            </a:pPr>
            <a:r>
              <a:rPr lang="en-US" altLang="en-US" sz="1600" b="1">
                <a:latin typeface="Arial" panose="020B0604020202020204" pitchFamily="34" charset="0"/>
              </a:rPr>
              <a:t> Nicotinamida-Adenodinucleótida (NAD) </a:t>
            </a:r>
          </a:p>
          <a:p>
            <a:pPr>
              <a:lnSpc>
                <a:spcPct val="80000"/>
              </a:lnSpc>
              <a:buFont typeface="Wingdings" panose="05000000000000000000" pitchFamily="2" charset="2"/>
              <a:buBlip>
                <a:blip r:embed="rId3"/>
              </a:buBlip>
            </a:pPr>
            <a:r>
              <a:rPr lang="en-US" altLang="en-US" sz="1600" b="1">
                <a:latin typeface="Arial" panose="020B0604020202020204" pitchFamily="34" charset="0"/>
              </a:rPr>
              <a:t> Flavoadenindinucleótida (FAD)</a:t>
            </a:r>
          </a:p>
        </p:txBody>
      </p:sp>
      <p:sp>
        <p:nvSpPr>
          <p:cNvPr id="13" name="Text Box 91">
            <a:extLst>
              <a:ext uri="{FF2B5EF4-FFF2-40B4-BE49-F238E27FC236}">
                <a16:creationId xmlns:a16="http://schemas.microsoft.com/office/drawing/2014/main" id="{A3662696-1BBD-488F-9780-CB01D7C3AB22}"/>
              </a:ext>
            </a:extLst>
          </p:cNvPr>
          <p:cNvSpPr txBox="1">
            <a:spLocks noChangeArrowheads="1"/>
          </p:cNvSpPr>
          <p:nvPr/>
        </p:nvSpPr>
        <p:spPr bwMode="auto">
          <a:xfrm>
            <a:off x="4518024" y="825946"/>
            <a:ext cx="2516183" cy="376238"/>
          </a:xfrm>
          <a:prstGeom prst="rect">
            <a:avLst/>
          </a:prstGeom>
          <a:noFill/>
          <a:ln w="9525">
            <a:noFill/>
            <a:miter lim="800000"/>
            <a:headEnd/>
            <a:tailEnd/>
          </a:ln>
          <a:effectLst/>
        </p:spPr>
        <p:txBody>
          <a:bodyPr wrap="square">
            <a:spAutoFit/>
          </a:bodyPr>
          <a:lstStyle/>
          <a:p>
            <a:pPr algn="ctr" fontAlgn="auto">
              <a:lnSpc>
                <a:spcPct val="90000"/>
              </a:lnSpc>
              <a:spcBef>
                <a:spcPts val="0"/>
              </a:spcBef>
              <a:spcAft>
                <a:spcPts val="0"/>
              </a:spcAft>
              <a:defRPr/>
            </a:pPr>
            <a:r>
              <a:rPr lang="en-US" b="1" dirty="0">
                <a:effectLst>
                  <a:outerShdw blurRad="38100" dist="38100" dir="2700000" algn="tl">
                    <a:srgbClr val="C0C0C0"/>
                  </a:outerShdw>
                </a:effectLst>
                <a:latin typeface="Arial" charset="0"/>
              </a:rPr>
              <a:t>CICLO DE KREBS</a:t>
            </a:r>
          </a:p>
        </p:txBody>
      </p:sp>
      <p:sp>
        <p:nvSpPr>
          <p:cNvPr id="14" name="Rectangle 92">
            <a:extLst>
              <a:ext uri="{FF2B5EF4-FFF2-40B4-BE49-F238E27FC236}">
                <a16:creationId xmlns:a16="http://schemas.microsoft.com/office/drawing/2014/main" id="{D5729666-9AD3-42D8-ACC8-C02FD59FB6CF}"/>
              </a:ext>
            </a:extLst>
          </p:cNvPr>
          <p:cNvSpPr>
            <a:spLocks noChangeArrowheads="1"/>
          </p:cNvSpPr>
          <p:nvPr/>
        </p:nvSpPr>
        <p:spPr bwMode="auto">
          <a:xfrm>
            <a:off x="2916238" y="1222821"/>
            <a:ext cx="3205162" cy="358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5" name="Text Box 93">
            <a:extLst>
              <a:ext uri="{FF2B5EF4-FFF2-40B4-BE49-F238E27FC236}">
                <a16:creationId xmlns:a16="http://schemas.microsoft.com/office/drawing/2014/main" id="{19EF0C38-C15C-41A5-9DB4-BEF145488643}"/>
              </a:ext>
            </a:extLst>
          </p:cNvPr>
          <p:cNvSpPr txBox="1">
            <a:spLocks noChangeArrowheads="1"/>
          </p:cNvSpPr>
          <p:nvPr/>
        </p:nvSpPr>
        <p:spPr bwMode="auto">
          <a:xfrm>
            <a:off x="3240088" y="1333946"/>
            <a:ext cx="25765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buFont typeface="Wingdings" panose="05000000000000000000" pitchFamily="2" charset="2"/>
              <a:buNone/>
            </a:pPr>
            <a:r>
              <a:rPr lang="en-US" altLang="en-US" sz="1600" b="1">
                <a:latin typeface="Arial" panose="020B0604020202020204" pitchFamily="34" charset="0"/>
              </a:rPr>
              <a:t> H</a:t>
            </a:r>
            <a:r>
              <a:rPr lang="en-US" altLang="en-US" sz="1600" b="1" baseline="30000">
                <a:latin typeface="Arial" panose="020B0604020202020204" pitchFamily="34" charset="0"/>
              </a:rPr>
              <a:t>+          </a:t>
            </a:r>
            <a:r>
              <a:rPr lang="en-US" altLang="en-US" sz="1600" b="1">
                <a:latin typeface="Arial" panose="020B0604020202020204" pitchFamily="34" charset="0"/>
              </a:rPr>
              <a:t>               H</a:t>
            </a:r>
            <a:r>
              <a:rPr lang="en-US" altLang="en-US" sz="1600" b="1" baseline="30000">
                <a:latin typeface="Arial" panose="020B0604020202020204" pitchFamily="34" charset="0"/>
              </a:rPr>
              <a:t>+</a:t>
            </a:r>
          </a:p>
        </p:txBody>
      </p:sp>
      <p:sp>
        <p:nvSpPr>
          <p:cNvPr id="16" name="Line 94">
            <a:extLst>
              <a:ext uri="{FF2B5EF4-FFF2-40B4-BE49-F238E27FC236}">
                <a16:creationId xmlns:a16="http://schemas.microsoft.com/office/drawing/2014/main" id="{E6826757-9D61-4E4B-A54D-A53665FECE31}"/>
              </a:ext>
            </a:extLst>
          </p:cNvPr>
          <p:cNvSpPr>
            <a:spLocks noChangeShapeType="1"/>
          </p:cNvSpPr>
          <p:nvPr/>
        </p:nvSpPr>
        <p:spPr bwMode="auto">
          <a:xfrm>
            <a:off x="3773488" y="1081533"/>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 name="Line 95">
            <a:extLst>
              <a:ext uri="{FF2B5EF4-FFF2-40B4-BE49-F238E27FC236}">
                <a16:creationId xmlns:a16="http://schemas.microsoft.com/office/drawing/2014/main" id="{B96E345F-1796-41EC-ABD0-A0E25533E278}"/>
              </a:ext>
            </a:extLst>
          </p:cNvPr>
          <p:cNvSpPr>
            <a:spLocks noChangeShapeType="1"/>
          </p:cNvSpPr>
          <p:nvPr/>
        </p:nvSpPr>
        <p:spPr bwMode="auto">
          <a:xfrm>
            <a:off x="5246688" y="1081533"/>
            <a:ext cx="0" cy="331788"/>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 name="Line 96">
            <a:extLst>
              <a:ext uri="{FF2B5EF4-FFF2-40B4-BE49-F238E27FC236}">
                <a16:creationId xmlns:a16="http://schemas.microsoft.com/office/drawing/2014/main" id="{31545719-055A-4848-9BC0-38CBF84FF104}"/>
              </a:ext>
            </a:extLst>
          </p:cNvPr>
          <p:cNvSpPr>
            <a:spLocks noChangeShapeType="1"/>
          </p:cNvSpPr>
          <p:nvPr/>
        </p:nvSpPr>
        <p:spPr bwMode="auto">
          <a:xfrm>
            <a:off x="4421188" y="1594296"/>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Text Box 97">
            <a:extLst>
              <a:ext uri="{FF2B5EF4-FFF2-40B4-BE49-F238E27FC236}">
                <a16:creationId xmlns:a16="http://schemas.microsoft.com/office/drawing/2014/main" id="{A965B39F-6651-4BD5-BF02-8B7ED3B28FA3}"/>
              </a:ext>
            </a:extLst>
          </p:cNvPr>
          <p:cNvSpPr txBox="1">
            <a:spLocks noChangeArrowheads="1"/>
          </p:cNvSpPr>
          <p:nvPr/>
        </p:nvSpPr>
        <p:spPr bwMode="auto">
          <a:xfrm>
            <a:off x="4411663" y="1560958"/>
            <a:ext cx="2992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1600" b="1" i="1" dirty="0">
                <a:latin typeface="Times New Roman" panose="02020603050405020304" pitchFamily="18" charset="0"/>
              </a:rPr>
              <a:t>(Se </a:t>
            </a:r>
            <a:r>
              <a:rPr lang="en-US" altLang="en-US" sz="1600" b="1" i="1" dirty="0" err="1">
                <a:latin typeface="Times New Roman" panose="02020603050405020304" pitchFamily="18" charset="0"/>
              </a:rPr>
              <a:t>combinan</a:t>
            </a:r>
            <a:r>
              <a:rPr lang="en-US" altLang="en-US" sz="1600" b="1" i="1" dirty="0">
                <a:latin typeface="Times New Roman" panose="02020603050405020304" pitchFamily="18" charset="0"/>
              </a:rPr>
              <a:t> con: </a:t>
            </a:r>
            <a:r>
              <a:rPr lang="en-US" altLang="en-US" sz="1600" b="1" i="1" dirty="0" err="1">
                <a:latin typeface="Times New Roman" panose="02020603050405020304" pitchFamily="18" charset="0"/>
              </a:rPr>
              <a:t>Coenzimas</a:t>
            </a:r>
            <a:r>
              <a:rPr lang="en-US" altLang="en-US" sz="1600" b="1" i="1" dirty="0">
                <a:latin typeface="Times New Roman" panose="02020603050405020304" pitchFamily="18" charset="0"/>
              </a:rPr>
              <a:t>:)</a:t>
            </a:r>
          </a:p>
        </p:txBody>
      </p:sp>
      <p:sp>
        <p:nvSpPr>
          <p:cNvPr id="20" name="Line 98">
            <a:extLst>
              <a:ext uri="{FF2B5EF4-FFF2-40B4-BE49-F238E27FC236}">
                <a16:creationId xmlns:a16="http://schemas.microsoft.com/office/drawing/2014/main" id="{A34028D8-846B-454A-A836-1AAD731ACBF1}"/>
              </a:ext>
            </a:extLst>
          </p:cNvPr>
          <p:cNvSpPr>
            <a:spLocks noChangeShapeType="1"/>
          </p:cNvSpPr>
          <p:nvPr/>
        </p:nvSpPr>
        <p:spPr bwMode="auto">
          <a:xfrm>
            <a:off x="4421188" y="2407096"/>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 name="Text Box 99">
            <a:extLst>
              <a:ext uri="{FF2B5EF4-FFF2-40B4-BE49-F238E27FC236}">
                <a16:creationId xmlns:a16="http://schemas.microsoft.com/office/drawing/2014/main" id="{0CAFB697-9FA1-4DEC-8699-5DF30CCA0622}"/>
              </a:ext>
            </a:extLst>
          </p:cNvPr>
          <p:cNvSpPr txBox="1">
            <a:spLocks noChangeArrowheads="1"/>
          </p:cNvSpPr>
          <p:nvPr/>
        </p:nvSpPr>
        <p:spPr bwMode="auto">
          <a:xfrm>
            <a:off x="4411663" y="2373758"/>
            <a:ext cx="2992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1600" b="1" i="1" dirty="0">
                <a:latin typeface="Times New Roman" panose="02020603050405020304" pitchFamily="18" charset="0"/>
              </a:rPr>
              <a:t>(</a:t>
            </a:r>
            <a:r>
              <a:rPr lang="en-US" altLang="en-US" sz="1600" b="1" i="1" dirty="0" err="1">
                <a:latin typeface="Times New Roman" panose="02020603050405020304" pitchFamily="18" charset="0"/>
              </a:rPr>
              <a:t>Trasportan</a:t>
            </a:r>
            <a:r>
              <a:rPr lang="en-US" altLang="en-US" sz="1600" b="1" i="1" dirty="0">
                <a:latin typeface="Times New Roman" panose="02020603050405020304" pitchFamily="18" charset="0"/>
              </a:rPr>
              <a:t> </a:t>
            </a:r>
            <a:r>
              <a:rPr lang="en-US" altLang="en-US" sz="1600" b="1" dirty="0">
                <a:latin typeface="Arial" panose="020B0604020202020204" pitchFamily="34" charset="0"/>
              </a:rPr>
              <a:t>H</a:t>
            </a:r>
            <a:r>
              <a:rPr lang="en-US" altLang="en-US" sz="1600" b="1" baseline="30000" dirty="0">
                <a:latin typeface="Arial" panose="020B0604020202020204" pitchFamily="34" charset="0"/>
              </a:rPr>
              <a:t>+</a:t>
            </a:r>
            <a:r>
              <a:rPr lang="en-US" altLang="en-US" sz="1600" b="1" i="1" dirty="0">
                <a:latin typeface="Times New Roman" panose="02020603050405020304" pitchFamily="18" charset="0"/>
              </a:rPr>
              <a:t> </a:t>
            </a:r>
            <a:r>
              <a:rPr lang="en-US" altLang="en-US" sz="1600" b="1" i="1" dirty="0" err="1">
                <a:latin typeface="Times New Roman" panose="02020603050405020304" pitchFamily="18" charset="0"/>
              </a:rPr>
              <a:t>hacia</a:t>
            </a:r>
            <a:r>
              <a:rPr lang="en-US" altLang="en-US" sz="1600" b="1" i="1" dirty="0">
                <a:latin typeface="Times New Roman" panose="02020603050405020304" pitchFamily="18" charset="0"/>
              </a:rPr>
              <a:t>:</a:t>
            </a:r>
            <a:r>
              <a:rPr lang="en-US" altLang="en-US" sz="1600" b="1" i="1" dirty="0">
                <a:latin typeface="Times New Roman" panose="02020603050405020304" pitchFamily="18" charset="0"/>
                <a:sym typeface="Wingdings" panose="05000000000000000000" pitchFamily="2" charset="2"/>
              </a:rPr>
              <a:t>)</a:t>
            </a:r>
            <a:endParaRPr lang="en-US" altLang="en-US" sz="1600" b="1" i="1" dirty="0">
              <a:latin typeface="Times New Roman" panose="02020603050405020304" pitchFamily="18" charset="0"/>
            </a:endParaRPr>
          </a:p>
        </p:txBody>
      </p:sp>
      <p:sp>
        <p:nvSpPr>
          <p:cNvPr id="22" name="Line 100">
            <a:extLst>
              <a:ext uri="{FF2B5EF4-FFF2-40B4-BE49-F238E27FC236}">
                <a16:creationId xmlns:a16="http://schemas.microsoft.com/office/drawing/2014/main" id="{FE13743F-053C-4EFD-B93F-0584DEE21FE4}"/>
              </a:ext>
            </a:extLst>
          </p:cNvPr>
          <p:cNvSpPr>
            <a:spLocks noChangeShapeType="1"/>
          </p:cNvSpPr>
          <p:nvPr/>
        </p:nvSpPr>
        <p:spPr bwMode="auto">
          <a:xfrm>
            <a:off x="4421188" y="3243535"/>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3" name="Text Box 101">
            <a:extLst>
              <a:ext uri="{FF2B5EF4-FFF2-40B4-BE49-F238E27FC236}">
                <a16:creationId xmlns:a16="http://schemas.microsoft.com/office/drawing/2014/main" id="{A02045D5-B9B5-4560-B914-8B6385FDA1AD}"/>
              </a:ext>
            </a:extLst>
          </p:cNvPr>
          <p:cNvSpPr txBox="1">
            <a:spLocks noChangeArrowheads="1"/>
          </p:cNvSpPr>
          <p:nvPr/>
        </p:nvSpPr>
        <p:spPr bwMode="auto">
          <a:xfrm>
            <a:off x="4411663" y="3235597"/>
            <a:ext cx="2992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r>
              <a:rPr lang="en-US" altLang="en-US" sz="1600" b="1" i="1" dirty="0">
                <a:latin typeface="Times New Roman" panose="02020603050405020304" pitchFamily="18" charset="0"/>
              </a:rPr>
              <a:t>(Tales </a:t>
            </a:r>
            <a:r>
              <a:rPr lang="en-US" altLang="en-US" sz="1600" b="1" dirty="0">
                <a:latin typeface="Arial" panose="020B0604020202020204" pitchFamily="34" charset="0"/>
              </a:rPr>
              <a:t>H</a:t>
            </a:r>
            <a:r>
              <a:rPr lang="en-US" altLang="en-US" sz="1600" b="1" baseline="30000" dirty="0">
                <a:latin typeface="Arial" panose="020B0604020202020204" pitchFamily="34" charset="0"/>
              </a:rPr>
              <a:t>+ </a:t>
            </a:r>
            <a:r>
              <a:rPr lang="en-US" altLang="en-US" sz="1600" b="1" dirty="0">
                <a:latin typeface="Arial" panose="020B0604020202020204" pitchFamily="34" charset="0"/>
              </a:rPr>
              <a:t>+ NAD </a:t>
            </a:r>
            <a:r>
              <a:rPr lang="en-US" altLang="en-US" sz="1600" b="1" i="1" dirty="0">
                <a:latin typeface="Times New Roman" panose="02020603050405020304" pitchFamily="18" charset="0"/>
              </a:rPr>
              <a:t>y</a:t>
            </a:r>
            <a:r>
              <a:rPr lang="en-US" altLang="en-US" sz="1600" b="1" dirty="0">
                <a:latin typeface="Arial" panose="020B0604020202020204" pitchFamily="34" charset="0"/>
              </a:rPr>
              <a:t> FAD</a:t>
            </a:r>
            <a:r>
              <a:rPr lang="en-US" altLang="en-US" sz="1600" b="1" i="1" dirty="0">
                <a:latin typeface="Times New Roman" panose="02020603050405020304" pitchFamily="18" charset="0"/>
                <a:sym typeface="Wingdings" panose="05000000000000000000" pitchFamily="2" charset="2"/>
              </a:rPr>
              <a:t>)</a:t>
            </a:r>
            <a:endParaRPr lang="en-US" altLang="en-US" sz="1600" b="1" i="1" dirty="0">
              <a:latin typeface="Times New Roman" panose="02020603050405020304" pitchFamily="18" charset="0"/>
            </a:endParaRPr>
          </a:p>
        </p:txBody>
      </p:sp>
      <p:sp>
        <p:nvSpPr>
          <p:cNvPr id="24" name="Freeform 102">
            <a:extLst>
              <a:ext uri="{FF2B5EF4-FFF2-40B4-BE49-F238E27FC236}">
                <a16:creationId xmlns:a16="http://schemas.microsoft.com/office/drawing/2014/main" id="{C976B5B9-5831-419E-86FD-D57908C77CCB}"/>
              </a:ext>
            </a:extLst>
          </p:cNvPr>
          <p:cNvSpPr>
            <a:spLocks/>
          </p:cNvSpPr>
          <p:nvPr/>
        </p:nvSpPr>
        <p:spPr bwMode="auto">
          <a:xfrm rot="5400000" flipV="1">
            <a:off x="5607844" y="3572941"/>
            <a:ext cx="211138" cy="1689100"/>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Text Box 103">
            <a:extLst>
              <a:ext uri="{FF2B5EF4-FFF2-40B4-BE49-F238E27FC236}">
                <a16:creationId xmlns:a16="http://schemas.microsoft.com/office/drawing/2014/main" id="{9F64B8E3-E132-4CBA-9C21-D543B1A1A879}"/>
              </a:ext>
            </a:extLst>
          </p:cNvPr>
          <p:cNvSpPr txBox="1">
            <a:spLocks noChangeArrowheads="1"/>
          </p:cNvSpPr>
          <p:nvPr/>
        </p:nvSpPr>
        <p:spPr bwMode="auto">
          <a:xfrm>
            <a:off x="5543550" y="4483372"/>
            <a:ext cx="22240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Forma Agua (H</a:t>
            </a:r>
            <a:r>
              <a:rPr lang="en-US" altLang="en-US" sz="1600" b="1" baseline="-25000">
                <a:latin typeface="Arial" panose="020B0604020202020204" pitchFamily="34" charset="0"/>
              </a:rPr>
              <a:t>2</a:t>
            </a:r>
            <a:r>
              <a:rPr lang="en-US" altLang="en-US" sz="1600" b="1">
                <a:latin typeface="Arial" panose="020B0604020202020204" pitchFamily="34" charset="0"/>
              </a:rPr>
              <a:t>O)</a:t>
            </a:r>
          </a:p>
        </p:txBody>
      </p:sp>
      <p:sp>
        <p:nvSpPr>
          <p:cNvPr id="26" name="Line 104">
            <a:extLst>
              <a:ext uri="{FF2B5EF4-FFF2-40B4-BE49-F238E27FC236}">
                <a16:creationId xmlns:a16="http://schemas.microsoft.com/office/drawing/2014/main" id="{A637B56C-0B6F-4015-A0BF-9FEABE1804A2}"/>
              </a:ext>
            </a:extLst>
          </p:cNvPr>
          <p:cNvSpPr>
            <a:spLocks noChangeShapeType="1"/>
          </p:cNvSpPr>
          <p:nvPr/>
        </p:nvSpPr>
        <p:spPr bwMode="auto">
          <a:xfrm>
            <a:off x="4421188" y="4500835"/>
            <a:ext cx="0" cy="331787"/>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Text Box 105">
            <a:extLst>
              <a:ext uri="{FF2B5EF4-FFF2-40B4-BE49-F238E27FC236}">
                <a16:creationId xmlns:a16="http://schemas.microsoft.com/office/drawing/2014/main" id="{13CBA2A7-B9A0-4BBC-B34D-528332B8DD16}"/>
              </a:ext>
            </a:extLst>
          </p:cNvPr>
          <p:cNvSpPr txBox="1">
            <a:spLocks noChangeArrowheads="1"/>
          </p:cNvSpPr>
          <p:nvPr/>
        </p:nvSpPr>
        <p:spPr bwMode="auto">
          <a:xfrm>
            <a:off x="3173413" y="4783410"/>
            <a:ext cx="26685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Electrones Separados del</a:t>
            </a:r>
          </a:p>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28" name="Line 106">
            <a:extLst>
              <a:ext uri="{FF2B5EF4-FFF2-40B4-BE49-F238E27FC236}">
                <a16:creationId xmlns:a16="http://schemas.microsoft.com/office/drawing/2014/main" id="{0480715B-EEEB-4A01-9538-69CAB31A1C7D}"/>
              </a:ext>
            </a:extLst>
          </p:cNvPr>
          <p:cNvSpPr>
            <a:spLocks noChangeShapeType="1"/>
          </p:cNvSpPr>
          <p:nvPr/>
        </p:nvSpPr>
        <p:spPr bwMode="auto">
          <a:xfrm>
            <a:off x="4457700" y="519933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 name="Text Box 107">
            <a:extLst>
              <a:ext uri="{FF2B5EF4-FFF2-40B4-BE49-F238E27FC236}">
                <a16:creationId xmlns:a16="http://schemas.microsoft.com/office/drawing/2014/main" id="{7A9D3052-3B2B-470F-A840-B4A8C64FB3FD}"/>
              </a:ext>
            </a:extLst>
          </p:cNvPr>
          <p:cNvSpPr txBox="1">
            <a:spLocks noChangeArrowheads="1"/>
          </p:cNvSpPr>
          <p:nvPr/>
        </p:nvSpPr>
        <p:spPr bwMode="auto">
          <a:xfrm>
            <a:off x="2903538" y="5329510"/>
            <a:ext cx="32115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Pasan por Serie de Reacciones</a:t>
            </a:r>
            <a:endParaRPr lang="en-US" altLang="en-US" sz="1600" b="1" baseline="30000">
              <a:latin typeface="Arial" panose="020B0604020202020204" pitchFamily="34" charset="0"/>
            </a:endParaRPr>
          </a:p>
        </p:txBody>
      </p:sp>
      <p:sp>
        <p:nvSpPr>
          <p:cNvPr id="30" name="Line 108">
            <a:extLst>
              <a:ext uri="{FF2B5EF4-FFF2-40B4-BE49-F238E27FC236}">
                <a16:creationId xmlns:a16="http://schemas.microsoft.com/office/drawing/2014/main" id="{D273BE72-7578-4C42-8279-7A089BB50CB4}"/>
              </a:ext>
            </a:extLst>
          </p:cNvPr>
          <p:cNvSpPr>
            <a:spLocks noChangeShapeType="1"/>
          </p:cNvSpPr>
          <p:nvPr/>
        </p:nvSpPr>
        <p:spPr bwMode="auto">
          <a:xfrm>
            <a:off x="4457700" y="555493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Text Box 109">
            <a:extLst>
              <a:ext uri="{FF2B5EF4-FFF2-40B4-BE49-F238E27FC236}">
                <a16:creationId xmlns:a16="http://schemas.microsoft.com/office/drawing/2014/main" id="{84D63ABA-5478-403D-97B9-26DEBFFE1993}"/>
              </a:ext>
            </a:extLst>
          </p:cNvPr>
          <p:cNvSpPr txBox="1">
            <a:spLocks noChangeArrowheads="1"/>
          </p:cNvSpPr>
          <p:nvPr/>
        </p:nvSpPr>
        <p:spPr bwMode="auto">
          <a:xfrm>
            <a:off x="3548063" y="5697810"/>
            <a:ext cx="17541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Energía para</a:t>
            </a:r>
            <a:endParaRPr lang="en-US" altLang="en-US" sz="1600" b="1" baseline="30000">
              <a:latin typeface="Arial" panose="020B0604020202020204" pitchFamily="34" charset="0"/>
            </a:endParaRPr>
          </a:p>
        </p:txBody>
      </p:sp>
      <p:sp>
        <p:nvSpPr>
          <p:cNvPr id="32" name="Text Box 110">
            <a:extLst>
              <a:ext uri="{FF2B5EF4-FFF2-40B4-BE49-F238E27FC236}">
                <a16:creationId xmlns:a16="http://schemas.microsoft.com/office/drawing/2014/main" id="{DD82E10A-83E3-406B-A241-7045176D2A83}"/>
              </a:ext>
            </a:extLst>
          </p:cNvPr>
          <p:cNvSpPr txBox="1">
            <a:spLocks noChangeArrowheads="1"/>
          </p:cNvSpPr>
          <p:nvPr/>
        </p:nvSpPr>
        <p:spPr bwMode="auto">
          <a:xfrm>
            <a:off x="2909888" y="6088335"/>
            <a:ext cx="31575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b="1">
                <a:latin typeface="Arial" panose="020B0604020202020204" pitchFamily="34" charset="0"/>
              </a:rPr>
              <a:t>Fosforilación de ADP         ATP</a:t>
            </a:r>
          </a:p>
          <a:p>
            <a:pPr algn="ctr"/>
            <a:r>
              <a:rPr lang="en-US" altLang="en-US" sz="1600" b="1">
                <a:latin typeface="Arial" panose="020B0604020202020204" pitchFamily="34" charset="0"/>
              </a:rPr>
              <a:t>(Fosforilación Oxidativa)</a:t>
            </a:r>
          </a:p>
        </p:txBody>
      </p:sp>
      <p:sp>
        <p:nvSpPr>
          <p:cNvPr id="33" name="Line 111">
            <a:extLst>
              <a:ext uri="{FF2B5EF4-FFF2-40B4-BE49-F238E27FC236}">
                <a16:creationId xmlns:a16="http://schemas.microsoft.com/office/drawing/2014/main" id="{CC1C1681-A38B-44FB-8D78-074E255D8910}"/>
              </a:ext>
            </a:extLst>
          </p:cNvPr>
          <p:cNvSpPr>
            <a:spLocks noChangeShapeType="1"/>
          </p:cNvSpPr>
          <p:nvPr/>
        </p:nvSpPr>
        <p:spPr bwMode="auto">
          <a:xfrm>
            <a:off x="5075238" y="6255022"/>
            <a:ext cx="482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112">
            <a:extLst>
              <a:ext uri="{FF2B5EF4-FFF2-40B4-BE49-F238E27FC236}">
                <a16:creationId xmlns:a16="http://schemas.microsoft.com/office/drawing/2014/main" id="{D83DC303-C414-46A7-9600-97E08F40BED1}"/>
              </a:ext>
            </a:extLst>
          </p:cNvPr>
          <p:cNvSpPr>
            <a:spLocks noChangeShapeType="1"/>
          </p:cNvSpPr>
          <p:nvPr/>
        </p:nvSpPr>
        <p:spPr bwMode="auto">
          <a:xfrm>
            <a:off x="4457700" y="593593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Title 1">
            <a:extLst>
              <a:ext uri="{FF2B5EF4-FFF2-40B4-BE49-F238E27FC236}">
                <a16:creationId xmlns:a16="http://schemas.microsoft.com/office/drawing/2014/main" id="{03C7D4E8-44C7-4306-BD8C-AAF5E9E6EDCB}"/>
              </a:ext>
            </a:extLst>
          </p:cNvPr>
          <p:cNvSpPr>
            <a:spLocks/>
          </p:cNvSpPr>
          <p:nvPr/>
        </p:nvSpPr>
        <p:spPr bwMode="auto">
          <a:xfrm>
            <a:off x="1357313" y="98871"/>
            <a:ext cx="5995987" cy="70485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2400" dirty="0">
                <a:solidFill>
                  <a:srgbClr val="484876"/>
                </a:solidFill>
                <a:effectLst>
                  <a:outerShdw blurRad="38100" dist="38100" dir="2700000" algn="tl">
                    <a:srgbClr val="C0C0C0"/>
                  </a:outerShdw>
                </a:effectLst>
                <a:latin typeface="Arial Black" pitchFamily="34" charset="0"/>
                <a:cs typeface="Arial" charset="0"/>
              </a:rPr>
              <a:t>SISTEMA OXIDATIVO</a:t>
            </a:r>
          </a:p>
          <a:p>
            <a:pPr algn="ctr">
              <a:defRPr/>
            </a:pPr>
            <a:r>
              <a:rPr lang="es-PR" altLang="es-PR" sz="2400" i="1" dirty="0">
                <a:solidFill>
                  <a:srgbClr val="484876"/>
                </a:solidFill>
                <a:effectLst>
                  <a:outerShdw blurRad="38100" dist="38100" dir="2700000" algn="tl">
                    <a:srgbClr val="C0C0C0"/>
                  </a:outerShdw>
                </a:effectLst>
                <a:latin typeface="Arial Black" pitchFamily="34" charset="0"/>
                <a:cs typeface="Arial" charset="0"/>
              </a:rPr>
              <a:t>(METABOLISMO AERÓBICO)</a:t>
            </a:r>
          </a:p>
        </p:txBody>
      </p:sp>
    </p:spTree>
    <p:extLst>
      <p:ext uri="{BB962C8B-B14F-4D97-AF65-F5344CB8AC3E}">
        <p14:creationId xmlns:p14="http://schemas.microsoft.com/office/powerpoint/2010/main" val="40301053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id="{D591401D-B3E0-47F0-A6B7-30EAAF28E8FD}"/>
              </a:ext>
            </a:extLst>
          </p:cNvPr>
          <p:cNvSpPr txBox="1">
            <a:spLocks noChangeArrowheads="1"/>
          </p:cNvSpPr>
          <p:nvPr/>
        </p:nvSpPr>
        <p:spPr bwMode="auto">
          <a:xfrm>
            <a:off x="3255963" y="1002184"/>
            <a:ext cx="18764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Oxidación de los</a:t>
            </a:r>
          </a:p>
          <a:p>
            <a:pPr algn="ctr">
              <a:lnSpc>
                <a:spcPct val="80000"/>
              </a:lnSpc>
            </a:pPr>
            <a:r>
              <a:rPr lang="en-US" altLang="en-US" sz="1600" b="1">
                <a:latin typeface="Arial" panose="020B0604020202020204" pitchFamily="34" charset="0"/>
              </a:rPr>
              <a:t>CHO</a:t>
            </a:r>
          </a:p>
        </p:txBody>
      </p:sp>
      <p:sp>
        <p:nvSpPr>
          <p:cNvPr id="4" name="Line 22">
            <a:extLst>
              <a:ext uri="{FF2B5EF4-FFF2-40B4-BE49-F238E27FC236}">
                <a16:creationId xmlns:a16="http://schemas.microsoft.com/office/drawing/2014/main" id="{8FD26C89-FCDB-4A48-B6AE-B791AFCE8C76}"/>
              </a:ext>
            </a:extLst>
          </p:cNvPr>
          <p:cNvSpPr>
            <a:spLocks noChangeShapeType="1"/>
          </p:cNvSpPr>
          <p:nvPr/>
        </p:nvSpPr>
        <p:spPr bwMode="auto">
          <a:xfrm>
            <a:off x="4168775" y="849784"/>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 name="Text Box 54">
            <a:extLst>
              <a:ext uri="{FF2B5EF4-FFF2-40B4-BE49-F238E27FC236}">
                <a16:creationId xmlns:a16="http://schemas.microsoft.com/office/drawing/2014/main" id="{F585973F-FB3F-4D2C-BE5C-F4C624BDC0C7}"/>
              </a:ext>
            </a:extLst>
          </p:cNvPr>
          <p:cNvSpPr txBox="1">
            <a:spLocks noChangeArrowheads="1"/>
          </p:cNvSpPr>
          <p:nvPr/>
        </p:nvSpPr>
        <p:spPr bwMode="auto">
          <a:xfrm>
            <a:off x="3179763" y="1558925"/>
            <a:ext cx="21939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(Glucosa-6-Fosfato)</a:t>
            </a:r>
          </a:p>
        </p:txBody>
      </p:sp>
      <p:sp>
        <p:nvSpPr>
          <p:cNvPr id="6" name="Line 55">
            <a:extLst>
              <a:ext uri="{FF2B5EF4-FFF2-40B4-BE49-F238E27FC236}">
                <a16:creationId xmlns:a16="http://schemas.microsoft.com/office/drawing/2014/main" id="{A5FFCB5F-6E71-4E37-BFEA-A5864875367E}"/>
              </a:ext>
            </a:extLst>
          </p:cNvPr>
          <p:cNvSpPr>
            <a:spLocks noChangeShapeType="1"/>
          </p:cNvSpPr>
          <p:nvPr/>
        </p:nvSpPr>
        <p:spPr bwMode="auto">
          <a:xfrm>
            <a:off x="4168775" y="14192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 name="Text Box 56">
            <a:extLst>
              <a:ext uri="{FF2B5EF4-FFF2-40B4-BE49-F238E27FC236}">
                <a16:creationId xmlns:a16="http://schemas.microsoft.com/office/drawing/2014/main" id="{C083F69E-DC4D-431D-BE99-A1F5D7479F22}"/>
              </a:ext>
            </a:extLst>
          </p:cNvPr>
          <p:cNvSpPr txBox="1">
            <a:spLocks noChangeArrowheads="1"/>
          </p:cNvSpPr>
          <p:nvPr/>
        </p:nvSpPr>
        <p:spPr bwMode="auto">
          <a:xfrm>
            <a:off x="2836863" y="1939925"/>
            <a:ext cx="2816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GLUCÓLISIS AERÓBICA</a:t>
            </a:r>
          </a:p>
        </p:txBody>
      </p:sp>
      <p:sp>
        <p:nvSpPr>
          <p:cNvPr id="8" name="Line 57">
            <a:extLst>
              <a:ext uri="{FF2B5EF4-FFF2-40B4-BE49-F238E27FC236}">
                <a16:creationId xmlns:a16="http://schemas.microsoft.com/office/drawing/2014/main" id="{7E752C81-873A-4BB4-BFE1-9090B17110C9}"/>
              </a:ext>
            </a:extLst>
          </p:cNvPr>
          <p:cNvSpPr>
            <a:spLocks noChangeShapeType="1"/>
          </p:cNvSpPr>
          <p:nvPr/>
        </p:nvSpPr>
        <p:spPr bwMode="auto">
          <a:xfrm>
            <a:off x="4168775" y="17748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Text Box 58">
            <a:extLst>
              <a:ext uri="{FF2B5EF4-FFF2-40B4-BE49-F238E27FC236}">
                <a16:creationId xmlns:a16="http://schemas.microsoft.com/office/drawing/2014/main" id="{13F68161-ABCE-4770-A190-B985CED97C41}"/>
              </a:ext>
            </a:extLst>
          </p:cNvPr>
          <p:cNvSpPr txBox="1">
            <a:spLocks noChangeArrowheads="1"/>
          </p:cNvSpPr>
          <p:nvPr/>
        </p:nvSpPr>
        <p:spPr bwMode="auto">
          <a:xfrm>
            <a:off x="1833563" y="2295525"/>
            <a:ext cx="5038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a:t>
            </a:r>
            <a:r>
              <a:rPr lang="en-US" altLang="en-US" sz="1600" b="1">
                <a:solidFill>
                  <a:srgbClr val="FF0000"/>
                </a:solidFill>
                <a:latin typeface="Arial" panose="020B0604020202020204" pitchFamily="34" charset="0"/>
              </a:rPr>
              <a:t>2</a:t>
            </a:r>
            <a:r>
              <a:rPr lang="en-US" altLang="en-US" sz="1600" b="1">
                <a:latin typeface="Arial" panose="020B0604020202020204" pitchFamily="34" charset="0"/>
              </a:rPr>
              <a:t> [</a:t>
            </a:r>
            <a:r>
              <a:rPr lang="en-US" altLang="en-US" sz="1600" b="1">
                <a:solidFill>
                  <a:srgbClr val="FF0000"/>
                </a:solidFill>
                <a:latin typeface="Arial" panose="020B0604020202020204" pitchFamily="34" charset="0"/>
              </a:rPr>
              <a:t>Glucosa</a:t>
            </a:r>
            <a:r>
              <a:rPr lang="en-US" altLang="en-US" sz="1600" b="1">
                <a:latin typeface="Arial" panose="020B0604020202020204" pitchFamily="34" charset="0"/>
              </a:rPr>
              <a:t>] a </a:t>
            </a:r>
            <a:r>
              <a:rPr lang="en-US" altLang="en-US" sz="1600" b="1">
                <a:solidFill>
                  <a:srgbClr val="FF0000"/>
                </a:solidFill>
                <a:latin typeface="Arial" panose="020B0604020202020204" pitchFamily="34" charset="0"/>
              </a:rPr>
              <a:t>3</a:t>
            </a:r>
            <a:r>
              <a:rPr lang="en-US" altLang="en-US" sz="1600" b="1">
                <a:latin typeface="Arial" panose="020B0604020202020204" pitchFamily="34" charset="0"/>
              </a:rPr>
              <a:t> [</a:t>
            </a:r>
            <a:r>
              <a:rPr lang="en-US" altLang="en-US" sz="1600" b="1">
                <a:solidFill>
                  <a:srgbClr val="FF0000"/>
                </a:solidFill>
                <a:latin typeface="Arial" panose="020B0604020202020204" pitchFamily="34" charset="0"/>
              </a:rPr>
              <a:t>Glucógeno</a:t>
            </a:r>
            <a:r>
              <a:rPr lang="en-US" altLang="en-US" sz="1600" b="1">
                <a:latin typeface="Arial" panose="020B0604020202020204" pitchFamily="34" charset="0"/>
              </a:rPr>
              <a:t>] moles de ATP)</a:t>
            </a:r>
          </a:p>
        </p:txBody>
      </p:sp>
      <p:sp>
        <p:nvSpPr>
          <p:cNvPr id="10" name="Line 59">
            <a:extLst>
              <a:ext uri="{FF2B5EF4-FFF2-40B4-BE49-F238E27FC236}">
                <a16:creationId xmlns:a16="http://schemas.microsoft.com/office/drawing/2014/main" id="{5B2A5DA7-F89D-4322-9289-17420BB2C15C}"/>
              </a:ext>
            </a:extLst>
          </p:cNvPr>
          <p:cNvSpPr>
            <a:spLocks noChangeShapeType="1"/>
          </p:cNvSpPr>
          <p:nvPr/>
        </p:nvSpPr>
        <p:spPr bwMode="auto">
          <a:xfrm>
            <a:off x="4168775" y="21431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 name="Rectangle 60">
            <a:extLst>
              <a:ext uri="{FF2B5EF4-FFF2-40B4-BE49-F238E27FC236}">
                <a16:creationId xmlns:a16="http://schemas.microsoft.com/office/drawing/2014/main" id="{F8DFDC88-6F24-4F83-A972-6615C708DC17}"/>
              </a:ext>
            </a:extLst>
          </p:cNvPr>
          <p:cNvSpPr>
            <a:spLocks noChangeArrowheads="1"/>
          </p:cNvSpPr>
          <p:nvPr/>
        </p:nvSpPr>
        <p:spPr bwMode="auto">
          <a:xfrm>
            <a:off x="3098800" y="2738438"/>
            <a:ext cx="2451100" cy="11477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12" name="Line 61">
            <a:extLst>
              <a:ext uri="{FF2B5EF4-FFF2-40B4-BE49-F238E27FC236}">
                <a16:creationId xmlns:a16="http://schemas.microsoft.com/office/drawing/2014/main" id="{0B43F466-9FB6-4376-BF5C-F1366EE5266F}"/>
              </a:ext>
            </a:extLst>
          </p:cNvPr>
          <p:cNvSpPr>
            <a:spLocks noChangeShapeType="1"/>
          </p:cNvSpPr>
          <p:nvPr/>
        </p:nvSpPr>
        <p:spPr bwMode="auto">
          <a:xfrm>
            <a:off x="4168775" y="25241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 name="Text Box 62">
            <a:extLst>
              <a:ext uri="{FF2B5EF4-FFF2-40B4-BE49-F238E27FC236}">
                <a16:creationId xmlns:a16="http://schemas.microsoft.com/office/drawing/2014/main" id="{7ECDC7CC-F526-4CEF-BDE0-F0A6522F4449}"/>
              </a:ext>
            </a:extLst>
          </p:cNvPr>
          <p:cNvSpPr txBox="1">
            <a:spLocks noChangeArrowheads="1"/>
          </p:cNvSpPr>
          <p:nvPr/>
        </p:nvSpPr>
        <p:spPr bwMode="auto">
          <a:xfrm>
            <a:off x="3205163" y="2752725"/>
            <a:ext cx="21939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Ácido Pirúvico</a:t>
            </a:r>
          </a:p>
        </p:txBody>
      </p:sp>
      <p:sp>
        <p:nvSpPr>
          <p:cNvPr id="14" name="Line 63">
            <a:extLst>
              <a:ext uri="{FF2B5EF4-FFF2-40B4-BE49-F238E27FC236}">
                <a16:creationId xmlns:a16="http://schemas.microsoft.com/office/drawing/2014/main" id="{041120DA-9024-4475-999D-F8BF4086C1C1}"/>
              </a:ext>
            </a:extLst>
          </p:cNvPr>
          <p:cNvSpPr>
            <a:spLocks noChangeShapeType="1"/>
          </p:cNvSpPr>
          <p:nvPr/>
        </p:nvSpPr>
        <p:spPr bwMode="auto">
          <a:xfrm>
            <a:off x="4168775" y="29686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 name="Text Box 64">
            <a:extLst>
              <a:ext uri="{FF2B5EF4-FFF2-40B4-BE49-F238E27FC236}">
                <a16:creationId xmlns:a16="http://schemas.microsoft.com/office/drawing/2014/main" id="{CFF66645-A452-4189-AFA2-F2813FD0E044}"/>
              </a:ext>
            </a:extLst>
          </p:cNvPr>
          <p:cNvSpPr txBox="1">
            <a:spLocks noChangeArrowheads="1"/>
          </p:cNvSpPr>
          <p:nvPr/>
        </p:nvSpPr>
        <p:spPr bwMode="auto">
          <a:xfrm>
            <a:off x="3205163" y="3070225"/>
            <a:ext cx="21939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O</a:t>
            </a:r>
            <a:r>
              <a:rPr lang="en-US" altLang="en-US" sz="1600" b="1" baseline="-25000">
                <a:latin typeface="Arial" panose="020B0604020202020204" pitchFamily="34" charset="0"/>
              </a:rPr>
              <a:t>2</a:t>
            </a:r>
            <a:r>
              <a:rPr lang="en-US" altLang="en-US" sz="1600" b="1">
                <a:latin typeface="Arial" panose="020B0604020202020204" pitchFamily="34" charset="0"/>
              </a:rPr>
              <a:t> Presente</a:t>
            </a:r>
          </a:p>
        </p:txBody>
      </p:sp>
      <p:sp>
        <p:nvSpPr>
          <p:cNvPr id="16" name="Line 65">
            <a:extLst>
              <a:ext uri="{FF2B5EF4-FFF2-40B4-BE49-F238E27FC236}">
                <a16:creationId xmlns:a16="http://schemas.microsoft.com/office/drawing/2014/main" id="{49C6E02C-CD5E-43F2-9F50-73E49FCBC0C3}"/>
              </a:ext>
            </a:extLst>
          </p:cNvPr>
          <p:cNvSpPr>
            <a:spLocks noChangeShapeType="1"/>
          </p:cNvSpPr>
          <p:nvPr/>
        </p:nvSpPr>
        <p:spPr bwMode="auto">
          <a:xfrm>
            <a:off x="4181475" y="32861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 name="Text Box 66">
            <a:extLst>
              <a:ext uri="{FF2B5EF4-FFF2-40B4-BE49-F238E27FC236}">
                <a16:creationId xmlns:a16="http://schemas.microsoft.com/office/drawing/2014/main" id="{B68B0988-173D-4416-B070-F3C1F9C8D8FB}"/>
              </a:ext>
            </a:extLst>
          </p:cNvPr>
          <p:cNvSpPr txBox="1">
            <a:spLocks noChangeArrowheads="1"/>
          </p:cNvSpPr>
          <p:nvPr/>
        </p:nvSpPr>
        <p:spPr bwMode="auto">
          <a:xfrm>
            <a:off x="3205163" y="3413125"/>
            <a:ext cx="21939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Acetil-CoA</a:t>
            </a:r>
          </a:p>
          <a:p>
            <a:pPr algn="ctr">
              <a:lnSpc>
                <a:spcPct val="80000"/>
              </a:lnSpc>
            </a:pPr>
            <a:r>
              <a:rPr lang="en-US" altLang="en-US" sz="1600" b="1">
                <a:latin typeface="Arial" panose="020B0604020202020204" pitchFamily="34" charset="0"/>
              </a:rPr>
              <a:t>(Acetil Coenzima A)</a:t>
            </a:r>
          </a:p>
        </p:txBody>
      </p:sp>
      <p:sp>
        <p:nvSpPr>
          <p:cNvPr id="18" name="Line 67">
            <a:extLst>
              <a:ext uri="{FF2B5EF4-FFF2-40B4-BE49-F238E27FC236}">
                <a16:creationId xmlns:a16="http://schemas.microsoft.com/office/drawing/2014/main" id="{6D121F29-5F24-4DFE-984F-68B53CF8D660}"/>
              </a:ext>
            </a:extLst>
          </p:cNvPr>
          <p:cNvSpPr>
            <a:spLocks noChangeShapeType="1"/>
          </p:cNvSpPr>
          <p:nvPr/>
        </p:nvSpPr>
        <p:spPr bwMode="auto">
          <a:xfrm>
            <a:off x="4181475" y="3908425"/>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 name="Rectangle 68">
            <a:extLst>
              <a:ext uri="{FF2B5EF4-FFF2-40B4-BE49-F238E27FC236}">
                <a16:creationId xmlns:a16="http://schemas.microsoft.com/office/drawing/2014/main" id="{44E879C9-C60F-4C31-8AC1-FE7B55FC4198}"/>
              </a:ext>
            </a:extLst>
          </p:cNvPr>
          <p:cNvSpPr>
            <a:spLocks noChangeArrowheads="1"/>
          </p:cNvSpPr>
          <p:nvPr/>
        </p:nvSpPr>
        <p:spPr bwMode="auto">
          <a:xfrm>
            <a:off x="3098800" y="4122738"/>
            <a:ext cx="2451100" cy="4810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20" name="Text Box 70">
            <a:extLst>
              <a:ext uri="{FF2B5EF4-FFF2-40B4-BE49-F238E27FC236}">
                <a16:creationId xmlns:a16="http://schemas.microsoft.com/office/drawing/2014/main" id="{658A356E-BA99-43DE-A21D-1D5FECEA6A89}"/>
              </a:ext>
            </a:extLst>
          </p:cNvPr>
          <p:cNvSpPr txBox="1">
            <a:spLocks noChangeArrowheads="1"/>
          </p:cNvSpPr>
          <p:nvPr/>
        </p:nvSpPr>
        <p:spPr bwMode="auto">
          <a:xfrm>
            <a:off x="3068638" y="4137025"/>
            <a:ext cx="25288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CICLO DE KREBS</a:t>
            </a:r>
          </a:p>
          <a:p>
            <a:pPr algn="ctr">
              <a:lnSpc>
                <a:spcPct val="80000"/>
              </a:lnSpc>
            </a:pPr>
            <a:r>
              <a:rPr lang="en-US" altLang="en-US" sz="1600" b="1">
                <a:latin typeface="Arial" panose="020B0604020202020204" pitchFamily="34" charset="0"/>
              </a:rPr>
              <a:t>(Ciclo de Ácido Cítrico)</a:t>
            </a:r>
          </a:p>
        </p:txBody>
      </p:sp>
      <p:sp>
        <p:nvSpPr>
          <p:cNvPr id="21" name="Freeform 71">
            <a:extLst>
              <a:ext uri="{FF2B5EF4-FFF2-40B4-BE49-F238E27FC236}">
                <a16:creationId xmlns:a16="http://schemas.microsoft.com/office/drawing/2014/main" id="{07D6D357-FA7F-4B00-A1F1-C0834F5DB74B}"/>
              </a:ext>
            </a:extLst>
          </p:cNvPr>
          <p:cNvSpPr>
            <a:spLocks/>
          </p:cNvSpPr>
          <p:nvPr/>
        </p:nvSpPr>
        <p:spPr bwMode="auto">
          <a:xfrm rot="-5400000" flipH="1" flipV="1">
            <a:off x="2139156" y="3590132"/>
            <a:ext cx="211137" cy="1689100"/>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72">
            <a:extLst>
              <a:ext uri="{FF2B5EF4-FFF2-40B4-BE49-F238E27FC236}">
                <a16:creationId xmlns:a16="http://schemas.microsoft.com/office/drawing/2014/main" id="{72D8978C-5E3D-4701-908D-44ECBA8600D9}"/>
              </a:ext>
            </a:extLst>
          </p:cNvPr>
          <p:cNvSpPr>
            <a:spLocks/>
          </p:cNvSpPr>
          <p:nvPr/>
        </p:nvSpPr>
        <p:spPr bwMode="auto">
          <a:xfrm rot="5400000" flipV="1">
            <a:off x="4167188" y="2744788"/>
            <a:ext cx="2165350" cy="1924050"/>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Text Box 73">
            <a:extLst>
              <a:ext uri="{FF2B5EF4-FFF2-40B4-BE49-F238E27FC236}">
                <a16:creationId xmlns:a16="http://schemas.microsoft.com/office/drawing/2014/main" id="{8C65FE2A-0476-45E1-8DE2-78775100E39A}"/>
              </a:ext>
            </a:extLst>
          </p:cNvPr>
          <p:cNvSpPr txBox="1">
            <a:spLocks noChangeArrowheads="1"/>
          </p:cNvSpPr>
          <p:nvPr/>
        </p:nvSpPr>
        <p:spPr bwMode="auto">
          <a:xfrm>
            <a:off x="998538" y="4487863"/>
            <a:ext cx="8778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Forma:</a:t>
            </a:r>
          </a:p>
        </p:txBody>
      </p:sp>
      <p:sp>
        <p:nvSpPr>
          <p:cNvPr id="24" name="Rectangle 74">
            <a:extLst>
              <a:ext uri="{FF2B5EF4-FFF2-40B4-BE49-F238E27FC236}">
                <a16:creationId xmlns:a16="http://schemas.microsoft.com/office/drawing/2014/main" id="{1AAF8878-52B5-4792-83D8-E39039A4611A}"/>
              </a:ext>
            </a:extLst>
          </p:cNvPr>
          <p:cNvSpPr>
            <a:spLocks noChangeArrowheads="1"/>
          </p:cNvSpPr>
          <p:nvPr/>
        </p:nvSpPr>
        <p:spPr bwMode="auto">
          <a:xfrm>
            <a:off x="173038" y="4743450"/>
            <a:ext cx="2686050" cy="481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25" name="Text Box 75">
            <a:extLst>
              <a:ext uri="{FF2B5EF4-FFF2-40B4-BE49-F238E27FC236}">
                <a16:creationId xmlns:a16="http://schemas.microsoft.com/office/drawing/2014/main" id="{D9C38F9D-8D43-4858-A681-882663DDD3DC}"/>
              </a:ext>
            </a:extLst>
          </p:cNvPr>
          <p:cNvSpPr txBox="1">
            <a:spLocks noChangeArrowheads="1"/>
          </p:cNvSpPr>
          <p:nvPr/>
        </p:nvSpPr>
        <p:spPr bwMode="auto">
          <a:xfrm>
            <a:off x="76200" y="4754563"/>
            <a:ext cx="28860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80000"/>
              </a:lnSpc>
              <a:buFont typeface="Wingdings" panose="05000000000000000000" pitchFamily="2" charset="2"/>
              <a:buBlip>
                <a:blip r:embed="rId2"/>
              </a:buBlip>
            </a:pPr>
            <a:r>
              <a:rPr lang="en-US" altLang="en-US" sz="1600" b="1" dirty="0">
                <a:latin typeface="Arial" panose="020B0604020202020204" pitchFamily="34" charset="0"/>
              </a:rPr>
              <a:t> 1 mol ATP (</a:t>
            </a:r>
            <a:r>
              <a:rPr lang="en-US" altLang="en-US" sz="1600" b="1" dirty="0" err="1">
                <a:latin typeface="Arial" panose="020B0604020202020204" pitchFamily="34" charset="0"/>
              </a:rPr>
              <a:t>Glucosa</a:t>
            </a:r>
            <a:r>
              <a:rPr lang="en-US" altLang="en-US" sz="1600" b="1" dirty="0">
                <a:latin typeface="Arial" panose="020B0604020202020204" pitchFamily="34" charset="0"/>
              </a:rPr>
              <a:t>)</a:t>
            </a:r>
          </a:p>
          <a:p>
            <a:pPr algn="l">
              <a:lnSpc>
                <a:spcPct val="80000"/>
              </a:lnSpc>
              <a:buFont typeface="Wingdings" panose="05000000000000000000" pitchFamily="2" charset="2"/>
              <a:buBlip>
                <a:blip r:embed="rId2"/>
              </a:buBlip>
            </a:pPr>
            <a:r>
              <a:rPr lang="en-US" altLang="en-US" sz="1600" b="1" dirty="0">
                <a:latin typeface="Arial" panose="020B0604020202020204" pitchFamily="34" charset="0"/>
              </a:rPr>
              <a:t> 2 moles ATP (</a:t>
            </a:r>
            <a:r>
              <a:rPr lang="en-US" altLang="en-US" sz="1600" b="1" dirty="0" err="1">
                <a:latin typeface="Arial" panose="020B0604020202020204" pitchFamily="34" charset="0"/>
              </a:rPr>
              <a:t>Glucógeno</a:t>
            </a:r>
            <a:r>
              <a:rPr lang="en-US" altLang="en-US" sz="1600" b="1" dirty="0">
                <a:latin typeface="Arial" panose="020B0604020202020204" pitchFamily="34" charset="0"/>
              </a:rPr>
              <a:t>)</a:t>
            </a:r>
          </a:p>
        </p:txBody>
      </p:sp>
      <p:sp>
        <p:nvSpPr>
          <p:cNvPr id="26" name="Line 76">
            <a:extLst>
              <a:ext uri="{FF2B5EF4-FFF2-40B4-BE49-F238E27FC236}">
                <a16:creationId xmlns:a16="http://schemas.microsoft.com/office/drawing/2014/main" id="{50603FBF-D17C-481F-A711-5DDF71335279}"/>
              </a:ext>
            </a:extLst>
          </p:cNvPr>
          <p:cNvSpPr>
            <a:spLocks noChangeShapeType="1"/>
          </p:cNvSpPr>
          <p:nvPr/>
        </p:nvSpPr>
        <p:spPr bwMode="auto">
          <a:xfrm>
            <a:off x="3540125" y="46291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Text Box 77">
            <a:extLst>
              <a:ext uri="{FF2B5EF4-FFF2-40B4-BE49-F238E27FC236}">
                <a16:creationId xmlns:a16="http://schemas.microsoft.com/office/drawing/2014/main" id="{492F557C-D4A3-4001-81BE-DBC81CB92DF5}"/>
              </a:ext>
            </a:extLst>
          </p:cNvPr>
          <p:cNvSpPr txBox="1">
            <a:spLocks noChangeArrowheads="1"/>
          </p:cNvSpPr>
          <p:nvPr/>
        </p:nvSpPr>
        <p:spPr bwMode="auto">
          <a:xfrm>
            <a:off x="3119438" y="4752975"/>
            <a:ext cx="9207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Elimina</a:t>
            </a:r>
          </a:p>
          <a:p>
            <a:pPr algn="ctr">
              <a:lnSpc>
                <a:spcPct val="80000"/>
              </a:lnSpc>
            </a:pPr>
            <a:r>
              <a:rPr lang="en-US" altLang="en-US" sz="1600" b="1">
                <a:latin typeface="Arial" panose="020B0604020202020204" pitchFamily="34" charset="0"/>
              </a:rPr>
              <a:t>CO</a:t>
            </a:r>
            <a:r>
              <a:rPr lang="en-US" altLang="en-US" sz="1600" b="1" baseline="-25000">
                <a:latin typeface="Arial" panose="020B0604020202020204" pitchFamily="34" charset="0"/>
              </a:rPr>
              <a:t>2</a:t>
            </a:r>
            <a:r>
              <a:rPr lang="en-US" altLang="en-US" sz="1600" b="1">
                <a:latin typeface="Arial" panose="020B0604020202020204" pitchFamily="34" charset="0"/>
              </a:rPr>
              <a:t> </a:t>
            </a:r>
          </a:p>
        </p:txBody>
      </p:sp>
      <p:sp>
        <p:nvSpPr>
          <p:cNvPr id="28" name="Line 78">
            <a:extLst>
              <a:ext uri="{FF2B5EF4-FFF2-40B4-BE49-F238E27FC236}">
                <a16:creationId xmlns:a16="http://schemas.microsoft.com/office/drawing/2014/main" id="{088D77C9-D4A6-40A5-974F-8EFBCC784D0E}"/>
              </a:ext>
            </a:extLst>
          </p:cNvPr>
          <p:cNvSpPr>
            <a:spLocks noChangeShapeType="1"/>
          </p:cNvSpPr>
          <p:nvPr/>
        </p:nvSpPr>
        <p:spPr bwMode="auto">
          <a:xfrm>
            <a:off x="3552825" y="51625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 name="Text Box 79">
            <a:extLst>
              <a:ext uri="{FF2B5EF4-FFF2-40B4-BE49-F238E27FC236}">
                <a16:creationId xmlns:a16="http://schemas.microsoft.com/office/drawing/2014/main" id="{263718DA-CEF9-4C94-B326-82A1E87229C3}"/>
              </a:ext>
            </a:extLst>
          </p:cNvPr>
          <p:cNvSpPr txBox="1">
            <a:spLocks noChangeArrowheads="1"/>
          </p:cNvSpPr>
          <p:nvPr/>
        </p:nvSpPr>
        <p:spPr bwMode="auto">
          <a:xfrm>
            <a:off x="2792413" y="5249863"/>
            <a:ext cx="1633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b="1" i="1">
                <a:latin typeface="Times New Roman" panose="02020603050405020304" pitchFamily="18" charset="0"/>
              </a:rPr>
              <a:t>(Vía Pulmones)</a:t>
            </a:r>
          </a:p>
        </p:txBody>
      </p:sp>
      <p:sp>
        <p:nvSpPr>
          <p:cNvPr id="30" name="Line 80">
            <a:extLst>
              <a:ext uri="{FF2B5EF4-FFF2-40B4-BE49-F238E27FC236}">
                <a16:creationId xmlns:a16="http://schemas.microsoft.com/office/drawing/2014/main" id="{5D688A13-A749-4778-8C9E-CB4C3454240F}"/>
              </a:ext>
            </a:extLst>
          </p:cNvPr>
          <p:cNvSpPr>
            <a:spLocks noChangeShapeType="1"/>
          </p:cNvSpPr>
          <p:nvPr/>
        </p:nvSpPr>
        <p:spPr bwMode="auto">
          <a:xfrm>
            <a:off x="5356225" y="46291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 name="Text Box 81">
            <a:extLst>
              <a:ext uri="{FF2B5EF4-FFF2-40B4-BE49-F238E27FC236}">
                <a16:creationId xmlns:a16="http://schemas.microsoft.com/office/drawing/2014/main" id="{82DC2D44-23B7-4933-AB26-E89EE158182F}"/>
              </a:ext>
            </a:extLst>
          </p:cNvPr>
          <p:cNvSpPr txBox="1">
            <a:spLocks noChangeArrowheads="1"/>
          </p:cNvSpPr>
          <p:nvPr/>
        </p:nvSpPr>
        <p:spPr bwMode="auto">
          <a:xfrm>
            <a:off x="5170488" y="4752975"/>
            <a:ext cx="450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32" name="Line 82">
            <a:extLst>
              <a:ext uri="{FF2B5EF4-FFF2-40B4-BE49-F238E27FC236}">
                <a16:creationId xmlns:a16="http://schemas.microsoft.com/office/drawing/2014/main" id="{BEB09114-D665-4102-8648-B9AFBB65AB97}"/>
              </a:ext>
            </a:extLst>
          </p:cNvPr>
          <p:cNvSpPr>
            <a:spLocks noChangeShapeType="1"/>
          </p:cNvSpPr>
          <p:nvPr/>
        </p:nvSpPr>
        <p:spPr bwMode="auto">
          <a:xfrm>
            <a:off x="5368925" y="49720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3" name="Text Box 87">
            <a:extLst>
              <a:ext uri="{FF2B5EF4-FFF2-40B4-BE49-F238E27FC236}">
                <a16:creationId xmlns:a16="http://schemas.microsoft.com/office/drawing/2014/main" id="{43A69F6B-2A3E-4F75-96AC-6A915B2FFDB3}"/>
              </a:ext>
            </a:extLst>
          </p:cNvPr>
          <p:cNvSpPr txBox="1">
            <a:spLocks noChangeArrowheads="1"/>
          </p:cNvSpPr>
          <p:nvPr/>
        </p:nvSpPr>
        <p:spPr bwMode="auto">
          <a:xfrm>
            <a:off x="5994400" y="4752975"/>
            <a:ext cx="4921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34" name="Line 88">
            <a:extLst>
              <a:ext uri="{FF2B5EF4-FFF2-40B4-BE49-F238E27FC236}">
                <a16:creationId xmlns:a16="http://schemas.microsoft.com/office/drawing/2014/main" id="{D117CE07-4306-4446-9D09-CF3F3139F15E}"/>
              </a:ext>
            </a:extLst>
          </p:cNvPr>
          <p:cNvSpPr>
            <a:spLocks noChangeShapeType="1"/>
          </p:cNvSpPr>
          <p:nvPr/>
        </p:nvSpPr>
        <p:spPr bwMode="auto">
          <a:xfrm>
            <a:off x="6207125" y="49720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 name="Rectangle 91">
            <a:extLst>
              <a:ext uri="{FF2B5EF4-FFF2-40B4-BE49-F238E27FC236}">
                <a16:creationId xmlns:a16="http://schemas.microsoft.com/office/drawing/2014/main" id="{FB33E50B-6769-445C-84BF-951BFF69C053}"/>
              </a:ext>
            </a:extLst>
          </p:cNvPr>
          <p:cNvSpPr>
            <a:spLocks noChangeArrowheads="1"/>
          </p:cNvSpPr>
          <p:nvPr/>
        </p:nvSpPr>
        <p:spPr bwMode="auto">
          <a:xfrm>
            <a:off x="4483100" y="5153025"/>
            <a:ext cx="4508500" cy="481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36" name="Text Box 92">
            <a:extLst>
              <a:ext uri="{FF2B5EF4-FFF2-40B4-BE49-F238E27FC236}">
                <a16:creationId xmlns:a16="http://schemas.microsoft.com/office/drawing/2014/main" id="{2973772C-C465-4605-A7F9-00A41C7DC9DA}"/>
              </a:ext>
            </a:extLst>
          </p:cNvPr>
          <p:cNvSpPr txBox="1">
            <a:spLocks noChangeArrowheads="1"/>
          </p:cNvSpPr>
          <p:nvPr/>
        </p:nvSpPr>
        <p:spPr bwMode="auto">
          <a:xfrm>
            <a:off x="4362450" y="5151438"/>
            <a:ext cx="47291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CADENA DE TRANSPORTE DE ELECTRONES</a:t>
            </a:r>
          </a:p>
          <a:p>
            <a:pPr algn="ctr">
              <a:lnSpc>
                <a:spcPct val="80000"/>
              </a:lnSpc>
            </a:pPr>
            <a:r>
              <a:rPr lang="en-US" altLang="en-US" sz="1600" b="1">
                <a:latin typeface="Arial" panose="020B0604020202020204" pitchFamily="34" charset="0"/>
              </a:rPr>
              <a:t>(Fosforilación Oxidativa)</a:t>
            </a:r>
          </a:p>
        </p:txBody>
      </p:sp>
      <p:sp>
        <p:nvSpPr>
          <p:cNvPr id="37" name="Line 93">
            <a:extLst>
              <a:ext uri="{FF2B5EF4-FFF2-40B4-BE49-F238E27FC236}">
                <a16:creationId xmlns:a16="http://schemas.microsoft.com/office/drawing/2014/main" id="{8D709D0A-7399-47A0-AE12-6F5C348F09FA}"/>
              </a:ext>
            </a:extLst>
          </p:cNvPr>
          <p:cNvSpPr>
            <a:spLocks noChangeShapeType="1"/>
          </p:cNvSpPr>
          <p:nvPr/>
        </p:nvSpPr>
        <p:spPr bwMode="auto">
          <a:xfrm>
            <a:off x="4789488" y="56324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 name="Text Box 94">
            <a:extLst>
              <a:ext uri="{FF2B5EF4-FFF2-40B4-BE49-F238E27FC236}">
                <a16:creationId xmlns:a16="http://schemas.microsoft.com/office/drawing/2014/main" id="{0B637F1D-589C-465E-AD96-9A5EB04DD14A}"/>
              </a:ext>
            </a:extLst>
          </p:cNvPr>
          <p:cNvSpPr txBox="1">
            <a:spLocks noChangeArrowheads="1"/>
          </p:cNvSpPr>
          <p:nvPr/>
        </p:nvSpPr>
        <p:spPr bwMode="auto">
          <a:xfrm>
            <a:off x="4603750" y="5756275"/>
            <a:ext cx="450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O</a:t>
            </a:r>
            <a:r>
              <a:rPr lang="en-US" altLang="en-US" sz="1600" b="1" baseline="-25000">
                <a:latin typeface="Arial" panose="020B0604020202020204" pitchFamily="34" charset="0"/>
              </a:rPr>
              <a:t>2</a:t>
            </a:r>
          </a:p>
        </p:txBody>
      </p:sp>
      <p:sp>
        <p:nvSpPr>
          <p:cNvPr id="39" name="Line 99">
            <a:extLst>
              <a:ext uri="{FF2B5EF4-FFF2-40B4-BE49-F238E27FC236}">
                <a16:creationId xmlns:a16="http://schemas.microsoft.com/office/drawing/2014/main" id="{AC6CFEBC-545C-4C91-9D59-D1BD6F6FF4D5}"/>
              </a:ext>
            </a:extLst>
          </p:cNvPr>
          <p:cNvSpPr>
            <a:spLocks noChangeShapeType="1"/>
          </p:cNvSpPr>
          <p:nvPr/>
        </p:nvSpPr>
        <p:spPr bwMode="auto">
          <a:xfrm>
            <a:off x="5183188" y="56324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0" name="Text Box 100">
            <a:extLst>
              <a:ext uri="{FF2B5EF4-FFF2-40B4-BE49-F238E27FC236}">
                <a16:creationId xmlns:a16="http://schemas.microsoft.com/office/drawing/2014/main" id="{E9D21A6A-3B5F-4057-B293-DE3A55602967}"/>
              </a:ext>
            </a:extLst>
          </p:cNvPr>
          <p:cNvSpPr txBox="1">
            <a:spLocks noChangeArrowheads="1"/>
          </p:cNvSpPr>
          <p:nvPr/>
        </p:nvSpPr>
        <p:spPr bwMode="auto">
          <a:xfrm>
            <a:off x="4997450" y="5756275"/>
            <a:ext cx="450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H</a:t>
            </a:r>
            <a:r>
              <a:rPr lang="en-US" altLang="en-US" sz="1600" b="1" baseline="30000">
                <a:latin typeface="Arial" panose="020B0604020202020204" pitchFamily="34" charset="0"/>
              </a:rPr>
              <a:t>+</a:t>
            </a:r>
          </a:p>
        </p:txBody>
      </p:sp>
      <p:sp>
        <p:nvSpPr>
          <p:cNvPr id="41" name="Freeform 101">
            <a:extLst>
              <a:ext uri="{FF2B5EF4-FFF2-40B4-BE49-F238E27FC236}">
                <a16:creationId xmlns:a16="http://schemas.microsoft.com/office/drawing/2014/main" id="{EEFF6DEF-0F91-445C-BAA5-2E374F5472D0}"/>
              </a:ext>
            </a:extLst>
          </p:cNvPr>
          <p:cNvSpPr>
            <a:spLocks/>
          </p:cNvSpPr>
          <p:nvPr/>
        </p:nvSpPr>
        <p:spPr bwMode="auto">
          <a:xfrm flipV="1">
            <a:off x="4802188" y="6000750"/>
            <a:ext cx="377825" cy="188913"/>
          </a:xfrm>
          <a:custGeom>
            <a:avLst/>
            <a:gdLst>
              <a:gd name="T0" fmla="*/ 0 w 1677"/>
              <a:gd name="T1" fmla="*/ 2147483646 h 181"/>
              <a:gd name="T2" fmla="*/ 0 w 1677"/>
              <a:gd name="T3" fmla="*/ 0 h 181"/>
              <a:gd name="T4" fmla="*/ 2147483646 w 1677"/>
              <a:gd name="T5" fmla="*/ 0 h 181"/>
              <a:gd name="T6" fmla="*/ 2147483646 w 1677"/>
              <a:gd name="T7" fmla="*/ 2147483646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Line 102">
            <a:extLst>
              <a:ext uri="{FF2B5EF4-FFF2-40B4-BE49-F238E27FC236}">
                <a16:creationId xmlns:a16="http://schemas.microsoft.com/office/drawing/2014/main" id="{AD61A510-298E-42F8-8578-919F6F43FC5B}"/>
              </a:ext>
            </a:extLst>
          </p:cNvPr>
          <p:cNvSpPr>
            <a:spLocks noChangeShapeType="1"/>
          </p:cNvSpPr>
          <p:nvPr/>
        </p:nvSpPr>
        <p:spPr bwMode="auto">
          <a:xfrm>
            <a:off x="5003800" y="61976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3" name="Text Box 103">
            <a:extLst>
              <a:ext uri="{FF2B5EF4-FFF2-40B4-BE49-F238E27FC236}">
                <a16:creationId xmlns:a16="http://schemas.microsoft.com/office/drawing/2014/main" id="{FE359B42-AF2C-40D3-96E8-1161EFF2F308}"/>
              </a:ext>
            </a:extLst>
          </p:cNvPr>
          <p:cNvSpPr txBox="1">
            <a:spLocks noChangeArrowheads="1"/>
          </p:cNvSpPr>
          <p:nvPr/>
        </p:nvSpPr>
        <p:spPr bwMode="auto">
          <a:xfrm>
            <a:off x="4721225" y="6330950"/>
            <a:ext cx="6000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H</a:t>
            </a:r>
            <a:r>
              <a:rPr lang="en-US" altLang="en-US" sz="1600" b="1" baseline="-25000">
                <a:latin typeface="Arial" panose="020B0604020202020204" pitchFamily="34" charset="0"/>
              </a:rPr>
              <a:t>2</a:t>
            </a:r>
            <a:r>
              <a:rPr lang="en-US" altLang="en-US" sz="1600" b="1">
                <a:latin typeface="Arial" panose="020B0604020202020204" pitchFamily="34" charset="0"/>
              </a:rPr>
              <a:t>O</a:t>
            </a:r>
            <a:endParaRPr lang="en-US" altLang="en-US" sz="1600" b="1" baseline="-25000">
              <a:latin typeface="Arial" panose="020B0604020202020204" pitchFamily="34" charset="0"/>
            </a:endParaRPr>
          </a:p>
        </p:txBody>
      </p:sp>
      <p:sp>
        <p:nvSpPr>
          <p:cNvPr id="44" name="Line 104">
            <a:extLst>
              <a:ext uri="{FF2B5EF4-FFF2-40B4-BE49-F238E27FC236}">
                <a16:creationId xmlns:a16="http://schemas.microsoft.com/office/drawing/2014/main" id="{D909A84D-D1E8-4748-B32B-446BF0422031}"/>
              </a:ext>
            </a:extLst>
          </p:cNvPr>
          <p:cNvSpPr>
            <a:spLocks noChangeShapeType="1"/>
          </p:cNvSpPr>
          <p:nvPr/>
        </p:nvSpPr>
        <p:spPr bwMode="auto">
          <a:xfrm>
            <a:off x="6999288" y="56451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 name="Text Box 108">
            <a:extLst>
              <a:ext uri="{FF2B5EF4-FFF2-40B4-BE49-F238E27FC236}">
                <a16:creationId xmlns:a16="http://schemas.microsoft.com/office/drawing/2014/main" id="{93C2824A-8F1E-4B8B-816C-E98B5B99B6BA}"/>
              </a:ext>
            </a:extLst>
          </p:cNvPr>
          <p:cNvSpPr txBox="1">
            <a:spLocks noChangeArrowheads="1"/>
          </p:cNvSpPr>
          <p:nvPr/>
        </p:nvSpPr>
        <p:spPr bwMode="auto">
          <a:xfrm>
            <a:off x="6602413" y="5773738"/>
            <a:ext cx="8778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1600" b="1">
                <a:latin typeface="Arial" panose="020B0604020202020204" pitchFamily="34" charset="0"/>
              </a:rPr>
              <a:t>Forma:</a:t>
            </a:r>
          </a:p>
        </p:txBody>
      </p:sp>
      <p:sp>
        <p:nvSpPr>
          <p:cNvPr id="46" name="Rectangle 109">
            <a:extLst>
              <a:ext uri="{FF2B5EF4-FFF2-40B4-BE49-F238E27FC236}">
                <a16:creationId xmlns:a16="http://schemas.microsoft.com/office/drawing/2014/main" id="{E6573A1D-CD57-4201-A78C-DABD52870A25}"/>
              </a:ext>
            </a:extLst>
          </p:cNvPr>
          <p:cNvSpPr>
            <a:spLocks noChangeArrowheads="1"/>
          </p:cNvSpPr>
          <p:nvPr/>
        </p:nvSpPr>
        <p:spPr bwMode="auto">
          <a:xfrm>
            <a:off x="5776913" y="6029325"/>
            <a:ext cx="2822575" cy="481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PR" altLang="en-US" sz="1200" b="1" i="1">
              <a:latin typeface="Times New Roman" panose="02020603050405020304" pitchFamily="18" charset="0"/>
            </a:endParaRPr>
          </a:p>
        </p:txBody>
      </p:sp>
      <p:sp>
        <p:nvSpPr>
          <p:cNvPr id="47" name="Text Box 110">
            <a:extLst>
              <a:ext uri="{FF2B5EF4-FFF2-40B4-BE49-F238E27FC236}">
                <a16:creationId xmlns:a16="http://schemas.microsoft.com/office/drawing/2014/main" id="{AE7F60CD-64CA-45C8-A64F-BE6605BFFF7A}"/>
              </a:ext>
            </a:extLst>
          </p:cNvPr>
          <p:cNvSpPr txBox="1">
            <a:spLocks noChangeArrowheads="1"/>
          </p:cNvSpPr>
          <p:nvPr/>
        </p:nvSpPr>
        <p:spPr bwMode="auto">
          <a:xfrm>
            <a:off x="5692775" y="6040438"/>
            <a:ext cx="3009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lnSpc>
                <a:spcPct val="80000"/>
              </a:lnSpc>
              <a:buFont typeface="Wingdings" panose="05000000000000000000" pitchFamily="2" charset="2"/>
              <a:buBlip>
                <a:blip r:embed="rId2"/>
              </a:buBlip>
            </a:pPr>
            <a:r>
              <a:rPr lang="en-US" altLang="en-US" sz="1600" b="1" dirty="0">
                <a:latin typeface="Arial" panose="020B0604020202020204" pitchFamily="34" charset="0"/>
              </a:rPr>
              <a:t> 33 moles ATP (</a:t>
            </a:r>
            <a:r>
              <a:rPr lang="en-US" altLang="en-US" sz="1600" b="1" dirty="0" err="1">
                <a:latin typeface="Arial" panose="020B0604020202020204" pitchFamily="34" charset="0"/>
              </a:rPr>
              <a:t>Glucosa</a:t>
            </a:r>
            <a:r>
              <a:rPr lang="en-US" altLang="en-US" sz="1600" b="1" dirty="0">
                <a:latin typeface="Arial" panose="020B0604020202020204" pitchFamily="34" charset="0"/>
              </a:rPr>
              <a:t>) </a:t>
            </a:r>
          </a:p>
          <a:p>
            <a:pPr algn="l">
              <a:lnSpc>
                <a:spcPct val="80000"/>
              </a:lnSpc>
              <a:buFont typeface="Wingdings" panose="05000000000000000000" pitchFamily="2" charset="2"/>
              <a:buBlip>
                <a:blip r:embed="rId2"/>
              </a:buBlip>
            </a:pPr>
            <a:r>
              <a:rPr lang="en-US" altLang="en-US" sz="1600" b="1" dirty="0">
                <a:latin typeface="Arial" panose="020B0604020202020204" pitchFamily="34" charset="0"/>
              </a:rPr>
              <a:t> 34 moles ATP (</a:t>
            </a:r>
            <a:r>
              <a:rPr lang="en-US" altLang="en-US" sz="1600" b="1" dirty="0" err="1">
                <a:latin typeface="Arial" panose="020B0604020202020204" pitchFamily="34" charset="0"/>
              </a:rPr>
              <a:t>Glucógeno</a:t>
            </a:r>
            <a:r>
              <a:rPr lang="en-US" altLang="en-US" sz="1600" b="1" dirty="0">
                <a:latin typeface="Arial" panose="020B0604020202020204" pitchFamily="34" charset="0"/>
              </a:rPr>
              <a:t>)</a:t>
            </a:r>
          </a:p>
        </p:txBody>
      </p:sp>
      <p:sp>
        <p:nvSpPr>
          <p:cNvPr id="48" name="Title 1">
            <a:extLst>
              <a:ext uri="{FF2B5EF4-FFF2-40B4-BE49-F238E27FC236}">
                <a16:creationId xmlns:a16="http://schemas.microsoft.com/office/drawing/2014/main" id="{679648E8-2440-4DA1-B2AE-B9ED3230A417}"/>
              </a:ext>
            </a:extLst>
          </p:cNvPr>
          <p:cNvSpPr>
            <a:spLocks/>
          </p:cNvSpPr>
          <p:nvPr/>
        </p:nvSpPr>
        <p:spPr bwMode="auto">
          <a:xfrm>
            <a:off x="1492566" y="647695"/>
            <a:ext cx="5681029" cy="219869"/>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1600" dirty="0">
                <a:solidFill>
                  <a:srgbClr val="484876"/>
                </a:solidFill>
                <a:effectLst>
                  <a:outerShdw blurRad="38100" dist="38100" dir="2700000" algn="tl">
                    <a:srgbClr val="C0C0C0"/>
                  </a:outerShdw>
                </a:effectLst>
                <a:latin typeface="Arial Black" pitchFamily="34" charset="0"/>
                <a:cs typeface="Arial" charset="0"/>
              </a:rPr>
              <a:t>SISTEMA OXIDATIVO </a:t>
            </a:r>
            <a:r>
              <a:rPr lang="es-PR" altLang="es-PR" sz="1600" i="1" dirty="0">
                <a:solidFill>
                  <a:srgbClr val="484876"/>
                </a:solidFill>
                <a:effectLst>
                  <a:outerShdw blurRad="38100" dist="38100" dir="2700000" algn="tl">
                    <a:srgbClr val="C0C0C0"/>
                  </a:outerShdw>
                </a:effectLst>
                <a:latin typeface="Arial Black" pitchFamily="34" charset="0"/>
                <a:cs typeface="Arial" charset="0"/>
              </a:rPr>
              <a:t>(METABOLISMO AERÓBICO)</a:t>
            </a:r>
          </a:p>
        </p:txBody>
      </p:sp>
    </p:spTree>
    <p:extLst>
      <p:ext uri="{BB962C8B-B14F-4D97-AF65-F5344CB8AC3E}">
        <p14:creationId xmlns:p14="http://schemas.microsoft.com/office/powerpoint/2010/main" val="31986770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a16="http://schemas.microsoft.com/office/drawing/2014/main" id="{B85F47EE-9A4D-4911-BE8E-5DEE831E072E}"/>
              </a:ext>
            </a:extLst>
          </p:cNvPr>
          <p:cNvSpPr txBox="1">
            <a:spLocks noChangeArrowheads="1"/>
          </p:cNvSpPr>
          <p:nvPr/>
        </p:nvSpPr>
        <p:spPr bwMode="auto">
          <a:xfrm>
            <a:off x="190500" y="673471"/>
            <a:ext cx="8763000" cy="73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ts val="1600"/>
              </a:lnSpc>
              <a:spcBef>
                <a:spcPct val="50000"/>
              </a:spcBef>
            </a:pPr>
            <a:r>
              <a:rPr lang="en-US" altLang="en-US" sz="2600" b="1" dirty="0">
                <a:solidFill>
                  <a:srgbClr val="484876"/>
                </a:solidFill>
                <a:effectLst>
                  <a:outerShdw blurRad="38100" dist="38100" dir="2700000" algn="tl">
                    <a:srgbClr val="000000">
                      <a:alpha val="43137"/>
                    </a:srgbClr>
                  </a:outerShdw>
                </a:effectLst>
                <a:latin typeface="Arial Black" panose="020B0A04020102020204" pitchFamily="34" charset="0"/>
              </a:rPr>
              <a:t>GLUCÓLISIS AERÓBICA Y LA </a:t>
            </a:r>
          </a:p>
          <a:p>
            <a:pPr algn="ctr">
              <a:lnSpc>
                <a:spcPts val="1600"/>
              </a:lnSpc>
              <a:spcBef>
                <a:spcPct val="50000"/>
              </a:spcBef>
            </a:pPr>
            <a:r>
              <a:rPr lang="en-US" altLang="en-US" sz="2600" b="1" dirty="0">
                <a:solidFill>
                  <a:srgbClr val="484876"/>
                </a:solidFill>
                <a:effectLst>
                  <a:outerShdw blurRad="38100" dist="38100" dir="2700000" algn="tl">
                    <a:srgbClr val="000000">
                      <a:alpha val="43137"/>
                    </a:srgbClr>
                  </a:outerShdw>
                </a:effectLst>
                <a:latin typeface="Arial Black" panose="020B0A04020102020204" pitchFamily="34" charset="0"/>
              </a:rPr>
              <a:t>CADENA DE TRANSPORTE DE ELECTRÓNES</a:t>
            </a:r>
          </a:p>
        </p:txBody>
      </p:sp>
      <p:pic>
        <p:nvPicPr>
          <p:cNvPr id="26631" name="Picture 7">
            <a:extLst>
              <a:ext uri="{FF2B5EF4-FFF2-40B4-BE49-F238E27FC236}">
                <a16:creationId xmlns:a16="http://schemas.microsoft.com/office/drawing/2014/main" id="{50630531-16EF-4692-8980-AD541DACE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327150"/>
            <a:ext cx="7583488"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left)">
                                      <p:cBhvr>
                                        <p:cTn id="7" dur="500"/>
                                        <p:tgtEl>
                                          <p:spTgt spid="2662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6631"/>
                                        </p:tgtEl>
                                        <p:attrNameLst>
                                          <p:attrName>style.visibility</p:attrName>
                                        </p:attrNameLst>
                                      </p:cBhvr>
                                      <p:to>
                                        <p:strVal val="visible"/>
                                      </p:to>
                                    </p:set>
                                    <p:anim calcmode="lin" valueType="num">
                                      <p:cBhvr>
                                        <p:cTn id="11" dur="500" fill="hold"/>
                                        <p:tgtEl>
                                          <p:spTgt spid="26631"/>
                                        </p:tgtEl>
                                        <p:attrNameLst>
                                          <p:attrName>ppt_w</p:attrName>
                                        </p:attrNameLst>
                                      </p:cBhvr>
                                      <p:tavLst>
                                        <p:tav tm="0">
                                          <p:val>
                                            <p:fltVal val="0"/>
                                          </p:val>
                                        </p:tav>
                                        <p:tav tm="100000">
                                          <p:val>
                                            <p:strVal val="#ppt_w"/>
                                          </p:val>
                                        </p:tav>
                                      </p:tavLst>
                                    </p:anim>
                                    <p:anim calcmode="lin" valueType="num">
                                      <p:cBhvr>
                                        <p:cTn id="12" dur="500" fill="hold"/>
                                        <p:tgtEl>
                                          <p:spTgt spid="26631"/>
                                        </p:tgtEl>
                                        <p:attrNameLst>
                                          <p:attrName>ppt_h</p:attrName>
                                        </p:attrNameLst>
                                      </p:cBhvr>
                                      <p:tavLst>
                                        <p:tav tm="0">
                                          <p:val>
                                            <p:fltVal val="0"/>
                                          </p:val>
                                        </p:tav>
                                        <p:tav tm="100000">
                                          <p:val>
                                            <p:strVal val="#ppt_h"/>
                                          </p:val>
                                        </p:tav>
                                      </p:tavLst>
                                    </p:anim>
                                    <p:anim calcmode="lin" valueType="num">
                                      <p:cBhvr>
                                        <p:cTn id="13" dur="500" fill="hold"/>
                                        <p:tgtEl>
                                          <p:spTgt spid="26631"/>
                                        </p:tgtEl>
                                        <p:attrNameLst>
                                          <p:attrName>ppt_x</p:attrName>
                                        </p:attrNameLst>
                                      </p:cBhvr>
                                      <p:tavLst>
                                        <p:tav tm="0">
                                          <p:val>
                                            <p:fltVal val="0.5"/>
                                          </p:val>
                                        </p:tav>
                                        <p:tav tm="100000">
                                          <p:val>
                                            <p:strVal val="#ppt_x"/>
                                          </p:val>
                                        </p:tav>
                                      </p:tavLst>
                                    </p:anim>
                                    <p:anim calcmode="lin" valueType="num">
                                      <p:cBhvr>
                                        <p:cTn id="14" dur="500" fill="hold"/>
                                        <p:tgtEl>
                                          <p:spTgt spid="266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3">
            <a:extLst>
              <a:ext uri="{FF2B5EF4-FFF2-40B4-BE49-F238E27FC236}">
                <a16:creationId xmlns:a16="http://schemas.microsoft.com/office/drawing/2014/main" id="{05EDC225-C3BF-4111-B52E-0EDE1C5D48BE}"/>
              </a:ext>
            </a:extLst>
          </p:cNvPr>
          <p:cNvSpPr txBox="1">
            <a:spLocks noChangeArrowheads="1"/>
          </p:cNvSpPr>
          <p:nvPr/>
        </p:nvSpPr>
        <p:spPr bwMode="auto">
          <a:xfrm>
            <a:off x="467544" y="2415298"/>
            <a:ext cx="3024336" cy="2336024"/>
          </a:xfrm>
          <a:prstGeom prst="rect">
            <a:avLst/>
          </a:prstGeom>
          <a:noFill/>
          <a:ln w="9525">
            <a:noFill/>
            <a:miter lim="800000"/>
            <a:headEnd/>
            <a:tailEnd/>
          </a:ln>
        </p:spPr>
        <p:txBody>
          <a:bodyPr wrap="square">
            <a:spAutoFit/>
          </a:bodyPr>
          <a:lstStyle/>
          <a:p>
            <a:pPr algn="ctr" eaLnBrk="0" hangingPunct="0">
              <a:lnSpc>
                <a:spcPct val="90000"/>
              </a:lnSpc>
              <a:spcBef>
                <a:spcPct val="50000"/>
              </a:spcBef>
              <a:defRPr/>
            </a:pPr>
            <a:r>
              <a:rPr lang="en-US" sz="5400" dirty="0">
                <a:solidFill>
                  <a:srgbClr val="484876"/>
                </a:solidFill>
                <a:effectLst>
                  <a:outerShdw blurRad="38100" dist="38100" dir="2700000" algn="tl">
                    <a:srgbClr val="C0C0C0"/>
                  </a:outerShdw>
                </a:effectLst>
                <a:latin typeface="Arial Black" pitchFamily="34" charset="0"/>
              </a:rPr>
              <a:t>CICLO DE KREBS</a:t>
            </a:r>
            <a:endParaRPr lang="en-US" sz="4400" dirty="0">
              <a:solidFill>
                <a:srgbClr val="484876"/>
              </a:solidFill>
              <a:effectLst>
                <a:outerShdw blurRad="38100" dist="38100" dir="2700000" algn="tl">
                  <a:srgbClr val="C0C0C0"/>
                </a:outerShdw>
              </a:effectLst>
              <a:latin typeface="Arial Black" pitchFamily="34" charset="0"/>
            </a:endParaRPr>
          </a:p>
        </p:txBody>
      </p:sp>
      <p:pic>
        <p:nvPicPr>
          <p:cNvPr id="81926" name="Picture 6">
            <a:extLst>
              <a:ext uri="{FF2B5EF4-FFF2-40B4-BE49-F238E27FC236}">
                <a16:creationId xmlns:a16="http://schemas.microsoft.com/office/drawing/2014/main" id="{59DFB656-CB53-4187-B6B5-F2403DEE0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764704"/>
            <a:ext cx="4248150"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wipe(left)">
                                      <p:cBhvr>
                                        <p:cTn id="7" dur="500"/>
                                        <p:tgtEl>
                                          <p:spTgt spid="81923"/>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81926"/>
                                        </p:tgtEl>
                                        <p:attrNameLst>
                                          <p:attrName>style.visibility</p:attrName>
                                        </p:attrNameLst>
                                      </p:cBhvr>
                                      <p:to>
                                        <p:strVal val="visible"/>
                                      </p:to>
                                    </p:set>
                                    <p:anim calcmode="lin" valueType="num">
                                      <p:cBhvr>
                                        <p:cTn id="11" dur="500" fill="hold"/>
                                        <p:tgtEl>
                                          <p:spTgt spid="81926"/>
                                        </p:tgtEl>
                                        <p:attrNameLst>
                                          <p:attrName>ppt_w</p:attrName>
                                        </p:attrNameLst>
                                      </p:cBhvr>
                                      <p:tavLst>
                                        <p:tav tm="0">
                                          <p:val>
                                            <p:fltVal val="0"/>
                                          </p:val>
                                        </p:tav>
                                        <p:tav tm="100000">
                                          <p:val>
                                            <p:strVal val="#ppt_w"/>
                                          </p:val>
                                        </p:tav>
                                      </p:tavLst>
                                    </p:anim>
                                    <p:anim calcmode="lin" valueType="num">
                                      <p:cBhvr>
                                        <p:cTn id="12" dur="500" fill="hold"/>
                                        <p:tgtEl>
                                          <p:spTgt spid="81926"/>
                                        </p:tgtEl>
                                        <p:attrNameLst>
                                          <p:attrName>ppt_h</p:attrName>
                                        </p:attrNameLst>
                                      </p:cBhvr>
                                      <p:tavLst>
                                        <p:tav tm="0">
                                          <p:val>
                                            <p:fltVal val="0"/>
                                          </p:val>
                                        </p:tav>
                                        <p:tav tm="100000">
                                          <p:val>
                                            <p:strVal val="#ppt_h"/>
                                          </p:val>
                                        </p:tav>
                                      </p:tavLst>
                                    </p:anim>
                                    <p:anim calcmode="lin" valueType="num">
                                      <p:cBhvr>
                                        <p:cTn id="13" dur="500" fill="hold"/>
                                        <p:tgtEl>
                                          <p:spTgt spid="81926"/>
                                        </p:tgtEl>
                                        <p:attrNameLst>
                                          <p:attrName>ppt_x</p:attrName>
                                        </p:attrNameLst>
                                      </p:cBhvr>
                                      <p:tavLst>
                                        <p:tav tm="0">
                                          <p:val>
                                            <p:fltVal val="0.5"/>
                                          </p:val>
                                        </p:tav>
                                        <p:tav tm="100000">
                                          <p:val>
                                            <p:strVal val="#ppt_x"/>
                                          </p:val>
                                        </p:tav>
                                      </p:tavLst>
                                    </p:anim>
                                    <p:anim calcmode="lin" valueType="num">
                                      <p:cBhvr>
                                        <p:cTn id="14" dur="500" fill="hold"/>
                                        <p:tgtEl>
                                          <p:spTgt spid="81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102B375-BD75-4DAD-946E-275D7159F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2713"/>
            <a:ext cx="547211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9511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A067F41-B64C-4364-B770-1B7FCE82D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0"/>
            <a:ext cx="6510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5828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1AFEB-9C7C-49B5-A4C2-23262C604E19}"/>
              </a:ext>
            </a:extLst>
          </p:cNvPr>
          <p:cNvSpPr/>
          <p:nvPr/>
        </p:nvSpPr>
        <p:spPr>
          <a:xfrm>
            <a:off x="0" y="-908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6F2082-84E6-4ED4-BBB4-9AC405588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88" y="73025"/>
            <a:ext cx="6705600"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2045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11717D1-3AF3-43AA-BF08-92E4A59F2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00274"/>
            <a:ext cx="89916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F79FE28-2A25-4BB1-98C2-294A61F93CA2}"/>
              </a:ext>
            </a:extLst>
          </p:cNvPr>
          <p:cNvSpPr>
            <a:spLocks/>
          </p:cNvSpPr>
          <p:nvPr/>
        </p:nvSpPr>
        <p:spPr bwMode="auto">
          <a:xfrm>
            <a:off x="0" y="820762"/>
            <a:ext cx="9144000" cy="81915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CADENA DE TRANSPORTE ELECTRÓNCO</a:t>
            </a:r>
          </a:p>
          <a:p>
            <a:pPr algn="ctr">
              <a:defRPr/>
            </a:pPr>
            <a:r>
              <a:rPr lang="es-PR" altLang="es-PR" sz="2800" i="1" dirty="0">
                <a:solidFill>
                  <a:srgbClr val="484876"/>
                </a:solidFill>
                <a:effectLst>
                  <a:outerShdw blurRad="38100" dist="38100" dir="2700000" algn="tl">
                    <a:srgbClr val="C0C0C0"/>
                  </a:outerShdw>
                </a:effectLst>
                <a:latin typeface="Arial Black" pitchFamily="34" charset="0"/>
                <a:cs typeface="Arial" charset="0"/>
              </a:rPr>
              <a:t>(FOSFORILACIÓN OXIDATIVA)</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a:extLst>
              <a:ext uri="{FF2B5EF4-FFF2-40B4-BE49-F238E27FC236}">
                <a16:creationId xmlns:a16="http://schemas.microsoft.com/office/drawing/2014/main" id="{C8B676BD-05D2-439C-B5C2-E3779665CACF}"/>
              </a:ext>
            </a:extLst>
          </p:cNvPr>
          <p:cNvSpPr txBox="1">
            <a:spLocks noChangeArrowheads="1"/>
          </p:cNvSpPr>
          <p:nvPr/>
        </p:nvSpPr>
        <p:spPr bwMode="auto">
          <a:xfrm>
            <a:off x="622300" y="567531"/>
            <a:ext cx="8001000" cy="557213"/>
          </a:xfrm>
          <a:prstGeom prst="rect">
            <a:avLst/>
          </a:prstGeom>
          <a:noFill/>
          <a:ln w="9525">
            <a:noFill/>
            <a:miter lim="800000"/>
            <a:headEnd/>
            <a:tailEnd/>
          </a:ln>
        </p:spPr>
        <p:txBody>
          <a:bodyPr>
            <a:spAutoFit/>
          </a:bodyPr>
          <a:lstStyle/>
          <a:p>
            <a:pPr algn="ctr" eaLnBrk="0" hangingPunct="0">
              <a:lnSpc>
                <a:spcPct val="90000"/>
              </a:lnSpc>
              <a:spcBef>
                <a:spcPct val="50000"/>
              </a:spcBef>
              <a:defRPr/>
            </a:pPr>
            <a:r>
              <a:rPr lang="en-US" sz="3400" dirty="0">
                <a:effectLst>
                  <a:outerShdw blurRad="38100" dist="38100" dir="2700000" algn="tl">
                    <a:srgbClr val="C0C0C0"/>
                  </a:outerShdw>
                </a:effectLst>
                <a:latin typeface="Arial Black" pitchFamily="34" charset="0"/>
              </a:rPr>
              <a:t>FOSFORILACIÓN OXIDATIVA:</a:t>
            </a:r>
            <a:endParaRPr lang="en-US" sz="2400" dirty="0">
              <a:effectLst>
                <a:outerShdw blurRad="38100" dist="38100" dir="2700000" algn="tl">
                  <a:srgbClr val="C0C0C0"/>
                </a:outerShdw>
              </a:effectLst>
              <a:latin typeface="Arial Black" pitchFamily="34" charset="0"/>
            </a:endParaRPr>
          </a:p>
        </p:txBody>
      </p:sp>
      <p:grpSp>
        <p:nvGrpSpPr>
          <p:cNvPr id="2" name="Group 6">
            <a:extLst>
              <a:ext uri="{FF2B5EF4-FFF2-40B4-BE49-F238E27FC236}">
                <a16:creationId xmlns:a16="http://schemas.microsoft.com/office/drawing/2014/main" id="{C63447FD-73F3-46E0-B8FA-29847C29432F}"/>
              </a:ext>
            </a:extLst>
          </p:cNvPr>
          <p:cNvGrpSpPr>
            <a:grpSpLocks/>
          </p:cNvGrpSpPr>
          <p:nvPr/>
        </p:nvGrpSpPr>
        <p:grpSpPr bwMode="auto">
          <a:xfrm>
            <a:off x="1054100" y="1146175"/>
            <a:ext cx="6994525" cy="5180013"/>
            <a:chOff x="664" y="738"/>
            <a:chExt cx="4406" cy="3263"/>
          </a:xfrm>
        </p:grpSpPr>
        <p:pic>
          <p:nvPicPr>
            <p:cNvPr id="444420" name="Picture 4" descr="fig4">
              <a:extLst>
                <a:ext uri="{FF2B5EF4-FFF2-40B4-BE49-F238E27FC236}">
                  <a16:creationId xmlns:a16="http://schemas.microsoft.com/office/drawing/2014/main" id="{206F54C2-FDB9-4380-844F-8DA33AE7A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78" t="5600" r="4178" b="5600"/>
            <a:stretch>
              <a:fillRect/>
            </a:stretch>
          </p:blipFill>
          <p:spPr bwMode="auto">
            <a:xfrm>
              <a:off x="664" y="738"/>
              <a:ext cx="4406" cy="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1" name="Text Box 5">
              <a:extLst>
                <a:ext uri="{FF2B5EF4-FFF2-40B4-BE49-F238E27FC236}">
                  <a16:creationId xmlns:a16="http://schemas.microsoft.com/office/drawing/2014/main" id="{42B6AE74-6CA0-4A62-BF2D-AD6F84B1157D}"/>
                </a:ext>
              </a:extLst>
            </p:cNvPr>
            <p:cNvSpPr txBox="1">
              <a:spLocks noChangeArrowheads="1"/>
            </p:cNvSpPr>
            <p:nvPr/>
          </p:nvSpPr>
          <p:spPr bwMode="auto">
            <a:xfrm>
              <a:off x="4506" y="3723"/>
              <a:ext cx="1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l"/>
              <a:r>
                <a:rPr lang="en-US" altLang="en-US">
                  <a:latin typeface="Times New Roman" panose="02020603050405020304" pitchFamily="18" charset="0"/>
                </a:rPr>
                <a:t>¯</a:t>
              </a:r>
              <a:endParaRPr lang="en-US" altLang="en-US" sz="2400">
                <a:latin typeface="Times New Roman" panose="02020603050405020304" pitchFamily="18" charset="0"/>
              </a:endParaRPr>
            </a:p>
          </p:txBody>
        </p:sp>
      </p:grpSp>
    </p:spTree>
    <p:extLst>
      <p:ext uri="{BB962C8B-B14F-4D97-AF65-F5344CB8AC3E}">
        <p14:creationId xmlns:p14="http://schemas.microsoft.com/office/powerpoint/2010/main" val="3768015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left)">
                                      <p:cBhvr>
                                        <p:cTn id="7" dur="500"/>
                                        <p:tgtEl>
                                          <p:spTgt spid="3174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ppt_x</p:attrName>
                                        </p:attrNameLst>
                                      </p:cBhvr>
                                      <p:tavLst>
                                        <p:tav tm="0">
                                          <p:val>
                                            <p:fltVal val="0.5"/>
                                          </p:val>
                                        </p:tav>
                                        <p:tav tm="100000">
                                          <p:val>
                                            <p:strVal val="#ppt_x"/>
                                          </p:val>
                                        </p:tav>
                                      </p:tavLst>
                                    </p:anim>
                                    <p:anim calcmode="lin" valueType="num">
                                      <p:cBhvr>
                                        <p:cTn id="1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9487044-5D59-4842-8ED2-6E4D1D717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06017"/>
            <a:ext cx="91440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F314DEFD-9E28-42C6-98EF-C172743657A2}"/>
              </a:ext>
            </a:extLst>
          </p:cNvPr>
          <p:cNvSpPr>
            <a:spLocks/>
          </p:cNvSpPr>
          <p:nvPr/>
        </p:nvSpPr>
        <p:spPr bwMode="auto">
          <a:xfrm>
            <a:off x="0" y="1405855"/>
            <a:ext cx="9144000" cy="819150"/>
          </a:xfrm>
          <a:prstGeom prst="rect">
            <a:avLst/>
          </a:prstGeom>
          <a:noFill/>
          <a:ln>
            <a:noFill/>
          </a:ln>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defRPr/>
            </a:pPr>
            <a:r>
              <a:rPr lang="es-PR" altLang="es-PR" sz="2800" dirty="0">
                <a:solidFill>
                  <a:srgbClr val="484876"/>
                </a:solidFill>
                <a:effectLst>
                  <a:outerShdw blurRad="38100" dist="38100" dir="2700000" algn="tl">
                    <a:srgbClr val="C0C0C0"/>
                  </a:outerShdw>
                </a:effectLst>
                <a:latin typeface="Arial Black" pitchFamily="34" charset="0"/>
                <a:cs typeface="Arial" charset="0"/>
              </a:rPr>
              <a:t>CADENA DE TRANSPORTE ELECTRÓNCO</a:t>
            </a:r>
          </a:p>
          <a:p>
            <a:pPr algn="ctr">
              <a:defRPr/>
            </a:pPr>
            <a:r>
              <a:rPr lang="es-PR" altLang="es-PR" sz="2800" i="1" dirty="0">
                <a:solidFill>
                  <a:srgbClr val="484876"/>
                </a:solidFill>
                <a:effectLst>
                  <a:outerShdw blurRad="38100" dist="38100" dir="2700000" algn="tl">
                    <a:srgbClr val="C0C0C0"/>
                  </a:outerShdw>
                </a:effectLst>
                <a:latin typeface="Arial Black" pitchFamily="34" charset="0"/>
                <a:cs typeface="Arial" charset="0"/>
              </a:rPr>
              <a:t>(FOSFORILACIÓN OXIDATIVA)</a:t>
            </a:r>
          </a:p>
        </p:txBody>
      </p:sp>
    </p:spTree>
    <p:extLst>
      <p:ext uri="{BB962C8B-B14F-4D97-AF65-F5344CB8AC3E}">
        <p14:creationId xmlns:p14="http://schemas.microsoft.com/office/powerpoint/2010/main" val="3444548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0"/>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INCLUDEPPT" val="True"/>
  <p:tag name="REALTIMEBACKUP" val="False"/>
  <p:tag name="CHARTSCALE" val="True"/>
  <p:tag name="FIBINCLUDEOTHER" val="True"/>
  <p:tag name="PRRESPONSE3" val="8"/>
  <p:tag name="PRRESPONSE7" val="4"/>
  <p:tag name="SHOWFLASHWARNING" val="True"/>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RESETCHARTS" val="True"/>
  <p:tag name="CORRECTPOINTVALUE" val="1"/>
  <p:tag name="AUTOADJUSTPARTRANGE" val="True"/>
  <p:tag name="FIBDISPLAYKEYWORDS" val="True"/>
  <p:tag name="PRRESPONSE5" val="6"/>
  <p:tag name="PRRESPONSE10" val="1"/>
  <p:tag name="USESECONDARYMONITOR" val="True"/>
  <p:tag name="COUNTDOWNSTYLE" val="-1"/>
  <p:tag name="ALLOWDUPLICATES" val="False"/>
  <p:tag name="STDCHART" val="1"/>
  <p:tag name="MAXRESPONDERS" val="20"/>
  <p:tag name="CUSTOMGRIDBACKCOLOR" val="-2830136"/>
  <p:tag name="DISPLAYDEVICENUMBER" val="True"/>
  <p:tag name="POLLINGCYCLE" val="2"/>
  <p:tag name="ALLOWUSERFEEDBACK" val="True"/>
  <p:tag name="ADVANCEDSETTINGSVIEW" val="False"/>
  <p:tag name="PRRESPONSE2" val="9"/>
  <p:tag name="PRRESPONSE9" val="2"/>
  <p:tag name="SAVECSVWITHSESSION" val="True"/>
  <p:tag name="COUNTDOWNSECONDS" val="10"/>
  <p:tag name="REVIEWONLY" val="False"/>
  <p:tag name="BUBBLENAMEVISIBLE" val="True"/>
  <p:tag name="CUSTOMCELLBACKCOLOR3" val="-268652"/>
  <p:tag name="GRIDPOSITION" val="1"/>
  <p:tag name="INCORRECTPOINTVALUE" val="0"/>
  <p:tag name="FIBNUMRESULTS" val="5"/>
  <p:tag name="PRRESPONSE8" val="3"/>
  <p:tag name="CSVFORMAT" val="0"/>
  <p:tag name="CHARTVALUEFORMAT" val="0%"/>
  <p:tag name="PARTICIPANTSINLEADERBOARD" val="20"/>
  <p:tag name="USESCHEMECOLORS" val="True"/>
  <p:tag name="INCLUDENONRESPONDERS" val="False"/>
  <p:tag name="FIBDISPLAYRESULTS" val="True"/>
  <p:tag name="ALWAYSOPENPOLL" val="False"/>
  <p:tag name="RESPCOUNTERFORMAT" val="0"/>
  <p:tag name="RACEANIMATIONSPEED" val="3"/>
  <p:tag name="GRIDOPACITY" val="90"/>
  <p:tag name="REALTIMEBACKUPPATH" val="(None)"/>
  <p:tag name="PRRESPONSE6" val="5"/>
  <p:tag name="NUMRESPONSES" val="1"/>
  <p:tag name="DEFAULTNUMTEAMS" val="5"/>
  <p:tag name="MULTIRESPDIVISOR" val="1"/>
  <p:tag name="TPVERSION" val="2008"/>
  <p:tag name="RACEENDPOINTS" val="100"/>
  <p:tag name="CHARTCOLORS" val="0"/>
  <p:tag name="POWERPOINTVERSION" val="14.0"/>
  <p:tag name="CUSTOMCELLBACKCOLOR2" val="-13395457"/>
  <p:tag name="PRRESPONSE4" val="7"/>
  <p:tag name="GRIDROTATIONINTERVAL" val="2"/>
  <p:tag name="AUTOADVANCE" val="False"/>
  <p:tag name="ANSWERNOWTEXT" val="Answer Now"/>
  <p:tag name="BUBBLEGROUPING" val="3"/>
  <p:tag name="PRRESPONSE1" val="10"/>
  <p:tag name="ZEROBASED" val="False"/>
  <p:tag name="DELIMITERS" val="3.1"/>
  <p:tag name="TPFULLVERSION" val="4.2.4.101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26227</TotalTime>
  <Words>4076</Words>
  <Application>Microsoft Office PowerPoint</Application>
  <PresentationFormat>On-screen Show (4:3)</PresentationFormat>
  <Paragraphs>1084</Paragraphs>
  <Slides>110</Slides>
  <Notes>71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110</vt:i4>
      </vt:variant>
    </vt:vector>
  </HeadingPairs>
  <TitlesOfParts>
    <vt:vector size="121" baseType="lpstr">
      <vt:lpstr>Arial</vt:lpstr>
      <vt:lpstr>Arial Black</vt:lpstr>
      <vt:lpstr>Calibri</vt:lpstr>
      <vt:lpstr>Georgia</vt:lpstr>
      <vt:lpstr>Tahoma</vt:lpstr>
      <vt:lpstr>Times New Roman</vt:lpstr>
      <vt:lpstr>Trebuchet MS</vt:lpstr>
      <vt:lpstr>Verdana</vt:lpstr>
      <vt:lpstr>Wingdings</vt:lpstr>
      <vt:lpstr>Wingdings 2</vt:lpstr>
      <vt:lpstr>Urban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TERMODINÁMICA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Bioquímica del Ejercicio</dc:title>
  <dc:creator>Valued Acer Customer</dc:creator>
  <cp:lastModifiedBy>Edgar Lopategui Corsino</cp:lastModifiedBy>
  <cp:revision>2822</cp:revision>
  <cp:lastPrinted>2012-03-26T19:37:01Z</cp:lastPrinted>
  <dcterms:created xsi:type="dcterms:W3CDTF">2012-03-25T21:01:47Z</dcterms:created>
  <dcterms:modified xsi:type="dcterms:W3CDTF">2023-02-15T16:23:51Z</dcterms:modified>
</cp:coreProperties>
</file>