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256" r:id="rId2"/>
    <p:sldId id="859" r:id="rId3"/>
    <p:sldId id="960" r:id="rId4"/>
    <p:sldId id="987" r:id="rId5"/>
    <p:sldId id="988" r:id="rId6"/>
    <p:sldId id="924" r:id="rId7"/>
    <p:sldId id="928" r:id="rId8"/>
    <p:sldId id="883" r:id="rId9"/>
    <p:sldId id="884" r:id="rId10"/>
    <p:sldId id="885" r:id="rId11"/>
    <p:sldId id="985" r:id="rId12"/>
    <p:sldId id="465" r:id="rId13"/>
    <p:sldId id="976" r:id="rId14"/>
    <p:sldId id="986" r:id="rId15"/>
    <p:sldId id="881" r:id="rId16"/>
    <p:sldId id="990" r:id="rId17"/>
    <p:sldId id="991" r:id="rId18"/>
    <p:sldId id="886" r:id="rId19"/>
    <p:sldId id="977" r:id="rId20"/>
    <p:sldId id="978" r:id="rId21"/>
    <p:sldId id="508" r:id="rId22"/>
    <p:sldId id="983" r:id="rId23"/>
    <p:sldId id="982" r:id="rId24"/>
    <p:sldId id="975" r:id="rId25"/>
    <p:sldId id="984" r:id="rId26"/>
    <p:sldId id="889" r:id="rId27"/>
    <p:sldId id="890" r:id="rId28"/>
    <p:sldId id="891" r:id="rId29"/>
    <p:sldId id="981" r:id="rId30"/>
    <p:sldId id="980" r:id="rId31"/>
    <p:sldId id="979" r:id="rId32"/>
    <p:sldId id="466" r:id="rId33"/>
    <p:sldId id="898" r:id="rId34"/>
    <p:sldId id="887" r:id="rId35"/>
    <p:sldId id="915" r:id="rId36"/>
    <p:sldId id="857" r:id="rId37"/>
    <p:sldId id="858" r:id="rId38"/>
    <p:sldId id="961" r:id="rId39"/>
  </p:sldIdLst>
  <p:sldSz cx="9144000" cy="6858000" type="screen4x3"/>
  <p:notesSz cx="7010400" cy="9296400"/>
  <p:custDataLst>
    <p:tags r:id="rId42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484876"/>
    <a:srgbClr val="6600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1" autoAdjust="0"/>
    <p:restoredTop sz="94660"/>
  </p:normalViewPr>
  <p:slideViewPr>
    <p:cSldViewPr>
      <p:cViewPr varScale="1">
        <p:scale>
          <a:sx n="65" d="100"/>
          <a:sy n="65" d="100"/>
        </p:scale>
        <p:origin x="12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7FDE497C-9DE5-4538-B247-049F32EE14C8}" type="datetimeFigureOut">
              <a:rPr lang="en-US" altLang="es-PR"/>
              <a:pPr/>
              <a:t>2/21/2023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2E9A458-7200-4815-8001-1DB553D11D4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427145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46D5318-CDF0-4BFE-82F4-0BF79184B57A}" type="datetimeFigureOut">
              <a:rPr lang="es-PR" altLang="es-PR"/>
              <a:pPr/>
              <a:t>02/21/2023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84EB71D1-5EFF-4EE0-A202-A3B1D5BBFCE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178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8BE2C05-E779-4E35-A33B-A29D1073C845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10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403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7166F16-3975-4A14-99FD-DEB5577F77EA}" type="slidenum">
              <a:rPr lang="es-PR" altLang="es-PR" sz="1200">
                <a:latin typeface="Calibri" pitchFamily="34" charset="0"/>
              </a:rPr>
              <a:pPr algn="r"/>
              <a:t>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12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44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444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7F1F276B-CA94-4F95-A80B-51EBBF0AEA9A}" type="slidenum">
              <a:rPr lang="es-PR" altLang="es-PR" sz="1200">
                <a:latin typeface="Calibri" pitchFamily="34" charset="0"/>
              </a:rPr>
              <a:pPr algn="r"/>
              <a:t>12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13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236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28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3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5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29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064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861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5324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402DC35-8092-439F-897E-6D5A97F037B6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42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134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63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3632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F64EBCB-DCA7-4E35-B9C3-18B9E9F58E8A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83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383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0F874657-DF23-470E-8BD8-5B348104FB44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04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4042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3B94199-5368-4750-BD81-1C3F38DF8CF6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54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38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319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608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538E274-D88E-4600-9E3A-7AF429013D1D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266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2DC5BB22-DB81-4C80-AB42-46F376CB4777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37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537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CDF52ABB-9E34-44A9-9D73-4B882FEB72BC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81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813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C01872D-B1BC-49C5-87AC-472129F94321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95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8957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882F895D-8EA9-405A-A91C-17ED91CC750A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40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902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80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080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64EFC9A-E2AA-4AD2-97FB-353A3D8D83BD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6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4161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1C2D272-DC40-4A9E-9477-7D1C666E706E}" type="slidenum">
              <a:rPr lang="es-PR" altLang="es-PR" sz="1200">
                <a:latin typeface="Calibri" pitchFamily="34" charset="0"/>
              </a:rPr>
              <a:pPr algn="r"/>
              <a:t>7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99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99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F494DFEA-367F-44C2-9FAB-EFC78126AA6B}" type="slidenum">
              <a:rPr lang="es-PR" altLang="es-PR" sz="1200">
                <a:latin typeface="Calibri" pitchFamily="34" charset="0"/>
              </a:rPr>
              <a:pPr algn="r"/>
              <a:t>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9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219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A02C4C8D-C8E7-42C4-BB42-513D22E8BA8E}" type="slidenum">
              <a:rPr lang="es-PR" altLang="es-PR" sz="1200">
                <a:latin typeface="Calibri" pitchFamily="34" charset="0"/>
              </a:rPr>
              <a:pPr algn="r"/>
              <a:t>9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2023, por </a:t>
            </a:r>
            <a:r>
              <a:rPr lang="es-PR" altLang="es-PR" sz="1200" b="1" i="1" dirty="0">
                <a:latin typeface="Arial" charset="0"/>
                <a:hlinkClick r:id="rId4"/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latin typeface="Arial" charset="0"/>
                <a:hlinkClick r:id="rId5"/>
              </a:rPr>
              <a:t>"Creative </a:t>
            </a:r>
            <a:r>
              <a:rPr lang="es-PR" altLang="es-PR" sz="1200" i="1" dirty="0" err="1">
                <a:latin typeface="Arial" charset="0"/>
                <a:hlinkClick r:id="rId5"/>
              </a:rPr>
              <a:t>Commons</a:t>
            </a:r>
            <a:r>
              <a:rPr lang="es-PR" altLang="es-PR" sz="1200" i="1" dirty="0">
                <a:latin typeface="Arial" charset="0"/>
                <a:hlinkClick r:id="rId5"/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latin typeface="Arial" charset="0"/>
                <a:hlinkClick r:id="rId5"/>
              </a:rPr>
              <a:t>Reconocimiento-</a:t>
            </a:r>
            <a:r>
              <a:rPr lang="es-PR" altLang="es-PR" sz="1200" b="1" i="1" dirty="0" err="1">
                <a:latin typeface="Arial" charset="0"/>
                <a:hlinkClick r:id="rId5"/>
              </a:rPr>
              <a:t>NoComercial</a:t>
            </a:r>
            <a:r>
              <a:rPr lang="es-PR" altLang="es-PR" sz="1200" b="1" i="1" dirty="0">
                <a:latin typeface="Arial" charset="0"/>
                <a:hlinkClick r:id="rId5"/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latin typeface="Arial" charset="0"/>
                <a:hlinkClick r:id="rId4"/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7" name="Rounded Rectangle 16"/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8" name="Rounded Rectangle 17"/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0" name="Picture 75" descr="salud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64025"/>
            <a:ext cx="1728788" cy="14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6" descr="salud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21163"/>
            <a:ext cx="1204913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7" descr="Bike_Exercise_04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149725"/>
            <a:ext cx="6699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E008F4-276E-40F4-9E4A-AA2A740AED0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24" name="Date Placeholder 27"/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A6EF-0438-4207-BCD2-FA4792A9B717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25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57012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E465-EE2A-4FF9-9223-1AF0F3DF98E8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4BE7-C1CC-455F-BA6C-68097D69233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15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86BA-19B2-4B24-A6E8-95F6E13F1CBF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B2B-A716-46C7-8CC9-0CD971DE0A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1616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251C-514E-462D-8D04-8D6329D4DCCF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FF47-CD25-4126-BF03-789B7B2B476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5057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9D06-3BC2-4648-860D-F15FBB58BF00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3A89-FE4B-43AF-B7F3-74C4AE6FE08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0168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0F40-C075-418C-BC34-12939BDB452F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EC99-CE28-4B1B-BF7C-55C21D6C330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79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B15D6D-0B72-4DEC-8659-D14798CB1094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DFC698-A635-438C-BFEF-9847F22D9B0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122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CFA9-E0F4-4CA5-817E-AF97ABC46EF1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0A34-65EB-44A3-8BCE-D0A57471AB6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56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1616-CFD0-466F-9DDE-4716BCC9A625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9623-524F-46ED-9478-56A7062C789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8085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B90-3EC6-4EF0-9337-A055305147E0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D3D-D186-4785-B66F-CBE1412A9E1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2234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F118-3164-4764-A8B7-9EA7E3E4E258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705F-1DED-4DF3-A4A7-00733E1440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7666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E41DA4D1-7184-4904-952E-5B07FB1F9471}" type="datetimeFigureOut">
              <a:rPr lang="es-PR"/>
              <a:pPr>
                <a:defRPr/>
              </a:pPr>
              <a:t>02/21/2023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7D49CF2-3A25-4004-BAAB-507FDC05EAA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2023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hyperlink" Target="http://pubmedcentralcanada.ca/pmcc/articles/PMC1424733/pdf/pubhealthrep00100-0016.pdf" TargetMode="External"/><Relationship Id="rId5" Type="http://schemas.openxmlformats.org/officeDocument/2006/relationships/image" Target="../media/image27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8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9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5" Type="http://schemas.openxmlformats.org/officeDocument/2006/relationships/image" Target="../media/image30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2.wav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5" Type="http://schemas.openxmlformats.org/officeDocument/2006/relationships/image" Target="../media/image32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16.wmf"/><Relationship Id="rId5" Type="http://schemas.openxmlformats.org/officeDocument/2006/relationships/image" Target="../media/image33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audio" Target="../media/audio2.wav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wmf"/><Relationship Id="rId5" Type="http://schemas.openxmlformats.org/officeDocument/2006/relationships/image" Target="../media/image15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5.jpg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audio" Target="../media/audio2.wav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audio" Target="../media/audio2.wav"/><Relationship Id="rId5" Type="http://schemas.openxmlformats.org/officeDocument/2006/relationships/image" Target="../media/image37.jpe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8.jpe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5" Type="http://schemas.openxmlformats.org/officeDocument/2006/relationships/image" Target="../media/image40.jpe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audio" Target="../media/audio2.wav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audio" Target="../media/audio2.wav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ocw.um.es/cc.-de-la-salud/alimentacion-y-nutricion-actuales/otros-recursos-1/or-f-003.pdf" TargetMode="External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7.jpg"/><Relationship Id="rId5" Type="http://schemas.openxmlformats.org/officeDocument/2006/relationships/image" Target="../media/image16.wmf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wmf"/><Relationship Id="rId5" Type="http://schemas.openxmlformats.org/officeDocument/2006/relationships/image" Target="../media/image17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8.jp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9.jpe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50.jpeg"/><Relationship Id="rId5" Type="http://schemas.openxmlformats.org/officeDocument/2006/relationships/hyperlink" Target="http://pubmedcentralcanada.ca/pmcc/articles/PMC1424733/pdf/pubhealthrep00100-0016.pdf" TargetMode="External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audio" Target="../media/audio2.wav"/><Relationship Id="rId5" Type="http://schemas.openxmlformats.org/officeDocument/2006/relationships/image" Target="../media/image51.jpe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audio" Target="../media/audio2.wav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audio" Target="../media/audio2.wav"/><Relationship Id="rId5" Type="http://schemas.openxmlformats.org/officeDocument/2006/relationships/image" Target="../media/image53.jpe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audio" Target="../media/audio1.wav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audio" Target="../media/audio1.wav"/><Relationship Id="rId5" Type="http://schemas.openxmlformats.org/officeDocument/2006/relationships/image" Target="../media/image55.jpe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56.jpeg"/><Relationship Id="rId5" Type="http://schemas.openxmlformats.org/officeDocument/2006/relationships/image" Target="../media/image16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23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823912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s-PR" altLang="es-PR" sz="29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CIENCIAS DEL MOVIMIENTO HUMANO:</a:t>
            </a:r>
            <a:br>
              <a:rPr lang="es-PR" altLang="es-PR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31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Terminología Fundamental</a:t>
            </a:r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>
                <a:solidFill>
                  <a:srgbClr val="484876"/>
                </a:solidFill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s-PR" sz="2400" b="1" i="1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5130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Web:        </a:t>
            </a:r>
            <a:r>
              <a:rPr lang="es-PR" altLang="es-PR" sz="1800" b="1" i="1">
                <a:solidFill>
                  <a:srgbClr val="484876"/>
                </a:solidFill>
              </a:rPr>
              <a:t>http://www.saludmed.com/</a:t>
            </a:r>
            <a:endParaRPr lang="es-PR" altLang="es-PR" sz="2800" i="1">
              <a:solidFill>
                <a:srgbClr val="484876"/>
              </a:solidFill>
            </a:endParaRPr>
          </a:p>
        </p:txBody>
      </p:sp>
      <p:pic>
        <p:nvPicPr>
          <p:cNvPr id="5138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>
                <a:solidFill>
                  <a:srgbClr val="484876"/>
                </a:solidFill>
              </a:rPr>
              <a:t>E-Mail:</a:t>
            </a:r>
            <a:r>
              <a:rPr lang="es-PR" altLang="es-PR" sz="1800" b="1" i="1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5143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973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684213" y="5591175"/>
            <a:ext cx="845978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 err="1">
                <a:solidFill>
                  <a:srgbClr val="484876"/>
                </a:solidFill>
              </a:rPr>
              <a:t>Press</a:t>
            </a:r>
            <a:r>
              <a:rPr lang="es-PR" altLang="es-PR" sz="1700" b="1" dirty="0">
                <a:solidFill>
                  <a:srgbClr val="484876"/>
                </a:solidFill>
              </a:rPr>
              <a:t> PPTX: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</a:t>
            </a:r>
            <a:br>
              <a:rPr lang="es-PR" altLang="es-PR" sz="1700" b="1" i="1" dirty="0">
                <a:solidFill>
                  <a:srgbClr val="484876"/>
                </a:solidFill>
              </a:rPr>
            </a:br>
            <a:r>
              <a:rPr lang="es-PR" altLang="es-PR" sz="1700" b="1" i="1" dirty="0">
                <a:solidFill>
                  <a:srgbClr val="484876"/>
                </a:solidFill>
              </a:rPr>
              <a:t>ejercicio/</a:t>
            </a:r>
            <a:r>
              <a:rPr lang="es-PR" altLang="es-PR" sz="1700" b="1" i="1" dirty="0" err="1">
                <a:solidFill>
                  <a:srgbClr val="484876"/>
                </a:solidFill>
              </a:rPr>
              <a:t>presntaciones</a:t>
            </a:r>
            <a:r>
              <a:rPr lang="es-PR" altLang="es-PR" sz="1700" b="1" i="1" dirty="0">
                <a:solidFill>
                  <a:srgbClr val="484876"/>
                </a:solidFill>
              </a:rPr>
              <a:t>/Movimiento_Ejercicio_Actv-Fisica.pptx</a:t>
            </a:r>
          </a:p>
        </p:txBody>
      </p:sp>
      <p:pic>
        <p:nvPicPr>
          <p:cNvPr id="5156" name="Picture 36" descr="Walking_Dog_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04813"/>
            <a:ext cx="1423988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 descr="Rowing_Machine_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96975"/>
            <a:ext cx="24479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9" name="Picture 39" descr="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177925"/>
            <a:ext cx="1512887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bik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404813"/>
            <a:ext cx="1239837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1" name="Picture 41" descr="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96975"/>
            <a:ext cx="2028825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nergia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93" y="692150"/>
            <a:ext cx="4767263" cy="57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3206" y="692150"/>
            <a:ext cx="302418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600" i="1" dirty="0">
                <a:latin typeface="Times New Roman" panose="02020603050405020304" pitchFamily="18" charset="0"/>
              </a:rPr>
              <a:t>NOTA</a:t>
            </a:r>
            <a:r>
              <a:rPr lang="es-ES" altLang="es-PR" sz="1600" dirty="0">
                <a:latin typeface="Times New Roman" panose="02020603050405020304" pitchFamily="18" charset="0"/>
              </a:rPr>
              <a:t>.</a:t>
            </a:r>
            <a:r>
              <a:rPr lang="es-ES" altLang="es-PR" sz="1600" b="0" dirty="0">
                <a:latin typeface="Times New Roman" panose="02020603050405020304" pitchFamily="18" charset="0"/>
              </a:rPr>
              <a:t> Adaptado de: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Sports and Exercise Nutrition</a:t>
            </a:r>
            <a:r>
              <a:rPr lang="en-US" altLang="es-PR" sz="1600" b="0" dirty="0">
                <a:latin typeface="Times New Roman" panose="02020603050405020304" pitchFamily="18" charset="0"/>
              </a:rPr>
              <a:t>. 5ta. ed.; (pp. 134, 184-185, 186, 190),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W. D.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McArdle</a:t>
            </a:r>
            <a:r>
              <a:rPr lang="en-US" altLang="es-PR" sz="1600" b="0" dirty="0">
                <a:latin typeface="Times New Roman" panose="02020603050405020304" pitchFamily="18" charset="0"/>
              </a:rPr>
              <a:t>, F.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&amp; V.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2013, Philadelphia: Lippincott Williams &amp; Wilkins. Copyright 2013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Lippincott Williams &amp; Wilkins, a Wolters Kluwer business;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Fisiología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Esfuerzo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y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Deporte</a:t>
            </a:r>
            <a:r>
              <a:rPr lang="en-US" altLang="es-PR" sz="1600" b="0" dirty="0">
                <a:latin typeface="Times New Roman" panose="02020603050405020304" pitchFamily="18" charset="0"/>
              </a:rPr>
              <a:t>. 5ta. ed.; (pp. 116, 130),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J. H. Wilmore, &amp; D.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2004, Barcelona,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España</a:t>
            </a:r>
            <a:r>
              <a:rPr lang="en-US" altLang="es-PR" sz="1600" b="0" dirty="0">
                <a:latin typeface="Times New Roman" panose="02020603050405020304" pitchFamily="18" charset="0"/>
              </a:rPr>
              <a:t>: Editorial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Paidotribo</a:t>
            </a:r>
            <a:r>
              <a:rPr lang="en-US" altLang="es-PR" sz="1600" b="0" dirty="0">
                <a:latin typeface="Times New Roman" panose="02020603050405020304" pitchFamily="18" charset="0"/>
              </a:rPr>
              <a:t>. Copyright 2004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Jack H. Wilmore y David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;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Exercise Physiology: Human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Bionergetics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and its Applications</a:t>
            </a:r>
            <a:r>
              <a:rPr lang="en-US" altLang="es-PR" sz="1600" b="0" dirty="0">
                <a:latin typeface="Times New Roman" panose="02020603050405020304" pitchFamily="18" charset="0"/>
              </a:rPr>
              <a:t>. 2da. ed.; (pp. 16, 38-39, 46),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G. A. Brooks, T. D. Fahey, &amp; T. P. White, 1996, Mountain View, CA: Mayfield Publishing Company. Copyright 1996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Mayfield Publishing Company.</a:t>
            </a:r>
          </a:p>
          <a:p>
            <a:pPr algn="l" eaLnBrk="1" hangingPunct="1">
              <a:spcBef>
                <a:spcPct val="50000"/>
              </a:spcBef>
            </a:pPr>
            <a:endParaRPr lang="en-US" altLang="es-PR" sz="1600" b="0" dirty="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1" name="Rectangle 3"/>
          <p:cNvSpPr>
            <a:spLocks noChangeArrowheads="1"/>
          </p:cNvSpPr>
          <p:nvPr/>
        </p:nvSpPr>
        <p:spPr bwMode="auto">
          <a:xfrm>
            <a:off x="3779838" y="908050"/>
            <a:ext cx="51466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</a:p>
        </p:txBody>
      </p:sp>
      <p:sp>
        <p:nvSpPr>
          <p:cNvPr id="1323012" name="Rectangle 4"/>
          <p:cNvSpPr>
            <a:spLocks noChangeArrowheads="1"/>
          </p:cNvSpPr>
          <p:nvPr/>
        </p:nvSpPr>
        <p:spPr bwMode="auto">
          <a:xfrm>
            <a:off x="3779838" y="2279650"/>
            <a:ext cx="5256212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Cualquier </a:t>
            </a:r>
            <a:r>
              <a:rPr lang="en-US" altLang="es-PR" sz="3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movimiento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humano</a:t>
            </a:r>
            <a:r>
              <a:rPr lang="en-US" altLang="es-PR" sz="3700" b="1">
                <a:latin typeface="Arial" charset="0"/>
                <a:cs typeface="Arial" charset="0"/>
              </a:rPr>
              <a:t> producido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por los músculos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esqueléticos, lo cual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>
                <a:latin typeface="Arial" charset="0"/>
                <a:cs typeface="Arial" charset="0"/>
              </a:rPr>
              <a:t>resulta en </a:t>
            </a:r>
            <a:r>
              <a:rPr lang="en-US" altLang="es-PR" sz="3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gasto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7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energético</a:t>
            </a:r>
            <a:endParaRPr lang="en-US" altLang="es-PR" sz="37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23013" name="Picture 5" descr="Family_Taking_Wal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517900" cy="585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09535"/>
      </p:ext>
    </p:extLst>
  </p:cSld>
  <p:clrMapOvr>
    <a:masterClrMapping/>
  </p:clrMapOvr>
  <p:transition spd="slow">
    <p:randomBar/>
    <p:sndAc>
      <p:stSnd>
        <p:snd r:embed="rId4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7" name="Picture 5" descr="GT13_Actividad_Fisica_DEF_P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09613"/>
            <a:ext cx="6624637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"Physical Activity, Exercise, and Physical Fitness: Definitions and Distinctions for Health-Related Research", por: C. J. Caspersen, K. E. Powell, y G. M. Christensen, 1985, </a:t>
            </a:r>
            <a:r>
              <a:rPr lang="en-US" altLang="es-PR" sz="1200" b="1" i="1">
                <a:latin typeface="Times New Roman" pitchFamily="18" charset="0"/>
              </a:rPr>
              <a:t>Public Health Reports, 100</a:t>
            </a:r>
            <a:r>
              <a:rPr lang="en-US" altLang="es-PR" sz="1200">
                <a:latin typeface="Times New Roman" pitchFamily="18" charset="0"/>
              </a:rPr>
              <a:t>(2), p. 126. Recuperado de </a:t>
            </a:r>
            <a:r>
              <a:rPr lang="en-US" altLang="es-PR" sz="1200" b="1" i="1">
                <a:latin typeface="Times New Roman" pitchFamily="18" charset="0"/>
                <a:hlinkClick r:id="rId6"/>
              </a:rPr>
              <a:t>http://pubmedcentralcanada.ca/pmcc/articles/PMC1424733/pdf/pubhealthrep00100-0016.pdf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3131715" y="908720"/>
            <a:ext cx="576076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</a:p>
        </p:txBody>
      </p:sp>
      <p:sp>
        <p:nvSpPr>
          <p:cNvPr id="1325059" name="Rectangle 3"/>
          <p:cNvSpPr>
            <a:spLocks noChangeArrowheads="1"/>
          </p:cNvSpPr>
          <p:nvPr/>
        </p:nvSpPr>
        <p:spPr bwMode="auto">
          <a:xfrm>
            <a:off x="3178840" y="1772816"/>
            <a:ext cx="5544295" cy="403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La </a:t>
            </a:r>
            <a:r>
              <a:rPr lang="es-ES" altLang="es-PR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energía</a:t>
            </a:r>
            <a:r>
              <a:rPr lang="es-ES" altLang="es-PR" sz="3400" b="1" dirty="0">
                <a:latin typeface="Arial" charset="0"/>
                <a:cs typeface="Arial" charset="0"/>
              </a:rPr>
              <a:t> requerida para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ejecutar cualquier tipo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</a:t>
            </a:r>
            <a:r>
              <a:rPr lang="es-ES" altLang="es-PR" sz="3400" b="1" dirty="0">
                <a:latin typeface="Arial" charset="0"/>
                <a:cs typeface="Arial" charset="0"/>
              </a:rPr>
              <a:t> físico,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específicamente cuando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el organismo human no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se encuentra sentado 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o recostado</a:t>
            </a:r>
            <a:endParaRPr lang="en-US" altLang="es-PR" sz="3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71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Adaptado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Health &amp; </a:t>
            </a:r>
            <a:r>
              <a:rPr lang="en-US" altLang="es-PR" sz="1200" b="1" i="1" dirty="0" err="1">
                <a:latin typeface="Times New Roman" pitchFamily="18" charset="0"/>
              </a:rPr>
              <a:t>Welness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12</a:t>
            </a:r>
            <a:r>
              <a:rPr lang="en-US" altLang="es-PR" sz="1200" baseline="30000" dirty="0">
                <a:latin typeface="Times New Roman" pitchFamily="18" charset="0"/>
              </a:rPr>
              <a:t>th</a:t>
            </a:r>
            <a:r>
              <a:rPr lang="en-US" altLang="es-PR" sz="1200" dirty="0">
                <a:latin typeface="Times New Roman" pitchFamily="18" charset="0"/>
              </a:rPr>
              <a:t> ed., (p. 151),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G. E. Gordon &amp; E. </a:t>
            </a:r>
            <a:r>
              <a:rPr lang="en-US" altLang="es-PR" sz="1200" dirty="0" err="1">
                <a:latin typeface="Times New Roman" pitchFamily="18" charset="0"/>
              </a:rPr>
              <a:t>Golanty</a:t>
            </a:r>
            <a:r>
              <a:rPr lang="en-US" altLang="es-PR" sz="1200" dirty="0">
                <a:latin typeface="Times New Roman" pitchFamily="18" charset="0"/>
              </a:rPr>
              <a:t>, 2016, Burlington, MA: Jones &amp; Bartlett Learning. Copyright 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Jones &amp; Bartlett Learning, LLC, an Ascend Learning Company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7" y="633337"/>
            <a:ext cx="2761187" cy="5243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434400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3203723" y="908720"/>
            <a:ext cx="576076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</a:p>
        </p:txBody>
      </p:sp>
      <p:sp>
        <p:nvSpPr>
          <p:cNvPr id="1325059" name="Rectangle 3"/>
          <p:cNvSpPr>
            <a:spLocks noChangeArrowheads="1"/>
          </p:cNvSpPr>
          <p:nvPr/>
        </p:nvSpPr>
        <p:spPr bwMode="auto">
          <a:xfrm>
            <a:off x="3250848" y="1772816"/>
            <a:ext cx="5544295" cy="403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La </a:t>
            </a:r>
            <a:r>
              <a:rPr lang="es-ES" altLang="es-PR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energía</a:t>
            </a:r>
            <a:r>
              <a:rPr lang="es-ES" altLang="es-PR" sz="3400" b="1" dirty="0">
                <a:latin typeface="Arial" charset="0"/>
                <a:cs typeface="Arial" charset="0"/>
              </a:rPr>
              <a:t> requerida para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ejecutar cualquier tipo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movimiento</a:t>
            </a:r>
            <a:r>
              <a:rPr lang="es-ES" altLang="es-PR" sz="3400" b="1" dirty="0">
                <a:latin typeface="Arial" charset="0"/>
                <a:cs typeface="Arial" charset="0"/>
              </a:rPr>
              <a:t> físico,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específicamente cuando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el organismo human no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se encuentra sentado 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400" b="1" dirty="0">
                <a:latin typeface="Arial" charset="0"/>
                <a:cs typeface="Arial" charset="0"/>
              </a:rPr>
              <a:t>o recostado</a:t>
            </a:r>
            <a:endParaRPr lang="en-US" altLang="es-PR" sz="3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71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Adaptado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Health &amp; </a:t>
            </a:r>
            <a:r>
              <a:rPr lang="en-US" altLang="es-PR" sz="1200" b="1" i="1" dirty="0" err="1">
                <a:latin typeface="Times New Roman" pitchFamily="18" charset="0"/>
              </a:rPr>
              <a:t>Welness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12</a:t>
            </a:r>
            <a:r>
              <a:rPr lang="en-US" altLang="es-PR" sz="1200" baseline="30000" dirty="0">
                <a:latin typeface="Times New Roman" pitchFamily="18" charset="0"/>
              </a:rPr>
              <a:t>th</a:t>
            </a:r>
            <a:r>
              <a:rPr lang="en-US" altLang="es-PR" sz="1200" dirty="0">
                <a:latin typeface="Times New Roman" pitchFamily="18" charset="0"/>
              </a:rPr>
              <a:t> ed., (p. 151),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G. E. Gordon &amp; E. </a:t>
            </a:r>
            <a:r>
              <a:rPr lang="en-US" altLang="es-PR" sz="1200" dirty="0" err="1">
                <a:latin typeface="Times New Roman" pitchFamily="18" charset="0"/>
              </a:rPr>
              <a:t>Golanty</a:t>
            </a:r>
            <a:r>
              <a:rPr lang="en-US" altLang="es-PR" sz="1200" dirty="0">
                <a:latin typeface="Times New Roman" pitchFamily="18" charset="0"/>
              </a:rPr>
              <a:t>, 2016, Burlington, MA: Jones &amp; Bartlett Learning. Copyright 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Jones &amp; Bartlett Learning, LLC, an Ascend Learning Company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8FECE8-5377-44E0-91A4-ACD2AA182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3" y="947406"/>
            <a:ext cx="3437108" cy="4608413"/>
          </a:xfrm>
          <a:prstGeom prst="rect">
            <a:avLst/>
          </a:prstGeom>
          <a:effectLst>
            <a:softEdge rad="4318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618969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717033" y="881871"/>
            <a:ext cx="359938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</a:t>
            </a:r>
          </a:p>
          <a:p>
            <a:pPr algn="ctr" eaLnBrk="0" hangingPunct="0"/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FÍSICA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572000" y="2061592"/>
            <a:ext cx="4392488" cy="381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Movimientos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voluntarios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intencionales</a:t>
            </a:r>
            <a:r>
              <a:rPr lang="en-US" altLang="es-PR" sz="36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dirigidos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hacia</a:t>
            </a:r>
            <a:r>
              <a:rPr lang="en-US" altLang="es-PR" sz="3600" b="1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logro</a:t>
            </a:r>
            <a:r>
              <a:rPr lang="en-US" altLang="es-PR" sz="3600" b="1" dirty="0">
                <a:latin typeface="Arial" charset="0"/>
                <a:cs typeface="Arial" charset="0"/>
              </a:rPr>
              <a:t> de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3600" b="1" dirty="0">
                <a:latin typeface="Arial" charset="0"/>
                <a:cs typeface="Arial" charset="0"/>
              </a:rPr>
              <a:t> meta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identificable</a:t>
            </a:r>
            <a:endParaRPr lang="en-US" altLang="es-PR" sz="36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7742" y="6237560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s-PR" sz="1200" b="1" i="1" dirty="0">
                <a:latin typeface="Times New Roman" pitchFamily="18" charset="0"/>
              </a:rPr>
              <a:t>NOTA</a:t>
            </a:r>
            <a:r>
              <a:rPr lang="en-US" altLang="es-PR" sz="1200" dirty="0">
                <a:latin typeface="Times New Roman" pitchFamily="18" charset="0"/>
              </a:rPr>
              <a:t>. </a:t>
            </a:r>
            <a:r>
              <a:rPr lang="en-US" altLang="es-PR" sz="1200" dirty="0" err="1">
                <a:latin typeface="Times New Roman" pitchFamily="18" charset="0"/>
              </a:rPr>
              <a:t>Reproducido</a:t>
            </a:r>
            <a:r>
              <a:rPr lang="en-US" altLang="es-PR" sz="1200" dirty="0">
                <a:latin typeface="Times New Roman" pitchFamily="18" charset="0"/>
              </a:rPr>
              <a:t> de Newell, K.M. (1990a). Physical activity, knowledge types, and degree programs. </a:t>
            </a:r>
            <a:r>
              <a:rPr lang="en-US" altLang="es-PR" sz="1200" i="1" dirty="0">
                <a:latin typeface="Times New Roman" pitchFamily="18" charset="0"/>
              </a:rPr>
              <a:t>Quest, 42</a:t>
            </a:r>
            <a:r>
              <a:rPr lang="en-US" altLang="es-PR" sz="1200" dirty="0">
                <a:latin typeface="Times New Roman" pitchFamily="18" charset="0"/>
              </a:rPr>
              <a:t>, 243-268.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C5302-5722-40C1-8936-6FEDA88B3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675933"/>
            <a:ext cx="4247580" cy="5309475"/>
          </a:xfrm>
          <a:prstGeom prst="rect">
            <a:avLst/>
          </a:prstGeom>
          <a:effectLst>
            <a:softEdge rad="2921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3241377" y="980554"/>
            <a:ext cx="5902623" cy="7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3313385" y="1845320"/>
            <a:ext cx="5688632" cy="395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Todo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aquel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movimiento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caracterizado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por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ser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intencional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voluntario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y </a:t>
            </a:r>
            <a:r>
              <a:rPr lang="en-US" altLang="es-PR" b="1" dirty="0" err="1">
                <a:latin typeface="Arial" charset="0"/>
                <a:cs typeface="Arial" charset="0"/>
              </a:rPr>
              <a:t>dirigido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hacia</a:t>
            </a:r>
            <a:r>
              <a:rPr lang="en-US" altLang="es-PR" b="1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propósito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definido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es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decir</a:t>
            </a:r>
            <a:r>
              <a:rPr lang="en-US" altLang="es-PR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el </a:t>
            </a:r>
            <a:r>
              <a:rPr lang="en-US" altLang="es-PR" b="1" dirty="0" err="1">
                <a:latin typeface="Arial" charset="0"/>
                <a:cs typeface="Arial" charset="0"/>
              </a:rPr>
              <a:t>logro</a:t>
            </a:r>
            <a:r>
              <a:rPr lang="en-US" altLang="es-PR" b="1" dirty="0">
                <a:latin typeface="Arial" charset="0"/>
                <a:cs typeface="Arial" charset="0"/>
              </a:rPr>
              <a:t> de </a:t>
            </a:r>
            <a:r>
              <a:rPr lang="en-US" altLang="es-PR" b="1" dirty="0" err="1">
                <a:latin typeface="Arial" charset="0"/>
                <a:cs typeface="Arial" charset="0"/>
              </a:rPr>
              <a:t>una</a:t>
            </a:r>
            <a:r>
              <a:rPr lang="en-US" altLang="es-PR" b="1" dirty="0">
                <a:latin typeface="Arial" charset="0"/>
                <a:cs typeface="Arial" charset="0"/>
              </a:rPr>
              <a:t> meta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identificable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9488D-75E6-4F9B-949C-38329794B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0" y="1178700"/>
            <a:ext cx="3137784" cy="4482548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E43C1560-F887-463A-9149-5A0D16997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08" y="5877073"/>
            <a:ext cx="885609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</a:rPr>
              <a:t>Reproducido</a:t>
            </a:r>
            <a:r>
              <a:rPr lang="en-US" altLang="es-PR" sz="1200" dirty="0">
                <a:latin typeface="Times New Roman" pitchFamily="18" charset="0"/>
              </a:rPr>
              <a:t> de: “Introduction to Kinesiology",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C. J. Caspersen, K. E. Powell &amp; J. C. Harris, 2013. </a:t>
            </a:r>
            <a:r>
              <a:rPr lang="en-US" altLang="es-PR" sz="1200" dirty="0" err="1">
                <a:latin typeface="Times New Roman" pitchFamily="18" charset="0"/>
              </a:rPr>
              <a:t>En</a:t>
            </a:r>
            <a:r>
              <a:rPr lang="en-US" altLang="es-PR" sz="1200" dirty="0">
                <a:latin typeface="Times New Roman" pitchFamily="18" charset="0"/>
              </a:rPr>
              <a:t> S. J. Hoffman (Ed.),  </a:t>
            </a:r>
            <a:r>
              <a:rPr lang="en-US" altLang="es-PR" sz="1200" b="1" i="1" dirty="0">
                <a:latin typeface="Times New Roman" pitchFamily="18" charset="0"/>
              </a:rPr>
              <a:t>Introduction to Kinesiology: Studying Physical Activity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4ta. ed., (p. 7). Champaign, IL: Human Kinetics. Copyright 2013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Human Kinetics</a:t>
            </a:r>
            <a:endParaRPr lang="en-US" altLang="es-PR" sz="1200" b="1" i="1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7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2849320" y="836712"/>
            <a:ext cx="5795119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2737321" y="1802866"/>
            <a:ext cx="6336704" cy="395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Movimiento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>
                <a:latin typeface="Arial" charset="0"/>
                <a:cs typeface="Arial" charset="0"/>
              </a:rPr>
              <a:t>voluntario</a:t>
            </a:r>
            <a:r>
              <a:rPr lang="en-US" altLang="es-PR" b="1" dirty="0">
                <a:latin typeface="Arial" charset="0"/>
                <a:cs typeface="Arial" charset="0"/>
              </a:rPr>
              <a:t>, el </a:t>
            </a:r>
            <a:r>
              <a:rPr lang="en-US" altLang="es-PR" b="1" dirty="0" err="1">
                <a:latin typeface="Arial" charset="0"/>
                <a:cs typeface="Arial" charset="0"/>
              </a:rPr>
              <a:t>cual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>
                <a:latin typeface="Arial" charset="0"/>
                <a:cs typeface="Arial" charset="0"/>
              </a:rPr>
              <a:t>se </a:t>
            </a:r>
            <a:r>
              <a:rPr lang="en-US" altLang="es-PR" b="1" dirty="0" err="1">
                <a:latin typeface="Arial" charset="0"/>
                <a:cs typeface="Arial" charset="0"/>
              </a:rPr>
              <a:t>realiza</a:t>
            </a:r>
            <a:r>
              <a:rPr lang="en-US" altLang="es-PR" b="1" dirty="0">
                <a:latin typeface="Arial" charset="0"/>
                <a:cs typeface="Arial" charset="0"/>
              </a:rPr>
              <a:t> de for forma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intencional</a:t>
            </a:r>
            <a:r>
              <a:rPr lang="en-US" altLang="es-PR" b="1" dirty="0">
                <a:latin typeface="Arial" charset="0"/>
                <a:cs typeface="Arial" charset="0"/>
              </a:rPr>
              <a:t>, con el fin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alcanzar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una</a:t>
            </a:r>
            <a:r>
              <a:rPr lang="en-US" altLang="es-PR" b="1" dirty="0">
                <a:latin typeface="Arial" charset="0"/>
                <a:cs typeface="Arial" charset="0"/>
              </a:rPr>
              <a:t> meta </a:t>
            </a:r>
            <a:r>
              <a:rPr lang="en-US" altLang="es-PR" b="1" dirty="0" err="1">
                <a:latin typeface="Arial" charset="0"/>
                <a:cs typeface="Arial" charset="0"/>
              </a:rPr>
              <a:t>específica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r>
              <a:rPr lang="en-US" altLang="es-PR" b="1" dirty="0">
                <a:latin typeface="Arial" charset="0"/>
                <a:cs typeface="Arial" charset="0"/>
              </a:rPr>
              <a:t> el </a:t>
            </a:r>
            <a:r>
              <a:rPr lang="en-US" altLang="es-PR" b="1" dirty="0" err="1">
                <a:latin typeface="Arial" charset="0"/>
                <a:cs typeface="Arial" charset="0"/>
              </a:rPr>
              <a:t>deporte</a:t>
            </a:r>
            <a:r>
              <a:rPr lang="en-US" altLang="es-PR" b="1" dirty="0">
                <a:latin typeface="Arial" charset="0"/>
                <a:cs typeface="Arial" charset="0"/>
              </a:rPr>
              <a:t>, </a:t>
            </a:r>
            <a:r>
              <a:rPr lang="en-US" altLang="es-PR" b="1" dirty="0" err="1">
                <a:latin typeface="Arial" charset="0"/>
                <a:cs typeface="Arial" charset="0"/>
              </a:rPr>
              <a:t>ejercicio</a:t>
            </a:r>
            <a:r>
              <a:rPr lang="en-US" altLang="es-PR" b="1" dirty="0">
                <a:latin typeface="Arial" charset="0"/>
                <a:cs typeface="Arial" charset="0"/>
              </a:rPr>
              <a:t>, o </a:t>
            </a:r>
            <a:r>
              <a:rPr lang="en-US" altLang="es-PR" b="1" dirty="0" err="1">
                <a:latin typeface="Arial" charset="0"/>
                <a:cs typeface="Arial" charset="0"/>
              </a:rPr>
              <a:t>en</a:t>
            </a:r>
            <a:endParaRPr lang="en-US" altLang="es-PR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cualquiel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otro</a:t>
            </a:r>
            <a:r>
              <a:rPr lang="en-US" altLang="es-PR" b="1" dirty="0">
                <a:latin typeface="Arial" charset="0"/>
                <a:cs typeface="Arial" charset="0"/>
              </a:rPr>
              <a:t> </a:t>
            </a:r>
            <a:r>
              <a:rPr lang="en-US" altLang="es-PR" b="1" dirty="0" err="1">
                <a:latin typeface="Arial" charset="0"/>
                <a:cs typeface="Arial" charset="0"/>
              </a:rPr>
              <a:t>escenario</a:t>
            </a:r>
            <a:r>
              <a:rPr lang="en-US" altLang="es-PR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b="1" dirty="0" err="1">
                <a:latin typeface="Arial" charset="0"/>
                <a:cs typeface="Arial" charset="0"/>
              </a:rPr>
              <a:t>experiencia</a:t>
            </a:r>
            <a:endParaRPr lang="en-US" altLang="es-PR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A4B2A-021F-4269-A576-C6F925D71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9" y="836712"/>
            <a:ext cx="2545151" cy="492609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4D8591ED-1C51-4AA4-9549-3B1606C8D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08" y="6021089"/>
            <a:ext cx="885609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</a:rPr>
              <a:t>Reproducido</a:t>
            </a:r>
            <a:r>
              <a:rPr lang="en-US" altLang="es-PR" sz="1200" dirty="0">
                <a:latin typeface="Times New Roman" pitchFamily="18" charset="0"/>
              </a:rPr>
              <a:t> de: “Introduction to Kinesiology",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C. J. Caspersen, K. E. Powell &amp; J. C. Harris, 2013. </a:t>
            </a:r>
            <a:r>
              <a:rPr lang="en-US" altLang="es-PR" sz="1200" dirty="0" err="1">
                <a:latin typeface="Times New Roman" pitchFamily="18" charset="0"/>
              </a:rPr>
              <a:t>En</a:t>
            </a:r>
            <a:r>
              <a:rPr lang="en-US" altLang="es-PR" sz="1200" dirty="0">
                <a:latin typeface="Times New Roman" pitchFamily="18" charset="0"/>
              </a:rPr>
              <a:t> S. J. Hoffman (Ed.),  </a:t>
            </a:r>
            <a:r>
              <a:rPr lang="en-US" altLang="es-PR" sz="1200" b="1" i="1" dirty="0">
                <a:latin typeface="Times New Roman" pitchFamily="18" charset="0"/>
              </a:rPr>
              <a:t>Introduction to Kinesiology: Studying Physical Activity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4ta. ed., (p. 8). Champaign, IL: Human Kinetics. Copyright 2013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Human Kinetics</a:t>
            </a:r>
            <a:endParaRPr lang="en-US" altLang="es-PR" sz="1200" b="1" i="1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0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Reproducido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Health &amp; </a:t>
            </a:r>
            <a:r>
              <a:rPr lang="en-US" altLang="es-PR" sz="1200" b="1" i="1" dirty="0" err="1">
                <a:latin typeface="Times New Roman" pitchFamily="18" charset="0"/>
              </a:rPr>
              <a:t>Welness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12</a:t>
            </a:r>
            <a:r>
              <a:rPr lang="en-US" altLang="es-PR" sz="1200" baseline="30000" dirty="0">
                <a:latin typeface="Times New Roman" pitchFamily="18" charset="0"/>
              </a:rPr>
              <a:t>th</a:t>
            </a:r>
            <a:r>
              <a:rPr lang="en-US" altLang="es-PR" sz="1200" dirty="0">
                <a:latin typeface="Times New Roman" pitchFamily="18" charset="0"/>
              </a:rPr>
              <a:t> ed., (p. 151),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G. E. Gordon &amp; E. </a:t>
            </a:r>
            <a:r>
              <a:rPr lang="en-US" altLang="es-PR" sz="1200" dirty="0" err="1">
                <a:latin typeface="Times New Roman" pitchFamily="18" charset="0"/>
              </a:rPr>
              <a:t>Golanty</a:t>
            </a:r>
            <a:r>
              <a:rPr lang="en-US" altLang="es-PR" sz="1200" dirty="0">
                <a:latin typeface="Times New Roman" pitchFamily="18" charset="0"/>
              </a:rPr>
              <a:t>, 2016, Burlington, MA: Jones &amp; Bartlett Learning. Copyright 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Jones &amp; Bartlett Learning, LLC, an Ascend Learning Company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4" y="579379"/>
            <a:ext cx="1551430" cy="1260082"/>
          </a:xfrm>
          <a:prstGeom prst="rect">
            <a:avLst/>
          </a:prstGeom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009978" y="919564"/>
            <a:ext cx="6480720" cy="70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700"/>
              </a:lnSpc>
            </a:pP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 ACTIVIDAD FÍSICA OCURRE BAJO</a:t>
            </a:r>
          </a:p>
          <a:p>
            <a:pPr eaLnBrk="0" hangingPunct="0">
              <a:lnSpc>
                <a:spcPts val="3700"/>
              </a:lnSpc>
            </a:pP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LOS SIGUIENTES CONTEXTOS: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44728" y="2123234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Tareas regulares en el hogar: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Lavando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piso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jardinería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cuidando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niños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208504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844728" y="3044008"/>
            <a:ext cx="79754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Movimientos realizados en el trabajo: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Caminar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escritorio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elevador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mozo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un restaurant,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300581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44728" y="4159416"/>
            <a:ext cx="7759720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recreativas: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Bailar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caminando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jugando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tenis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campo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412122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44728" y="5095520"/>
            <a:ext cx="7615704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Ejecutorias basadas en destrezas: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Entrenamiento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físico-deportivo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50573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-4426389" y="-1261856"/>
            <a:ext cx="8449944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/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 ACTIVIDAD FÍSICA OCURRE BAJO LOS SIGUIENTES CONTEXTOS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93544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Reproducido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Health &amp; </a:t>
            </a:r>
            <a:r>
              <a:rPr lang="en-US" altLang="es-PR" sz="1200" b="1" i="1" dirty="0" err="1">
                <a:latin typeface="Times New Roman" pitchFamily="18" charset="0"/>
              </a:rPr>
              <a:t>Welness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12</a:t>
            </a:r>
            <a:r>
              <a:rPr lang="en-US" altLang="es-PR" sz="1200" baseline="30000" dirty="0">
                <a:latin typeface="Times New Roman" pitchFamily="18" charset="0"/>
              </a:rPr>
              <a:t>th</a:t>
            </a:r>
            <a:r>
              <a:rPr lang="en-US" altLang="es-PR" sz="1200" dirty="0">
                <a:latin typeface="Times New Roman" pitchFamily="18" charset="0"/>
              </a:rPr>
              <a:t> ed., (p. 151),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G. E. Gordon &amp; E. </a:t>
            </a:r>
            <a:r>
              <a:rPr lang="en-US" altLang="es-PR" sz="1200" dirty="0" err="1">
                <a:latin typeface="Times New Roman" pitchFamily="18" charset="0"/>
              </a:rPr>
              <a:t>Golanty</a:t>
            </a:r>
            <a:r>
              <a:rPr lang="en-US" altLang="es-PR" sz="1200" dirty="0">
                <a:latin typeface="Times New Roman" pitchFamily="18" charset="0"/>
              </a:rPr>
              <a:t>, 2016, Burlington, MA: Jones &amp; Bartlett Learning. Copyright 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Jones &amp; Bartlett Learning, LLC, an Ascend Learning Company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9" y="687388"/>
            <a:ext cx="7886700" cy="533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03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6" name="Picture 36" descr="W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21282"/>
            <a:ext cx="3193384" cy="156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3707457" y="1100857"/>
            <a:ext cx="4752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5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826570" y="2680096"/>
            <a:ext cx="638027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Propósito principal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25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263691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826570" y="3302794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Material educativo: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Recursos y publicaciones</a:t>
            </a:r>
          </a:p>
        </p:txBody>
      </p:sp>
      <p:pic>
        <p:nvPicPr>
          <p:cNvPr id="27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32849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826570" y="3966756"/>
            <a:ext cx="720181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Consideraciones preliminares: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29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826570" y="4650147"/>
            <a:ext cx="813791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Terminología</a:t>
            </a:r>
            <a:r>
              <a:rPr lang="en-US" altLang="es-PR" sz="2600" b="1" dirty="0">
                <a:latin typeface="Arial" charset="0"/>
              </a:rPr>
              <a:t> fundamental: </a:t>
            </a:r>
            <a:r>
              <a:rPr lang="en-US" altLang="es-PR" sz="2600" b="1" i="1" dirty="0" err="1">
                <a:latin typeface="Arial" charset="0"/>
              </a:rPr>
              <a:t>Conceptos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básicos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1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460696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826569" y="5260486"/>
            <a:ext cx="769659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Enfoque</a:t>
            </a:r>
            <a:r>
              <a:rPr lang="en-US" altLang="es-PR" sz="2600" b="1" dirty="0">
                <a:latin typeface="Arial" charset="0"/>
              </a:rPr>
              <a:t> de la </a:t>
            </a:r>
            <a:r>
              <a:rPr lang="en-US" altLang="es-PR" sz="2600" b="1" dirty="0" err="1">
                <a:latin typeface="Arial" charset="0"/>
              </a:rPr>
              <a:t>salud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pública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Prevención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3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526048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2277911" y="985265"/>
            <a:ext cx="6758585" cy="8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900"/>
              </a:lnSpc>
            </a:pPr>
            <a:r>
              <a:rPr lang="en-US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 ACTIVIDAD FÍSICA SE PUEDE MEDIR EN TÉRMINOS DE: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Reproducido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Health &amp; </a:t>
            </a:r>
            <a:r>
              <a:rPr lang="en-US" altLang="es-PR" sz="1200" b="1" i="1" dirty="0" err="1">
                <a:latin typeface="Times New Roman" pitchFamily="18" charset="0"/>
              </a:rPr>
              <a:t>Welness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12</a:t>
            </a:r>
            <a:r>
              <a:rPr lang="en-US" altLang="es-PR" sz="1200" baseline="30000" dirty="0">
                <a:latin typeface="Times New Roman" pitchFamily="18" charset="0"/>
              </a:rPr>
              <a:t>th</a:t>
            </a:r>
            <a:r>
              <a:rPr lang="en-US" altLang="es-PR" sz="1200" dirty="0">
                <a:latin typeface="Times New Roman" pitchFamily="18" charset="0"/>
              </a:rPr>
              <a:t> ed., (pp. 152, 574),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G. E. Gordon &amp; E. </a:t>
            </a:r>
            <a:r>
              <a:rPr lang="en-US" altLang="es-PR" sz="1200" dirty="0" err="1">
                <a:latin typeface="Times New Roman" pitchFamily="18" charset="0"/>
              </a:rPr>
              <a:t>Golanty</a:t>
            </a:r>
            <a:r>
              <a:rPr lang="en-US" altLang="es-PR" sz="1200" dirty="0">
                <a:latin typeface="Times New Roman" pitchFamily="18" charset="0"/>
              </a:rPr>
              <a:t>, 2016, Burlington, MA: Jones &amp; Bartlett Learning. Copyright 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Jones &amp; Bartlett Learning, LLC, an Ascend Learning Company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4728" y="2279774"/>
            <a:ext cx="76157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Calorías usadas por minuto: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caloría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proveer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hasta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aproximadamente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pasos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caminata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22415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44728" y="3535966"/>
            <a:ext cx="7975422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Equivalencias metabólicas (</a:t>
            </a:r>
            <a:r>
              <a:rPr lang="es-PR" altLang="es-PR" sz="2800" b="1" dirty="0" err="1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METs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Aproximadamente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, 1 MET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equivale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a 1.2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calorías</a:t>
            </a:r>
            <a:endParaRPr lang="es-PR" altLang="es-PR" sz="28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34977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44728" y="4479966"/>
            <a:ext cx="7759720" cy="13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de actividad física (PAL) 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cantidad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gastada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día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aquella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requerida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metabolismo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basal o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reposo</a:t>
            </a:r>
            <a:endParaRPr lang="es-PR" altLang="es-PR" sz="2600" b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44417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7" y="719475"/>
            <a:ext cx="2060254" cy="1373503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744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8313" y="765175"/>
            <a:ext cx="31670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600" i="1" dirty="0">
                <a:latin typeface="Times New Roman" panose="02020603050405020304" pitchFamily="18" charset="0"/>
              </a:rPr>
              <a:t>NOTA</a:t>
            </a:r>
            <a:r>
              <a:rPr lang="es-ES" altLang="es-PR" sz="1600" dirty="0">
                <a:latin typeface="Times New Roman" panose="02020603050405020304" pitchFamily="18" charset="0"/>
              </a:rPr>
              <a:t>.</a:t>
            </a:r>
            <a:r>
              <a:rPr lang="es-ES" altLang="es-PR" sz="1600" b="0" dirty="0">
                <a:latin typeface="Times New Roman" panose="02020603050405020304" pitchFamily="18" charset="0"/>
              </a:rPr>
              <a:t> Adaptado de: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Exercise Physiology Integrating Theory and Application</a:t>
            </a:r>
            <a:r>
              <a:rPr lang="en-US" altLang="es-PR" sz="1600" b="0" dirty="0">
                <a:latin typeface="Times New Roman" panose="02020603050405020304" pitchFamily="18" charset="0"/>
              </a:rPr>
              <a:t>. (p. 54),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W. J. Kraemer, S. J. Fleck, y M. R.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Deschenes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2012, Philadelphia: Lippincott Williams &amp; Wilkins. Copyright 2012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: Lippincott Williams &amp; Wilkins, a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Wolte</a:t>
            </a:r>
            <a:r>
              <a:rPr lang="en-US" altLang="es-PR" sz="1600" b="0" dirty="0">
                <a:latin typeface="Times New Roman" panose="02020603050405020304" pitchFamily="18" charset="0"/>
              </a:rPr>
              <a:t> Kluwer business.</a:t>
            </a:r>
            <a:r>
              <a:rPr lang="es-ES" altLang="es-PR" sz="1600" b="0" dirty="0">
                <a:latin typeface="Times New Roman" panose="02020603050405020304" pitchFamily="18" charset="0"/>
              </a:rPr>
              <a:t>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Sports and Exercise Nutrition</a:t>
            </a:r>
            <a:r>
              <a:rPr lang="en-US" altLang="es-PR" sz="1600" b="0" dirty="0">
                <a:latin typeface="Times New Roman" panose="02020603050405020304" pitchFamily="18" charset="0"/>
              </a:rPr>
              <a:t>. 4ta.. ed.; (p. 184),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W. D.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McArdle</a:t>
            </a:r>
            <a:r>
              <a:rPr lang="en-US" altLang="es-PR" sz="1600" b="0" dirty="0">
                <a:latin typeface="Times New Roman" panose="02020603050405020304" pitchFamily="18" charset="0"/>
              </a:rPr>
              <a:t>, F.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&amp; V.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2013, Philadelphia: Lippincott Williams &amp; Wilkins. Copyright 2013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Lippincott Williams &amp; Wilkins, a Wolters Kluwer business;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Fisiología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Esfuerzo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y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Deporte</a:t>
            </a:r>
            <a:r>
              <a:rPr lang="en-US" altLang="es-PR" sz="1600" b="0" dirty="0">
                <a:latin typeface="Times New Roman" panose="02020603050405020304" pitchFamily="18" charset="0"/>
              </a:rPr>
              <a:t>. 5ta. ed.; (p. 116,),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J. H. Wilmore, &amp; D.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2004, Barcelona,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España</a:t>
            </a:r>
            <a:r>
              <a:rPr lang="en-US" altLang="es-PR" sz="1600" b="0" dirty="0">
                <a:latin typeface="Times New Roman" panose="02020603050405020304" pitchFamily="18" charset="0"/>
              </a:rPr>
              <a:t>: Editorial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Paidotribo</a:t>
            </a:r>
            <a:r>
              <a:rPr lang="en-US" altLang="es-PR" sz="1600" b="0" dirty="0">
                <a:latin typeface="Times New Roman" panose="02020603050405020304" pitchFamily="18" charset="0"/>
              </a:rPr>
              <a:t>. Copyright 2004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Jack H. Wilmore y David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Caloria_DEF_FlujoD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833438"/>
            <a:ext cx="3724275" cy="554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oria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703263"/>
            <a:ext cx="4276725" cy="58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8313" y="765175"/>
            <a:ext cx="31670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600" i="1" dirty="0">
                <a:latin typeface="Times New Roman" panose="02020603050405020304" pitchFamily="18" charset="0"/>
              </a:rPr>
              <a:t>NOTA</a:t>
            </a:r>
            <a:r>
              <a:rPr lang="es-ES" altLang="es-PR" sz="1600" dirty="0">
                <a:latin typeface="Times New Roman" panose="02020603050405020304" pitchFamily="18" charset="0"/>
              </a:rPr>
              <a:t>.</a:t>
            </a:r>
            <a:r>
              <a:rPr lang="es-ES" altLang="es-PR" sz="1600" b="0" dirty="0">
                <a:latin typeface="Times New Roman" panose="02020603050405020304" pitchFamily="18" charset="0"/>
              </a:rPr>
              <a:t> Adaptado de: </a:t>
            </a:r>
            <a:r>
              <a:rPr lang="en-US" altLang="es-PR" sz="1600" i="1" dirty="0">
                <a:latin typeface="Times New Roman" panose="02020603050405020304" pitchFamily="18" charset="0"/>
              </a:rPr>
              <a:t>Exercise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Physiology Integrating Theory and Application</a:t>
            </a:r>
            <a:r>
              <a:rPr lang="en-US" altLang="es-PR" sz="1600" b="0" dirty="0">
                <a:latin typeface="Times New Roman" panose="02020603050405020304" pitchFamily="18" charset="0"/>
              </a:rPr>
              <a:t>. (p. 54),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W. J. Kraemer, S. J. Fleck, y M. R.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Deschenes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2012, Philadelphia: Lippincott Williams &amp; Wilkins. Copyright 2012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: Lippincott Williams &amp; Wilkins, a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Wolte</a:t>
            </a:r>
            <a:r>
              <a:rPr lang="en-US" altLang="es-PR" sz="1600" b="0" dirty="0">
                <a:latin typeface="Times New Roman" panose="02020603050405020304" pitchFamily="18" charset="0"/>
              </a:rPr>
              <a:t> Kluwer business.</a:t>
            </a:r>
            <a:r>
              <a:rPr lang="es-ES" altLang="es-PR" sz="1600" b="0" dirty="0">
                <a:latin typeface="Times New Roman" panose="02020603050405020304" pitchFamily="18" charset="0"/>
              </a:rPr>
              <a:t> 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Sports and Exercise Nutrition</a:t>
            </a:r>
            <a:r>
              <a:rPr lang="en-US" altLang="es-PR" sz="1600" b="0" dirty="0">
                <a:latin typeface="Times New Roman" panose="02020603050405020304" pitchFamily="18" charset="0"/>
              </a:rPr>
              <a:t>. 4ta.. ed.; (p. 184),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W. D.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McArdle</a:t>
            </a:r>
            <a:r>
              <a:rPr lang="en-US" altLang="es-PR" sz="1600" b="0" dirty="0">
                <a:latin typeface="Times New Roman" panose="02020603050405020304" pitchFamily="18" charset="0"/>
              </a:rPr>
              <a:t>, F.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&amp; V. I.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2013, Philadelphia: Lippincott Williams &amp; Wilkins. Copyright 2013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Lippincott Williams &amp; Wilkins, a Wolters Kluwer business;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Fisiología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Esfuerzo</a:t>
            </a:r>
            <a:r>
              <a:rPr lang="en-US" altLang="es-PR" sz="1600" b="1" i="1" dirty="0">
                <a:latin typeface="Times New Roman" panose="02020603050405020304" pitchFamily="18" charset="0"/>
              </a:rPr>
              <a:t> y del </a:t>
            </a:r>
            <a:r>
              <a:rPr lang="en-US" altLang="es-PR" sz="1600" b="1" i="1" dirty="0" err="1">
                <a:latin typeface="Times New Roman" panose="02020603050405020304" pitchFamily="18" charset="0"/>
              </a:rPr>
              <a:t>Deporte</a:t>
            </a:r>
            <a:r>
              <a:rPr lang="en-US" altLang="es-PR" sz="1600" b="0" dirty="0">
                <a:latin typeface="Times New Roman" panose="02020603050405020304" pitchFamily="18" charset="0"/>
              </a:rPr>
              <a:t>. 5ta. ed.; (p. 116,),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J. H. Wilmore, &amp; D.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, 2004, Barcelona,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España</a:t>
            </a:r>
            <a:r>
              <a:rPr lang="en-US" altLang="es-PR" sz="1600" b="0" dirty="0">
                <a:latin typeface="Times New Roman" panose="02020603050405020304" pitchFamily="18" charset="0"/>
              </a:rPr>
              <a:t>: Editorial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Paidotribo</a:t>
            </a:r>
            <a:r>
              <a:rPr lang="en-US" altLang="es-PR" sz="1600" b="0" dirty="0">
                <a:latin typeface="Times New Roman" panose="02020603050405020304" pitchFamily="18" charset="0"/>
              </a:rPr>
              <a:t>. Copyright 2004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600" b="0" dirty="0">
                <a:latin typeface="Times New Roman" panose="02020603050405020304" pitchFamily="18" charset="0"/>
              </a:rPr>
              <a:t> Jack H. Wilmore y David L. </a:t>
            </a:r>
            <a:r>
              <a:rPr lang="en-US" altLang="es-PR" sz="16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600" b="0" dirty="0">
                <a:latin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58" name="Picture 2" descr="GN5_MET_PPT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7848600" cy="58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87332"/>
      </p:ext>
    </p:extLst>
  </p:cSld>
  <p:clrMapOvr>
    <a:masterClrMapping/>
  </p:clrMapOvr>
  <p:transition spd="slow">
    <p:comb dir="vert"/>
    <p:sndAc>
      <p:stSnd>
        <p:snd r:embed="rId4" name="breeze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2987824" y="764704"/>
            <a:ext cx="583232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NIVEL DE</a:t>
            </a:r>
          </a:p>
          <a:p>
            <a:pPr eaLnBrk="0" hangingPunct="0"/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 (PAL)</a:t>
            </a:r>
          </a:p>
        </p:txBody>
      </p:sp>
      <p:sp>
        <p:nvSpPr>
          <p:cNvPr id="1325059" name="Rectangle 3"/>
          <p:cNvSpPr>
            <a:spLocks noChangeArrowheads="1"/>
          </p:cNvSpPr>
          <p:nvPr/>
        </p:nvSpPr>
        <p:spPr bwMode="auto">
          <a:xfrm>
            <a:off x="2656152" y="1701751"/>
            <a:ext cx="6236328" cy="424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Representa la cantidad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expendio energético (</a:t>
            </a:r>
            <a:r>
              <a:rPr lang="es-ES" altLang="es-PR" sz="3600" b="1" i="1" dirty="0">
                <a:latin typeface="Arial" charset="0"/>
                <a:cs typeface="Arial" charset="0"/>
              </a:rPr>
              <a:t>EE</a:t>
            </a:r>
            <a:r>
              <a:rPr lang="es-ES" altLang="es-PR" sz="3600" b="1" dirty="0">
                <a:latin typeface="Arial" charset="0"/>
                <a:cs typeface="Arial" charset="0"/>
              </a:rPr>
              <a:t>)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día, sobre aquella energía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requerida para mantener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la actividad de la </a:t>
            </a: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tasa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metabólica basal</a:t>
            </a:r>
            <a:r>
              <a:rPr lang="es-ES" altLang="es-PR" sz="3600" b="1" dirty="0">
                <a:latin typeface="Arial" charset="0"/>
                <a:cs typeface="Arial" charset="0"/>
              </a:rPr>
              <a:t> (en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600" b="1" dirty="0">
                <a:latin typeface="Arial" charset="0"/>
                <a:cs typeface="Arial" charset="0"/>
              </a:rPr>
              <a:t>reposo)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Adaptado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Health &amp; </a:t>
            </a:r>
            <a:r>
              <a:rPr lang="en-US" altLang="es-PR" sz="1200" b="1" i="1" dirty="0" err="1">
                <a:latin typeface="Times New Roman" pitchFamily="18" charset="0"/>
              </a:rPr>
              <a:t>Welness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12</a:t>
            </a:r>
            <a:r>
              <a:rPr lang="en-US" altLang="es-PR" sz="1200" baseline="30000" dirty="0">
                <a:latin typeface="Times New Roman" pitchFamily="18" charset="0"/>
              </a:rPr>
              <a:t>th</a:t>
            </a:r>
            <a:r>
              <a:rPr lang="en-US" altLang="es-PR" sz="1200" dirty="0">
                <a:latin typeface="Times New Roman" pitchFamily="18" charset="0"/>
              </a:rPr>
              <a:t> ed., (pp. 152, 574),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G. E. Gordon &amp; E. </a:t>
            </a:r>
            <a:r>
              <a:rPr lang="en-US" altLang="es-PR" sz="1200" dirty="0" err="1">
                <a:latin typeface="Times New Roman" pitchFamily="18" charset="0"/>
              </a:rPr>
              <a:t>Golanty</a:t>
            </a:r>
            <a:r>
              <a:rPr lang="en-US" altLang="es-PR" sz="1200" dirty="0">
                <a:latin typeface="Times New Roman" pitchFamily="18" charset="0"/>
              </a:rPr>
              <a:t>, 2016, Burlington, MA: Jones &amp; Bartlett Learning. Copyright 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Jones &amp; Bartlett Learning, LLC, an Ascend Learning Company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2044591" cy="5190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698293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asa_Metabolica_Basal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692150"/>
            <a:ext cx="5976938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0825" y="838200"/>
            <a:ext cx="2447925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400" i="1" dirty="0">
                <a:latin typeface="Times New Roman" panose="02020603050405020304" pitchFamily="18" charset="0"/>
              </a:rPr>
              <a:t>NOTA</a:t>
            </a:r>
            <a:r>
              <a:rPr lang="es-ES" altLang="es-PR" sz="1400" dirty="0">
                <a:latin typeface="Times New Roman" panose="02020603050405020304" pitchFamily="18" charset="0"/>
              </a:rPr>
              <a:t>.</a:t>
            </a:r>
            <a:r>
              <a:rPr lang="es-ES" altLang="es-PR" sz="1400" b="0" dirty="0">
                <a:latin typeface="Times New Roman" panose="02020603050405020304" pitchFamily="18" charset="0"/>
              </a:rPr>
              <a:t> Adaptado de: </a:t>
            </a:r>
            <a:r>
              <a:rPr lang="en-US" altLang="es-PR" sz="1400" b="1" i="1" dirty="0">
                <a:latin typeface="Times New Roman" panose="02020603050405020304" pitchFamily="18" charset="0"/>
              </a:rPr>
              <a:t>Exercise Physiology Integrating Theory and Application</a:t>
            </a:r>
            <a:r>
              <a:rPr lang="en-US" altLang="es-PR" sz="1400" b="0" dirty="0">
                <a:latin typeface="Times New Roman" panose="02020603050405020304" pitchFamily="18" charset="0"/>
              </a:rPr>
              <a:t>. (pp. 56, 341),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 W. J. Kraemer, S. J. Fleck, y M. R.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Deschenes</a:t>
            </a:r>
            <a:r>
              <a:rPr lang="en-US" altLang="es-PR" sz="1400" b="0" dirty="0">
                <a:latin typeface="Times New Roman" panose="02020603050405020304" pitchFamily="18" charset="0"/>
              </a:rPr>
              <a:t>, 2012, Philadelphia: Lippincott Williams &amp; Wilkins. Copyright 2012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: Lippincott Williams &amp; Wilkins, a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Wolte</a:t>
            </a:r>
            <a:r>
              <a:rPr lang="en-US" altLang="es-PR" sz="1400" b="0" dirty="0">
                <a:latin typeface="Times New Roman" panose="02020603050405020304" pitchFamily="18" charset="0"/>
              </a:rPr>
              <a:t> Kluwer business.</a:t>
            </a:r>
            <a:r>
              <a:rPr lang="es-ES" altLang="es-PR" sz="1400" b="0" dirty="0">
                <a:latin typeface="Times New Roman" panose="02020603050405020304" pitchFamily="18" charset="0"/>
              </a:rPr>
              <a:t> </a:t>
            </a:r>
            <a:r>
              <a:rPr lang="en-US" altLang="es-PR" sz="1400" b="1" i="1" dirty="0">
                <a:latin typeface="Times New Roman" panose="02020603050405020304" pitchFamily="18" charset="0"/>
              </a:rPr>
              <a:t>Sports and Exercise Nutrition</a:t>
            </a:r>
            <a:r>
              <a:rPr lang="en-US" altLang="es-PR" sz="1400" b="0" dirty="0">
                <a:latin typeface="Times New Roman" panose="02020603050405020304" pitchFamily="18" charset="0"/>
              </a:rPr>
              <a:t>. 4ta.. ed.; (pp. 199-201),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 W. D.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McArdle</a:t>
            </a:r>
            <a:r>
              <a:rPr lang="en-US" altLang="es-PR" sz="1400" b="0" dirty="0">
                <a:latin typeface="Times New Roman" panose="02020603050405020304" pitchFamily="18" charset="0"/>
              </a:rPr>
              <a:t>, F. I.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400" b="0" dirty="0">
                <a:latin typeface="Times New Roman" panose="02020603050405020304" pitchFamily="18" charset="0"/>
              </a:rPr>
              <a:t>, &amp; V. I.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Katch</a:t>
            </a:r>
            <a:r>
              <a:rPr lang="en-US" altLang="es-PR" sz="1400" b="0" dirty="0">
                <a:latin typeface="Times New Roman" panose="02020603050405020304" pitchFamily="18" charset="0"/>
              </a:rPr>
              <a:t>, 2013, Philadelphia: Lippincott Williams &amp; Wilkins. Copyright 2013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 Lippincott Williams &amp; Wilkins, a Wolters Kluwer business; </a:t>
            </a:r>
            <a:r>
              <a:rPr lang="en-US" altLang="es-PR" sz="1400" b="1" i="1" dirty="0" err="1">
                <a:latin typeface="Times New Roman" panose="02020603050405020304" pitchFamily="18" charset="0"/>
              </a:rPr>
              <a:t>Fisiología</a:t>
            </a:r>
            <a:r>
              <a:rPr lang="en-US" altLang="es-PR" sz="1400" b="1" i="1" dirty="0">
                <a:latin typeface="Times New Roman" panose="02020603050405020304" pitchFamily="18" charset="0"/>
              </a:rPr>
              <a:t> del </a:t>
            </a:r>
            <a:r>
              <a:rPr lang="en-US" altLang="es-PR" sz="1400" b="1" i="1" dirty="0" err="1">
                <a:latin typeface="Times New Roman" panose="02020603050405020304" pitchFamily="18" charset="0"/>
              </a:rPr>
              <a:t>Esfuerzo</a:t>
            </a:r>
            <a:r>
              <a:rPr lang="en-US" altLang="es-PR" sz="1400" b="1" i="1" dirty="0">
                <a:latin typeface="Times New Roman" panose="02020603050405020304" pitchFamily="18" charset="0"/>
              </a:rPr>
              <a:t> y del </a:t>
            </a:r>
            <a:r>
              <a:rPr lang="en-US" altLang="es-PR" sz="1400" b="1" i="1" dirty="0" err="1">
                <a:latin typeface="Times New Roman" panose="02020603050405020304" pitchFamily="18" charset="0"/>
              </a:rPr>
              <a:t>Deporte</a:t>
            </a:r>
            <a:r>
              <a:rPr lang="en-US" altLang="es-PR" sz="1400" b="0" dirty="0">
                <a:latin typeface="Times New Roman" panose="02020603050405020304" pitchFamily="18" charset="0"/>
              </a:rPr>
              <a:t>. 5ta. ed.; (p. 138,),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 J. H. Wilmore, &amp; D. L.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400" b="0" dirty="0">
                <a:latin typeface="Times New Roman" panose="02020603050405020304" pitchFamily="18" charset="0"/>
              </a:rPr>
              <a:t>, 2004, Barcelona,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España</a:t>
            </a:r>
            <a:r>
              <a:rPr lang="en-US" altLang="es-PR" sz="1400" b="0" dirty="0">
                <a:latin typeface="Times New Roman" panose="02020603050405020304" pitchFamily="18" charset="0"/>
              </a:rPr>
              <a:t>: Editorial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Paidotribo</a:t>
            </a:r>
            <a:r>
              <a:rPr lang="en-US" altLang="es-PR" sz="1400" b="0" dirty="0">
                <a:latin typeface="Times New Roman" panose="02020603050405020304" pitchFamily="18" charset="0"/>
              </a:rPr>
              <a:t>. Copyright 2004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por</a:t>
            </a:r>
            <a:r>
              <a:rPr lang="en-US" altLang="es-PR" sz="1400" b="0" dirty="0">
                <a:latin typeface="Times New Roman" panose="02020603050405020304" pitchFamily="18" charset="0"/>
              </a:rPr>
              <a:t> Jack H. Wilmore y David L. </a:t>
            </a:r>
            <a:r>
              <a:rPr lang="en-US" altLang="es-PR" sz="1400" b="0" dirty="0" err="1">
                <a:latin typeface="Times New Roman" panose="02020603050405020304" pitchFamily="18" charset="0"/>
              </a:rPr>
              <a:t>Costill</a:t>
            </a:r>
            <a:r>
              <a:rPr lang="en-US" altLang="es-PR" sz="1400" b="0" dirty="0">
                <a:latin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8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298" name="Rectangle 2"/>
          <p:cNvSpPr>
            <a:spLocks noChangeArrowheads="1"/>
          </p:cNvSpPr>
          <p:nvPr/>
        </p:nvSpPr>
        <p:spPr bwMode="auto">
          <a:xfrm>
            <a:off x="3779838" y="692150"/>
            <a:ext cx="51466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NEAT</a:t>
            </a:r>
          </a:p>
        </p:txBody>
      </p:sp>
      <p:sp>
        <p:nvSpPr>
          <p:cNvPr id="1335299" name="Rectangle 3"/>
          <p:cNvSpPr>
            <a:spLocks noChangeArrowheads="1"/>
          </p:cNvSpPr>
          <p:nvPr/>
        </p:nvSpPr>
        <p:spPr bwMode="auto">
          <a:xfrm>
            <a:off x="3779838" y="1341438"/>
            <a:ext cx="5256212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>
                <a:latin typeface="Arial" charset="0"/>
                <a:cs typeface="Arial" charset="0"/>
              </a:rPr>
              <a:t>Las siglas, del ingles,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>
                <a:latin typeface="Arial" charset="0"/>
                <a:cs typeface="Arial" charset="0"/>
              </a:rPr>
              <a:t>significan: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Nonexercise Activity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Thermogenesis</a:t>
            </a:r>
            <a:r>
              <a:rPr lang="en-US" altLang="es-PR" sz="3400" b="1">
                <a:latin typeface="Arial" charset="0"/>
                <a:cs typeface="Arial" charset="0"/>
              </a:rPr>
              <a:t>, que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>
                <a:latin typeface="Arial" charset="0"/>
                <a:cs typeface="Arial" charset="0"/>
              </a:rPr>
              <a:t>en español sería: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Termogénesis de las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Actividades No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4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Asociadas al Ejercicio</a:t>
            </a:r>
            <a:endParaRPr lang="en-US" altLang="es-PR" sz="34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335301" name="Picture 5" descr="Man_Chopping_Wo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36613"/>
            <a:ext cx="2606675" cy="484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Información de: "NEAT – non-exercise activity thermogenesis – egocentric &amp; geocentric environmental factors vs. biological regulation", por: </a:t>
            </a:r>
            <a:r>
              <a:rPr lang="fi-FI" altLang="es-PR" sz="1200">
                <a:latin typeface="Times New Roman" pitchFamily="18" charset="0"/>
                <a:cs typeface="Times New Roman" pitchFamily="18" charset="0"/>
              </a:rPr>
              <a:t>J. A. Levine, &amp; C. M. Kotz,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 2005, </a:t>
            </a: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Acta Physiologica Scandinavica, 184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(4), 309-318. Recuperado de la base de datos de EBSCOhost (Academic Search Premier)</a:t>
            </a:r>
            <a:endParaRPr lang="en-US" altLang="es-PR" sz="12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346" name="Rectangle 2"/>
          <p:cNvSpPr>
            <a:spLocks noChangeArrowheads="1"/>
          </p:cNvSpPr>
          <p:nvPr/>
        </p:nvSpPr>
        <p:spPr bwMode="auto">
          <a:xfrm>
            <a:off x="3779838" y="765175"/>
            <a:ext cx="51466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5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NEAT</a:t>
            </a:r>
          </a:p>
        </p:txBody>
      </p:sp>
      <p:sp>
        <p:nvSpPr>
          <p:cNvPr id="1337347" name="Rectangle 3"/>
          <p:cNvSpPr>
            <a:spLocks noChangeArrowheads="1"/>
          </p:cNvSpPr>
          <p:nvPr/>
        </p:nvSpPr>
        <p:spPr bwMode="auto">
          <a:xfrm>
            <a:off x="3779838" y="1485900"/>
            <a:ext cx="5256212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Aquellas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actividades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que no pertenecen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al grupo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ejercicios o físicos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4200" b="1">
                <a:latin typeface="Arial" charset="0"/>
                <a:cs typeface="Arial" charset="0"/>
              </a:rPr>
              <a:t>o deportes</a:t>
            </a:r>
            <a:endParaRPr lang="en-US" altLang="es-PR" sz="42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Información de: "NEAT – non-exercise activity thermogenesis – egocentric &amp; geocentric environmental factors vs. biological regulation", por: </a:t>
            </a:r>
            <a:r>
              <a:rPr lang="fi-FI" altLang="es-PR" sz="1200">
                <a:latin typeface="Times New Roman" pitchFamily="18" charset="0"/>
                <a:cs typeface="Times New Roman" pitchFamily="18" charset="0"/>
              </a:rPr>
              <a:t>J. A. Levine, &amp; C. M. Kotz,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 2005, </a:t>
            </a:r>
            <a:r>
              <a:rPr lang="es-ES" altLang="es-PR" sz="1200" b="1" i="1">
                <a:latin typeface="Times New Roman" pitchFamily="18" charset="0"/>
                <a:cs typeface="Times New Roman" pitchFamily="18" charset="0"/>
              </a:rPr>
              <a:t>Acta Physiologica Scandinavica, 184</a:t>
            </a:r>
            <a:r>
              <a:rPr lang="es-ES" altLang="es-PR" sz="1200">
                <a:latin typeface="Times New Roman" pitchFamily="18" charset="0"/>
                <a:cs typeface="Times New Roman" pitchFamily="18" charset="0"/>
              </a:rPr>
              <a:t>(4), 309-318. Recuperado de la base de datos de EBSCOhost (Academic Search Premier)</a:t>
            </a:r>
            <a:endParaRPr lang="en-US" altLang="es-PR" sz="1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7351" name="Picture 7" descr="Man_Mowing_the_Gr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2986088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1690688" y="1052513"/>
            <a:ext cx="70564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Nonexercise Activity Thermogenesis:</a:t>
            </a: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NEAT</a:t>
            </a:r>
          </a:p>
        </p:txBody>
      </p:sp>
      <p:sp>
        <p:nvSpPr>
          <p:cNvPr id="1339399" name="Text Box 7"/>
          <p:cNvSpPr txBox="1">
            <a:spLocks noChangeArrowheads="1"/>
          </p:cNvSpPr>
          <p:nvPr/>
        </p:nvSpPr>
        <p:spPr bwMode="auto">
          <a:xfrm>
            <a:off x="646113" y="2865438"/>
            <a:ext cx="83185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Termogénesis de las Actividades no Asociadas con el Ejercicio Físico:</a:t>
            </a:r>
            <a:endParaRPr lang="en-US" altLang="es-PR" sz="2500" i="1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39400" name="Picture 8" descr="Bullets_Arrow_Blue1_Right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936875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9401" name="Text Box 9"/>
          <p:cNvSpPr txBox="1">
            <a:spLocks noChangeArrowheads="1"/>
          </p:cNvSpPr>
          <p:nvPr/>
        </p:nvSpPr>
        <p:spPr bwMode="auto">
          <a:xfrm>
            <a:off x="1006475" y="3775075"/>
            <a:ext cx="79930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2100" b="1">
                <a:effectLst>
                  <a:outerShdw blurRad="38100" dist="38100" dir="2700000" algn="tl">
                    <a:srgbClr val="C0C0C0"/>
                  </a:outerShdw>
                </a:effectLst>
              </a:rPr>
              <a:t>Importancia</a:t>
            </a:r>
            <a:r>
              <a:rPr lang="en-US" altLang="es-PR" sz="2100" b="1"/>
              <a:t>: </a:t>
            </a:r>
            <a:endParaRPr lang="en-US" altLang="es-PR" sz="210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339402" name="Picture 10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84651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9403" name="Text Box 11"/>
          <p:cNvSpPr txBox="1">
            <a:spLocks noChangeArrowheads="1"/>
          </p:cNvSpPr>
          <p:nvPr/>
        </p:nvSpPr>
        <p:spPr bwMode="auto">
          <a:xfrm>
            <a:off x="1406525" y="4318000"/>
            <a:ext cx="77739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>
                <a:solidFill>
                  <a:srgbClr val="000000"/>
                </a:solidFill>
                <a:latin typeface="Arial" charset="0"/>
              </a:rPr>
              <a:t>Costo metabólico de algunas actividades NEAT:</a:t>
            </a:r>
            <a:endParaRPr lang="en-US" altLang="es-PR" sz="22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339404" name="Picture 12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35133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9405" name="Text Box 13"/>
          <p:cNvSpPr txBox="1">
            <a:spLocks noChangeArrowheads="1"/>
          </p:cNvSpPr>
          <p:nvPr/>
        </p:nvSpPr>
        <p:spPr bwMode="auto">
          <a:xfrm>
            <a:off x="1403350" y="4724400"/>
            <a:ext cx="72707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i="1">
                <a:solidFill>
                  <a:srgbClr val="000000"/>
                </a:solidFill>
                <a:latin typeface="Calibri" pitchFamily="34" charset="0"/>
              </a:rPr>
              <a:t>Son suficientes para asistir en las medidas preventivas, y terapéuticas, para el problema de la obesidad:</a:t>
            </a:r>
            <a:endParaRPr lang="en-US" altLang="es-PR" sz="2200" i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732463"/>
            <a:ext cx="88201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Información de: " Compendium of physical activities: an update of activity codes and MET intensities ", por: B. E. Ainsworth,, W. L.Haskell,, M. C.Whitt,, M. L. Irwin,, A. M. Swartz,, S. J.,  Strath, W. L.,  O'Brien, D. R. Jr,  Bassett, K. H. Schmitz,, P. O. Emplaincourt,, D. R. Jr, Jacobs, &amp; A. S. Leon, 2000, </a:t>
            </a:r>
            <a:r>
              <a:rPr lang="en-US" altLang="es-PR" sz="1200" b="1" i="1">
                <a:latin typeface="Times New Roman" pitchFamily="18" charset="0"/>
              </a:rPr>
              <a:t>Medicine &amp; Science in Sports &amp; Exercise, 32</a:t>
            </a:r>
            <a:r>
              <a:rPr lang="en-US" altLang="es-PR" sz="1200">
                <a:latin typeface="Times New Roman" pitchFamily="18" charset="0"/>
              </a:rPr>
              <a:t>(9 Suppl), S498-S504. Recuperado de </a:t>
            </a:r>
            <a:r>
              <a:rPr lang="en-US" altLang="es-PR" sz="1200" b="1" i="1">
                <a:latin typeface="Times New Roman" pitchFamily="18" charset="0"/>
                <a:hlinkClick r:id="rId8"/>
              </a:rPr>
              <a:t>http://ocw.um.es/cc.-de-la-salud/alimentacion-y-nutricion-actuales/otros-recursos-1/or-f-003.pdf</a:t>
            </a:r>
            <a:endParaRPr lang="en-US" altLang="es-PR" sz="1200" b="1" i="1">
              <a:latin typeface="Times New Roman" pitchFamily="18" charset="0"/>
            </a:endParaRPr>
          </a:p>
        </p:txBody>
      </p:sp>
      <p:pic>
        <p:nvPicPr>
          <p:cNvPr id="1339407" name="Picture 15" descr="girl_with_packsa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69925"/>
            <a:ext cx="973137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3106511" y="1074379"/>
            <a:ext cx="5497937" cy="120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62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NIVELES DE</a:t>
            </a:r>
          </a:p>
          <a:p>
            <a:pPr eaLnBrk="0" hangingPunct="0">
              <a:lnSpc>
                <a:spcPts val="6200"/>
              </a:lnSpc>
            </a:pPr>
            <a:r>
              <a:rPr lang="en-US" altLang="es-PR" sz="4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ACTIVIDAD FÍSICA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Reproducido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Health &amp; </a:t>
            </a:r>
            <a:r>
              <a:rPr lang="en-US" altLang="es-PR" sz="1200" b="1" i="1" dirty="0" err="1">
                <a:latin typeface="Times New Roman" pitchFamily="18" charset="0"/>
              </a:rPr>
              <a:t>Welness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12</a:t>
            </a:r>
            <a:r>
              <a:rPr lang="en-US" altLang="es-PR" sz="1200" baseline="30000" dirty="0">
                <a:latin typeface="Times New Roman" pitchFamily="18" charset="0"/>
              </a:rPr>
              <a:t>th</a:t>
            </a:r>
            <a:r>
              <a:rPr lang="en-US" altLang="es-PR" sz="1200" dirty="0">
                <a:latin typeface="Times New Roman" pitchFamily="18" charset="0"/>
              </a:rPr>
              <a:t> ed., (p. 152),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G. E. Gordon &amp; E. </a:t>
            </a:r>
            <a:r>
              <a:rPr lang="en-US" altLang="es-PR" sz="1200" dirty="0" err="1">
                <a:latin typeface="Times New Roman" pitchFamily="18" charset="0"/>
              </a:rPr>
              <a:t>Golanty</a:t>
            </a:r>
            <a:r>
              <a:rPr lang="en-US" altLang="es-PR" sz="1200" dirty="0">
                <a:latin typeface="Times New Roman" pitchFamily="18" charset="0"/>
              </a:rPr>
              <a:t>, 2016, Burlington, MA: Jones &amp; Bartlett Learning. Copyright 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Jones &amp; Bartlett Learning, LLC, an Ascend Learning Company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44728" y="3094121"/>
            <a:ext cx="7615704" cy="171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Sedentario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 menor que 1.4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lnSpc>
                <a:spcPct val="80000"/>
              </a:lnSpc>
            </a:pP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cantidad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diaria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generada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mantenimiento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toda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forma de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movimiento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de 1.4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veces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generada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el metabolism basal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305593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44728" y="4864165"/>
            <a:ext cx="7975422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Moderado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 entre 1.4 y 1.7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482597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44728" y="5440229"/>
            <a:ext cx="775972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Vigoroso – </a:t>
            </a:r>
            <a:r>
              <a:rPr lang="es-PR" altLang="es-PR" sz="28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 mayor que 1.7</a:t>
            </a:r>
            <a:r>
              <a:rPr lang="es-PR" altLang="es-PR" sz="28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4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" y="540203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" y="145913"/>
            <a:ext cx="23622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0937089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06597"/>
            <a:ext cx="1783564" cy="1547851"/>
          </a:xfrm>
          <a:prstGeom prst="rect">
            <a:avLst/>
          </a:prstGeom>
        </p:spPr>
      </p:pic>
      <p:sp>
        <p:nvSpPr>
          <p:cNvPr id="51" name="Title 1"/>
          <p:cNvSpPr>
            <a:spLocks/>
          </p:cNvSpPr>
          <p:nvPr/>
        </p:nvSpPr>
        <p:spPr bwMode="auto">
          <a:xfrm>
            <a:off x="3203848" y="1100857"/>
            <a:ext cx="4752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5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738777" y="3014762"/>
            <a:ext cx="8369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Guías</a:t>
            </a:r>
            <a:r>
              <a:rPr lang="en-US" altLang="es-PR" sz="2600" b="1" dirty="0">
                <a:latin typeface="Arial" charset="0"/>
              </a:rPr>
              <a:t> de </a:t>
            </a:r>
            <a:r>
              <a:rPr lang="en-US" altLang="es-PR" sz="2600" b="1" dirty="0" err="1">
                <a:latin typeface="Arial" charset="0"/>
              </a:rPr>
              <a:t>actividad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física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53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29969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738777" y="3650475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Comportamiento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sedentario</a:t>
            </a:r>
            <a:r>
              <a:rPr lang="en-US" altLang="es-PR" sz="2600" b="1" dirty="0">
                <a:latin typeface="Arial" charset="0"/>
              </a:rPr>
              <a:t> y el </a:t>
            </a:r>
            <a:r>
              <a:rPr lang="en-US" altLang="es-PR" sz="2600" b="1" dirty="0" err="1">
                <a:latin typeface="Arial" charset="0"/>
              </a:rPr>
              <a:t>tiempo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sentado</a:t>
            </a:r>
            <a:endParaRPr lang="en-US" altLang="es-PR" sz="2600" b="1" dirty="0">
              <a:latin typeface="Arial" charset="0"/>
            </a:endParaRPr>
          </a:p>
        </p:txBody>
      </p:sp>
      <p:pic>
        <p:nvPicPr>
          <p:cNvPr id="55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365047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738778" y="5061811"/>
            <a:ext cx="181652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501862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738777" y="5680875"/>
            <a:ext cx="83697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Cómo contactar al deponente: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</a:p>
        </p:txBody>
      </p:sp>
      <p:pic>
        <p:nvPicPr>
          <p:cNvPr id="59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566306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738777" y="4388365"/>
            <a:ext cx="8369727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Ejercicio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como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Medicina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preventiva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terapéutica</a:t>
            </a:r>
            <a:endParaRPr lang="en-US" altLang="es-PR" sz="2600" b="1" i="1" dirty="0">
              <a:latin typeface="Arial" charset="0"/>
            </a:endParaRPr>
          </a:p>
          <a:p>
            <a:pPr algn="l">
              <a:lnSpc>
                <a:spcPct val="80000"/>
              </a:lnSpc>
            </a:pP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43705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738778" y="2392064"/>
            <a:ext cx="813791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Tratamiento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moderno</a:t>
            </a:r>
            <a:r>
              <a:rPr lang="en-US" altLang="es-PR" sz="2600" b="1" dirty="0">
                <a:latin typeface="Arial" charset="0"/>
              </a:rPr>
              <a:t> de </a:t>
            </a:r>
            <a:r>
              <a:rPr lang="en-US" altLang="es-PR" sz="2600" b="1" dirty="0" err="1">
                <a:latin typeface="Arial" charset="0"/>
              </a:rPr>
              <a:t>enfermedades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crónicas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63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0" y="23488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6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388" y="6093544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Reproducido de</a:t>
            </a:r>
            <a:r>
              <a:rPr lang="en-US" altLang="es-PR" sz="1200" dirty="0">
                <a:latin typeface="Times New Roman" pitchFamily="18" charset="0"/>
              </a:rPr>
              <a:t>: </a:t>
            </a:r>
            <a:r>
              <a:rPr lang="en-US" altLang="es-PR" sz="1200" b="1" i="1" dirty="0">
                <a:latin typeface="Times New Roman" pitchFamily="18" charset="0"/>
              </a:rPr>
              <a:t>Health &amp; </a:t>
            </a:r>
            <a:r>
              <a:rPr lang="en-US" altLang="es-PR" sz="1200" b="1" i="1" dirty="0" err="1">
                <a:latin typeface="Times New Roman" pitchFamily="18" charset="0"/>
              </a:rPr>
              <a:t>Welness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12</a:t>
            </a:r>
            <a:r>
              <a:rPr lang="en-US" altLang="es-PR" sz="1200" baseline="30000" dirty="0">
                <a:latin typeface="Times New Roman" pitchFamily="18" charset="0"/>
              </a:rPr>
              <a:t>th</a:t>
            </a:r>
            <a:r>
              <a:rPr lang="en-US" altLang="es-PR" sz="1200" dirty="0">
                <a:latin typeface="Times New Roman" pitchFamily="18" charset="0"/>
              </a:rPr>
              <a:t> ed., (pp. 152, 574),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 G. E. Gordon &amp; E. </a:t>
            </a:r>
            <a:r>
              <a:rPr lang="en-US" altLang="es-PR" sz="1200" dirty="0" err="1">
                <a:latin typeface="Times New Roman" pitchFamily="18" charset="0"/>
              </a:rPr>
              <a:t>Golanty</a:t>
            </a:r>
            <a:r>
              <a:rPr lang="en-US" altLang="es-PR" sz="1200" dirty="0">
                <a:latin typeface="Times New Roman" pitchFamily="18" charset="0"/>
              </a:rPr>
              <a:t>, 2016, Burlington, MA: Jones &amp; Bartlett Learning. Copyright 2016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Jones &amp; Bartlett Learning, LLC, an Ascend Learning Company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21" y="754161"/>
            <a:ext cx="5671567" cy="5267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980965"/>
      </p:ext>
    </p:ext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ChangeArrowheads="1"/>
          </p:cNvSpPr>
          <p:nvPr/>
        </p:nvSpPr>
        <p:spPr bwMode="auto">
          <a:xfrm>
            <a:off x="3817938" y="692150"/>
            <a:ext cx="514667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EJERCICIO</a:t>
            </a:r>
          </a:p>
        </p:txBody>
      </p:sp>
      <p:sp>
        <p:nvSpPr>
          <p:cNvPr id="1325059" name="Rectangle 3"/>
          <p:cNvSpPr>
            <a:spLocks noChangeArrowheads="1"/>
          </p:cNvSpPr>
          <p:nvPr/>
        </p:nvSpPr>
        <p:spPr bwMode="auto">
          <a:xfrm>
            <a:off x="3851275" y="1412875"/>
            <a:ext cx="5113338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Cualquier </a:t>
            </a:r>
            <a:r>
              <a:rPr lang="es-ES" altLang="es-PR" sz="31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movimiento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humano</a:t>
            </a:r>
            <a:r>
              <a:rPr lang="es-ES" altLang="es-PR" sz="3100" b="1">
                <a:latin typeface="Arial" charset="0"/>
                <a:cs typeface="Arial" charset="0"/>
              </a:rPr>
              <a:t> previamente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organizado y planificado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que involucre grandes 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pequeños grupos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musculares e impliquen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un </a:t>
            </a:r>
            <a:r>
              <a:rPr lang="es-ES" altLang="es-PR" sz="31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gasto energético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dirigido a unos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ES" altLang="es-PR" sz="3100" b="1">
                <a:latin typeface="Arial" charset="0"/>
                <a:cs typeface="Arial" charset="0"/>
              </a:rPr>
              <a:t>propósitos especiales</a:t>
            </a:r>
            <a:endParaRPr lang="en-US" altLang="es-PR" sz="31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325061" name="Picture 5" descr="Couple_Sports-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3130550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6237288"/>
            <a:ext cx="89646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>
                <a:latin typeface="Times New Roman" pitchFamily="18" charset="0"/>
              </a:rPr>
              <a:t>NOTA</a:t>
            </a:r>
            <a:r>
              <a:rPr lang="es-ES" altLang="es-PR" sz="1200" b="1">
                <a:latin typeface="Times New Roman" pitchFamily="18" charset="0"/>
              </a:rPr>
              <a:t>.</a:t>
            </a:r>
            <a:r>
              <a:rPr lang="es-ES" altLang="es-PR" sz="1200">
                <a:latin typeface="Times New Roman" pitchFamily="18" charset="0"/>
              </a:rPr>
              <a:t> </a:t>
            </a:r>
            <a:r>
              <a:rPr lang="en-US" altLang="es-PR" sz="1200">
                <a:latin typeface="Times New Roman" pitchFamily="18" charset="0"/>
              </a:rPr>
              <a:t>Adaptado de: ACSM, 2006, p. 3; Caspersen, Powel &amp; Christensen, 1985; Kent, 1998, pp. 176-177.</a:t>
            </a:r>
            <a:endParaRPr lang="en-US" altLang="es-PR" sz="1200" b="1" i="1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166106"/>
      </p:ext>
    </p:extLst>
  </p:cSld>
  <p:clrMapOvr>
    <a:masterClrMapping/>
  </p:clrMapOvr>
  <p:transition spd="slow">
    <p:checker dir="vert"/>
    <p:sndAc>
      <p:stSnd>
        <p:snd r:embed="rId4" name="breez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</a:rPr>
              <a:t>Adaptado</a:t>
            </a:r>
            <a:r>
              <a:rPr lang="en-US" altLang="es-PR" sz="1200" dirty="0">
                <a:latin typeface="Times New Roman" pitchFamily="18" charset="0"/>
              </a:rPr>
              <a:t> de: "Physical Activity, Exercise, and Physical Fitness: Definitions and Distinctions for Health-Related Research",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C. J. Caspersen, K. E. Powell, y G. M. Christensen, 1985, </a:t>
            </a:r>
            <a:r>
              <a:rPr lang="en-US" altLang="es-PR" sz="1200" b="1" i="1" dirty="0">
                <a:latin typeface="Times New Roman" pitchFamily="18" charset="0"/>
              </a:rPr>
              <a:t>Public Health Reports, 100</a:t>
            </a:r>
            <a:r>
              <a:rPr lang="en-US" altLang="es-PR" sz="1200" dirty="0">
                <a:latin typeface="Times New Roman" pitchFamily="18" charset="0"/>
              </a:rPr>
              <a:t>(2), p. 128. </a:t>
            </a:r>
            <a:r>
              <a:rPr lang="en-US" altLang="es-PR" sz="1200" dirty="0" err="1">
                <a:latin typeface="Times New Roman" pitchFamily="18" charset="0"/>
              </a:rPr>
              <a:t>Recuperado</a:t>
            </a:r>
            <a:r>
              <a:rPr lang="en-US" altLang="es-PR" sz="1200" dirty="0">
                <a:latin typeface="Times New Roman" pitchFamily="18" charset="0"/>
              </a:rPr>
              <a:t> de </a:t>
            </a:r>
            <a:r>
              <a:rPr lang="en-US" altLang="es-PR" sz="1200" b="1" i="1" dirty="0">
                <a:latin typeface="Times New Roman" pitchFamily="18" charset="0"/>
                <a:hlinkClick r:id="rId5"/>
              </a:rPr>
              <a:t>http://pubmedcentralcanada.ca/pmcc/articles/PMC1424733/pdf/pubhealthrep00100-0016.pdf</a:t>
            </a:r>
            <a:endParaRPr lang="en-US" altLang="es-PR" sz="1200" b="1" i="1" dirty="0">
              <a:latin typeface="Times New Roman" pitchFamily="18" charset="0"/>
            </a:endParaRPr>
          </a:p>
        </p:txBody>
      </p:sp>
      <p:pic>
        <p:nvPicPr>
          <p:cNvPr id="445445" name="Picture 5" descr="GT14_Ejercicio_DEF_PP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42938"/>
            <a:ext cx="6192837" cy="52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4754" name="Picture 2" descr="Tabla_6_Comparacion_Act-Fis_Ejercic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92150"/>
            <a:ext cx="6337300" cy="58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06" name="Rectangle 2"/>
          <p:cNvSpPr>
            <a:spLocks noChangeArrowheads="1"/>
          </p:cNvSpPr>
          <p:nvPr/>
        </p:nvSpPr>
        <p:spPr bwMode="auto">
          <a:xfrm>
            <a:off x="3995738" y="692150"/>
            <a:ext cx="48577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EJERCICIO</a:t>
            </a:r>
          </a:p>
          <a:p>
            <a:pPr eaLnBrk="0" hangingPunct="0"/>
            <a:r>
              <a:rPr lang="en-US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TERAPÉUTICO</a:t>
            </a:r>
          </a:p>
        </p:txBody>
      </p:sp>
      <p:sp>
        <p:nvSpPr>
          <p:cNvPr id="1327107" name="Rectangle 3"/>
          <p:cNvSpPr>
            <a:spLocks noChangeArrowheads="1"/>
          </p:cNvSpPr>
          <p:nvPr/>
        </p:nvSpPr>
        <p:spPr bwMode="auto">
          <a:xfrm>
            <a:off x="4067175" y="1843088"/>
            <a:ext cx="482600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La planificación 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implementación de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movimientos corporales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dirigidos al tratamiento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crónico (rehabilitación)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de traumas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oseo-musculares o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altLang="es-PR" sz="3100" b="1">
                <a:latin typeface="Arial" charset="0"/>
                <a:cs typeface="Arial" charset="0"/>
              </a:rPr>
              <a:t>incapacidades físicas</a:t>
            </a:r>
            <a:endParaRPr lang="en-US" altLang="es-PR" sz="3100" b="1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7950" y="6022975"/>
            <a:ext cx="903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2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2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 Adaptado de: </a:t>
            </a:r>
            <a:r>
              <a:rPr lang="en-US" altLang="es-PR" sz="1200" b="1" i="1">
                <a:latin typeface="Times New Roman" pitchFamily="18" charset="0"/>
                <a:cs typeface="Times New Roman" pitchFamily="18" charset="0"/>
              </a:rPr>
              <a:t>Therapeutic Exercise: Foundations and Techniques</a:t>
            </a:r>
            <a:r>
              <a:rPr lang="en-US" altLang="es-PR" sz="1200">
                <a:latin typeface="Times New Roman" pitchFamily="18" charset="0"/>
                <a:cs typeface="Times New Roman" pitchFamily="18" charset="0"/>
              </a:rPr>
              <a:t>. 6ta. ed.; (p. 2), por C. Kisner, &amp; L. A. Colby, 2012, Philadelphia, PA: F. A. Davis Company. Copyright 2012 por F. A. Company.</a:t>
            </a:r>
          </a:p>
          <a:p>
            <a:r>
              <a:rPr lang="en-US" altLang="es-PR" sz="1200">
                <a:latin typeface="Times New Roman" pitchFamily="18" charset="0"/>
              </a:rPr>
              <a:t>.</a:t>
            </a:r>
          </a:p>
        </p:txBody>
      </p:sp>
      <p:pic>
        <p:nvPicPr>
          <p:cNvPr id="1327110" name="Picture 6" descr="Ball_Exercise-Sit-up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352425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6" name="breez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4248150" y="2132013"/>
            <a:ext cx="4895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ESTILOS DE VIDA ACTIVOS</a:t>
            </a:r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395288" y="4652963"/>
            <a:ext cx="8569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>
                <a:latin typeface="Calibri" pitchFamily="34" charset="0"/>
              </a:rPr>
              <a:t> Evitar conductas de riesgo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>
                <a:latin typeface="Calibri" pitchFamily="34" charset="0"/>
              </a:rPr>
              <a:t> Ejercicios y Actividad Física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itchFamily="2" charset="2"/>
              <a:buChar char="q"/>
            </a:pPr>
            <a:r>
              <a:rPr lang="es-PR" altLang="es-PR" b="1">
                <a:latin typeface="Calibri" pitchFamily="34" charset="0"/>
              </a:rPr>
              <a:t> Prevención de enfermedades y muerte prematura</a:t>
            </a:r>
            <a:endParaRPr lang="es-PR" altLang="es-PR" sz="3200">
              <a:latin typeface="Arial" charset="0"/>
            </a:endParaRPr>
          </a:p>
        </p:txBody>
      </p:sp>
      <p:pic>
        <p:nvPicPr>
          <p:cNvPr id="1388548" name="Picture 4" descr="Runner_Grass_Belved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3744912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054F7B-8575-4270-808B-4B4CFD966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171401"/>
            <a:ext cx="10657184" cy="71047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B53E84-2B40-488C-B95E-3F9745F1F862}"/>
              </a:ext>
            </a:extLst>
          </p:cNvPr>
          <p:cNvSpPr>
            <a:spLocks/>
          </p:cNvSpPr>
          <p:nvPr/>
        </p:nvSpPr>
        <p:spPr bwMode="auto">
          <a:xfrm>
            <a:off x="1691680" y="2780928"/>
            <a:ext cx="576064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7" name="Title 1"/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5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824" name="Picture 8" descr="Artistic_Gymnastic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54100"/>
            <a:ext cx="4098925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4283075" y="908050"/>
            <a:ext cx="47879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MOVIMIENTO</a:t>
            </a:r>
          </a:p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HUMANO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319588" y="2133600"/>
            <a:ext cx="4824412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Cambio de posición, 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postura, del cuerpo como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un todo, o de sus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segmentos, en relación 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un sistema de referencia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en el ambiente físico, y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dentro de un marco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tiempo y espacio</a:t>
            </a:r>
            <a:endParaRPr lang="en-US" altLang="es-PR" sz="2900" b="1" i="1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37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25" name="Rectangle 9"/>
          <p:cNvSpPr>
            <a:spLocks noChangeArrowheads="1"/>
          </p:cNvSpPr>
          <p:nvPr/>
        </p:nvSpPr>
        <p:spPr bwMode="auto">
          <a:xfrm>
            <a:off x="3995936" y="908050"/>
            <a:ext cx="47879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MOVIMIENTO</a:t>
            </a:r>
          </a:p>
        </p:txBody>
      </p:sp>
      <p:sp>
        <p:nvSpPr>
          <p:cNvPr id="1314826" name="Rectangle 10"/>
          <p:cNvSpPr>
            <a:spLocks noChangeArrowheads="1"/>
          </p:cNvSpPr>
          <p:nvPr/>
        </p:nvSpPr>
        <p:spPr bwMode="auto">
          <a:xfrm>
            <a:off x="4032449" y="2133600"/>
            <a:ext cx="4644900" cy="367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Cualquier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cambio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en</a:t>
            </a:r>
            <a:r>
              <a:rPr lang="en-US" altLang="es-PR" sz="3600" b="1" dirty="0">
                <a:latin typeface="Arial" charset="0"/>
                <a:cs typeface="Arial" charset="0"/>
              </a:rPr>
              <a:t> la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posición</a:t>
            </a:r>
            <a:r>
              <a:rPr lang="en-US" altLang="es-PR" sz="36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600" b="1" dirty="0">
                <a:latin typeface="Arial" charset="0"/>
                <a:cs typeface="Arial" charset="0"/>
              </a:rPr>
              <a:t>las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partes</a:t>
            </a:r>
            <a:endParaRPr lang="en-US" altLang="es-PR" sz="3600" b="1" dirty="0">
              <a:latin typeface="Arial" charset="0"/>
              <a:cs typeface="Arial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corporales</a:t>
            </a:r>
            <a:r>
              <a:rPr lang="en-US" altLang="es-PR" sz="36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3600" b="1" dirty="0" err="1">
                <a:latin typeface="Arial" charset="0"/>
                <a:cs typeface="Arial" charset="0"/>
              </a:rPr>
              <a:t>relativo</a:t>
            </a:r>
            <a:r>
              <a:rPr lang="en-US" altLang="es-PR" sz="3600" b="1" dirty="0">
                <a:latin typeface="Arial" charset="0"/>
                <a:cs typeface="Arial" charset="0"/>
              </a:rPr>
              <a:t>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una</a:t>
            </a:r>
            <a:r>
              <a:rPr lang="en-US" altLang="es-PR" sz="3600" b="1" dirty="0">
                <a:latin typeface="Arial" charset="0"/>
                <a:cs typeface="Arial" charset="0"/>
              </a:rPr>
              <a:t> a la </a:t>
            </a:r>
            <a:r>
              <a:rPr lang="en-US" altLang="es-PR" sz="3600" b="1" dirty="0" err="1">
                <a:latin typeface="Arial" charset="0"/>
                <a:cs typeface="Arial" charset="0"/>
              </a:rPr>
              <a:t>otra</a:t>
            </a:r>
            <a:endParaRPr lang="en-US" altLang="es-PR" sz="36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9BAC87F2-6AFD-4C01-8468-B12D46DF8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08" y="5877073"/>
            <a:ext cx="885609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b="1" i="1" dirty="0">
                <a:latin typeface="Times New Roman" pitchFamily="18" charset="0"/>
              </a:rPr>
              <a:t>NOTA</a:t>
            </a:r>
            <a:r>
              <a:rPr lang="es-ES" altLang="es-PR" sz="1200" b="1" dirty="0">
                <a:latin typeface="Times New Roman" pitchFamily="18" charset="0"/>
              </a:rPr>
              <a:t>.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n-US" altLang="es-PR" sz="1200" dirty="0" err="1">
                <a:latin typeface="Times New Roman" pitchFamily="18" charset="0"/>
              </a:rPr>
              <a:t>Reproducido</a:t>
            </a:r>
            <a:r>
              <a:rPr lang="en-US" altLang="es-PR" sz="1200" dirty="0">
                <a:latin typeface="Times New Roman" pitchFamily="18" charset="0"/>
              </a:rPr>
              <a:t> de: “Introduction to Kinesiology",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C. J. Caspersen, K. E. Powell &amp; J. C. Harris, 2013. </a:t>
            </a:r>
            <a:r>
              <a:rPr lang="en-US" altLang="es-PR" sz="1200" dirty="0" err="1">
                <a:latin typeface="Times New Roman" pitchFamily="18" charset="0"/>
              </a:rPr>
              <a:t>En</a:t>
            </a:r>
            <a:r>
              <a:rPr lang="en-US" altLang="es-PR" sz="1200" dirty="0">
                <a:latin typeface="Times New Roman" pitchFamily="18" charset="0"/>
              </a:rPr>
              <a:t> S. J. Hoffman (Ed.),  </a:t>
            </a:r>
            <a:r>
              <a:rPr lang="en-US" altLang="es-PR" sz="1200" b="1" i="1" dirty="0">
                <a:latin typeface="Times New Roman" pitchFamily="18" charset="0"/>
              </a:rPr>
              <a:t>Introduction to Kinesiology: Studying Physical Activity</a:t>
            </a:r>
            <a:r>
              <a:rPr lang="en-US" altLang="es-PR" sz="1200" i="1" dirty="0">
                <a:latin typeface="Times New Roman" pitchFamily="18" charset="0"/>
              </a:rPr>
              <a:t>. </a:t>
            </a:r>
            <a:r>
              <a:rPr lang="en-US" altLang="es-PR" sz="1200" dirty="0">
                <a:latin typeface="Times New Roman" pitchFamily="18" charset="0"/>
              </a:rPr>
              <a:t>4ta. ed., (p. 17). Champaign, IL: Human Kinetics. Copyright 2013 </a:t>
            </a:r>
            <a:r>
              <a:rPr lang="en-US" altLang="es-PR" sz="1200" dirty="0" err="1">
                <a:latin typeface="Times New Roman" pitchFamily="18" charset="0"/>
              </a:rPr>
              <a:t>por</a:t>
            </a:r>
            <a:r>
              <a:rPr lang="en-US" altLang="es-PR" sz="1200" dirty="0">
                <a:latin typeface="Times New Roman" pitchFamily="18" charset="0"/>
              </a:rPr>
              <a:t>: Human Kinetics</a:t>
            </a:r>
            <a:endParaRPr lang="en-US" altLang="es-PR" sz="1200" b="1" i="1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93C28-4F62-43C9-AD93-C5D23BD5C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592633"/>
            <a:ext cx="3995936" cy="5365329"/>
          </a:xfrm>
          <a:prstGeom prst="rect">
            <a:avLst/>
          </a:prstGeom>
          <a:effectLst>
            <a:softEdge rad="381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4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979" name="Rectangle 3"/>
          <p:cNvSpPr>
            <a:spLocks noChangeArrowheads="1"/>
          </p:cNvSpPr>
          <p:nvPr/>
        </p:nvSpPr>
        <p:spPr bwMode="auto">
          <a:xfrm>
            <a:off x="5364163" y="620713"/>
            <a:ext cx="36004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ct val="120000"/>
              </a:lnSpc>
            </a:pPr>
            <a:r>
              <a:rPr lang="en-US" altLang="es-PR" sz="3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TIPOS DE:</a:t>
            </a:r>
          </a:p>
          <a:p>
            <a:pPr eaLnBrk="0" hangingPunct="0">
              <a:lnSpc>
                <a:spcPct val="120000"/>
              </a:lnSpc>
            </a:pPr>
            <a:r>
              <a:rPr lang="en-US" altLang="es-PR" sz="3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MOVIMIENTO HUMANO</a:t>
            </a:r>
          </a:p>
        </p:txBody>
      </p:sp>
      <p:pic>
        <p:nvPicPr>
          <p:cNvPr id="1406982" name="Picture 6" descr="POINTE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221163"/>
            <a:ext cx="4191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6983" name="Text Box 7"/>
          <p:cNvSpPr txBox="1">
            <a:spLocks noChangeArrowheads="1"/>
          </p:cNvSpPr>
          <p:nvPr/>
        </p:nvSpPr>
        <p:spPr bwMode="auto">
          <a:xfrm>
            <a:off x="6011863" y="4148138"/>
            <a:ext cx="2592387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3100" b="1">
                <a:latin typeface="Arial" charset="0"/>
              </a:rPr>
              <a:t>Deportes</a:t>
            </a:r>
          </a:p>
        </p:txBody>
      </p:sp>
      <p:pic>
        <p:nvPicPr>
          <p:cNvPr id="1406985" name="Picture 9" descr="POINTE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870450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6986" name="Text Box 10"/>
          <p:cNvSpPr txBox="1">
            <a:spLocks noChangeArrowheads="1"/>
          </p:cNvSpPr>
          <p:nvPr/>
        </p:nvSpPr>
        <p:spPr bwMode="auto">
          <a:xfrm>
            <a:off x="6011863" y="4797425"/>
            <a:ext cx="25209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3100" b="1">
                <a:latin typeface="Arial" charset="0"/>
              </a:rPr>
              <a:t>Actividades</a:t>
            </a:r>
          </a:p>
          <a:p>
            <a:pPr algn="l" eaLnBrk="0" hangingPunct="0"/>
            <a:r>
              <a:rPr lang="en-US" altLang="es-PR" sz="3100" b="1">
                <a:latin typeface="Arial" charset="0"/>
              </a:rPr>
              <a:t>recreativas</a:t>
            </a:r>
          </a:p>
          <a:p>
            <a:pPr algn="l" eaLnBrk="0" hangingPunct="0"/>
            <a:r>
              <a:rPr lang="en-US" altLang="es-PR" sz="3100" b="1">
                <a:latin typeface="Arial" charset="0"/>
              </a:rPr>
              <a:t>activas</a:t>
            </a:r>
          </a:p>
        </p:txBody>
      </p:sp>
      <p:pic>
        <p:nvPicPr>
          <p:cNvPr id="1406988" name="Picture 12" descr="POINTE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7187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6989" name="Text Box 13"/>
          <p:cNvSpPr txBox="1">
            <a:spLocks noChangeArrowheads="1"/>
          </p:cNvSpPr>
          <p:nvPr/>
        </p:nvSpPr>
        <p:spPr bwMode="auto">
          <a:xfrm>
            <a:off x="6011863" y="3571875"/>
            <a:ext cx="25923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n-US" altLang="es-PR" sz="3100" b="1">
                <a:latin typeface="Arial" charset="0"/>
              </a:rPr>
              <a:t>Ejercicio</a:t>
            </a:r>
          </a:p>
        </p:txBody>
      </p:sp>
      <p:pic>
        <p:nvPicPr>
          <p:cNvPr id="1406991" name="Picture 15" descr="POINTE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943225"/>
            <a:ext cx="4191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6992" name="Text Box 16"/>
          <p:cNvSpPr txBox="1">
            <a:spLocks noChangeArrowheads="1"/>
          </p:cNvSpPr>
          <p:nvPr/>
        </p:nvSpPr>
        <p:spPr bwMode="auto">
          <a:xfrm>
            <a:off x="6011863" y="2924175"/>
            <a:ext cx="30972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n-US" altLang="es-PR" sz="3100" b="1">
                <a:latin typeface="Arial" charset="0"/>
              </a:rPr>
              <a:t>Actividad física</a:t>
            </a:r>
          </a:p>
        </p:txBody>
      </p:sp>
      <p:pic>
        <p:nvPicPr>
          <p:cNvPr id="1406993" name="Picture 17" descr="People_Walking_in_Forest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692150"/>
            <a:ext cx="52705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171" name="Rectangle 3"/>
          <p:cNvSpPr>
            <a:spLocks noChangeArrowheads="1"/>
          </p:cNvSpPr>
          <p:nvPr/>
        </p:nvSpPr>
        <p:spPr bwMode="auto">
          <a:xfrm>
            <a:off x="3635375" y="879475"/>
            <a:ext cx="53292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59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EDUCACIÓN</a:t>
            </a:r>
          </a:p>
        </p:txBody>
      </p:sp>
      <p:sp>
        <p:nvSpPr>
          <p:cNvPr id="1415172" name="Rectangle 4"/>
          <p:cNvSpPr>
            <a:spLocks noChangeArrowheads="1"/>
          </p:cNvSpPr>
          <p:nvPr/>
        </p:nvSpPr>
        <p:spPr bwMode="auto">
          <a:xfrm>
            <a:off x="3708400" y="2062163"/>
            <a:ext cx="54356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“Proceso formal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o informal, por el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cual se perfeccionan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las potencialidades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4100" b="1">
                <a:latin typeface="Arial" charset="0"/>
                <a:cs typeface="Arial" charset="0"/>
              </a:rPr>
              <a:t>del educando.</a:t>
            </a:r>
            <a:r>
              <a:rPr lang="en-US" altLang="es-PR" sz="4100" b="1">
                <a:latin typeface="Arial"/>
                <a:cs typeface="Arial" charset="0"/>
              </a:rPr>
              <a:t>”</a:t>
            </a:r>
            <a:endParaRPr lang="en-US" altLang="es-PR" sz="4100" b="1">
              <a:cs typeface="Arial" charset="0"/>
            </a:endParaRPr>
          </a:p>
        </p:txBody>
      </p:sp>
      <p:pic>
        <p:nvPicPr>
          <p:cNvPr id="1415173" name="Picture 5" descr="Boy_in_Swing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590925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7950" y="6238875"/>
            <a:ext cx="90360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n-US" altLang="es-PR" sz="1000" b="1" i="1">
                <a:latin typeface="Times New Roman" pitchFamily="18" charset="0"/>
                <a:cs typeface="Times New Roman" pitchFamily="18" charset="0"/>
              </a:rPr>
              <a:t>NOTA</a:t>
            </a:r>
            <a:r>
              <a:rPr lang="en-US" altLang="es-PR" sz="10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s-PR" sz="1000">
                <a:latin typeface="Times New Roman" pitchFamily="18" charset="0"/>
                <a:cs typeface="Times New Roman" pitchFamily="18" charset="0"/>
              </a:rPr>
              <a:t> Reproducido de: </a:t>
            </a:r>
            <a:r>
              <a:rPr lang="en-US" altLang="es-PR" sz="1000" b="1" i="1">
                <a:latin typeface="Times New Roman" pitchFamily="18" charset="0"/>
                <a:cs typeface="Times New Roman" pitchFamily="18" charset="0"/>
              </a:rPr>
              <a:t>Introducción a la Educación.</a:t>
            </a:r>
            <a:r>
              <a:rPr lang="en-US" altLang="es-PR" sz="1000">
                <a:latin typeface="Times New Roman" pitchFamily="18" charset="0"/>
                <a:cs typeface="Times New Roman" pitchFamily="18" charset="0"/>
              </a:rPr>
              <a:t> (p. 1), por A. Lopez Yustos, 1994, San Juan, PR: Publicaciones Puertorriqueñas, Inc.. Copyright 1994 por Publicaciones Puetrtorriqueñas.</a:t>
            </a:r>
            <a:endParaRPr lang="en-US" altLang="es-PR" sz="1000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914" name="Picture 2" descr="Batting_Child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3889375" cy="558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8915" name="Rectangle 3"/>
          <p:cNvSpPr>
            <a:spLocks noChangeArrowheads="1"/>
          </p:cNvSpPr>
          <p:nvPr/>
        </p:nvSpPr>
        <p:spPr bwMode="auto">
          <a:xfrm>
            <a:off x="4140200" y="908050"/>
            <a:ext cx="47879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EDUCACIÓN</a:t>
            </a:r>
          </a:p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FÍSICA</a:t>
            </a:r>
          </a:p>
        </p:txBody>
      </p:sp>
      <p:sp>
        <p:nvSpPr>
          <p:cNvPr id="1318916" name="Rectangle 4"/>
          <p:cNvSpPr>
            <a:spLocks noChangeArrowheads="1"/>
          </p:cNvSpPr>
          <p:nvPr/>
        </p:nvSpPr>
        <p:spPr bwMode="auto">
          <a:xfrm>
            <a:off x="4140200" y="2133600"/>
            <a:ext cx="4932363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Proceso educativo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que emplea el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movimiento humano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como medio para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lograr el desarrolllo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óptimo de la aptitud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física, mental,</a:t>
            </a:r>
          </a:p>
          <a:p>
            <a:pPr eaLnBrk="0" hangingPunct="0">
              <a:spcBef>
                <a:spcPct val="20000"/>
              </a:spcBef>
            </a:pPr>
            <a:r>
              <a:rPr lang="en-US" altLang="es-PR" sz="2900" b="1">
                <a:latin typeface="Arial" charset="0"/>
                <a:cs typeface="Arial" charset="0"/>
              </a:rPr>
              <a:t>emocional y social cultural</a:t>
            </a:r>
            <a:endParaRPr lang="en-US" altLang="es-PR" sz="2900" b="1" i="1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66" name="Rectangle 6"/>
          <p:cNvSpPr>
            <a:spLocks noChangeArrowheads="1"/>
          </p:cNvSpPr>
          <p:nvPr/>
        </p:nvSpPr>
        <p:spPr bwMode="auto">
          <a:xfrm>
            <a:off x="2555875" y="692150"/>
            <a:ext cx="47879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/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DEPORTES</a:t>
            </a:r>
          </a:p>
        </p:txBody>
      </p:sp>
      <p:sp>
        <p:nvSpPr>
          <p:cNvPr id="1320967" name="Rectangle 7"/>
          <p:cNvSpPr>
            <a:spLocks noChangeArrowheads="1"/>
          </p:cNvSpPr>
          <p:nvPr/>
        </p:nvSpPr>
        <p:spPr bwMode="auto">
          <a:xfrm>
            <a:off x="2555875" y="1268413"/>
            <a:ext cx="6516688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r>
              <a:rPr lang="en-US" altLang="es-PR" sz="2100" b="1">
                <a:latin typeface="Arial" charset="0"/>
                <a:cs typeface="Arial" charset="0"/>
              </a:rPr>
              <a:t>T</a:t>
            </a:r>
            <a:r>
              <a:rPr lang="es-ES" altLang="es-PR" sz="2400" b="1">
                <a:latin typeface="Arial" charset="0"/>
                <a:cs typeface="Arial" charset="0"/>
              </a:rPr>
              <a:t>ipo de actividad física institucionalizada,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estructurada, organizada y competitiva,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con metas bien definidas y gobernada por 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reglas específicas, donde se destacan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esfuerzos físicos vigorosos, el uso de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destrezas deportivas o motoras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relativamente complejas y la aplicación de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estrategias, con el fin de alcanzar un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rendimiento exitoso mediante la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superación de un adversario en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competición o la demostración de</a:t>
            </a:r>
          </a:p>
          <a:p>
            <a:pPr eaLnBrk="0" hangingPunct="0">
              <a:spcBef>
                <a:spcPct val="20000"/>
              </a:spcBef>
            </a:pPr>
            <a:r>
              <a:rPr lang="es-ES" altLang="es-PR" sz="2400" b="1">
                <a:latin typeface="Arial" charset="0"/>
                <a:cs typeface="Arial" charset="0"/>
              </a:rPr>
              <a:t>aptitudes particulares</a:t>
            </a:r>
          </a:p>
        </p:txBody>
      </p:sp>
      <p:pic>
        <p:nvPicPr>
          <p:cNvPr id="1320968" name="Picture 8" descr="Baseball_Pitcher_T_First-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549275"/>
            <a:ext cx="1922463" cy="59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32617</TotalTime>
  <Words>2802</Words>
  <Application>Microsoft Office PowerPoint</Application>
  <PresentationFormat>On-screen Show (4:3)</PresentationFormat>
  <Paragraphs>271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 Black</vt:lpstr>
      <vt:lpstr>Calibri</vt:lpstr>
      <vt:lpstr>Georgia</vt:lpstr>
      <vt:lpstr>Times New Roman</vt:lpstr>
      <vt:lpstr>Trebuchet MS</vt:lpstr>
      <vt:lpstr>Wingdings</vt:lpstr>
      <vt:lpstr>Wingdings 2</vt:lpstr>
      <vt:lpstr>Urban</vt:lpstr>
      <vt:lpstr>CIENCIAS DEL MOVIMIENTO HUMANO: Terminología Fundamental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3388</cp:revision>
  <cp:lastPrinted>2016-10-09T22:16:41Z</cp:lastPrinted>
  <dcterms:created xsi:type="dcterms:W3CDTF">2012-03-25T21:01:47Z</dcterms:created>
  <dcterms:modified xsi:type="dcterms:W3CDTF">2023-02-21T13:20:33Z</dcterms:modified>
</cp:coreProperties>
</file>