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ppt/tags/tag79.xml" ContentType="application/vnd.openxmlformats-officedocument.presentationml.tags+xml"/>
  <Override PartName="/ppt/notesSlides/notesSlide78.xml" ContentType="application/vnd.openxmlformats-officedocument.presentationml.notesSlide+xml"/>
  <Override PartName="/ppt/tags/tag80.xml" ContentType="application/vnd.openxmlformats-officedocument.presentationml.tags+xml"/>
  <Override PartName="/ppt/notesSlides/notesSlide79.xml" ContentType="application/vnd.openxmlformats-officedocument.presentationml.notesSlide+xml"/>
  <Override PartName="/ppt/tags/tag81.xml" ContentType="application/vnd.openxmlformats-officedocument.presentationml.tags+xml"/>
  <Override PartName="/ppt/notesSlides/notesSlide80.xml" ContentType="application/vnd.openxmlformats-officedocument.presentationml.notesSlide+xml"/>
  <Override PartName="/ppt/tags/tag82.xml" ContentType="application/vnd.openxmlformats-officedocument.presentationml.tags+xml"/>
  <Override PartName="/ppt/notesSlides/notesSlide81.xml" ContentType="application/vnd.openxmlformats-officedocument.presentationml.notesSlide+xml"/>
  <Override PartName="/ppt/tags/tag83.xml" ContentType="application/vnd.openxmlformats-officedocument.presentationml.tags+xml"/>
  <Override PartName="/ppt/notesSlides/notesSlide82.xml" ContentType="application/vnd.openxmlformats-officedocument.presentationml.notesSlide+xml"/>
  <Override PartName="/ppt/tags/tag84.xml" ContentType="application/vnd.openxmlformats-officedocument.presentationml.tags+xml"/>
  <Override PartName="/ppt/notesSlides/notesSlide83.xml" ContentType="application/vnd.openxmlformats-officedocument.presentationml.notesSlide+xml"/>
  <Override PartName="/ppt/tags/tag85.xml" ContentType="application/vnd.openxmlformats-officedocument.presentationml.tags+xml"/>
  <Override PartName="/ppt/notesSlides/notesSlide84.xml" ContentType="application/vnd.openxmlformats-officedocument.presentationml.notesSlide+xml"/>
  <Override PartName="/ppt/tags/tag86.xml" ContentType="application/vnd.openxmlformats-officedocument.presentationml.tags+xml"/>
  <Override PartName="/ppt/notesSlides/notesSlide85.xml" ContentType="application/vnd.openxmlformats-officedocument.presentationml.notesSlide+xml"/>
  <Override PartName="/ppt/tags/tag87.xml" ContentType="application/vnd.openxmlformats-officedocument.presentationml.tags+xml"/>
  <Override PartName="/ppt/notesSlides/notesSlide86.xml" ContentType="application/vnd.openxmlformats-officedocument.presentationml.notesSlide+xml"/>
  <Override PartName="/ppt/tags/tag88.xml" ContentType="application/vnd.openxmlformats-officedocument.presentationml.tags+xml"/>
  <Override PartName="/ppt/notesSlides/notesSlide87.xml" ContentType="application/vnd.openxmlformats-officedocument.presentationml.notesSlide+xml"/>
  <Override PartName="/ppt/tags/tag89.xml" ContentType="application/vnd.openxmlformats-officedocument.presentationml.tags+xml"/>
  <Override PartName="/ppt/notesSlides/notesSlide88.xml" ContentType="application/vnd.openxmlformats-officedocument.presentationml.notesSlide+xml"/>
  <Override PartName="/ppt/tags/tag90.xml" ContentType="application/vnd.openxmlformats-officedocument.presentationml.tags+xml"/>
  <Override PartName="/ppt/notesSlides/notesSlide89.xml" ContentType="application/vnd.openxmlformats-officedocument.presentationml.notesSlide+xml"/>
  <Override PartName="/ppt/tags/tag91.xml" ContentType="application/vnd.openxmlformats-officedocument.presentationml.tags+xml"/>
  <Override PartName="/ppt/notesSlides/notesSlide90.xml" ContentType="application/vnd.openxmlformats-officedocument.presentationml.notesSlide+xml"/>
  <Override PartName="/ppt/tags/tag92.xml" ContentType="application/vnd.openxmlformats-officedocument.presentationml.tags+xml"/>
  <Override PartName="/ppt/notesSlides/notesSlide91.xml" ContentType="application/vnd.openxmlformats-officedocument.presentationml.notesSlide+xml"/>
  <Override PartName="/ppt/tags/tag93.xml" ContentType="application/vnd.openxmlformats-officedocument.presentationml.tags+xml"/>
  <Override PartName="/ppt/notesSlides/notesSlide92.xml" ContentType="application/vnd.openxmlformats-officedocument.presentationml.notesSlide+xml"/>
  <Override PartName="/ppt/tags/tag94.xml" ContentType="application/vnd.openxmlformats-officedocument.presentationml.tags+xml"/>
  <Override PartName="/ppt/notesSlides/notesSlide93.xml" ContentType="application/vnd.openxmlformats-officedocument.presentationml.notesSlide+xml"/>
  <Override PartName="/ppt/tags/tag95.xml" ContentType="application/vnd.openxmlformats-officedocument.presentationml.tags+xml"/>
  <Override PartName="/ppt/notesSlides/notesSlide94.xml" ContentType="application/vnd.openxmlformats-officedocument.presentationml.notesSlide+xml"/>
  <Override PartName="/ppt/tags/tag96.xml" ContentType="application/vnd.openxmlformats-officedocument.presentationml.tags+xml"/>
  <Override PartName="/ppt/notesSlides/notesSlide95.xml" ContentType="application/vnd.openxmlformats-officedocument.presentationml.notesSlide+xml"/>
  <Override PartName="/ppt/tags/tag97.xml" ContentType="application/vnd.openxmlformats-officedocument.presentationml.tags+xml"/>
  <Override PartName="/ppt/notesSlides/notesSlide96.xml" ContentType="application/vnd.openxmlformats-officedocument.presentationml.notesSlide+xml"/>
  <Override PartName="/ppt/tags/tag98.xml" ContentType="application/vnd.openxmlformats-officedocument.presentationml.tags+xml"/>
  <Override PartName="/ppt/notesSlides/notesSlide97.xml" ContentType="application/vnd.openxmlformats-officedocument.presentationml.notesSlide+xml"/>
  <Override PartName="/ppt/tags/tag99.xml" ContentType="application/vnd.openxmlformats-officedocument.presentationml.tags+xml"/>
  <Override PartName="/ppt/notesSlides/notesSlide98.xml" ContentType="application/vnd.openxmlformats-officedocument.presentationml.notesSlide+xml"/>
  <Override PartName="/ppt/tags/tag100.xml" ContentType="application/vnd.openxmlformats-officedocument.presentationml.tags+xml"/>
  <Override PartName="/ppt/notesSlides/notesSlide99.xml" ContentType="application/vnd.openxmlformats-officedocument.presentationml.notesSlide+xml"/>
  <Override PartName="/ppt/tags/tag101.xml" ContentType="application/vnd.openxmlformats-officedocument.presentationml.tags+xml"/>
  <Override PartName="/ppt/notesSlides/notesSlide100.xml" ContentType="application/vnd.openxmlformats-officedocument.presentationml.notesSlide+xml"/>
  <Override PartName="/ppt/tags/tag102.xml" ContentType="application/vnd.openxmlformats-officedocument.presentationml.tags+xml"/>
  <Override PartName="/ppt/notesSlides/notesSlide101.xml" ContentType="application/vnd.openxmlformats-officedocument.presentationml.notesSlide+xml"/>
  <Override PartName="/ppt/tags/tag103.xml" ContentType="application/vnd.openxmlformats-officedocument.presentationml.tags+xml"/>
  <Override PartName="/ppt/notesSlides/notesSlide102.xml" ContentType="application/vnd.openxmlformats-officedocument.presentationml.notesSlide+xml"/>
  <Override PartName="/ppt/tags/tag104.xml" ContentType="application/vnd.openxmlformats-officedocument.presentationml.tags+xml"/>
  <Override PartName="/ppt/notesSlides/notesSlide103.xml" ContentType="application/vnd.openxmlformats-officedocument.presentationml.notesSlide+xml"/>
  <Override PartName="/ppt/tags/tag105.xml" ContentType="application/vnd.openxmlformats-officedocument.presentationml.tags+xml"/>
  <Override PartName="/ppt/notesSlides/notesSlide104.xml" ContentType="application/vnd.openxmlformats-officedocument.presentationml.notesSlide+xml"/>
  <Override PartName="/ppt/tags/tag106.xml" ContentType="application/vnd.openxmlformats-officedocument.presentationml.tags+xml"/>
  <Override PartName="/ppt/notesSlides/notesSlide105.xml" ContentType="application/vnd.openxmlformats-officedocument.presentationml.notesSlide+xml"/>
  <Override PartName="/ppt/tags/tag107.xml" ContentType="application/vnd.openxmlformats-officedocument.presentationml.tags+xml"/>
  <Override PartName="/ppt/notesSlides/notesSlide106.xml" ContentType="application/vnd.openxmlformats-officedocument.presentationml.notesSlide+xml"/>
  <Override PartName="/ppt/tags/tag108.xml" ContentType="application/vnd.openxmlformats-officedocument.presentationml.tags+xml"/>
  <Override PartName="/ppt/notesSlides/notesSlide107.xml" ContentType="application/vnd.openxmlformats-officedocument.presentationml.notesSlide+xml"/>
  <Override PartName="/ppt/tags/tag109.xml" ContentType="application/vnd.openxmlformats-officedocument.presentationml.tags+xml"/>
  <Override PartName="/ppt/notesSlides/notesSlide108.xml" ContentType="application/vnd.openxmlformats-officedocument.presentationml.notesSlide+xml"/>
  <Override PartName="/ppt/tags/tag110.xml" ContentType="application/vnd.openxmlformats-officedocument.presentationml.tags+xml"/>
  <Override PartName="/ppt/notesSlides/notesSlide109.xml" ContentType="application/vnd.openxmlformats-officedocument.presentationml.notesSlide+xml"/>
  <Override PartName="/ppt/tags/tag111.xml" ContentType="application/vnd.openxmlformats-officedocument.presentationml.tags+xml"/>
  <Override PartName="/ppt/notesSlides/notesSlide110.xml" ContentType="application/vnd.openxmlformats-officedocument.presentationml.notesSlide+xml"/>
  <Override PartName="/ppt/tags/tag112.xml" ContentType="application/vnd.openxmlformats-officedocument.presentationml.tags+xml"/>
  <Override PartName="/ppt/notesSlides/notesSlide111.xml" ContentType="application/vnd.openxmlformats-officedocument.presentationml.notesSlide+xml"/>
  <Override PartName="/ppt/tags/tag113.xml" ContentType="application/vnd.openxmlformats-officedocument.presentationml.tags+xml"/>
  <Override PartName="/ppt/notesSlides/notesSlide112.xml" ContentType="application/vnd.openxmlformats-officedocument.presentationml.notesSlide+xml"/>
  <Override PartName="/ppt/tags/tag114.xml" ContentType="application/vnd.openxmlformats-officedocument.presentationml.tags+xml"/>
  <Override PartName="/ppt/notesSlides/notesSlide113.xml" ContentType="application/vnd.openxmlformats-officedocument.presentationml.notesSlide+xml"/>
  <Override PartName="/ppt/tags/tag115.xml" ContentType="application/vnd.openxmlformats-officedocument.presentationml.tags+xml"/>
  <Override PartName="/ppt/notesSlides/notesSlide114.xml" ContentType="application/vnd.openxmlformats-officedocument.presentationml.notesSlide+xml"/>
  <Override PartName="/ppt/tags/tag116.xml" ContentType="application/vnd.openxmlformats-officedocument.presentationml.tags+xml"/>
  <Override PartName="/ppt/notesSlides/notesSlide115.xml" ContentType="application/vnd.openxmlformats-officedocument.presentationml.notesSlide+xml"/>
  <Override PartName="/ppt/tags/tag117.xml" ContentType="application/vnd.openxmlformats-officedocument.presentationml.tags+xml"/>
  <Override PartName="/ppt/notesSlides/notesSlide116.xml" ContentType="application/vnd.openxmlformats-officedocument.presentationml.notesSlide+xml"/>
  <Override PartName="/ppt/tags/tag118.xml" ContentType="application/vnd.openxmlformats-officedocument.presentationml.tags+xml"/>
  <Override PartName="/ppt/notesSlides/notesSlide117.xml" ContentType="application/vnd.openxmlformats-officedocument.presentationml.notesSlide+xml"/>
  <Override PartName="/ppt/tags/tag119.xml" ContentType="application/vnd.openxmlformats-officedocument.presentationml.tags+xml"/>
  <Override PartName="/ppt/notesSlides/notesSlide118.xml" ContentType="application/vnd.openxmlformats-officedocument.presentationml.notesSlide+xml"/>
  <Override PartName="/ppt/tags/tag120.xml" ContentType="application/vnd.openxmlformats-officedocument.presentationml.tags+xml"/>
  <Override PartName="/ppt/notesSlides/notesSlide119.xml" ContentType="application/vnd.openxmlformats-officedocument.presentationml.notesSlide+xml"/>
  <Override PartName="/ppt/tags/tag121.xml" ContentType="application/vnd.openxmlformats-officedocument.presentationml.tags+xml"/>
  <Override PartName="/ppt/notesSlides/notesSlide120.xml" ContentType="application/vnd.openxmlformats-officedocument.presentationml.notesSlide+xml"/>
  <Override PartName="/ppt/tags/tag122.xml" ContentType="application/vnd.openxmlformats-officedocument.presentationml.tags+xml"/>
  <Override PartName="/ppt/notesSlides/notesSlide121.xml" ContentType="application/vnd.openxmlformats-officedocument.presentationml.notesSlide+xml"/>
  <Override PartName="/ppt/tags/tag123.xml" ContentType="application/vnd.openxmlformats-officedocument.presentationml.tags+xml"/>
  <Override PartName="/ppt/notesSlides/notesSlide122.xml" ContentType="application/vnd.openxmlformats-officedocument.presentationml.notesSlide+xml"/>
  <Override PartName="/ppt/tags/tag124.xml" ContentType="application/vnd.openxmlformats-officedocument.presentationml.tags+xml"/>
  <Override PartName="/ppt/notesSlides/notesSlide123.xml" ContentType="application/vnd.openxmlformats-officedocument.presentationml.notesSlide+xml"/>
  <Override PartName="/ppt/tags/tag125.xml" ContentType="application/vnd.openxmlformats-officedocument.presentationml.tags+xml"/>
  <Override PartName="/ppt/notesSlides/notesSlide124.xml" ContentType="application/vnd.openxmlformats-officedocument.presentationml.notesSlide+xml"/>
  <Override PartName="/ppt/tags/tag126.xml" ContentType="application/vnd.openxmlformats-officedocument.presentationml.tags+xml"/>
  <Override PartName="/ppt/notesSlides/notesSlide125.xml" ContentType="application/vnd.openxmlformats-officedocument.presentationml.notesSlide+xml"/>
  <Override PartName="/ppt/tags/tag127.xml" ContentType="application/vnd.openxmlformats-officedocument.presentationml.tags+xml"/>
  <Override PartName="/ppt/notesSlides/notesSlide126.xml" ContentType="application/vnd.openxmlformats-officedocument.presentationml.notesSlide+xml"/>
  <Override PartName="/ppt/tags/tag128.xml" ContentType="application/vnd.openxmlformats-officedocument.presentationml.tags+xml"/>
  <Override PartName="/ppt/notesSlides/notesSlide127.xml" ContentType="application/vnd.openxmlformats-officedocument.presentationml.notesSlide+xml"/>
  <Override PartName="/ppt/tags/tag129.xml" ContentType="application/vnd.openxmlformats-officedocument.presentationml.tags+xml"/>
  <Override PartName="/ppt/notesSlides/notesSlide128.xml" ContentType="application/vnd.openxmlformats-officedocument.presentationml.notesSlide+xml"/>
  <Override PartName="/ppt/tags/tag130.xml" ContentType="application/vnd.openxmlformats-officedocument.presentationml.tags+xml"/>
  <Override PartName="/ppt/notesSlides/notesSlide129.xml" ContentType="application/vnd.openxmlformats-officedocument.presentationml.notesSlide+xml"/>
  <Override PartName="/ppt/tags/tag131.xml" ContentType="application/vnd.openxmlformats-officedocument.presentationml.tags+xml"/>
  <Override PartName="/ppt/notesSlides/notesSlide130.xml" ContentType="application/vnd.openxmlformats-officedocument.presentationml.notesSlide+xml"/>
  <Override PartName="/ppt/tags/tag132.xml" ContentType="application/vnd.openxmlformats-officedocument.presentationml.tags+xml"/>
  <Override PartName="/ppt/notesSlides/notesSlide131.xml" ContentType="application/vnd.openxmlformats-officedocument.presentationml.notesSlide+xml"/>
  <Override PartName="/ppt/tags/tag133.xml" ContentType="application/vnd.openxmlformats-officedocument.presentationml.tags+xml"/>
  <Override PartName="/ppt/notesSlides/notesSlide132.xml" ContentType="application/vnd.openxmlformats-officedocument.presentationml.notesSlide+xml"/>
  <Override PartName="/ppt/tags/tag134.xml" ContentType="application/vnd.openxmlformats-officedocument.presentationml.tags+xml"/>
  <Override PartName="/ppt/notesSlides/notesSlide133.xml" ContentType="application/vnd.openxmlformats-officedocument.presentationml.notesSlide+xml"/>
  <Override PartName="/ppt/tags/tag135.xml" ContentType="application/vnd.openxmlformats-officedocument.presentationml.tags+xml"/>
  <Override PartName="/ppt/notesSlides/notesSlide134.xml" ContentType="application/vnd.openxmlformats-officedocument.presentationml.notesSlide+xml"/>
  <Override PartName="/ppt/tags/tag136.xml" ContentType="application/vnd.openxmlformats-officedocument.presentationml.tags+xml"/>
  <Override PartName="/ppt/notesSlides/notesSlide135.xml" ContentType="application/vnd.openxmlformats-officedocument.presentationml.notesSlide+xml"/>
  <Override PartName="/ppt/tags/tag137.xml" ContentType="application/vnd.openxmlformats-officedocument.presentationml.tags+xml"/>
  <Override PartName="/ppt/notesSlides/notesSlide136.xml" ContentType="application/vnd.openxmlformats-officedocument.presentationml.notesSlide+xml"/>
  <Override PartName="/ppt/tags/tag138.xml" ContentType="application/vnd.openxmlformats-officedocument.presentationml.tags+xml"/>
  <Override PartName="/ppt/notesSlides/notesSlide137.xml" ContentType="application/vnd.openxmlformats-officedocument.presentationml.notesSlide+xml"/>
  <Override PartName="/ppt/tags/tag139.xml" ContentType="application/vnd.openxmlformats-officedocument.presentationml.tags+xml"/>
  <Override PartName="/ppt/notesSlides/notesSlide138.xml" ContentType="application/vnd.openxmlformats-officedocument.presentationml.notesSlide+xml"/>
  <Override PartName="/ppt/tags/tag140.xml" ContentType="application/vnd.openxmlformats-officedocument.presentationml.tags+xml"/>
  <Override PartName="/ppt/notesSlides/notesSlide139.xml" ContentType="application/vnd.openxmlformats-officedocument.presentationml.notesSlide+xml"/>
  <Override PartName="/ppt/tags/tag141.xml" ContentType="application/vnd.openxmlformats-officedocument.presentationml.tags+xml"/>
  <Override PartName="/ppt/notesSlides/notesSlide140.xml" ContentType="application/vnd.openxmlformats-officedocument.presentationml.notesSlide+xml"/>
  <Override PartName="/ppt/tags/tag142.xml" ContentType="application/vnd.openxmlformats-officedocument.presentationml.tags+xml"/>
  <Override PartName="/ppt/notesSlides/notesSlide141.xml" ContentType="application/vnd.openxmlformats-officedocument.presentationml.notesSlide+xml"/>
  <Override PartName="/ppt/tags/tag143.xml" ContentType="application/vnd.openxmlformats-officedocument.presentationml.tags+xml"/>
  <Override PartName="/ppt/notesSlides/notesSlide142.xml" ContentType="application/vnd.openxmlformats-officedocument.presentationml.notesSlide+xml"/>
  <Override PartName="/ppt/tags/tag144.xml" ContentType="application/vnd.openxmlformats-officedocument.presentationml.tags+xml"/>
  <Override PartName="/ppt/notesSlides/notesSlide143.xml" ContentType="application/vnd.openxmlformats-officedocument.presentationml.notesSlide+xml"/>
  <Override PartName="/ppt/tags/tag145.xml" ContentType="application/vnd.openxmlformats-officedocument.presentationml.tags+xml"/>
  <Override PartName="/ppt/notesSlides/notesSlide144.xml" ContentType="application/vnd.openxmlformats-officedocument.presentationml.notesSlide+xml"/>
  <Override PartName="/ppt/tags/tag146.xml" ContentType="application/vnd.openxmlformats-officedocument.presentationml.tags+xml"/>
  <Override PartName="/ppt/notesSlides/notesSlide145.xml" ContentType="application/vnd.openxmlformats-officedocument.presentationml.notesSlide+xml"/>
  <Override PartName="/ppt/tags/tag147.xml" ContentType="application/vnd.openxmlformats-officedocument.presentationml.tags+xml"/>
  <Override PartName="/ppt/notesSlides/notesSlide146.xml" ContentType="application/vnd.openxmlformats-officedocument.presentationml.notesSlide+xml"/>
  <Override PartName="/ppt/tags/tag148.xml" ContentType="application/vnd.openxmlformats-officedocument.presentationml.tags+xml"/>
  <Override PartName="/ppt/notesSlides/notesSlide147.xml" ContentType="application/vnd.openxmlformats-officedocument.presentationml.notesSlide+xml"/>
  <Override PartName="/ppt/tags/tag149.xml" ContentType="application/vnd.openxmlformats-officedocument.presentationml.tags+xml"/>
  <Override PartName="/ppt/notesSlides/notesSlide148.xml" ContentType="application/vnd.openxmlformats-officedocument.presentationml.notesSlide+xml"/>
  <Override PartName="/ppt/tags/tag150.xml" ContentType="application/vnd.openxmlformats-officedocument.presentationml.tags+xml"/>
  <Override PartName="/ppt/notesSlides/notesSlide149.xml" ContentType="application/vnd.openxmlformats-officedocument.presentationml.notesSlide+xml"/>
  <Override PartName="/ppt/tags/tag151.xml" ContentType="application/vnd.openxmlformats-officedocument.presentationml.tags+xml"/>
  <Override PartName="/ppt/notesSlides/notesSlide150.xml" ContentType="application/vnd.openxmlformats-officedocument.presentationml.notesSlide+xml"/>
  <Override PartName="/ppt/tags/tag152.xml" ContentType="application/vnd.openxmlformats-officedocument.presentationml.tags+xml"/>
  <Override PartName="/ppt/notesSlides/notesSlide151.xml" ContentType="application/vnd.openxmlformats-officedocument.presentationml.notesSlide+xml"/>
  <Override PartName="/ppt/tags/tag153.xml" ContentType="application/vnd.openxmlformats-officedocument.presentationml.tags+xml"/>
  <Override PartName="/ppt/notesSlides/notesSlide152.xml" ContentType="application/vnd.openxmlformats-officedocument.presentationml.notesSlide+xml"/>
  <Override PartName="/ppt/tags/tag154.xml" ContentType="application/vnd.openxmlformats-officedocument.presentationml.tags+xml"/>
  <Override PartName="/ppt/notesSlides/notesSlide153.xml" ContentType="application/vnd.openxmlformats-officedocument.presentationml.notesSlide+xml"/>
  <Override PartName="/ppt/tags/tag155.xml" ContentType="application/vnd.openxmlformats-officedocument.presentationml.tags+xml"/>
  <Override PartName="/ppt/notesSlides/notesSlide154.xml" ContentType="application/vnd.openxmlformats-officedocument.presentationml.notesSlide+xml"/>
  <Override PartName="/ppt/tags/tag156.xml" ContentType="application/vnd.openxmlformats-officedocument.presentationml.tags+xml"/>
  <Override PartName="/ppt/notesSlides/notesSlide155.xml" ContentType="application/vnd.openxmlformats-officedocument.presentationml.notesSlide+xml"/>
  <Override PartName="/ppt/tags/tag157.xml" ContentType="application/vnd.openxmlformats-officedocument.presentationml.tags+xml"/>
  <Override PartName="/ppt/notesSlides/notesSlide156.xml" ContentType="application/vnd.openxmlformats-officedocument.presentationml.notesSlide+xml"/>
  <Override PartName="/ppt/tags/tag158.xml" ContentType="application/vnd.openxmlformats-officedocument.presentationml.tags+xml"/>
  <Override PartName="/ppt/notesSlides/notesSlide157.xml" ContentType="application/vnd.openxmlformats-officedocument.presentationml.notesSlide+xml"/>
  <Override PartName="/ppt/tags/tag159.xml" ContentType="application/vnd.openxmlformats-officedocument.presentationml.tags+xml"/>
  <Override PartName="/ppt/notesSlides/notesSlide1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0"/>
  </p:notesMasterIdLst>
  <p:handoutMasterIdLst>
    <p:handoutMasterId r:id="rId161"/>
  </p:handoutMasterIdLst>
  <p:sldIdLst>
    <p:sldId id="256" r:id="rId2"/>
    <p:sldId id="1098" r:id="rId3"/>
    <p:sldId id="1214" r:id="rId4"/>
    <p:sldId id="1234" r:id="rId5"/>
    <p:sldId id="1237" r:id="rId6"/>
    <p:sldId id="859" r:id="rId7"/>
    <p:sldId id="995" r:id="rId8"/>
    <p:sldId id="1034" r:id="rId9"/>
    <p:sldId id="1033" r:id="rId10"/>
    <p:sldId id="1099" r:id="rId11"/>
    <p:sldId id="960" r:id="rId12"/>
    <p:sldId id="997" r:id="rId13"/>
    <p:sldId id="993" r:id="rId14"/>
    <p:sldId id="1074" r:id="rId15"/>
    <p:sldId id="1075" r:id="rId16"/>
    <p:sldId id="1005" r:id="rId17"/>
    <p:sldId id="1216" r:id="rId18"/>
    <p:sldId id="1217" r:id="rId19"/>
    <p:sldId id="1218" r:id="rId20"/>
    <p:sldId id="1215" r:id="rId21"/>
    <p:sldId id="1001" r:id="rId22"/>
    <p:sldId id="1195" r:id="rId23"/>
    <p:sldId id="1155" r:id="rId24"/>
    <p:sldId id="988" r:id="rId25"/>
    <p:sldId id="1104" r:id="rId26"/>
    <p:sldId id="1107" r:id="rId27"/>
    <p:sldId id="1196" r:id="rId28"/>
    <p:sldId id="1203" r:id="rId29"/>
    <p:sldId id="1165" r:id="rId30"/>
    <p:sldId id="1204" r:id="rId31"/>
    <p:sldId id="1206" r:id="rId32"/>
    <p:sldId id="1211" r:id="rId33"/>
    <p:sldId id="1212" r:id="rId34"/>
    <p:sldId id="1205" r:id="rId35"/>
    <p:sldId id="1112" r:id="rId36"/>
    <p:sldId id="1127" r:id="rId37"/>
    <p:sldId id="1156" r:id="rId38"/>
    <p:sldId id="1154" r:id="rId39"/>
    <p:sldId id="1238" r:id="rId40"/>
    <p:sldId id="1018" r:id="rId41"/>
    <p:sldId id="1207" r:id="rId42"/>
    <p:sldId id="1171" r:id="rId43"/>
    <p:sldId id="1248" r:id="rId44"/>
    <p:sldId id="1209" r:id="rId45"/>
    <p:sldId id="1250" r:id="rId46"/>
    <p:sldId id="1249" r:id="rId47"/>
    <p:sldId id="1168" r:id="rId48"/>
    <p:sldId id="1177" r:id="rId49"/>
    <p:sldId id="1125" r:id="rId50"/>
    <p:sldId id="1178" r:id="rId51"/>
    <p:sldId id="1121" r:id="rId52"/>
    <p:sldId id="1122" r:id="rId53"/>
    <p:sldId id="1123" r:id="rId54"/>
    <p:sldId id="1239" r:id="rId55"/>
    <p:sldId id="1213" r:id="rId56"/>
    <p:sldId id="1169" r:id="rId57"/>
    <p:sldId id="1113" r:id="rId58"/>
    <p:sldId id="1126" r:id="rId59"/>
    <p:sldId id="1124" r:id="rId60"/>
    <p:sldId id="1240" r:id="rId61"/>
    <p:sldId id="1163" r:id="rId62"/>
    <p:sldId id="1151" r:id="rId63"/>
    <p:sldId id="1208" r:id="rId64"/>
    <p:sldId id="1164" r:id="rId65"/>
    <p:sldId id="1183" r:id="rId66"/>
    <p:sldId id="1145" r:id="rId67"/>
    <p:sldId id="1146" r:id="rId68"/>
    <p:sldId id="1153" r:id="rId69"/>
    <p:sldId id="1116" r:id="rId70"/>
    <p:sldId id="1139" r:id="rId71"/>
    <p:sldId id="1149" r:id="rId72"/>
    <p:sldId id="1202" r:id="rId73"/>
    <p:sldId id="1201" r:id="rId74"/>
    <p:sldId id="1198" r:id="rId75"/>
    <p:sldId id="1013" r:id="rId76"/>
    <p:sldId id="1185" r:id="rId77"/>
    <p:sldId id="1241" r:id="rId78"/>
    <p:sldId id="1182" r:id="rId79"/>
    <p:sldId id="1242" r:id="rId80"/>
    <p:sldId id="1184" r:id="rId81"/>
    <p:sldId id="1176" r:id="rId82"/>
    <p:sldId id="1243" r:id="rId83"/>
    <p:sldId id="1236" r:id="rId84"/>
    <p:sldId id="1220" r:id="rId85"/>
    <p:sldId id="1235" r:id="rId86"/>
    <p:sldId id="1221" r:id="rId87"/>
    <p:sldId id="1245" r:id="rId88"/>
    <p:sldId id="1210" r:id="rId89"/>
    <p:sldId id="1222" r:id="rId90"/>
    <p:sldId id="1186" r:id="rId91"/>
    <p:sldId id="1150" r:id="rId92"/>
    <p:sldId id="1230" r:id="rId93"/>
    <p:sldId id="1229" r:id="rId94"/>
    <p:sldId id="1017" r:id="rId95"/>
    <p:sldId id="1016" r:id="rId96"/>
    <p:sldId id="1042" r:id="rId97"/>
    <p:sldId id="928" r:id="rId98"/>
    <p:sldId id="1228" r:id="rId99"/>
    <p:sldId id="1191" r:id="rId100"/>
    <p:sldId id="1193" r:id="rId101"/>
    <p:sldId id="1192" r:id="rId102"/>
    <p:sldId id="1188" r:id="rId103"/>
    <p:sldId id="1187" r:id="rId104"/>
    <p:sldId id="1181" r:id="rId105"/>
    <p:sldId id="1147" r:id="rId106"/>
    <p:sldId id="1152" r:id="rId107"/>
    <p:sldId id="1200" r:id="rId108"/>
    <p:sldId id="1109" r:id="rId109"/>
    <p:sldId id="1111" r:id="rId110"/>
    <p:sldId id="1108" r:id="rId111"/>
    <p:sldId id="1233" r:id="rId112"/>
    <p:sldId id="1130" r:id="rId113"/>
    <p:sldId id="1129" r:id="rId114"/>
    <p:sldId id="1232" r:id="rId115"/>
    <p:sldId id="1120" r:id="rId116"/>
    <p:sldId id="1132" r:id="rId117"/>
    <p:sldId id="1134" r:id="rId118"/>
    <p:sldId id="1133" r:id="rId119"/>
    <p:sldId id="1138" r:id="rId120"/>
    <p:sldId id="1135" r:id="rId121"/>
    <p:sldId id="1131" r:id="rId122"/>
    <p:sldId id="1115" r:id="rId123"/>
    <p:sldId id="1225" r:id="rId124"/>
    <p:sldId id="1148" r:id="rId125"/>
    <p:sldId id="1224" r:id="rId126"/>
    <p:sldId id="1226" r:id="rId127"/>
    <p:sldId id="1246" r:id="rId128"/>
    <p:sldId id="1227" r:id="rId129"/>
    <p:sldId id="1223" r:id="rId130"/>
    <p:sldId id="1128" r:id="rId131"/>
    <p:sldId id="1136" r:id="rId132"/>
    <p:sldId id="1103" r:id="rId133"/>
    <p:sldId id="1101" r:id="rId134"/>
    <p:sldId id="1141" r:id="rId135"/>
    <p:sldId id="1162" r:id="rId136"/>
    <p:sldId id="1106" r:id="rId137"/>
    <p:sldId id="1142" r:id="rId138"/>
    <p:sldId id="1143" r:id="rId139"/>
    <p:sldId id="1105" r:id="rId140"/>
    <p:sldId id="1118" r:id="rId141"/>
    <p:sldId id="1100" r:id="rId142"/>
    <p:sldId id="1114" r:id="rId143"/>
    <p:sldId id="1144" r:id="rId144"/>
    <p:sldId id="1137" r:id="rId145"/>
    <p:sldId id="1194" r:id="rId146"/>
    <p:sldId id="1199" r:id="rId147"/>
    <p:sldId id="1180" r:id="rId148"/>
    <p:sldId id="1167" r:id="rId149"/>
    <p:sldId id="1160" r:id="rId150"/>
    <p:sldId id="1174" r:id="rId151"/>
    <p:sldId id="1179" r:id="rId152"/>
    <p:sldId id="1175" r:id="rId153"/>
    <p:sldId id="1231" r:id="rId154"/>
    <p:sldId id="1031" r:id="rId155"/>
    <p:sldId id="1247" r:id="rId156"/>
    <p:sldId id="857" r:id="rId157"/>
    <p:sldId id="1219" r:id="rId158"/>
    <p:sldId id="961" r:id="rId159"/>
  </p:sldIdLst>
  <p:sldSz cx="9144000" cy="6858000" type="screen4x3"/>
  <p:notesSz cx="7010400" cy="9296400"/>
  <p:custDataLst>
    <p:tags r:id="rId162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0051"/>
    <a:srgbClr val="740074"/>
    <a:srgbClr val="AE123F"/>
    <a:srgbClr val="FF0000"/>
    <a:srgbClr val="000000"/>
    <a:srgbClr val="3C3C62"/>
    <a:srgbClr val="E6E6EF"/>
    <a:srgbClr val="99CCFF"/>
    <a:srgbClr val="484876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2" autoAdjust="0"/>
    <p:restoredTop sz="94291" autoAdjust="0"/>
  </p:normalViewPr>
  <p:slideViewPr>
    <p:cSldViewPr>
      <p:cViewPr varScale="1">
        <p:scale>
          <a:sx n="70" d="100"/>
          <a:sy n="70" d="100"/>
        </p:scale>
        <p:origin x="132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9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notesMaster" Target="notesMasters/notesMaster1.xml"/><Relationship Id="rId16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handoutMaster" Target="handoutMasters/handoutMaster1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gs" Target="tags/tag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7FDE497C-9DE5-4538-B247-049F32EE14C8}" type="datetimeFigureOut">
              <a:rPr lang="en-US" altLang="es-PR"/>
              <a:pPr/>
              <a:t>3/6/2023</a:t>
            </a:fld>
            <a:endParaRPr lang="en-US" alt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E2E9A458-7200-4815-8001-1DB553D11D4F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4271454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046D5318-CDF0-4BFE-82F4-0BF79184B57A}" type="datetimeFigureOut">
              <a:rPr lang="es-PR" altLang="es-PR"/>
              <a:pPr/>
              <a:t>03/06/2023</a:t>
            </a:fld>
            <a:endParaRPr lang="es-PR" altLang="es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84EB71D1-5EFF-4EE0-A202-A3B1D5BBFCE5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1178250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38BE2C05-E779-4E35-A33B-A29D1073C845}" type="slidenum">
              <a:rPr lang="es-PR" altLang="es-PR">
                <a:latin typeface="Calibri" pitchFamily="34" charset="0"/>
              </a:rPr>
              <a:pPr algn="r"/>
              <a:t>1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89465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61095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56665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102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5349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103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66626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104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182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1458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53995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52545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40051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109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826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3863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75375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7239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26701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91433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114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7436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115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02280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40296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45480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19682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08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5865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23176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01128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122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9294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65821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48746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400889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44315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783470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85967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548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100556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130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31582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131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567655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537836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009545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06474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110649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78157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939287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897643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20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0018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047196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167030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584780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683713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965440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929387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40808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139212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026405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164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65394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150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143285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151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56368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152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286874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153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890935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154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630970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155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882142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60CA7A4-C6F1-41EB-8916-6E225B893EE2}" type="slidenum">
              <a:rPr lang="es-PR" altLang="es-PR" sz="1200">
                <a:latin typeface="Calibri" pitchFamily="34" charset="0"/>
              </a:rPr>
              <a:pPr algn="r"/>
              <a:t>156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60CA7A4-C6F1-41EB-8916-6E225B893EE2}" type="slidenum">
              <a:rPr lang="es-PR" altLang="es-PR" sz="1200">
                <a:latin typeface="Calibri" pitchFamily="34" charset="0"/>
              </a:rPr>
              <a:pPr algn="r"/>
              <a:t>157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757932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87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87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003E2EC-B81B-4957-9C15-68B6D3BBC4C7}" type="slidenum">
              <a:rPr lang="es-PR" altLang="es-PR" sz="1200">
                <a:latin typeface="Calibri" pitchFamily="34" charset="0"/>
              </a:rPr>
              <a:pPr algn="r"/>
              <a:t>158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26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08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235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099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502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607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609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151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963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015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24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902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0937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4815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5079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28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8699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29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090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5888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30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3677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31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918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32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252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33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749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34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6346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238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2389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1838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0377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39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963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1162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3888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2388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5835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1764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1757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45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9295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3479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1651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5311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243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6869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0975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292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0416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4310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2839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935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072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55540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7120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858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845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11516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20866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7736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44565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24066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17644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1910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1228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07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57255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30597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40098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72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5489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67052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74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42240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974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F7C6FE-2564-4145-BA30-8D5437A45AEC}" type="slidenum">
              <a:rPr lang="es-PR" altLang="es-PR" sz="1200">
                <a:latin typeface="Calibri" pitchFamily="34" charset="0"/>
              </a:rPr>
              <a:pPr algn="r"/>
              <a:t>75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38972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76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75429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77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99212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8465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79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784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30864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80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96176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26687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82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93581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49350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851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21349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86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81713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39061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92858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328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3283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90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12486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4669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7619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39018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7514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16786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59831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6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4161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1C2D272-DC40-4A9E-9477-7D1C666E706E}" type="slidenum">
              <a:rPr lang="es-PR" altLang="es-PR" sz="1200">
                <a:latin typeface="Calibri" pitchFamily="34" charset="0"/>
              </a:rPr>
              <a:pPr algn="r"/>
              <a:t>97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98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00855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80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 descr="saludmed-com_Ban_PPT-MASTER-1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7E008F4-276E-40F4-9E4A-AA2A740AED0C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pic>
        <p:nvPicPr>
          <p:cNvPr id="44" name="Picture 1">
            <a:extLst>
              <a:ext uri="{FF2B5EF4-FFF2-40B4-BE49-F238E27FC236}">
                <a16:creationId xmlns:a16="http://schemas.microsoft.com/office/drawing/2014/main" id="{290C3A9C-44E1-4936-B28B-AC0FEB5216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2">
            <a:extLst>
              <a:ext uri="{FF2B5EF4-FFF2-40B4-BE49-F238E27FC236}">
                <a16:creationId xmlns:a16="http://schemas.microsoft.com/office/drawing/2014/main" id="{51169618-69A3-4BB5-8033-E6BCC981887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1200" dirty="0" err="1">
                <a:latin typeface="Arial" charset="0"/>
              </a:rPr>
              <a:t>Saludmed</a:t>
            </a:r>
            <a:r>
              <a:rPr lang="es-PR" altLang="es-PR" sz="1200" dirty="0">
                <a:latin typeface="Arial" charset="0"/>
              </a:rPr>
              <a:t> 2023, por 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Edgar Lopategui Corsino</a:t>
            </a:r>
            <a:r>
              <a:rPr lang="es-PR" altLang="es-PR" sz="1200" dirty="0">
                <a:latin typeface="Arial" charset="0"/>
              </a:rPr>
              <a:t>, se encuentra bajo una licencia </a:t>
            </a:r>
            <a:r>
              <a:rPr lang="es-PR" altLang="es-PR" sz="1200" i="1" dirty="0">
                <a:solidFill>
                  <a:srgbClr val="00B0F0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"Creative </a:t>
            </a:r>
            <a:r>
              <a:rPr lang="es-PR" altLang="es-PR" sz="1200" i="1" dirty="0" err="1">
                <a:solidFill>
                  <a:srgbClr val="00B0F0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Commons</a:t>
            </a:r>
            <a:r>
              <a:rPr lang="es-PR" altLang="es-PR" sz="1200" i="1" dirty="0">
                <a:solidFill>
                  <a:srgbClr val="00B0F0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</a:t>
            </a:r>
            <a:r>
              <a:rPr lang="es-PR" altLang="es-PR" sz="1200" dirty="0">
                <a:latin typeface="Arial" charset="0"/>
              </a:rPr>
              <a:t>, </a:t>
            </a:r>
          </a:p>
          <a:p>
            <a:r>
              <a:rPr lang="es-PR" altLang="es-PR" sz="1200" dirty="0">
                <a:latin typeface="Arial" charset="0"/>
              </a:rPr>
              <a:t>de tipo: 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Reconocimiento-</a:t>
            </a:r>
            <a:r>
              <a:rPr lang="es-PR" altLang="es-PR" sz="1200" b="1" i="1" dirty="0" err="1">
                <a:solidFill>
                  <a:srgbClr val="00B0F0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NoComercial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-Sin Obras Derivadas 3.0.  Licencia de Puerto Rico</a:t>
            </a:r>
            <a:r>
              <a:rPr lang="es-PR" altLang="es-PR" sz="1200" dirty="0">
                <a:latin typeface="Arial" charset="0"/>
              </a:rPr>
              <a:t>.  </a:t>
            </a:r>
          </a:p>
          <a:p>
            <a:r>
              <a:rPr lang="es-PR" altLang="es-PR" sz="1200" dirty="0">
                <a:latin typeface="Arial" charset="0"/>
              </a:rPr>
              <a:t>Basado en las páginas publicadas para el sitio Web: 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www.saludmed.com</a:t>
            </a:r>
            <a:r>
              <a:rPr lang="es-PR" altLang="es-PR" sz="1200" dirty="0">
                <a:latin typeface="Arial" charset="0"/>
              </a:rPr>
              <a:t>.</a:t>
            </a:r>
            <a:endParaRPr lang="es-PR" altLang="es-PR" sz="1800" dirty="0">
              <a:latin typeface="Arial" charset="0"/>
            </a:endParaRPr>
          </a:p>
        </p:txBody>
      </p:sp>
      <p:pic>
        <p:nvPicPr>
          <p:cNvPr id="3" name="Picture 2" descr="A picture containing person, sitting&#10;&#10;Description automatically generated">
            <a:extLst>
              <a:ext uri="{FF2B5EF4-FFF2-40B4-BE49-F238E27FC236}">
                <a16:creationId xmlns:a16="http://schemas.microsoft.com/office/drawing/2014/main" id="{989B5004-CE09-436A-BD54-5CBE133AB0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180" y="4077072"/>
            <a:ext cx="3379308" cy="225287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84A0026-A46B-42F6-AACC-1059FBB87CE9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893540-E0A0-427E-88A3-1738C1820342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17DAB8-B7B1-4BB1-8D24-33BB78DBEEDC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CD9528E-694C-400B-96A8-6CBB6067FCE6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36F7282-B2ED-411F-878B-149BCF20FDD4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40" name="Rounded Rectangle 16">
            <a:extLst>
              <a:ext uri="{FF2B5EF4-FFF2-40B4-BE49-F238E27FC236}">
                <a16:creationId xmlns:a16="http://schemas.microsoft.com/office/drawing/2014/main" id="{2B2D61B8-C160-42F4-8E59-DEC21A7AC827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41" name="Rounded Rectangle 17">
            <a:extLst>
              <a:ext uri="{FF2B5EF4-FFF2-40B4-BE49-F238E27FC236}">
                <a16:creationId xmlns:a16="http://schemas.microsoft.com/office/drawing/2014/main" id="{7B9671A6-706F-4487-B255-AC20BE5A67D1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776392D-F9E5-4434-BA05-D99152C99E3A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3" name="Date Placeholder 27">
            <a:extLst>
              <a:ext uri="{FF2B5EF4-FFF2-40B4-BE49-F238E27FC236}">
                <a16:creationId xmlns:a16="http://schemas.microsoft.com/office/drawing/2014/main" id="{6AB81B88-51F3-495E-A173-088642359AC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6A6EF-0438-4207-BCD2-FA4792A9B717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46" name="Footer Placeholder 16">
            <a:extLst>
              <a:ext uri="{FF2B5EF4-FFF2-40B4-BE49-F238E27FC236}">
                <a16:creationId xmlns:a16="http://schemas.microsoft.com/office/drawing/2014/main" id="{57C34CBF-0CC2-4843-BEA4-B722AEEBD8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57012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BE465-EE2A-4FF9-9223-1AF0F3DF98E8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94BE7-C1CC-455F-BA6C-68097D69233B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515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886BA-19B2-4B24-A6E8-95F6E13F1CBF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FB2B-A716-46C7-8CC9-0CD971DE0A67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116165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0251C-514E-462D-8D04-8D6329D4DCCF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1FF47-CD25-4126-BF03-789B7B2B476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50574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79D06-3BC2-4648-860D-F15FBB58BF00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A3A89-FE4B-43AF-B7F3-74C4AE6FE085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20168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70F40-C075-418C-BC34-12939BDB452F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0EC99-CE28-4B1B-BF7C-55C21D6C330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507987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12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CB15D6D-0B72-4DEC-8659-D14798CB1094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22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5DFC698-A635-438C-BFEF-9847F22D9B03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31224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8" name="Rounded Rectangle 7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8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5CFA9-E0F4-4CA5-817E-AF97ABC46EF1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A0A34-65EB-44A3-8BCE-D0A57471AB6F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24566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21616-CFD0-466F-9DDE-4716BCC9A625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E9623-524F-46ED-9478-56A7062C789B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280859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B4B90-3EC6-4EF0-9337-A055305147E0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F3D3D-D186-4785-B66F-CBE1412A9E1D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522349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CF118-3164-4764-A8B7-9EA7E3E4E258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9705F-1DED-4DF3-A4A7-00733E144067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77666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2" name="Rectangle 31"/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E41DA4D1-7184-4904-952E-5B07FB1F9471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58" name="Picture 34" descr="saludmed-com_Ban_PPT-MASTER-2_v0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7D49CF2-3A25-4004-BAAB-507FDC05EAA1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sp>
        <p:nvSpPr>
          <p:cNvPr id="10" name="Text Box 6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latin typeface="Arial" charset="0"/>
              </a:rPr>
              <a:t>Copyright © 2023 Edgar Lopategui Corsino | </a:t>
            </a:r>
            <a:r>
              <a:rPr lang="en-US" altLang="es-PR" sz="1000" dirty="0" err="1">
                <a:latin typeface="Arial" charset="0"/>
              </a:rPr>
              <a:t>Saludmed</a:t>
            </a:r>
            <a:r>
              <a:rPr lang="en-US" altLang="es-PR" sz="1000" dirty="0">
                <a:latin typeface="Arial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7" r:id="rId2"/>
    <p:sldLayoutId id="2147483688" r:id="rId3"/>
    <p:sldLayoutId id="2147483689" r:id="rId4"/>
    <p:sldLayoutId id="2147483696" r:id="rId5"/>
    <p:sldLayoutId id="2147483697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5" Type="http://schemas.openxmlformats.org/officeDocument/2006/relationships/image" Target="../media/image18.jpeg"/><Relationship Id="rId4" Type="http://schemas.openxmlformats.org/officeDocument/2006/relationships/audio" Target="../media/audio2.wav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6" Type="http://schemas.openxmlformats.org/officeDocument/2006/relationships/audio" Target="../media/audio2.wav"/><Relationship Id="rId5" Type="http://schemas.openxmlformats.org/officeDocument/2006/relationships/image" Target="../media/image110.jpg"/><Relationship Id="rId4" Type="http://schemas.openxmlformats.org/officeDocument/2006/relationships/audio" Target="../media/audio2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6" Type="http://schemas.openxmlformats.org/officeDocument/2006/relationships/image" Target="../media/image111.jpg"/><Relationship Id="rId5" Type="http://schemas.openxmlformats.org/officeDocument/2006/relationships/hyperlink" Target="https://www.ahajournals.org/doi/epub/10.1161/CIR.0000000000000918" TargetMode="External"/><Relationship Id="rId4" Type="http://schemas.openxmlformats.org/officeDocument/2006/relationships/audio" Target="../media/audio2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6" Type="http://schemas.openxmlformats.org/officeDocument/2006/relationships/image" Target="../media/image112.jpg"/><Relationship Id="rId5" Type="http://schemas.openxmlformats.org/officeDocument/2006/relationships/hyperlink" Target="https://cpr.heart.org/-/media/cpr-files/cpr-guidelines-files/highlights/hghlghts_2020_ecc_guidelines_english.pdf" TargetMode="External"/><Relationship Id="rId4" Type="http://schemas.openxmlformats.org/officeDocument/2006/relationships/audio" Target="../media/audio2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6" Type="http://schemas.openxmlformats.org/officeDocument/2006/relationships/image" Target="../media/image113.jpg"/><Relationship Id="rId5" Type="http://schemas.openxmlformats.org/officeDocument/2006/relationships/hyperlink" Target="https://drive.google.com/file/d/1-CQxyMN8dJq8LcHIdFxs0x52N_ASxN-3/view?usp=sharing" TargetMode="External"/><Relationship Id="rId4" Type="http://schemas.openxmlformats.org/officeDocument/2006/relationships/audio" Target="../media/audio2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6" Type="http://schemas.openxmlformats.org/officeDocument/2006/relationships/audio" Target="../media/audio2.wav"/><Relationship Id="rId5" Type="http://schemas.openxmlformats.org/officeDocument/2006/relationships/image" Target="../media/image114.jpeg"/><Relationship Id="rId4" Type="http://schemas.openxmlformats.org/officeDocument/2006/relationships/audio" Target="../media/audio2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4" Type="http://schemas.openxmlformats.org/officeDocument/2006/relationships/audio" Target="../media/audio2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6" Type="http://schemas.openxmlformats.org/officeDocument/2006/relationships/audio" Target="../media/audio2.wav"/><Relationship Id="rId5" Type="http://schemas.openxmlformats.org/officeDocument/2006/relationships/image" Target="../media/image117.jpg"/><Relationship Id="rId4" Type="http://schemas.openxmlformats.org/officeDocument/2006/relationships/audio" Target="../media/audio2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Relationship Id="rId6" Type="http://schemas.openxmlformats.org/officeDocument/2006/relationships/audio" Target="../media/audio2.wav"/><Relationship Id="rId5" Type="http://schemas.openxmlformats.org/officeDocument/2006/relationships/image" Target="../media/image118.jpg"/><Relationship Id="rId4" Type="http://schemas.openxmlformats.org/officeDocument/2006/relationships/audio" Target="../media/audio2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6" Type="http://schemas.openxmlformats.org/officeDocument/2006/relationships/audio" Target="../media/audio2.wav"/><Relationship Id="rId5" Type="http://schemas.openxmlformats.org/officeDocument/2006/relationships/image" Target="../media/image119.jpeg"/><Relationship Id="rId4" Type="http://schemas.openxmlformats.org/officeDocument/2006/relationships/audio" Target="../media/audio2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Relationship Id="rId6" Type="http://schemas.openxmlformats.org/officeDocument/2006/relationships/audio" Target="../media/audio2.wav"/><Relationship Id="rId5" Type="http://schemas.openxmlformats.org/officeDocument/2006/relationships/image" Target="../media/image120.jp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11.wmf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Relationship Id="rId6" Type="http://schemas.openxmlformats.org/officeDocument/2006/relationships/audio" Target="../media/audio2.wav"/><Relationship Id="rId5" Type="http://schemas.openxmlformats.org/officeDocument/2006/relationships/image" Target="../media/image121.jpeg"/><Relationship Id="rId4" Type="http://schemas.openxmlformats.org/officeDocument/2006/relationships/audio" Target="../media/audio2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Relationship Id="rId6" Type="http://schemas.openxmlformats.org/officeDocument/2006/relationships/audio" Target="../media/audio2.wav"/><Relationship Id="rId5" Type="http://schemas.openxmlformats.org/officeDocument/2006/relationships/image" Target="../media/image122.jpg"/><Relationship Id="rId4" Type="http://schemas.openxmlformats.org/officeDocument/2006/relationships/audio" Target="../media/audio2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3.xml"/><Relationship Id="rId6" Type="http://schemas.openxmlformats.org/officeDocument/2006/relationships/audio" Target="../media/audio2.wav"/><Relationship Id="rId5" Type="http://schemas.openxmlformats.org/officeDocument/2006/relationships/image" Target="../media/image123.jpeg"/><Relationship Id="rId4" Type="http://schemas.openxmlformats.org/officeDocument/2006/relationships/audio" Target="../media/audio2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Relationship Id="rId6" Type="http://schemas.openxmlformats.org/officeDocument/2006/relationships/audio" Target="../media/audio2.wav"/><Relationship Id="rId5" Type="http://schemas.openxmlformats.org/officeDocument/2006/relationships/image" Target="../media/image124.jpeg"/><Relationship Id="rId4" Type="http://schemas.openxmlformats.org/officeDocument/2006/relationships/audio" Target="../media/audio2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Relationship Id="rId6" Type="http://schemas.openxmlformats.org/officeDocument/2006/relationships/audio" Target="../media/audio2.wav"/><Relationship Id="rId5" Type="http://schemas.openxmlformats.org/officeDocument/2006/relationships/image" Target="../media/image125.jpg"/><Relationship Id="rId4" Type="http://schemas.openxmlformats.org/officeDocument/2006/relationships/audio" Target="../media/audio2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6.xml"/><Relationship Id="rId6" Type="http://schemas.openxmlformats.org/officeDocument/2006/relationships/audio" Target="../media/audio2.wav"/><Relationship Id="rId5" Type="http://schemas.openxmlformats.org/officeDocument/2006/relationships/image" Target="../media/image126.jpg"/><Relationship Id="rId4" Type="http://schemas.openxmlformats.org/officeDocument/2006/relationships/audio" Target="../media/audio2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Relationship Id="rId6" Type="http://schemas.openxmlformats.org/officeDocument/2006/relationships/audio" Target="../media/audio2.wav"/><Relationship Id="rId5" Type="http://schemas.openxmlformats.org/officeDocument/2006/relationships/image" Target="../media/image127.jpeg"/><Relationship Id="rId4" Type="http://schemas.openxmlformats.org/officeDocument/2006/relationships/audio" Target="../media/audio2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8.xml"/><Relationship Id="rId6" Type="http://schemas.openxmlformats.org/officeDocument/2006/relationships/audio" Target="../media/audio2.wav"/><Relationship Id="rId5" Type="http://schemas.openxmlformats.org/officeDocument/2006/relationships/image" Target="../media/image128.jpeg"/><Relationship Id="rId4" Type="http://schemas.openxmlformats.org/officeDocument/2006/relationships/audio" Target="../media/audio2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9.xml"/><Relationship Id="rId6" Type="http://schemas.openxmlformats.org/officeDocument/2006/relationships/audio" Target="../media/audio2.wav"/><Relationship Id="rId5" Type="http://schemas.openxmlformats.org/officeDocument/2006/relationships/image" Target="../media/image129.jpeg"/><Relationship Id="rId4" Type="http://schemas.openxmlformats.org/officeDocument/2006/relationships/audio" Target="../media/audio2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Relationship Id="rId6" Type="http://schemas.openxmlformats.org/officeDocument/2006/relationships/audio" Target="../media/audio2.wav"/><Relationship Id="rId5" Type="http://schemas.openxmlformats.org/officeDocument/2006/relationships/image" Target="../media/image130.jp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audio" Target="../media/audio2.wav"/><Relationship Id="rId5" Type="http://schemas.openxmlformats.org/officeDocument/2006/relationships/image" Target="../media/image20.jpeg"/><Relationship Id="rId4" Type="http://schemas.openxmlformats.org/officeDocument/2006/relationships/audio" Target="../media/audio2.wav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1.xml"/><Relationship Id="rId6" Type="http://schemas.openxmlformats.org/officeDocument/2006/relationships/audio" Target="../media/audio2.wav"/><Relationship Id="rId5" Type="http://schemas.openxmlformats.org/officeDocument/2006/relationships/image" Target="../media/image131.png"/><Relationship Id="rId4" Type="http://schemas.openxmlformats.org/officeDocument/2006/relationships/audio" Target="../media/audio2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2.xml"/><Relationship Id="rId6" Type="http://schemas.openxmlformats.org/officeDocument/2006/relationships/audio" Target="../media/audio2.wav"/><Relationship Id="rId5" Type="http://schemas.openxmlformats.org/officeDocument/2006/relationships/image" Target="../media/image132.jpeg"/><Relationship Id="rId4" Type="http://schemas.openxmlformats.org/officeDocument/2006/relationships/audio" Target="../media/audio2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3.xml"/><Relationship Id="rId6" Type="http://schemas.openxmlformats.org/officeDocument/2006/relationships/audio" Target="../media/audio2.wav"/><Relationship Id="rId5" Type="http://schemas.openxmlformats.org/officeDocument/2006/relationships/image" Target="../media/image133.jpg"/><Relationship Id="rId4" Type="http://schemas.openxmlformats.org/officeDocument/2006/relationships/audio" Target="../media/audio2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4.xml"/><Relationship Id="rId6" Type="http://schemas.openxmlformats.org/officeDocument/2006/relationships/audio" Target="../media/audio2.wav"/><Relationship Id="rId5" Type="http://schemas.openxmlformats.org/officeDocument/2006/relationships/image" Target="../media/image134.jpeg"/><Relationship Id="rId4" Type="http://schemas.openxmlformats.org/officeDocument/2006/relationships/audio" Target="../media/audio2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5.xml"/><Relationship Id="rId6" Type="http://schemas.openxmlformats.org/officeDocument/2006/relationships/audio" Target="../media/audio2.wav"/><Relationship Id="rId5" Type="http://schemas.openxmlformats.org/officeDocument/2006/relationships/image" Target="../media/image135.jpg"/><Relationship Id="rId4" Type="http://schemas.openxmlformats.org/officeDocument/2006/relationships/audio" Target="../media/audio2.wav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6.xml"/><Relationship Id="rId6" Type="http://schemas.openxmlformats.org/officeDocument/2006/relationships/audio" Target="../media/audio2.wav"/><Relationship Id="rId5" Type="http://schemas.openxmlformats.org/officeDocument/2006/relationships/image" Target="../media/image136.jpg"/><Relationship Id="rId4" Type="http://schemas.openxmlformats.org/officeDocument/2006/relationships/audio" Target="../media/audio2.wav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Relationship Id="rId6" Type="http://schemas.openxmlformats.org/officeDocument/2006/relationships/audio" Target="../media/audio2.wav"/><Relationship Id="rId5" Type="http://schemas.openxmlformats.org/officeDocument/2006/relationships/image" Target="../media/image137.jpeg"/><Relationship Id="rId4" Type="http://schemas.openxmlformats.org/officeDocument/2006/relationships/audio" Target="../media/audio2.wav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8.xml"/><Relationship Id="rId6" Type="http://schemas.openxmlformats.org/officeDocument/2006/relationships/audio" Target="../media/audio2.wav"/><Relationship Id="rId5" Type="http://schemas.openxmlformats.org/officeDocument/2006/relationships/image" Target="../media/image138.jpg"/><Relationship Id="rId4" Type="http://schemas.openxmlformats.org/officeDocument/2006/relationships/audio" Target="../media/audio2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9.xml"/><Relationship Id="rId6" Type="http://schemas.openxmlformats.org/officeDocument/2006/relationships/audio" Target="../media/audio2.wav"/><Relationship Id="rId5" Type="http://schemas.openxmlformats.org/officeDocument/2006/relationships/image" Target="../media/image139.jpg"/><Relationship Id="rId4" Type="http://schemas.openxmlformats.org/officeDocument/2006/relationships/audio" Target="../media/audio2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Relationship Id="rId6" Type="http://schemas.openxmlformats.org/officeDocument/2006/relationships/audio" Target="../media/audio2.wav"/><Relationship Id="rId5" Type="http://schemas.openxmlformats.org/officeDocument/2006/relationships/image" Target="../media/image140.jpe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2.jpg"/><Relationship Id="rId5" Type="http://schemas.openxmlformats.org/officeDocument/2006/relationships/image" Target="../media/image21.wmf"/><Relationship Id="rId4" Type="http://schemas.openxmlformats.org/officeDocument/2006/relationships/audio" Target="../media/audio1.wav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1.xml"/><Relationship Id="rId6" Type="http://schemas.openxmlformats.org/officeDocument/2006/relationships/audio" Target="../media/audio2.wav"/><Relationship Id="rId5" Type="http://schemas.openxmlformats.org/officeDocument/2006/relationships/image" Target="../media/image11.wmf"/><Relationship Id="rId4" Type="http://schemas.openxmlformats.org/officeDocument/2006/relationships/audio" Target="../media/audio2.wav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g"/><Relationship Id="rId3" Type="http://schemas.openxmlformats.org/officeDocument/2006/relationships/notesSlide" Target="../notesSlides/notesSlide131.xml"/><Relationship Id="rId7" Type="http://schemas.openxmlformats.org/officeDocument/2006/relationships/image" Target="../media/image1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Relationship Id="rId6" Type="http://schemas.openxmlformats.org/officeDocument/2006/relationships/image" Target="../media/image142.jpg"/><Relationship Id="rId5" Type="http://schemas.openxmlformats.org/officeDocument/2006/relationships/image" Target="../media/image141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3.xml"/><Relationship Id="rId6" Type="http://schemas.openxmlformats.org/officeDocument/2006/relationships/audio" Target="../media/audio2.wav"/><Relationship Id="rId5" Type="http://schemas.openxmlformats.org/officeDocument/2006/relationships/image" Target="../media/image145.jpeg"/><Relationship Id="rId4" Type="http://schemas.openxmlformats.org/officeDocument/2006/relationships/audio" Target="../media/audio2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4.xml"/><Relationship Id="rId6" Type="http://schemas.openxmlformats.org/officeDocument/2006/relationships/image" Target="../media/image147.jpeg"/><Relationship Id="rId5" Type="http://schemas.openxmlformats.org/officeDocument/2006/relationships/image" Target="../media/image146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4.xml"/><Relationship Id="rId7" Type="http://schemas.openxmlformats.org/officeDocument/2006/relationships/image" Target="../media/image1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5.xml"/><Relationship Id="rId6" Type="http://schemas.openxmlformats.org/officeDocument/2006/relationships/image" Target="../media/image149.jpg"/><Relationship Id="rId5" Type="http://schemas.openxmlformats.org/officeDocument/2006/relationships/image" Target="../media/image148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5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6.xml"/><Relationship Id="rId6" Type="http://schemas.openxmlformats.org/officeDocument/2006/relationships/image" Target="../media/image152.jpg"/><Relationship Id="rId5" Type="http://schemas.openxmlformats.org/officeDocument/2006/relationships/image" Target="../media/image151.jpg"/><Relationship Id="rId4" Type="http://schemas.openxmlformats.org/officeDocument/2006/relationships/audio" Target="../media/audio1.wav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6.xml"/><Relationship Id="rId7" Type="http://schemas.openxmlformats.org/officeDocument/2006/relationships/image" Target="../media/image15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7.xml"/><Relationship Id="rId6" Type="http://schemas.openxmlformats.org/officeDocument/2006/relationships/image" Target="../media/image154.jpg"/><Relationship Id="rId5" Type="http://schemas.openxmlformats.org/officeDocument/2006/relationships/image" Target="../media/image153.jp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g"/><Relationship Id="rId3" Type="http://schemas.openxmlformats.org/officeDocument/2006/relationships/notesSlide" Target="../notesSlides/notesSlide137.xml"/><Relationship Id="rId7" Type="http://schemas.openxmlformats.org/officeDocument/2006/relationships/image" Target="../media/image15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8.xml"/><Relationship Id="rId6" Type="http://schemas.openxmlformats.org/officeDocument/2006/relationships/image" Target="../media/image157.jpg"/><Relationship Id="rId5" Type="http://schemas.openxmlformats.org/officeDocument/2006/relationships/image" Target="../media/image156.jpe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60.jp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38.xml"/><Relationship Id="rId7" Type="http://schemas.openxmlformats.org/officeDocument/2006/relationships/image" Target="../media/image16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9.xml"/><Relationship Id="rId6" Type="http://schemas.openxmlformats.org/officeDocument/2006/relationships/image" Target="../media/image162.jpg"/><Relationship Id="rId5" Type="http://schemas.openxmlformats.org/officeDocument/2006/relationships/image" Target="../media/image161.jpg"/><Relationship Id="rId4" Type="http://schemas.openxmlformats.org/officeDocument/2006/relationships/audio" Target="../media/audio1.wav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g"/><Relationship Id="rId3" Type="http://schemas.openxmlformats.org/officeDocument/2006/relationships/notesSlide" Target="../notesSlides/notesSlide139.xml"/><Relationship Id="rId7" Type="http://schemas.openxmlformats.org/officeDocument/2006/relationships/image" Target="../media/image16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0.xml"/><Relationship Id="rId6" Type="http://schemas.openxmlformats.org/officeDocument/2006/relationships/image" Target="../media/image165.jpg"/><Relationship Id="rId5" Type="http://schemas.openxmlformats.org/officeDocument/2006/relationships/image" Target="../media/image164.jp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3.jpg"/><Relationship Id="rId5" Type="http://schemas.openxmlformats.org/officeDocument/2006/relationships/image" Target="../media/image11.wmf"/><Relationship Id="rId4" Type="http://schemas.openxmlformats.org/officeDocument/2006/relationships/audio" Target="../media/audio2.wav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0.xml"/><Relationship Id="rId7" Type="http://schemas.openxmlformats.org/officeDocument/2006/relationships/image" Target="../media/image17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1.xml"/><Relationship Id="rId6" Type="http://schemas.openxmlformats.org/officeDocument/2006/relationships/image" Target="../media/image169.jpg"/><Relationship Id="rId5" Type="http://schemas.openxmlformats.org/officeDocument/2006/relationships/image" Target="../media/image168.jpg"/><Relationship Id="rId4" Type="http://schemas.openxmlformats.org/officeDocument/2006/relationships/audio" Target="../media/audio2.wav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g"/><Relationship Id="rId3" Type="http://schemas.openxmlformats.org/officeDocument/2006/relationships/notesSlide" Target="../notesSlides/notesSlide141.xml"/><Relationship Id="rId7" Type="http://schemas.openxmlformats.org/officeDocument/2006/relationships/image" Target="../media/image17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2.xml"/><Relationship Id="rId6" Type="http://schemas.openxmlformats.org/officeDocument/2006/relationships/image" Target="../media/image172.jpg"/><Relationship Id="rId11" Type="http://schemas.openxmlformats.org/officeDocument/2006/relationships/audio" Target="../media/audio2.wav"/><Relationship Id="rId5" Type="http://schemas.openxmlformats.org/officeDocument/2006/relationships/image" Target="../media/image171.jpeg"/><Relationship Id="rId4" Type="http://schemas.openxmlformats.org/officeDocument/2006/relationships/audio" Target="../media/audio2.wav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2.xml"/><Relationship Id="rId7" Type="http://schemas.openxmlformats.org/officeDocument/2006/relationships/image" Target="../media/image17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3.xml"/><Relationship Id="rId6" Type="http://schemas.openxmlformats.org/officeDocument/2006/relationships/image" Target="../media/image78.jpg"/><Relationship Id="rId5" Type="http://schemas.openxmlformats.org/officeDocument/2006/relationships/image" Target="../media/image175.jpg"/><Relationship Id="rId4" Type="http://schemas.openxmlformats.org/officeDocument/2006/relationships/audio" Target="../media/audio2.wav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3.xml"/><Relationship Id="rId7" Type="http://schemas.openxmlformats.org/officeDocument/2006/relationships/image" Target="../media/image17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4.xml"/><Relationship Id="rId6" Type="http://schemas.openxmlformats.org/officeDocument/2006/relationships/image" Target="../media/image177.jpg"/><Relationship Id="rId5" Type="http://schemas.openxmlformats.org/officeDocument/2006/relationships/image" Target="../media/image80.png"/><Relationship Id="rId4" Type="http://schemas.openxmlformats.org/officeDocument/2006/relationships/audio" Target="../media/audio2.wav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4.xml"/><Relationship Id="rId7" Type="http://schemas.openxmlformats.org/officeDocument/2006/relationships/image" Target="../media/image18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5.xml"/><Relationship Id="rId6" Type="http://schemas.openxmlformats.org/officeDocument/2006/relationships/image" Target="../media/image180.png"/><Relationship Id="rId5" Type="http://schemas.openxmlformats.org/officeDocument/2006/relationships/image" Target="../media/image179.jpg"/><Relationship Id="rId4" Type="http://schemas.openxmlformats.org/officeDocument/2006/relationships/audio" Target="../media/audio2.wav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5.xml"/><Relationship Id="rId7" Type="http://schemas.openxmlformats.org/officeDocument/2006/relationships/image" Target="../media/image18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6.xml"/><Relationship Id="rId6" Type="http://schemas.openxmlformats.org/officeDocument/2006/relationships/image" Target="../media/image183.jpeg"/><Relationship Id="rId5" Type="http://schemas.openxmlformats.org/officeDocument/2006/relationships/image" Target="../media/image182.jpg"/><Relationship Id="rId4" Type="http://schemas.openxmlformats.org/officeDocument/2006/relationships/audio" Target="../media/audio2.wav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6.xml"/><Relationship Id="rId7" Type="http://schemas.openxmlformats.org/officeDocument/2006/relationships/image" Target="../media/image18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7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audio" Target="../media/audio2.wav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g"/><Relationship Id="rId3" Type="http://schemas.openxmlformats.org/officeDocument/2006/relationships/notesSlide" Target="../notesSlides/notesSlide147.xml"/><Relationship Id="rId7" Type="http://schemas.openxmlformats.org/officeDocument/2006/relationships/image" Target="../media/image19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8.xml"/><Relationship Id="rId6" Type="http://schemas.openxmlformats.org/officeDocument/2006/relationships/image" Target="../media/image189.jpg"/><Relationship Id="rId5" Type="http://schemas.openxmlformats.org/officeDocument/2006/relationships/image" Target="../media/image188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9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audio" Target="../media/audio2.wav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9.xml"/><Relationship Id="rId7" Type="http://schemas.openxmlformats.org/officeDocument/2006/relationships/image" Target="../media/image19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0.xml"/><Relationship Id="rId6" Type="http://schemas.openxmlformats.org/officeDocument/2006/relationships/image" Target="../media/image195.jpg"/><Relationship Id="rId5" Type="http://schemas.openxmlformats.org/officeDocument/2006/relationships/image" Target="../media/image194.jp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4.jpg"/><Relationship Id="rId5" Type="http://schemas.openxmlformats.org/officeDocument/2006/relationships/image" Target="../media/image11.wmf"/><Relationship Id="rId4" Type="http://schemas.openxmlformats.org/officeDocument/2006/relationships/audio" Target="../media/audio2.wav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g"/><Relationship Id="rId3" Type="http://schemas.openxmlformats.org/officeDocument/2006/relationships/notesSlide" Target="../notesSlides/notesSlide150.xml"/><Relationship Id="rId7" Type="http://schemas.openxmlformats.org/officeDocument/2006/relationships/image" Target="../media/image19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1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51.xml"/><Relationship Id="rId7" Type="http://schemas.openxmlformats.org/officeDocument/2006/relationships/image" Target="../media/image20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2.xml"/><Relationship Id="rId6" Type="http://schemas.openxmlformats.org/officeDocument/2006/relationships/image" Target="../media/image202.jpg"/><Relationship Id="rId5" Type="http://schemas.openxmlformats.org/officeDocument/2006/relationships/image" Target="../media/image201.jpg"/><Relationship Id="rId4" Type="http://schemas.openxmlformats.org/officeDocument/2006/relationships/audio" Target="../media/audio2.wav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3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audio" Target="../media/audio2.wav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4.xml"/><Relationship Id="rId6" Type="http://schemas.openxmlformats.org/officeDocument/2006/relationships/audio" Target="../media/audio2.wav"/><Relationship Id="rId5" Type="http://schemas.openxmlformats.org/officeDocument/2006/relationships/image" Target="../media/image206.jpeg"/><Relationship Id="rId4" Type="http://schemas.openxmlformats.org/officeDocument/2006/relationships/audio" Target="../media/audio2.wav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4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5.xml"/><Relationship Id="rId6" Type="http://schemas.openxmlformats.org/officeDocument/2006/relationships/hyperlink" Target="http://journals.lww.com/acsm-msse/Fulltext/1998/06000/AHA_ACSM_Joint_Position_Statement__Recommendations.34.aspx" TargetMode="External"/><Relationship Id="rId5" Type="http://schemas.openxmlformats.org/officeDocument/2006/relationships/hyperlink" Target="https://www.ncbi.nlm.nih.gov/pmc/articles/PMC4004129/pdf/ijspt-04-242.pdf" TargetMode="External"/><Relationship Id="rId4" Type="http://schemas.openxmlformats.org/officeDocument/2006/relationships/audio" Target="../media/audio1.wav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6.xml"/><Relationship Id="rId6" Type="http://schemas.openxmlformats.org/officeDocument/2006/relationships/audio" Target="../media/audio1.wav"/><Relationship Id="rId5" Type="http://schemas.openxmlformats.org/officeDocument/2006/relationships/hyperlink" Target="https://www.issponline.org/images/isspdata/position_stands/mental_health_through_occupational_-health_and_-safety_in_high_performance_sport.pdf" TargetMode="External"/><Relationship Id="rId4" Type="http://schemas.openxmlformats.org/officeDocument/2006/relationships/audio" Target="../media/audio1.wav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7.xml"/><Relationship Id="rId6" Type="http://schemas.openxmlformats.org/officeDocument/2006/relationships/audio" Target="../media/audio1.wav"/><Relationship Id="rId5" Type="http://schemas.openxmlformats.org/officeDocument/2006/relationships/image" Target="../media/image207.jpeg"/><Relationship Id="rId4" Type="http://schemas.openxmlformats.org/officeDocument/2006/relationships/audio" Target="../media/audio1.wav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8.xml"/><Relationship Id="rId6" Type="http://schemas.openxmlformats.org/officeDocument/2006/relationships/audio" Target="../media/audio1.wav"/><Relationship Id="rId5" Type="http://schemas.openxmlformats.org/officeDocument/2006/relationships/image" Target="../media/image208.jpeg"/><Relationship Id="rId4" Type="http://schemas.openxmlformats.org/officeDocument/2006/relationships/audio" Target="../media/audio1.wav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jpeg"/><Relationship Id="rId3" Type="http://schemas.openxmlformats.org/officeDocument/2006/relationships/notesSlide" Target="../notesSlides/notesSlide158.xml"/><Relationship Id="rId7" Type="http://schemas.openxmlformats.org/officeDocument/2006/relationships/image" Target="../media/image2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9.xml"/><Relationship Id="rId6" Type="http://schemas.openxmlformats.org/officeDocument/2006/relationships/image" Target="../media/image209.jpeg"/><Relationship Id="rId5" Type="http://schemas.openxmlformats.org/officeDocument/2006/relationships/image" Target="../media/image11.wmf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audio" Target="../media/audio2.wav"/><Relationship Id="rId5" Type="http://schemas.openxmlformats.org/officeDocument/2006/relationships/image" Target="../media/image25.jpe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audio" Target="../media/audio2.wav"/><Relationship Id="rId5" Type="http://schemas.openxmlformats.org/officeDocument/2006/relationships/image" Target="../media/image26.jpe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27.jpeg"/><Relationship Id="rId5" Type="http://schemas.openxmlformats.org/officeDocument/2006/relationships/hyperlink" Target="https://www.ncbi.nlm.nih.gov/pmc/articles/PMC1424733/pdf/pubhealthrep00100-0016.pdf" TargetMode="External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28.jpeg"/><Relationship Id="rId5" Type="http://schemas.openxmlformats.org/officeDocument/2006/relationships/hyperlink" Target="https://www.ncbi.nlm.nih.gov/pmc/articles/PMC1424733/pdf/pubhealthrep00100-0016.pdf" TargetMode="External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2.jpg"/><Relationship Id="rId5" Type="http://schemas.openxmlformats.org/officeDocument/2006/relationships/image" Target="../media/image11.wmf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audio" Target="../media/audio2.wav"/><Relationship Id="rId5" Type="http://schemas.openxmlformats.org/officeDocument/2006/relationships/image" Target="../media/image29.jpe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30.jpg"/><Relationship Id="rId5" Type="http://schemas.openxmlformats.org/officeDocument/2006/relationships/image" Target="../media/image11.wmf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audio" Target="../media/audio2.wav"/><Relationship Id="rId5" Type="http://schemas.openxmlformats.org/officeDocument/2006/relationships/image" Target="../media/image31.jpe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21.wmf"/><Relationship Id="rId5" Type="http://schemas.openxmlformats.org/officeDocument/2006/relationships/image" Target="../media/image11.wmf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audio" Target="../media/audio2.wav"/><Relationship Id="rId5" Type="http://schemas.openxmlformats.org/officeDocument/2006/relationships/image" Target="../media/image11.wmf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audio" Target="../media/audio2.wav"/><Relationship Id="rId5" Type="http://schemas.openxmlformats.org/officeDocument/2006/relationships/image" Target="../media/image33.jpe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11.wmf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audio" Target="../media/audio2.wav"/><Relationship Id="rId5" Type="http://schemas.openxmlformats.org/officeDocument/2006/relationships/image" Target="../media/image36.jpe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37.jpg"/><Relationship Id="rId5" Type="http://schemas.openxmlformats.org/officeDocument/2006/relationships/image" Target="../media/image11.wmf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audio" Target="../media/audio2.wav"/><Relationship Id="rId5" Type="http://schemas.openxmlformats.org/officeDocument/2006/relationships/image" Target="../media/image38.jpe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3.jpg"/><Relationship Id="rId5" Type="http://schemas.openxmlformats.org/officeDocument/2006/relationships/image" Target="../media/image11.wmf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39.jpg"/><Relationship Id="rId5" Type="http://schemas.openxmlformats.org/officeDocument/2006/relationships/image" Target="../media/image11.wmf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11.wmf"/><Relationship Id="rId5" Type="http://schemas.openxmlformats.org/officeDocument/2006/relationships/image" Target="../media/image40.jp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audio" Target="../media/audio2.wav"/><Relationship Id="rId5" Type="http://schemas.openxmlformats.org/officeDocument/2006/relationships/image" Target="../media/image11.wmf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11.wmf"/><Relationship Id="rId5" Type="http://schemas.openxmlformats.org/officeDocument/2006/relationships/image" Target="../media/image41.jpg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audio" Target="../media/audio2.wav"/><Relationship Id="rId5" Type="http://schemas.openxmlformats.org/officeDocument/2006/relationships/image" Target="../media/image42.jpeg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image" Target="../media/image43.jpg"/><Relationship Id="rId5" Type="http://schemas.openxmlformats.org/officeDocument/2006/relationships/hyperlink" Target="https://drive.google.com/file/d/1zEhPKmx1h27D3rpk2xS4sBdK-IbiNKKD/view?usp=sharing" TargetMode="External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44.jpg"/><Relationship Id="rId5" Type="http://schemas.openxmlformats.org/officeDocument/2006/relationships/hyperlink" Target="https://journals.lww.com/acsm-msse/Fulltext/2011/07000/Quantity_and_Quality_of_Exercise_for_Developing.26.aspx" TargetMode="External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45.jpg"/><Relationship Id="rId5" Type="http://schemas.openxmlformats.org/officeDocument/2006/relationships/hyperlink" Target="https://drive.google.com/file/d/1Hgz4Xj3Zqb2duD10bManEC2-WWkqmEHd/view?usp=sharing" TargetMode="External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46.jpg"/><Relationship Id="rId5" Type="http://schemas.openxmlformats.org/officeDocument/2006/relationships/hyperlink" Target="https://www.acog.org/-/media/project/acog/acogorg/clinical/files/committee-opinion/articles/2020/04/physical-activity-and-exercise-during-pregnancy-and-the-postpartum-period.pdf" TargetMode="External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audio" Target="../media/audio2.wav"/><Relationship Id="rId5" Type="http://schemas.openxmlformats.org/officeDocument/2006/relationships/image" Target="../media/image47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4.jpeg"/><Relationship Id="rId5" Type="http://schemas.openxmlformats.org/officeDocument/2006/relationships/image" Target="../media/image11.wmf"/><Relationship Id="rId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audio" Target="../media/audio2.wav"/><Relationship Id="rId5" Type="http://schemas.openxmlformats.org/officeDocument/2006/relationships/image" Target="../media/image48.jpg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image" Target="../media/image49.jpg"/><Relationship Id="rId5" Type="http://schemas.openxmlformats.org/officeDocument/2006/relationships/hyperlink" Target="https://apps.who.int/iris/rest/bitstreams/1315866/retrieve" TargetMode="External"/><Relationship Id="rId4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audio" Target="../media/audio2.wav"/><Relationship Id="rId5" Type="http://schemas.openxmlformats.org/officeDocument/2006/relationships/image" Target="../media/image50.jpg"/><Relationship Id="rId4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51.jpg"/><Relationship Id="rId5" Type="http://schemas.openxmlformats.org/officeDocument/2006/relationships/hyperlink" Target="https://drive.google.com/file/d/1tXDz5mc-eJTXUD1up4NBRLfEojGlYRA6/view?usp=sharing" TargetMode="External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image" Target="../media/image52.jpg"/><Relationship Id="rId5" Type="http://schemas.openxmlformats.org/officeDocument/2006/relationships/hyperlink" Target="https://drive.google.com/file/d/1WBU6M4juAZUKL2rNxdm0UpAet6LaofEd/view?usp=sharing" TargetMode="External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audio" Target="../media/audio2.wav"/><Relationship Id="rId5" Type="http://schemas.openxmlformats.org/officeDocument/2006/relationships/image" Target="../media/image53.jpeg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audio" Target="../media/audio2.wav"/><Relationship Id="rId5" Type="http://schemas.openxmlformats.org/officeDocument/2006/relationships/image" Target="../media/image54.jpg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audio" Target="../media/audio2.wav"/><Relationship Id="rId5" Type="http://schemas.openxmlformats.org/officeDocument/2006/relationships/image" Target="../media/image55.jpeg"/><Relationship Id="rId4" Type="http://schemas.openxmlformats.org/officeDocument/2006/relationships/audio" Target="../media/audio2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image" Target="../media/image56.jpg"/><Relationship Id="rId5" Type="http://schemas.openxmlformats.org/officeDocument/2006/relationships/hyperlink" Target="https://www.dropbox.com/s/an9utnjoxphshwc/ACSMs_Exer-Chronic_4e_Moore_2016.pdf?dl=0" TargetMode="External"/><Relationship Id="rId4" Type="http://schemas.openxmlformats.org/officeDocument/2006/relationships/audio" Target="../media/audio2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57.jpg"/><Relationship Id="rId5" Type="http://schemas.openxmlformats.org/officeDocument/2006/relationships/hyperlink" Target="https://www.dropbox.com/s/thleresgg6jd311/Clinical-Exer-Phys_4e_Ehrman_2019.pdf?dl=0" TargetMode="Externa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5.jpg"/><Relationship Id="rId5" Type="http://schemas.openxmlformats.org/officeDocument/2006/relationships/image" Target="../media/image11.wmf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audio" Target="../media/audio2.wav"/><Relationship Id="rId5" Type="http://schemas.openxmlformats.org/officeDocument/2006/relationships/image" Target="../media/image58.jpg"/><Relationship Id="rId4" Type="http://schemas.openxmlformats.org/officeDocument/2006/relationships/audio" Target="../media/audio2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audio" Target="../media/audio2.wav"/><Relationship Id="rId5" Type="http://schemas.openxmlformats.org/officeDocument/2006/relationships/image" Target="../media/image59.jpg"/><Relationship Id="rId4" Type="http://schemas.openxmlformats.org/officeDocument/2006/relationships/audio" Target="../media/audio2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6" Type="http://schemas.openxmlformats.org/officeDocument/2006/relationships/image" Target="../media/image60.jpg"/><Relationship Id="rId5" Type="http://schemas.openxmlformats.org/officeDocument/2006/relationships/hyperlink" Target="https://www.ahajournals.org/doi/epdf/10.1161/01.CIR.0000151788.08740.5C" TargetMode="External"/><Relationship Id="rId4" Type="http://schemas.openxmlformats.org/officeDocument/2006/relationships/audio" Target="../media/audio2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6" Type="http://schemas.openxmlformats.org/officeDocument/2006/relationships/audio" Target="../media/audio2.wav"/><Relationship Id="rId5" Type="http://schemas.openxmlformats.org/officeDocument/2006/relationships/image" Target="../media/image61.jpg"/><Relationship Id="rId4" Type="http://schemas.openxmlformats.org/officeDocument/2006/relationships/audio" Target="../media/audio2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audio" Target="../media/audio2.wav"/><Relationship Id="rId5" Type="http://schemas.openxmlformats.org/officeDocument/2006/relationships/image" Target="../media/image62.jpeg"/><Relationship Id="rId4" Type="http://schemas.openxmlformats.org/officeDocument/2006/relationships/audio" Target="../media/audio2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6" Type="http://schemas.openxmlformats.org/officeDocument/2006/relationships/audio" Target="../media/audio2.wav"/><Relationship Id="rId5" Type="http://schemas.openxmlformats.org/officeDocument/2006/relationships/image" Target="../media/image63.jpg"/><Relationship Id="rId4" Type="http://schemas.openxmlformats.org/officeDocument/2006/relationships/audio" Target="../media/audio2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6" Type="http://schemas.openxmlformats.org/officeDocument/2006/relationships/audio" Target="../media/audio2.wav"/><Relationship Id="rId5" Type="http://schemas.openxmlformats.org/officeDocument/2006/relationships/image" Target="../media/image64.jpeg"/><Relationship Id="rId4" Type="http://schemas.openxmlformats.org/officeDocument/2006/relationships/audio" Target="../media/audio2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6" Type="http://schemas.openxmlformats.org/officeDocument/2006/relationships/image" Target="../media/image65.jpg"/><Relationship Id="rId5" Type="http://schemas.openxmlformats.org/officeDocument/2006/relationships/hyperlink" Target="https://www.dropbox.com/s/cevw3hneelz24ct/ACSMs_Facility-Stand_5e_Sanders_2019.pdf?dl=0" TargetMode="External"/><Relationship Id="rId4" Type="http://schemas.openxmlformats.org/officeDocument/2006/relationships/audio" Target="../media/audio2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6" Type="http://schemas.openxmlformats.org/officeDocument/2006/relationships/audio" Target="../media/audio2.wav"/><Relationship Id="rId5" Type="http://schemas.openxmlformats.org/officeDocument/2006/relationships/image" Target="../media/image66.jpeg"/><Relationship Id="rId4" Type="http://schemas.openxmlformats.org/officeDocument/2006/relationships/audio" Target="../media/audio2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6" Type="http://schemas.openxmlformats.org/officeDocument/2006/relationships/image" Target="../media/image67.jpg"/><Relationship Id="rId5" Type="http://schemas.openxmlformats.org/officeDocument/2006/relationships/hyperlink" Target="https://journals.lww.com/acsm-msse/Fulltext/1998/06000/AHA_ACSM_Joint_Position_Statement__Recommendations.34.aspx" TargetMode="External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5" Type="http://schemas.openxmlformats.org/officeDocument/2006/relationships/image" Target="../media/image16.jpeg"/><Relationship Id="rId4" Type="http://schemas.openxmlformats.org/officeDocument/2006/relationships/audio" Target="../media/audio2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6" Type="http://schemas.openxmlformats.org/officeDocument/2006/relationships/audio" Target="../media/audio2.wav"/><Relationship Id="rId5" Type="http://schemas.openxmlformats.org/officeDocument/2006/relationships/image" Target="../media/image68.jpeg"/><Relationship Id="rId4" Type="http://schemas.openxmlformats.org/officeDocument/2006/relationships/audio" Target="../media/audio2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6" Type="http://schemas.openxmlformats.org/officeDocument/2006/relationships/audio" Target="../media/audio2.wav"/><Relationship Id="rId5" Type="http://schemas.openxmlformats.org/officeDocument/2006/relationships/image" Target="../media/image69.jpeg"/><Relationship Id="rId4" Type="http://schemas.openxmlformats.org/officeDocument/2006/relationships/audio" Target="../media/audio2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6" Type="http://schemas.openxmlformats.org/officeDocument/2006/relationships/audio" Target="../media/audio2.wav"/><Relationship Id="rId5" Type="http://schemas.openxmlformats.org/officeDocument/2006/relationships/image" Target="../media/image70.jpg"/><Relationship Id="rId4" Type="http://schemas.openxmlformats.org/officeDocument/2006/relationships/audio" Target="../media/audio2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6" Type="http://schemas.openxmlformats.org/officeDocument/2006/relationships/image" Target="../media/image71.jpg"/><Relationship Id="rId5" Type="http://schemas.openxmlformats.org/officeDocument/2006/relationships/hyperlink" Target="https://drive.google.com/file/d/1R92Vy2FpUD6kvKYTt335OgVK1GVykoHu/view?usp=sharing" TargetMode="External"/><Relationship Id="rId4" Type="http://schemas.openxmlformats.org/officeDocument/2006/relationships/audio" Target="../media/audio2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6" Type="http://schemas.openxmlformats.org/officeDocument/2006/relationships/image" Target="../media/image72.jpg"/><Relationship Id="rId5" Type="http://schemas.openxmlformats.org/officeDocument/2006/relationships/hyperlink" Target="https://drive.google.com/file/d/1ekx5CKrtFub51Dcbt3cs9ulygo4RsfDI/view?usp=sharing" TargetMode="External"/><Relationship Id="rId4" Type="http://schemas.openxmlformats.org/officeDocument/2006/relationships/audio" Target="../media/audio2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6" Type="http://schemas.openxmlformats.org/officeDocument/2006/relationships/audio" Target="../media/audio2.wav"/><Relationship Id="rId5" Type="http://schemas.openxmlformats.org/officeDocument/2006/relationships/image" Target="../media/image73.jpeg"/><Relationship Id="rId4" Type="http://schemas.openxmlformats.org/officeDocument/2006/relationships/audio" Target="../media/audio2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6" Type="http://schemas.openxmlformats.org/officeDocument/2006/relationships/hyperlink" Target="https://jissn.biomedcentral.com/track/pdf/10.1186/s12970-018-0242-y.pdf" TargetMode="External"/><Relationship Id="rId5" Type="http://schemas.openxmlformats.org/officeDocument/2006/relationships/image" Target="../media/image74.jpg"/><Relationship Id="rId4" Type="http://schemas.openxmlformats.org/officeDocument/2006/relationships/audio" Target="../media/audio2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75.jpg"/><Relationship Id="rId5" Type="http://schemas.openxmlformats.org/officeDocument/2006/relationships/hyperlink" Target="https://jissn.biomedcentral.com/track/pdf/10.1186/s12970-017-0189-4.pdf" TargetMode="External"/><Relationship Id="rId4" Type="http://schemas.openxmlformats.org/officeDocument/2006/relationships/audio" Target="../media/audio2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image" Target="../media/image76.jpg"/><Relationship Id="rId5" Type="http://schemas.openxmlformats.org/officeDocument/2006/relationships/hyperlink" Target="https://www.nata.org/sites/default/files/fluid_replacement_for_the_physically_active.pdf" TargetMode="External"/><Relationship Id="rId4" Type="http://schemas.openxmlformats.org/officeDocument/2006/relationships/audio" Target="../media/audio2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4" Type="http://schemas.openxmlformats.org/officeDocument/2006/relationships/audio" Target="../media/audio2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audio" Target="../media/audio2.wav"/><Relationship Id="rId5" Type="http://schemas.openxmlformats.org/officeDocument/2006/relationships/image" Target="../media/image81.jpg"/><Relationship Id="rId4" Type="http://schemas.openxmlformats.org/officeDocument/2006/relationships/audio" Target="../media/audio2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6" Type="http://schemas.openxmlformats.org/officeDocument/2006/relationships/audio" Target="../media/audio2.wav"/><Relationship Id="rId5" Type="http://schemas.openxmlformats.org/officeDocument/2006/relationships/image" Target="../media/image82.jpeg"/><Relationship Id="rId4" Type="http://schemas.openxmlformats.org/officeDocument/2006/relationships/audio" Target="../media/audio2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6" Type="http://schemas.openxmlformats.org/officeDocument/2006/relationships/image" Target="../media/image83.jpg"/><Relationship Id="rId5" Type="http://schemas.openxmlformats.org/officeDocument/2006/relationships/hyperlink" Target="https://www.issponline.org/images/isspdata/position_stands/mental_health_through_occupational_-health_and_-safety_in_high_performance_sport.pdf" TargetMode="External"/><Relationship Id="rId4" Type="http://schemas.openxmlformats.org/officeDocument/2006/relationships/audio" Target="../media/audio2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6" Type="http://schemas.openxmlformats.org/officeDocument/2006/relationships/image" Target="../media/image84.jpg"/><Relationship Id="rId5" Type="http://schemas.openxmlformats.org/officeDocument/2006/relationships/hyperlink" Target="https://drive.google.com/file/d/1KG2Y1M91Jarb4VMndrCTTMw_qk9hKHmH/view?usp=sharing" TargetMode="External"/><Relationship Id="rId4" Type="http://schemas.openxmlformats.org/officeDocument/2006/relationships/audio" Target="../media/audio2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6" Type="http://schemas.openxmlformats.org/officeDocument/2006/relationships/audio" Target="../media/audio2.wav"/><Relationship Id="rId5" Type="http://schemas.openxmlformats.org/officeDocument/2006/relationships/image" Target="../media/image85.jpeg"/><Relationship Id="rId4" Type="http://schemas.openxmlformats.org/officeDocument/2006/relationships/audio" Target="../media/audio2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6" Type="http://schemas.openxmlformats.org/officeDocument/2006/relationships/image" Target="../media/image86.jpeg"/><Relationship Id="rId5" Type="http://schemas.openxmlformats.org/officeDocument/2006/relationships/hyperlink" Target="https://drive.google.com/file/d/1aMyjPlQZzdk8A0IG8tR9--Nuno83YyUP/view" TargetMode="External"/><Relationship Id="rId4" Type="http://schemas.openxmlformats.org/officeDocument/2006/relationships/audio" Target="../media/audio2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6" Type="http://schemas.openxmlformats.org/officeDocument/2006/relationships/audio" Target="../media/audio2.wav"/><Relationship Id="rId5" Type="http://schemas.openxmlformats.org/officeDocument/2006/relationships/image" Target="../media/image87.jpeg"/><Relationship Id="rId4" Type="http://schemas.openxmlformats.org/officeDocument/2006/relationships/audio" Target="../media/audio2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6" Type="http://schemas.openxmlformats.org/officeDocument/2006/relationships/image" Target="../media/image88.jpg"/><Relationship Id="rId5" Type="http://schemas.openxmlformats.org/officeDocument/2006/relationships/hyperlink" Target="https://www.nfhs.org/media/1018446/suggested_guidelines__management_concussion_april_2017.pdf" TargetMode="External"/><Relationship Id="rId4" Type="http://schemas.openxmlformats.org/officeDocument/2006/relationships/audio" Target="../media/audio2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6" Type="http://schemas.openxmlformats.org/officeDocument/2006/relationships/image" Target="../media/image89.jpg"/><Relationship Id="rId5" Type="http://schemas.openxmlformats.org/officeDocument/2006/relationships/hyperlink" Target="https://drive.google.com/file/d/1do9Tpp6YBghHGABrJ86xu_jvujp-DRve/view?usp=sharing" TargetMode="External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image" Target="../media/image17.jpeg"/><Relationship Id="rId4" Type="http://schemas.openxmlformats.org/officeDocument/2006/relationships/audio" Target="../media/audio2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6" Type="http://schemas.openxmlformats.org/officeDocument/2006/relationships/image" Target="../media/image90.jpg"/><Relationship Id="rId5" Type="http://schemas.openxmlformats.org/officeDocument/2006/relationships/hyperlink" Target="https://drive.google.com/file/d/1Cr8u3hUzR7K8hzKafKNq6CvYjcypjdLU/view?usp=sharing" TargetMode="External"/><Relationship Id="rId4" Type="http://schemas.openxmlformats.org/officeDocument/2006/relationships/audio" Target="../media/audio2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6" Type="http://schemas.openxmlformats.org/officeDocument/2006/relationships/image" Target="../media/image91.jpg"/><Relationship Id="rId5" Type="http://schemas.openxmlformats.org/officeDocument/2006/relationships/hyperlink" Target="https://www.ncbi.nlm.nih.gov/pmc/articles/PMC4004129/pdf/ijspt-04-242.pdf" TargetMode="External"/><Relationship Id="rId4" Type="http://schemas.openxmlformats.org/officeDocument/2006/relationships/audio" Target="../media/audio2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6" Type="http://schemas.openxmlformats.org/officeDocument/2006/relationships/audio" Target="../media/audio2.wav"/><Relationship Id="rId5" Type="http://schemas.openxmlformats.org/officeDocument/2006/relationships/image" Target="../media/image92.jpeg"/><Relationship Id="rId4" Type="http://schemas.openxmlformats.org/officeDocument/2006/relationships/audio" Target="../media/audio2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6" Type="http://schemas.openxmlformats.org/officeDocument/2006/relationships/image" Target="../media/image93.jpg"/><Relationship Id="rId5" Type="http://schemas.openxmlformats.org/officeDocument/2006/relationships/hyperlink" Target="https://drive.google.com/file/d/1ghcx4uRpPjC47xhmat2bmu29mNOotKUt/view?usp=sharing" TargetMode="External"/><Relationship Id="rId4" Type="http://schemas.openxmlformats.org/officeDocument/2006/relationships/audio" Target="../media/audio2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5" Type="http://schemas.openxmlformats.org/officeDocument/2006/relationships/image" Target="../media/image94.jpeg"/><Relationship Id="rId4" Type="http://schemas.openxmlformats.org/officeDocument/2006/relationships/audio" Target="../media/audio2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6" Type="http://schemas.openxmlformats.org/officeDocument/2006/relationships/image" Target="../media/image95.jpg"/><Relationship Id="rId5" Type="http://schemas.openxmlformats.org/officeDocument/2006/relationships/hyperlink" Target="https://drive.google.com/file/d/1Wzcwyz64IT0uqmWzTojGdaOPFclumrbY/view?usp=sharing" TargetMode="External"/><Relationship Id="rId4" Type="http://schemas.openxmlformats.org/officeDocument/2006/relationships/audio" Target="../media/audio2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6" Type="http://schemas.openxmlformats.org/officeDocument/2006/relationships/audio" Target="../media/audio2.wav"/><Relationship Id="rId5" Type="http://schemas.openxmlformats.org/officeDocument/2006/relationships/image" Target="../media/image96.jpeg"/><Relationship Id="rId4" Type="http://schemas.openxmlformats.org/officeDocument/2006/relationships/audio" Target="../media/audio2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6" Type="http://schemas.openxmlformats.org/officeDocument/2006/relationships/image" Target="../media/image97.jpeg"/><Relationship Id="rId5" Type="http://schemas.openxmlformats.org/officeDocument/2006/relationships/hyperlink" Target="https://drive.google.com/file/d/1Snpu0SnQwTTvS7yNYlZTJ1E_tz7N68nV/view?usp=sharing" TargetMode="External"/><Relationship Id="rId4" Type="http://schemas.openxmlformats.org/officeDocument/2006/relationships/audio" Target="../media/audio2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6" Type="http://schemas.openxmlformats.org/officeDocument/2006/relationships/image" Target="../media/image98.jpg"/><Relationship Id="rId5" Type="http://schemas.openxmlformats.org/officeDocument/2006/relationships/hyperlink" Target="https://drive.google.com/file/d/1SRmWvPwAnvq5yar7IdhmQ2kpO4g4Y9dm/view?usp=sharing" TargetMode="External"/><Relationship Id="rId4" Type="http://schemas.openxmlformats.org/officeDocument/2006/relationships/audio" Target="../media/audio2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6" Type="http://schemas.openxmlformats.org/officeDocument/2006/relationships/image" Target="../media/image99.jpg"/><Relationship Id="rId5" Type="http://schemas.openxmlformats.org/officeDocument/2006/relationships/hyperlink" Target="https://drive.google.com/file/d/1xD9dLIb05FPj9rDjPTqLjXgiDEnKhoD0/view?usp=sharing" TargetMode="External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6" Type="http://schemas.openxmlformats.org/officeDocument/2006/relationships/audio" Target="../media/audio2.wav"/><Relationship Id="rId5" Type="http://schemas.openxmlformats.org/officeDocument/2006/relationships/image" Target="../media/image100.jpeg"/><Relationship Id="rId4" Type="http://schemas.openxmlformats.org/officeDocument/2006/relationships/audio" Target="../media/audio2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6" Type="http://schemas.openxmlformats.org/officeDocument/2006/relationships/audio" Target="../media/audio2.wav"/><Relationship Id="rId5" Type="http://schemas.openxmlformats.org/officeDocument/2006/relationships/image" Target="../media/image101.jpg"/><Relationship Id="rId4" Type="http://schemas.openxmlformats.org/officeDocument/2006/relationships/audio" Target="../media/audio2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6" Type="http://schemas.openxmlformats.org/officeDocument/2006/relationships/audio" Target="../media/audio2.wav"/><Relationship Id="rId5" Type="http://schemas.openxmlformats.org/officeDocument/2006/relationships/image" Target="../media/image102.jpg"/><Relationship Id="rId4" Type="http://schemas.openxmlformats.org/officeDocument/2006/relationships/audio" Target="../media/audio2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6" Type="http://schemas.openxmlformats.org/officeDocument/2006/relationships/audio" Target="../media/audio2.wav"/><Relationship Id="rId5" Type="http://schemas.openxmlformats.org/officeDocument/2006/relationships/image" Target="../media/image103.jpg"/><Relationship Id="rId4" Type="http://schemas.openxmlformats.org/officeDocument/2006/relationships/audio" Target="../media/audio2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6" Type="http://schemas.openxmlformats.org/officeDocument/2006/relationships/audio" Target="../media/audio2.wav"/><Relationship Id="rId5" Type="http://schemas.openxmlformats.org/officeDocument/2006/relationships/image" Target="../media/image104.jpg"/><Relationship Id="rId4" Type="http://schemas.openxmlformats.org/officeDocument/2006/relationships/audio" Target="../media/audio2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6" Type="http://schemas.openxmlformats.org/officeDocument/2006/relationships/audio" Target="../media/audio2.wav"/><Relationship Id="rId5" Type="http://schemas.openxmlformats.org/officeDocument/2006/relationships/image" Target="../media/image105.jpg"/><Relationship Id="rId4" Type="http://schemas.openxmlformats.org/officeDocument/2006/relationships/audio" Target="../media/audio2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6" Type="http://schemas.openxmlformats.org/officeDocument/2006/relationships/audio" Target="../media/audio2.wav"/><Relationship Id="rId5" Type="http://schemas.openxmlformats.org/officeDocument/2006/relationships/image" Target="../media/image106.jpg"/><Relationship Id="rId4" Type="http://schemas.openxmlformats.org/officeDocument/2006/relationships/audio" Target="../media/audio2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6" Type="http://schemas.openxmlformats.org/officeDocument/2006/relationships/audio" Target="../media/audio2.wav"/><Relationship Id="rId5" Type="http://schemas.openxmlformats.org/officeDocument/2006/relationships/image" Target="../media/image107.jpg"/><Relationship Id="rId4" Type="http://schemas.openxmlformats.org/officeDocument/2006/relationships/audio" Target="../media/audio2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6" Type="http://schemas.openxmlformats.org/officeDocument/2006/relationships/audio" Target="../media/audio2.wav"/><Relationship Id="rId5" Type="http://schemas.openxmlformats.org/officeDocument/2006/relationships/image" Target="../media/image108.jpeg"/><Relationship Id="rId4" Type="http://schemas.openxmlformats.org/officeDocument/2006/relationships/audio" Target="../media/audio2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6" Type="http://schemas.openxmlformats.org/officeDocument/2006/relationships/audio" Target="../media/audio2.wav"/><Relationship Id="rId5" Type="http://schemas.openxmlformats.org/officeDocument/2006/relationships/image" Target="../media/image109.jp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/>
          </p:cNvSpPr>
          <p:nvPr/>
        </p:nvSpPr>
        <p:spPr bwMode="auto">
          <a:xfrm>
            <a:off x="179512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ctr">
              <a:spcBef>
                <a:spcPts val="300"/>
              </a:spcBef>
              <a:buClr>
                <a:schemeClr val="accent2"/>
              </a:buClr>
              <a:buFont typeface="Georgia" pitchFamily="18" charset="0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25146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9718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34290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8862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Prof. Edgar Lopategui Corsino</a:t>
            </a:r>
          </a:p>
          <a:p>
            <a:pPr algn="l">
              <a:lnSpc>
                <a:spcPct val="90000"/>
              </a:lnSpc>
            </a:pPr>
            <a:r>
              <a:rPr lang="es-PR" altLang="es-PR" sz="2400" b="1" i="1" dirty="0">
                <a:solidFill>
                  <a:srgbClr val="484876"/>
                </a:solidFill>
                <a:latin typeface="Arial" charset="0"/>
                <a:cs typeface="Arial" charset="0"/>
              </a:rPr>
              <a:t>M.A., Fisiología del Ejercicio</a:t>
            </a:r>
          </a:p>
        </p:txBody>
      </p:sp>
      <p:pic>
        <p:nvPicPr>
          <p:cNvPr id="5130" name="Picture 10" descr="RSEAUX~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50" y="5158358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538287" y="4727575"/>
            <a:ext cx="47529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 dirty="0">
                <a:solidFill>
                  <a:srgbClr val="484876"/>
                </a:solidFill>
              </a:rPr>
              <a:t>Web:        </a:t>
            </a:r>
            <a:r>
              <a:rPr lang="es-PR" altLang="es-PR" sz="1800" b="1" i="1" dirty="0">
                <a:solidFill>
                  <a:srgbClr val="484876"/>
                </a:solidFill>
              </a:rPr>
              <a:t>http://www.saludmed.com/</a:t>
            </a:r>
            <a:endParaRPr lang="es-PR" altLang="es-PR" sz="2800" i="1" dirty="0">
              <a:solidFill>
                <a:srgbClr val="484876"/>
              </a:solidFill>
            </a:endParaRPr>
          </a:p>
        </p:txBody>
      </p:sp>
      <p:pic>
        <p:nvPicPr>
          <p:cNvPr id="5138" name="Picture 18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50" y="472598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538287" y="5158358"/>
            <a:ext cx="43211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 dirty="0">
                <a:solidFill>
                  <a:srgbClr val="484876"/>
                </a:solidFill>
              </a:rPr>
              <a:t>E-Mail:</a:t>
            </a:r>
            <a:r>
              <a:rPr lang="es-PR" altLang="es-PR" sz="1800" b="1" i="1" dirty="0">
                <a:solidFill>
                  <a:srgbClr val="484876"/>
                </a:solidFill>
              </a:rPr>
              <a:t>     elopategui@intermetro.edu</a:t>
            </a:r>
          </a:p>
        </p:txBody>
      </p:sp>
      <p:pic>
        <p:nvPicPr>
          <p:cNvPr id="5143" name="Picture 23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50" y="5589240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539875" y="5565059"/>
            <a:ext cx="4967907" cy="5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s-PR" altLang="es-PR" sz="1700" b="1" dirty="0" err="1">
                <a:solidFill>
                  <a:srgbClr val="484876"/>
                </a:solidFill>
              </a:rPr>
              <a:t>Press</a:t>
            </a:r>
            <a:r>
              <a:rPr lang="es-PR" altLang="es-PR" sz="1700" b="1" dirty="0">
                <a:solidFill>
                  <a:srgbClr val="484876"/>
                </a:solidFill>
              </a:rPr>
              <a:t> PPTX:  </a:t>
            </a:r>
            <a:r>
              <a:rPr lang="es-PR" altLang="es-PR" sz="1700" b="1" i="1" dirty="0">
                <a:solidFill>
                  <a:srgbClr val="484876"/>
                </a:solidFill>
              </a:rPr>
              <a:t>http://www.saludmed.com/</a:t>
            </a:r>
            <a:br>
              <a:rPr lang="es-PR" altLang="es-PR" sz="1700" b="1" i="1" dirty="0">
                <a:solidFill>
                  <a:srgbClr val="484876"/>
                </a:solidFill>
              </a:rPr>
            </a:br>
            <a:r>
              <a:rPr lang="es-PR" altLang="es-PR" sz="1700" b="1" i="1" dirty="0">
                <a:solidFill>
                  <a:srgbClr val="484876"/>
                </a:solidFill>
              </a:rPr>
              <a:t>                    </a:t>
            </a:r>
            <a:r>
              <a:rPr lang="es-PR" altLang="es-PR" sz="1700" b="1" i="1" dirty="0" err="1">
                <a:solidFill>
                  <a:srgbClr val="484876"/>
                </a:solidFill>
              </a:rPr>
              <a:t>presbb</a:t>
            </a:r>
            <a:r>
              <a:rPr lang="es-PR" altLang="es-PR" sz="1700" b="1" i="1" dirty="0">
                <a:solidFill>
                  <a:srgbClr val="484876"/>
                </a:solidFill>
              </a:rPr>
              <a:t>/ex/guiasejercicioppt.pptx</a:t>
            </a:r>
          </a:p>
        </p:txBody>
      </p:sp>
      <p:pic>
        <p:nvPicPr>
          <p:cNvPr id="6" name="Picture 5" descr="A person running on a field&#10;&#10;Description automatically generated with low confidence">
            <a:extLst>
              <a:ext uri="{FF2B5EF4-FFF2-40B4-BE49-F238E27FC236}">
                <a16:creationId xmlns:a16="http://schemas.microsoft.com/office/drawing/2014/main" id="{1B7CD5FF-E1A1-488A-99F7-B2E4307E3A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675" y="1080531"/>
            <a:ext cx="4141603" cy="276106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 descr="A person running on a track&#10;&#10;Description automatically generated">
            <a:extLst>
              <a:ext uri="{FF2B5EF4-FFF2-40B4-BE49-F238E27FC236}">
                <a16:creationId xmlns:a16="http://schemas.microsoft.com/office/drawing/2014/main" id="{37E8B0F3-A63C-4D75-B777-EB5CA4C073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47" y="1196752"/>
            <a:ext cx="4141602" cy="276106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C08FBF5-436B-498B-B083-21C8B84A4C62}"/>
              </a:ext>
            </a:extLst>
          </p:cNvPr>
          <p:cNvSpPr>
            <a:spLocks/>
          </p:cNvSpPr>
          <p:nvPr/>
        </p:nvSpPr>
        <p:spPr bwMode="auto">
          <a:xfrm>
            <a:off x="0" y="332656"/>
            <a:ext cx="9144000" cy="117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b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GUÍAS Y ESTÁNDARES DE – </a:t>
            </a:r>
            <a:r>
              <a:rPr lang="es-PR" altLang="es-PR" sz="2400" b="0" i="1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ORGANIZACIONES:</a:t>
            </a:r>
            <a:br>
              <a:rPr lang="es-PR" altLang="es-PR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s-PR" altLang="es-PR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CIENCIAS DEL EJERCICIO Y MEDICINA DEPORTIVA:</a:t>
            </a:r>
          </a:p>
          <a:p>
            <a:pPr algn="ctr">
              <a:lnSpc>
                <a:spcPct val="90000"/>
              </a:lnSpc>
            </a:pPr>
            <a:r>
              <a:rPr lang="es-PR" altLang="es-PR" sz="2600" b="0" i="1" dirty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Implicaciones para el Profesional en este Campo</a:t>
            </a: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6800BE75-F42F-459E-8D66-E36BE4DA4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84661"/>
            <a:ext cx="91440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s-PR" altLang="es-PR" sz="1700" i="1" dirty="0">
                <a:solidFill>
                  <a:schemeClr val="bg1">
                    <a:lumMod val="95000"/>
                  </a:schemeClr>
                </a:solidFill>
              </a:rPr>
              <a:t>http://saludmed.com/ejercicio/ejercicio.html</a:t>
            </a:r>
          </a:p>
        </p:txBody>
      </p:sp>
      <p:pic>
        <p:nvPicPr>
          <p:cNvPr id="23" name="Picture 22" descr="A picture containing person, sport&#10;&#10;Description automatically generated">
            <a:extLst>
              <a:ext uri="{FF2B5EF4-FFF2-40B4-BE49-F238E27FC236}">
                <a16:creationId xmlns:a16="http://schemas.microsoft.com/office/drawing/2014/main" id="{7DB03604-4315-4C56-9FEF-EEF862C149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482" y="1340768"/>
            <a:ext cx="3798038" cy="2532026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0" descr="Agradecimientos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02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0CB9CB9-F72C-47F3-B3F3-6B9A88FCFD63}"/>
              </a:ext>
            </a:extLst>
          </p:cNvPr>
          <p:cNvSpPr>
            <a:spLocks/>
          </p:cNvSpPr>
          <p:nvPr/>
        </p:nvSpPr>
        <p:spPr bwMode="auto">
          <a:xfrm>
            <a:off x="377788" y="836712"/>
            <a:ext cx="838842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https://www.ahajournals.org/toc/circ/142/16_suppl_2?utm_campaign=sciencenews20-21&amp;utm_source=science-news&amp;utm_medium=phd-link&amp;utm_content=phd10-21-20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F6199B2-55A4-4842-9490-4A5CB7C4F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3356992"/>
            <a:ext cx="8892480" cy="30707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81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59" y="3861048"/>
            <a:ext cx="856895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400" dirty="0"/>
              <a:t>Merchant et al., (2020). Part 1: Executive summary: 2020 American Heart Association guidelines for cardiopulmonary resuscitation and emergency cardiovascular care. </a:t>
            </a:r>
            <a:r>
              <a:rPr lang="en-US" altLang="es-PR" sz="2400" i="1" dirty="0"/>
              <a:t>Circulation, 142</a:t>
            </a:r>
            <a:r>
              <a:rPr lang="en-US" altLang="es-PR" sz="2400" dirty="0"/>
              <a:t>(suppl 2), S337–S357. doi:10.1161/CIR.0000000000000918. </a:t>
            </a:r>
            <a:r>
              <a:rPr lang="en-US" altLang="es-PR" sz="2400" dirty="0" err="1"/>
              <a:t>Recuperado</a:t>
            </a:r>
            <a:r>
              <a:rPr lang="en-US" altLang="es-PR" sz="2400" dirty="0"/>
              <a:t> de </a:t>
            </a:r>
            <a:r>
              <a:rPr lang="en-US" altLang="es-PR" sz="2400" b="1" i="1" dirty="0">
                <a:hlinkClick r:id="rId5"/>
              </a:rPr>
              <a:t>https://www.ahajournals.org/doi/epub/10.1161/CIR.0000000000000918</a:t>
            </a:r>
            <a:endParaRPr lang="en-US" altLang="es-PR" sz="2400" b="1" i="1" dirty="0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65867F-21FB-480B-A0D3-83D412604E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692696"/>
            <a:ext cx="8949299" cy="28803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68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B87179E1-0BC2-4B68-821E-A4901B9F4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866" y="1035783"/>
            <a:ext cx="395160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400" dirty="0" err="1"/>
              <a:t>Lavonas</a:t>
            </a:r>
            <a:r>
              <a:rPr lang="en-US" altLang="es-PR" sz="2400" dirty="0"/>
              <a:t> et al., (2020). </a:t>
            </a:r>
            <a:r>
              <a:rPr lang="en-US" altLang="es-PR" sz="2400" b="1" i="1" dirty="0"/>
              <a:t>Highlights of the 2020 American Heart Association (AHA) guidelines for CPR and ECC</a:t>
            </a:r>
            <a:r>
              <a:rPr lang="en-US" altLang="es-PR" sz="2400" dirty="0"/>
              <a:t>. Dalla, TX: American Heart Association. </a:t>
            </a:r>
            <a:r>
              <a:rPr lang="en-US" altLang="es-PR" sz="2400" dirty="0" err="1"/>
              <a:t>Recuperado</a:t>
            </a:r>
            <a:r>
              <a:rPr lang="en-US" altLang="es-PR" sz="2400" dirty="0"/>
              <a:t> de </a:t>
            </a:r>
            <a:r>
              <a:rPr lang="en-US" altLang="es-PR" sz="2400" b="1" i="1" dirty="0">
                <a:hlinkClick r:id="rId5"/>
              </a:rPr>
              <a:t>https://cpr.heart.org/-/media/cpr-files/cpr-guidelines-files/highlights/hghlghts_2020_ecc_guidelines_english.pdf</a:t>
            </a:r>
            <a:endParaRPr lang="en-US" altLang="es-PR" sz="2400" b="1" i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70B333-22BC-4F2D-9CAD-A64FC57B82FC}"/>
              </a:ext>
            </a:extLst>
          </p:cNvPr>
          <p:cNvSpPr>
            <a:spLocks/>
          </p:cNvSpPr>
          <p:nvPr/>
        </p:nvSpPr>
        <p:spPr bwMode="auto">
          <a:xfrm>
            <a:off x="2070409" y="476672"/>
            <a:ext cx="863600" cy="27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2020</a:t>
            </a:r>
          </a:p>
        </p:txBody>
      </p: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42E46BF-0E76-4BA5-89C4-53314841F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4" y="747751"/>
            <a:ext cx="4400550" cy="5695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6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B87179E1-0BC2-4B68-821E-A4901B9F4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769" y="837605"/>
            <a:ext cx="3676427" cy="554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500" dirty="0"/>
              <a:t>Pollak, A. N., </a:t>
            </a:r>
            <a:r>
              <a:rPr lang="en-US" altLang="es-PR" sz="2500" dirty="0" err="1"/>
              <a:t>Aehlert</a:t>
            </a:r>
            <a:r>
              <a:rPr lang="en-US" altLang="es-PR" sz="2500" dirty="0"/>
              <a:t>, B., &amp; Elling, B. (Eds.) (2018). </a:t>
            </a:r>
            <a:r>
              <a:rPr lang="en-US" altLang="es-PR" sz="2500" b="1" i="1" dirty="0"/>
              <a:t>Nancy Caroline’s emergency care in the streets</a:t>
            </a:r>
            <a:r>
              <a:rPr lang="en-US" altLang="es-PR" sz="2500" dirty="0"/>
              <a:t> (8va ed.). Burlington, MA: Jones &amp; Bartlett Learning. Disponible </a:t>
            </a:r>
            <a:r>
              <a:rPr lang="en-US" altLang="es-PR" sz="2500" dirty="0" err="1"/>
              <a:t>en</a:t>
            </a:r>
            <a:r>
              <a:rPr lang="en-US" altLang="es-PR" sz="2500" dirty="0"/>
              <a:t>: </a:t>
            </a:r>
            <a:r>
              <a:rPr lang="en-US" altLang="es-PR" sz="2500" b="1" i="1" dirty="0">
                <a:hlinkClick r:id="rId5"/>
              </a:rPr>
              <a:t>https://drive.google.com/file/d/1-CQxyMN8dJq8LcHIdFxs0x52N_ASxN-3/view?usp=sharing</a:t>
            </a:r>
            <a:endParaRPr lang="en-US" altLang="es-PR" sz="2500" b="1" i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70B333-22BC-4F2D-9CAD-A64FC57B82FC}"/>
              </a:ext>
            </a:extLst>
          </p:cNvPr>
          <p:cNvSpPr>
            <a:spLocks/>
          </p:cNvSpPr>
          <p:nvPr/>
        </p:nvSpPr>
        <p:spPr bwMode="auto">
          <a:xfrm>
            <a:off x="2014649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  <p:pic>
        <p:nvPicPr>
          <p:cNvPr id="6" name="Picture 5" descr="A picture containing text, person, crowd&#10;&#10;Description automatically generated">
            <a:extLst>
              <a:ext uri="{FF2B5EF4-FFF2-40B4-BE49-F238E27FC236}">
                <a16:creationId xmlns:a16="http://schemas.microsoft.com/office/drawing/2014/main" id="{B0B4EC48-C326-4A01-96CB-A033C29F5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57386"/>
            <a:ext cx="4467225" cy="5695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467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4EBA8DD-22F2-4B37-896E-90E5C50502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82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B436A9F3-AA25-4C9C-8046-7121BD949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2696"/>
            <a:ext cx="91440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https://www.acsm.org/education-resources/pronouncements-scientific-communications/position-stands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0E184F0-1741-4654-AB78-FADD556226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8572500" cy="2381250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2185E83-CB31-4BD1-AB9B-F80746710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9" y="4028539"/>
            <a:ext cx="8429625" cy="2466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057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C37E305-B680-4A4D-8E3B-5464158FC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7943850" cy="510540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24189D99-D8C2-4CCB-A290-7D3AA668D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620688"/>
            <a:ext cx="91440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https://www.nata.org/news-publications/pressroom/statements/position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469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24189D99-D8C2-4CCB-A290-7D3AA668D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720"/>
            <a:ext cx="91440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https://www.issponline.org/index.php/position-stands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086C63D-2D8F-47A0-85AE-D1172E08C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81" y="1844824"/>
            <a:ext cx="8773438" cy="4294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811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54D86CC-829C-44C9-8FB4-8878AAC819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1033232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533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CB2082E1-E548-4069-B0BE-8C02AEC2E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3" y="1196752"/>
            <a:ext cx="882047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https://www.drdpuertorico.com/</a:t>
            </a:r>
          </a:p>
        </p:txBody>
      </p:sp>
      <p:pic>
        <p:nvPicPr>
          <p:cNvPr id="3" name="Picture 2" descr="A picture containing text, sport&#10;&#10;Description automatically generated">
            <a:extLst>
              <a:ext uri="{FF2B5EF4-FFF2-40B4-BE49-F238E27FC236}">
                <a16:creationId xmlns:a16="http://schemas.microsoft.com/office/drawing/2014/main" id="{2B026375-59BB-4A7C-8974-0AC127A1A9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7" y="2045916"/>
            <a:ext cx="8929065" cy="419139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3E2E0A8-BDFD-4166-9BBC-C6B0EABEAE4C}"/>
              </a:ext>
            </a:extLst>
          </p:cNvPr>
          <p:cNvSpPr>
            <a:spLocks/>
          </p:cNvSpPr>
          <p:nvPr/>
        </p:nvSpPr>
        <p:spPr bwMode="auto">
          <a:xfrm>
            <a:off x="0" y="843410"/>
            <a:ext cx="9144000" cy="37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DEPARTAMENTO DE RECREACIÓN Y DEPORTES (DRD)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363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7" descr="Business_Handshake">
            <a:extLst>
              <a:ext uri="{FF2B5EF4-FFF2-40B4-BE49-F238E27FC236}">
                <a16:creationId xmlns:a16="http://schemas.microsoft.com/office/drawing/2014/main" id="{0FE0209E-AD83-434E-B2F3-74F147B49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4118562" cy="216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E6366D30-8332-473B-B090-F2DAABF1CBFE}"/>
              </a:ext>
            </a:extLst>
          </p:cNvPr>
          <p:cNvSpPr>
            <a:spLocks/>
          </p:cNvSpPr>
          <p:nvPr/>
        </p:nvSpPr>
        <p:spPr bwMode="auto">
          <a:xfrm>
            <a:off x="395536" y="981621"/>
            <a:ext cx="864096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AGRADECIMIENTOS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E316694B-1E2C-449A-8BA0-F5EB10FE5BD0}"/>
              </a:ext>
            </a:extLst>
          </p:cNvPr>
          <p:cNvSpPr>
            <a:spLocks/>
          </p:cNvSpPr>
          <p:nvPr/>
        </p:nvSpPr>
        <p:spPr bwMode="auto">
          <a:xfrm>
            <a:off x="-35496" y="3067621"/>
            <a:ext cx="917949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PROGRAMA DE TECNOLOGÍA DEPOR</a:t>
            </a:r>
            <a:r>
              <a:rPr lang="en-US" altLang="es-PR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TIVA</a:t>
            </a:r>
            <a:endParaRPr lang="es-PR" altLang="es-PR" sz="28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8" name="Text Box 5">
            <a:extLst>
              <a:ext uri="{FF2B5EF4-FFF2-40B4-BE49-F238E27FC236}">
                <a16:creationId xmlns:a16="http://schemas.microsoft.com/office/drawing/2014/main" id="{F07DD687-74C6-4722-BB25-ED0B83882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48" y="3717032"/>
            <a:ext cx="70142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>
                <a:latin typeface="Arial" charset="0"/>
              </a:rPr>
              <a:t>Margarita M. </a:t>
            </a:r>
            <a:r>
              <a:rPr lang="en-US" altLang="es-PR" sz="2800" b="1" dirty="0" err="1">
                <a:latin typeface="Arial" charset="0"/>
              </a:rPr>
              <a:t>Marichal</a:t>
            </a:r>
            <a:r>
              <a:rPr lang="en-US" altLang="es-PR" sz="2800" b="1" dirty="0">
                <a:latin typeface="Arial" charset="0"/>
              </a:rPr>
              <a:t> Lugo</a:t>
            </a:r>
            <a:r>
              <a:rPr lang="en-US" altLang="es-PR" sz="2800" b="1" i="1" dirty="0">
                <a:latin typeface="Arial" charset="0"/>
              </a:rPr>
              <a:t>, Ph. D.</a:t>
            </a:r>
          </a:p>
        </p:txBody>
      </p:sp>
      <p:pic>
        <p:nvPicPr>
          <p:cNvPr id="49" name="Picture 3" descr="PntBlue1">
            <a:extLst>
              <a:ext uri="{FF2B5EF4-FFF2-40B4-BE49-F238E27FC236}">
                <a16:creationId xmlns:a16="http://schemas.microsoft.com/office/drawing/2014/main" id="{5E9B1DC1-09A0-43E7-AE70-D0D1F52DD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3572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5">
            <a:extLst>
              <a:ext uri="{FF2B5EF4-FFF2-40B4-BE49-F238E27FC236}">
                <a16:creationId xmlns:a16="http://schemas.microsoft.com/office/drawing/2014/main" id="{8F1449B9-ECD1-4272-BEFB-F51F55C3A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48" y="4201924"/>
            <a:ext cx="6582172" cy="81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>
                <a:latin typeface="Calibri" panose="020F0502020204030204" pitchFamily="34" charset="0"/>
              </a:rPr>
              <a:t>Decana</a:t>
            </a:r>
            <a:r>
              <a:rPr lang="en-US" altLang="es-PR" sz="2400" b="1" i="1" dirty="0">
                <a:latin typeface="Calibri" panose="020F0502020204030204" pitchFamily="34" charset="0"/>
              </a:rPr>
              <a:t> </a:t>
            </a:r>
            <a:r>
              <a:rPr lang="en-US" altLang="es-PR" sz="2400" b="1" i="1" dirty="0" err="1">
                <a:latin typeface="Calibri" panose="020F0502020204030204" pitchFamily="34" charset="0"/>
              </a:rPr>
              <a:t>Interina</a:t>
            </a:r>
            <a:endParaRPr lang="en-US" altLang="es-PR" sz="24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>
                <a:latin typeface="Calibri" panose="020F0502020204030204" pitchFamily="34" charset="0"/>
              </a:rPr>
              <a:t>Departamento</a:t>
            </a:r>
            <a:r>
              <a:rPr lang="en-US" altLang="es-PR" sz="2400" b="1" i="1" dirty="0">
                <a:latin typeface="Calibri" panose="020F0502020204030204" pitchFamily="34" charset="0"/>
              </a:rPr>
              <a:t> de </a:t>
            </a:r>
            <a:r>
              <a:rPr lang="en-US" altLang="es-PR" sz="2400" b="1" i="1" dirty="0" err="1">
                <a:latin typeface="Calibri" panose="020F0502020204030204" pitchFamily="34" charset="0"/>
              </a:rPr>
              <a:t>Educación</a:t>
            </a:r>
            <a:endParaRPr lang="en-US" altLang="es-PR" sz="2400" b="1" i="1" dirty="0">
              <a:latin typeface="Calibri" panose="020F0502020204030204" pitchFamily="34" charset="0"/>
            </a:endParaRPr>
          </a:p>
        </p:txBody>
      </p:sp>
      <p:sp>
        <p:nvSpPr>
          <p:cNvPr id="58" name="Text Box 5">
            <a:extLst>
              <a:ext uri="{FF2B5EF4-FFF2-40B4-BE49-F238E27FC236}">
                <a16:creationId xmlns:a16="http://schemas.microsoft.com/office/drawing/2014/main" id="{D1F0C206-7330-4B52-8AC8-FF2A5EF2B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48" y="5224972"/>
            <a:ext cx="74037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Todos</a:t>
            </a:r>
            <a:r>
              <a:rPr lang="en-US" altLang="es-PR" sz="2800" b="1" dirty="0">
                <a:latin typeface="Arial" charset="0"/>
              </a:rPr>
              <a:t> mis </a:t>
            </a:r>
            <a:r>
              <a:rPr lang="en-US" altLang="es-PR" sz="2800" b="1" dirty="0" err="1">
                <a:latin typeface="Arial" charset="0"/>
              </a:rPr>
              <a:t>Estudiantes</a:t>
            </a:r>
            <a:r>
              <a:rPr lang="en-US" altLang="es-PR" sz="2800" b="1" i="1" dirty="0">
                <a:latin typeface="Arial" charset="0"/>
              </a:rPr>
              <a:t>, de:</a:t>
            </a:r>
          </a:p>
        </p:txBody>
      </p:sp>
      <p:pic>
        <p:nvPicPr>
          <p:cNvPr id="59" name="Picture 3" descr="PntBlue1">
            <a:extLst>
              <a:ext uri="{FF2B5EF4-FFF2-40B4-BE49-F238E27FC236}">
                <a16:creationId xmlns:a16="http://schemas.microsoft.com/office/drawing/2014/main" id="{E40A7B3A-8EC5-426E-A990-EDD0BF088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91512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 Box 5">
            <a:extLst>
              <a:ext uri="{FF2B5EF4-FFF2-40B4-BE49-F238E27FC236}">
                <a16:creationId xmlns:a16="http://schemas.microsoft.com/office/drawing/2014/main" id="{2E4D5321-C745-4F53-B8E9-F318C102B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48" y="5709864"/>
            <a:ext cx="6582172" cy="81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>
                <a:latin typeface="Calibri" panose="020F0502020204030204" pitchFamily="34" charset="0"/>
              </a:rPr>
              <a:t>Tecnología</a:t>
            </a:r>
            <a:r>
              <a:rPr lang="en-US" altLang="es-PR" sz="2400" b="1" i="1" dirty="0">
                <a:latin typeface="Calibri" panose="020F0502020204030204" pitchFamily="34" charset="0"/>
              </a:rPr>
              <a:t> </a:t>
            </a:r>
            <a:r>
              <a:rPr lang="en-US" altLang="es-PR" sz="2400" b="1" i="1" dirty="0" err="1">
                <a:latin typeface="Calibri" panose="020F0502020204030204" pitchFamily="34" charset="0"/>
              </a:rPr>
              <a:t>Deportiva</a:t>
            </a:r>
            <a:r>
              <a:rPr lang="en-US" altLang="es-PR" sz="2400" b="1" i="1" dirty="0">
                <a:latin typeface="Calibri" panose="020F0502020204030204" pitchFamily="34" charset="0"/>
              </a:rPr>
              <a:t> y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>
                <a:latin typeface="Calibri" panose="020F0502020204030204" pitchFamily="34" charset="0"/>
              </a:rPr>
              <a:t>Gerencia</a:t>
            </a:r>
            <a:r>
              <a:rPr lang="en-US" altLang="es-PR" sz="2400" b="1" i="1" dirty="0">
                <a:latin typeface="Calibri" panose="020F0502020204030204" pitchFamily="34" charset="0"/>
              </a:rPr>
              <a:t> </a:t>
            </a:r>
            <a:r>
              <a:rPr lang="en-US" altLang="es-PR" sz="2400" b="1" i="1" dirty="0" err="1">
                <a:latin typeface="Calibri" panose="020F0502020204030204" pitchFamily="34" charset="0"/>
              </a:rPr>
              <a:t>Deportiva</a:t>
            </a:r>
            <a:endParaRPr lang="en-US" altLang="es-PR" sz="2400" b="1" i="1" dirty="0"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765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3C1D014-FD73-489E-9F68-CC1ADABBC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3" name="Picture 3" descr="DRD_Instructor-Apt-Fis_04">
            <a:extLst>
              <a:ext uri="{FF2B5EF4-FFF2-40B4-BE49-F238E27FC236}">
                <a16:creationId xmlns:a16="http://schemas.microsoft.com/office/drawing/2014/main" id="{6CDD8865-D428-4CBC-8C7A-6152D3765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3" y="387556"/>
            <a:ext cx="9113893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7673396-B4B5-449E-B5E6-6B410D022050}"/>
              </a:ext>
            </a:extLst>
          </p:cNvPr>
          <p:cNvSpPr>
            <a:spLocks/>
          </p:cNvSpPr>
          <p:nvPr/>
        </p:nvSpPr>
        <p:spPr bwMode="auto">
          <a:xfrm>
            <a:off x="0" y="115888"/>
            <a:ext cx="914400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DEPARTAMENTO DE RECREACIÓN Y DEPORTES (DRD)</a:t>
            </a:r>
            <a:endParaRPr lang="es-PR" altLang="es-PR" sz="1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120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3C1D014-FD73-489E-9F68-CC1ADABBC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7673396-B4B5-449E-B5E6-6B410D022050}"/>
              </a:ext>
            </a:extLst>
          </p:cNvPr>
          <p:cNvSpPr>
            <a:spLocks/>
          </p:cNvSpPr>
          <p:nvPr/>
        </p:nvSpPr>
        <p:spPr bwMode="auto">
          <a:xfrm>
            <a:off x="0" y="115888"/>
            <a:ext cx="914400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DEPARTAMENTO DE RECREACIÓN Y DEPORTES (DRD)</a:t>
            </a:r>
            <a:endParaRPr lang="es-PR" altLang="es-PR" sz="1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6FDC2C-1169-4D90-B989-648598C3D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1413"/>
            <a:ext cx="8544918" cy="6375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438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4F3CA66-35C0-43DC-BC61-BA638F1BF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EF08BED-34B4-4CCC-A001-0E0BBACF7323}"/>
              </a:ext>
            </a:extLst>
          </p:cNvPr>
          <p:cNvSpPr>
            <a:spLocks/>
          </p:cNvSpPr>
          <p:nvPr/>
        </p:nvSpPr>
        <p:spPr bwMode="auto">
          <a:xfrm>
            <a:off x="0" y="115888"/>
            <a:ext cx="914400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DEPARTAMENTO DE RECREACIÓN Y DEPORTES (DRD)</a:t>
            </a:r>
            <a:endParaRPr lang="es-PR" altLang="es-PR" sz="1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DRD_Licencia_Entr-Dptv_01">
            <a:extLst>
              <a:ext uri="{FF2B5EF4-FFF2-40B4-BE49-F238E27FC236}">
                <a16:creationId xmlns:a16="http://schemas.microsoft.com/office/drawing/2014/main" id="{77911650-B0B3-444A-8E4B-642F0754E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9250"/>
            <a:ext cx="8748713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95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ECE910FC-A13C-4E13-9B4B-7CC1D421B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4EEA8F-4125-4F02-AABD-D1BD694BCA18}"/>
              </a:ext>
            </a:extLst>
          </p:cNvPr>
          <p:cNvSpPr>
            <a:spLocks/>
          </p:cNvSpPr>
          <p:nvPr/>
        </p:nvSpPr>
        <p:spPr bwMode="auto">
          <a:xfrm>
            <a:off x="0" y="115888"/>
            <a:ext cx="91440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AMERICAN COLLEGE OF SPORTS MEDICINE (ACSM)</a:t>
            </a:r>
            <a:endParaRPr lang="es-PR" altLang="es-PR" sz="1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ACSM_Certifications_04">
            <a:extLst>
              <a:ext uri="{FF2B5EF4-FFF2-40B4-BE49-F238E27FC236}">
                <a16:creationId xmlns:a16="http://schemas.microsoft.com/office/drawing/2014/main" id="{D8A44D11-C27B-4717-8048-350A33A17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25"/>
            <a:ext cx="9144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354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CB2082E1-E548-4069-B0BE-8C02AEC2E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17" y="692696"/>
            <a:ext cx="882047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https://www.acsm.org/certification/get-certified/clinical-exercise-physiologist</a:t>
            </a:r>
          </a:p>
        </p:txBody>
      </p:sp>
      <p:pic>
        <p:nvPicPr>
          <p:cNvPr id="9" name="Picture 8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AC6BFF41-D365-42D7-A574-765803236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1557486"/>
            <a:ext cx="8772525" cy="4895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69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CB2082E1-E548-4069-B0BE-8C02AEC2E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17" y="692696"/>
            <a:ext cx="8820472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https://www.aacvpr.org/Certify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958C02A-9877-4E54-A8B3-A016286D9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6" y="1340768"/>
            <a:ext cx="8872828" cy="50405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06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FF9D049-E00F-4529-B585-DBE86ED3E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DD5863C-D926-4408-A340-8ECDCA950362}"/>
              </a:ext>
            </a:extLst>
          </p:cNvPr>
          <p:cNvSpPr>
            <a:spLocks/>
          </p:cNvSpPr>
          <p:nvPr/>
        </p:nvSpPr>
        <p:spPr bwMode="auto">
          <a:xfrm>
            <a:off x="0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NATIONAL STRENGTH AND CONDITIONING ASSOCIATION (NSCA)</a:t>
            </a:r>
            <a:endParaRPr lang="es-PR" altLang="es-PR" sz="16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9" descr="NSCA_CPT_Web-Site_02">
            <a:extLst>
              <a:ext uri="{FF2B5EF4-FFF2-40B4-BE49-F238E27FC236}">
                <a16:creationId xmlns:a16="http://schemas.microsoft.com/office/drawing/2014/main" id="{CFAAE629-0BF6-4C8B-A081-467D92564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025"/>
            <a:ext cx="914400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21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29DF9F42-A77B-49B1-B5C0-48EDA02E5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ED99E6-3F57-4C3C-9B7B-1109578CDBEB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NATIONAL ACADEMY OF SPORTS MEDICINE (NASM)</a:t>
            </a:r>
            <a:endParaRPr lang="es-PR" altLang="es-PR" sz="16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 descr="NASM_CPT_03">
            <a:extLst>
              <a:ext uri="{FF2B5EF4-FFF2-40B4-BE49-F238E27FC236}">
                <a16:creationId xmlns:a16="http://schemas.microsoft.com/office/drawing/2014/main" id="{02A66743-BF47-4013-AA51-B19569058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5600"/>
            <a:ext cx="8785225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803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0D465BA-026B-496C-BC5F-26DCE23F9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3" name="Picture 4" descr="ACE_Personal-Trainer_Certification_02">
            <a:extLst>
              <a:ext uri="{FF2B5EF4-FFF2-40B4-BE49-F238E27FC236}">
                <a16:creationId xmlns:a16="http://schemas.microsoft.com/office/drawing/2014/main" id="{FA01A24D-681C-4A5A-A90F-5BE9EBA14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4800"/>
            <a:ext cx="8280400" cy="658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4DA0533-4388-40A8-9660-2430D33BC2C8}"/>
              </a:ext>
            </a:extLst>
          </p:cNvPr>
          <p:cNvSpPr>
            <a:spLocks/>
          </p:cNvSpPr>
          <p:nvPr/>
        </p:nvSpPr>
        <p:spPr bwMode="auto">
          <a:xfrm>
            <a:off x="0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THE AMERICAN COUNCIL ON EXERCISE (ACE)</a:t>
            </a:r>
            <a:endParaRPr lang="es-PR" altLang="es-PR" sz="16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006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29DF9F42-A77B-49B1-B5C0-48EDA02E5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ED99E6-3F57-4C3C-9B7B-1109578CDBEB}"/>
              </a:ext>
            </a:extLst>
          </p:cNvPr>
          <p:cNvSpPr>
            <a:spLocks/>
          </p:cNvSpPr>
          <p:nvPr/>
        </p:nvSpPr>
        <p:spPr bwMode="auto">
          <a:xfrm>
            <a:off x="0" y="687867"/>
            <a:ext cx="914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COMMISION ON ACCREDITATION OF ATHLETIC TRAINING EDUCATION</a:t>
            </a:r>
            <a:endParaRPr lang="es-PR" altLang="es-PR" sz="1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D2AB8D32-319C-4CCE-AEA8-B38E95946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2062230"/>
            <a:ext cx="8604448" cy="3959058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893F840E-6DB4-4EFC-BBAE-436487DCE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4744"/>
            <a:ext cx="8820472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http://caate.net/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732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890D7F8-CBCB-4760-AC8C-910B0A604A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363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8CA1DFC-1DA8-4E60-8FA2-5D79A41DD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3" name="Picture 5" descr="NATA_Contact_02">
            <a:extLst>
              <a:ext uri="{FF2B5EF4-FFF2-40B4-BE49-F238E27FC236}">
                <a16:creationId xmlns:a16="http://schemas.microsoft.com/office/drawing/2014/main" id="{E5052AF1-41B3-4F52-8BB9-D3EE5EBFB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44463"/>
            <a:ext cx="3519488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196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9D78CCD-383F-4FB2-880E-9BEBC65FB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-26988"/>
            <a:ext cx="9144001" cy="68580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3" name="Picture 5" descr="NATA_Entry-Level-03">
            <a:extLst>
              <a:ext uri="{FF2B5EF4-FFF2-40B4-BE49-F238E27FC236}">
                <a16:creationId xmlns:a16="http://schemas.microsoft.com/office/drawing/2014/main" id="{57F525FB-5098-438E-8E19-97AC31146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424863" cy="678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68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B3CDE43-8273-4B1C-B711-F3C922FD2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72269"/>
            <a:ext cx="8801100" cy="5553075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B2082E1-E548-4069-B0BE-8C02AEC2E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4" y="548680"/>
            <a:ext cx="882047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https://www.masaje-examen.com/puerto-rico.php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097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B3149EB3-CA96-4F2E-B50C-A461D6E43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92150"/>
            <a:ext cx="820896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KINESIO TAPING</a:t>
            </a:r>
            <a:r>
              <a:rPr lang="en-US" altLang="en-US" sz="1700" baseline="30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®</a:t>
            </a:r>
            <a:r>
              <a:rPr lang="en-US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 ASOCIATION INTERNATIONAL (KTAI)</a:t>
            </a:r>
          </a:p>
          <a:p>
            <a:pPr algn="ctr" eaLnBrk="0" hangingPunct="0"/>
            <a:r>
              <a:rPr lang="en-US" altLang="en-US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DIRECCIÓN WEB: http://www.kinesiotaping.com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81535C2C-2570-4756-811F-42C8D02A1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52550"/>
            <a:ext cx="8809038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024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250381-200A-4B48-B427-FC204B700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2" y="1268760"/>
            <a:ext cx="8877975" cy="47508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823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74181FAC-7DF8-4BAB-A466-3C578228B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63" y="836712"/>
            <a:ext cx="86760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https://kinesiotaping.com/education/become-a-certified-kinesio-taping-practitioner-cktp/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9D7632A-A502-4994-B816-3A7F5EBF8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1" y="2002217"/>
            <a:ext cx="8676009" cy="42350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96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E2D5D7C3-4D98-4A6F-8D67-68B067AF9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92150"/>
            <a:ext cx="87137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K-TAPING INTERNATIONAL ACADEMY (K-Taping</a:t>
            </a:r>
            <a:r>
              <a:rPr lang="en-US" altLang="en-US" sz="1700" baseline="30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®</a:t>
            </a:r>
            <a:r>
              <a:rPr lang="en-US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 and K-Tape</a:t>
            </a:r>
            <a:r>
              <a:rPr lang="en-US" altLang="en-US" sz="1700" baseline="30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®</a:t>
            </a:r>
            <a:r>
              <a:rPr lang="en-US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)</a:t>
            </a:r>
          </a:p>
          <a:p>
            <a:pPr algn="ctr" eaLnBrk="0" hangingPunct="0"/>
            <a:r>
              <a:rPr lang="en-US" altLang="en-US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DIRECCIÓN WEB: http://www2.k-taping.eu/home-en-US</a:t>
            </a: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AAB7C8D5-BD42-4B52-85F2-CD0950AD5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1392238"/>
            <a:ext cx="6049963" cy="506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84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9B56BC6E-831E-435F-BF09-75C8C37F12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7680670" cy="59012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022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E880E717-880B-4672-B2F2-16CD4C68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17" y="692696"/>
            <a:ext cx="8820472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National Physical Therapy Examination (NPTE</a:t>
            </a:r>
            <a:r>
              <a:rPr lang="en-US" altLang="es-PR" sz="2500" baseline="30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®</a:t>
            </a:r>
            <a:r>
              <a:rPr lang="en-US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)</a:t>
            </a:r>
            <a:endParaRPr lang="en-US" altLang="es-PR" sz="25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947B15-6386-4820-BD92-523DF49C3E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3" y="2336626"/>
            <a:ext cx="8820472" cy="411671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518229CB-035E-49A2-9D44-9AE1FEB10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1556792"/>
            <a:ext cx="882047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https://www.fsbpt.org/Secondary-Pages/Exam-Candidates/National-Exam-NPTE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9CCFE22-47E8-4560-8E5E-2F9BA400B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2" y="1052736"/>
            <a:ext cx="9144000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PARA: 1) </a:t>
            </a:r>
            <a:r>
              <a:rPr lang="en-US" altLang="es-PR" sz="25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Terapista</a:t>
            </a:r>
            <a:r>
              <a:rPr lang="en-US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US" altLang="es-PR" sz="25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Físico</a:t>
            </a:r>
            <a:r>
              <a:rPr lang="en-US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o 2) </a:t>
            </a:r>
            <a:r>
              <a:rPr lang="en-US" altLang="es-PR" sz="25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Asistente</a:t>
            </a:r>
            <a:r>
              <a:rPr lang="en-US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de TF</a:t>
            </a:r>
            <a:endParaRPr lang="en-US" altLang="es-PR" sz="25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12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09A97A0-A2C0-414A-A878-8BF81C4C9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00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CURVHEAD">
            <a:extLst>
              <a:ext uri="{FF2B5EF4-FFF2-40B4-BE49-F238E27FC236}">
                <a16:creationId xmlns:a16="http://schemas.microsoft.com/office/drawing/2014/main" id="{38E4CAD8-71D8-4EB8-B886-D478F6F0F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3715"/>
            <a:ext cx="784887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E0113C-BFB1-46A6-8093-A45D84395C0B}"/>
              </a:ext>
            </a:extLst>
          </p:cNvPr>
          <p:cNvSpPr>
            <a:spLocks/>
          </p:cNvSpPr>
          <p:nvPr/>
        </p:nvSpPr>
        <p:spPr bwMode="auto">
          <a:xfrm>
            <a:off x="827584" y="2565152"/>
            <a:ext cx="7200800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PROPÓSITO DE LA PRESENTACIÓN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448CC75-23E5-4B5E-B1D6-370CD9AD0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3356421"/>
            <a:ext cx="8928992" cy="331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4080"/>
              </a:lnSpc>
              <a:spcBef>
                <a:spcPts val="300"/>
              </a:spcBef>
            </a:pPr>
            <a:r>
              <a:rPr lang="es-PR" altLang="es-PR" sz="3000" b="1" dirty="0">
                <a:latin typeface="Arial" charset="0"/>
                <a:cs typeface="Arial" charset="0"/>
              </a:rPr>
              <a:t>Concientizar a los estudiantes de tecnología deportiva de la importancia en cumplir con las guías, estándares y documentos de posturas de las organizaciones profesionales en el campo de las ciencias del movimiento humano y medicina del deporte</a:t>
            </a:r>
            <a:endParaRPr lang="en-US" altLang="es-PR" sz="3000" dirty="0">
              <a:latin typeface="Arial" charset="0"/>
              <a:cs typeface="Arial" charset="0"/>
            </a:endParaRPr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C62BEF96-447E-48B8-8303-F491E266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569612"/>
            <a:ext cx="3096344" cy="206422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3274466" y="851222"/>
            <a:ext cx="569002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ESTÁNDARES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3274467" y="1771477"/>
            <a:ext cx="504194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EXPECTATIVA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3274466" y="1283270"/>
            <a:ext cx="5257974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EJERCICIO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499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38DA40C6-3734-4557-AB7B-721C14853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65" y="2276872"/>
            <a:ext cx="807871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Iniciativa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>
                <a:latin typeface="Arial" charset="0"/>
              </a:rPr>
              <a:t>Personas </a:t>
            </a:r>
            <a:r>
              <a:rPr lang="en-US" altLang="es-PR" sz="2600" b="1" i="1" dirty="0" err="1">
                <a:latin typeface="Arial" charset="0"/>
              </a:rPr>
              <a:t>Saludables</a:t>
            </a:r>
            <a:r>
              <a:rPr lang="en-US" altLang="es-PR" sz="2600" b="1" i="1" dirty="0">
                <a:latin typeface="Arial" charset="0"/>
              </a:rPr>
              <a:t> (Healthy People)</a:t>
            </a: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AD8B283B-93EE-46D8-BEF3-9133EA963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9" y="22768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D522C050-075C-4671-8F4A-17FA517F5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3955856"/>
            <a:ext cx="422423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Comportamiento sentado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PntBlue1">
            <a:extLst>
              <a:ext uri="{FF2B5EF4-FFF2-40B4-BE49-F238E27FC236}">
                <a16:creationId xmlns:a16="http://schemas.microsoft.com/office/drawing/2014/main" id="{4DBE055F-5676-479A-A31A-96E4BDF76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391267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5BCA2E35-BE08-4627-9FB6-D466412D9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0" y="2870746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Guías de actividad física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 descr="PntBlue1">
            <a:extLst>
              <a:ext uri="{FF2B5EF4-FFF2-40B4-BE49-F238E27FC236}">
                <a16:creationId xmlns:a16="http://schemas.microsoft.com/office/drawing/2014/main" id="{A413B246-E629-4CE8-A065-C5BC71C4E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FE73F6E1-F498-4D6E-91B3-5E13AD525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1806516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El Ejercicio es Medicina</a:t>
            </a:r>
            <a:r>
              <a:rPr lang="es-PR" altLang="es-PR" sz="2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endParaRPr lang="es-PR" altLang="es-PR" sz="26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2" descr="PntBlue1">
            <a:extLst>
              <a:ext uri="{FF2B5EF4-FFF2-40B4-BE49-F238E27FC236}">
                <a16:creationId xmlns:a16="http://schemas.microsoft.com/office/drawing/2014/main" id="{335E1F4B-02F5-4395-9F63-817AA32FE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177281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167C9F91-99F9-4D21-8238-DB3086C98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0" y="4459912"/>
            <a:ext cx="806894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Fisiología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clínica</a:t>
            </a:r>
            <a:r>
              <a:rPr lang="en-US" altLang="es-PR" sz="2600" b="1" dirty="0">
                <a:latin typeface="Arial" charset="0"/>
              </a:rPr>
              <a:t> del </a:t>
            </a:r>
            <a:r>
              <a:rPr lang="en-US" altLang="es-PR" sz="2600" b="1" dirty="0" err="1">
                <a:latin typeface="Arial" charset="0"/>
              </a:rPr>
              <a:t>ejercicio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1" name="Picture 5" descr="PntBlue1">
            <a:extLst>
              <a:ext uri="{FF2B5EF4-FFF2-40B4-BE49-F238E27FC236}">
                <a16:creationId xmlns:a16="http://schemas.microsoft.com/office/drawing/2014/main" id="{6E37C30E-3826-4B2F-BBAF-C6FEC2A81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441672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34BBDF2D-BE98-4926-B35A-5962FFADF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39" y="4920784"/>
            <a:ext cx="795728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" altLang="es-PR" sz="2600" b="1" dirty="0">
                <a:latin typeface="Arial" charset="0"/>
              </a:rPr>
              <a:t>Salud y aptitud física corporativa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3" name="Picture 3" descr="PntBlue1">
            <a:extLst>
              <a:ext uri="{FF2B5EF4-FFF2-40B4-BE49-F238E27FC236}">
                <a16:creationId xmlns:a16="http://schemas.microsoft.com/office/drawing/2014/main" id="{BE36B8BF-1BEB-4F43-AD74-E8F752DEE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49207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2B419F5E-4FFB-427F-A307-90D1973E2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0" y="5465730"/>
            <a:ext cx="8140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Entrenamiento funcional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2" descr="PntBlue1">
            <a:extLst>
              <a:ext uri="{FF2B5EF4-FFF2-40B4-BE49-F238E27FC236}">
                <a16:creationId xmlns:a16="http://schemas.microsoft.com/office/drawing/2014/main" id="{89E3942D-5141-4948-B9C3-0C10B2E0B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543203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9DB6B625-83D2-4BC8-926C-F41E038F4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3400176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Sedentarismo</a:t>
            </a:r>
            <a:r>
              <a:rPr lang="en-US" altLang="es-PR" sz="2600" b="1" dirty="0">
                <a:latin typeface="Arial" charset="0"/>
              </a:rPr>
              <a:t> e </a:t>
            </a:r>
            <a:r>
              <a:rPr lang="en-US" altLang="es-PR" sz="2600" b="1" dirty="0" err="1">
                <a:latin typeface="Arial" charset="0"/>
              </a:rPr>
              <a:t>inactividad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física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7" name="Picture 5" descr="PntBlue1">
            <a:extLst>
              <a:ext uri="{FF2B5EF4-FFF2-40B4-BE49-F238E27FC236}">
                <a16:creationId xmlns:a16="http://schemas.microsoft.com/office/drawing/2014/main" id="{0BD2585C-B57F-46BF-832B-2AEC8F136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335699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">
            <a:extLst>
              <a:ext uri="{FF2B5EF4-FFF2-40B4-BE49-F238E27FC236}">
                <a16:creationId xmlns:a16="http://schemas.microsoft.com/office/drawing/2014/main" id="{F379A89B-59C8-4172-A56C-2F0B3B59D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108" y="6000904"/>
            <a:ext cx="792366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Emprendimiento</a:t>
            </a:r>
            <a:r>
              <a:rPr lang="en-US" altLang="es-PR" sz="2600" b="1" dirty="0">
                <a:latin typeface="Arial" charset="0"/>
              </a:rPr>
              <a:t> Deportivo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9" name="Picture 3" descr="PntBlue1">
            <a:extLst>
              <a:ext uri="{FF2B5EF4-FFF2-40B4-BE49-F238E27FC236}">
                <a16:creationId xmlns:a16="http://schemas.microsoft.com/office/drawing/2014/main" id="{96221D60-53E1-4103-8654-04AE74461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597868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B8D5E88-65DD-496E-80DD-575D82C2FFCA}"/>
              </a:ext>
            </a:extLst>
          </p:cNvPr>
          <p:cNvSpPr>
            <a:spLocks/>
          </p:cNvSpPr>
          <p:nvPr/>
        </p:nvSpPr>
        <p:spPr bwMode="auto">
          <a:xfrm>
            <a:off x="-36512" y="826571"/>
            <a:ext cx="9180512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TENDENCIAS Y CAMPAÑAS</a:t>
            </a:r>
            <a:endParaRPr lang="es-PR" altLang="es-PR" sz="44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630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EFD33D78-3E21-420D-A50B-A5C4208F5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1260569"/>
            <a:ext cx="496855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https://www.exerciseismedicine.org/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CF004A0-05D1-460B-9F49-DAB6338AB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1955800" cy="736600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3D573025-14CB-47BE-8867-FE28ED128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468275"/>
            <a:ext cx="460851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https://health.gov/healthypeople</a:t>
            </a:r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80B427B-86DD-44E4-B049-8D6AA7ED3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325678"/>
            <a:ext cx="4304055" cy="73660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FB723752-6AA4-4D3D-83AE-A9D50A5278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78" y="4862477"/>
            <a:ext cx="1505787" cy="1097970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329FA406-81AE-4505-BC87-7BF623116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198" y="5065960"/>
            <a:ext cx="6830096" cy="81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https://www.heartfoundation.org.nz/about-us/news/blogs/what-does-it-mean-to-sit-less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E2E21BBD-D901-41CB-9ABB-9D4F8DEBB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4169" y="3857998"/>
            <a:ext cx="460851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https://www.juststand.org/</a:t>
            </a:r>
          </a:p>
        </p:txBody>
      </p:sp>
      <p:pic>
        <p:nvPicPr>
          <p:cNvPr id="16" name="Picture 15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271E3899-DECE-4733-9160-AB2BCF7F62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78" y="3520181"/>
            <a:ext cx="1333500" cy="1114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62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D339959-228D-448C-BC7F-2825DC26A8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372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5">
            <a:extLst>
              <a:ext uri="{FF2B5EF4-FFF2-40B4-BE49-F238E27FC236}">
                <a16:creationId xmlns:a16="http://schemas.microsoft.com/office/drawing/2014/main" id="{8F1449B9-ECD1-4272-BEFB-F51F55C3A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2" y="2885660"/>
            <a:ext cx="3228975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http://www.acsm.org/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02C0021-E21E-47EA-9F25-D6243AE2CF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12" y="2276872"/>
            <a:ext cx="4772516" cy="14219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EF91394-9575-475A-9982-D83540D75F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05" y="4383364"/>
            <a:ext cx="1553375" cy="1925956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13021D44-2BF9-45A9-A0FA-E142EEE1B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7761" y="5120639"/>
            <a:ext cx="3228975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http://www.fims.org/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57E9BC-6C5A-4E65-A0D9-2352CD3290D2}"/>
              </a:ext>
            </a:extLst>
          </p:cNvPr>
          <p:cNvSpPr>
            <a:spLocks/>
          </p:cNvSpPr>
          <p:nvPr/>
        </p:nvSpPr>
        <p:spPr bwMode="auto">
          <a:xfrm>
            <a:off x="197768" y="764704"/>
            <a:ext cx="8748464" cy="100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MEDICINA DEL DEPORTE:</a:t>
            </a:r>
          </a:p>
          <a:p>
            <a:pPr algn="ctr">
              <a:lnSpc>
                <a:spcPct val="130000"/>
              </a:lnSpc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EJERCICIO Y DEPORTES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96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chimes.wav"/>
          </p:stSnd>
        </p:sndAc>
      </p:transition>
    </mc:Choice>
    <mc:Fallback xmlns="">
      <p:transition spd="slow">
        <p:newsflash/>
        <p:sndAc>
          <p:stSnd>
            <p:snd r:embed="rId9" name="chimes.wav"/>
          </p:stSnd>
        </p:sndAc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970CD546-C62C-4268-95F0-F01B4C343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4" y="5230240"/>
            <a:ext cx="2286341" cy="863056"/>
          </a:xfrm>
          <a:prstGeom prst="rect">
            <a:avLst/>
          </a:prstGeom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8E549104-78CD-4F83-9823-F4C83B4AD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810" y="5385045"/>
            <a:ext cx="3539919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https://www.essa.org.au/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FD94D46-8E79-4254-B4C2-E10723661963}"/>
              </a:ext>
            </a:extLst>
          </p:cNvPr>
          <p:cNvSpPr>
            <a:spLocks/>
          </p:cNvSpPr>
          <p:nvPr/>
        </p:nvSpPr>
        <p:spPr bwMode="auto">
          <a:xfrm>
            <a:off x="197768" y="692696"/>
            <a:ext cx="8748464" cy="100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MEDICINA DEL DEPORTE:</a:t>
            </a:r>
          </a:p>
          <a:p>
            <a:pPr algn="ctr">
              <a:lnSpc>
                <a:spcPct val="130000"/>
              </a:lnSpc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EJERCICIO Y DEPORTES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EFAEFC04-5C3F-4126-94F3-A1305116C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088" y="4028059"/>
            <a:ext cx="385819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https://www.bases.org.uk/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77D9468-C8DA-4CA6-A435-3CB367F3F4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38" y="3624883"/>
            <a:ext cx="2339968" cy="1063622"/>
          </a:xfrm>
          <a:prstGeom prst="rect">
            <a:avLst/>
          </a:prstGeom>
        </p:spPr>
      </p:pic>
      <p:pic>
        <p:nvPicPr>
          <p:cNvPr id="17" name="Picture 16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86E4462C-C98B-4013-B733-715C4A0B57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38" y="2057781"/>
            <a:ext cx="2763206" cy="1069629"/>
          </a:xfrm>
          <a:prstGeom prst="rect">
            <a:avLst/>
          </a:prstGeom>
        </p:spPr>
      </p:pic>
      <p:sp>
        <p:nvSpPr>
          <p:cNvPr id="18" name="Text Box 5">
            <a:extLst>
              <a:ext uri="{FF2B5EF4-FFF2-40B4-BE49-F238E27FC236}">
                <a16:creationId xmlns:a16="http://schemas.microsoft.com/office/drawing/2014/main" id="{A8FBCC28-A051-4DDE-ABEC-D67A19FC5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2254782"/>
            <a:ext cx="352839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https://www.amssm.org/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292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chimes.wav"/>
          </p:stSnd>
        </p:sndAc>
      </p:transition>
    </mc:Choice>
    <mc:Fallback xmlns="">
      <p:transition spd="slow">
        <p:newsflash/>
        <p:sndAc>
          <p:stSnd>
            <p:snd r:embed="rId9" name="chimes.wav"/>
          </p:stSnd>
        </p:sndAc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FD94D46-8E79-4254-B4C2-E10723661963}"/>
              </a:ext>
            </a:extLst>
          </p:cNvPr>
          <p:cNvSpPr>
            <a:spLocks/>
          </p:cNvSpPr>
          <p:nvPr/>
        </p:nvSpPr>
        <p:spPr bwMode="auto">
          <a:xfrm>
            <a:off x="197768" y="764704"/>
            <a:ext cx="8748464" cy="100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MEDICINA DEL DEPORTE:</a:t>
            </a:r>
          </a:p>
          <a:p>
            <a:pPr algn="ctr">
              <a:lnSpc>
                <a:spcPct val="130000"/>
              </a:lnSpc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EJERCICIO Y DEPORTES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217F242C-28CB-4796-AFF0-2E2766956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168" y="5210810"/>
            <a:ext cx="8684299" cy="81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 err="1">
                <a:latin typeface="Calibri" panose="020F0502020204030204" pitchFamily="34" charset="0"/>
              </a:rPr>
              <a:t>Federación</a:t>
            </a:r>
            <a:r>
              <a:rPr lang="en-US" altLang="es-PR" sz="2400" b="1" dirty="0">
                <a:latin typeface="Calibri" panose="020F0502020204030204" pitchFamily="34" charset="0"/>
              </a:rPr>
              <a:t> de </a:t>
            </a:r>
            <a:r>
              <a:rPr lang="en-US" altLang="es-PR" sz="2400" b="1" dirty="0" err="1">
                <a:latin typeface="Calibri" panose="020F0502020204030204" pitchFamily="34" charset="0"/>
              </a:rPr>
              <a:t>Medicina</a:t>
            </a:r>
            <a:r>
              <a:rPr lang="en-US" altLang="es-PR" sz="2400" b="1" dirty="0">
                <a:latin typeface="Calibri" panose="020F0502020204030204" pitchFamily="34" charset="0"/>
              </a:rPr>
              <a:t> </a:t>
            </a:r>
            <a:r>
              <a:rPr lang="en-US" altLang="es-PR" sz="2400" b="1" dirty="0" err="1">
                <a:latin typeface="Calibri" panose="020F0502020204030204" pitchFamily="34" charset="0"/>
              </a:rPr>
              <a:t>Deportiva</a:t>
            </a:r>
            <a:r>
              <a:rPr lang="en-US" altLang="es-PR" sz="2400" b="1" dirty="0">
                <a:latin typeface="Calibri" panose="020F0502020204030204" pitchFamily="34" charset="0"/>
              </a:rPr>
              <a:t> de Puerto Rico (FEMEDE): https://www.facebook.com/groups/400493473367148/about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B162362-E122-462D-BD88-228BFF4CA7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61048"/>
            <a:ext cx="4536504" cy="824143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4BE9AD01-647A-4CD1-9E85-A901D6570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318" y="4047416"/>
            <a:ext cx="4377985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https://www.femmede.com.mx/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27FBC76-30F7-4285-80C9-76475914BB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76872"/>
            <a:ext cx="1966512" cy="1001004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A7B0173B-6718-41FD-85F2-A83D8CAB3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227" y="2551671"/>
            <a:ext cx="3372991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http://www.femede.es/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10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chimes.wav"/>
          </p:stSnd>
        </p:sndAc>
      </p:transition>
    </mc:Choice>
    <mc:Fallback xmlns="">
      <p:transition spd="slow">
        <p:newsflash/>
        <p:sndAc>
          <p:stSnd>
            <p:snd r:embed="rId7" name="chimes.wav"/>
          </p:stSnd>
        </p:sndAc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522DC1A-2F21-472D-906B-808F86B37DC4}"/>
              </a:ext>
            </a:extLst>
          </p:cNvPr>
          <p:cNvSpPr>
            <a:spLocks/>
          </p:cNvSpPr>
          <p:nvPr/>
        </p:nvSpPr>
        <p:spPr bwMode="auto">
          <a:xfrm>
            <a:off x="197768" y="692696"/>
            <a:ext cx="8748464" cy="100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MEDICINA DEL DEPORTE:</a:t>
            </a:r>
          </a:p>
          <a:p>
            <a:pPr algn="ctr">
              <a:lnSpc>
                <a:spcPct val="130000"/>
              </a:lnSpc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EJERCICIO Y DEPORTES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B0FB2A2C-D72E-4C28-BB93-636443F28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5654946"/>
            <a:ext cx="331236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https://www.nasm.org/</a:t>
            </a:r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ABCDB2C9-5255-4BAF-9859-38F6D2704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8" y="5241922"/>
            <a:ext cx="3149380" cy="1153733"/>
          </a:xfrm>
          <a:prstGeom prst="rect">
            <a:avLst/>
          </a:prstGeom>
        </p:spPr>
      </p:pic>
      <p:sp>
        <p:nvSpPr>
          <p:cNvPr id="23" name="Text Box 5">
            <a:extLst>
              <a:ext uri="{FF2B5EF4-FFF2-40B4-BE49-F238E27FC236}">
                <a16:creationId xmlns:a16="http://schemas.microsoft.com/office/drawing/2014/main" id="{E2DF60A6-CB7A-4346-A8FB-0551DE15D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575" y="2274588"/>
            <a:ext cx="5269571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https://www.sportsmed.org/aossmimis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46632C6-501F-411A-953F-3A8C34819B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3578469" cy="1203971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3AE7DED-1213-4221-9F07-47A2D4B8B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8" y="3522430"/>
            <a:ext cx="3095628" cy="1412291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CCE3211C-85B5-4CF0-B4D4-884C2053F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3924601"/>
            <a:ext cx="266429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https://asmi.org/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678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chimes.wav"/>
          </p:stSnd>
        </p:sndAc>
      </p:transition>
    </mc:Choice>
    <mc:Fallback xmlns="">
      <p:transition spd="slow">
        <p:newsflash/>
        <p:sndAc>
          <p:stSnd>
            <p:snd r:embed="rId10" name="chimes.wav"/>
          </p:stSnd>
        </p:sndAc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C92625E5-6E26-47DC-87FF-09904D9726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733256"/>
            <a:ext cx="2984839" cy="753221"/>
          </a:xfrm>
          <a:prstGeom prst="rect">
            <a:avLst/>
          </a:prstGeom>
        </p:spPr>
      </p:pic>
      <p:sp>
        <p:nvSpPr>
          <p:cNvPr id="21" name="Text Box 5">
            <a:extLst>
              <a:ext uri="{FF2B5EF4-FFF2-40B4-BE49-F238E27FC236}">
                <a16:creationId xmlns:a16="http://schemas.microsoft.com/office/drawing/2014/main" id="{23D0917A-96C0-4908-A6E9-8FDC58817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843" y="5737424"/>
            <a:ext cx="5112569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https://www.facebook.com/afexpur/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522DC1A-2F21-472D-906B-808F86B37DC4}"/>
              </a:ext>
            </a:extLst>
          </p:cNvPr>
          <p:cNvSpPr>
            <a:spLocks/>
          </p:cNvSpPr>
          <p:nvPr/>
        </p:nvSpPr>
        <p:spPr bwMode="auto">
          <a:xfrm>
            <a:off x="197768" y="692696"/>
            <a:ext cx="8748464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FISIOLOGIA DEL EJERCICIO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BE43A536-8FDA-4A04-80D9-28A365B02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223" y="1573141"/>
            <a:ext cx="3228975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http://www.csep.ca/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E091130-F868-4BCB-A6EE-048D334BE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13" y="1340768"/>
            <a:ext cx="3384376" cy="916153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BB25403E-8175-4C80-9180-DCAAAE374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521" y="2804885"/>
            <a:ext cx="3228975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https://www.asep.org/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8D88256-B74D-4E79-8DA9-5C88038552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13" y="2636912"/>
            <a:ext cx="5524500" cy="774700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8CBE4AC5-D60C-41E6-A922-B2F207B88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143" y="4347681"/>
            <a:ext cx="672030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https://www.physiology.org/community/aps-communities/sections/Environmental-Exercise?SSO=Y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5A65C575-F098-43CC-8DB1-5935A71CFF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65175"/>
            <a:ext cx="1607373" cy="1388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349FBD-0D24-4CBB-A27A-18E2B1041B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580" y="3861048"/>
            <a:ext cx="6915150" cy="542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54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chimes.wav"/>
          </p:stSnd>
        </p:sndAc>
      </p:transition>
    </mc:Choice>
    <mc:Fallback xmlns="">
      <p:transition spd="slow">
        <p:newsflash/>
        <p:sndAc>
          <p:stSnd>
            <p:snd r:embed="rId10" name="chimes.wav"/>
          </p:stSnd>
        </p:sndAc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522DC1A-2F21-472D-906B-808F86B37DC4}"/>
              </a:ext>
            </a:extLst>
          </p:cNvPr>
          <p:cNvSpPr>
            <a:spLocks/>
          </p:cNvSpPr>
          <p:nvPr/>
        </p:nvSpPr>
        <p:spPr bwMode="auto">
          <a:xfrm>
            <a:off x="197768" y="620688"/>
            <a:ext cx="8748464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FISIOLOGÍA CLÍNICA DEL EJERCICIO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C4D7D-83E9-4792-AECD-323CBD8FD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70" y="1240932"/>
            <a:ext cx="3408785" cy="1368152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5AED94B5-BDB5-4B60-A2CD-38E007961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1746" y="1619587"/>
            <a:ext cx="382667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http://www.acsm-cepa.org/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D858655-713D-465D-94AB-6C6AD96ECC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33" y="2825108"/>
            <a:ext cx="4119658" cy="1368152"/>
          </a:xfrm>
          <a:prstGeom prst="rect">
            <a:avLst/>
          </a:prstGeom>
        </p:spPr>
      </p:pic>
      <p:sp>
        <p:nvSpPr>
          <p:cNvPr id="15" name="Text Box 5">
            <a:extLst>
              <a:ext uri="{FF2B5EF4-FFF2-40B4-BE49-F238E27FC236}">
                <a16:creationId xmlns:a16="http://schemas.microsoft.com/office/drawing/2014/main" id="{4E0A9A7E-7FDA-4A56-A013-6F256364A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420" y="3066388"/>
            <a:ext cx="33843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http://www.aacvpr.org/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02CCE5E-6EBF-4989-86F5-FED0336E90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37" y="4917844"/>
            <a:ext cx="2232248" cy="1519935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2AB5F6D5-FA75-41C7-A14B-F768C7712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200" y="5542054"/>
            <a:ext cx="33843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https://www.iawhp.org/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8856E9-352A-4FBC-9C0E-678D12C337E2}"/>
              </a:ext>
            </a:extLst>
          </p:cNvPr>
          <p:cNvSpPr>
            <a:spLocks/>
          </p:cNvSpPr>
          <p:nvPr/>
        </p:nvSpPr>
        <p:spPr bwMode="auto">
          <a:xfrm>
            <a:off x="179512" y="4345746"/>
            <a:ext cx="8748464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 Y APTITUD FÍSICA CORPORATIVA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4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chimes.wav"/>
          </p:stSnd>
        </p:sndAc>
      </p:transition>
    </mc:Choice>
    <mc:Fallback xmlns="">
      <p:transition spd="slow">
        <p:newsflash/>
        <p:sndAc>
          <p:stSnd>
            <p:snd r:embed="rId8" name="chimes.wav"/>
          </p:stSnd>
        </p:sndAc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E6366D30-8332-473B-B090-F2DAABF1CBFE}"/>
              </a:ext>
            </a:extLst>
          </p:cNvPr>
          <p:cNvSpPr>
            <a:spLocks/>
          </p:cNvSpPr>
          <p:nvPr/>
        </p:nvSpPr>
        <p:spPr bwMode="auto">
          <a:xfrm>
            <a:off x="179512" y="649128"/>
            <a:ext cx="8532440" cy="88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FÍSICA Y</a:t>
            </a:r>
          </a:p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DISEÑO DE PROGRAMAS DE EJERCICIOS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E862D2DE-43FB-4516-A626-B62327B71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416" y="2107714"/>
            <a:ext cx="331236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https://www.nsca.com/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62AB4F08-090A-417B-B6C2-C921BC6542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16" y="1729345"/>
            <a:ext cx="3696258" cy="1029256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2699EFDD-D036-4ECC-B817-3FA7DB51A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2983" y="6145946"/>
            <a:ext cx="369625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https://www.ideafit.com/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1C8F6C-CC8A-4F8A-B13D-3794DFC8F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64" y="6118365"/>
            <a:ext cx="2428875" cy="390525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D0EF6C49-C38C-4496-B99E-8DFFFE886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799" y="3430437"/>
            <a:ext cx="3910529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https://www.acefitness.org/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E3B252CD-B6D5-466E-BCF1-F1C1053161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35" y="3136970"/>
            <a:ext cx="3096344" cy="998571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58C756C-5A22-4207-A0DA-A182E84225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35" y="4633147"/>
            <a:ext cx="3149380" cy="1172117"/>
          </a:xfrm>
          <a:prstGeom prst="rect">
            <a:avLst/>
          </a:prstGeom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id="{211FEC29-B058-4D2E-87B5-640FD4F63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054" y="4810482"/>
            <a:ext cx="3910529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http://www.afaa.com/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30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chimes.wav"/>
          </p:stSnd>
        </p:sndAc>
      </p:transition>
    </mc:Choice>
    <mc:Fallback xmlns="">
      <p:transition spd="slow">
        <p:newsflash/>
        <p:sndAc>
          <p:stSnd>
            <p:snd r:embed="rId10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EA6BB8F-5CE5-41E8-BF67-7F90BBFABDFC}"/>
              </a:ext>
            </a:extLst>
          </p:cNvPr>
          <p:cNvSpPr>
            <a:spLocks/>
          </p:cNvSpPr>
          <p:nvPr/>
        </p:nvSpPr>
        <p:spPr bwMode="auto">
          <a:xfrm>
            <a:off x="1979712" y="1090478"/>
            <a:ext cx="7056784" cy="65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 DE APRENDIZAJE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E07360-52AE-44DF-8D18-802DE5C84285}"/>
              </a:ext>
            </a:extLst>
          </p:cNvPr>
          <p:cNvSpPr>
            <a:spLocks/>
          </p:cNvSpPr>
          <p:nvPr/>
        </p:nvSpPr>
        <p:spPr bwMode="auto">
          <a:xfrm>
            <a:off x="1980728" y="2203525"/>
            <a:ext cx="424745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CONOCIMIENTOS:</a:t>
            </a:r>
            <a:endParaRPr lang="es-PR" altLang="es-PR" sz="32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BD97FA6C-45D8-4207-8C7B-D860EDD0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131" y="4473114"/>
            <a:ext cx="80223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Distinguir</a:t>
            </a:r>
            <a:r>
              <a:rPr lang="en-US" altLang="es-PR" sz="2800" b="1" dirty="0">
                <a:latin typeface="Arial" charset="0"/>
              </a:rPr>
              <a:t> entre </a:t>
            </a:r>
            <a:r>
              <a:rPr lang="en-US" altLang="es-PR" sz="2800" b="1" dirty="0" err="1">
                <a:latin typeface="Arial" charset="0"/>
              </a:rPr>
              <a:t>los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significados</a:t>
            </a:r>
            <a:r>
              <a:rPr lang="en-US" altLang="es-PR" sz="2800" b="1" dirty="0">
                <a:latin typeface="Arial" charset="0"/>
              </a:rPr>
              <a:t> de </a:t>
            </a:r>
            <a:r>
              <a:rPr lang="en-US" altLang="es-PR" sz="2800" b="1" dirty="0" err="1">
                <a:latin typeface="Arial" charset="0"/>
              </a:rPr>
              <a:t>guías</a:t>
            </a:r>
            <a:r>
              <a:rPr lang="en-US" altLang="es-PR" sz="2800" b="1" dirty="0">
                <a:latin typeface="Arial" charset="0"/>
              </a:rPr>
              <a:t>, </a:t>
            </a:r>
            <a:r>
              <a:rPr lang="en-US" altLang="es-PR" sz="2800" b="1" dirty="0" err="1">
                <a:latin typeface="Arial" charset="0"/>
              </a:rPr>
              <a:t>estándares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documentos</a:t>
            </a:r>
            <a:r>
              <a:rPr lang="en-US" altLang="es-PR" sz="2800" b="1" dirty="0">
                <a:latin typeface="Arial" charset="0"/>
              </a:rPr>
              <a:t> de </a:t>
            </a:r>
            <a:r>
              <a:rPr lang="en-US" altLang="es-PR" sz="2800" b="1" dirty="0" err="1">
                <a:latin typeface="Arial" charset="0"/>
              </a:rPr>
              <a:t>postura</a:t>
            </a:r>
            <a:endParaRPr lang="en-US" altLang="es-PR" sz="2800" b="1" dirty="0">
              <a:latin typeface="Arial" charset="0"/>
            </a:endParaRPr>
          </a:p>
        </p:txBody>
      </p:sp>
      <p:pic>
        <p:nvPicPr>
          <p:cNvPr id="10" name="Picture 3" descr="PntBlue1">
            <a:extLst>
              <a:ext uri="{FF2B5EF4-FFF2-40B4-BE49-F238E27FC236}">
                <a16:creationId xmlns:a16="http://schemas.microsoft.com/office/drawing/2014/main" id="{D867CE19-E59B-4E38-B8B2-391FD31B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39654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DB5C2A9B-DDC6-4890-B209-77FB8E353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3249558"/>
            <a:ext cx="835292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i="1" dirty="0">
                <a:latin typeface="Calibri" panose="020F0502020204030204" pitchFamily="34" charset="0"/>
              </a:rPr>
              <a:t>Una </a:t>
            </a:r>
            <a:r>
              <a:rPr lang="en-US" altLang="es-PR" sz="2400" i="1" dirty="0" err="1">
                <a:latin typeface="Calibri" panose="020F0502020204030204" pitchFamily="34" charset="0"/>
              </a:rPr>
              <a:t>vez</a:t>
            </a:r>
            <a:r>
              <a:rPr lang="en-US" altLang="es-PR" sz="2400" i="1" dirty="0">
                <a:latin typeface="Calibri" panose="020F0502020204030204" pitchFamily="34" charset="0"/>
              </a:rPr>
              <a:t> </a:t>
            </a:r>
            <a:r>
              <a:rPr lang="en-US" altLang="es-PR" sz="2400" i="1" dirty="0" err="1">
                <a:latin typeface="Calibri" panose="020F0502020204030204" pitchFamily="34" charset="0"/>
              </a:rPr>
              <a:t>terminada</a:t>
            </a:r>
            <a:r>
              <a:rPr lang="en-US" altLang="es-PR" sz="2400" i="1" dirty="0">
                <a:latin typeface="Calibri" panose="020F0502020204030204" pitchFamily="34" charset="0"/>
              </a:rPr>
              <a:t> la </a:t>
            </a:r>
            <a:r>
              <a:rPr lang="en-US" altLang="es-PR" sz="2400" i="1" dirty="0" err="1">
                <a:latin typeface="Calibri" panose="020F0502020204030204" pitchFamily="34" charset="0"/>
              </a:rPr>
              <a:t>presentación</a:t>
            </a:r>
            <a:r>
              <a:rPr lang="en-US" altLang="es-PR" sz="2400" i="1" dirty="0">
                <a:latin typeface="Calibri" panose="020F0502020204030204" pitchFamily="34" charset="0"/>
              </a:rPr>
              <a:t> que </a:t>
            </a:r>
            <a:r>
              <a:rPr lang="en-US" altLang="es-PR" sz="2400" i="1" dirty="0" err="1">
                <a:latin typeface="Calibri" panose="020F0502020204030204" pitchFamily="34" charset="0"/>
              </a:rPr>
              <a:t>concierne</a:t>
            </a:r>
            <a:r>
              <a:rPr lang="en-US" altLang="es-PR" sz="2400" i="1" dirty="0">
                <a:latin typeface="Calibri" panose="020F0502020204030204" pitchFamily="34" charset="0"/>
              </a:rPr>
              <a:t> a la </a:t>
            </a:r>
            <a:r>
              <a:rPr lang="en-US" altLang="es-PR" sz="2400" i="1" dirty="0" err="1">
                <a:latin typeface="Calibri" panose="020F0502020204030204" pitchFamily="34" charset="0"/>
              </a:rPr>
              <a:t>exposición</a:t>
            </a:r>
            <a:r>
              <a:rPr lang="en-US" altLang="es-PR" sz="2400" i="1" dirty="0">
                <a:latin typeface="Calibri" panose="020F0502020204030204" pitchFamily="34" charset="0"/>
              </a:rPr>
              <a:t> de las </a:t>
            </a:r>
            <a:r>
              <a:rPr lang="en-US" altLang="es-PR" sz="2400" i="1" dirty="0" err="1">
                <a:latin typeface="Calibri" panose="020F0502020204030204" pitchFamily="34" charset="0"/>
              </a:rPr>
              <a:t>guías</a:t>
            </a:r>
            <a:r>
              <a:rPr lang="en-US" altLang="es-PR" sz="2400" i="1" dirty="0">
                <a:latin typeface="Calibri" panose="020F0502020204030204" pitchFamily="34" charset="0"/>
              </a:rPr>
              <a:t>, </a:t>
            </a:r>
            <a:r>
              <a:rPr lang="en-US" altLang="es-PR" sz="2400" i="1" dirty="0" err="1">
                <a:latin typeface="Calibri" panose="020F0502020204030204" pitchFamily="34" charset="0"/>
              </a:rPr>
              <a:t>estándares</a:t>
            </a:r>
            <a:r>
              <a:rPr lang="en-US" altLang="es-PR" sz="2400" i="1" dirty="0">
                <a:latin typeface="Calibri" panose="020F0502020204030204" pitchFamily="34" charset="0"/>
              </a:rPr>
              <a:t> y </a:t>
            </a:r>
            <a:r>
              <a:rPr lang="en-US" altLang="es-PR" sz="2400" i="1" dirty="0" err="1">
                <a:latin typeface="Calibri" panose="020F0502020204030204" pitchFamily="34" charset="0"/>
              </a:rPr>
              <a:t>documentos</a:t>
            </a:r>
            <a:r>
              <a:rPr lang="en-US" altLang="es-PR" sz="2400" i="1" dirty="0">
                <a:latin typeface="Calibri" panose="020F0502020204030204" pitchFamily="34" charset="0"/>
              </a:rPr>
              <a:t> de </a:t>
            </a:r>
            <a:r>
              <a:rPr lang="en-US" altLang="es-PR" sz="2400" i="1" dirty="0" err="1">
                <a:latin typeface="Calibri" panose="020F0502020204030204" pitchFamily="34" charset="0"/>
              </a:rPr>
              <a:t>posturas</a:t>
            </a:r>
            <a:r>
              <a:rPr lang="en-US" altLang="es-PR" sz="2400" i="1" dirty="0">
                <a:latin typeface="Calibri" panose="020F0502020204030204" pitchFamily="34" charset="0"/>
              </a:rPr>
              <a:t> </a:t>
            </a:r>
            <a:r>
              <a:rPr lang="en-US" altLang="es-PR" sz="2400" i="1" dirty="0" err="1">
                <a:latin typeface="Calibri" panose="020F0502020204030204" pitchFamily="34" charset="0"/>
              </a:rPr>
              <a:t>en</a:t>
            </a:r>
            <a:r>
              <a:rPr lang="en-US" altLang="es-PR" sz="2400" i="1" dirty="0">
                <a:latin typeface="Calibri" panose="020F0502020204030204" pitchFamily="34" charset="0"/>
              </a:rPr>
              <a:t> </a:t>
            </a:r>
            <a:r>
              <a:rPr lang="en-US" altLang="es-PR" sz="2400" i="1" dirty="0" err="1">
                <a:latin typeface="Calibri" panose="020F0502020204030204" pitchFamily="34" charset="0"/>
              </a:rPr>
              <a:t>el</a:t>
            </a:r>
            <a:r>
              <a:rPr lang="en-US" altLang="es-PR" sz="2400" i="1" dirty="0">
                <a:latin typeface="Calibri" panose="020F0502020204030204" pitchFamily="34" charset="0"/>
              </a:rPr>
              <a:t> campo de las </a:t>
            </a:r>
            <a:r>
              <a:rPr lang="en-US" altLang="es-PR" sz="2400" i="1" dirty="0" err="1">
                <a:latin typeface="Calibri" panose="020F0502020204030204" pitchFamily="34" charset="0"/>
              </a:rPr>
              <a:t>ciencias</a:t>
            </a:r>
            <a:r>
              <a:rPr lang="en-US" altLang="es-PR" sz="2400" i="1" dirty="0">
                <a:latin typeface="Calibri" panose="020F0502020204030204" pitchFamily="34" charset="0"/>
              </a:rPr>
              <a:t> del </a:t>
            </a:r>
            <a:r>
              <a:rPr lang="en-US" altLang="es-PR" sz="2400" i="1" dirty="0" err="1">
                <a:latin typeface="Calibri" panose="020F0502020204030204" pitchFamily="34" charset="0"/>
              </a:rPr>
              <a:t>ejercicio</a:t>
            </a:r>
            <a:r>
              <a:rPr lang="en-US" altLang="es-PR" sz="2400" i="1" dirty="0">
                <a:latin typeface="Calibri" panose="020F0502020204030204" pitchFamily="34" charset="0"/>
              </a:rPr>
              <a:t>, la audiencia </a:t>
            </a:r>
            <a:r>
              <a:rPr lang="en-US" altLang="es-PR" sz="2400" i="1" dirty="0" err="1">
                <a:latin typeface="Calibri" panose="020F0502020204030204" pitchFamily="34" charset="0"/>
              </a:rPr>
              <a:t>estará</a:t>
            </a:r>
            <a:r>
              <a:rPr lang="en-US" altLang="es-PR" sz="2400" i="1" dirty="0">
                <a:latin typeface="Calibri" panose="020F0502020204030204" pitchFamily="34" charset="0"/>
              </a:rPr>
              <a:t> </a:t>
            </a:r>
            <a:r>
              <a:rPr lang="en-US" altLang="es-PR" sz="2400" i="1" dirty="0" err="1">
                <a:latin typeface="Calibri" panose="020F0502020204030204" pitchFamily="34" charset="0"/>
              </a:rPr>
              <a:t>capacitada</a:t>
            </a:r>
            <a:r>
              <a:rPr lang="en-US" altLang="es-PR" sz="2400" i="1" dirty="0">
                <a:latin typeface="Calibri" panose="020F0502020204030204" pitchFamily="34" charset="0"/>
              </a:rPr>
              <a:t> para: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09DE6055-A1DF-4B73-AF94-4D28F3B1F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50" y="5571237"/>
            <a:ext cx="780379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s-ES" altLang="es-P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Explicar</a:t>
            </a:r>
            <a:r>
              <a:rPr lang="es-ES" altLang="es-PR" sz="2800" b="1" dirty="0">
                <a:latin typeface="Arial" charset="0"/>
              </a:rPr>
              <a:t> las guías y estándares de ACSM, NSCA, la NATA/ATC</a:t>
            </a:r>
            <a:r>
              <a:rPr lang="es-ES" altLang="es-PR" sz="2800" b="1" baseline="30000" dirty="0">
                <a:latin typeface="Arial" charset="0"/>
              </a:rPr>
              <a:t>®</a:t>
            </a:r>
            <a:r>
              <a:rPr lang="es-ES" altLang="es-PR" sz="2800" b="1" dirty="0">
                <a:latin typeface="Arial" charset="0"/>
              </a:rPr>
              <a:t> y Coaching Deportivo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5" name="Picture 3" descr="PntBlue1">
            <a:extLst>
              <a:ext uri="{FF2B5EF4-FFF2-40B4-BE49-F238E27FC236}">
                <a16:creationId xmlns:a16="http://schemas.microsoft.com/office/drawing/2014/main" id="{F531132C-D191-42A9-A591-8A0739E5F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4" y="563777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3E37CF-244E-43EF-AE05-49424F36D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6" y="586565"/>
            <a:ext cx="1738756" cy="260813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168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6C5DD97B-B9AC-4018-9E98-CDCED46EC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1916259"/>
            <a:ext cx="3023549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https://aeawave.org/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4FF3FB1-47AD-44B9-A68D-18D4D744CF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42" y="1844824"/>
            <a:ext cx="4608958" cy="104353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FE2E383-36D2-4C35-9DEF-3F3037B1D3C0}"/>
              </a:ext>
            </a:extLst>
          </p:cNvPr>
          <p:cNvSpPr>
            <a:spLocks/>
          </p:cNvSpPr>
          <p:nvPr/>
        </p:nvSpPr>
        <p:spPr bwMode="auto">
          <a:xfrm>
            <a:off x="179512" y="649128"/>
            <a:ext cx="8532440" cy="88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FÍSICA Y</a:t>
            </a:r>
          </a:p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DISEÑO DE PROGRAMAS DE EJERCICIOS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A0A7673-9210-4697-AEA5-97CDDA3B5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5572448"/>
            <a:ext cx="266429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https://akta.org/</a:t>
            </a:r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D32A367-0161-4530-8D4B-C0655D775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42" y="5115208"/>
            <a:ext cx="4752974" cy="126612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078A6A1-4934-45AB-9EA1-D977AE3DB07A}"/>
              </a:ext>
            </a:extLst>
          </p:cNvPr>
          <p:cNvSpPr>
            <a:spLocks/>
          </p:cNvSpPr>
          <p:nvPr/>
        </p:nvSpPr>
        <p:spPr bwMode="auto">
          <a:xfrm>
            <a:off x="179512" y="4509120"/>
            <a:ext cx="853244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MOVIMIENTO: </a:t>
            </a: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EJERCICIO Y ACTIVIDAD FÍSICA</a:t>
            </a: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82B92C4-2DDB-451F-AD5A-232A7F059A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64434"/>
            <a:ext cx="3429818" cy="1128662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E48918FE-0437-4E10-B024-731298E39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151" y="3628913"/>
            <a:ext cx="4608957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https://www.medicalfitness.org/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302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6C58C92-E16A-4048-92D6-750F9C9201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60024"/>
            <a:ext cx="2592288" cy="1251930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AC883D22-BE13-4062-A826-F434AC225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255" y="2603504"/>
            <a:ext cx="521873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https://www.facebook.com/OTAPUR/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56FDA62-79BC-4D57-91AD-2870B571A9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57" y="1107896"/>
            <a:ext cx="2240462" cy="1001324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2BFB4B4B-6D1B-44DA-9B5D-029C2371C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1382855"/>
            <a:ext cx="33843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http://www.nata.org/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EC3B8B-FF95-4478-8E0A-2FC5147BD192}"/>
              </a:ext>
            </a:extLst>
          </p:cNvPr>
          <p:cNvSpPr>
            <a:spLocks/>
          </p:cNvSpPr>
          <p:nvPr/>
        </p:nvSpPr>
        <p:spPr bwMode="auto">
          <a:xfrm>
            <a:off x="179512" y="565528"/>
            <a:ext cx="8532440" cy="48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TERAPÉUTICA ATLÉTICA: </a:t>
            </a: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ATHLÉTIC TAINING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65FC466-55D5-40C0-9E2A-8D6260B3AA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0" y="3773969"/>
            <a:ext cx="2592287" cy="1311215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A0DFC689-E916-40FA-B5E0-BA52A2237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344" y="4236231"/>
            <a:ext cx="33843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>
                <a:latin typeface="Calibri" panose="020F0502020204030204" pitchFamily="34" charset="0"/>
              </a:rPr>
              <a:t>https://www.apta.org/</a:t>
            </a:r>
            <a:endParaRPr lang="en-US" altLang="es-PR" sz="2400" b="1" dirty="0">
              <a:latin typeface="Calibri" panose="020F0502020204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B902340A-CA7D-499A-A143-7AE723F8E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5533600"/>
            <a:ext cx="33843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https://private.physio/</a:t>
            </a: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186586C-E82E-499B-95EC-39739A781C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241923"/>
            <a:ext cx="2813616" cy="125193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9EE6D83-90B7-4B35-94AF-F7FB6DF10DD3}"/>
              </a:ext>
            </a:extLst>
          </p:cNvPr>
          <p:cNvSpPr>
            <a:spLocks/>
          </p:cNvSpPr>
          <p:nvPr/>
        </p:nvSpPr>
        <p:spPr bwMode="auto">
          <a:xfrm>
            <a:off x="179512" y="3558107"/>
            <a:ext cx="8532440" cy="37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TERAPIA FÍSICA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7417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>
            <a:extLst>
              <a:ext uri="{FF2B5EF4-FFF2-40B4-BE49-F238E27FC236}">
                <a16:creationId xmlns:a16="http://schemas.microsoft.com/office/drawing/2014/main" id="{AC674594-C4B8-4F5C-8BCB-17A4737A3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954" y="5085184"/>
            <a:ext cx="4014193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https://www.gssiweb.org/en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8E60FA-83ED-4205-A301-E11FFF6ABAC8}"/>
              </a:ext>
            </a:extLst>
          </p:cNvPr>
          <p:cNvSpPr>
            <a:spLocks/>
          </p:cNvSpPr>
          <p:nvPr/>
        </p:nvSpPr>
        <p:spPr bwMode="auto">
          <a:xfrm>
            <a:off x="1889955" y="2899357"/>
            <a:ext cx="4644009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NUTRICIÓN DEPORTIVA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458B203-6135-48F6-86E4-7D248A901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2559" y="4015760"/>
            <a:ext cx="464400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http://www.pinesnutrition.org/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3404A27-353C-477B-ACFE-BC01B2F8F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3529186"/>
            <a:ext cx="2847975" cy="1123950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5CB861F4-64CA-498D-AD74-E20968A0B1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0" y="4793388"/>
            <a:ext cx="3348089" cy="1875972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003D0C19-D213-4F1C-A7C0-8E68B34CE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944" y="5769388"/>
            <a:ext cx="4517140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https://www.gssiweb.org/latam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1D512D-F770-48A9-B4B1-DBC043617D50}"/>
              </a:ext>
            </a:extLst>
          </p:cNvPr>
          <p:cNvSpPr>
            <a:spLocks/>
          </p:cNvSpPr>
          <p:nvPr/>
        </p:nvSpPr>
        <p:spPr bwMode="auto">
          <a:xfrm>
            <a:off x="1943708" y="588495"/>
            <a:ext cx="5256584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QUIROPRÁCTICA DEPORTIVA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8F5540F7-0AF1-4993-8DF3-9944555E5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739" y="1950007"/>
            <a:ext cx="4014193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https://fics.sport/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8024B272-BD5E-4B2F-B2AB-FE7EE12A23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7" y="1426294"/>
            <a:ext cx="2972062" cy="1383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02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5DEFEC3-4DAC-4E1E-BEE0-4C6A2B8D55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3" y="3088704"/>
            <a:ext cx="1420416" cy="1420416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AC674594-C4B8-4F5C-8BCB-17A4737A3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779" y="3573209"/>
            <a:ext cx="33843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https://nutricionpr.org/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8E60FA-83ED-4205-A301-E11FFF6ABAC8}"/>
              </a:ext>
            </a:extLst>
          </p:cNvPr>
          <p:cNvSpPr>
            <a:spLocks/>
          </p:cNvSpPr>
          <p:nvPr/>
        </p:nvSpPr>
        <p:spPr bwMode="auto">
          <a:xfrm>
            <a:off x="179512" y="649128"/>
            <a:ext cx="8532440" cy="88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NUTRICIÓN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458B203-6135-48F6-86E4-7D248A901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52" y="1907845"/>
            <a:ext cx="3131840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https://nutrition.org/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BB886AF-A836-44BD-AE74-2C388267B7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79559"/>
            <a:ext cx="5521004" cy="121228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6F6911-A2A0-AB51-7087-4FB5249D9490}"/>
              </a:ext>
            </a:extLst>
          </p:cNvPr>
          <p:cNvSpPr>
            <a:spLocks/>
          </p:cNvSpPr>
          <p:nvPr/>
        </p:nvSpPr>
        <p:spPr bwMode="auto">
          <a:xfrm>
            <a:off x="1457997" y="4653136"/>
            <a:ext cx="6228006" cy="45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" name="Picture 5" descr="Word&#10;&#10;Description automatically generated with medium confidence">
            <a:extLst>
              <a:ext uri="{FF2B5EF4-FFF2-40B4-BE49-F238E27FC236}">
                <a16:creationId xmlns:a16="http://schemas.microsoft.com/office/drawing/2014/main" id="{A68C0A5F-8558-F40F-579D-D442055CA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157192"/>
            <a:ext cx="2750252" cy="909079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3E71778E-0F29-DF60-70DA-723D0AC58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555" y="5429953"/>
            <a:ext cx="33843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https://www.who.int/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78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>
            <a:extLst>
              <a:ext uri="{FF2B5EF4-FFF2-40B4-BE49-F238E27FC236}">
                <a16:creationId xmlns:a16="http://schemas.microsoft.com/office/drawing/2014/main" id="{BA659000-4C12-4836-A90A-4DBB43185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546" y="1893117"/>
            <a:ext cx="33843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https://www.wfot.org/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5BF4C5B-AF37-43E2-B873-B3AD86D28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8" y="1384704"/>
            <a:ext cx="2843808" cy="14682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6DFA2D4-7874-4CFC-A854-07696631A6F0}"/>
              </a:ext>
            </a:extLst>
          </p:cNvPr>
          <p:cNvSpPr>
            <a:spLocks/>
          </p:cNvSpPr>
          <p:nvPr/>
        </p:nvSpPr>
        <p:spPr bwMode="auto">
          <a:xfrm>
            <a:off x="1951122" y="548680"/>
            <a:ext cx="5241756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TERAPISTA OCUPACIONAL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1AFA853D-06E2-48A5-9022-CF6857503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821" y="4169886"/>
            <a:ext cx="371133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https://www.acatoday.org/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E9305C-7F1A-4C3D-AC4C-DA911DB5BC70}"/>
              </a:ext>
            </a:extLst>
          </p:cNvPr>
          <p:cNvSpPr>
            <a:spLocks/>
          </p:cNvSpPr>
          <p:nvPr/>
        </p:nvSpPr>
        <p:spPr bwMode="auto">
          <a:xfrm>
            <a:off x="1951122" y="3212976"/>
            <a:ext cx="5241756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QUIROPRÁCTICA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E1F0F7FA-1003-47A1-83AB-8D82C55F00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05064"/>
            <a:ext cx="2857500" cy="781050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39F5BCD9-5C9E-462A-9624-500840D61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8136" y="5832345"/>
            <a:ext cx="410445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https://www.isak.global/</a:t>
            </a:r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20DD80C4-B19E-4465-9015-0F7420EB38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6" y="5662761"/>
            <a:ext cx="1447800" cy="79057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8A51E37-4728-4C89-BD21-7160D09EF297}"/>
              </a:ext>
            </a:extLst>
          </p:cNvPr>
          <p:cNvSpPr>
            <a:spLocks/>
          </p:cNvSpPr>
          <p:nvPr/>
        </p:nvSpPr>
        <p:spPr bwMode="auto">
          <a:xfrm>
            <a:off x="2402395" y="4869160"/>
            <a:ext cx="4644009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KINANTROPOMETRÍA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93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9DA66D3-4E0A-4029-829F-2047F00D2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0" y="1536278"/>
            <a:ext cx="3857633" cy="1148551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4A2C508E-EE2B-4272-8F53-501D81E6E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1593" y="2088492"/>
            <a:ext cx="3073471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https://www.icce.ws/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DE4DBB6A-1093-4631-912D-5AEC321BD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716" y="3618326"/>
            <a:ext cx="3073471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https://acasports.net/</a:t>
            </a:r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8CAF0B58-68DB-4384-A198-F9A98AFD6B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35" y="3120454"/>
            <a:ext cx="1440160" cy="14471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00B5D94-9EB6-4C67-B6E5-5E7BDD349F5E}"/>
              </a:ext>
            </a:extLst>
          </p:cNvPr>
          <p:cNvSpPr>
            <a:spLocks/>
          </p:cNvSpPr>
          <p:nvPr/>
        </p:nvSpPr>
        <p:spPr bwMode="auto">
          <a:xfrm>
            <a:off x="2051720" y="771950"/>
            <a:ext cx="5292669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COACHING DEPORTIVO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F6439B04-34CA-4D53-A2BD-91A7909D1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4364" y="5377626"/>
            <a:ext cx="2425399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http://nspa.org/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15DB76A-EAA3-4041-B54B-0E4088F0B6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50" y="5041354"/>
            <a:ext cx="2657475" cy="1123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1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>
            <a:extLst>
              <a:ext uri="{FF2B5EF4-FFF2-40B4-BE49-F238E27FC236}">
                <a16:creationId xmlns:a16="http://schemas.microsoft.com/office/drawing/2014/main" id="{4A2C508E-EE2B-4272-8F53-501D81E6E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530" y="1976521"/>
            <a:ext cx="3262775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https://www.nays.org/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0B5D94-9EB6-4C67-B6E5-5E7BDD349F5E}"/>
              </a:ext>
            </a:extLst>
          </p:cNvPr>
          <p:cNvSpPr>
            <a:spLocks/>
          </p:cNvSpPr>
          <p:nvPr/>
        </p:nvSpPr>
        <p:spPr bwMode="auto">
          <a:xfrm>
            <a:off x="2402395" y="764704"/>
            <a:ext cx="4868464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COACHING DEPORTIVO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346202-2868-40C3-8E03-F0235284E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99" y="1550219"/>
            <a:ext cx="2577903" cy="1286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569D4-C3C6-4727-8125-9D832A8E2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69" y="3326315"/>
            <a:ext cx="3832350" cy="982654"/>
          </a:xfrm>
          <a:prstGeom prst="rect">
            <a:avLst/>
          </a:prstGeom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ED85265D-234D-46BC-89D5-9EF606367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530" y="3645024"/>
            <a:ext cx="3073471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https://nhsca.com/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E2D19E1C-DBAA-4BB5-89D3-CDC6DD48E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447" y="5683091"/>
            <a:ext cx="4644009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https://www.shapeamerica.org//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F55EBEC-1549-41AF-BB05-CDA16867FCF5}"/>
              </a:ext>
            </a:extLst>
          </p:cNvPr>
          <p:cNvSpPr>
            <a:spLocks/>
          </p:cNvSpPr>
          <p:nvPr/>
        </p:nvSpPr>
        <p:spPr bwMode="auto">
          <a:xfrm>
            <a:off x="2483768" y="4734667"/>
            <a:ext cx="4644009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EDUCACIÓN FÍSICA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C6EFC8FF-1A39-4845-AE9D-E4013FB9F1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38" y="5508268"/>
            <a:ext cx="3263109" cy="801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39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F5D3254-1684-4315-A923-1CFF491F1F71}"/>
              </a:ext>
            </a:extLst>
          </p:cNvPr>
          <p:cNvSpPr>
            <a:spLocks/>
          </p:cNvSpPr>
          <p:nvPr/>
        </p:nvSpPr>
        <p:spPr bwMode="auto">
          <a:xfrm>
            <a:off x="195896" y="692696"/>
            <a:ext cx="8752208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PSICOLOGÍA DEPORTIVA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98D682B-7DBF-4847-AE1D-AFFF7C81B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3044064"/>
            <a:ext cx="424847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https://appliedsportpsych.org/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C92557B3-79CD-40C0-8266-DE30D59C5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1420" y="4334610"/>
            <a:ext cx="352839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C204D8D-C44B-4DB0-A041-9AD6A5CC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12" y="2780928"/>
            <a:ext cx="4089957" cy="9776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8FEE88-7527-4D06-8ACF-FA9AC053EC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12" y="4077072"/>
            <a:ext cx="7067699" cy="724252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270B337A-0051-4556-B077-FA8D25C98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228" y="4406618"/>
            <a:ext cx="579613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https://www.apa.org/about/division/div47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4C9D9D52-A197-42DF-9053-C113E5F68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396" y="1740527"/>
            <a:ext cx="3960440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https://www.issponline.org/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8250DA96-BFC3-45EF-B6CE-229F91E26C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27" y="1412776"/>
            <a:ext cx="3122072" cy="1156320"/>
          </a:xfrm>
          <a:prstGeom prst="rect">
            <a:avLst/>
          </a:prstGeom>
        </p:spPr>
      </p:pic>
      <p:pic>
        <p:nvPicPr>
          <p:cNvPr id="13" name="Picture 12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B1F059E4-0D65-531F-C63C-EC6B362728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1" y="5013176"/>
            <a:ext cx="1413967" cy="1413967"/>
          </a:xfrm>
          <a:prstGeom prst="rect">
            <a:avLst/>
          </a:prstGeom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C2B45E82-E86A-E80D-0DB0-ECB0CFB0F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334" y="5471461"/>
            <a:ext cx="484291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https://es-la.facebook.com/APDPR/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631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15750C9-1F41-4BE2-8A34-C2A43B7113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2267744" cy="845456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FE8D0F77-1FF1-4FDC-824B-23799C24B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027" y="1897833"/>
            <a:ext cx="325866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https://www.acog.org/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5D3254-1684-4315-A923-1CFF491F1F71}"/>
              </a:ext>
            </a:extLst>
          </p:cNvPr>
          <p:cNvSpPr>
            <a:spLocks/>
          </p:cNvSpPr>
          <p:nvPr/>
        </p:nvSpPr>
        <p:spPr bwMode="auto">
          <a:xfrm>
            <a:off x="1600440" y="789352"/>
            <a:ext cx="6292312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OBSTETRICIA Y GINECOLOGÍA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90E241A-C99A-4793-8331-FBE247E87A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31" y="3876655"/>
            <a:ext cx="1800200" cy="776481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2F97CB13-2712-479F-A375-127FE1976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331" y="3876655"/>
            <a:ext cx="410445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https://www.atra-online.com/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50F81B-C630-4B4D-AD58-18D1B87D27B8}"/>
              </a:ext>
            </a:extLst>
          </p:cNvPr>
          <p:cNvSpPr>
            <a:spLocks/>
          </p:cNvSpPr>
          <p:nvPr/>
        </p:nvSpPr>
        <p:spPr bwMode="auto">
          <a:xfrm>
            <a:off x="1433615" y="3009976"/>
            <a:ext cx="5923888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RECREACIÓN TERAPÉUTICA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366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F5D3254-1684-4315-A923-1CFF491F1F71}"/>
              </a:ext>
            </a:extLst>
          </p:cNvPr>
          <p:cNvSpPr>
            <a:spLocks/>
          </p:cNvSpPr>
          <p:nvPr/>
        </p:nvSpPr>
        <p:spPr bwMode="auto">
          <a:xfrm>
            <a:off x="195896" y="625449"/>
            <a:ext cx="8752208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PRIMEROS AUXILIOS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44069C1F-3D1F-4B26-B218-D4BCE0053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4" y="1558445"/>
            <a:ext cx="410445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https://www.heart.org/</a:t>
            </a:r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BBDC9BD9-33A5-422E-A7FA-67E0A604B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08895"/>
            <a:ext cx="2376264" cy="950506"/>
          </a:xfrm>
          <a:prstGeom prst="rect">
            <a:avLst/>
          </a:prstGeom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FC93A3F7-CCDE-42EA-B626-7A9FBBE50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888" y="2845132"/>
            <a:ext cx="410445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https://www.redcross.org/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B85FC103-BCC0-457E-81B7-579DBE060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80" y="2658085"/>
            <a:ext cx="2679700" cy="825500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0D883C36-CFBE-4F18-A8A6-D85A7139C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4059649"/>
            <a:ext cx="6984776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https://www.facebook.com/Asociaci%C3%B3n-de-T%C3%A9cnico-de-Emergencias-M%C3%A9dicas-Param%C3%A9dicos-188322378563301/</a:t>
            </a:r>
          </a:p>
        </p:txBody>
      </p:sp>
      <p:pic>
        <p:nvPicPr>
          <p:cNvPr id="8" name="Picture 7" descr="A picture containing text, queen, clipart&#10;&#10;Description automatically generated">
            <a:extLst>
              <a:ext uri="{FF2B5EF4-FFF2-40B4-BE49-F238E27FC236}">
                <a16:creationId xmlns:a16="http://schemas.microsoft.com/office/drawing/2014/main" id="{CD7360F7-ABB1-46C0-9F07-09A1E0D705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12" y="4166498"/>
            <a:ext cx="946888" cy="9033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92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>
            <a:extLst>
              <a:ext uri="{FF2B5EF4-FFF2-40B4-BE49-F238E27FC236}">
                <a16:creationId xmlns:a16="http://schemas.microsoft.com/office/drawing/2014/main" id="{BD97FA6C-45D8-4207-8C7B-D860EDD0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14" y="5140349"/>
            <a:ext cx="823835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Identificar</a:t>
            </a:r>
            <a:r>
              <a:rPr lang="en-US" altLang="es-PR" sz="2800" b="1" dirty="0">
                <a:latin typeface="Arial" charset="0"/>
              </a:rPr>
              <a:t> los </a:t>
            </a:r>
            <a:r>
              <a:rPr lang="en-US" altLang="es-PR" sz="2800" b="1" dirty="0" err="1">
                <a:latin typeface="Arial" charset="0"/>
              </a:rPr>
              <a:t>recursos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académicos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necesarios</a:t>
            </a:r>
            <a:r>
              <a:rPr lang="en-US" altLang="es-PR" sz="2800" b="1" dirty="0">
                <a:latin typeface="Arial" charset="0"/>
              </a:rPr>
              <a:t> para la </a:t>
            </a:r>
            <a:r>
              <a:rPr lang="en-US" altLang="es-PR" sz="2800" b="1" dirty="0" err="1">
                <a:latin typeface="Arial" charset="0"/>
              </a:rPr>
              <a:t>educación</a:t>
            </a:r>
            <a:r>
              <a:rPr lang="en-US" altLang="es-PR" sz="2800" b="1" dirty="0">
                <a:latin typeface="Arial" charset="0"/>
              </a:rPr>
              <a:t> del </a:t>
            </a:r>
            <a:r>
              <a:rPr lang="en-US" altLang="es-PR" sz="2800" b="1" dirty="0" err="1">
                <a:latin typeface="Arial" charset="0"/>
              </a:rPr>
              <a:t>especialista</a:t>
            </a:r>
            <a:r>
              <a:rPr lang="en-US" altLang="es-PR" sz="2800" b="1" dirty="0">
                <a:latin typeface="Arial" charset="0"/>
              </a:rPr>
              <a:t> del </a:t>
            </a:r>
            <a:r>
              <a:rPr lang="en-US" altLang="es-PR" sz="2800" b="1" dirty="0" err="1">
                <a:latin typeface="Arial" charset="0"/>
              </a:rPr>
              <a:t>ejercicio</a:t>
            </a:r>
            <a:r>
              <a:rPr lang="en-US" altLang="es-PR" sz="2800" b="1" dirty="0">
                <a:latin typeface="Arial" charset="0"/>
              </a:rPr>
              <a:t>, </a:t>
            </a:r>
            <a:r>
              <a:rPr lang="en-US" altLang="es-PR" sz="2800" b="1" dirty="0" err="1">
                <a:latin typeface="Arial" charset="0"/>
              </a:rPr>
              <a:t>terapeuta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atlético</a:t>
            </a:r>
            <a:r>
              <a:rPr lang="en-US" altLang="es-PR" sz="2800" b="1" dirty="0">
                <a:latin typeface="Arial" charset="0"/>
              </a:rPr>
              <a:t> y coaches </a:t>
            </a:r>
            <a:r>
              <a:rPr lang="en-US" altLang="es-PR" sz="2800" b="1" dirty="0" err="1">
                <a:latin typeface="Arial" charset="0"/>
              </a:rPr>
              <a:t>deportivos</a:t>
            </a:r>
            <a:endParaRPr lang="en-US" altLang="es-PR" sz="2800" b="1" dirty="0">
              <a:latin typeface="Arial" charset="0"/>
            </a:endParaRPr>
          </a:p>
        </p:txBody>
      </p:sp>
      <p:pic>
        <p:nvPicPr>
          <p:cNvPr id="10" name="Picture 3" descr="PntBlue1">
            <a:extLst>
              <a:ext uri="{FF2B5EF4-FFF2-40B4-BE49-F238E27FC236}">
                <a16:creationId xmlns:a16="http://schemas.microsoft.com/office/drawing/2014/main" id="{D867CE19-E59B-4E38-B8B2-391FD31B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0688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2C41CFAC-D54B-4683-B859-0B32DB5C8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34" y="3645024"/>
            <a:ext cx="835041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s-ES" altLang="es-P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Formular</a:t>
            </a:r>
            <a:r>
              <a:rPr lang="es-ES" altLang="es-PR" sz="2800" b="1" dirty="0">
                <a:latin typeface="Arial" charset="0"/>
              </a:rPr>
              <a:t> las funciones, deberes y responsabilidades del especialista del ejercicio, terapeuta atlético y </a:t>
            </a:r>
            <a:r>
              <a:rPr lang="es-ES" altLang="es-PR" sz="2800" b="1" dirty="0" err="1">
                <a:latin typeface="Arial" charset="0"/>
              </a:rPr>
              <a:t>coaches</a:t>
            </a:r>
            <a:r>
              <a:rPr lang="es-ES" altLang="es-PR" sz="2800" b="1" dirty="0">
                <a:latin typeface="Arial" charset="0"/>
              </a:rPr>
              <a:t> deportivos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3" name="Picture 3" descr="PntBlue1">
            <a:extLst>
              <a:ext uri="{FF2B5EF4-FFF2-40B4-BE49-F238E27FC236}">
                <a16:creationId xmlns:a16="http://schemas.microsoft.com/office/drawing/2014/main" id="{0E08CC67-18DA-4DA0-986B-761FAD83C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38" y="37102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id="{3CA0B4D3-C6B5-45ED-8138-99F4C4395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34" y="2132856"/>
            <a:ext cx="801729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s-ES" altLang="es-P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Describir</a:t>
            </a:r>
            <a:r>
              <a:rPr lang="es-ES" altLang="es-PR" sz="2800" b="1" dirty="0">
                <a:latin typeface="Arial" charset="0"/>
              </a:rPr>
              <a:t> las competencias y cualidades de los especialistas del ejercicio, terapeutas atléticos y </a:t>
            </a:r>
            <a:r>
              <a:rPr lang="es-ES" altLang="es-PR" sz="2800" b="1" dirty="0" err="1">
                <a:latin typeface="Arial" charset="0"/>
              </a:rPr>
              <a:t>coaches</a:t>
            </a:r>
            <a:r>
              <a:rPr lang="es-ES" altLang="es-PR" sz="2800" b="1" dirty="0">
                <a:latin typeface="Arial" charset="0"/>
              </a:rPr>
              <a:t> deportivos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8" name="Picture 3" descr="PntBlue1">
            <a:extLst>
              <a:ext uri="{FF2B5EF4-FFF2-40B4-BE49-F238E27FC236}">
                <a16:creationId xmlns:a16="http://schemas.microsoft.com/office/drawing/2014/main" id="{A24C5694-50D2-4687-9625-3796A8D4D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38" y="2199396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lifting weights&#10;&#10;Description automatically generated with low confidence">
            <a:extLst>
              <a:ext uri="{FF2B5EF4-FFF2-40B4-BE49-F238E27FC236}">
                <a16:creationId xmlns:a16="http://schemas.microsoft.com/office/drawing/2014/main" id="{CA6E944D-4EEC-4BCB-9F8C-85A786E20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31760"/>
            <a:ext cx="2257898" cy="15010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FA815D3-CA33-478D-8AE6-9DE3BB36AF66}"/>
              </a:ext>
            </a:extLst>
          </p:cNvPr>
          <p:cNvSpPr>
            <a:spLocks/>
          </p:cNvSpPr>
          <p:nvPr/>
        </p:nvSpPr>
        <p:spPr bwMode="auto">
          <a:xfrm>
            <a:off x="2123728" y="692696"/>
            <a:ext cx="7056784" cy="65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 DE APRENDIZAJE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6DB6BB1-21DB-48F6-8216-331C5BEF7AD3}"/>
              </a:ext>
            </a:extLst>
          </p:cNvPr>
          <p:cNvSpPr>
            <a:spLocks/>
          </p:cNvSpPr>
          <p:nvPr/>
        </p:nvSpPr>
        <p:spPr bwMode="auto">
          <a:xfrm>
            <a:off x="2051720" y="1412776"/>
            <a:ext cx="3024336" cy="45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1200"/>
              </a:lnSpc>
              <a:defRPr/>
            </a:pPr>
            <a:b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Continuación *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434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F5D3254-1684-4315-A923-1CFF491F1F71}"/>
              </a:ext>
            </a:extLst>
          </p:cNvPr>
          <p:cNvSpPr>
            <a:spLocks/>
          </p:cNvSpPr>
          <p:nvPr/>
        </p:nvSpPr>
        <p:spPr bwMode="auto">
          <a:xfrm>
            <a:off x="195896" y="625449"/>
            <a:ext cx="8752208" cy="111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EMERGENCIAS MÉDICAS:</a:t>
            </a:r>
          </a:p>
          <a:p>
            <a:pPr algn="ctr">
              <a:lnSpc>
                <a:spcPct val="13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TÉCNICOS DE EMERGENCIAS MÉDICAS</a:t>
            </a:r>
          </a:p>
          <a:p>
            <a:pPr algn="ctr">
              <a:lnSpc>
                <a:spcPct val="13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Y  PRIMEROS RESPONDEDORES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A101428E-20C5-4EA9-A8BA-91DF8C0AB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8661" y="2142351"/>
            <a:ext cx="324104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https://ambulance.org/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EEB6B73B-077E-4633-8E05-9F533A873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6908" y="3339121"/>
            <a:ext cx="460851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https://www.amtrauma.org/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E00C2E7-45C5-446B-B1F2-B3C2116188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4" y="1772816"/>
            <a:ext cx="1571429" cy="1190476"/>
          </a:xfrm>
          <a:prstGeom prst="rect">
            <a:avLst/>
          </a:prstGeom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id="{DCD717FD-B49B-4A83-9AEB-9E76D090A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6322" y="4492847"/>
            <a:ext cx="352839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https://www.naemt.org/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817B8EE-A06A-474C-918D-42E508FBB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05" y="3140968"/>
            <a:ext cx="2121293" cy="1007614"/>
          </a:xfrm>
          <a:prstGeom prst="rect">
            <a:avLst/>
          </a:prstGeom>
        </p:spPr>
      </p:pic>
      <p:pic>
        <p:nvPicPr>
          <p:cNvPr id="6" name="Picture 5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C48C200C-EC95-4332-AC05-6EC7FF48A0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3" y="4293096"/>
            <a:ext cx="2352675" cy="857250"/>
          </a:xfrm>
          <a:prstGeom prst="rect">
            <a:avLst/>
          </a:prstGeom>
        </p:spPr>
      </p:pic>
      <p:pic>
        <p:nvPicPr>
          <p:cNvPr id="10" name="Picture 9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57259F66-675E-4459-8961-1B5976E99B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46" y="5331601"/>
            <a:ext cx="2679700" cy="1121735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3CD4192A-0AA7-42E9-9719-091AA0523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5892468"/>
            <a:ext cx="410445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https://www.aaos.org/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544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F5D3254-1684-4315-A923-1CFF491F1F71}"/>
              </a:ext>
            </a:extLst>
          </p:cNvPr>
          <p:cNvSpPr>
            <a:spLocks/>
          </p:cNvSpPr>
          <p:nvPr/>
        </p:nvSpPr>
        <p:spPr bwMode="auto">
          <a:xfrm>
            <a:off x="195896" y="625449"/>
            <a:ext cx="8752208" cy="143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EMERGENCIAS MÉDICAS:</a:t>
            </a:r>
          </a:p>
          <a:p>
            <a:pPr algn="ctr">
              <a:lnSpc>
                <a:spcPct val="130000"/>
              </a:lnSpc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TÉCNICOS DE EMERGENCIAS MÉDICAS Y  PRIMEROS RESPONDEDORES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DCD717FD-B49B-4A83-9AEB-9E76D090A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052" y="4339063"/>
            <a:ext cx="295232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https://nasemso.org/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89B7E0D3-2E20-4437-9B48-83A259F6A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325117"/>
            <a:ext cx="4248472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https://one.nhtsa.gov/Driving-Safety/Office-of-Emergency-Medical-Services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0F786781-B3E3-44FE-B41C-506816843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596" y="5541125"/>
            <a:ext cx="51845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https://firstrespondersfoundation.org/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3A6706C-D9B8-4523-885A-96C4E1DC0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05064"/>
            <a:ext cx="4391856" cy="1019270"/>
          </a:xfrm>
          <a:prstGeom prst="rect">
            <a:avLst/>
          </a:prstGeom>
        </p:spPr>
      </p:pic>
      <p:pic>
        <p:nvPicPr>
          <p:cNvPr id="19" name="Picture 18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3E90B207-C262-449F-B42A-2A9E7E9EBE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4" y="2276872"/>
            <a:ext cx="3873500" cy="1257300"/>
          </a:xfrm>
          <a:prstGeom prst="rect">
            <a:avLst/>
          </a:prstGeom>
        </p:spPr>
      </p:pic>
      <p:pic>
        <p:nvPicPr>
          <p:cNvPr id="21" name="Picture 20" descr="A picture containing text, outdoor, sign, clipart&#10;&#10;Description automatically generated">
            <a:extLst>
              <a:ext uri="{FF2B5EF4-FFF2-40B4-BE49-F238E27FC236}">
                <a16:creationId xmlns:a16="http://schemas.microsoft.com/office/drawing/2014/main" id="{41A1ABD7-6BFE-4B88-B8A7-BF9FF91CC7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4" y="5273416"/>
            <a:ext cx="1057275" cy="1190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10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F5D3254-1684-4315-A923-1CFF491F1F71}"/>
              </a:ext>
            </a:extLst>
          </p:cNvPr>
          <p:cNvSpPr>
            <a:spLocks/>
          </p:cNvSpPr>
          <p:nvPr/>
        </p:nvSpPr>
        <p:spPr bwMode="auto">
          <a:xfrm>
            <a:off x="186929" y="539175"/>
            <a:ext cx="8948104" cy="107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EMERGENCIAS MÉDICAS:</a:t>
            </a:r>
          </a:p>
          <a:p>
            <a:pPr algn="ctr">
              <a:lnSpc>
                <a:spcPct val="13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MÉDICOS ESPECIALIZADOS - SALAS DE EMERGENCIA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7D54A3-14B3-4516-9350-F99B60308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8" y="1844824"/>
            <a:ext cx="1038225" cy="1228725"/>
          </a:xfrm>
          <a:prstGeom prst="rect">
            <a:avLst/>
          </a:prstGeom>
        </p:spPr>
      </p:pic>
      <p:sp>
        <p:nvSpPr>
          <p:cNvPr id="15" name="Text Box 5">
            <a:extLst>
              <a:ext uri="{FF2B5EF4-FFF2-40B4-BE49-F238E27FC236}">
                <a16:creationId xmlns:a16="http://schemas.microsoft.com/office/drawing/2014/main" id="{A101428E-20C5-4EA9-A8BA-91DF8C0AB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030" y="2233483"/>
            <a:ext cx="324104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https://naemsp.org/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4E44DF4-8C3C-4E84-869C-982C976709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37" y="3504282"/>
            <a:ext cx="2037535" cy="713220"/>
          </a:xfrm>
          <a:prstGeom prst="rect">
            <a:avLst/>
          </a:prstGeom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id="{EEB6B73B-077E-4633-8E05-9F533A873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3620830"/>
            <a:ext cx="352839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https://www.saem.org/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89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81D25DC9-82D4-4683-81A6-16DA76DDE1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13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EDA1BD3-59B5-4295-AEDF-384F5E04CD55}"/>
              </a:ext>
            </a:extLst>
          </p:cNvPr>
          <p:cNvSpPr>
            <a:spLocks/>
          </p:cNvSpPr>
          <p:nvPr/>
        </p:nvSpPr>
        <p:spPr bwMode="auto">
          <a:xfrm>
            <a:off x="0" y="764704"/>
            <a:ext cx="903649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GUIAS, ESTANDARES, POSTURAS Y OPINIONES: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MEDICINA DEPORTIVA</a:t>
            </a:r>
          </a:p>
        </p:txBody>
      </p:sp>
      <p:sp>
        <p:nvSpPr>
          <p:cNvPr id="7" name="WordArt 6">
            <a:extLst>
              <a:ext uri="{FF2B5EF4-FFF2-40B4-BE49-F238E27FC236}">
                <a16:creationId xmlns:a16="http://schemas.microsoft.com/office/drawing/2014/main" id="{00711DB8-D134-4A81-BCCE-EB926E57F8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71700" y="1628800"/>
            <a:ext cx="5400600" cy="43204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REFERENCIAS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2B4AC333-92DE-48AC-887C-48F988B24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776" y="4903466"/>
            <a:ext cx="8227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May et al (2014).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Pediadric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sports specific return to play guidelines following concussion. </a:t>
            </a:r>
            <a:r>
              <a:rPr lang="en-U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The International Journal of Sports Physical Therapy, 9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(2), 242-255.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Recuperado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000" b="1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https://www.ncbi.nlm.nih.gov/pmc/articles/PMC4004129/pdf/ijspt-04-242.pdf</a:t>
            </a:r>
            <a:endParaRPr lang="en-U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84B9A1FB-8615-42B8-9CC0-C14FCF633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776" y="2204864"/>
            <a:ext cx="8496944" cy="2538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American Heart 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[AHA], &amp; American 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College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Medicine [ACSM] (1998). AHA/ACSM 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oint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tatement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ecommendations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ardiovascular screening, 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taffing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mergency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olicies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ealth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/fitness 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acilities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Medicine &amp; </a:t>
            </a:r>
            <a:r>
              <a:rPr lang="es-ES" altLang="es-PR" sz="20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s-E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altLang="es-PR" sz="20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es-E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s-ES" altLang="es-PR" sz="20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es-E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, 30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(6), 1009-1018. Recuperado de </a:t>
            </a:r>
            <a:r>
              <a:rPr lang="es-ES" altLang="es-PR" sz="2000" b="1" i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http://journals.lww.com/acsm-msse/Fulltext/1998/06000/AHA_ACSM_Joint_Position_Statement__Recommendations.34.aspx</a:t>
            </a:r>
            <a:endParaRPr lang="es-E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252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>
            <a:extLst>
              <a:ext uri="{FF2B5EF4-FFF2-40B4-BE49-F238E27FC236}">
                <a16:creationId xmlns:a16="http://schemas.microsoft.com/office/drawing/2014/main" id="{2B4AC333-92DE-48AC-887C-48F988B24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980728"/>
            <a:ext cx="8496944" cy="260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Schinke et al., (2021). International society of sport psychology position stand: Mental health through occupational health and safety in high performance sport. </a:t>
            </a:r>
            <a:r>
              <a:rPr lang="en-U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International Journal of Sport and Exercise Psychology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. https://doi.org/10.1080/1612197X.2021.1992857.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Recuperado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000" b="1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https://www.issponline.org/images/isspdata/position_stands/mental_health_through_occupational_-health_and_-safety_in_high_performance_sport.pdf</a:t>
            </a:r>
            <a:endParaRPr lang="en-U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648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LC_10K_Llegada_PPT_02">
            <a:extLst>
              <a:ext uri="{FF2B5EF4-FFF2-40B4-BE49-F238E27FC236}">
                <a16:creationId xmlns:a16="http://schemas.microsoft.com/office/drawing/2014/main" id="{0F680CD8-E0B4-4BF4-9F37-28DB860FE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9144000" cy="693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4C7BB8B-315F-4004-BABE-0A64CE65EFBB}"/>
              </a:ext>
            </a:extLst>
          </p:cNvPr>
          <p:cNvSpPr>
            <a:spLocks/>
          </p:cNvSpPr>
          <p:nvPr/>
        </p:nvSpPr>
        <p:spPr bwMode="auto">
          <a:xfrm>
            <a:off x="1258888" y="3284538"/>
            <a:ext cx="76676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GRACIAS</a:t>
            </a:r>
            <a:endParaRPr lang="es-PR" altLang="es-PR" sz="8100" i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C51F14-744E-420D-B33C-43E1681F85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268" y="-171400"/>
            <a:ext cx="11107452" cy="703537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C4473E-BB79-460D-BFD4-0E1E09D19913}"/>
              </a:ext>
            </a:extLst>
          </p:cNvPr>
          <p:cNvSpPr>
            <a:spLocks/>
          </p:cNvSpPr>
          <p:nvPr/>
        </p:nvSpPr>
        <p:spPr bwMode="auto">
          <a:xfrm>
            <a:off x="-91225" y="2636912"/>
            <a:ext cx="9540551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¿PREGUNTAS?</a:t>
            </a:r>
            <a:endParaRPr lang="es-PR" altLang="es-PR" sz="8100" i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323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Correo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electrónico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6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Dirección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Teléfono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8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Página</a:t>
            </a:r>
            <a:r>
              <a:rPr lang="en-US" altLang="es-PR" sz="2800" b="1" dirty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0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b="1" i="1" dirty="0">
                <a:latin typeface="Calibri" panose="020F0502020204030204" pitchFamily="34" charset="0"/>
              </a:rPr>
              <a:t>Universidad </a:t>
            </a:r>
            <a:r>
              <a:rPr lang="en-US" altLang="es-PR" sz="2800" b="1" i="1" dirty="0" err="1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>
                <a:latin typeface="Calibri" panose="020F0502020204030204" pitchFamily="34" charset="0"/>
              </a:rPr>
              <a:t>Recinto</a:t>
            </a:r>
            <a:r>
              <a:rPr lang="en-US" altLang="es-PR" sz="2800" i="1" dirty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latin typeface="Calibri" panose="020F0502020204030204" pitchFamily="34" charset="0"/>
              </a:rPr>
              <a:t>Metropolitano</a:t>
            </a:r>
            <a:endParaRPr lang="en-US" altLang="es-PR" sz="28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5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832431A-C7A4-4A8C-9E50-6F83C2187C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560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sabled man playing basketball">
            <a:extLst>
              <a:ext uri="{FF2B5EF4-FFF2-40B4-BE49-F238E27FC236}">
                <a16:creationId xmlns:a16="http://schemas.microsoft.com/office/drawing/2014/main" id="{8D122713-F6A3-4EC1-99CF-0EB9C0965F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3" r="28374"/>
          <a:stretch/>
        </p:blipFill>
        <p:spPr>
          <a:xfrm>
            <a:off x="2441744" y="498319"/>
            <a:ext cx="2562304" cy="609903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7EC49E81-DDA7-4E07-9986-79023F251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554" y="836712"/>
            <a:ext cx="43149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300"/>
              </a:lnSpc>
            </a:pPr>
            <a:r>
              <a:rPr lang="en-US" altLang="es-PR" sz="4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MOVIMIENTO</a:t>
            </a:r>
          </a:p>
          <a:p>
            <a:pPr eaLnBrk="0" hangingPunct="0">
              <a:lnSpc>
                <a:spcPts val="4300"/>
              </a:lnSpc>
            </a:pPr>
            <a:r>
              <a:rPr lang="en-US" altLang="es-PR" sz="4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HUMANO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67728C4B-A168-4C8A-87B9-D0981F685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032" y="1988839"/>
            <a:ext cx="4208464" cy="453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Cualquier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cambio</a:t>
            </a:r>
            <a:r>
              <a:rPr lang="en-U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posición</a:t>
            </a:r>
            <a:r>
              <a:rPr lang="en-US" altLang="es-PR" b="1" dirty="0">
                <a:latin typeface="Arial" charset="0"/>
                <a:cs typeface="Arial" charset="0"/>
              </a:rPr>
              <a:t> del </a:t>
            </a:r>
            <a:r>
              <a:rPr lang="en-US" altLang="es-PR" b="1" dirty="0" err="1">
                <a:latin typeface="Arial" charset="0"/>
                <a:cs typeface="Arial" charset="0"/>
              </a:rPr>
              <a:t>cuerpo</a:t>
            </a:r>
            <a:r>
              <a:rPr lang="en-US" altLang="es-PR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como</a:t>
            </a:r>
            <a:r>
              <a:rPr lang="en-US" altLang="es-PR" b="1" dirty="0">
                <a:latin typeface="Arial" charset="0"/>
                <a:cs typeface="Arial" charset="0"/>
              </a:rPr>
              <a:t> un </a:t>
            </a:r>
            <a:r>
              <a:rPr lang="en-US" altLang="es-PR" b="1" dirty="0" err="1">
                <a:latin typeface="Arial" charset="0"/>
                <a:cs typeface="Arial" charset="0"/>
              </a:rPr>
              <a:t>todo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>
                <a:latin typeface="Arial" charset="0"/>
                <a:cs typeface="Arial" charset="0"/>
              </a:rPr>
              <a:t>o de sus </a:t>
            </a:r>
            <a:r>
              <a:rPr lang="en-US" altLang="es-PR" b="1" dirty="0" err="1">
                <a:latin typeface="Arial" charset="0"/>
                <a:cs typeface="Arial" charset="0"/>
              </a:rPr>
              <a:t>segmentos</a:t>
            </a:r>
            <a:r>
              <a:rPr lang="en-US" altLang="es-PR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relativo</a:t>
            </a:r>
            <a:r>
              <a:rPr lang="en-US" altLang="es-PR" b="1" dirty="0">
                <a:latin typeface="Arial" charset="0"/>
                <a:cs typeface="Arial" charset="0"/>
              </a:rPr>
              <a:t> a un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marco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referencia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en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el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ambiente</a:t>
            </a:r>
            <a:r>
              <a:rPr lang="en-US" altLang="es-PR" b="1" dirty="0">
                <a:latin typeface="Arial" charset="0"/>
                <a:cs typeface="Arial" charset="0"/>
              </a:rPr>
              <a:t> o a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>
                <a:latin typeface="Arial" charset="0"/>
                <a:cs typeface="Arial" charset="0"/>
              </a:rPr>
              <a:t>las </a:t>
            </a:r>
            <a:r>
              <a:rPr lang="en-US" altLang="es-PR" b="1" dirty="0" err="1">
                <a:latin typeface="Arial" charset="0"/>
                <a:cs typeface="Arial" charset="0"/>
              </a:rPr>
              <a:t>partes</a:t>
            </a:r>
            <a:r>
              <a:rPr lang="en-US" altLang="es-PR" b="1" dirty="0">
                <a:latin typeface="Arial" charset="0"/>
                <a:cs typeface="Arial" charset="0"/>
              </a:rPr>
              <a:t> del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organismo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humano</a:t>
            </a:r>
            <a:endParaRPr lang="en-US" altLang="es-PR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FF1344BA-A861-4985-8547-98D4FD39B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87" y="457200"/>
            <a:ext cx="2562305" cy="621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6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Adaptado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de: “Introduction to Kinesiology”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D. V. Knudson y S. J. Hoffman, 2018.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S. J. Hoffman &amp; D. V. Knudson (Eds.), 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</a:rPr>
              <a:t>Introduction to kinesiology: Studying physical activity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(5ta ed., pp. 19-48). Champaign, IL: Human Kinetics. Copyright 2018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Duane V. Knudson; 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</a:rPr>
              <a:t>Biomechanical Basis of Human Movement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,. 4ta ed.; (pp. 4, 6),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J. </a:t>
            </a:r>
            <a:r>
              <a:rPr lang="de-DE" altLang="es-PR" sz="1600" dirty="0">
                <a:latin typeface="Times New Roman" pitchFamily="18" charset="0"/>
                <a:cs typeface="Times New Roman" pitchFamily="18" charset="0"/>
              </a:rPr>
              <a:t>Hamill, K. M. Knutzen, &amp; T. R. Derrick, 2015, 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Philadelphia, PA: Lippincott Williams &amp; Wilkins, a Wolters Kluwer business.</a:t>
            </a:r>
            <a:r>
              <a:rPr lang="de-DE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Copyright 2015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Cengage Learning. Copyright 2015,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Lippincott Williams &amp; Wilkins, a Wolters Kluwer business.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154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A538B5C0-BB78-4417-B0ED-4AD45CACC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8" y="5755418"/>
            <a:ext cx="9036496" cy="76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500" b="1" i="1" dirty="0">
                <a:latin typeface="Times New Roman" pitchFamily="18" charset="0"/>
              </a:rPr>
              <a:t>NOTA</a:t>
            </a:r>
            <a:r>
              <a:rPr lang="es-ES" altLang="es-PR" sz="1500" b="1" dirty="0">
                <a:latin typeface="Times New Roman" pitchFamily="18" charset="0"/>
              </a:rPr>
              <a:t>.</a:t>
            </a:r>
            <a:r>
              <a:rPr lang="es-ES" altLang="es-PR" sz="1500" dirty="0">
                <a:latin typeface="Times New Roman" pitchFamily="18" charset="0"/>
              </a:rPr>
              <a:t> </a:t>
            </a:r>
            <a:r>
              <a:rPr lang="en-US" altLang="es-PR" sz="1500" dirty="0" err="1">
                <a:latin typeface="Times New Roman" pitchFamily="18" charset="0"/>
              </a:rPr>
              <a:t>Tomado</a:t>
            </a:r>
            <a:r>
              <a:rPr lang="en-US" altLang="es-PR" sz="1500" dirty="0">
                <a:latin typeface="Times New Roman" pitchFamily="18" charset="0"/>
              </a:rPr>
              <a:t> de: "Physical Activity, Exercise, and Physical Fitness: Definitions and Distinctions for Health-Related Research", </a:t>
            </a:r>
            <a:r>
              <a:rPr lang="en-US" altLang="es-PR" sz="1500" dirty="0" err="1">
                <a:latin typeface="Times New Roman" pitchFamily="18" charset="0"/>
              </a:rPr>
              <a:t>por</a:t>
            </a:r>
            <a:r>
              <a:rPr lang="en-US" altLang="es-PR" sz="1500" dirty="0">
                <a:latin typeface="Times New Roman" pitchFamily="18" charset="0"/>
              </a:rPr>
              <a:t>: C. J. Caspersen, K. E. Powell, y G. M. Christensen, 1985, </a:t>
            </a:r>
            <a:r>
              <a:rPr lang="en-US" altLang="es-PR" sz="1500" b="1" i="1" dirty="0">
                <a:latin typeface="Times New Roman" pitchFamily="18" charset="0"/>
              </a:rPr>
              <a:t>Public Health Reports, 100</a:t>
            </a:r>
            <a:r>
              <a:rPr lang="en-US" altLang="es-PR" sz="1500" dirty="0">
                <a:latin typeface="Times New Roman" pitchFamily="18" charset="0"/>
              </a:rPr>
              <a:t>(2), p. 126. </a:t>
            </a:r>
            <a:r>
              <a:rPr lang="en-US" altLang="es-PR" sz="1500" dirty="0" err="1">
                <a:latin typeface="Times New Roman" pitchFamily="18" charset="0"/>
              </a:rPr>
              <a:t>Recuperado</a:t>
            </a:r>
            <a:r>
              <a:rPr lang="en-US" altLang="es-PR" sz="1500" dirty="0">
                <a:latin typeface="Times New Roman" pitchFamily="18" charset="0"/>
              </a:rPr>
              <a:t> de </a:t>
            </a:r>
            <a:r>
              <a:rPr lang="en-US" altLang="es-PR" sz="1500" b="1" i="1" dirty="0">
                <a:latin typeface="Times New Roman" pitchFamily="18" charset="0"/>
                <a:hlinkClick r:id="rId5"/>
              </a:rPr>
              <a:t>https://www.ncbi.nlm.nih.gov/pmc/articles/PMC1424733/pdf/pubhealthrep00100-0016.pdf</a:t>
            </a:r>
            <a:endParaRPr lang="en-US" altLang="es-PR" sz="1500" b="1" i="1" dirty="0">
              <a:latin typeface="Times New Roman" pitchFamily="18" charset="0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E2E4AC70-02CD-414A-80A1-D525B55CE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979" y="764704"/>
            <a:ext cx="4314950" cy="129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600"/>
              </a:lnSpc>
            </a:pPr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ACTIVIDAD FÍSICA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50A63DFB-8BAF-4962-B77E-AAE0C0C57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984" y="2060848"/>
            <a:ext cx="453650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Cualquier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movimiento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humano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producido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por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los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músculos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esqueléticos</a:t>
            </a:r>
            <a:r>
              <a:rPr lang="en-US" altLang="es-PR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b="1" dirty="0">
                <a:latin typeface="Arial" charset="0"/>
                <a:cs typeface="Arial" charset="0"/>
              </a:rPr>
              <a:t>lo </a:t>
            </a:r>
            <a:r>
              <a:rPr lang="en-US" altLang="es-PR" b="1" dirty="0" err="1">
                <a:latin typeface="Arial" charset="0"/>
                <a:cs typeface="Arial" charset="0"/>
              </a:rPr>
              <a:t>cual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resulta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en</a:t>
            </a:r>
            <a:r>
              <a:rPr lang="en-US" altLang="es-PR" b="1" dirty="0">
                <a:latin typeface="Arial" charset="0"/>
                <a:cs typeface="Arial" charset="0"/>
              </a:rPr>
              <a:t> un</a:t>
            </a: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gasto</a:t>
            </a:r>
            <a:r>
              <a:rPr lang="en-U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energético</a:t>
            </a:r>
            <a:endParaRPr lang="en-US" altLang="es-PR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 descr="Child wearing mask">
            <a:extLst>
              <a:ext uri="{FF2B5EF4-FFF2-40B4-BE49-F238E27FC236}">
                <a16:creationId xmlns:a16="http://schemas.microsoft.com/office/drawing/2014/main" id="{C647FB0B-D079-4C96-8F7F-C2093A4574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r="40062" b="5489"/>
          <a:stretch/>
        </p:blipFill>
        <p:spPr>
          <a:xfrm>
            <a:off x="233473" y="620688"/>
            <a:ext cx="4256953" cy="526408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194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EA44B6B3-E7D9-4606-834C-305983B9C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8" y="5755418"/>
            <a:ext cx="9036496" cy="76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500" b="1" i="1" dirty="0">
                <a:latin typeface="Times New Roman" pitchFamily="18" charset="0"/>
              </a:rPr>
              <a:t>NOTA</a:t>
            </a:r>
            <a:r>
              <a:rPr lang="es-ES" altLang="es-PR" sz="1500" b="1" dirty="0">
                <a:latin typeface="Times New Roman" pitchFamily="18" charset="0"/>
              </a:rPr>
              <a:t>.</a:t>
            </a:r>
            <a:r>
              <a:rPr lang="es-ES" altLang="es-PR" sz="1500" dirty="0">
                <a:latin typeface="Times New Roman" pitchFamily="18" charset="0"/>
              </a:rPr>
              <a:t> </a:t>
            </a:r>
            <a:r>
              <a:rPr lang="en-US" altLang="es-PR" sz="1500" dirty="0" err="1">
                <a:latin typeface="Times New Roman" pitchFamily="18" charset="0"/>
              </a:rPr>
              <a:t>Adaptado</a:t>
            </a:r>
            <a:r>
              <a:rPr lang="en-US" altLang="es-PR" sz="1500" dirty="0">
                <a:latin typeface="Times New Roman" pitchFamily="18" charset="0"/>
              </a:rPr>
              <a:t> de: "Physical Activity, Exercise, and Physical Fitness: Definitions and Distinctions for Health-Related Research", </a:t>
            </a:r>
            <a:r>
              <a:rPr lang="en-US" altLang="es-PR" sz="1500" dirty="0" err="1">
                <a:latin typeface="Times New Roman" pitchFamily="18" charset="0"/>
              </a:rPr>
              <a:t>por</a:t>
            </a:r>
            <a:r>
              <a:rPr lang="en-US" altLang="es-PR" sz="1500" dirty="0">
                <a:latin typeface="Times New Roman" pitchFamily="18" charset="0"/>
              </a:rPr>
              <a:t>: C. J. Caspersen, K. E. Powell, y G. M. Christensen, 1985, </a:t>
            </a:r>
            <a:r>
              <a:rPr lang="en-US" altLang="es-PR" sz="1500" b="1" i="1" dirty="0">
                <a:latin typeface="Times New Roman" pitchFamily="18" charset="0"/>
              </a:rPr>
              <a:t>Public Health Reports, 100</a:t>
            </a:r>
            <a:r>
              <a:rPr lang="en-US" altLang="es-PR" sz="1500" dirty="0">
                <a:latin typeface="Times New Roman" pitchFamily="18" charset="0"/>
              </a:rPr>
              <a:t>(2), p. 126. </a:t>
            </a:r>
            <a:r>
              <a:rPr lang="en-US" altLang="es-PR" sz="1500" dirty="0" err="1">
                <a:latin typeface="Times New Roman" pitchFamily="18" charset="0"/>
              </a:rPr>
              <a:t>Recuperado</a:t>
            </a:r>
            <a:r>
              <a:rPr lang="en-US" altLang="es-PR" sz="1500" dirty="0">
                <a:latin typeface="Times New Roman" pitchFamily="18" charset="0"/>
              </a:rPr>
              <a:t> de </a:t>
            </a:r>
            <a:r>
              <a:rPr lang="en-US" altLang="es-PR" sz="1500" b="1" i="1" dirty="0">
                <a:latin typeface="Times New Roman" pitchFamily="18" charset="0"/>
                <a:hlinkClick r:id="rId5"/>
              </a:rPr>
              <a:t>https://www.ncbi.nlm.nih.gov/pmc/articles/PMC1424733/pdf/pubhealthrep00100-0016.pdf</a:t>
            </a:r>
            <a:endParaRPr lang="en-US" altLang="es-PR" sz="1500" b="1" i="1" dirty="0">
              <a:latin typeface="Times New Roman" pitchFamily="18" charset="0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3994C361-3E0F-4F57-AC52-81D937C4F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1546" y="764704"/>
            <a:ext cx="431495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600"/>
              </a:lnSpc>
            </a:pPr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EJERCICIO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DB1C9CD7-BED1-444B-89E7-38BEC17E4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559" y="1340768"/>
            <a:ext cx="417646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>
                <a:latin typeface="Arial" charset="0"/>
                <a:cs typeface="Arial" charset="0"/>
              </a:rPr>
              <a:t>Una </a:t>
            </a:r>
            <a:r>
              <a:rPr lang="en-US" altLang="es-PR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forma</a:t>
            </a:r>
            <a:r>
              <a:rPr lang="en-US" altLang="es-PR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actividad</a:t>
            </a:r>
            <a:r>
              <a:rPr lang="en-U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física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previamente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planificada</a:t>
            </a:r>
            <a:r>
              <a:rPr lang="en-US" altLang="es-PR" b="1" dirty="0">
                <a:latin typeface="Arial" charset="0"/>
                <a:cs typeface="Arial" charset="0"/>
              </a:rPr>
              <a:t>, con </a:t>
            </a:r>
            <a:r>
              <a:rPr lang="en-US" altLang="es-PR" b="1" dirty="0" err="1">
                <a:latin typeface="Arial" charset="0"/>
                <a:cs typeface="Arial" charset="0"/>
              </a:rPr>
              <a:t>una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estructura</a:t>
            </a:r>
            <a:r>
              <a:rPr lang="en-US" altLang="es-PR" b="1" dirty="0">
                <a:latin typeface="Arial" charset="0"/>
                <a:cs typeface="Arial" charset="0"/>
              </a:rPr>
              <a:t> y de </a:t>
            </a:r>
            <a:r>
              <a:rPr lang="en-US" altLang="es-PR" b="1" dirty="0" err="1">
                <a:latin typeface="Arial" charset="0"/>
                <a:cs typeface="Arial" charset="0"/>
              </a:rPr>
              <a:t>tipo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repetitivo</a:t>
            </a:r>
            <a:r>
              <a:rPr lang="en-US" altLang="es-PR" b="1" dirty="0">
                <a:latin typeface="Arial" charset="0"/>
                <a:cs typeface="Arial" charset="0"/>
              </a:rPr>
              <a:t>, </a:t>
            </a:r>
            <a:r>
              <a:rPr lang="en-US" altLang="es-PR" b="1" dirty="0" err="1">
                <a:latin typeface="Arial" charset="0"/>
                <a:cs typeface="Arial" charset="0"/>
              </a:rPr>
              <a:t>dirigido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hacia</a:t>
            </a:r>
            <a:r>
              <a:rPr lang="en-US" altLang="es-PR" b="1" dirty="0">
                <a:latin typeface="Arial" charset="0"/>
                <a:cs typeface="Arial" charset="0"/>
              </a:rPr>
              <a:t>  </a:t>
            </a:r>
            <a:r>
              <a:rPr lang="en-US" altLang="es-PR" b="1" dirty="0" err="1">
                <a:latin typeface="Arial" charset="0"/>
                <a:cs typeface="Arial" charset="0"/>
              </a:rPr>
              <a:t>el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mejoramiento</a:t>
            </a:r>
            <a:r>
              <a:rPr lang="en-US" altLang="es-PR" b="1" dirty="0">
                <a:latin typeface="Arial" charset="0"/>
                <a:cs typeface="Arial" charset="0"/>
              </a:rPr>
              <a:t> de la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aptitud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física</a:t>
            </a:r>
            <a:endParaRPr lang="en-US" altLang="es-PR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 descr="Woman jogging in park">
            <a:extLst>
              <a:ext uri="{FF2B5EF4-FFF2-40B4-BE49-F238E27FC236}">
                <a16:creationId xmlns:a16="http://schemas.microsoft.com/office/drawing/2014/main" id="{FA527604-A552-4AE7-9767-878E13BE91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r="36731"/>
          <a:stretch/>
        </p:blipFill>
        <p:spPr>
          <a:xfrm>
            <a:off x="72008" y="476672"/>
            <a:ext cx="4708551" cy="5544616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810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">
            <a:extLst>
              <a:ext uri="{FF2B5EF4-FFF2-40B4-BE49-F238E27FC236}">
                <a16:creationId xmlns:a16="http://schemas.microsoft.com/office/drawing/2014/main" id="{9ECAE888-849F-4051-B179-DDA68B23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4" y="5471370"/>
            <a:ext cx="795728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Prácticas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deseables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Beneficios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28" name="Picture 3" descr="PntBlue1">
            <a:extLst>
              <a:ext uri="{FF2B5EF4-FFF2-40B4-BE49-F238E27FC236}">
                <a16:creationId xmlns:a16="http://schemas.microsoft.com/office/drawing/2014/main" id="{95F11FD4-53FD-4940-8B86-3789F7E7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547137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20AC55BB-844F-404F-8917-4B27F02F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2621040"/>
            <a:ext cx="432362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Acceso a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E39DEEE1-B7EE-4048-944C-5AC9E2466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5778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>
            <a:extLst>
              <a:ext uri="{FF2B5EF4-FFF2-40B4-BE49-F238E27FC236}">
                <a16:creationId xmlns:a16="http://schemas.microsoft.com/office/drawing/2014/main" id="{F581A8F2-00CF-44BB-AC8B-7A132102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3171730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Agradecimientos: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Programa Tecnología Deportiva</a:t>
            </a:r>
          </a:p>
        </p:txBody>
      </p:sp>
      <p:pic>
        <p:nvPicPr>
          <p:cNvPr id="32" name="Picture 10" descr="PntBlue1">
            <a:extLst>
              <a:ext uri="{FF2B5EF4-FFF2-40B4-BE49-F238E27FC236}">
                <a16:creationId xmlns:a16="http://schemas.microsoft.com/office/drawing/2014/main" id="{6311479C-F428-4913-B3D4-2B0734313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1539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1">
            <a:extLst>
              <a:ext uri="{FF2B5EF4-FFF2-40B4-BE49-F238E27FC236}">
                <a16:creationId xmlns:a16="http://schemas.microsoft.com/office/drawing/2014/main" id="{131D612D-BFDD-4990-90EE-234DCD207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3763684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Propósito y objetivos de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34" name="Picture 12" descr="PntBlue1">
            <a:extLst>
              <a:ext uri="{FF2B5EF4-FFF2-40B4-BE49-F238E27FC236}">
                <a16:creationId xmlns:a16="http://schemas.microsoft.com/office/drawing/2014/main" id="{F5EE4361-EAD4-4B41-B448-5C3BA766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72998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">
            <a:extLst>
              <a:ext uri="{FF2B5EF4-FFF2-40B4-BE49-F238E27FC236}">
                <a16:creationId xmlns:a16="http://schemas.microsoft.com/office/drawing/2014/main" id="{7C2BF428-85DC-4ABB-BF7A-1AAB13441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8" y="4895306"/>
            <a:ext cx="821296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Guías</a:t>
            </a:r>
            <a:r>
              <a:rPr lang="en-US" altLang="es-PR" sz="2600" b="1" dirty="0">
                <a:latin typeface="Arial" charset="0"/>
              </a:rPr>
              <a:t>, </a:t>
            </a:r>
            <a:r>
              <a:rPr lang="en-US" altLang="es-PR" sz="2600" b="1" dirty="0" err="1">
                <a:latin typeface="Arial" charset="0"/>
              </a:rPr>
              <a:t>Estándares</a:t>
            </a:r>
            <a:r>
              <a:rPr lang="en-US" altLang="es-PR" sz="2600" b="1" dirty="0">
                <a:latin typeface="Arial" charset="0"/>
              </a:rPr>
              <a:t>, </a:t>
            </a:r>
            <a:r>
              <a:rPr lang="en-US" altLang="es-PR" sz="2600" b="1" dirty="0" err="1">
                <a:latin typeface="Arial" charset="0"/>
              </a:rPr>
              <a:t>Posturas</a:t>
            </a:r>
            <a:r>
              <a:rPr lang="en-US" altLang="es-PR" sz="2600" b="1" dirty="0">
                <a:latin typeface="Arial" charset="0"/>
              </a:rPr>
              <a:t> y </a:t>
            </a:r>
            <a:r>
              <a:rPr lang="en-US" altLang="es-PR" sz="2600" b="1" dirty="0" err="1">
                <a:latin typeface="Arial" charset="0"/>
              </a:rPr>
              <a:t>Opiniones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Expertos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8" name="Picture 3" descr="PntBlue1">
            <a:extLst>
              <a:ext uri="{FF2B5EF4-FFF2-40B4-BE49-F238E27FC236}">
                <a16:creationId xmlns:a16="http://schemas.microsoft.com/office/drawing/2014/main" id="{E2BB04C6-B303-42D9-B14F-3694DEFA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489530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11">
            <a:extLst>
              <a:ext uri="{FF2B5EF4-FFF2-40B4-BE49-F238E27FC236}">
                <a16:creationId xmlns:a16="http://schemas.microsoft.com/office/drawing/2014/main" id="{90194B36-7A64-49E7-898D-CEB1EC44D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6081134"/>
            <a:ext cx="8140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Alcance de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en-US" altLang="es-PR" sz="2600" b="1">
                <a:latin typeface="Arial" charset="0"/>
              </a:rPr>
              <a:t>á</a:t>
            </a:r>
            <a:r>
              <a:rPr lang="es-PR" altLang="es-PR" sz="2600" b="1" i="1">
                <a:latin typeface="Arial" panose="020B0604020202020204" pitchFamily="34" charset="0"/>
                <a:cs typeface="Arial" panose="020B0604020202020204" pitchFamily="34" charset="0"/>
              </a:rPr>
              <a:t>ctica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12" descr="PntBlue1">
            <a:extLst>
              <a:ext uri="{FF2B5EF4-FFF2-40B4-BE49-F238E27FC236}">
                <a16:creationId xmlns:a16="http://schemas.microsoft.com/office/drawing/2014/main" id="{5CC44D52-E011-40EE-B9BF-822A43FD4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604743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9790C15A-C1A7-4A4D-9F9D-0CC69BC6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2015569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Declaraciones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Financieras</a:t>
            </a:r>
            <a:r>
              <a:rPr lang="en-US" altLang="es-PR" sz="2600" b="1" i="1" dirty="0">
                <a:latin typeface="Arial" charset="0"/>
              </a:rPr>
              <a:t> y </a:t>
            </a:r>
            <a:r>
              <a:rPr lang="en-US" altLang="es-PR" sz="2600" b="1" i="1" dirty="0" err="1">
                <a:latin typeface="Arial" charset="0"/>
              </a:rPr>
              <a:t>conflicto</a:t>
            </a:r>
            <a:r>
              <a:rPr lang="en-US" altLang="es-PR" sz="2600" b="1" i="1" dirty="0">
                <a:latin typeface="Arial" charset="0"/>
              </a:rPr>
              <a:t> de </a:t>
            </a:r>
            <a:r>
              <a:rPr lang="en-US" altLang="es-PR" sz="2600" b="1" i="1" dirty="0" err="1">
                <a:latin typeface="Arial" charset="0"/>
              </a:rPr>
              <a:t>intereses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2" name="Picture 5" descr="PntBlue1">
            <a:extLst>
              <a:ext uri="{FF2B5EF4-FFF2-40B4-BE49-F238E27FC236}">
                <a16:creationId xmlns:a16="http://schemas.microsoft.com/office/drawing/2014/main" id="{94220AC8-C79E-4D10-BD2A-C5C4ABA6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197238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in a blue shirt&#10;&#10;Description automatically generated with low confidence">
            <a:extLst>
              <a:ext uri="{FF2B5EF4-FFF2-40B4-BE49-F238E27FC236}">
                <a16:creationId xmlns:a16="http://schemas.microsoft.com/office/drawing/2014/main" id="{EDA078B2-5CEC-4D94-B04B-712597CA99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2038803" cy="135920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36C0FE7-6AE1-4269-BA43-69CF72A961BE}"/>
              </a:ext>
            </a:extLst>
          </p:cNvPr>
          <p:cNvSpPr>
            <a:spLocks/>
          </p:cNvSpPr>
          <p:nvPr/>
        </p:nvSpPr>
        <p:spPr bwMode="auto">
          <a:xfrm>
            <a:off x="2182417" y="704274"/>
            <a:ext cx="6782071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BOSQUEJO:</a:t>
            </a:r>
            <a:r>
              <a:rPr lang="es-PR" altLang="es-PR" sz="45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Parte 1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F45BC57E-9F6D-4F46-80E0-010C31F39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338869"/>
            <a:ext cx="812814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Palabras claves: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Definiciones</a:t>
            </a:r>
          </a:p>
        </p:txBody>
      </p:sp>
      <p:pic>
        <p:nvPicPr>
          <p:cNvPr id="23" name="Picture 10" descr="PntBlue1">
            <a:extLst>
              <a:ext uri="{FF2B5EF4-FFF2-40B4-BE49-F238E27FC236}">
                <a16:creationId xmlns:a16="http://schemas.microsoft.com/office/drawing/2014/main" id="{558ABCD2-2C29-478A-8769-5B88064B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2105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93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7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46F3760-5EC3-446C-806E-F3BF89FDFF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069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Box 9">
            <a:extLst>
              <a:ext uri="{FF2B5EF4-FFF2-40B4-BE49-F238E27FC236}">
                <a16:creationId xmlns:a16="http://schemas.microsoft.com/office/drawing/2014/main" id="{8298521B-D46C-4D2A-93FC-758C2C8CF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4257323"/>
            <a:ext cx="776810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Estándares (</a:t>
            </a:r>
            <a:r>
              <a:rPr lang="es-ES" altLang="es-PR" sz="2600" b="1" i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10" descr="PntBlue1">
            <a:extLst>
              <a:ext uri="{FF2B5EF4-FFF2-40B4-BE49-F238E27FC236}">
                <a16:creationId xmlns:a16="http://schemas.microsoft.com/office/drawing/2014/main" id="{D0237F03-D468-4A26-BB66-F7C056341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395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Box 9">
            <a:extLst>
              <a:ext uri="{FF2B5EF4-FFF2-40B4-BE49-F238E27FC236}">
                <a16:creationId xmlns:a16="http://schemas.microsoft.com/office/drawing/2014/main" id="{F0D9C37B-66DE-44E4-83CF-160B49B90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3664651"/>
            <a:ext cx="776810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Guías (</a:t>
            </a:r>
            <a:r>
              <a:rPr lang="es-PR" altLang="es-PR" sz="2600" b="1" i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6" name="Picture 10" descr="PntBlue1">
            <a:extLst>
              <a:ext uri="{FF2B5EF4-FFF2-40B4-BE49-F238E27FC236}">
                <a16:creationId xmlns:a16="http://schemas.microsoft.com/office/drawing/2014/main" id="{B0F612F1-A094-401B-AB1B-46BA6A6E5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684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9">
            <a:extLst>
              <a:ext uri="{FF2B5EF4-FFF2-40B4-BE49-F238E27FC236}">
                <a16:creationId xmlns:a16="http://schemas.microsoft.com/office/drawing/2014/main" id="{61A17191-4ED9-4759-B57C-6D475F832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4763196"/>
            <a:ext cx="70480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de Posturas (</a:t>
            </a:r>
            <a:r>
              <a:rPr lang="es-ES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Stands</a:t>
            </a: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PntBlue1">
            <a:extLst>
              <a:ext uri="{FF2B5EF4-FFF2-40B4-BE49-F238E27FC236}">
                <a16:creationId xmlns:a16="http://schemas.microsoft.com/office/drawing/2014/main" id="{5AB63937-C6A1-4FE9-93D1-902F4079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4538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8A59F950-3210-470D-88A9-51C289304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5319018"/>
            <a:ext cx="7480072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 del Comité de Expertos (</a:t>
            </a:r>
            <a:r>
              <a:rPr lang="es-ES" altLang="es-PR" sz="2600" b="1" i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</a:t>
            </a:r>
            <a:r>
              <a:rPr lang="es-ES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600" b="1" i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Opinion</a:t>
            </a: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de las Organizaciones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PntBlue1">
            <a:extLst>
              <a:ext uri="{FF2B5EF4-FFF2-40B4-BE49-F238E27FC236}">
                <a16:creationId xmlns:a16="http://schemas.microsoft.com/office/drawing/2014/main" id="{92985EF7-0CF1-445F-8116-8D415C153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012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983E3FD5-0B19-432E-8AB1-459B63D33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6112923"/>
            <a:ext cx="51038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Competencias Educativas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0" descr="PntBlue1">
            <a:extLst>
              <a:ext uri="{FF2B5EF4-FFF2-40B4-BE49-F238E27FC236}">
                <a16:creationId xmlns:a16="http://schemas.microsoft.com/office/drawing/2014/main" id="{88B6CF55-ABD6-4466-BE16-E731D9A98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0951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6C4B1C84-8498-49AE-A679-D5021CF1D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7" y="462937"/>
            <a:ext cx="1700217" cy="21704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F1FFEB2-F86E-4AFC-BDFF-C3A448A80CC0}"/>
              </a:ext>
            </a:extLst>
          </p:cNvPr>
          <p:cNvSpPr>
            <a:spLocks/>
          </p:cNvSpPr>
          <p:nvPr/>
        </p:nvSpPr>
        <p:spPr bwMode="auto">
          <a:xfrm>
            <a:off x="1763688" y="641160"/>
            <a:ext cx="7128792" cy="38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PRÁCTICAS DESEABLES:</a:t>
            </a:r>
            <a:r>
              <a:rPr lang="es-PR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PROFESIÓN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EF35486-30D2-43A1-9DDB-6FE3463F5DC8}"/>
              </a:ext>
            </a:extLst>
          </p:cNvPr>
          <p:cNvSpPr>
            <a:spLocks/>
          </p:cNvSpPr>
          <p:nvPr/>
        </p:nvSpPr>
        <p:spPr bwMode="auto">
          <a:xfrm>
            <a:off x="1763688" y="1509332"/>
            <a:ext cx="6480720" cy="3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ES" altLang="es-PR" sz="250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PAUTAS A SEGUIR</a:t>
            </a:r>
            <a:r>
              <a:rPr lang="es-PR" altLang="es-PR" sz="2500" b="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 </a:t>
            </a:r>
            <a:r>
              <a:rPr lang="es-PR" altLang="es-PR" sz="2500" b="0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  LAS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790A78-925D-4DA7-86B1-BB9F7B4E0033}"/>
              </a:ext>
            </a:extLst>
          </p:cNvPr>
          <p:cNvSpPr/>
          <p:nvPr/>
        </p:nvSpPr>
        <p:spPr>
          <a:xfrm>
            <a:off x="1763688" y="1023701"/>
            <a:ext cx="669674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s-PR" altLang="es-PR" sz="25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ESPECIALISTA DEL EJERCICIO</a:t>
            </a:r>
          </a:p>
        </p:txBody>
      </p:sp>
      <p:sp>
        <p:nvSpPr>
          <p:cNvPr id="24" name="Title 5">
            <a:extLst>
              <a:ext uri="{FF2B5EF4-FFF2-40B4-BE49-F238E27FC236}">
                <a16:creationId xmlns:a16="http://schemas.microsoft.com/office/drawing/2014/main" id="{C8E11672-64E5-4ED1-80B9-80B9BC96A9BB}"/>
              </a:ext>
            </a:extLst>
          </p:cNvPr>
          <p:cNvSpPr txBox="1">
            <a:spLocks/>
          </p:cNvSpPr>
          <p:nvPr/>
        </p:nvSpPr>
        <p:spPr bwMode="auto">
          <a:xfrm>
            <a:off x="1547664" y="2020148"/>
            <a:ext cx="7344816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ORGANIZACIONES PROFESIONALES*</a:t>
            </a:r>
          </a:p>
        </p:txBody>
      </p:sp>
      <p:pic>
        <p:nvPicPr>
          <p:cNvPr id="25" name="Picture 24" descr="CURVHEAD">
            <a:extLst>
              <a:ext uri="{FF2B5EF4-FFF2-40B4-BE49-F238E27FC236}">
                <a16:creationId xmlns:a16="http://schemas.microsoft.com/office/drawing/2014/main" id="{3D08860A-4100-48F6-8FAB-928A5AD0B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2437"/>
            <a:ext cx="8784976" cy="99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381082D1-C7D3-43A4-9DD8-278854FFD112}"/>
              </a:ext>
            </a:extLst>
          </p:cNvPr>
          <p:cNvSpPr>
            <a:spLocks/>
          </p:cNvSpPr>
          <p:nvPr/>
        </p:nvSpPr>
        <p:spPr bwMode="auto">
          <a:xfrm>
            <a:off x="539552" y="2666653"/>
            <a:ext cx="8064896" cy="76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3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ACSM, NSCA, NATA, CEPA, SST SMA, NASM, ACE, AFAA, FIMS, PINES, ISSN, ICCE, SHAPE, KTAI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36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DC5CEC8-9559-44B4-BAFD-32E1A1608C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441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Box 9">
            <a:extLst>
              <a:ext uri="{FF2B5EF4-FFF2-40B4-BE49-F238E27FC236}">
                <a16:creationId xmlns:a16="http://schemas.microsoft.com/office/drawing/2014/main" id="{8298521B-D46C-4D2A-93FC-758C2C8CF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4257323"/>
            <a:ext cx="776810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 la seguridad de la praxis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10" descr="PntBlue1">
            <a:extLst>
              <a:ext uri="{FF2B5EF4-FFF2-40B4-BE49-F238E27FC236}">
                <a16:creationId xmlns:a16="http://schemas.microsoft.com/office/drawing/2014/main" id="{D0237F03-D468-4A26-BB66-F7C056341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395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Box 9">
            <a:extLst>
              <a:ext uri="{FF2B5EF4-FFF2-40B4-BE49-F238E27FC236}">
                <a16:creationId xmlns:a16="http://schemas.microsoft.com/office/drawing/2014/main" id="{F0D9C37B-66DE-44E4-83CF-160B49B90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3664651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Prácticas basadas en evidencias científicas</a:t>
            </a:r>
          </a:p>
        </p:txBody>
      </p:sp>
      <p:pic>
        <p:nvPicPr>
          <p:cNvPr id="66" name="Picture 10" descr="PntBlue1">
            <a:extLst>
              <a:ext uri="{FF2B5EF4-FFF2-40B4-BE49-F238E27FC236}">
                <a16:creationId xmlns:a16="http://schemas.microsoft.com/office/drawing/2014/main" id="{B0F612F1-A094-401B-AB1B-46BA6A6E5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684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itle 1">
            <a:extLst>
              <a:ext uri="{FF2B5EF4-FFF2-40B4-BE49-F238E27FC236}">
                <a16:creationId xmlns:a16="http://schemas.microsoft.com/office/drawing/2014/main" id="{0ED5A89E-4869-41E8-95D9-8A7931BAEE43}"/>
              </a:ext>
            </a:extLst>
          </p:cNvPr>
          <p:cNvSpPr>
            <a:spLocks/>
          </p:cNvSpPr>
          <p:nvPr/>
        </p:nvSpPr>
        <p:spPr bwMode="auto">
          <a:xfrm>
            <a:off x="1763688" y="670195"/>
            <a:ext cx="7056784" cy="38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BENEFICIOS: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</a:t>
            </a: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81D5C7BC-D9B9-4411-B914-47159134498F}"/>
              </a:ext>
            </a:extLst>
          </p:cNvPr>
          <p:cNvSpPr>
            <a:spLocks/>
          </p:cNvSpPr>
          <p:nvPr/>
        </p:nvSpPr>
        <p:spPr bwMode="auto">
          <a:xfrm>
            <a:off x="3532264" y="1643499"/>
            <a:ext cx="2520280" cy="3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50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 </a:t>
            </a:r>
            <a:r>
              <a:rPr lang="es-ES" altLang="es-PR" sz="240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LAS</a:t>
            </a:r>
            <a:endParaRPr lang="es-PR" altLang="es-PR" sz="2000" b="0" i="1" u="sng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CA69011-1BB3-49AC-9A04-101C87015765}"/>
              </a:ext>
            </a:extLst>
          </p:cNvPr>
          <p:cNvSpPr/>
          <p:nvPr/>
        </p:nvSpPr>
        <p:spPr>
          <a:xfrm>
            <a:off x="1763687" y="1159760"/>
            <a:ext cx="7107719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s-PR" altLang="es-PR" sz="2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GUÍAS/ESTÁNDARES/POSTURAS/OPINIONES</a:t>
            </a:r>
          </a:p>
        </p:txBody>
      </p:sp>
      <p:pic>
        <p:nvPicPr>
          <p:cNvPr id="70" name="Picture 69" descr="CURVHEAD">
            <a:extLst>
              <a:ext uri="{FF2B5EF4-FFF2-40B4-BE49-F238E27FC236}">
                <a16:creationId xmlns:a16="http://schemas.microsoft.com/office/drawing/2014/main" id="{0EE370F9-CBCA-4027-AA9B-40A0B8E05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2437"/>
            <a:ext cx="8784976" cy="99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A24E965E-5C09-4C25-98E8-BA4E5A738B56}"/>
              </a:ext>
            </a:extLst>
          </p:cNvPr>
          <p:cNvSpPr>
            <a:spLocks/>
          </p:cNvSpPr>
          <p:nvPr/>
        </p:nvSpPr>
        <p:spPr bwMode="auto">
          <a:xfrm>
            <a:off x="539552" y="2666653"/>
            <a:ext cx="8064896" cy="76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3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ACSM, NSCA, NATA, CEPA, SST SMA, NASM, ACE, AFAA, FIMS, PINES, ISSN, ICCE, SHAPE, KTAI</a:t>
            </a:r>
          </a:p>
        </p:txBody>
      </p:sp>
      <p:sp>
        <p:nvSpPr>
          <p:cNvPr id="73" name="Title 5">
            <a:extLst>
              <a:ext uri="{FF2B5EF4-FFF2-40B4-BE49-F238E27FC236}">
                <a16:creationId xmlns:a16="http://schemas.microsoft.com/office/drawing/2014/main" id="{423E8C67-8EC4-47EB-93A6-F82EC31F8767}"/>
              </a:ext>
            </a:extLst>
          </p:cNvPr>
          <p:cNvSpPr txBox="1">
            <a:spLocks/>
          </p:cNvSpPr>
          <p:nvPr/>
        </p:nvSpPr>
        <p:spPr bwMode="auto">
          <a:xfrm>
            <a:off x="1547664" y="2060848"/>
            <a:ext cx="7344816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ORGANIZACIONES PROFESIONALES*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61A17191-4ED9-4759-B57C-6D475F832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4763196"/>
            <a:ext cx="805613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Disminuye las lesiones o eventos clínicos mortales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PntBlue1">
            <a:extLst>
              <a:ext uri="{FF2B5EF4-FFF2-40B4-BE49-F238E27FC236}">
                <a16:creationId xmlns:a16="http://schemas.microsoft.com/office/drawing/2014/main" id="{5AB63937-C6A1-4FE9-93D1-902F4079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4538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8A59F950-3210-470D-88A9-51C289304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5535810"/>
            <a:ext cx="762408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Previene los litigios legales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PntBlue1">
            <a:extLst>
              <a:ext uri="{FF2B5EF4-FFF2-40B4-BE49-F238E27FC236}">
                <a16:creationId xmlns:a16="http://schemas.microsoft.com/office/drawing/2014/main" id="{92985EF7-0CF1-445F-8116-8D415C153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18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983E3FD5-0B19-432E-8AB1-459B63D33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6040915"/>
            <a:ext cx="719204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Asegura prácticas de inclusión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0" descr="PntBlue1">
            <a:extLst>
              <a:ext uri="{FF2B5EF4-FFF2-40B4-BE49-F238E27FC236}">
                <a16:creationId xmlns:a16="http://schemas.microsoft.com/office/drawing/2014/main" id="{88B6CF55-ABD6-4466-BE16-E731D9A98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2310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1038120A-8875-42A4-A4A7-BCA1F27883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3" y="536099"/>
            <a:ext cx="1527099" cy="2013757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898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>
            <a:extLst>
              <a:ext uri="{FF2B5EF4-FFF2-40B4-BE49-F238E27FC236}">
                <a16:creationId xmlns:a16="http://schemas.microsoft.com/office/drawing/2014/main" id="{B2A02201-6DE8-4D75-A783-1CF86C9FA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879956"/>
            <a:ext cx="700157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Disponer un servicio de alta calidad</a:t>
            </a:r>
          </a:p>
        </p:txBody>
      </p:sp>
      <p:pic>
        <p:nvPicPr>
          <p:cNvPr id="15" name="Picture 3" descr="PntBlue1">
            <a:extLst>
              <a:ext uri="{FF2B5EF4-FFF2-40B4-BE49-F238E27FC236}">
                <a16:creationId xmlns:a16="http://schemas.microsoft.com/office/drawing/2014/main" id="{828D509B-CE78-4CA2-8C65-77B76EB7F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8799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B6BEEC5E-B2DF-4302-9C62-2132E0233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643220"/>
            <a:ext cx="78192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Proveer seguridad al participante </a:t>
            </a:r>
          </a:p>
        </p:txBody>
      </p:sp>
      <p:pic>
        <p:nvPicPr>
          <p:cNvPr id="17" name="Picture 5" descr="PntBlue1">
            <a:extLst>
              <a:ext uri="{FF2B5EF4-FFF2-40B4-BE49-F238E27FC236}">
                <a16:creationId xmlns:a16="http://schemas.microsoft.com/office/drawing/2014/main" id="{F0EFD119-F5A5-4EF3-8C39-948ECD705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60003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EA9B2EE3-1FB9-4F1E-BBC7-3CC6CF7D9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4382914"/>
            <a:ext cx="79376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Evitar operar bajo acciones negligentes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PntBlue1">
            <a:extLst>
              <a:ext uri="{FF2B5EF4-FFF2-40B4-BE49-F238E27FC236}">
                <a16:creationId xmlns:a16="http://schemas.microsoft.com/office/drawing/2014/main" id="{C359B103-A984-4806-98B4-824DAB73F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43651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1">
            <a:extLst>
              <a:ext uri="{FF2B5EF4-FFF2-40B4-BE49-F238E27FC236}">
                <a16:creationId xmlns:a16="http://schemas.microsoft.com/office/drawing/2014/main" id="{C1E4EB2D-C569-408B-8700-482AAE43F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5118884"/>
            <a:ext cx="793768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Practicar la profesión basada en las evidencias de investigaciones científicas/empíricas</a:t>
            </a:r>
          </a:p>
        </p:txBody>
      </p:sp>
      <p:pic>
        <p:nvPicPr>
          <p:cNvPr id="21" name="Picture 12" descr="PntBlue1">
            <a:extLst>
              <a:ext uri="{FF2B5EF4-FFF2-40B4-BE49-F238E27FC236}">
                <a16:creationId xmlns:a16="http://schemas.microsoft.com/office/drawing/2014/main" id="{5B398B6D-D291-4A9D-B371-F9355FDA9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508518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">
            <a:extLst>
              <a:ext uri="{FF2B5EF4-FFF2-40B4-BE49-F238E27FC236}">
                <a16:creationId xmlns:a16="http://schemas.microsoft.com/office/drawing/2014/main" id="{249396C2-0A3B-486E-B48A-E84747907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6021288"/>
            <a:ext cx="764964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Cumplir con las expectativas de la profesión</a:t>
            </a:r>
          </a:p>
        </p:txBody>
      </p:sp>
      <p:pic>
        <p:nvPicPr>
          <p:cNvPr id="23" name="Picture 3" descr="PntBlue1">
            <a:extLst>
              <a:ext uri="{FF2B5EF4-FFF2-40B4-BE49-F238E27FC236}">
                <a16:creationId xmlns:a16="http://schemas.microsoft.com/office/drawing/2014/main" id="{E13FEAA0-ECD0-4645-A89F-3555FA30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60212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5F488A6B-7053-4E65-B9A3-8A204BCB4C90}"/>
              </a:ext>
            </a:extLst>
          </p:cNvPr>
          <p:cNvSpPr>
            <a:spLocks/>
          </p:cNvSpPr>
          <p:nvPr/>
        </p:nvSpPr>
        <p:spPr bwMode="auto">
          <a:xfrm>
            <a:off x="1228008" y="692696"/>
            <a:ext cx="665636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PROFESIONALES DEL EJERCICIO: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CBE5412-00BB-4B1B-ADDD-4FBC93229BDB}"/>
              </a:ext>
            </a:extLst>
          </p:cNvPr>
          <p:cNvSpPr>
            <a:spLocks/>
          </p:cNvSpPr>
          <p:nvPr/>
        </p:nvSpPr>
        <p:spPr bwMode="auto">
          <a:xfrm>
            <a:off x="0" y="1775403"/>
            <a:ext cx="914400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GUIAS, ESTANDARES, POSTURAS Y OPINIONES DE LOS EXPERTOS</a:t>
            </a:r>
            <a:endParaRPr lang="es-PR" altLang="es-PR" sz="19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44BCA67-14C0-4D0D-B0D2-B2C1F595E83C}"/>
              </a:ext>
            </a:extLst>
          </p:cNvPr>
          <p:cNvSpPr>
            <a:spLocks/>
          </p:cNvSpPr>
          <p:nvPr/>
        </p:nvSpPr>
        <p:spPr bwMode="auto">
          <a:xfrm>
            <a:off x="0" y="1244155"/>
            <a:ext cx="9144000" cy="3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HUMANO/MEDICINA DEL DEPORTE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22353F2-69B9-4F7F-A356-FBA3DBBFAC2B}"/>
              </a:ext>
            </a:extLst>
          </p:cNvPr>
          <p:cNvSpPr>
            <a:spLocks/>
          </p:cNvSpPr>
          <p:nvPr/>
        </p:nvSpPr>
        <p:spPr bwMode="auto">
          <a:xfrm>
            <a:off x="2627784" y="2395528"/>
            <a:ext cx="3992064" cy="28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4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ESTO ASEGURA:</a:t>
            </a:r>
            <a:endParaRPr lang="es-PR" altLang="es-PR" sz="24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14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6" name="breez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7CD1AA3-9732-4F50-AB18-81B6FC875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028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and person running&#10;&#10;Description automatically generated with low confidence">
            <a:extLst>
              <a:ext uri="{FF2B5EF4-FFF2-40B4-BE49-F238E27FC236}">
                <a16:creationId xmlns:a16="http://schemas.microsoft.com/office/drawing/2014/main" id="{7924F7C6-733B-4967-91BA-F6CB93A458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72" y="4030984"/>
            <a:ext cx="7216812" cy="240226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C683FCB-CBBE-4A15-88BD-16AC0B1851B5}"/>
              </a:ext>
            </a:extLst>
          </p:cNvPr>
          <p:cNvSpPr>
            <a:spLocks/>
          </p:cNvSpPr>
          <p:nvPr/>
        </p:nvSpPr>
        <p:spPr bwMode="auto">
          <a:xfrm>
            <a:off x="1835696" y="735669"/>
            <a:ext cx="7056784" cy="38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PROFESIONAL DEL:</a:t>
            </a:r>
            <a:r>
              <a:rPr lang="es-PR" altLang="es-PR" sz="2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EJERCICIO/DEPORTES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2B635A-090D-404E-A7E3-5C2593DA9612}"/>
              </a:ext>
            </a:extLst>
          </p:cNvPr>
          <p:cNvSpPr/>
          <p:nvPr/>
        </p:nvSpPr>
        <p:spPr>
          <a:xfrm>
            <a:off x="1835696" y="1311733"/>
            <a:ext cx="669674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s-PR" altLang="es-PR" sz="25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ALCANCE DE LA PRÁCTICA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7C431CA-0C13-47DB-A71E-0D6441809E3B}"/>
              </a:ext>
            </a:extLst>
          </p:cNvPr>
          <p:cNvSpPr>
            <a:spLocks/>
          </p:cNvSpPr>
          <p:nvPr/>
        </p:nvSpPr>
        <p:spPr bwMode="auto">
          <a:xfrm>
            <a:off x="1835696" y="1887797"/>
            <a:ext cx="6299842" cy="3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ES" altLang="es-PR" sz="24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ASUNTOS PARA: </a:t>
            </a:r>
            <a:r>
              <a:rPr lang="es-ES" altLang="es-PR" sz="2400" b="0" i="1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CONSIDERAR</a:t>
            </a:r>
            <a:endParaRPr lang="es-PR" altLang="es-PR" sz="24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BF4F1769-0126-42C4-8DEF-E186E7685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59" y="3158778"/>
            <a:ext cx="80561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Realizar referidos, según sea indicado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PntBlue1">
            <a:extLst>
              <a:ext uri="{FF2B5EF4-FFF2-40B4-BE49-F238E27FC236}">
                <a16:creationId xmlns:a16="http://schemas.microsoft.com/office/drawing/2014/main" id="{4CC23FBE-37B4-4EEE-B7FD-C3415D09C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1E1666C3-7C74-43AC-B105-CAB1DBA53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2582714"/>
            <a:ext cx="791212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Conocer los límites de la profesión</a:t>
            </a:r>
          </a:p>
        </p:txBody>
      </p:sp>
      <p:pic>
        <p:nvPicPr>
          <p:cNvPr id="20" name="Picture 10" descr="PntBlue1">
            <a:extLst>
              <a:ext uri="{FF2B5EF4-FFF2-40B4-BE49-F238E27FC236}">
                <a16:creationId xmlns:a16="http://schemas.microsoft.com/office/drawing/2014/main" id="{72AD3441-1D5F-4E92-AF04-C1B673635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289FBE9D-4085-4391-B780-6591503DC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148" y="3734842"/>
            <a:ext cx="7690308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Evitar la implementación de prácticas que requieran una licencia o certificación que no se posea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0" descr="PntBlue1">
            <a:extLst>
              <a:ext uri="{FF2B5EF4-FFF2-40B4-BE49-F238E27FC236}">
                <a16:creationId xmlns:a16="http://schemas.microsoft.com/office/drawing/2014/main" id="{D431770E-581C-4AC7-AD3D-478BD9DFC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0" y="371703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person&#10;&#10;Description automatically generated">
            <a:extLst>
              <a:ext uri="{FF2B5EF4-FFF2-40B4-BE49-F238E27FC236}">
                <a16:creationId xmlns:a16="http://schemas.microsoft.com/office/drawing/2014/main" id="{C3DD5A76-0BE6-441D-AE6D-8D0EA3333E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7" y="548680"/>
            <a:ext cx="1619523" cy="1945792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64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6A55307-8C83-4DC0-AA1A-33D0C53547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217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>
            <a:extLst>
              <a:ext uri="{FF2B5EF4-FFF2-40B4-BE49-F238E27FC236}">
                <a16:creationId xmlns:a16="http://schemas.microsoft.com/office/drawing/2014/main" id="{B2A02201-6DE8-4D75-A783-1CF86C9FA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348880"/>
            <a:ext cx="700157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Conocer las organizaciones profesionales</a:t>
            </a:r>
          </a:p>
        </p:txBody>
      </p:sp>
      <p:pic>
        <p:nvPicPr>
          <p:cNvPr id="15" name="Picture 3" descr="PntBlue1">
            <a:extLst>
              <a:ext uri="{FF2B5EF4-FFF2-40B4-BE49-F238E27FC236}">
                <a16:creationId xmlns:a16="http://schemas.microsoft.com/office/drawing/2014/main" id="{828D509B-CE78-4CA2-8C65-77B76EB7F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3488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B6BEEC5E-B2DF-4302-9C62-2132E0233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896120"/>
            <a:ext cx="59214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Seguir sus documentos de postura </a:t>
            </a:r>
          </a:p>
        </p:txBody>
      </p:sp>
      <p:pic>
        <p:nvPicPr>
          <p:cNvPr id="17" name="Picture 5" descr="PntBlue1">
            <a:extLst>
              <a:ext uri="{FF2B5EF4-FFF2-40B4-BE49-F238E27FC236}">
                <a16:creationId xmlns:a16="http://schemas.microsoft.com/office/drawing/2014/main" id="{F0EFD119-F5A5-4EF3-8C39-948ECD705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85293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EA9B2EE3-1FB9-4F1E-BBC7-3CC6CF7D9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446810"/>
            <a:ext cx="79376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Seguir las guías y estándares de la profesión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PntBlue1">
            <a:extLst>
              <a:ext uri="{FF2B5EF4-FFF2-40B4-BE49-F238E27FC236}">
                <a16:creationId xmlns:a16="http://schemas.microsoft.com/office/drawing/2014/main" id="{C359B103-A984-4806-98B4-824DAB73F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1">
            <a:extLst>
              <a:ext uri="{FF2B5EF4-FFF2-40B4-BE49-F238E27FC236}">
                <a16:creationId xmlns:a16="http://schemas.microsoft.com/office/drawing/2014/main" id="{C1E4EB2D-C569-408B-8700-482AAE43F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966756"/>
            <a:ext cx="7721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Seguir las competencias educativas</a:t>
            </a:r>
          </a:p>
        </p:txBody>
      </p:sp>
      <p:pic>
        <p:nvPicPr>
          <p:cNvPr id="21" name="Picture 12" descr="PntBlue1">
            <a:extLst>
              <a:ext uri="{FF2B5EF4-FFF2-40B4-BE49-F238E27FC236}">
                <a16:creationId xmlns:a16="http://schemas.microsoft.com/office/drawing/2014/main" id="{5B398B6D-D291-4A9D-B371-F9355FDA9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9330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">
            <a:extLst>
              <a:ext uri="{FF2B5EF4-FFF2-40B4-BE49-F238E27FC236}">
                <a16:creationId xmlns:a16="http://schemas.microsoft.com/office/drawing/2014/main" id="{249396C2-0A3B-486E-B48A-E84747907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4437112"/>
            <a:ext cx="764964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Conocer el alcance de la profesión</a:t>
            </a:r>
          </a:p>
        </p:txBody>
      </p:sp>
      <p:pic>
        <p:nvPicPr>
          <p:cNvPr id="23" name="Picture 3" descr="PntBlue1">
            <a:extLst>
              <a:ext uri="{FF2B5EF4-FFF2-40B4-BE49-F238E27FC236}">
                <a16:creationId xmlns:a16="http://schemas.microsoft.com/office/drawing/2014/main" id="{E13FEAA0-ECD0-4645-A89F-3555FA30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44371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1">
            <a:extLst>
              <a:ext uri="{FF2B5EF4-FFF2-40B4-BE49-F238E27FC236}">
                <a16:creationId xmlns:a16="http://schemas.microsoft.com/office/drawing/2014/main" id="{6ECF133F-BB50-4849-B280-A64626889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4974868"/>
            <a:ext cx="7721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Cumplir con las certificaciones profesionales</a:t>
            </a:r>
          </a:p>
        </p:txBody>
      </p:sp>
      <p:pic>
        <p:nvPicPr>
          <p:cNvPr id="26" name="Picture 12" descr="PntBlue1">
            <a:extLst>
              <a:ext uri="{FF2B5EF4-FFF2-40B4-BE49-F238E27FC236}">
                <a16:creationId xmlns:a16="http://schemas.microsoft.com/office/drawing/2014/main" id="{05E85D6E-D96C-45CF-AD0E-4FA5B35B0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4116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>
            <a:extLst>
              <a:ext uri="{FF2B5EF4-FFF2-40B4-BE49-F238E27FC236}">
                <a16:creationId xmlns:a16="http://schemas.microsoft.com/office/drawing/2014/main" id="{6109FF06-906B-41CA-9F7D-87A18CAEA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5488408"/>
            <a:ext cx="81072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Referir cuando sea necesario</a:t>
            </a:r>
          </a:p>
        </p:txBody>
      </p:sp>
      <p:pic>
        <p:nvPicPr>
          <p:cNvPr id="28" name="Picture 5" descr="PntBlue1">
            <a:extLst>
              <a:ext uri="{FF2B5EF4-FFF2-40B4-BE49-F238E27FC236}">
                <a16:creationId xmlns:a16="http://schemas.microsoft.com/office/drawing/2014/main" id="{832AEE93-0592-464B-B1E7-C6D566767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4522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5F488A6B-7053-4E65-B9A3-8A204BCB4C90}"/>
              </a:ext>
            </a:extLst>
          </p:cNvPr>
          <p:cNvSpPr>
            <a:spLocks/>
          </p:cNvSpPr>
          <p:nvPr/>
        </p:nvSpPr>
        <p:spPr bwMode="auto">
          <a:xfrm>
            <a:off x="3274466" y="692696"/>
            <a:ext cx="569002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ESTÁNDARES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CBE5412-00BB-4B1B-ADDD-4FBC93229BDB}"/>
              </a:ext>
            </a:extLst>
          </p:cNvPr>
          <p:cNvSpPr>
            <a:spLocks/>
          </p:cNvSpPr>
          <p:nvPr/>
        </p:nvSpPr>
        <p:spPr bwMode="auto">
          <a:xfrm>
            <a:off x="3274467" y="1612951"/>
            <a:ext cx="554600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RECOMENDACIONES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44BCA67-14C0-4D0D-B0D2-B2C1F595E83C}"/>
              </a:ext>
            </a:extLst>
          </p:cNvPr>
          <p:cNvSpPr>
            <a:spLocks/>
          </p:cNvSpPr>
          <p:nvPr/>
        </p:nvSpPr>
        <p:spPr bwMode="auto">
          <a:xfrm>
            <a:off x="3274466" y="1124744"/>
            <a:ext cx="5257974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EJERCICIO</a:t>
            </a:r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id="{35A9C5BC-2DD6-4C5E-9696-0AD01DCEE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6040915"/>
            <a:ext cx="81072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Seguir las tendencias de la profesión</a:t>
            </a:r>
          </a:p>
        </p:txBody>
      </p:sp>
      <p:pic>
        <p:nvPicPr>
          <p:cNvPr id="33" name="Picture 5" descr="PntBlue1">
            <a:extLst>
              <a:ext uri="{FF2B5EF4-FFF2-40B4-BE49-F238E27FC236}">
                <a16:creationId xmlns:a16="http://schemas.microsoft.com/office/drawing/2014/main" id="{44F8FE5C-C823-4BDA-9953-01A04867C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9773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A7A190AC-93CE-4182-B666-0EF24C3CB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84" y="508420"/>
            <a:ext cx="2679232" cy="178615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355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7E3B4EAA-ED10-4593-A21F-F721DC928F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30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">
            <a:extLst>
              <a:ext uri="{FF2B5EF4-FFF2-40B4-BE49-F238E27FC236}">
                <a16:creationId xmlns:a16="http://schemas.microsoft.com/office/drawing/2014/main" id="{9ECAE888-849F-4051-B179-DDA68B23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4" y="5359143"/>
            <a:ext cx="795728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Guías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Pruebas</a:t>
            </a:r>
            <a:r>
              <a:rPr lang="en-US" altLang="es-PR" sz="2600" b="1" i="1" dirty="0">
                <a:latin typeface="Arial" charset="0"/>
              </a:rPr>
              <a:t> de </a:t>
            </a:r>
            <a:r>
              <a:rPr lang="en-US" altLang="es-PR" sz="2600" b="1" i="1" dirty="0" err="1">
                <a:latin typeface="Arial" charset="0"/>
              </a:rPr>
              <a:t>aptitud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física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28" name="Picture 3" descr="PntBlue1">
            <a:extLst>
              <a:ext uri="{FF2B5EF4-FFF2-40B4-BE49-F238E27FC236}">
                <a16:creationId xmlns:a16="http://schemas.microsoft.com/office/drawing/2014/main" id="{95F11FD4-53FD-4940-8B86-3789F7E7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53591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20AC55BB-844F-404F-8917-4B27F02F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2508813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Guías/Estándares/Posturas: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Escenarios del campo</a:t>
            </a: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E39DEEE1-B7EE-4048-944C-5AC9E2466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46562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>
            <a:extLst>
              <a:ext uri="{FF2B5EF4-FFF2-40B4-BE49-F238E27FC236}">
                <a16:creationId xmlns:a16="http://schemas.microsoft.com/office/drawing/2014/main" id="{F581A8F2-00CF-44BB-AC8B-7A132102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3059503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Guías: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Diseño de programas de ejercicios</a:t>
            </a:r>
          </a:p>
        </p:txBody>
      </p:sp>
      <p:pic>
        <p:nvPicPr>
          <p:cNvPr id="32" name="Picture 10" descr="PntBlue1">
            <a:extLst>
              <a:ext uri="{FF2B5EF4-FFF2-40B4-BE49-F238E27FC236}">
                <a16:creationId xmlns:a16="http://schemas.microsoft.com/office/drawing/2014/main" id="{6311479C-F428-4913-B3D4-2B0734313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0416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1">
            <a:extLst>
              <a:ext uri="{FF2B5EF4-FFF2-40B4-BE49-F238E27FC236}">
                <a16:creationId xmlns:a16="http://schemas.microsoft.com/office/drawing/2014/main" id="{131D612D-BFDD-4990-90EE-234DCD207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3651457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Gu</a:t>
            </a:r>
            <a:r>
              <a:rPr lang="en-US" altLang="es-PR" sz="2600" b="1" dirty="0">
                <a:latin typeface="Arial" charset="0"/>
              </a:rPr>
              <a:t>í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Actividad f</a:t>
            </a:r>
            <a:r>
              <a:rPr lang="en-US" altLang="es-PR" sz="2600" b="1" i="1" dirty="0">
                <a:latin typeface="Arial" charset="0"/>
              </a:rPr>
              <a:t>í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sica</a:t>
            </a:r>
          </a:p>
        </p:txBody>
      </p:sp>
      <p:pic>
        <p:nvPicPr>
          <p:cNvPr id="34" name="Picture 12" descr="PntBlue1">
            <a:extLst>
              <a:ext uri="{FF2B5EF4-FFF2-40B4-BE49-F238E27FC236}">
                <a16:creationId xmlns:a16="http://schemas.microsoft.com/office/drawing/2014/main" id="{F5EE4361-EAD4-4B41-B448-5C3BA766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61775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">
            <a:extLst>
              <a:ext uri="{FF2B5EF4-FFF2-40B4-BE49-F238E27FC236}">
                <a16:creationId xmlns:a16="http://schemas.microsoft.com/office/drawing/2014/main" id="{7C2BF428-85DC-4ABB-BF7A-1AAB13441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8" y="4783079"/>
            <a:ext cx="795728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Guías</a:t>
            </a:r>
            <a:r>
              <a:rPr lang="en-US" altLang="es-PR" sz="2600" b="1" dirty="0">
                <a:latin typeface="Arial" charset="0"/>
              </a:rPr>
              <a:t> y </a:t>
            </a:r>
            <a:r>
              <a:rPr lang="en-US" altLang="es-PR" sz="2600" b="1" dirty="0" err="1">
                <a:latin typeface="Arial" charset="0"/>
              </a:rPr>
              <a:t>Estándares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Instalaciones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físicas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8" name="Picture 3" descr="PntBlue1">
            <a:extLst>
              <a:ext uri="{FF2B5EF4-FFF2-40B4-BE49-F238E27FC236}">
                <a16:creationId xmlns:a16="http://schemas.microsoft.com/office/drawing/2014/main" id="{E2BB04C6-B303-42D9-B14F-3694DEFA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478307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11">
            <a:extLst>
              <a:ext uri="{FF2B5EF4-FFF2-40B4-BE49-F238E27FC236}">
                <a16:creationId xmlns:a16="http://schemas.microsoft.com/office/drawing/2014/main" id="{90194B36-7A64-49E7-898D-CEB1EC44D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5968907"/>
            <a:ext cx="8140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Gu</a:t>
            </a:r>
            <a:r>
              <a:rPr lang="en-US" altLang="es-PR" sz="2600" b="1" dirty="0">
                <a:latin typeface="Arial" charset="0"/>
              </a:rPr>
              <a:t>í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as y Posturas: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Nutrición deportiva</a:t>
            </a:r>
          </a:p>
        </p:txBody>
      </p:sp>
      <p:pic>
        <p:nvPicPr>
          <p:cNvPr id="40" name="Picture 12" descr="PntBlue1">
            <a:extLst>
              <a:ext uri="{FF2B5EF4-FFF2-40B4-BE49-F238E27FC236}">
                <a16:creationId xmlns:a16="http://schemas.microsoft.com/office/drawing/2014/main" id="{5CC44D52-E011-40EE-B9BF-822A43FD4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93520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9790C15A-C1A7-4A4D-9F9D-0CC69BC6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1917415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Prácticas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deseables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Recomendaciones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2" name="Picture 5" descr="PntBlue1">
            <a:extLst>
              <a:ext uri="{FF2B5EF4-FFF2-40B4-BE49-F238E27FC236}">
                <a16:creationId xmlns:a16="http://schemas.microsoft.com/office/drawing/2014/main" id="{94220AC8-C79E-4D10-BD2A-C5C4ABA6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187423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36C0FE7-6AE1-4269-BA43-69CF72A961BE}"/>
              </a:ext>
            </a:extLst>
          </p:cNvPr>
          <p:cNvSpPr>
            <a:spLocks/>
          </p:cNvSpPr>
          <p:nvPr/>
        </p:nvSpPr>
        <p:spPr bwMode="auto">
          <a:xfrm>
            <a:off x="2110409" y="736063"/>
            <a:ext cx="6782071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BOSQUEJO:</a:t>
            </a:r>
            <a:r>
              <a:rPr lang="es-PR" altLang="es-PR" sz="47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Parte 2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F45BC57E-9F6D-4F46-80E0-010C31F39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226642"/>
            <a:ext cx="812814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Gu</a:t>
            </a:r>
            <a:r>
              <a:rPr lang="en-US" altLang="es-PR" sz="2600" b="1" dirty="0">
                <a:latin typeface="Arial" charset="0"/>
              </a:rPr>
              <a:t>í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Rehabilitación de enfermedades</a:t>
            </a:r>
          </a:p>
        </p:txBody>
      </p:sp>
      <p:pic>
        <p:nvPicPr>
          <p:cNvPr id="23" name="Picture 10" descr="PntBlue1">
            <a:extLst>
              <a:ext uri="{FF2B5EF4-FFF2-40B4-BE49-F238E27FC236}">
                <a16:creationId xmlns:a16="http://schemas.microsoft.com/office/drawing/2014/main" id="{558ABCD2-2C29-478A-8769-5B88064B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0883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ss, outdoor, person, sky&#10;&#10;Description automatically generated">
            <a:extLst>
              <a:ext uri="{FF2B5EF4-FFF2-40B4-BE49-F238E27FC236}">
                <a16:creationId xmlns:a16="http://schemas.microsoft.com/office/drawing/2014/main" id="{95110AA4-754B-417A-AD5E-68C0614437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49" y="671649"/>
            <a:ext cx="1699260" cy="1011966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927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7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5F488A6B-7053-4E65-B9A3-8A204BCB4C90}"/>
              </a:ext>
            </a:extLst>
          </p:cNvPr>
          <p:cNvSpPr>
            <a:spLocks/>
          </p:cNvSpPr>
          <p:nvPr/>
        </p:nvSpPr>
        <p:spPr bwMode="auto">
          <a:xfrm>
            <a:off x="1228008" y="691940"/>
            <a:ext cx="665636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 PROFESIONALES: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CBE5412-00BB-4B1B-ADDD-4FBC93229BDB}"/>
              </a:ext>
            </a:extLst>
          </p:cNvPr>
          <p:cNvSpPr>
            <a:spLocks/>
          </p:cNvSpPr>
          <p:nvPr/>
        </p:nvSpPr>
        <p:spPr bwMode="auto">
          <a:xfrm>
            <a:off x="0" y="1397947"/>
            <a:ext cx="914400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GUIAS, ESTANDARES, POSTURAS Y OPINIONES DE LOS EXPERTOS</a:t>
            </a:r>
            <a:endParaRPr lang="es-PR" altLang="es-PR" sz="19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44BCA67-14C0-4D0D-B0D2-B2C1F595E83C}"/>
              </a:ext>
            </a:extLst>
          </p:cNvPr>
          <p:cNvSpPr>
            <a:spLocks/>
          </p:cNvSpPr>
          <p:nvPr/>
        </p:nvSpPr>
        <p:spPr bwMode="auto">
          <a:xfrm>
            <a:off x="0" y="1037907"/>
            <a:ext cx="9144000" cy="3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MEDICINA DEL DEPORTE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22353F2-69B9-4F7F-A356-FBA3DBBFAC2B}"/>
              </a:ext>
            </a:extLst>
          </p:cNvPr>
          <p:cNvSpPr>
            <a:spLocks/>
          </p:cNvSpPr>
          <p:nvPr/>
        </p:nvSpPr>
        <p:spPr bwMode="auto">
          <a:xfrm>
            <a:off x="2627784" y="1737545"/>
            <a:ext cx="3992064" cy="28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0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CONFORMARSE A:</a:t>
            </a:r>
            <a:endParaRPr lang="es-PR" altLang="es-PR" sz="20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07A74946-6052-44B9-989B-D2BF4570D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026333"/>
            <a:ext cx="8132816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Diseño de programas de ejercicios para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población general o aparentemente saludable</a:t>
            </a:r>
          </a:p>
        </p:txBody>
      </p:sp>
      <p:pic>
        <p:nvPicPr>
          <p:cNvPr id="26" name="Picture 3" descr="PntBlue1">
            <a:extLst>
              <a:ext uri="{FF2B5EF4-FFF2-40B4-BE49-F238E27FC236}">
                <a16:creationId xmlns:a16="http://schemas.microsoft.com/office/drawing/2014/main" id="{B8287C1B-26BE-4C57-B0AC-B9A8C653B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02633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>
            <a:extLst>
              <a:ext uri="{FF2B5EF4-FFF2-40B4-BE49-F238E27FC236}">
                <a16:creationId xmlns:a16="http://schemas.microsoft.com/office/drawing/2014/main" id="{D2CA6BF3-B2A4-4D6B-83F5-AE1FCDD67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882047"/>
            <a:ext cx="8261208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Diseño de programas de ejercicios para poblaciones especiales: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Embarazadas, grupo pediátrico, grupo geriátrico y otros</a:t>
            </a:r>
          </a:p>
        </p:txBody>
      </p:sp>
      <p:pic>
        <p:nvPicPr>
          <p:cNvPr id="28" name="Picture 5" descr="PntBlue1">
            <a:extLst>
              <a:ext uri="{FF2B5EF4-FFF2-40B4-BE49-F238E27FC236}">
                <a16:creationId xmlns:a16="http://schemas.microsoft.com/office/drawing/2014/main" id="{801790FE-90BD-46A9-8443-A98E176C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83886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9">
            <a:extLst>
              <a:ext uri="{FF2B5EF4-FFF2-40B4-BE49-F238E27FC236}">
                <a16:creationId xmlns:a16="http://schemas.microsoft.com/office/drawing/2014/main" id="{A47914CB-0018-47F6-A2A4-CBE21DA10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4008801"/>
            <a:ext cx="8261208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Diseño de programas de ejercicio para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terapéutica y rehabilitación de enfermedades crónicas-degenerativas e incapacidades</a:t>
            </a:r>
          </a:p>
        </p:txBody>
      </p:sp>
      <p:pic>
        <p:nvPicPr>
          <p:cNvPr id="33" name="Picture 10" descr="PntBlue1">
            <a:extLst>
              <a:ext uri="{FF2B5EF4-FFF2-40B4-BE49-F238E27FC236}">
                <a16:creationId xmlns:a16="http://schemas.microsoft.com/office/drawing/2014/main" id="{06EE8D85-1698-4B74-81CB-AD753A195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99099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11">
            <a:extLst>
              <a:ext uri="{FF2B5EF4-FFF2-40B4-BE49-F238E27FC236}">
                <a16:creationId xmlns:a16="http://schemas.microsoft.com/office/drawing/2014/main" id="{1EB51CFC-B581-4C8C-803B-C07FA99D1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5104811"/>
            <a:ext cx="800968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Fisiología clínica del ejercicio</a:t>
            </a:r>
          </a:p>
        </p:txBody>
      </p:sp>
      <p:pic>
        <p:nvPicPr>
          <p:cNvPr id="35" name="Picture 12" descr="PntBlue1">
            <a:extLst>
              <a:ext uri="{FF2B5EF4-FFF2-40B4-BE49-F238E27FC236}">
                <a16:creationId xmlns:a16="http://schemas.microsoft.com/office/drawing/2014/main" id="{39BDA9D4-1006-49DD-96AD-BF3DDE993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507111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">
            <a:extLst>
              <a:ext uri="{FF2B5EF4-FFF2-40B4-BE49-F238E27FC236}">
                <a16:creationId xmlns:a16="http://schemas.microsoft.com/office/drawing/2014/main" id="{159B6E51-F4D1-416B-89CA-23461450D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5575167"/>
            <a:ext cx="764964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Rehabilitación cardiaca</a:t>
            </a:r>
          </a:p>
        </p:txBody>
      </p:sp>
      <p:pic>
        <p:nvPicPr>
          <p:cNvPr id="37" name="Picture 3" descr="PntBlue1">
            <a:extLst>
              <a:ext uri="{FF2B5EF4-FFF2-40B4-BE49-F238E27FC236}">
                <a16:creationId xmlns:a16="http://schemas.microsoft.com/office/drawing/2014/main" id="{960E0A7C-6345-4919-BB0C-85217FC59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557516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11">
            <a:extLst>
              <a:ext uri="{FF2B5EF4-FFF2-40B4-BE49-F238E27FC236}">
                <a16:creationId xmlns:a16="http://schemas.microsoft.com/office/drawing/2014/main" id="{91206882-1143-421D-9CB4-392D006D5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6112923"/>
            <a:ext cx="7721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Rehabilitación pulmonar</a:t>
            </a:r>
          </a:p>
        </p:txBody>
      </p:sp>
      <p:pic>
        <p:nvPicPr>
          <p:cNvPr id="39" name="Picture 12" descr="PntBlue1">
            <a:extLst>
              <a:ext uri="{FF2B5EF4-FFF2-40B4-BE49-F238E27FC236}">
                <a16:creationId xmlns:a16="http://schemas.microsoft.com/office/drawing/2014/main" id="{BD8876DF-01E2-418E-890A-00804BEEC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7922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wo people jogging&#10;&#10;Description automatically generated with medium confidence">
            <a:extLst>
              <a:ext uri="{FF2B5EF4-FFF2-40B4-BE49-F238E27FC236}">
                <a16:creationId xmlns:a16="http://schemas.microsoft.com/office/drawing/2014/main" id="{12681601-E6A5-42B6-A9B2-2F171AD58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408" y="5061397"/>
            <a:ext cx="2088232" cy="1392155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688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 running&#10;&#10;Description automatically generated with medium confidence">
            <a:extLst>
              <a:ext uri="{FF2B5EF4-FFF2-40B4-BE49-F238E27FC236}">
                <a16:creationId xmlns:a16="http://schemas.microsoft.com/office/drawing/2014/main" id="{1C2BAAB8-44AB-4B27-A1C9-50C1751D02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84" y="4600289"/>
            <a:ext cx="7505632" cy="199706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6962FD6-E6C4-4DDC-9429-503F8A78C305}"/>
              </a:ext>
            </a:extLst>
          </p:cNvPr>
          <p:cNvSpPr>
            <a:spLocks/>
          </p:cNvSpPr>
          <p:nvPr/>
        </p:nvSpPr>
        <p:spPr bwMode="auto">
          <a:xfrm>
            <a:off x="1228008" y="672312"/>
            <a:ext cx="665636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 PROFESIONALES: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242091C-4840-4F05-82C0-C75839A27AC2}"/>
              </a:ext>
            </a:extLst>
          </p:cNvPr>
          <p:cNvSpPr>
            <a:spLocks/>
          </p:cNvSpPr>
          <p:nvPr/>
        </p:nvSpPr>
        <p:spPr bwMode="auto">
          <a:xfrm>
            <a:off x="0" y="1392392"/>
            <a:ext cx="914400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GUIAS, ESTANDARES, POSTURAS Y OPINIONES DE LOS EXPERTOS</a:t>
            </a:r>
            <a:endParaRPr lang="es-PR" altLang="es-PR" sz="19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82D4404-DE45-480B-BE37-EA0CAB083D71}"/>
              </a:ext>
            </a:extLst>
          </p:cNvPr>
          <p:cNvSpPr>
            <a:spLocks/>
          </p:cNvSpPr>
          <p:nvPr/>
        </p:nvSpPr>
        <p:spPr bwMode="auto">
          <a:xfrm>
            <a:off x="0" y="1032352"/>
            <a:ext cx="9144000" cy="3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MEDICINA DEL DEPORTE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2261ECD-56A5-4B7C-A118-064094508551}"/>
              </a:ext>
            </a:extLst>
          </p:cNvPr>
          <p:cNvSpPr>
            <a:spLocks/>
          </p:cNvSpPr>
          <p:nvPr/>
        </p:nvSpPr>
        <p:spPr bwMode="auto">
          <a:xfrm>
            <a:off x="2711584" y="1844068"/>
            <a:ext cx="3992064" cy="28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0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CONFORMARSE A:</a:t>
            </a:r>
            <a:endParaRPr lang="es-PR" altLang="es-PR" sz="20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2015A4D6-74C3-4B6A-9AC9-E442761AE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356992"/>
            <a:ext cx="826120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Seguridad en instalaciones físicas de ejercicio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 descr="PntBlue1">
            <a:extLst>
              <a:ext uri="{FF2B5EF4-FFF2-40B4-BE49-F238E27FC236}">
                <a16:creationId xmlns:a16="http://schemas.microsoft.com/office/drawing/2014/main" id="{B6705CDE-6EB2-43FB-A443-E40289D80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3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7A4E28A3-4078-4A35-BFB0-32ED070C9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976240"/>
            <a:ext cx="826120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Pruebas de aptitud física, evaluaciones fisiológicas y del rendimiento deportivo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A8F682A4-B65A-44DC-838B-22B15B999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9330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1">
            <a:extLst>
              <a:ext uri="{FF2B5EF4-FFF2-40B4-BE49-F238E27FC236}">
                <a16:creationId xmlns:a16="http://schemas.microsoft.com/office/drawing/2014/main" id="{5D51691A-596C-499F-B280-D9E4E4DA8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814628"/>
            <a:ext cx="82612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Salud y aptitud física corporativa</a:t>
            </a:r>
          </a:p>
        </p:txBody>
      </p:sp>
      <p:pic>
        <p:nvPicPr>
          <p:cNvPr id="33" name="Picture 12" descr="PntBlue1">
            <a:extLst>
              <a:ext uri="{FF2B5EF4-FFF2-40B4-BE49-F238E27FC236}">
                <a16:creationId xmlns:a16="http://schemas.microsoft.com/office/drawing/2014/main" id="{E0DF8309-25BD-40D3-8A52-16AA88C8A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78092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">
            <a:extLst>
              <a:ext uri="{FF2B5EF4-FFF2-40B4-BE49-F238E27FC236}">
                <a16:creationId xmlns:a16="http://schemas.microsoft.com/office/drawing/2014/main" id="{48C3CB73-FF8A-467E-B83A-B71B03EF1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225248"/>
            <a:ext cx="826120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Estrategias de actividad física</a:t>
            </a:r>
          </a:p>
        </p:txBody>
      </p:sp>
      <p:pic>
        <p:nvPicPr>
          <p:cNvPr id="39" name="Picture 3" descr="PntBlue1">
            <a:extLst>
              <a:ext uri="{FF2B5EF4-FFF2-40B4-BE49-F238E27FC236}">
                <a16:creationId xmlns:a16="http://schemas.microsoft.com/office/drawing/2014/main" id="{580579A1-B90B-4858-A87B-77C4AC884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2252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96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5F488A6B-7053-4E65-B9A3-8A204BCB4C90}"/>
              </a:ext>
            </a:extLst>
          </p:cNvPr>
          <p:cNvSpPr>
            <a:spLocks/>
          </p:cNvSpPr>
          <p:nvPr/>
        </p:nvSpPr>
        <p:spPr bwMode="auto">
          <a:xfrm>
            <a:off x="1228008" y="744320"/>
            <a:ext cx="665636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 PROFESIONALES: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CBE5412-00BB-4B1B-ADDD-4FBC93229BDB}"/>
              </a:ext>
            </a:extLst>
          </p:cNvPr>
          <p:cNvSpPr>
            <a:spLocks/>
          </p:cNvSpPr>
          <p:nvPr/>
        </p:nvSpPr>
        <p:spPr bwMode="auto">
          <a:xfrm>
            <a:off x="0" y="1608416"/>
            <a:ext cx="914400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GUIAS, ESTANDARES, POSTURAS Y OPINIONES DE LOS EXPERTOS</a:t>
            </a:r>
            <a:endParaRPr lang="es-PR" altLang="es-PR" sz="19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44BCA67-14C0-4D0D-B0D2-B2C1F595E83C}"/>
              </a:ext>
            </a:extLst>
          </p:cNvPr>
          <p:cNvSpPr>
            <a:spLocks/>
          </p:cNvSpPr>
          <p:nvPr/>
        </p:nvSpPr>
        <p:spPr bwMode="auto">
          <a:xfrm>
            <a:off x="0" y="1176368"/>
            <a:ext cx="9144000" cy="3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MEDICINA DEL DEPORTE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22353F2-69B9-4F7F-A356-FBA3DBBFAC2B}"/>
              </a:ext>
            </a:extLst>
          </p:cNvPr>
          <p:cNvSpPr>
            <a:spLocks/>
          </p:cNvSpPr>
          <p:nvPr/>
        </p:nvSpPr>
        <p:spPr bwMode="auto">
          <a:xfrm>
            <a:off x="2483768" y="2060092"/>
            <a:ext cx="3992064" cy="28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0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CONFORMARSE A:</a:t>
            </a:r>
            <a:endParaRPr lang="es-PR" altLang="es-PR" sz="20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A47914CB-0018-47F6-A2A4-CBE21DA10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510706"/>
            <a:ext cx="826120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Intervenciones dietéticas en el deporte y el entrenamiento físico-deportivo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10" descr="PntBlue1">
            <a:extLst>
              <a:ext uri="{FF2B5EF4-FFF2-40B4-BE49-F238E27FC236}">
                <a16:creationId xmlns:a16="http://schemas.microsoft.com/office/drawing/2014/main" id="{06EE8D85-1698-4B74-81CB-AD753A195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4928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11">
            <a:extLst>
              <a:ext uri="{FF2B5EF4-FFF2-40B4-BE49-F238E27FC236}">
                <a16:creationId xmlns:a16="http://schemas.microsoft.com/office/drawing/2014/main" id="{91206882-1143-421D-9CB4-392D006D5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3390692"/>
            <a:ext cx="387967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Terapéutica atlética</a:t>
            </a:r>
          </a:p>
        </p:txBody>
      </p:sp>
      <p:pic>
        <p:nvPicPr>
          <p:cNvPr id="39" name="Picture 12" descr="PntBlue1">
            <a:extLst>
              <a:ext uri="{FF2B5EF4-FFF2-40B4-BE49-F238E27FC236}">
                <a16:creationId xmlns:a16="http://schemas.microsoft.com/office/drawing/2014/main" id="{BD8876DF-01E2-418E-890A-00804BEEC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4">
            <a:extLst>
              <a:ext uri="{FF2B5EF4-FFF2-40B4-BE49-F238E27FC236}">
                <a16:creationId xmlns:a16="http://schemas.microsoft.com/office/drawing/2014/main" id="{B826DF09-C3D1-425B-B016-10C56D0FB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4799242"/>
            <a:ext cx="81072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Técnicas apropiadas para la psicología del deporte</a:t>
            </a:r>
          </a:p>
        </p:txBody>
      </p:sp>
      <p:pic>
        <p:nvPicPr>
          <p:cNvPr id="41" name="Picture 5" descr="PntBlue1">
            <a:extLst>
              <a:ext uri="{FF2B5EF4-FFF2-40B4-BE49-F238E27FC236}">
                <a16:creationId xmlns:a16="http://schemas.microsoft.com/office/drawing/2014/main" id="{7ED1A97E-3C24-4D1B-A5F9-3ABB71CE8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5605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>
            <a:extLst>
              <a:ext uri="{FF2B5EF4-FFF2-40B4-BE49-F238E27FC236}">
                <a16:creationId xmlns:a16="http://schemas.microsoft.com/office/drawing/2014/main" id="{67D95311-6199-463D-9BD5-9535DB834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4067218"/>
            <a:ext cx="826120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Protocolo terapéutico de concusiones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 descr="PntBlue1">
            <a:extLst>
              <a:ext uri="{FF2B5EF4-FFF2-40B4-BE49-F238E27FC236}">
                <a16:creationId xmlns:a16="http://schemas.microsoft.com/office/drawing/2014/main" id="{7C79B0BD-885E-45B7-A823-DAEB8B0D4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406721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">
            <a:extLst>
              <a:ext uri="{FF2B5EF4-FFF2-40B4-BE49-F238E27FC236}">
                <a16:creationId xmlns:a16="http://schemas.microsoft.com/office/drawing/2014/main" id="{93CB51F0-8DD4-4755-AADD-29CDC0496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5712546"/>
            <a:ext cx="8261208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El método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kinesio-taping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(vendaje neuromuscular)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3" descr="PntBlue1">
            <a:extLst>
              <a:ext uri="{FF2B5EF4-FFF2-40B4-BE49-F238E27FC236}">
                <a16:creationId xmlns:a16="http://schemas.microsoft.com/office/drawing/2014/main" id="{CD2C1918-4511-4E83-8FD3-86162DCD6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571254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039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6796D227-B7E4-43CE-BECD-0F220DD89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888432"/>
            <a:ext cx="5544616" cy="160326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37BAABE-5296-4449-A357-3BB05A7FA9D2}"/>
              </a:ext>
            </a:extLst>
          </p:cNvPr>
          <p:cNvSpPr>
            <a:spLocks/>
          </p:cNvSpPr>
          <p:nvPr/>
        </p:nvSpPr>
        <p:spPr bwMode="auto">
          <a:xfrm>
            <a:off x="1228008" y="672312"/>
            <a:ext cx="665636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 PROFESIONALES: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EDD3CDC-B042-4309-AF34-6018E06EFD70}"/>
              </a:ext>
            </a:extLst>
          </p:cNvPr>
          <p:cNvSpPr>
            <a:spLocks/>
          </p:cNvSpPr>
          <p:nvPr/>
        </p:nvSpPr>
        <p:spPr bwMode="auto">
          <a:xfrm>
            <a:off x="0" y="1392392"/>
            <a:ext cx="914400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GUIAS, ESTANDARES, POSTURAS Y OPINIONES DE LOS EXPERTOS</a:t>
            </a:r>
            <a:endParaRPr lang="es-PR" altLang="es-PR" sz="19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AD80421-5E35-45F3-ADAD-55F44F39683E}"/>
              </a:ext>
            </a:extLst>
          </p:cNvPr>
          <p:cNvSpPr>
            <a:spLocks/>
          </p:cNvSpPr>
          <p:nvPr/>
        </p:nvSpPr>
        <p:spPr bwMode="auto">
          <a:xfrm>
            <a:off x="0" y="1032352"/>
            <a:ext cx="9144000" cy="3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MEDICINA DEL DEPORTE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9740998-D7BC-4716-9AAF-849AC3853267}"/>
              </a:ext>
            </a:extLst>
          </p:cNvPr>
          <p:cNvSpPr>
            <a:spLocks/>
          </p:cNvSpPr>
          <p:nvPr/>
        </p:nvSpPr>
        <p:spPr bwMode="auto">
          <a:xfrm>
            <a:off x="2711584" y="1844068"/>
            <a:ext cx="3992064" cy="28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0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CONFORMARSE A:</a:t>
            </a:r>
            <a:endParaRPr lang="es-PR" altLang="es-PR" sz="20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2BD82D22-01AF-4A64-B59A-A7878EF90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870746"/>
            <a:ext cx="826120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Técnicas apropiadas de masaje deportivo, terapéutico/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clinico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>
            <a:extLst>
              <a:ext uri="{FF2B5EF4-FFF2-40B4-BE49-F238E27FC236}">
                <a16:creationId xmlns:a16="http://schemas.microsoft.com/office/drawing/2014/main" id="{F133E854-0E8E-4B83-866A-FA8977CA7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11">
            <a:extLst>
              <a:ext uri="{FF2B5EF4-FFF2-40B4-BE49-F238E27FC236}">
                <a16:creationId xmlns:a16="http://schemas.microsoft.com/office/drawing/2014/main" id="{A275CFA1-9F0B-4925-8E4D-87AAFB8C0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2310572"/>
            <a:ext cx="7721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Procedimientos de terapia f</a:t>
            </a:r>
            <a:r>
              <a:rPr lang="en-US" altLang="es-PR" sz="2600" b="1" dirty="0">
                <a:latin typeface="Arial" charset="0"/>
              </a:rPr>
              <a:t>í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sica</a:t>
            </a:r>
          </a:p>
        </p:txBody>
      </p:sp>
      <p:pic>
        <p:nvPicPr>
          <p:cNvPr id="35" name="Picture 12" descr="PntBlue1">
            <a:extLst>
              <a:ext uri="{FF2B5EF4-FFF2-40B4-BE49-F238E27FC236}">
                <a16:creationId xmlns:a16="http://schemas.microsoft.com/office/drawing/2014/main" id="{BA9DCB66-6421-48A7-AE93-925D56720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4">
            <a:extLst>
              <a:ext uri="{FF2B5EF4-FFF2-40B4-BE49-F238E27FC236}">
                <a16:creationId xmlns:a16="http://schemas.microsoft.com/office/drawing/2014/main" id="{F23E61E6-33DE-45A2-B047-491969B6C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4552304"/>
            <a:ext cx="81072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Gu</a:t>
            </a:r>
            <a:r>
              <a:rPr lang="en-US" altLang="es-PR" sz="2600" b="1" dirty="0">
                <a:latin typeface="Arial" charset="0"/>
              </a:rPr>
              <a:t>í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as y estándares de coaching deportivo</a:t>
            </a:r>
          </a:p>
        </p:txBody>
      </p:sp>
      <p:pic>
        <p:nvPicPr>
          <p:cNvPr id="37" name="Picture 5" descr="PntBlue1">
            <a:extLst>
              <a:ext uri="{FF2B5EF4-FFF2-40B4-BE49-F238E27FC236}">
                <a16:creationId xmlns:a16="http://schemas.microsoft.com/office/drawing/2014/main" id="{8B74A104-A3E9-480E-9F7F-79641F1B1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2">
            <a:extLst>
              <a:ext uri="{FF2B5EF4-FFF2-40B4-BE49-F238E27FC236}">
                <a16:creationId xmlns:a16="http://schemas.microsoft.com/office/drawing/2014/main" id="{180F08D8-A6BA-49A2-8E2D-6AF732E69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645024"/>
            <a:ext cx="8261208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Gu</a:t>
            </a:r>
            <a:r>
              <a:rPr lang="en-US" altLang="es-PR" sz="2600" b="1" dirty="0">
                <a:latin typeface="Arial" charset="0"/>
              </a:rPr>
              <a:t>í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as y estándares de primeros auxilios y emergencias m</a:t>
            </a:r>
            <a:r>
              <a:rPr lang="en-US" altLang="es-PR" sz="2600" b="1" dirty="0">
                <a:latin typeface="Arial" charset="0"/>
              </a:rPr>
              <a:t>é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dicas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3" descr="PntBlue1">
            <a:extLst>
              <a:ext uri="{FF2B5EF4-FFF2-40B4-BE49-F238E27FC236}">
                <a16:creationId xmlns:a16="http://schemas.microsoft.com/office/drawing/2014/main" id="{85666780-773B-43A5-A255-230823FF0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64502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122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856897D-7FF0-44BD-BCD3-CBF3B7606E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733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764184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091" y="1052736"/>
            <a:ext cx="439248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American College of Sports Medicine (2021). </a:t>
            </a:r>
            <a:r>
              <a:rPr lang="en-US" altLang="es-PR" b="1" i="1" dirty="0"/>
              <a:t>Guidelines for exercise testing and prescription</a:t>
            </a:r>
            <a:r>
              <a:rPr lang="en-US" altLang="es-PR" dirty="0"/>
              <a:t> (11ma ed.). Philadelphia, PA: Wolters Kluwer. Disponible </a:t>
            </a:r>
            <a:r>
              <a:rPr lang="en-US" altLang="es-PR" dirty="0" err="1"/>
              <a:t>en</a:t>
            </a:r>
            <a:r>
              <a:rPr lang="en-US" altLang="es-PR" dirty="0"/>
              <a:t>: </a:t>
            </a:r>
            <a:r>
              <a:rPr lang="en-US" altLang="es-PR" b="1" i="1" dirty="0">
                <a:hlinkClick r:id="rId5"/>
              </a:rPr>
              <a:t>https://drive.google.com/file/d/1zEhPKmx1h27D3rpk2xS4sBdK-IbiNKKD/view?usp=sharing</a:t>
            </a:r>
            <a:endParaRPr lang="en-US" altLang="es-PR" b="1" i="1" dirty="0"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8B0C00F-EF76-4060-BD6C-29D4FC617D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5597"/>
            <a:ext cx="3667125" cy="571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272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522" y="5301208"/>
            <a:ext cx="8624465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400" dirty="0"/>
              <a:t>Garber, C. E., et al. (2011). Quantity and quality of exercise for developing and maintaining cardiorespiratory, musculoskeletal, and neuromotor fitness in apparently healthy adults. Medicine &amp; Science in Sports &amp; Exercise, 43(7), 1334-1359 doi:10.1249/MSS.0b013e318213fefb. </a:t>
            </a:r>
            <a:r>
              <a:rPr lang="en-US" altLang="es-PR" sz="1400" dirty="0" err="1"/>
              <a:t>Recuperado</a:t>
            </a:r>
            <a:r>
              <a:rPr lang="en-US" altLang="es-PR" sz="1400" dirty="0"/>
              <a:t> de </a:t>
            </a:r>
            <a:r>
              <a:rPr lang="en-US" altLang="es-PR" sz="1400" b="1" i="1" dirty="0">
                <a:hlinkClick r:id="rId5"/>
              </a:rPr>
              <a:t>https://journals.lww.com/acsm-msse/Fulltext/2011/07000/Quantity_and_Quality_of_Exercise_for_Developing.26.aspx</a:t>
            </a:r>
            <a:endParaRPr lang="en-US" altLang="es-PR" sz="1400" b="1" i="1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6CF1B07-CE9D-4911-87AD-16EC921C7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18" y="836712"/>
            <a:ext cx="8264963" cy="4351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98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979712" y="484496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9139" y="773421"/>
            <a:ext cx="3921545" cy="560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es-PR" dirty="0"/>
              <a:t>Aquatic Exercise Association (2018). </a:t>
            </a:r>
            <a:r>
              <a:rPr lang="pt-BR" altLang="es-PR" b="1" i="1" dirty="0"/>
              <a:t>Aquatic fitness professional manual</a:t>
            </a:r>
            <a:r>
              <a:rPr lang="pt-BR" altLang="es-PR" dirty="0"/>
              <a:t> (7ma ed.). Champaign, IL: Human Kinetics. Disponible en </a:t>
            </a:r>
            <a:r>
              <a:rPr lang="pt-BR" altLang="es-PR" b="1" i="1" dirty="0">
                <a:hlinkClick r:id="rId5"/>
              </a:rPr>
              <a:t>https://drive.google.com/file/d/1Hgz4Xj3Zqb2duD10bManEC2-WWkqmEHd/view?usp=sharing</a:t>
            </a:r>
            <a:endParaRPr lang="en-US" altLang="es-PR" b="1" i="1" dirty="0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BA21F01-7A98-423E-BCB2-33FE988729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6" y="773421"/>
            <a:ext cx="4410464" cy="57098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32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17232"/>
            <a:ext cx="878497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400" dirty="0"/>
              <a:t>Committee on Obstetric Practice (2020). Physical activity and exercise during pregnancy and the postpartum. </a:t>
            </a:r>
            <a:r>
              <a:rPr lang="en-US" altLang="es-PR" sz="1400" i="1" dirty="0"/>
              <a:t>Obstetrics &amp; Gynecology, 135</a:t>
            </a:r>
            <a:r>
              <a:rPr lang="en-US" altLang="es-PR" sz="1400" dirty="0"/>
              <a:t>(4), e178-e188. </a:t>
            </a:r>
            <a:r>
              <a:rPr lang="en-US" altLang="es-PR" sz="1400" dirty="0" err="1"/>
              <a:t>Recuperado</a:t>
            </a:r>
            <a:r>
              <a:rPr lang="en-US" altLang="es-PR" sz="1400" dirty="0"/>
              <a:t> de </a:t>
            </a:r>
            <a:r>
              <a:rPr lang="en-US" altLang="es-PR" sz="1400" b="1" i="1" dirty="0">
                <a:hlinkClick r:id="rId5"/>
              </a:rPr>
              <a:t>https://www.acog.org/-/media/project/acog/acogorg/clinical/files/committee-opinion/articles/2020/04/physical-activity-and-exercise-during-pregnancy-and-the-postpartum-period.pdf</a:t>
            </a:r>
            <a:endParaRPr lang="en-US" altLang="es-PR" sz="1400" b="1" i="1"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8B9C771-12E9-4DDA-9A32-75FCB4537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43308"/>
            <a:ext cx="8174805" cy="375790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845EE43F-BFFA-455A-9E81-E96AB9C20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16" y="764704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1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https://www.acog.org/-/media/project/acog/acogorg/clinical/files/committee-opinion/articles/2020/04/physical-activity-and-exercise-during-pregnancy-and-the-postpartum-period.pdf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617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C5E3E6A-2985-44A9-999D-36754AFD41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263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">
            <a:extLst>
              <a:ext uri="{FF2B5EF4-FFF2-40B4-BE49-F238E27FC236}">
                <a16:creationId xmlns:a16="http://schemas.microsoft.com/office/drawing/2014/main" id="{9ECAE888-849F-4051-B179-DDA68B23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4" y="4200704"/>
            <a:ext cx="795728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>
                <a:latin typeface="Arial" charset="0"/>
              </a:rPr>
              <a:t>Gu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es-PR" sz="2600" b="1" dirty="0">
                <a:latin typeface="Arial" charset="0"/>
              </a:rPr>
              <a:t>as: </a:t>
            </a:r>
            <a:r>
              <a:rPr lang="en-US" altLang="es-PR" sz="2600" b="1" i="1" dirty="0" err="1">
                <a:latin typeface="Arial" charset="0"/>
              </a:rPr>
              <a:t>Masaje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deportivo</a:t>
            </a:r>
            <a:r>
              <a:rPr lang="en-US" altLang="es-PR" sz="2600" b="1" i="1" dirty="0">
                <a:latin typeface="Arial" charset="0"/>
              </a:rPr>
              <a:t> o </a:t>
            </a:r>
            <a:r>
              <a:rPr lang="en-US" altLang="es-PR" sz="2600" b="1" i="1" dirty="0" err="1">
                <a:latin typeface="Arial" charset="0"/>
              </a:rPr>
              <a:t>terap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es-PR" sz="2600" b="1" i="1" dirty="0" err="1">
                <a:latin typeface="Arial" charset="0"/>
              </a:rPr>
              <a:t>utico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28" name="Picture 3" descr="PntBlue1">
            <a:extLst>
              <a:ext uri="{FF2B5EF4-FFF2-40B4-BE49-F238E27FC236}">
                <a16:creationId xmlns:a16="http://schemas.microsoft.com/office/drawing/2014/main" id="{95F11FD4-53FD-4940-8B86-3789F7E7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42007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20AC55BB-844F-404F-8917-4B27F02F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2508813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Guías y Posturas: </a:t>
            </a:r>
            <a:r>
              <a:rPr lang="es-PR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Terap</a:t>
            </a:r>
            <a:r>
              <a:rPr lang="en-US" altLang="es-PR" sz="2600" b="1" dirty="0">
                <a:latin typeface="Arial" charset="0"/>
              </a:rPr>
              <a:t>é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utica </a:t>
            </a:r>
            <a:r>
              <a:rPr lang="es-PR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atl</a:t>
            </a:r>
            <a:r>
              <a:rPr lang="en-US" altLang="es-PR" sz="2600" b="1" dirty="0">
                <a:latin typeface="Arial" charset="0"/>
              </a:rPr>
              <a:t>é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tica</a:t>
            </a: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E39DEEE1-B7EE-4048-944C-5AC9E2466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46562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>
            <a:extLst>
              <a:ext uri="{FF2B5EF4-FFF2-40B4-BE49-F238E27FC236}">
                <a16:creationId xmlns:a16="http://schemas.microsoft.com/office/drawing/2014/main" id="{F581A8F2-00CF-44BB-AC8B-7A132102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3059503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Guías: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Concusiones</a:t>
            </a:r>
          </a:p>
        </p:txBody>
      </p:sp>
      <p:pic>
        <p:nvPicPr>
          <p:cNvPr id="32" name="Picture 10" descr="PntBlue1">
            <a:extLst>
              <a:ext uri="{FF2B5EF4-FFF2-40B4-BE49-F238E27FC236}">
                <a16:creationId xmlns:a16="http://schemas.microsoft.com/office/drawing/2014/main" id="{6311479C-F428-4913-B3D4-2B0734313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0416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1">
            <a:extLst>
              <a:ext uri="{FF2B5EF4-FFF2-40B4-BE49-F238E27FC236}">
                <a16:creationId xmlns:a16="http://schemas.microsoft.com/office/drawing/2014/main" id="{131D612D-BFDD-4990-90EE-234DCD207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6009309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Guías: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Coaching deportivo</a:t>
            </a:r>
          </a:p>
        </p:txBody>
      </p:sp>
      <p:pic>
        <p:nvPicPr>
          <p:cNvPr id="34" name="Picture 12" descr="PntBlue1">
            <a:extLst>
              <a:ext uri="{FF2B5EF4-FFF2-40B4-BE49-F238E27FC236}">
                <a16:creationId xmlns:a16="http://schemas.microsoft.com/office/drawing/2014/main" id="{F5EE4361-EAD4-4B41-B448-5C3BA766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97560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">
            <a:extLst>
              <a:ext uri="{FF2B5EF4-FFF2-40B4-BE49-F238E27FC236}">
                <a16:creationId xmlns:a16="http://schemas.microsoft.com/office/drawing/2014/main" id="{7C2BF428-85DC-4ABB-BF7A-1AAB13441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8" y="5371399"/>
            <a:ext cx="795728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Guías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Primeros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auxilios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8" name="Picture 3" descr="PntBlue1">
            <a:extLst>
              <a:ext uri="{FF2B5EF4-FFF2-40B4-BE49-F238E27FC236}">
                <a16:creationId xmlns:a16="http://schemas.microsoft.com/office/drawing/2014/main" id="{E2BB04C6-B303-42D9-B14F-3694DEFA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37139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11">
            <a:extLst>
              <a:ext uri="{FF2B5EF4-FFF2-40B4-BE49-F238E27FC236}">
                <a16:creationId xmlns:a16="http://schemas.microsoft.com/office/drawing/2014/main" id="{90194B36-7A64-49E7-898D-CEB1EC44D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3678724"/>
            <a:ext cx="8140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Guías: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Terapia f</a:t>
            </a:r>
            <a:r>
              <a:rPr lang="en-US" altLang="es-PR" sz="2600" b="1" i="1" dirty="0">
                <a:latin typeface="Arial" charset="0"/>
              </a:rPr>
              <a:t>í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sica</a:t>
            </a:r>
          </a:p>
        </p:txBody>
      </p:sp>
      <p:pic>
        <p:nvPicPr>
          <p:cNvPr id="40" name="Picture 12" descr="PntBlue1">
            <a:extLst>
              <a:ext uri="{FF2B5EF4-FFF2-40B4-BE49-F238E27FC236}">
                <a16:creationId xmlns:a16="http://schemas.microsoft.com/office/drawing/2014/main" id="{5CC44D52-E011-40EE-B9BF-822A43FD4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64502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9790C15A-C1A7-4A4D-9F9D-0CC69BC6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1917415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Gu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es-PR" sz="2600" b="1" dirty="0">
                <a:latin typeface="Arial" charset="0"/>
              </a:rPr>
              <a:t>as y </a:t>
            </a:r>
            <a:r>
              <a:rPr lang="en-US" altLang="es-PR" sz="2600" b="1" dirty="0" err="1">
                <a:latin typeface="Arial" charset="0"/>
              </a:rPr>
              <a:t>Posturas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Psicología</a:t>
            </a:r>
            <a:r>
              <a:rPr lang="en-US" altLang="es-PR" sz="2600" b="1" i="1" dirty="0">
                <a:latin typeface="Arial" charset="0"/>
              </a:rPr>
              <a:t> del </a:t>
            </a:r>
            <a:r>
              <a:rPr lang="en-US" altLang="es-PR" sz="2600" b="1" i="1" dirty="0" err="1">
                <a:latin typeface="Arial" charset="0"/>
              </a:rPr>
              <a:t>deporte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2" name="Picture 5" descr="PntBlue1">
            <a:extLst>
              <a:ext uri="{FF2B5EF4-FFF2-40B4-BE49-F238E27FC236}">
                <a16:creationId xmlns:a16="http://schemas.microsoft.com/office/drawing/2014/main" id="{94220AC8-C79E-4D10-BD2A-C5C4ABA6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187423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36C0FE7-6AE1-4269-BA43-69CF72A961BE}"/>
              </a:ext>
            </a:extLst>
          </p:cNvPr>
          <p:cNvSpPr>
            <a:spLocks/>
          </p:cNvSpPr>
          <p:nvPr/>
        </p:nvSpPr>
        <p:spPr bwMode="auto">
          <a:xfrm>
            <a:off x="2110409" y="736063"/>
            <a:ext cx="6782071" cy="81597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BOSQUEJO:</a:t>
            </a:r>
            <a:r>
              <a:rPr lang="es-PR" altLang="es-PR" sz="47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Parte 3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F45BC57E-9F6D-4F46-80E0-010C31F39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814962"/>
            <a:ext cx="380766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Guías: </a:t>
            </a:r>
            <a:r>
              <a:rPr lang="es-PR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Kinesio-taping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>
            <a:extLst>
              <a:ext uri="{FF2B5EF4-FFF2-40B4-BE49-F238E27FC236}">
                <a16:creationId xmlns:a16="http://schemas.microsoft.com/office/drawing/2014/main" id="{558ABCD2-2C29-478A-8769-5B88064B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971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people working out&#10;&#10;Description automatically generated with low confidence">
            <a:extLst>
              <a:ext uri="{FF2B5EF4-FFF2-40B4-BE49-F238E27FC236}">
                <a16:creationId xmlns:a16="http://schemas.microsoft.com/office/drawing/2014/main" id="{7DBBEBEB-84B9-4C6E-8106-8D9095AF71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724076"/>
            <a:ext cx="1858888" cy="982672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269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>
            <a:extLst>
              <a:ext uri="{FF2B5EF4-FFF2-40B4-BE49-F238E27FC236}">
                <a16:creationId xmlns:a16="http://schemas.microsoft.com/office/drawing/2014/main" id="{047738BF-2CFC-4A1C-86CA-80A378DB6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4704"/>
            <a:ext cx="91440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https://health.gov/our-work/nutrition-physical-activity/physical-activity-guidelines/current-guidelines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6C32F7-A273-4684-9A24-31F184D73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3" y="1464210"/>
            <a:ext cx="8769774" cy="49891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827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906266" y="484496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2570" y="980728"/>
            <a:ext cx="432048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World Health Organization (2020). </a:t>
            </a:r>
            <a:r>
              <a:rPr lang="en-US" altLang="es-PR" b="1" i="1" dirty="0"/>
              <a:t>WHO guidelines on physical activity and sedentary </a:t>
            </a:r>
            <a:r>
              <a:rPr lang="en-US" altLang="es-PR" b="1" i="1" dirty="0" err="1"/>
              <a:t>behaviour</a:t>
            </a:r>
            <a:r>
              <a:rPr lang="en-US" altLang="es-PR" dirty="0"/>
              <a:t>. Geneva, Switzerland: World Health Organization. </a:t>
            </a:r>
            <a:r>
              <a:rPr lang="en-US" altLang="es-PR" dirty="0" err="1"/>
              <a:t>Recuperado</a:t>
            </a:r>
            <a:r>
              <a:rPr lang="en-US" altLang="es-PR" dirty="0"/>
              <a:t> de </a:t>
            </a:r>
            <a:r>
              <a:rPr lang="en-US" altLang="es-PR" b="1" i="1" dirty="0">
                <a:hlinkClick r:id="rId5"/>
              </a:rPr>
              <a:t>https://apps.who.int/iris/rest/bitstreams/1315866/retrieve</a:t>
            </a:r>
            <a:endParaRPr lang="en-US" altLang="es-PR" b="1" i="1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6F5D08D-7DEA-9390-5613-04F605878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83262"/>
            <a:ext cx="4029075" cy="5695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878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>
            <a:extLst>
              <a:ext uri="{FF2B5EF4-FFF2-40B4-BE49-F238E27FC236}">
                <a16:creationId xmlns:a16="http://schemas.microsoft.com/office/drawing/2014/main" id="{047738BF-2CFC-4A1C-86CA-80A378DB6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2696"/>
            <a:ext cx="91440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https://www.shapeamerica.org/uploads/pdfs/2018/review/2018-US-Report-Card-Full-Version_WEB.pdf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25B64BC-0D29-427D-99DD-E91D433B3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33" y="1412776"/>
            <a:ext cx="7939415" cy="50832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790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979712" y="484496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980728"/>
            <a:ext cx="432048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Kohl, H. W. III., Murray, T. D., &amp; Salvo, D. (2020). </a:t>
            </a:r>
            <a:r>
              <a:rPr lang="en-US" altLang="es-PR" b="1" i="1" dirty="0"/>
              <a:t>Foundations of physical activity and public health</a:t>
            </a:r>
            <a:r>
              <a:rPr lang="en-US" altLang="es-PR" dirty="0"/>
              <a:t> (2da ed.). Champaign, IL: Human Kinetics. Disponible </a:t>
            </a:r>
            <a:r>
              <a:rPr lang="en-US" altLang="es-PR" dirty="0" err="1"/>
              <a:t>en</a:t>
            </a:r>
            <a:r>
              <a:rPr lang="en-US" altLang="es-PR" dirty="0"/>
              <a:t>: </a:t>
            </a:r>
            <a:r>
              <a:rPr lang="en-US" altLang="es-PR" b="1" i="1" dirty="0">
                <a:hlinkClick r:id="rId5"/>
              </a:rPr>
              <a:t>https://drive.google.com/file/d/1tXDz5mc-eJTXUD1up4NBRLfEojGlYRA6/view?usp=sharing</a:t>
            </a:r>
            <a:endParaRPr lang="en-US" altLang="es-PR" b="1" i="1" dirty="0"/>
          </a:p>
        </p:txBody>
      </p:sp>
      <p:pic>
        <p:nvPicPr>
          <p:cNvPr id="4" name="Picture 3" descr="A group of people riding bicycles&#10;&#10;Description automatically generated with medium confidence">
            <a:extLst>
              <a:ext uri="{FF2B5EF4-FFF2-40B4-BE49-F238E27FC236}">
                <a16:creationId xmlns:a16="http://schemas.microsoft.com/office/drawing/2014/main" id="{86B12049-1202-4EEC-B316-8ED136C47E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4" y="775668"/>
            <a:ext cx="4388234" cy="56776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341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849612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7428" y="765597"/>
            <a:ext cx="4379068" cy="565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Brown, D. R., Heath, G. W., &amp; Martin, S. L. (Eds.) (2010). </a:t>
            </a:r>
            <a:r>
              <a:rPr lang="en-US" altLang="es-PR" b="1" i="1" dirty="0"/>
              <a:t>Promoting physical activity: A guide for community action</a:t>
            </a:r>
            <a:r>
              <a:rPr lang="en-US" altLang="es-PR" dirty="0"/>
              <a:t>. Champaign, IL: Human Kinetics. Disponible </a:t>
            </a:r>
            <a:r>
              <a:rPr lang="en-US" altLang="es-PR" dirty="0" err="1"/>
              <a:t>en</a:t>
            </a:r>
            <a:r>
              <a:rPr lang="en-US" altLang="es-PR" dirty="0"/>
              <a:t>: </a:t>
            </a:r>
            <a:r>
              <a:rPr lang="en-US" altLang="es-PR" b="1" i="1" dirty="0">
                <a:hlinkClick r:id="rId5"/>
              </a:rPr>
              <a:t>https://drive.google.com/file/d/1WBU6M4juAZUKL2rNxdm0UpAet6LaofEd/view?usp=sharing</a:t>
            </a:r>
            <a:r>
              <a:rPr lang="en-US" altLang="es-PR" dirty="0"/>
              <a:t> </a:t>
            </a:r>
            <a:endParaRPr lang="en-US" altLang="es-PR" b="1" i="1" dirty="0"/>
          </a:p>
        </p:txBody>
      </p:sp>
      <p:pic>
        <p:nvPicPr>
          <p:cNvPr id="4" name="Picture 3" descr="A picture containing text, grass&#10;&#10;Description automatically generated">
            <a:extLst>
              <a:ext uri="{FF2B5EF4-FFF2-40B4-BE49-F238E27FC236}">
                <a16:creationId xmlns:a16="http://schemas.microsoft.com/office/drawing/2014/main" id="{FDCE61F6-46BC-4645-A428-6F4181CB60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0" y="795302"/>
            <a:ext cx="4379068" cy="56580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758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D37949F-EF78-BA1A-E12E-1B9C7A4178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231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A7D17C0-E8C4-6DE8-6CEF-D6FE1657D6DE}"/>
              </a:ext>
            </a:extLst>
          </p:cNvPr>
          <p:cNvSpPr>
            <a:spLocks/>
          </p:cNvSpPr>
          <p:nvPr/>
        </p:nvSpPr>
        <p:spPr bwMode="auto">
          <a:xfrm>
            <a:off x="179512" y="836712"/>
            <a:ext cx="867645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https://www.heartfoundation.org.au/getmedia/88c39659-675e-44b2-9da8-b9b28b5f0c83/PA-Sitting-Less-Adults.pdf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5EF9D7E-B2D7-4C1F-13A5-01EBEFD14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2" y="1850327"/>
            <a:ext cx="8658556" cy="4428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451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815B713-741A-4E1D-B620-52548BA5CB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681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836192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724" y="551986"/>
            <a:ext cx="4392488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Moore, G. E., </a:t>
            </a:r>
            <a:r>
              <a:rPr lang="en-US" altLang="es-PR" dirty="0" err="1"/>
              <a:t>Durstine</a:t>
            </a:r>
            <a:r>
              <a:rPr lang="en-US" altLang="es-PR" dirty="0"/>
              <a:t>, J. L., &amp; Painter, P. L. (Eds.). (2016). </a:t>
            </a:r>
            <a:r>
              <a:rPr lang="en-US" altLang="es-PR" b="1" i="1" dirty="0"/>
              <a:t>ACSM’s exercise management for persons with chronic diseases and disabilities</a:t>
            </a:r>
            <a:r>
              <a:rPr lang="en-US" altLang="es-PR" dirty="0"/>
              <a:t> (4ta ed.). Champaign, IL: Human Kinetics. Disponible </a:t>
            </a:r>
            <a:r>
              <a:rPr lang="en-US" altLang="es-PR" dirty="0" err="1"/>
              <a:t>en</a:t>
            </a:r>
            <a:r>
              <a:rPr lang="en-US" altLang="es-PR" dirty="0"/>
              <a:t>: </a:t>
            </a:r>
            <a:r>
              <a:rPr lang="en-US" altLang="es-PR" b="1" i="1" dirty="0">
                <a:hlinkClick r:id="rId5"/>
              </a:rPr>
              <a:t>https://www.dropbox.com/s/an9utnjoxphshwc/ACSMs_Exer-Chronic_4e_Moore_2016.pdf?dl=0</a:t>
            </a:r>
            <a:endParaRPr lang="en-US" altLang="es-PR" b="1" i="1" dirty="0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498DEF1-9617-485F-A588-D48EC1A8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3" y="836711"/>
            <a:ext cx="4392488" cy="5697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518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938758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558" y="815598"/>
            <a:ext cx="4176464" cy="560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 err="1"/>
              <a:t>Ehrman</a:t>
            </a:r>
            <a:r>
              <a:rPr lang="en-US" altLang="es-PR" dirty="0"/>
              <a:t>, J. K., Gordon, P. M., </a:t>
            </a:r>
            <a:r>
              <a:rPr lang="en-US" altLang="es-PR" dirty="0" err="1"/>
              <a:t>Visich</a:t>
            </a:r>
            <a:r>
              <a:rPr lang="en-US" altLang="es-PR" dirty="0"/>
              <a:t>, P. S., &amp; </a:t>
            </a:r>
            <a:r>
              <a:rPr lang="en-US" altLang="es-PR" dirty="0" err="1"/>
              <a:t>Keteyian</a:t>
            </a:r>
            <a:r>
              <a:rPr lang="en-US" altLang="es-PR" dirty="0"/>
              <a:t>, S. J. (Eds.). (2019). </a:t>
            </a:r>
            <a:r>
              <a:rPr lang="en-US" altLang="es-PR" b="1" i="1" dirty="0"/>
              <a:t>Clinical exercise physiology</a:t>
            </a:r>
            <a:r>
              <a:rPr lang="en-US" altLang="es-PR" dirty="0"/>
              <a:t> (4ta ed.). Champaign, IL: Human Kinetics. Disponible </a:t>
            </a:r>
            <a:r>
              <a:rPr lang="en-US" altLang="es-PR" dirty="0" err="1"/>
              <a:t>en</a:t>
            </a:r>
            <a:r>
              <a:rPr lang="en-US" altLang="es-PR" dirty="0"/>
              <a:t>: </a:t>
            </a:r>
            <a:r>
              <a:rPr lang="en-US" altLang="es-PR" b="1" i="1" dirty="0">
                <a:hlinkClick r:id="rId5"/>
              </a:rPr>
              <a:t>https://www.dropbox.com/s/thleresgg6jd311/Clinical-Exer-Phys_4e_Ehrman_2019.pdf?dl=0</a:t>
            </a:r>
            <a:endParaRPr lang="en-US" altLang="es-PR" b="1" i="1" dirty="0"/>
          </a:p>
        </p:txBody>
      </p:sp>
      <p:pic>
        <p:nvPicPr>
          <p:cNvPr id="4" name="Picture 3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E7F16D94-F220-4F69-88A7-3C7AC2C27A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52343"/>
            <a:ext cx="3990998" cy="5634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669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">
            <a:extLst>
              <a:ext uri="{FF2B5EF4-FFF2-40B4-BE49-F238E27FC236}">
                <a16:creationId xmlns:a16="http://schemas.microsoft.com/office/drawing/2014/main" id="{9ECAE888-849F-4051-B179-DDA68B23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4" y="6043505"/>
            <a:ext cx="822273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>
                <a:latin typeface="Arial" charset="0"/>
              </a:rPr>
              <a:t>Como </a:t>
            </a:r>
            <a:r>
              <a:rPr lang="en-US" altLang="es-PR" sz="2600" b="1" dirty="0" err="1">
                <a:latin typeface="Arial" charset="0"/>
              </a:rPr>
              <a:t>contactar</a:t>
            </a:r>
            <a:r>
              <a:rPr lang="en-US" altLang="es-PR" sz="2600" b="1" dirty="0">
                <a:latin typeface="Arial" charset="0"/>
              </a:rPr>
              <a:t> al </a:t>
            </a:r>
            <a:r>
              <a:rPr lang="en-US" altLang="es-PR" sz="2600" b="1" dirty="0" err="1">
                <a:latin typeface="Arial" charset="0"/>
              </a:rPr>
              <a:t>profesor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>
                <a:latin typeface="Arial" charset="0"/>
              </a:rPr>
              <a:t>Edgar Lopategui</a:t>
            </a:r>
          </a:p>
        </p:txBody>
      </p:sp>
      <p:pic>
        <p:nvPicPr>
          <p:cNvPr id="28" name="Picture 3" descr="PntBlue1">
            <a:extLst>
              <a:ext uri="{FF2B5EF4-FFF2-40B4-BE49-F238E27FC236}">
                <a16:creationId xmlns:a16="http://schemas.microsoft.com/office/drawing/2014/main" id="{95F11FD4-53FD-4940-8B86-3789F7E7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604350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20AC55BB-844F-404F-8917-4B27F02F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2833135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Licencias y certificaciones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E39DEEE1-B7EE-4048-944C-5AC9E2466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78995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>
            <a:extLst>
              <a:ext uri="{FF2B5EF4-FFF2-40B4-BE49-F238E27FC236}">
                <a16:creationId xmlns:a16="http://schemas.microsoft.com/office/drawing/2014/main" id="{F581A8F2-00CF-44BB-AC8B-7A132102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3455833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Tendencias: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Ciencias del movimiento humano</a:t>
            </a:r>
          </a:p>
        </p:txBody>
      </p:sp>
      <p:pic>
        <p:nvPicPr>
          <p:cNvPr id="32" name="Picture 10" descr="PntBlue1">
            <a:extLst>
              <a:ext uri="{FF2B5EF4-FFF2-40B4-BE49-F238E27FC236}">
                <a16:creationId xmlns:a16="http://schemas.microsoft.com/office/drawing/2014/main" id="{6311479C-F428-4913-B3D4-2B0734313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43802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1">
            <a:extLst>
              <a:ext uri="{FF2B5EF4-FFF2-40B4-BE49-F238E27FC236}">
                <a16:creationId xmlns:a16="http://schemas.microsoft.com/office/drawing/2014/main" id="{131D612D-BFDD-4990-90EE-234DCD207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4766988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Referencias: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Consultadas</a:t>
            </a:r>
          </a:p>
        </p:txBody>
      </p:sp>
      <p:pic>
        <p:nvPicPr>
          <p:cNvPr id="34" name="Picture 12" descr="PntBlue1">
            <a:extLst>
              <a:ext uri="{FF2B5EF4-FFF2-40B4-BE49-F238E27FC236}">
                <a16:creationId xmlns:a16="http://schemas.microsoft.com/office/drawing/2014/main" id="{F5EE4361-EAD4-4B41-B448-5C3BA766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473328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">
            <a:extLst>
              <a:ext uri="{FF2B5EF4-FFF2-40B4-BE49-F238E27FC236}">
                <a16:creationId xmlns:a16="http://schemas.microsoft.com/office/drawing/2014/main" id="{7C2BF428-85DC-4ABB-BF7A-1AAB13441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8" y="5395433"/>
            <a:ext cx="795728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Preguntas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Dudas</a:t>
            </a:r>
            <a:r>
              <a:rPr lang="en-US" altLang="es-PR" sz="2600" b="1" i="1" dirty="0">
                <a:latin typeface="Arial" charset="0"/>
              </a:rPr>
              <a:t> de la </a:t>
            </a:r>
            <a:r>
              <a:rPr lang="en-US" altLang="es-PR" sz="2600" b="1" i="1" dirty="0" err="1">
                <a:latin typeface="Arial" charset="0"/>
              </a:rPr>
              <a:t>presentaci</a:t>
            </a:r>
            <a:r>
              <a:rPr lang="en-US" altLang="es-PR" sz="2600" b="1" dirty="0" err="1">
                <a:latin typeface="Arial" charset="0"/>
              </a:rPr>
              <a:t>ó</a:t>
            </a:r>
            <a:r>
              <a:rPr lang="en-US" altLang="es-PR" sz="2600" b="1" i="1" dirty="0" err="1">
                <a:latin typeface="Arial" charset="0"/>
              </a:rPr>
              <a:t>n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8" name="Picture 3" descr="PntBlue1">
            <a:extLst>
              <a:ext uri="{FF2B5EF4-FFF2-40B4-BE49-F238E27FC236}">
                <a16:creationId xmlns:a16="http://schemas.microsoft.com/office/drawing/2014/main" id="{E2BB04C6-B303-42D9-B14F-3694DEFA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39543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9790C15A-C1A7-4A4D-9F9D-0CC69BC6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2176040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Documentos</a:t>
            </a:r>
            <a:r>
              <a:rPr lang="en-US" altLang="es-PR" sz="2600" b="1" dirty="0">
                <a:latin typeface="Arial" charset="0"/>
              </a:rPr>
              <a:t> de: </a:t>
            </a:r>
            <a:r>
              <a:rPr lang="en-US" altLang="es-PR" sz="2600" b="1" i="1" dirty="0" err="1">
                <a:latin typeface="Arial" charset="0"/>
              </a:rPr>
              <a:t>Posturas</a:t>
            </a:r>
            <a:r>
              <a:rPr lang="en-US" altLang="es-PR" sz="2600" b="1" i="1" dirty="0">
                <a:latin typeface="Arial" charset="0"/>
              </a:rPr>
              <a:t> y </a:t>
            </a:r>
            <a:r>
              <a:rPr lang="en-US" altLang="es-PR" sz="2600" b="1" i="1" dirty="0" err="1">
                <a:latin typeface="Arial" charset="0"/>
              </a:rPr>
              <a:t>posiciones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2" name="Picture 5" descr="PntBlue1">
            <a:extLst>
              <a:ext uri="{FF2B5EF4-FFF2-40B4-BE49-F238E27FC236}">
                <a16:creationId xmlns:a16="http://schemas.microsoft.com/office/drawing/2014/main" id="{94220AC8-C79E-4D10-BD2A-C5C4ABA6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1328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36C0FE7-6AE1-4269-BA43-69CF72A961BE}"/>
              </a:ext>
            </a:extLst>
          </p:cNvPr>
          <p:cNvSpPr>
            <a:spLocks/>
          </p:cNvSpPr>
          <p:nvPr/>
        </p:nvSpPr>
        <p:spPr bwMode="auto">
          <a:xfrm>
            <a:off x="2110410" y="798529"/>
            <a:ext cx="6782071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BOSQUEJO:</a:t>
            </a:r>
            <a:r>
              <a:rPr lang="es-PR" altLang="es-PR" sz="47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Parte 4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F45BC57E-9F6D-4F46-80E0-010C31F39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117099"/>
            <a:ext cx="812814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Organizaciones: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Profesionales</a:t>
            </a:r>
          </a:p>
        </p:txBody>
      </p:sp>
      <p:pic>
        <p:nvPicPr>
          <p:cNvPr id="23" name="Picture 10" descr="PntBlue1">
            <a:extLst>
              <a:ext uri="{FF2B5EF4-FFF2-40B4-BE49-F238E27FC236}">
                <a16:creationId xmlns:a16="http://schemas.microsoft.com/office/drawing/2014/main" id="{558ABCD2-2C29-478A-8769-5B88064B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9928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floor, window, indoor, person&#10;&#10;Description automatically generated">
            <a:extLst>
              <a:ext uri="{FF2B5EF4-FFF2-40B4-BE49-F238E27FC236}">
                <a16:creationId xmlns:a16="http://schemas.microsoft.com/office/drawing/2014/main" id="{5FA1BC48-3DE9-42EE-ABF6-3489903435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32" y="688710"/>
            <a:ext cx="1950195" cy="130013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136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2093666" y="476672"/>
            <a:ext cx="863600" cy="3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9474" y="854187"/>
            <a:ext cx="3990998" cy="544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Gordon, B. T., Chambliss, H., </a:t>
            </a:r>
            <a:r>
              <a:rPr lang="en-US" altLang="es-PR" dirty="0" err="1"/>
              <a:t>Durstine</a:t>
            </a:r>
            <a:r>
              <a:rPr lang="en-US" altLang="es-PR" dirty="0"/>
              <a:t>, J. L., Jett, D. M., &amp; Ross, L. M. (Eds.). (2021). </a:t>
            </a:r>
            <a:r>
              <a:rPr lang="en-US" altLang="es-PR" b="1" i="1" dirty="0"/>
              <a:t>ACSM’s resources for the exercise physiologist: A practical guide for health fitness professional</a:t>
            </a:r>
            <a:r>
              <a:rPr lang="en-US" altLang="es-PR" dirty="0"/>
              <a:t>. (3ra ed.). Philadelphia, PA: Wolters Kluwer Health.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endParaRPr lang="en-US" altLang="es-PR" dirty="0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4D0FCB1-412B-47C0-B70C-AC1333C28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83546"/>
            <a:ext cx="4433938" cy="56872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08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908200" y="448947"/>
            <a:ext cx="863600" cy="3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008" y="1556792"/>
            <a:ext cx="439248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American Association of Cardiovascular &amp; Pulmonary Rehabilitation (2020). </a:t>
            </a:r>
            <a:r>
              <a:rPr lang="en-US" altLang="es-PR" b="1" i="1" dirty="0"/>
              <a:t>Guidelines for cardiac rehabilitation and secondary prevention</a:t>
            </a:r>
            <a:r>
              <a:rPr lang="en-US" altLang="es-PR" dirty="0"/>
              <a:t> programs (6ta ed.). Champaign, IL: Human Kinetics</a:t>
            </a:r>
          </a:p>
        </p:txBody>
      </p:sp>
      <p:pic>
        <p:nvPicPr>
          <p:cNvPr id="6" name="Picture 5" descr="A green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E7CFA9AA-1B7C-454A-8F39-D13F4386F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80" y="764704"/>
            <a:ext cx="4410071" cy="5688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13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524" y="4725144"/>
            <a:ext cx="856895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400" dirty="0"/>
              <a:t>Leon et. al (2005). Cardiac rehabilitation and secondary prevention of coronary heart disease: An American Heart Association scientific statement from the Council on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400" dirty="0"/>
              <a:t>Clinical Cardiology (subcommittee on exercise, cardiac rehabilitation, and prevention) and the Council on Nutrition, Physical Activity, and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400" dirty="0"/>
              <a:t>Metabolism (subcommittee on physical activity), in collaboration with the American Association of Cardiovascular and Pulmonary Rehabilitation. </a:t>
            </a:r>
            <a:r>
              <a:rPr lang="en-US" altLang="es-PR" sz="1400" i="1" dirty="0"/>
              <a:t>Circulation, 111</a:t>
            </a:r>
            <a:r>
              <a:rPr lang="en-US" altLang="es-PR" sz="1400" dirty="0"/>
              <a:t>, 369-376. doi:10.1161/01.CIR.0000151788.08740.5C, </a:t>
            </a:r>
            <a:r>
              <a:rPr lang="en-US" altLang="es-PR" sz="1400" dirty="0" err="1"/>
              <a:t>Recuperado</a:t>
            </a:r>
            <a:r>
              <a:rPr lang="en-US" altLang="es-PR" sz="1400" dirty="0"/>
              <a:t> de </a:t>
            </a:r>
            <a:r>
              <a:rPr lang="en-US" altLang="es-PR" sz="1400" b="1" i="1" dirty="0">
                <a:hlinkClick r:id="rId5"/>
              </a:rPr>
              <a:t>https://www.ahajournals.org/doi/epdf/10.1161/01.CIR.0000151788.08740.5C</a:t>
            </a:r>
            <a:endParaRPr lang="en-US" altLang="es-PR" sz="1400" b="1" i="1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25C42C2-CF36-4608-A924-749D921810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92696"/>
            <a:ext cx="6274031" cy="3960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37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764184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722" y="1520788"/>
            <a:ext cx="439248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American Association of Cardiovascular &amp; Pulmonary Rehabilitation (2019). </a:t>
            </a:r>
            <a:r>
              <a:rPr lang="en-US" altLang="es-PR" b="1" i="1" dirty="0"/>
              <a:t>Guidelines for pulmonary rehabilitation programs</a:t>
            </a:r>
            <a:r>
              <a:rPr lang="en-US" altLang="es-PR" dirty="0"/>
              <a:t> (5ta ed.). Champaign, IL: Human Kinetics.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F4CBE55-FB27-4EA8-8C93-F7FF6238D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4" y="880773"/>
            <a:ext cx="4304156" cy="5561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123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B620B9E-D918-46B7-90B0-BBEFA43AA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501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898187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005" y="1556792"/>
            <a:ext cx="407557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Pronk, N. P. (Ed.) (2009). </a:t>
            </a:r>
            <a:r>
              <a:rPr lang="en-US" altLang="es-PR" b="1" i="1" dirty="0"/>
              <a:t>ACSM's worksite health handbook: A guide to building healthy and productive companies</a:t>
            </a:r>
            <a:r>
              <a:rPr lang="en-US" altLang="es-PR" dirty="0"/>
              <a:t> (2da ed.). Champaign, IL: Human Kinetics. </a:t>
            </a:r>
            <a:endParaRPr lang="en-US" altLang="es-PR" b="1" i="1" dirty="0"/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2D32155-A73D-4D8E-81A1-5F11D62E7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3" y="765597"/>
            <a:ext cx="4186477" cy="56157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753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63D75AF-87AF-4EDD-B174-ACF9355F81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9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764184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052736"/>
            <a:ext cx="439248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Sanders, M. E. (Ed.). (2019). </a:t>
            </a:r>
            <a:r>
              <a:rPr lang="en-US" altLang="es-PR" b="1" i="1" dirty="0"/>
              <a:t>ACSM’s health/fitness facility standards and guidelines</a:t>
            </a:r>
            <a:r>
              <a:rPr lang="en-US" altLang="es-PR" dirty="0"/>
              <a:t> (5ta ed.). Champaign, IL: Human Kinetics. Disponible </a:t>
            </a:r>
            <a:r>
              <a:rPr lang="en-US" altLang="es-PR" dirty="0" err="1"/>
              <a:t>en</a:t>
            </a:r>
            <a:r>
              <a:rPr lang="en-US" altLang="es-PR" dirty="0"/>
              <a:t>: </a:t>
            </a:r>
            <a:r>
              <a:rPr lang="en-US" altLang="es-PR" b="1" i="1" dirty="0">
                <a:hlinkClick r:id="rId5"/>
              </a:rPr>
              <a:t>https://www.dropbox.com/s/cevw3hneelz24ct/ACSMs_Facility-Stand_5e_Sanders_2019.pdf?dl=0</a:t>
            </a:r>
            <a:endParaRPr lang="en-US" altLang="es-PR" b="1" i="1" dirty="0"/>
          </a:p>
        </p:txBody>
      </p:sp>
      <p:pic>
        <p:nvPicPr>
          <p:cNvPr id="4" name="Picture 3" descr="A picture containing text, hitting, player, green&#10;&#10;Description automatically generated">
            <a:extLst>
              <a:ext uri="{FF2B5EF4-FFF2-40B4-BE49-F238E27FC236}">
                <a16:creationId xmlns:a16="http://schemas.microsoft.com/office/drawing/2014/main" id="{543A8A27-C1AF-455D-80C9-EDE7C11CD6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92" y="787524"/>
            <a:ext cx="4229100" cy="571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58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764184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422" y="2096852"/>
            <a:ext cx="439248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Roy, B. (Ed.) (2013). </a:t>
            </a:r>
            <a:r>
              <a:rPr lang="en-US" altLang="es-PR" b="1" i="1" dirty="0"/>
              <a:t>Standards &amp; guidelines for medical fitness center facilities</a:t>
            </a:r>
            <a:r>
              <a:rPr lang="en-US" altLang="es-PR" dirty="0"/>
              <a:t>. Monterey, CA: Healthy Learning.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496F495-2CA4-43AC-9571-17D1EA44A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5" y="765597"/>
            <a:ext cx="4273525" cy="565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06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224755"/>
            <a:ext cx="8748972" cy="137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400" dirty="0"/>
              <a:t>American Heart Association [AHA], &amp; American College of Sports Medicine [ACSM] (1998). AHA/ACSM Joint Position Statement: Recommendations for Cardiovascular Screening, Staffing, and Emergency Policies at Health/Fitness Facilities. </a:t>
            </a:r>
            <a:r>
              <a:rPr lang="en-US" altLang="es-PR" sz="1400" i="1" dirty="0"/>
              <a:t>Medicine &amp; Science in Sports &amp; Exercise, 30</a:t>
            </a:r>
            <a:r>
              <a:rPr lang="en-US" altLang="es-PR" sz="1400" dirty="0"/>
              <a:t>(6), 1009-1018.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400" dirty="0" err="1"/>
              <a:t>Recuperado</a:t>
            </a:r>
            <a:r>
              <a:rPr lang="en-US" altLang="es-PR" sz="1400" dirty="0"/>
              <a:t> de </a:t>
            </a:r>
            <a:r>
              <a:rPr lang="en-US" altLang="es-PR" sz="1400" dirty="0" err="1"/>
              <a:t>Recuperado</a:t>
            </a:r>
            <a:r>
              <a:rPr lang="en-US" altLang="es-PR" sz="1400" dirty="0"/>
              <a:t> de </a:t>
            </a:r>
            <a:r>
              <a:rPr lang="en-US" altLang="es-PR" sz="1400" b="1" i="1" dirty="0">
                <a:hlinkClick r:id="rId5"/>
              </a:rPr>
              <a:t>https://journals.lww.com/acsm-msse/Fulltext/1998/06000/AHA_ACSM_Joint_Position_Statement__Recommendations.34.aspx</a:t>
            </a:r>
            <a:endParaRPr lang="en-US" altLang="es-PR" sz="1400" b="1" i="1" dirty="0"/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AC83DDA-CEF2-4A7E-AA17-45FBDC2A19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8064896" cy="44011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41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1F7F4BE-2BBB-4DCD-80F0-85379EC58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B92DB64-68FF-42CC-B26E-0F0C3AB02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95425"/>
            <a:ext cx="8785225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6F1730B-1C7B-4C65-BA05-BC162CAA5047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s-PR" altLang="en-US" sz="3600" b="0">
                <a:cs typeface="Arial" panose="020B0604020202020204" pitchFamily="34" charset="0"/>
              </a:rPr>
              <a:t> </a:t>
            </a:r>
            <a: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EMERGENCIA:</a:t>
            </a:r>
            <a:b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EQUIPO Y MATERIALES</a:t>
            </a:r>
            <a:endParaRPr lang="es-PR" altLang="en-US" sz="1800" b="0" i="1"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790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E34188D-C42F-4D19-A284-ED52AC39CF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700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979712" y="484496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9139" y="2276872"/>
            <a:ext cx="3921545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es-PR" dirty="0"/>
              <a:t>Feito, Y., &amp; Magal, M. (Eds) </a:t>
            </a:r>
            <a:r>
              <a:rPr lang="en-US" altLang="es-PR" dirty="0"/>
              <a:t> (2022). </a:t>
            </a:r>
            <a:r>
              <a:rPr lang="en-US" altLang="es-PR" b="1" i="1" dirty="0"/>
              <a:t>ACSM’s fitness assessment manual</a:t>
            </a:r>
            <a:r>
              <a:rPr lang="en-US" altLang="es-PR" dirty="0"/>
              <a:t> (6ta ed.). Philadelphia, PA: Wolters Kluwer. </a:t>
            </a:r>
          </a:p>
        </p:txBody>
      </p:sp>
      <p:pic>
        <p:nvPicPr>
          <p:cNvPr id="8" name="Picture 7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7D6630E9-0285-418A-8548-136F9A224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07" y="773421"/>
            <a:ext cx="4368109" cy="56797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782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2051720" y="484496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2" y="1196752"/>
            <a:ext cx="403244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Fukuda, D. H. (2019). </a:t>
            </a:r>
            <a:r>
              <a:rPr lang="en-US" altLang="es-PR" b="1" i="1" dirty="0"/>
              <a:t>Assessments for sport and athletic performance</a:t>
            </a:r>
            <a:r>
              <a:rPr lang="en-US" altLang="es-PR" dirty="0"/>
              <a:t>. Champaign, IL: Human Kinetics. Disponible </a:t>
            </a:r>
            <a:r>
              <a:rPr lang="en-US" altLang="es-PR" dirty="0" err="1"/>
              <a:t>en</a:t>
            </a:r>
            <a:r>
              <a:rPr lang="en-US" altLang="es-PR" dirty="0"/>
              <a:t>: </a:t>
            </a:r>
            <a:r>
              <a:rPr lang="en-US" altLang="es-PR" b="1" i="1" dirty="0">
                <a:hlinkClick r:id="rId5"/>
              </a:rPr>
              <a:t>https://drive.google.com/file/d/1R92Vy2FpUD6kvKYTt335OgVK1GVykoHu/view?usp=sharing</a:t>
            </a:r>
            <a:r>
              <a:rPr lang="en-US" altLang="es-PR" dirty="0"/>
              <a:t> </a:t>
            </a:r>
          </a:p>
        </p:txBody>
      </p:sp>
      <p:pic>
        <p:nvPicPr>
          <p:cNvPr id="3" name="Picture 2" descr="A group of men posing for a picture with a football ball&#10;&#10;Description automatically generated with medium confidence">
            <a:extLst>
              <a:ext uri="{FF2B5EF4-FFF2-40B4-BE49-F238E27FC236}">
                <a16:creationId xmlns:a16="http://schemas.microsoft.com/office/drawing/2014/main" id="{4B038601-781E-4247-A602-0D29250E5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70" y="773421"/>
            <a:ext cx="4473533" cy="5780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831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B87179E1-0BC2-4B68-821E-A4901B9F4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976" y="620688"/>
            <a:ext cx="4608512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400" dirty="0"/>
              <a:t>Winter, E. M., Jones, A. M., Davison, R. C. R., Bromley, P. D., &amp; Mercer, T. (Eds.) (2007). </a:t>
            </a:r>
            <a:r>
              <a:rPr lang="en-US" altLang="es-PR" sz="2400" b="1" i="1" dirty="0"/>
              <a:t>Sport and exercise physiology testing: Guidelines: the British Association of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400" b="1" i="1" dirty="0"/>
              <a:t>Sport and Exercise Sciences guide (VII)</a:t>
            </a:r>
            <a:r>
              <a:rPr lang="en-US" altLang="es-PR" sz="2400" dirty="0"/>
              <a:t>. New York, NY: Routledge, an imprint of the Taylor &amp; Francis Group, an </a:t>
            </a:r>
            <a:r>
              <a:rPr lang="en-US" altLang="es-PR" sz="2400" dirty="0" err="1"/>
              <a:t>informa</a:t>
            </a:r>
            <a:r>
              <a:rPr lang="en-US" altLang="es-PR" sz="2400" dirty="0"/>
              <a:t> business. Disponible </a:t>
            </a:r>
            <a:r>
              <a:rPr lang="en-US" altLang="es-PR" sz="2400" dirty="0" err="1"/>
              <a:t>en</a:t>
            </a:r>
            <a:r>
              <a:rPr lang="en-US" altLang="es-PR" sz="2400" dirty="0"/>
              <a:t>: </a:t>
            </a:r>
            <a:r>
              <a:rPr lang="en-US" altLang="es-PR" sz="2400" b="1" i="1" dirty="0">
                <a:hlinkClick r:id="rId5"/>
              </a:rPr>
              <a:t>https://drive.google.com/file/d/1ekx5CKrtFub51Dcbt3cs9ulygo4RsfDI/view?usp=sharing</a:t>
            </a:r>
            <a:endParaRPr lang="en-US" altLang="es-PR" sz="2400" b="1" i="1" dirty="0"/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7E8C096-7884-4BD7-8A44-63339E2A2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71686"/>
            <a:ext cx="3933825" cy="55816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E70B333-22BC-4F2D-9CAD-A64FC57B82FC}"/>
              </a:ext>
            </a:extLst>
          </p:cNvPr>
          <p:cNvSpPr>
            <a:spLocks/>
          </p:cNvSpPr>
          <p:nvPr/>
        </p:nvSpPr>
        <p:spPr bwMode="auto">
          <a:xfrm>
            <a:off x="1547664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221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0A27407-36CF-4952-88C3-01D14DA6E4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921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BBAED64-989E-479C-AFB7-53F65D874D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" y="1368152"/>
            <a:ext cx="8791575" cy="34290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4CAC8255-BB11-4B7D-BDA3-D37BF2144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58" y="908720"/>
            <a:ext cx="9144000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https://jissn.biomedcentral.com/articles/10.1186/s12970-018-0242-y</a:t>
            </a:r>
          </a:p>
          <a:p>
            <a:pPr algn="ctr" eaLnBrk="0" hangingPunct="0"/>
            <a:endParaRPr lang="en-US" altLang="es-PR" sz="1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9DF4665F-CF1B-45F8-BDFB-D8C155BE8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14" y="5013176"/>
            <a:ext cx="8748972" cy="142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800" dirty="0" err="1"/>
              <a:t>Kerksick</a:t>
            </a:r>
            <a:r>
              <a:rPr lang="en-US" altLang="es-PR" sz="1800" dirty="0"/>
              <a:t> et al. (2018). ISSN exercise &amp; sports nutrition review update: Research &amp; recommendations. </a:t>
            </a:r>
            <a:r>
              <a:rPr lang="en-US" altLang="es-PR" sz="1800" i="1" dirty="0"/>
              <a:t>Journal of the International Society of Sports Nutrition, 15</a:t>
            </a:r>
            <a:r>
              <a:rPr lang="en-US" altLang="es-PR" sz="1800" dirty="0"/>
              <a:t>(38), 1-57. https://doi.org/10.1186/s12970-018-0242-y. </a:t>
            </a:r>
            <a:r>
              <a:rPr lang="en-US" altLang="es-PR" sz="1800" dirty="0" err="1"/>
              <a:t>Recuperado</a:t>
            </a:r>
            <a:r>
              <a:rPr lang="en-US" altLang="es-PR" sz="1800" dirty="0"/>
              <a:t> de </a:t>
            </a:r>
            <a:r>
              <a:rPr lang="en-US" altLang="es-PR" sz="1800" b="1" i="1" dirty="0">
                <a:hlinkClick r:id="rId6"/>
              </a:rPr>
              <a:t>https://jissn.biomedcentral.com/track/pdf/10.1186/s12970-018-0242-y.pdf</a:t>
            </a:r>
            <a:endParaRPr lang="en-US" altLang="es-PR" sz="1800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05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4CAC8255-BB11-4B7D-BDA3-D37BF2144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58" y="908720"/>
            <a:ext cx="9144000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https://jissn.biomedcentral.com/articles/10.1186/s12970-017-0189-4</a:t>
            </a:r>
          </a:p>
          <a:p>
            <a:pPr algn="ctr" eaLnBrk="0" hangingPunct="0"/>
            <a:endParaRPr lang="en-US" altLang="es-PR" sz="1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9DF4665F-CF1B-45F8-BDFB-D8C155BE8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14" y="5096777"/>
            <a:ext cx="8748972" cy="142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800" dirty="0" err="1"/>
              <a:t>Kerksick</a:t>
            </a:r>
            <a:r>
              <a:rPr lang="en-US" altLang="es-PR" sz="1800" dirty="0"/>
              <a:t>, et al. (2017). International Society of Sports Nutrition position stand: Nutrient timing, </a:t>
            </a:r>
            <a:r>
              <a:rPr lang="en-US" altLang="es-PR" sz="1800" i="1" dirty="0"/>
              <a:t>Journal of the International Society of Sports Nutrition, 14</a:t>
            </a:r>
            <a:r>
              <a:rPr lang="en-US" altLang="es-PR" sz="1800" dirty="0"/>
              <a:t>(33), 1-21. doi:10.1186/s12970-017-0189-4. </a:t>
            </a:r>
            <a:r>
              <a:rPr lang="en-US" altLang="es-PR" sz="1800" dirty="0" err="1"/>
              <a:t>Recuperado</a:t>
            </a:r>
            <a:r>
              <a:rPr lang="en-US" altLang="es-PR" sz="1800" dirty="0"/>
              <a:t> de </a:t>
            </a:r>
            <a:r>
              <a:rPr lang="en-US" altLang="es-PR" sz="1800" b="1" i="1" dirty="0">
                <a:hlinkClick r:id="rId5"/>
              </a:rPr>
              <a:t>https://jissn.biomedcentral.com/track/pdf/10.1186/s12970-017-0189-4.pdf</a:t>
            </a:r>
            <a:endParaRPr lang="en-US" altLang="es-PR" sz="1800" b="1" i="1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54B2581-EBDE-4A3C-A06C-7C1ACB9659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4" y="1237426"/>
            <a:ext cx="8748972" cy="3663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90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89240"/>
            <a:ext cx="878497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400" dirty="0"/>
              <a:t>McDermott, et al. (2017). National Athletic Trainers’ Association position statement: Fluid replacement for the physically active. </a:t>
            </a:r>
            <a:r>
              <a:rPr lang="en-US" altLang="es-PR" sz="1400" i="1" dirty="0"/>
              <a:t>Journal of Athletic Training, 52</a:t>
            </a:r>
            <a:r>
              <a:rPr lang="en-US" altLang="es-PR" sz="1400" dirty="0"/>
              <a:t>(9), 877–895. doi:10.4085/1062-6050-52.9.02. </a:t>
            </a:r>
            <a:r>
              <a:rPr lang="en-US" altLang="es-PR" sz="1400" dirty="0" err="1"/>
              <a:t>Recuperado</a:t>
            </a:r>
            <a:r>
              <a:rPr lang="en-US" altLang="es-PR" sz="1400" dirty="0"/>
              <a:t> de </a:t>
            </a:r>
            <a:r>
              <a:rPr lang="en-US" altLang="es-PR" sz="1400" b="1" i="1" dirty="0">
                <a:hlinkClick r:id="rId5"/>
              </a:rPr>
              <a:t>https://www.nata.org/sites/default/files/fluid_replacement_for_the_physically_active.pdf</a:t>
            </a:r>
            <a:endParaRPr lang="en-US" altLang="es-PR" sz="1400" b="1" i="1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FE6A31F-356A-40B6-BCBD-9724AD50CD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67" y="836712"/>
            <a:ext cx="8435865" cy="4592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9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9AA70664-0A00-4BBE-B1F4-DA94757EC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7485" y="1083084"/>
            <a:ext cx="4189863" cy="32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https://www.gssiweb.org/en</a:t>
            </a:r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744951A-09BA-43F2-80FD-CEB8634CD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6" y="2636912"/>
            <a:ext cx="8633173" cy="3672566"/>
          </a:xfrm>
          <a:prstGeom prst="rect">
            <a:avLst/>
          </a:prstGeom>
        </p:spPr>
      </p:pic>
      <p:pic>
        <p:nvPicPr>
          <p:cNvPr id="8" name="Picture 7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DB876E1-0B02-4F50-B81D-2C6DC7DCBD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6" y="548522"/>
            <a:ext cx="3348089" cy="1875972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4023F076-3E33-48C2-893A-DC6E4B554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7485" y="1671674"/>
            <a:ext cx="4758931" cy="32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https://www.gssiweb.org/latam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674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CD19669-A1EF-4401-A186-7F6F1B1C3A53}"/>
              </a:ext>
            </a:extLst>
          </p:cNvPr>
          <p:cNvSpPr>
            <a:spLocks/>
          </p:cNvSpPr>
          <p:nvPr/>
        </p:nvSpPr>
        <p:spPr bwMode="auto">
          <a:xfrm>
            <a:off x="498038" y="764704"/>
            <a:ext cx="777686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DECLARACIONES FINANCIERAS Y</a:t>
            </a:r>
          </a:p>
          <a:p>
            <a:pPr algn="ctr"/>
            <a:r>
              <a:rPr lang="es-PR" altLang="es-PR" sz="5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CONFLICTO DE</a:t>
            </a:r>
          </a:p>
          <a:p>
            <a:pPr algn="ctr"/>
            <a:r>
              <a:rPr lang="es-PR" altLang="es-PR" sz="5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INTERESES:</a:t>
            </a:r>
            <a:endParaRPr lang="es-PR" altLang="es-PR" sz="5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7E95D03C-7ADB-4208-832A-D828A0CB1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038" y="4221088"/>
            <a:ext cx="7776864" cy="233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54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NINGUNA</a:t>
            </a:r>
          </a:p>
          <a:p>
            <a:pPr algn="ctr">
              <a:lnSpc>
                <a:spcPct val="90000"/>
              </a:lnSpc>
            </a:pPr>
            <a:r>
              <a:rPr lang="es-PR" altLang="es-PR" sz="54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Relacionada con esta Presentación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76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 pattern="rectangl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B4E5494-6718-4155-8106-C013DB716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7" y="1196752"/>
            <a:ext cx="7400925" cy="531495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C48102A-A92A-40E2-8876-9AD9638053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00472"/>
            <a:ext cx="1420416" cy="1420416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9AA70664-0A00-4BBE-B1F4-DA94757EC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7" y="774576"/>
            <a:ext cx="8820472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https://nutricionpr.org/mi-plato-para-un-puerto-rico-saludable/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786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9AA70664-0A00-4BBE-B1F4-DA94757EC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6" y="774576"/>
            <a:ext cx="9121903" cy="35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https://www.dietaryguidelines.gov/</a:t>
            </a:r>
          </a:p>
        </p:txBody>
      </p:sp>
      <p:pic>
        <p:nvPicPr>
          <p:cNvPr id="6" name="Picture 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CB876DC2-DB19-40B2-A099-63364F9B3B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1340768"/>
            <a:ext cx="8096250" cy="5048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73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BE7D41C-6CDE-4772-AEEA-A1F4773AD6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890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>
            <a:extLst>
              <a:ext uri="{FF2B5EF4-FFF2-40B4-BE49-F238E27FC236}">
                <a16:creationId xmlns:a16="http://schemas.microsoft.com/office/drawing/2014/main" id="{9DF4665F-CF1B-45F8-BDFB-D8C155BE8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14" y="5517232"/>
            <a:ext cx="8748972" cy="97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200" dirty="0"/>
              <a:t>Schinke et al., (2021). International society of sport psychology position stand: Mental health through occupational health and safety in high  performance sport. International Journal of Sport and Exercise Psychology. https://doi.org/10.1080/1612197X.2021.1992857. </a:t>
            </a:r>
            <a:r>
              <a:rPr lang="en-US" altLang="es-PR" sz="1200" dirty="0" err="1"/>
              <a:t>Recuperado</a:t>
            </a:r>
            <a:r>
              <a:rPr lang="en-US" altLang="es-PR" sz="1200" dirty="0"/>
              <a:t> de </a:t>
            </a:r>
            <a:r>
              <a:rPr lang="en-US" altLang="es-PR" sz="1200" b="1" i="1" dirty="0">
                <a:hlinkClick r:id="rId5"/>
              </a:rPr>
              <a:t>https://www.issponline.org/images/isspdata/position_stands/mental_health_through_occupational_-health_and_-safety_in_high_performance_sport.pdf</a:t>
            </a:r>
            <a:endParaRPr lang="en-US" altLang="es-PR" sz="1200" b="1" i="1"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A90D6C9-BA0B-4910-9870-45BA777A79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67" y="1237657"/>
            <a:ext cx="8035673" cy="4207567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87EF35F-26EE-4AE7-A0D4-4479DFD46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514" y="647529"/>
            <a:ext cx="8436159" cy="47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1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https://www.issponline.org/images/isspdata/position_stands/mental_health_through_occupational_-health_and_-safety_in_high_performance_sport.pdf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0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B87179E1-0BC2-4B68-821E-A4901B9F4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135" y="836712"/>
            <a:ext cx="3096345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400" dirty="0"/>
              <a:t>Tenenbaum, G., &amp; Eklund, R. C. (Eds.) (2020). </a:t>
            </a:r>
            <a:r>
              <a:rPr lang="en-US" altLang="es-PR" sz="2400" b="1" i="1" dirty="0"/>
              <a:t>Handbook of sport psychology</a:t>
            </a:r>
            <a:r>
              <a:rPr lang="en-US" altLang="es-PR" sz="2400" dirty="0"/>
              <a:t> (4ta ed., Vols. I-II). Hoboken, NJ: John Wiley &amp; Sons, Inc. Disponible </a:t>
            </a:r>
            <a:r>
              <a:rPr lang="en-US" altLang="es-PR" sz="2400" dirty="0" err="1"/>
              <a:t>en</a:t>
            </a:r>
            <a:r>
              <a:rPr lang="en-US" altLang="es-PR" sz="2400" dirty="0"/>
              <a:t>: </a:t>
            </a:r>
            <a:r>
              <a:rPr lang="en-US" altLang="es-PR" sz="2400" b="1" i="1" dirty="0">
                <a:hlinkClick r:id="rId5"/>
              </a:rPr>
              <a:t>https://drive.google.com/file/d/1KG2Y1M91Jarb4VMndrCTTMw_qk9hKHmH/view?usp=sharing</a:t>
            </a:r>
            <a:endParaRPr lang="en-US" altLang="es-PR" sz="2400" b="1" i="1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7B8A633-E062-4BD0-9BF4-4E32584750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709699"/>
            <a:ext cx="5400599" cy="57974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9353D9E-2F95-49F9-B46F-95EC1435C554}"/>
              </a:ext>
            </a:extLst>
          </p:cNvPr>
          <p:cNvSpPr>
            <a:spLocks/>
          </p:cNvSpPr>
          <p:nvPr/>
        </p:nvSpPr>
        <p:spPr bwMode="auto">
          <a:xfrm>
            <a:off x="2556272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67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BBDEE58-3B13-4DB6-9D47-46C47D321F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84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CA5E9F3-F8FE-4A8C-A2F6-C1501ADAA99B}"/>
              </a:ext>
            </a:extLst>
          </p:cNvPr>
          <p:cNvSpPr>
            <a:spLocks/>
          </p:cNvSpPr>
          <p:nvPr/>
        </p:nvSpPr>
        <p:spPr bwMode="auto">
          <a:xfrm>
            <a:off x="1964333" y="404664"/>
            <a:ext cx="87947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546D8940-3B06-4188-882E-0A9ECA9A8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1052736"/>
            <a:ext cx="424815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/>
              <a:t>Prentice, W., &amp; </a:t>
            </a:r>
            <a:r>
              <a:rPr lang="en-US" altLang="en-US" dirty="0" err="1"/>
              <a:t>Arnheim</a:t>
            </a:r>
            <a:r>
              <a:rPr lang="en-US" altLang="en-US" dirty="0"/>
              <a:t>, D. (2017). </a:t>
            </a:r>
            <a:r>
              <a:rPr lang="en-US" altLang="en-US" b="1" i="1" dirty="0"/>
              <a:t>Principles of athletic training: A competency-based approach</a:t>
            </a:r>
            <a:r>
              <a:rPr lang="en-US" altLang="en-US" dirty="0"/>
              <a:t> (16th ed.). New York: McGraw-Hill Higher Education. Disponible </a:t>
            </a:r>
            <a:r>
              <a:rPr lang="en-US" altLang="en-US" dirty="0" err="1"/>
              <a:t>en</a:t>
            </a:r>
            <a:r>
              <a:rPr lang="en-US" altLang="en-US" dirty="0"/>
              <a:t>: </a:t>
            </a:r>
            <a:r>
              <a:rPr lang="en-US" altLang="en-US" b="1" i="1" dirty="0">
                <a:hlinkClick r:id="rId5"/>
              </a:rPr>
              <a:t>https://drive.google.com/file/d/1aMyjPlQZzdk8A0IG8tR9--Nuno83YyUP/view</a:t>
            </a:r>
            <a:endParaRPr lang="en-US" altLang="en-US" b="1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F8E5FE-5E56-4C3E-A212-7746ED515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3" y="795510"/>
            <a:ext cx="4443510" cy="572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95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91BC398-9121-4822-A34C-27B978141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83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14" y="5352514"/>
            <a:ext cx="8748972" cy="12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500" dirty="0"/>
              <a:t>National Federation of State High School Associations (NFHS), &amp; Sports Medicine Advisory Committee (SMAC) (2017). Suggested guidelines for management of concussion in sports: </a:t>
            </a:r>
            <a:r>
              <a:rPr lang="en-US" altLang="es-PR" sz="1500" dirty="0" err="1"/>
              <a:t>Recuperado</a:t>
            </a:r>
            <a:r>
              <a:rPr lang="en-US" altLang="es-PR" sz="1500" dirty="0"/>
              <a:t> de </a:t>
            </a:r>
            <a:r>
              <a:rPr lang="en-US" altLang="es-PR" sz="1500" b="1" i="1" dirty="0">
                <a:hlinkClick r:id="rId5"/>
              </a:rPr>
              <a:t>https://www.nfhs.org/media/1018446/suggested_guidelines__management_concussion_april_2017.pdf</a:t>
            </a:r>
            <a:endParaRPr lang="en-US" altLang="es-PR" sz="1500" b="1" i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BF0E18C-5E1B-4823-9179-B566F1D4273D}"/>
              </a:ext>
            </a:extLst>
          </p:cNvPr>
          <p:cNvSpPr>
            <a:spLocks/>
          </p:cNvSpPr>
          <p:nvPr/>
        </p:nvSpPr>
        <p:spPr bwMode="auto">
          <a:xfrm>
            <a:off x="377788" y="590179"/>
            <a:ext cx="8388424" cy="534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1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https://www.nfhs.org/media/1018446/suggested_guidelines__management_concussion_april_2017.pdf</a:t>
            </a: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3680F5A-098E-4A30-A4D6-5F5B37652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12" y="1226103"/>
            <a:ext cx="7227172" cy="40030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363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B87179E1-0BC2-4B68-821E-A4901B9F4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6858" y="1268760"/>
            <a:ext cx="395160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400" dirty="0" err="1"/>
              <a:t>Sindelar</a:t>
            </a:r>
            <a:r>
              <a:rPr lang="en-US" altLang="es-PR" sz="2400" dirty="0"/>
              <a:t>, B., &amp; </a:t>
            </a:r>
            <a:r>
              <a:rPr lang="en-US" altLang="es-PR" sz="2400" dirty="0" err="1"/>
              <a:t>Bailes</a:t>
            </a:r>
            <a:r>
              <a:rPr lang="en-US" altLang="es-PR" sz="2400" dirty="0"/>
              <a:t>, J. E. (2018). </a:t>
            </a:r>
            <a:r>
              <a:rPr lang="en-US" altLang="es-PR" sz="2400" b="1" i="1" dirty="0"/>
              <a:t>Concussion diagnosis and management</a:t>
            </a:r>
            <a:r>
              <a:rPr lang="en-US" altLang="es-PR" sz="2400" dirty="0"/>
              <a:t> (2da ed.). Boca Raton, FL: CRC, an imprint of Taylor &amp; Francis Group, an Informa business. Disponible </a:t>
            </a:r>
            <a:r>
              <a:rPr lang="en-US" altLang="es-PR" sz="2400" dirty="0" err="1"/>
              <a:t>en</a:t>
            </a:r>
            <a:r>
              <a:rPr lang="en-US" altLang="es-PR" sz="2400" dirty="0"/>
              <a:t>: </a:t>
            </a:r>
            <a:r>
              <a:rPr lang="en-US" altLang="es-PR" sz="2400" b="1" i="1" dirty="0">
                <a:hlinkClick r:id="rId5"/>
              </a:rPr>
              <a:t>https://drive.google.com/file/d/1do9Tpp6YBghHGABrJ86xu_jvujp-DRve/view?usp=sharing</a:t>
            </a:r>
            <a:endParaRPr lang="en-US" altLang="es-PR" sz="2400" b="1" i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70B333-22BC-4F2D-9CAD-A64FC57B82FC}"/>
              </a:ext>
            </a:extLst>
          </p:cNvPr>
          <p:cNvSpPr>
            <a:spLocks/>
          </p:cNvSpPr>
          <p:nvPr/>
        </p:nvSpPr>
        <p:spPr bwMode="auto">
          <a:xfrm>
            <a:off x="1998401" y="565633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6F58F6E-3D4C-4841-AADD-26D2EA59F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3" y="903387"/>
            <a:ext cx="4167632" cy="5581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67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BBD16D-C4B0-49E3-94B1-7BCA36ED2C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29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B87179E1-0BC2-4B68-821E-A4901B9F4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7320" y="1628801"/>
            <a:ext cx="4032448" cy="41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400" dirty="0"/>
              <a:t>Meehan, W. P., III., (2018). </a:t>
            </a:r>
            <a:r>
              <a:rPr lang="en-US" altLang="es-PR" sz="2400" b="1" i="1" dirty="0"/>
              <a:t>Kids, sports, and concussion: A guide for coaches and parents</a:t>
            </a:r>
            <a:r>
              <a:rPr lang="en-US" altLang="es-PR" sz="2400" dirty="0"/>
              <a:t>. Santa Barbara, CA: Praeger, an imprint of ABC-CLIO, LLC. Disponible </a:t>
            </a:r>
            <a:r>
              <a:rPr lang="en-US" altLang="es-PR" sz="2400" dirty="0" err="1"/>
              <a:t>en</a:t>
            </a:r>
            <a:r>
              <a:rPr lang="en-US" altLang="es-PR" sz="2400" dirty="0"/>
              <a:t>: </a:t>
            </a:r>
            <a:r>
              <a:rPr lang="en-US" altLang="es-PR" sz="2400" b="1" i="1" dirty="0">
                <a:hlinkClick r:id="rId5"/>
              </a:rPr>
              <a:t>https://drive.google.com/file/d/1Cr8u3hUzR7K8hzKafKNq6CvYjcypjdLU/view?usp=sharing</a:t>
            </a:r>
            <a:endParaRPr lang="en-US" altLang="es-PR" sz="2400" b="1" i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70B333-22BC-4F2D-9CAD-A64FC57B82FC}"/>
              </a:ext>
            </a:extLst>
          </p:cNvPr>
          <p:cNvSpPr>
            <a:spLocks/>
          </p:cNvSpPr>
          <p:nvPr/>
        </p:nvSpPr>
        <p:spPr bwMode="auto">
          <a:xfrm>
            <a:off x="1763688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  <p:pic>
        <p:nvPicPr>
          <p:cNvPr id="6" name="Picture 5" descr="A group of football players&#10;&#10;Description automatically generated with low confidence">
            <a:extLst>
              <a:ext uri="{FF2B5EF4-FFF2-40B4-BE49-F238E27FC236}">
                <a16:creationId xmlns:a16="http://schemas.microsoft.com/office/drawing/2014/main" id="{8C427A5E-4862-4F4D-8B61-B1E38C765B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3386"/>
            <a:ext cx="3811744" cy="55591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706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14" y="4797152"/>
            <a:ext cx="8748972" cy="137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000" dirty="0"/>
              <a:t>May et al (2014). </a:t>
            </a:r>
            <a:r>
              <a:rPr lang="en-US" altLang="es-PR" sz="2000" dirty="0" err="1"/>
              <a:t>Pediadric</a:t>
            </a:r>
            <a:r>
              <a:rPr lang="en-US" altLang="es-PR" sz="2000" dirty="0"/>
              <a:t> sports specific return to play guidelines following concussion. </a:t>
            </a:r>
            <a:r>
              <a:rPr lang="en-US" altLang="es-PR" sz="2000" i="1" dirty="0"/>
              <a:t>The International Journal of Sports Physical Therapy, 9</a:t>
            </a:r>
            <a:r>
              <a:rPr lang="en-US" altLang="es-PR" sz="2000" dirty="0"/>
              <a:t>(2), 242-255. </a:t>
            </a:r>
            <a:r>
              <a:rPr lang="en-US" altLang="es-PR" sz="2000" dirty="0" err="1"/>
              <a:t>Recuperado</a:t>
            </a:r>
            <a:r>
              <a:rPr lang="en-US" altLang="es-PR" sz="2000" dirty="0"/>
              <a:t> de </a:t>
            </a:r>
            <a:r>
              <a:rPr lang="en-US" altLang="es-PR" sz="2000" b="1" i="1" dirty="0">
                <a:hlinkClick r:id="rId5"/>
              </a:rPr>
              <a:t>https://www.ncbi.nlm.nih.gov/pmc/articles/PMC4004129/pdf/ijspt-04-242.pdf</a:t>
            </a:r>
            <a:endParaRPr lang="en-US" altLang="es-PR" sz="2000" b="1" i="1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2FF4A8E-DAA4-4AB2-A127-020AF82067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01" y="1484784"/>
            <a:ext cx="8504597" cy="317347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BF0E18C-5E1B-4823-9179-B566F1D4273D}"/>
              </a:ext>
            </a:extLst>
          </p:cNvPr>
          <p:cNvSpPr>
            <a:spLocks/>
          </p:cNvSpPr>
          <p:nvPr/>
        </p:nvSpPr>
        <p:spPr bwMode="auto">
          <a:xfrm>
            <a:off x="328151" y="747040"/>
            <a:ext cx="8284747" cy="59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https://www.ncbi.nlm.nih.gov/pmc/articles/PMC4004129/pdf/ijspt-04-242.pdf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860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3ECA6F3-A334-4743-80EE-3CE7C27EEA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1033232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615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2941" y="980728"/>
            <a:ext cx="3777531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500" dirty="0"/>
              <a:t>O'Sullivan, S. B, &amp; Raymond P Siegelman, R. P. (2018). </a:t>
            </a:r>
            <a:r>
              <a:rPr lang="en-US" altLang="es-PR" sz="2500" b="1" i="1" dirty="0"/>
              <a:t>National Physical Therapy Examination review and study guide 2018</a:t>
            </a:r>
            <a:r>
              <a:rPr lang="en-US" altLang="es-PR" sz="2500" dirty="0"/>
              <a:t>. Evanston, IL: </a:t>
            </a:r>
            <a:r>
              <a:rPr lang="en-US" altLang="es-PR" sz="2500" dirty="0" err="1"/>
              <a:t>TherapyEd</a:t>
            </a:r>
            <a:r>
              <a:rPr lang="en-US" altLang="es-PR" sz="2500" dirty="0"/>
              <a:t>. </a:t>
            </a:r>
            <a:r>
              <a:rPr lang="en-US" altLang="es-PR" sz="2500" dirty="0" err="1"/>
              <a:t>Disponoble</a:t>
            </a:r>
            <a:r>
              <a:rPr lang="en-US" altLang="es-PR" sz="2500" dirty="0"/>
              <a:t> </a:t>
            </a:r>
            <a:r>
              <a:rPr lang="en-US" altLang="es-PR" sz="2500" dirty="0" err="1"/>
              <a:t>en</a:t>
            </a:r>
            <a:r>
              <a:rPr lang="en-US" altLang="es-PR" sz="2500" dirty="0"/>
              <a:t>: </a:t>
            </a:r>
            <a:r>
              <a:rPr lang="en-US" altLang="es-PR" sz="2500" b="1" i="1" dirty="0">
                <a:hlinkClick r:id="rId5"/>
              </a:rPr>
              <a:t>https://drive.google.com/file/d/1ghcx4uRpPjC47xhmat2bmu29mNOotKUt/view?usp=sharing</a:t>
            </a:r>
            <a:endParaRPr lang="en-US" altLang="es-PR" sz="2500" b="1" i="1" dirty="0"/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5DB6C75-8299-4EC6-A34B-A10E3B0A43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6" y="517087"/>
            <a:ext cx="4458716" cy="596444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8C385AC-2150-45FE-8D7D-11961C1ACB97}"/>
              </a:ext>
            </a:extLst>
          </p:cNvPr>
          <p:cNvSpPr>
            <a:spLocks/>
          </p:cNvSpPr>
          <p:nvPr/>
        </p:nvSpPr>
        <p:spPr bwMode="auto">
          <a:xfrm>
            <a:off x="2019102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935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C3F1E5-55B5-404D-A002-D463EE2A79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42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980208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7" y="980728"/>
            <a:ext cx="3777531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400" dirty="0"/>
              <a:t>Fritz, S. (2013). </a:t>
            </a:r>
            <a:r>
              <a:rPr lang="en-US" altLang="es-PR" sz="2400" b="1" i="1" dirty="0"/>
              <a:t>Sports &amp; exercise massage: Comprehensive care in athletics, fitness &amp; rehabilitation</a:t>
            </a:r>
            <a:r>
              <a:rPr lang="en-US" altLang="es-PR" sz="2400" dirty="0"/>
              <a:t> (2da ed.). St. Louis, MO: Mosby, Inc., an affiliate of Elsevier Inc. Disponible </a:t>
            </a:r>
            <a:r>
              <a:rPr lang="en-US" altLang="es-PR" sz="2400" dirty="0" err="1"/>
              <a:t>en</a:t>
            </a:r>
            <a:r>
              <a:rPr lang="en-US" altLang="es-PR" sz="2400" dirty="0"/>
              <a:t>: </a:t>
            </a:r>
            <a:r>
              <a:rPr lang="en-US" altLang="es-PR" sz="2400" b="1" i="1" dirty="0">
                <a:hlinkClick r:id="rId5"/>
              </a:rPr>
              <a:t>https://drive.google.com/file/d/1Wzcwyz64IT0uqmWzTojGdaOPFclumrbY/view?usp=sharing</a:t>
            </a:r>
            <a:endParaRPr lang="en-US" altLang="es-PR" sz="2400" b="1" i="1" dirty="0"/>
          </a:p>
        </p:txBody>
      </p:sp>
      <p:pic>
        <p:nvPicPr>
          <p:cNvPr id="4" name="Picture 3" descr="Graphical user interface, website&#10;&#10;Description automatically generated with medium confidence">
            <a:extLst>
              <a:ext uri="{FF2B5EF4-FFF2-40B4-BE49-F238E27FC236}">
                <a16:creationId xmlns:a16="http://schemas.microsoft.com/office/drawing/2014/main" id="{C49EE058-CC08-464D-B2C9-2AEE3F893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2" y="797519"/>
            <a:ext cx="4353594" cy="5583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437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60C5A3D-5203-40AF-A6DD-C7828A2B7A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436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0952E6F-2ABB-4756-9560-02F05C9DF883}"/>
              </a:ext>
            </a:extLst>
          </p:cNvPr>
          <p:cNvSpPr>
            <a:spLocks/>
          </p:cNvSpPr>
          <p:nvPr/>
        </p:nvSpPr>
        <p:spPr bwMode="auto">
          <a:xfrm>
            <a:off x="205263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55EE9DBF-493B-4FBA-B1B4-B2E67131D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743890"/>
            <a:ext cx="4105275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n-US" sz="2600" dirty="0" err="1"/>
              <a:t>Kase</a:t>
            </a:r>
            <a:r>
              <a:rPr lang="en-US" altLang="en-US" sz="2600" dirty="0"/>
              <a:t>, K., Wallis, J., &amp; </a:t>
            </a:r>
            <a:r>
              <a:rPr lang="en-US" altLang="en-US" sz="2600" dirty="0" err="1"/>
              <a:t>Kase</a:t>
            </a:r>
            <a:r>
              <a:rPr lang="en-US" altLang="en-US" sz="2600" dirty="0"/>
              <a:t>, T (2013). </a:t>
            </a:r>
            <a:r>
              <a:rPr lang="en-US" altLang="en-US" sz="2600" b="1" i="1" dirty="0"/>
              <a:t>Clinical therapeutic Applications of the Kinesio Taping</a:t>
            </a:r>
            <a:r>
              <a:rPr lang="en-US" altLang="en-US" sz="2600" b="1" i="1" baseline="30000" dirty="0"/>
              <a:t>®</a:t>
            </a:r>
            <a:r>
              <a:rPr lang="en-US" altLang="en-US" sz="2600" b="1" i="1" dirty="0"/>
              <a:t> method</a:t>
            </a:r>
            <a:r>
              <a:rPr lang="en-US" altLang="en-US" sz="2600" dirty="0"/>
              <a:t> (3ra. ed.). New Mexico: Kinesio Taping Association International.  Disponible </a:t>
            </a:r>
            <a:r>
              <a:rPr lang="en-US" altLang="en-US" sz="2600" dirty="0" err="1"/>
              <a:t>en</a:t>
            </a:r>
            <a:r>
              <a:rPr lang="en-US" altLang="en-US" sz="2600" dirty="0"/>
              <a:t>: </a:t>
            </a:r>
            <a:r>
              <a:rPr lang="en-US" altLang="en-US" sz="2600" b="1" i="1" dirty="0">
                <a:hlinkClick r:id="rId5"/>
              </a:rPr>
              <a:t>https://drive.google.com/file/d/1Snpu0SnQwTTvS7yNYlZTJ1E_tz7N68nV/view?usp=sharing</a:t>
            </a:r>
            <a:endParaRPr lang="en-US" altLang="en-US" sz="2600" b="1" i="1" dirty="0"/>
          </a:p>
          <a:p>
            <a:pPr algn="l" eaLnBrk="1" hangingPunct="1"/>
            <a:endParaRPr lang="en-US" altLang="en-US" sz="2400" dirty="0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4A16AE4A-FAD3-4AB5-9F10-3419A76DF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4562475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471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803077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815621"/>
            <a:ext cx="4392488" cy="563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Bridges, T., &amp; Bridges, C. (2017). </a:t>
            </a:r>
            <a:r>
              <a:rPr lang="en-US" altLang="es-PR" b="1" i="1" dirty="0"/>
              <a:t>Length, strength and </a:t>
            </a:r>
            <a:r>
              <a:rPr lang="en-US" altLang="es-PR" b="1" i="1" dirty="0" err="1"/>
              <a:t>kinesio</a:t>
            </a:r>
            <a:r>
              <a:rPr lang="en-US" altLang="es-PR" b="1" i="1" dirty="0"/>
              <a:t> tape: Muscle testing and taping interventions</a:t>
            </a:r>
            <a:r>
              <a:rPr lang="en-US" altLang="es-PR" dirty="0"/>
              <a:t>. Australia: Elsevier Australia. Disponible </a:t>
            </a:r>
            <a:r>
              <a:rPr lang="en-US" altLang="es-PR" dirty="0" err="1"/>
              <a:t>en</a:t>
            </a:r>
            <a:r>
              <a:rPr lang="en-US" altLang="es-PR" dirty="0"/>
              <a:t>: </a:t>
            </a:r>
            <a:r>
              <a:rPr lang="en-US" altLang="es-PR" b="1" i="1" dirty="0">
                <a:hlinkClick r:id="rId5"/>
              </a:rPr>
              <a:t>https://drive.google.com/file/d/1SRmWvPwAnvq5yar7IdhmQ2kpO4g4Y9dm/view?usp=sharing</a:t>
            </a:r>
            <a:endParaRPr lang="en-US" altLang="es-PR" b="1" i="1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BFC308C-6FFE-41D7-8C98-27F7FEC51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13" y="764704"/>
            <a:ext cx="4032448" cy="57097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92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135B964D-35BF-479B-8B91-FE0543883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1138931"/>
            <a:ext cx="3889375" cy="524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n-US" sz="2800" dirty="0" err="1"/>
              <a:t>Kumbrink</a:t>
            </a:r>
            <a:r>
              <a:rPr lang="en-US" altLang="en-US" sz="2800" dirty="0"/>
              <a:t>, B. (2012). </a:t>
            </a:r>
            <a:r>
              <a:rPr lang="en-US" altLang="en-US" sz="2800" b="1" i="1" dirty="0"/>
              <a:t>K-Taping: An Illustrative guide</a:t>
            </a:r>
            <a:r>
              <a:rPr lang="en-US" altLang="en-US" sz="2800" dirty="0"/>
              <a:t> (2da ed.). New York: Springer-Verlag Berlin Heidelberg. Disponible </a:t>
            </a:r>
            <a:r>
              <a:rPr lang="en-US" altLang="en-US" sz="2800" dirty="0" err="1"/>
              <a:t>en</a:t>
            </a:r>
            <a:r>
              <a:rPr lang="en-US" altLang="en-US" sz="2800" dirty="0"/>
              <a:t>: </a:t>
            </a:r>
            <a:r>
              <a:rPr lang="en-US" altLang="en-US" sz="2800" b="1" i="1" dirty="0">
                <a:hlinkClick r:id="rId5"/>
              </a:rPr>
              <a:t>https://drive.google.com/file/d/1xD9dLIb05FPj9rDjPTqLjXgiDEnKhoD0/view?usp=sharing</a:t>
            </a:r>
            <a:endParaRPr lang="en-US" altLang="en-US" sz="2800" b="1" i="1" dirty="0"/>
          </a:p>
          <a:p>
            <a:pPr eaLnBrk="1" hangingPunct="1"/>
            <a:endParaRPr lang="en-US" altLang="en-US" sz="2800" dirty="0"/>
          </a:p>
          <a:p>
            <a:pPr algn="l" eaLnBrk="1" hangingPunct="1"/>
            <a:endParaRPr lang="en-US" altLang="en-US" sz="2800" dirty="0"/>
          </a:p>
          <a:p>
            <a:pPr algn="l" eaLnBrk="1" hangingPunct="1"/>
            <a:endParaRPr lang="en-US" altLang="en-US" sz="2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AD658FC-6371-4350-8CF6-30D85E195B3E}"/>
              </a:ext>
            </a:extLst>
          </p:cNvPr>
          <p:cNvSpPr>
            <a:spLocks/>
          </p:cNvSpPr>
          <p:nvPr/>
        </p:nvSpPr>
        <p:spPr bwMode="auto">
          <a:xfrm>
            <a:off x="2123728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</a:p>
        </p:txBody>
      </p:sp>
      <p:pic>
        <p:nvPicPr>
          <p:cNvPr id="4" name="Picture 3" descr="A picture containing text, accessory, screenshot&#10;&#10;Description automatically generated">
            <a:extLst>
              <a:ext uri="{FF2B5EF4-FFF2-40B4-BE49-F238E27FC236}">
                <a16:creationId xmlns:a16="http://schemas.microsoft.com/office/drawing/2014/main" id="{921A9C0B-5215-4C62-A6CB-00D28EDD8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765597"/>
            <a:ext cx="4223441" cy="5673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624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CD19669-A1EF-4401-A186-7F6F1B1C3A53}"/>
              </a:ext>
            </a:extLst>
          </p:cNvPr>
          <p:cNvSpPr>
            <a:spLocks/>
          </p:cNvSpPr>
          <p:nvPr/>
        </p:nvSpPr>
        <p:spPr bwMode="auto">
          <a:xfrm>
            <a:off x="467544" y="1196752"/>
            <a:ext cx="792088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6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PRESENTACIÓN:</a:t>
            </a:r>
            <a:endParaRPr lang="es-PR" altLang="es-PR" sz="6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D0269F4A-882B-47B7-9350-7AACDB3A2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3634480"/>
            <a:ext cx="9144000" cy="238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50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http://www.saludmed.com/</a:t>
            </a:r>
          </a:p>
          <a:p>
            <a:pPr algn="ctr">
              <a:lnSpc>
                <a:spcPct val="90000"/>
              </a:lnSpc>
            </a:pPr>
            <a:r>
              <a:rPr lang="es-PR" altLang="es-PR" sz="50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presbb</a:t>
            </a:r>
            <a:r>
              <a:rPr lang="es-PR" altLang="es-PR" sz="50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/ex/</a:t>
            </a:r>
          </a:p>
          <a:p>
            <a:pPr algn="ctr">
              <a:lnSpc>
                <a:spcPct val="90000"/>
              </a:lnSpc>
            </a:pPr>
            <a:r>
              <a:rPr lang="es-PR" altLang="es-PR" sz="50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guiasejerciciopdf.pdf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288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5F15290-F4A7-4408-BCF0-0027FAE826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69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2A186B77-3E2C-4A90-A9CA-898D6529C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658291" cy="57871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992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>
            <a:extLst>
              <a:ext uri="{FF2B5EF4-FFF2-40B4-BE49-F238E27FC236}">
                <a16:creationId xmlns:a16="http://schemas.microsoft.com/office/drawing/2014/main" id="{483DC2F4-0D26-45B1-B207-F6538E2E8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64" y="620688"/>
            <a:ext cx="867600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https://transicion2016.pr.gov/Agencias/087/Informe%20de%20Reglamento%20y%20Normas/REGLAMENTO%207690%20-%20REGLAMENTO%20PARA%20LA%20LICENCIA%20DE%20ENTRENADORES%20Y%20OFICIALES%20DEPORTIVOS%20EN%20PUERTO%20RICO.PDF</a:t>
            </a:r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277B1189-95C8-497B-8C9E-7B7FF9F53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2132856"/>
            <a:ext cx="8820472" cy="43664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24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42FDF58-E74C-448C-825B-97B1ADFA1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" y="2276872"/>
            <a:ext cx="9144000" cy="3845100"/>
          </a:xfrm>
          <a:prstGeom prst="rect">
            <a:avLst/>
          </a:prstGeom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174B91EA-A3B0-4FBF-8DB5-3963BF766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16" y="908720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NATIONAL STANDARDS FOR SPORT COACHES</a:t>
            </a:r>
          </a:p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(SHAPE)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47738BF-2CFC-4A1C-86CA-80A378DB6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4" y="1628800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https://www.shapeamerica.org/standards/coaching/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987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6A2E08BB-D61A-424A-96E0-A94622490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9" y="692696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ICCE STANDARDS FOR HIGHER EDUCATION: SPORT COACHING BACHELOR DEGREES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EEB7E39-D955-4BCF-A6A5-7F31655F7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800" y="1448780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https://www.icce.ws/_assets/files/icds-draft-4-final-october-16-with-cover.pdf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132C0F1-442D-45E3-B256-3DDC0570BF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09" y="2204864"/>
            <a:ext cx="6886575" cy="4171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38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DE3AD927-66C1-4A6A-9FD7-ABCA13B01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16" y="764704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INTERNATIONAL SPORT COACHING FRAMEWORK, VERSION 1.2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D7FC026-18FA-4E45-A909-25D9A19DB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16" y="1556792"/>
            <a:ext cx="8820472" cy="36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https://www.icce.ws/_assets/files/iscf-1.2-10-7-15.pdf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F30281-2B53-44A5-B40E-8F41CC122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03" y="1924464"/>
            <a:ext cx="6191088" cy="44568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2611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DE3AD927-66C1-4A6A-9FD7-ABCA13B01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16" y="692696"/>
            <a:ext cx="8820472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EUROPEAN SPORT COACHING FRAMEWORK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D7FC026-18FA-4E45-A909-25D9A19DB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89" y="1196752"/>
            <a:ext cx="8436159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https://www.coachlearn.eu/_assets/files/project_documents/european-sport-coaching-framework.pdf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4ADC1C9-B1E5-4A78-AEF7-ED9441CC0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57" y="1988840"/>
            <a:ext cx="5529039" cy="4426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757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E7449580-C347-4342-A606-5700BE989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9" y="692696"/>
            <a:ext cx="9129801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THE INTERNATIONAL SPORT COACHING</a:t>
            </a:r>
          </a:p>
          <a:p>
            <a:pPr algn="ctr" eaLnBrk="0" hangingPunct="0"/>
            <a:r>
              <a:rPr lang="en-US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BACHELOR DEGREE STANDARDS OF THE:</a:t>
            </a:r>
          </a:p>
          <a:p>
            <a:pPr algn="ctr" eaLnBrk="0" hangingPunct="0"/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INTERNATIONAL COUNCIL FOR COACHING EXCELLENCE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ABB0378-3157-4CD3-8C16-5A20F2082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4" y="1772816"/>
            <a:ext cx="882047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https://eprints.leedsbeckett.ac.uk/id/eprint/3041/8/Lara-Bercial%20et%20al%202016%20-%20International%20Coaching%20Degree%20Standards.pdf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9068519-E4AA-4206-AFB7-B9746438A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744592"/>
            <a:ext cx="6264696" cy="36367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E8A029D-650A-43A9-B930-7A402196E4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016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0CB9CB9-F72C-47F3-B3F3-6B9A88FCFD63}"/>
              </a:ext>
            </a:extLst>
          </p:cNvPr>
          <p:cNvSpPr>
            <a:spLocks/>
          </p:cNvSpPr>
          <p:nvPr/>
        </p:nvSpPr>
        <p:spPr bwMode="auto">
          <a:xfrm>
            <a:off x="159258" y="878211"/>
            <a:ext cx="8388424" cy="75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https://professional.heart.org/en/science-news/2020-aha-guidelines-for-cpr-and-ecc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FF2970A-68A9-4B11-9FB8-5319894D34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4" y="2060848"/>
            <a:ext cx="8766212" cy="41968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06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53312</TotalTime>
  <Words>5610</Words>
  <Application>Microsoft Office PowerPoint</Application>
  <PresentationFormat>On-screen Show (4:3)</PresentationFormat>
  <Paragraphs>603</Paragraphs>
  <Slides>158</Slides>
  <Notes>158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158</vt:i4>
      </vt:variant>
    </vt:vector>
  </HeadingPairs>
  <TitlesOfParts>
    <vt:vector size="168" baseType="lpstr">
      <vt:lpstr>Arial</vt:lpstr>
      <vt:lpstr>Arial Black</vt:lpstr>
      <vt:lpstr>Berlin Sans FB</vt:lpstr>
      <vt:lpstr>Calibri</vt:lpstr>
      <vt:lpstr>Georgia</vt:lpstr>
      <vt:lpstr>Times New Roman</vt:lpstr>
      <vt:lpstr>Trebuchet MS</vt:lpstr>
      <vt:lpstr>Verdana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Implicaciones para el Profesional del Ejercicio y Deportes de los Estándares Profesionales</dc:title>
  <dc:creator>Valued Acer Customer</dc:creator>
  <cp:lastModifiedBy>Edgar Lopategui Corsino</cp:lastModifiedBy>
  <cp:revision>4770</cp:revision>
  <cp:lastPrinted>2016-10-09T22:16:41Z</cp:lastPrinted>
  <dcterms:created xsi:type="dcterms:W3CDTF">2012-03-25T21:01:47Z</dcterms:created>
  <dcterms:modified xsi:type="dcterms:W3CDTF">2023-03-06T17:28:01Z</dcterms:modified>
</cp:coreProperties>
</file>